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2"/>
  </p:notesMasterIdLst>
  <p:sldIdLst>
    <p:sldId id="310" r:id="rId2"/>
    <p:sldId id="313" r:id="rId3"/>
    <p:sldId id="314" r:id="rId4"/>
    <p:sldId id="331" r:id="rId5"/>
    <p:sldId id="332" r:id="rId6"/>
    <p:sldId id="352" r:id="rId7"/>
    <p:sldId id="333" r:id="rId8"/>
    <p:sldId id="334" r:id="rId9"/>
    <p:sldId id="335" r:id="rId10"/>
    <p:sldId id="336" r:id="rId11"/>
    <p:sldId id="337" r:id="rId12"/>
    <p:sldId id="338" r:id="rId13"/>
    <p:sldId id="353" r:id="rId14"/>
    <p:sldId id="354" r:id="rId15"/>
    <p:sldId id="365" r:id="rId16"/>
    <p:sldId id="355" r:id="rId17"/>
    <p:sldId id="356" r:id="rId18"/>
    <p:sldId id="366" r:id="rId19"/>
    <p:sldId id="357" r:id="rId20"/>
    <p:sldId id="358" r:id="rId21"/>
    <p:sldId id="369" r:id="rId22"/>
    <p:sldId id="370" r:id="rId23"/>
    <p:sldId id="367" r:id="rId24"/>
    <p:sldId id="359" r:id="rId25"/>
    <p:sldId id="360" r:id="rId26"/>
    <p:sldId id="368" r:id="rId27"/>
    <p:sldId id="361" r:id="rId28"/>
    <p:sldId id="362" r:id="rId29"/>
    <p:sldId id="363" r:id="rId30"/>
    <p:sldId id="364" r:id="rId31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16" autoAdjust="0"/>
    <p:restoredTop sz="91366" autoAdjust="0"/>
  </p:normalViewPr>
  <p:slideViewPr>
    <p:cSldViewPr>
      <p:cViewPr varScale="1">
        <p:scale>
          <a:sx n="106" d="100"/>
          <a:sy n="106" d="100"/>
        </p:scale>
        <p:origin x="159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.wmf"/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0.wmf"/><Relationship Id="rId1" Type="http://schemas.openxmlformats.org/officeDocument/2006/relationships/image" Target="../media/image51.wmf"/><Relationship Id="rId4" Type="http://schemas.openxmlformats.org/officeDocument/2006/relationships/image" Target="../media/image5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AD67-5980-437B-8B70-F40621AFE14F}" type="datetimeFigureOut">
              <a:rPr lang="zh-CN" altLang="en-US" smtClean="0"/>
              <a:pPr/>
              <a:t>2020/11/21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F85A-4F35-487D-82C6-A10282DF95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0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9DDF5B7C-F785-49AB-A1B6-643076120324}" type="slidenum">
              <a:rPr lang="en-US" altLang="zh-CN" sz="1200" b="0">
                <a:solidFill>
                  <a:prstClr val="black"/>
                </a:solidFill>
                <a:latin typeface="Times New Roman" pitchFamily="18" charset="0"/>
              </a:rPr>
              <a:pPr/>
              <a:t>1</a:t>
            </a:fld>
            <a:endParaRPr lang="en-US" altLang="zh-CN" sz="1200" b="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91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9524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6189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1018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20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7643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2881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24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9295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25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9932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26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36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4302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735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4613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91269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30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2838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01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73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532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8580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14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5222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15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1572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16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178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5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71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3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04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6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2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62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4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70750" y="-26988"/>
            <a:ext cx="1936750" cy="27622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Shenzhen University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3DE8C20-FF95-4B18-90DC-C6B5F890F76A}" type="slidenum">
              <a:rPr lang="en-US" altLang="zh-CN" sz="1000" b="1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-15875" y="6629400"/>
            <a:ext cx="6569075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Stephen Boyd and </a:t>
            </a:r>
            <a:r>
              <a:rPr lang="en-US" altLang="zh-CN" sz="1000" b="0" dirty="0" err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Lieven</a:t>
            </a: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000" b="0" dirty="0" err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Vandenberghe</a:t>
            </a: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Introduction to Applied Linear Algebra: Vectors, Matrices, and Least Squares</a:t>
            </a:r>
          </a:p>
        </p:txBody>
      </p:sp>
    </p:spTree>
    <p:extLst>
      <p:ext uri="{BB962C8B-B14F-4D97-AF65-F5344CB8AC3E}">
        <p14:creationId xmlns:p14="http://schemas.microsoft.com/office/powerpoint/2010/main" val="20471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37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png"/><Relationship Id="rId11" Type="http://schemas.openxmlformats.org/officeDocument/2006/relationships/image" Target="../media/image28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46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1.wmf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1.bin"/><Relationship Id="rId11" Type="http://schemas.openxmlformats.org/officeDocument/2006/relationships/oleObject" Target="../embeddings/oleObject23.bin"/><Relationship Id="rId5" Type="http://schemas.openxmlformats.org/officeDocument/2006/relationships/image" Target="../media/image44.png"/><Relationship Id="rId10" Type="http://schemas.openxmlformats.org/officeDocument/2006/relationships/image" Target="../media/image34.png"/><Relationship Id="rId4" Type="http://schemas.openxmlformats.org/officeDocument/2006/relationships/image" Target="../media/image43.png"/><Relationship Id="rId9" Type="http://schemas.openxmlformats.org/officeDocument/2006/relationships/image" Target="../media/image3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8.png"/><Relationship Id="rId9" Type="http://schemas.openxmlformats.org/officeDocument/2006/relationships/image" Target="../media/image3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3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20.png"/><Relationship Id="rId5" Type="http://schemas.openxmlformats.org/officeDocument/2006/relationships/image" Target="../media/image39.wmf"/><Relationship Id="rId10" Type="http://schemas.openxmlformats.org/officeDocument/2006/relationships/image" Target="../media/image41.wmf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44.wmf"/><Relationship Id="rId4" Type="http://schemas.openxmlformats.org/officeDocument/2006/relationships/image" Target="../media/image59.png"/><Relationship Id="rId9" Type="http://schemas.openxmlformats.org/officeDocument/2006/relationships/oleObject" Target="../embeddings/oleObject3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5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3.png"/><Relationship Id="rId11" Type="http://schemas.openxmlformats.org/officeDocument/2006/relationships/image" Target="../media/image47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9.png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8.png"/><Relationship Id="rId11" Type="http://schemas.openxmlformats.org/officeDocument/2006/relationships/oleObject" Target="../embeddings/oleObject39.bin"/><Relationship Id="rId5" Type="http://schemas.openxmlformats.org/officeDocument/2006/relationships/image" Target="../media/image48.wmf"/><Relationship Id="rId10" Type="http://schemas.openxmlformats.org/officeDocument/2006/relationships/image" Target="../media/image70.png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53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5.png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4.png"/><Relationship Id="rId11" Type="http://schemas.openxmlformats.org/officeDocument/2006/relationships/image" Target="../media/image52.wmf"/><Relationship Id="rId5" Type="http://schemas.openxmlformats.org/officeDocument/2006/relationships/image" Target="../media/image51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5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9.png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5.wmf"/><Relationship Id="rId4" Type="http://schemas.openxmlformats.org/officeDocument/2006/relationships/image" Target="../media/image78.png"/><Relationship Id="rId9" Type="http://schemas.openxmlformats.org/officeDocument/2006/relationships/oleObject" Target="../embeddings/oleObject4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image" Target="../media/image60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48.bin"/><Relationship Id="rId12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2.png"/><Relationship Id="rId11" Type="http://schemas.openxmlformats.org/officeDocument/2006/relationships/image" Target="../media/image59.wmf"/><Relationship Id="rId5" Type="http://schemas.openxmlformats.org/officeDocument/2006/relationships/image" Target="../media/image57.wmf"/><Relationship Id="rId15" Type="http://schemas.openxmlformats.org/officeDocument/2006/relationships/image" Target="../media/image61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73.png"/><Relationship Id="rId14" Type="http://schemas.openxmlformats.org/officeDocument/2006/relationships/oleObject" Target="../embeddings/oleObject5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2.png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5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6.png"/><Relationship Id="rId5" Type="http://schemas.openxmlformats.org/officeDocument/2006/relationships/image" Target="../media/image65.wmf"/><Relationship Id="rId4" Type="http://schemas.openxmlformats.org/officeDocument/2006/relationships/oleObject" Target="../embeddings/oleObject5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66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7.wmf"/><Relationship Id="rId11" Type="http://schemas.openxmlformats.org/officeDocument/2006/relationships/image" Target="../media/image44.wmf"/><Relationship Id="rId5" Type="http://schemas.openxmlformats.org/officeDocument/2006/relationships/oleObject" Target="../embeddings/oleObject55.bin"/><Relationship Id="rId10" Type="http://schemas.openxmlformats.org/officeDocument/2006/relationships/oleObject" Target="../embeddings/oleObject57.bin"/><Relationship Id="rId4" Type="http://schemas.openxmlformats.org/officeDocument/2006/relationships/image" Target="../media/image650.png"/><Relationship Id="rId9" Type="http://schemas.openxmlformats.org/officeDocument/2006/relationships/image" Target="../media/image6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0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720.png"/><Relationship Id="rId4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0.wmf"/><Relationship Id="rId11" Type="http://schemas.openxmlformats.org/officeDocument/2006/relationships/image" Target="../media/image72.wmf"/><Relationship Id="rId5" Type="http://schemas.openxmlformats.org/officeDocument/2006/relationships/oleObject" Target="../embeddings/oleObject59.bin"/><Relationship Id="rId10" Type="http://schemas.openxmlformats.org/officeDocument/2006/relationships/oleObject" Target="../embeddings/oleObject61.bin"/><Relationship Id="rId4" Type="http://schemas.openxmlformats.org/officeDocument/2006/relationships/image" Target="../media/image77.png"/><Relationship Id="rId9" Type="http://schemas.openxmlformats.org/officeDocument/2006/relationships/image" Target="../media/image80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70.wmf"/><Relationship Id="rId5" Type="http://schemas.openxmlformats.org/officeDocument/2006/relationships/image" Target="../media/image85.png"/><Relationship Id="rId10" Type="http://schemas.openxmlformats.org/officeDocument/2006/relationships/oleObject" Target="../embeddings/oleObject64.bin"/><Relationship Id="rId4" Type="http://schemas.openxmlformats.org/officeDocument/2006/relationships/image" Target="../media/image84.png"/><Relationship Id="rId9" Type="http://schemas.openxmlformats.org/officeDocument/2006/relationships/image" Target="../media/image7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76.wmf"/><Relationship Id="rId4" Type="http://schemas.openxmlformats.org/officeDocument/2006/relationships/image" Target="../media/image88.png"/><Relationship Id="rId9" Type="http://schemas.openxmlformats.org/officeDocument/2006/relationships/oleObject" Target="../embeddings/oleObject6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0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9.png"/><Relationship Id="rId11" Type="http://schemas.openxmlformats.org/officeDocument/2006/relationships/image" Target="../media/image78.wmf"/><Relationship Id="rId5" Type="http://schemas.openxmlformats.org/officeDocument/2006/relationships/image" Target="../media/image94.png"/><Relationship Id="rId10" Type="http://schemas.openxmlformats.org/officeDocument/2006/relationships/oleObject" Target="../embeddings/oleObject68.bin"/><Relationship Id="rId4" Type="http://schemas.openxmlformats.org/officeDocument/2006/relationships/image" Target="../media/image93.png"/><Relationship Id="rId9" Type="http://schemas.openxmlformats.org/officeDocument/2006/relationships/image" Target="../media/image7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3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1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image" Target="../media/image6.wmf"/><Relationship Id="rId4" Type="http://schemas.openxmlformats.org/officeDocument/2006/relationships/image" Target="../media/image9.png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0.png"/><Relationship Id="rId5" Type="http://schemas.openxmlformats.org/officeDocument/2006/relationships/image" Target="../media/image8.png"/><Relationship Id="rId4" Type="http://schemas.openxmlformats.org/officeDocument/2006/relationships/image" Target="../media/image130.png"/><Relationship Id="rId9" Type="http://schemas.openxmlformats.org/officeDocument/2006/relationships/image" Target="../media/image1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2.wmf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9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23.png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png"/><Relationship Id="rId11" Type="http://schemas.openxmlformats.org/officeDocument/2006/relationships/image" Target="../media/image12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8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473532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707105"/>
              </p:ext>
            </p:extLst>
          </p:nvPr>
        </p:nvGraphicFramePr>
        <p:xfrm>
          <a:off x="4203700" y="2755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3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3700" y="2755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24566"/>
              </p:ext>
            </p:extLst>
          </p:nvPr>
        </p:nvGraphicFramePr>
        <p:xfrm>
          <a:off x="4203700" y="2755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3700" y="2755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xmlns="" id="{33930377-A92B-40E9-B67D-84BD626B3BFA}"/>
              </a:ext>
            </a:extLst>
          </p:cNvPr>
          <p:cNvSpPr txBox="1">
            <a:spLocks/>
          </p:cNvSpPr>
          <p:nvPr/>
        </p:nvSpPr>
        <p:spPr bwMode="auto">
          <a:xfrm>
            <a:off x="2052320" y="2362200"/>
            <a:ext cx="45720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en-US" altLang="zh-CN" kern="0" dirty="0" smtClean="0"/>
              <a:t>Part III </a:t>
            </a:r>
            <a:r>
              <a:rPr lang="zh-CN" altLang="en-US" kern="0" dirty="0" smtClean="0"/>
              <a:t>最小二乘法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213959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14.6 </a:t>
            </a:r>
            <a:r>
              <a:rPr lang="zh-CN" altLang="en-US" dirty="0" smtClean="0"/>
              <a:t>非线性最小二乘法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529109" y="5303264"/>
                <a:ext cx="7672998" cy="9308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通过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与图中点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的平方距离来最小化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最小化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即通过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𝜃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来最小化均方距离。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109" y="5303264"/>
                <a:ext cx="7672998" cy="930896"/>
              </a:xfrm>
              <a:prstGeom prst="rect">
                <a:avLst/>
              </a:prstGeom>
              <a:blipFill>
                <a:blip r:embed="rId3"/>
                <a:stretch>
                  <a:fillRect l="-2067" t="-5882" b="-9215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638845"/>
              </p:ext>
            </p:extLst>
          </p:nvPr>
        </p:nvGraphicFramePr>
        <p:xfrm>
          <a:off x="2286000" y="990600"/>
          <a:ext cx="466725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6" name="Equation" r:id="rId4" imgW="2616120" imgH="431640" progId="Equation.DSMT4">
                  <p:embed/>
                </p:oleObj>
              </mc:Choice>
              <mc:Fallback>
                <p:oleObj name="Equation" r:id="rId4" imgW="2616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990600"/>
                        <a:ext cx="4667250" cy="769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529109" y="1981409"/>
                <a:ext cx="7585346" cy="9444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优化模型由参数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𝜃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和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个点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项为数</a:t>
                </a:r>
                <a:r>
                  <a:rPr lang="zh-CN" altLang="en-US" sz="2200" dirty="0" smtClean="0">
                    <a:ea typeface="微软雅黑" pitchFamily="34" charset="-122"/>
                  </a:rPr>
                  <a:t>据点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到点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距离</a:t>
                </a:r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ea typeface="微软雅黑" pitchFamily="34" charset="-122"/>
                  </a:rPr>
                  <a:t>平方</a:t>
                </a:r>
                <a:r>
                  <a:rPr lang="zh-CN" altLang="en-US" sz="2200" dirty="0">
                    <a:ea typeface="微软雅黑" pitchFamily="34" charset="-122"/>
                  </a:rPr>
                  <a:t>。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109" y="1981409"/>
                <a:ext cx="7585346" cy="944489"/>
              </a:xfrm>
              <a:prstGeom prst="rect">
                <a:avLst/>
              </a:prstGeom>
              <a:blipFill rotWithShape="0">
                <a:blip r:embed="rId6"/>
                <a:stretch>
                  <a:fillRect l="-2090" t="-6452" r="-1447" b="-1483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600" y="3124200"/>
            <a:ext cx="3114675" cy="1819275"/>
          </a:xfrm>
          <a:prstGeom prst="rect">
            <a:avLst/>
          </a:prstGeom>
        </p:spPr>
      </p:pic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535389"/>
              </p:ext>
            </p:extLst>
          </p:nvPr>
        </p:nvGraphicFramePr>
        <p:xfrm>
          <a:off x="4089400" y="3035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7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89400" y="3035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019944"/>
              </p:ext>
            </p:extLst>
          </p:nvPr>
        </p:nvGraphicFramePr>
        <p:xfrm>
          <a:off x="4267200" y="3733800"/>
          <a:ext cx="3962400" cy="652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8" name="Equation" r:id="rId10" imgW="2234880" imgH="368280" progId="Equation.DSMT4">
                  <p:embed/>
                </p:oleObj>
              </mc:Choice>
              <mc:Fallback>
                <p:oleObj name="Equation" r:id="rId10" imgW="22348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67200" y="3733800"/>
                        <a:ext cx="3962400" cy="652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7090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9" y="1100723"/>
                <a:ext cx="8694944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二分类的目标函数：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通过计算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𝜃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来求解非线性</a:t>
                </a:r>
                <a:r>
                  <a:rPr lang="zh-CN" altLang="en-US" sz="2200" dirty="0">
                    <a:ea typeface="微软雅黑" pitchFamily="34" charset="-122"/>
                  </a:rPr>
                  <a:t>最小二乘问题</a:t>
                </a:r>
                <a:r>
                  <a:rPr lang="zh-CN" altLang="en-US" sz="2200" dirty="0" smtClean="0">
                    <a:ea typeface="微软雅黑" pitchFamily="34" charset="-122"/>
                  </a:rPr>
                  <a:t>，大概率能得到良好的结果。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1100723"/>
                <a:ext cx="8694944" cy="846386"/>
              </a:xfrm>
              <a:prstGeom prst="rect">
                <a:avLst/>
              </a:prstGeom>
              <a:blipFill>
                <a:blip r:embed="rId4"/>
                <a:stretch>
                  <a:fillRect l="-1823" t="-10870" r="-1192" b="-202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4195127" y="3352800"/>
                <a:ext cx="4829176" cy="896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是数据点，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sigmoid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函数：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5127" y="3352800"/>
                <a:ext cx="4829176" cy="896464"/>
              </a:xfrm>
              <a:prstGeom prst="rect">
                <a:avLst/>
              </a:prstGeom>
              <a:blipFill>
                <a:blip r:embed="rId5"/>
                <a:stretch>
                  <a:fillRect l="-3283" t="-6122" r="-2525" b="-183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14.7 </a:t>
            </a:r>
            <a:r>
              <a:rPr lang="zh-CN" altLang="en-US" kern="0" dirty="0" smtClean="0"/>
              <a:t>二分类</a:t>
            </a:r>
            <a:endParaRPr lang="zh-CN" altLang="en-US" kern="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517933"/>
              </p:ext>
            </p:extLst>
          </p:nvPr>
        </p:nvGraphicFramePr>
        <p:xfrm>
          <a:off x="3154312" y="1014413"/>
          <a:ext cx="5885231" cy="54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4" name="Equation" r:id="rId6" imgW="3022560" imgH="279360" progId="Equation.DSMT4">
                  <p:embed/>
                </p:oleObj>
              </mc:Choice>
              <mc:Fallback>
                <p:oleObj name="Equation" r:id="rId6" imgW="3022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54312" y="1014413"/>
                        <a:ext cx="5885231" cy="54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810172"/>
              </p:ext>
            </p:extLst>
          </p:nvPr>
        </p:nvGraphicFramePr>
        <p:xfrm>
          <a:off x="2063750" y="2057400"/>
          <a:ext cx="51689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5" name="Equation" r:id="rId8" imgW="2844720" imgH="431640" progId="Equation.DSMT4">
                  <p:embed/>
                </p:oleObj>
              </mc:Choice>
              <mc:Fallback>
                <p:oleObj name="Equation" r:id="rId8" imgW="2844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63750" y="2057400"/>
                        <a:ext cx="5168900" cy="78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4000" y="3048000"/>
            <a:ext cx="3781425" cy="3267075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287666"/>
              </p:ext>
            </p:extLst>
          </p:nvPr>
        </p:nvGraphicFramePr>
        <p:xfrm>
          <a:off x="5257800" y="4419600"/>
          <a:ext cx="2056918" cy="881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6" name="Equation" r:id="rId11" imgW="977760" imgH="419040" progId="Equation.DSMT4">
                  <p:embed/>
                </p:oleObj>
              </mc:Choice>
              <mc:Fallback>
                <p:oleObj name="Equation" r:id="rId11" imgW="9777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57800" y="4419600"/>
                        <a:ext cx="2056918" cy="881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053315" y="5471472"/>
                <a:ext cx="501861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sign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函数的一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个可微的近似函数。</a:t>
                </a: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5" y="5471472"/>
                <a:ext cx="5018618" cy="430887"/>
              </a:xfrm>
              <a:prstGeom prst="rect">
                <a:avLst/>
              </a:prstGeom>
              <a:blipFill>
                <a:blip r:embed="rId13"/>
                <a:stretch>
                  <a:fillRect l="-1580" t="-10000" r="-1215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55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18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85800" y="1066800"/>
                <a:ext cx="660328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可微函数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𝑔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 :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𝑧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梯度</a:t>
                </a:r>
                <a:r>
                  <a:rPr lang="en-US" altLang="zh-CN" sz="2200" dirty="0" smtClean="0">
                    <a:ea typeface="微软雅黑" pitchFamily="34" charset="-122"/>
                  </a:rPr>
                  <a:t>(gradient</a:t>
                </a:r>
                <a:r>
                  <a:rPr lang="en-US" altLang="zh-CN" sz="2200" dirty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为：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066800"/>
                <a:ext cx="6603283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401" t="-25000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14.8 </a:t>
            </a:r>
            <a:r>
              <a:rPr lang="zh-CN" altLang="en-US" kern="0" dirty="0" smtClean="0"/>
              <a:t>梯度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697314"/>
              </p:ext>
            </p:extLst>
          </p:nvPr>
        </p:nvGraphicFramePr>
        <p:xfrm>
          <a:off x="2438400" y="1447799"/>
          <a:ext cx="2057400" cy="2745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0" name="Equation" r:id="rId5" imgW="1180800" imgH="1574640" progId="Equation.DSMT4">
                  <p:embed/>
                </p:oleObj>
              </mc:Choice>
              <mc:Fallback>
                <p:oleObj name="Equation" r:id="rId5" imgW="1180800" imgH="1574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8400" y="1447799"/>
                        <a:ext cx="2057400" cy="2745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609600" y="4191000"/>
                <a:ext cx="624369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𝑔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𝑧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附近的</a:t>
                </a:r>
                <a:r>
                  <a:rPr lang="zh-CN" altLang="en-US" sz="2200" b="1" dirty="0">
                    <a:ea typeface="微软雅黑" pitchFamily="34" charset="-122"/>
                  </a:rPr>
                  <a:t>仿射近似</a:t>
                </a:r>
                <a:r>
                  <a:rPr lang="en-US" altLang="zh-CN" sz="2200" dirty="0" smtClean="0">
                    <a:ea typeface="微软雅黑" pitchFamily="34" charset="-122"/>
                  </a:rPr>
                  <a:t>(</a:t>
                </a:r>
                <a:r>
                  <a:rPr lang="zh-CN" altLang="en-US" sz="2200" dirty="0">
                    <a:ea typeface="微软雅黑" pitchFamily="34" charset="-122"/>
                  </a:rPr>
                  <a:t>一阶</a:t>
                </a:r>
                <a:r>
                  <a:rPr lang="zh-CN" altLang="en-US" sz="2200" dirty="0" smtClean="0">
                    <a:ea typeface="微软雅黑" pitchFamily="34" charset="-122"/>
                  </a:rPr>
                  <a:t>泰勒公式，线性化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 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191000"/>
                <a:ext cx="6243697" cy="338554"/>
              </a:xfrm>
              <a:prstGeom prst="rect">
                <a:avLst/>
              </a:prstGeom>
              <a:blipFill rotWithShape="0">
                <a:blip r:embed="rId7"/>
                <a:stretch>
                  <a:fillRect l="-2539" t="-27273" r="-1758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102059"/>
              </p:ext>
            </p:extLst>
          </p:nvPr>
        </p:nvGraphicFramePr>
        <p:xfrm>
          <a:off x="838200" y="4724400"/>
          <a:ext cx="6920481" cy="144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1" name="Equation" r:id="rId8" imgW="3416040" imgH="711000" progId="Equation.DSMT4">
                  <p:embed/>
                </p:oleObj>
              </mc:Choice>
              <mc:Fallback>
                <p:oleObj name="Equation" r:id="rId8" imgW="34160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8200" y="4724400"/>
                        <a:ext cx="6920481" cy="1440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896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85800" y="1066800"/>
                <a:ext cx="763029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可微函数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 :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𝑧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zh-CN" altLang="en-US" sz="2200" b="1" dirty="0">
                    <a:ea typeface="微软雅黑" pitchFamily="34" charset="-122"/>
                  </a:rPr>
                  <a:t>导数矩阵</a:t>
                </a:r>
                <a:r>
                  <a:rPr lang="en-US" altLang="zh-CN" sz="2200" dirty="0">
                    <a:ea typeface="微软雅黑" pitchFamily="34" charset="-122"/>
                  </a:rPr>
                  <a:t>(</a:t>
                </a:r>
                <a:r>
                  <a:rPr lang="en-US" altLang="zh-CN" sz="2200" dirty="0" smtClean="0">
                    <a:ea typeface="微软雅黑" pitchFamily="34" charset="-122"/>
                  </a:rPr>
                  <a:t>Jacobian</a:t>
                </a:r>
                <a:r>
                  <a:rPr lang="zh-CN" altLang="en-US" sz="2200" dirty="0" smtClean="0">
                    <a:ea typeface="微软雅黑" pitchFamily="34" charset="-122"/>
                  </a:rPr>
                  <a:t>矩阵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066800"/>
                <a:ext cx="7630294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078" t="-25000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14.9 </a:t>
            </a:r>
            <a:r>
              <a:rPr lang="en-US" altLang="zh-CN" dirty="0" err="1">
                <a:ea typeface="微软雅黑" pitchFamily="34" charset="-122"/>
              </a:rPr>
              <a:t>Jacobian</a:t>
            </a:r>
            <a:r>
              <a:rPr lang="zh-CN" altLang="en-US" kern="0" dirty="0" smtClean="0"/>
              <a:t>矩阵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286022"/>
              </p:ext>
            </p:extLst>
          </p:nvPr>
        </p:nvGraphicFramePr>
        <p:xfrm>
          <a:off x="1691732" y="1507987"/>
          <a:ext cx="6046960" cy="2747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8" name="Equation" r:id="rId5" imgW="3466800" imgH="1574640" progId="Equation.DSMT4">
                  <p:embed/>
                </p:oleObj>
              </mc:Choice>
              <mc:Fallback>
                <p:oleObj name="Equation" r:id="rId5" imgW="3466800" imgH="157464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1732" y="1507987"/>
                        <a:ext cx="6046960" cy="2747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685800" y="4345463"/>
                <a:ext cx="464229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𝑧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附近的</a:t>
                </a:r>
                <a:r>
                  <a:rPr lang="zh-CN" altLang="en-US" sz="2200" b="1" dirty="0">
                    <a:ea typeface="微软雅黑" pitchFamily="34" charset="-122"/>
                  </a:rPr>
                  <a:t>仿射近似</a:t>
                </a:r>
                <a:r>
                  <a:rPr lang="en-US" altLang="zh-CN" sz="2200" dirty="0">
                    <a:ea typeface="微软雅黑" pitchFamily="34" charset="-122"/>
                  </a:rPr>
                  <a:t>(</a:t>
                </a:r>
                <a:r>
                  <a:rPr lang="zh-CN" altLang="en-US" sz="2200" dirty="0">
                    <a:ea typeface="微软雅黑" pitchFamily="34" charset="-122"/>
                  </a:rPr>
                  <a:t>线性化</a:t>
                </a:r>
                <a:r>
                  <a:rPr lang="en-US" altLang="zh-CN" sz="2200" dirty="0">
                    <a:ea typeface="微软雅黑" pitchFamily="34" charset="-122"/>
                  </a:rPr>
                  <a:t>)</a:t>
                </a:r>
                <a:r>
                  <a:rPr lang="zh-CN" altLang="en-US" sz="2200" dirty="0">
                    <a:ea typeface="微软雅黑" pitchFamily="34" charset="-122"/>
                  </a:rPr>
                  <a:t>为：</a:t>
                </a: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4345463"/>
                <a:ext cx="4642296" cy="338554"/>
              </a:xfrm>
              <a:prstGeom prst="rect">
                <a:avLst/>
              </a:prstGeom>
              <a:blipFill>
                <a:blip r:embed="rId7"/>
                <a:stretch>
                  <a:fillRect l="-3417" t="-25455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098458"/>
              </p:ext>
            </p:extLst>
          </p:nvPr>
        </p:nvGraphicFramePr>
        <p:xfrm>
          <a:off x="2667000" y="4800600"/>
          <a:ext cx="4038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9" name="Equation" r:id="rId8" imgW="1993680" imgH="266400" progId="Equation.DSMT4">
                  <p:embed/>
                </p:oleObj>
              </mc:Choice>
              <mc:Fallback>
                <p:oleObj name="Equation" r:id="rId8" imgW="1993680" imgH="2664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67000" y="4800600"/>
                        <a:ext cx="403860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680720" y="5562600"/>
                <a:ext cx="5538183" cy="357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/>
                  <a:t>用</a:t>
                </a:r>
                <a:r>
                  <a:rPr lang="zh-CN" altLang="en-US" sz="2200" dirty="0"/>
                  <a:t>符号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2200" dirty="0"/>
                  <a:t>表示点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200" dirty="0" smtClean="0"/>
                  <a:t>附近的线性化逼近。</a:t>
                </a:r>
                <a:endParaRPr lang="en-US" altLang="zh-CN" sz="2200" dirty="0" smtClean="0"/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720" y="5562600"/>
                <a:ext cx="5538183" cy="357662"/>
              </a:xfrm>
              <a:prstGeom prst="rect">
                <a:avLst/>
              </a:prstGeom>
              <a:blipFill rotWithShape="0">
                <a:blip r:embed="rId10"/>
                <a:stretch>
                  <a:fillRect l="-2863" t="-20690" r="-2423" b="-4655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41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6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5" grpId="0" build="p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14.10 </a:t>
            </a:r>
            <a:r>
              <a:rPr lang="zh-CN" altLang="en-US" kern="0" dirty="0" smtClean="0"/>
              <a:t>目标梯度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704402"/>
              </p:ext>
            </p:extLst>
          </p:nvPr>
        </p:nvGraphicFramePr>
        <p:xfrm>
          <a:off x="2325688" y="900113"/>
          <a:ext cx="425608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0" name="Equation" r:id="rId4" imgW="1841400" imgH="431640" progId="Equation.DSMT4">
                  <p:embed/>
                </p:oleObj>
              </mc:Choice>
              <mc:Fallback>
                <p:oleObj name="Equation" r:id="rId4" imgW="1841400" imgH="43164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25688" y="900113"/>
                        <a:ext cx="4256087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680720" y="1981200"/>
                <a:ext cx="3018968" cy="3656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𝑔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的一阶</a:t>
                </a:r>
                <a:r>
                  <a:rPr lang="zh-CN" altLang="en-US" sz="2200" dirty="0" smtClean="0">
                    <a:ea typeface="微软雅黑" pitchFamily="34" charset="-122"/>
                  </a:rPr>
                  <a:t>导数为：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720" y="1981200"/>
                <a:ext cx="3018968" cy="365678"/>
              </a:xfrm>
              <a:prstGeom prst="rect">
                <a:avLst/>
              </a:prstGeom>
              <a:blipFill>
                <a:blip r:embed="rId6"/>
                <a:stretch>
                  <a:fillRect l="-5253" t="-23333" r="-5051" b="-383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409048"/>
              </p:ext>
            </p:extLst>
          </p:nvPr>
        </p:nvGraphicFramePr>
        <p:xfrm>
          <a:off x="2819400" y="2599904"/>
          <a:ext cx="3538910" cy="964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1" name="Equation" r:id="rId7" imgW="1676160" imgH="457200" progId="Equation.DSMT4">
                  <p:embed/>
                </p:oleObj>
              </mc:Choice>
              <mc:Fallback>
                <p:oleObj name="Equation" r:id="rId7" imgW="1676160" imgH="4572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19400" y="2599904"/>
                        <a:ext cx="3538910" cy="964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149782"/>
              </p:ext>
            </p:extLst>
          </p:nvPr>
        </p:nvGraphicFramePr>
        <p:xfrm>
          <a:off x="1827213" y="3657600"/>
          <a:ext cx="5295900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2" name="Equation" r:id="rId9" imgW="3035160" imgH="1015920" progId="Equation.DSMT4">
                  <p:embed/>
                </p:oleObj>
              </mc:Choice>
              <mc:Fallback>
                <p:oleObj name="Equation" r:id="rId9" imgW="303516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27213" y="3657600"/>
                        <a:ext cx="5295900" cy="177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951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14.10 </a:t>
            </a:r>
            <a:r>
              <a:rPr lang="zh-CN" altLang="en-US" kern="0" dirty="0" smtClean="0"/>
              <a:t>目标梯度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609600" y="3810000"/>
                <a:ext cx="235801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𝑔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𝑧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的梯度为：</a:t>
                </a:r>
                <a:endParaRPr lang="en-US" altLang="zh-CN" sz="2200" dirty="0" smtClean="0"/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810000"/>
                <a:ext cx="2358018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6718" t="-25000" r="-6460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711482"/>
              </p:ext>
            </p:extLst>
          </p:nvPr>
        </p:nvGraphicFramePr>
        <p:xfrm>
          <a:off x="1211263" y="4295775"/>
          <a:ext cx="6643687" cy="224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5" name="Equation" r:id="rId5" imgW="3530520" imgH="1193760" progId="Equation.DSMT4">
                  <p:embed/>
                </p:oleObj>
              </mc:Choice>
              <mc:Fallback>
                <p:oleObj name="Equation" r:id="rId5" imgW="3530520" imgH="1193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1263" y="4295775"/>
                        <a:ext cx="6643687" cy="2246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292579"/>
              </p:ext>
            </p:extLst>
          </p:nvPr>
        </p:nvGraphicFramePr>
        <p:xfrm>
          <a:off x="2635250" y="304800"/>
          <a:ext cx="5207000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6" name="Equation" r:id="rId7" imgW="2984400" imgH="1015920" progId="Equation.DSMT4">
                  <p:embed/>
                </p:oleObj>
              </mc:Choice>
              <mc:Fallback>
                <p:oleObj name="Equation" r:id="rId7" imgW="298440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35250" y="304800"/>
                        <a:ext cx="5207000" cy="177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302009"/>
              </p:ext>
            </p:extLst>
          </p:nvPr>
        </p:nvGraphicFramePr>
        <p:xfrm>
          <a:off x="2362200" y="1663700"/>
          <a:ext cx="4629150" cy="292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7" name="Equation" r:id="rId9" imgW="2654280" imgH="1676160" progId="Equation.DSMT4">
                  <p:embed/>
                </p:oleObj>
              </mc:Choice>
              <mc:Fallback>
                <p:oleObj name="Equation" r:id="rId9" imgW="2654280" imgH="1676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62200" y="1663700"/>
                        <a:ext cx="4629150" cy="292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087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14.11 </a:t>
            </a:r>
            <a:r>
              <a:rPr lang="zh-CN" altLang="en-US" kern="0" dirty="0" smtClean="0"/>
              <a:t>优化条件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02522"/>
              </p:ext>
            </p:extLst>
          </p:nvPr>
        </p:nvGraphicFramePr>
        <p:xfrm>
          <a:off x="2687638" y="838200"/>
          <a:ext cx="36385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0" name="Equation" r:id="rId4" imgW="1574640" imgH="431640" progId="Equation.DSMT4">
                  <p:embed/>
                </p:oleObj>
              </mc:Choice>
              <mc:Fallback>
                <p:oleObj name="Equation" r:id="rId4" imgW="1574640" imgH="43164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87638" y="838200"/>
                        <a:ext cx="3638550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680720" y="2029859"/>
                <a:ext cx="671934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最优必要条件：如果要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使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𝑔</m:t>
                    </m:r>
                    <m:d>
                      <m:d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最小，则必须满足：</a:t>
                </a: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720" y="2029859"/>
                <a:ext cx="6719340" cy="338554"/>
              </a:xfrm>
              <a:prstGeom prst="rect">
                <a:avLst/>
              </a:prstGeom>
              <a:blipFill rotWithShape="0">
                <a:blip r:embed="rId6"/>
                <a:stretch>
                  <a:fillRect l="-2359" t="-25000" r="-1906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804315"/>
              </p:ext>
            </p:extLst>
          </p:nvPr>
        </p:nvGraphicFramePr>
        <p:xfrm>
          <a:off x="2606675" y="2586038"/>
          <a:ext cx="40481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1" name="Equation" r:id="rId7" imgW="1917360" imgH="291960" progId="Equation.DSMT4">
                  <p:embed/>
                </p:oleObj>
              </mc:Choice>
              <mc:Fallback>
                <p:oleObj name="Equation" r:id="rId7" imgW="1917360" imgH="29196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06675" y="2586038"/>
                        <a:ext cx="4048125" cy="61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680720" y="3411411"/>
                <a:ext cx="735105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推广</a:t>
                </a:r>
                <a:r>
                  <a:rPr lang="zh-CN" altLang="en-US" sz="2200" dirty="0">
                    <a:ea typeface="微软雅黑" pitchFamily="34" charset="-122"/>
                  </a:rPr>
                  <a:t>到</a:t>
                </a:r>
                <a:r>
                  <a:rPr lang="zh-CN" altLang="en-US" sz="2200" dirty="0" smtClean="0">
                    <a:ea typeface="微软雅黑" pitchFamily="34" charset="-122"/>
                  </a:rPr>
                  <a:t>正规方程：如果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，</a:t>
                </a:r>
                <a:r>
                  <a:rPr lang="zh-CN" altLang="en-US" sz="2200" dirty="0" smtClean="0">
                    <a:ea typeface="微软雅黑" pitchFamily="34" charset="-122"/>
                  </a:rPr>
                  <a:t>那么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𝐷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:endParaRPr lang="en-US" altLang="zh-CN" sz="2200" dirty="0" smtClean="0"/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720" y="3411411"/>
                <a:ext cx="7351051" cy="338554"/>
              </a:xfrm>
              <a:prstGeom prst="rect">
                <a:avLst/>
              </a:prstGeom>
              <a:blipFill>
                <a:blip r:embed="rId9"/>
                <a:stretch>
                  <a:fillRect l="-2156" t="-27273" r="-1493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864446"/>
              </p:ext>
            </p:extLst>
          </p:nvPr>
        </p:nvGraphicFramePr>
        <p:xfrm>
          <a:off x="2790666" y="4142378"/>
          <a:ext cx="3338185" cy="612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2" name="Equation" r:id="rId10" imgW="1384200" imgH="253800" progId="Equation.DSMT4">
                  <p:embed/>
                </p:oleObj>
              </mc:Choice>
              <mc:Fallback>
                <p:oleObj name="Equation" r:id="rId10" imgW="13842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90666" y="4142378"/>
                        <a:ext cx="3338185" cy="612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680720" y="5101284"/>
                <a:ext cx="713868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对于一般函数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𝑔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=0</m:t>
                    </m:r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不是</a:t>
                </a:r>
                <a:r>
                  <a:rPr lang="zh-CN" altLang="en-US" sz="2200" dirty="0" smtClean="0">
                    <a:ea typeface="微软雅黑" pitchFamily="34" charset="-122"/>
                  </a:rPr>
                  <a:t>最优解的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充分条件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/>
              </a:p>
            </p:txBody>
          </p:sp>
        </mc:Choice>
        <mc:Fallback xmlns="">
          <p:sp>
            <p:nvSpPr>
              <p:cNvPr id="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720" y="5101284"/>
                <a:ext cx="7138686" cy="338554"/>
              </a:xfrm>
              <a:prstGeom prst="rect">
                <a:avLst/>
              </a:prstGeom>
              <a:blipFill rotWithShape="0">
                <a:blip r:embed="rId12"/>
                <a:stretch>
                  <a:fillRect l="-2220" t="-25455" r="-1708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18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  <p:bldP spid="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14.12 </a:t>
            </a:r>
            <a:r>
              <a:rPr lang="zh-CN" altLang="en-US" kern="0" dirty="0" smtClean="0"/>
              <a:t>高斯</a:t>
            </a:r>
            <a:r>
              <a:rPr lang="en-US" altLang="zh-CN" kern="0" dirty="0" smtClean="0"/>
              <a:t>-</a:t>
            </a:r>
            <a:r>
              <a:rPr lang="zh-CN" altLang="en-US" kern="0" dirty="0" smtClean="0"/>
              <a:t>牛顿法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722937"/>
              </p:ext>
            </p:extLst>
          </p:nvPr>
        </p:nvGraphicFramePr>
        <p:xfrm>
          <a:off x="1957388" y="914400"/>
          <a:ext cx="51054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2" name="Equation" r:id="rId4" imgW="2209680" imgH="431640" progId="Equation.DSMT4">
                  <p:embed/>
                </p:oleObj>
              </mc:Choice>
              <mc:Fallback>
                <p:oleObj name="Equation" r:id="rId4" imgW="2209680" imgH="43164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7388" y="914400"/>
                        <a:ext cx="5105400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762000" y="1981200"/>
                <a:ext cx="5372946" cy="3615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从某个初始值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开始</a:t>
                </a:r>
                <a:r>
                  <a:rPr lang="zh-CN" altLang="en-US" sz="2200" dirty="0">
                    <a:ea typeface="微软雅黑" pitchFamily="34" charset="-122"/>
                  </a:rPr>
                  <a:t>，</a:t>
                </a:r>
                <a:r>
                  <a:rPr lang="zh-CN" altLang="en-US" sz="2200" dirty="0" smtClean="0">
                    <a:ea typeface="微软雅黑" pitchFamily="34" charset="-122"/>
                  </a:rPr>
                  <a:t>当迭代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⋅⋅⋅</m:t>
                    </m:r>
                  </m:oMath>
                </a14:m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981200"/>
                <a:ext cx="5372946" cy="361509"/>
              </a:xfrm>
              <a:prstGeom prst="rect">
                <a:avLst/>
              </a:prstGeom>
              <a:blipFill rotWithShape="0">
                <a:blip r:embed="rId6"/>
                <a:stretch>
                  <a:fillRect l="-3178" t="-16949" r="-227" b="-474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680720" y="2599290"/>
                <a:ext cx="3528979" cy="3615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附近</a:t>
                </a:r>
                <a:r>
                  <a:rPr lang="zh-CN" altLang="en-US" sz="2200" dirty="0" smtClean="0">
                    <a:ea typeface="微软雅黑" pitchFamily="34" charset="-122"/>
                  </a:rPr>
                  <a:t>线性化：</a:t>
                </a:r>
                <a:endParaRPr lang="en-US" altLang="zh-CN" sz="2200" dirty="0" smtClean="0"/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720" y="2599290"/>
                <a:ext cx="3528979" cy="361509"/>
              </a:xfrm>
              <a:prstGeom prst="rect">
                <a:avLst/>
              </a:prstGeom>
              <a:blipFill rotWithShape="0">
                <a:blip r:embed="rId7"/>
                <a:stretch>
                  <a:fillRect l="-4491" t="-16667" r="-4145" b="-45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415805"/>
              </p:ext>
            </p:extLst>
          </p:nvPr>
        </p:nvGraphicFramePr>
        <p:xfrm>
          <a:off x="1828800" y="3124200"/>
          <a:ext cx="5426870" cy="654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3" name="Equation" r:id="rId8" imgW="2527200" imgH="304560" progId="Equation.DSMT4">
                  <p:embed/>
                </p:oleObj>
              </mc:Choice>
              <mc:Fallback>
                <p:oleObj name="Equation" r:id="rId8" imgW="2527200" imgH="30456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28800" y="3124200"/>
                        <a:ext cx="5426870" cy="654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680720" y="4056349"/>
                <a:ext cx="6872907" cy="357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用仿射近似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代替</a:t>
                </a:r>
                <a:r>
                  <a:rPr lang="zh-CN" altLang="en-US" sz="2200" dirty="0" smtClean="0">
                    <a:ea typeface="微软雅黑" pitchFamily="34" charset="-122"/>
                  </a:rPr>
                  <a:t>最小二乘</a:t>
                </a:r>
                <a:r>
                  <a:rPr lang="zh-CN" altLang="en-US" sz="2200" dirty="0">
                    <a:ea typeface="微软雅黑" pitchFamily="34" charset="-122"/>
                  </a:rPr>
                  <a:t>法</a:t>
                </a:r>
                <a:r>
                  <a:rPr lang="zh-CN" altLang="en-US" sz="2200" dirty="0" smtClean="0">
                    <a:ea typeface="微软雅黑" pitchFamily="34" charset="-122"/>
                  </a:rPr>
                  <a:t>问题</a:t>
                </a:r>
                <a:r>
                  <a:rPr lang="zh-CN" altLang="en-US" sz="2200" dirty="0">
                    <a:ea typeface="微软雅黑" pitchFamily="34" charset="-122"/>
                  </a:rPr>
                  <a:t>中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函数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)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/>
              </a:p>
            </p:txBody>
          </p:sp>
        </mc:Choice>
        <mc:Fallback xmlns="">
          <p:sp>
            <p:nvSpPr>
              <p:cNvPr id="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720" y="4056349"/>
                <a:ext cx="6872907" cy="357662"/>
              </a:xfrm>
              <a:prstGeom prst="rect">
                <a:avLst/>
              </a:prstGeom>
              <a:blipFill rotWithShape="0">
                <a:blip r:embed="rId10"/>
                <a:stretch>
                  <a:fillRect l="-2307" t="-18644" r="-1775" b="-457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64749"/>
              </p:ext>
            </p:extLst>
          </p:nvPr>
        </p:nvGraphicFramePr>
        <p:xfrm>
          <a:off x="2286000" y="4724400"/>
          <a:ext cx="38671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4" name="Equation" r:id="rId11" imgW="1841400" imgH="380880" progId="Equation.DSMT4">
                  <p:embed/>
                </p:oleObj>
              </mc:Choice>
              <mc:Fallback>
                <p:oleObj name="Equation" r:id="rId11" imgW="18414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86000" y="4724400"/>
                        <a:ext cx="386715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184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14.12.1 </a:t>
            </a:r>
            <a:r>
              <a:rPr lang="zh-CN" altLang="en-US" kern="0" dirty="0" smtClean="0"/>
              <a:t>高斯</a:t>
            </a:r>
            <a:r>
              <a:rPr lang="en-US" altLang="zh-CN" kern="0" dirty="0" smtClean="0"/>
              <a:t>-</a:t>
            </a:r>
            <a:r>
              <a:rPr lang="zh-CN" altLang="en-US" kern="0" dirty="0" smtClean="0"/>
              <a:t>牛顿法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164692"/>
              </p:ext>
            </p:extLst>
          </p:nvPr>
        </p:nvGraphicFramePr>
        <p:xfrm>
          <a:off x="1143000" y="2209800"/>
          <a:ext cx="6761162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0" name="Equation" r:id="rId4" imgW="3225600" imgH="380880" progId="Equation.DSMT4">
                  <p:embed/>
                </p:oleObj>
              </mc:Choice>
              <mc:Fallback>
                <p:oleObj name="Equation" r:id="rId4" imgW="32256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2209800"/>
                        <a:ext cx="6761162" cy="798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609600" y="1066800"/>
                <a:ext cx="213866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𝑘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次迭代问题：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066800"/>
                <a:ext cx="2138662" cy="338554"/>
              </a:xfrm>
              <a:prstGeom prst="rect">
                <a:avLst/>
              </a:prstGeom>
              <a:blipFill rotWithShape="0">
                <a:blip r:embed="rId6"/>
                <a:stretch>
                  <a:fillRect l="-7977" t="-25000" r="-7407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685800" y="3276600"/>
                <a:ext cx="259423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函数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h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d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的梯度：</m:t>
                    </m:r>
                  </m:oMath>
                </a14:m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276600"/>
                <a:ext cx="2594236" cy="338554"/>
              </a:xfrm>
              <a:prstGeom prst="rect">
                <a:avLst/>
              </a:prstGeom>
              <a:blipFill rotWithShape="0">
                <a:blip r:embed="rId7"/>
                <a:stretch>
                  <a:fillRect l="-6118" t="-174545" r="-4000" b="-26181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628363"/>
              </p:ext>
            </p:extLst>
          </p:nvPr>
        </p:nvGraphicFramePr>
        <p:xfrm>
          <a:off x="1695450" y="1371600"/>
          <a:ext cx="38671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1" name="Equation" r:id="rId8" imgW="1841400" imgH="380880" progId="Equation.DSMT4">
                  <p:embed/>
                </p:oleObj>
              </mc:Choice>
              <mc:Fallback>
                <p:oleObj name="Equation" r:id="rId8" imgW="18414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95450" y="1371600"/>
                        <a:ext cx="386715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079480"/>
              </p:ext>
            </p:extLst>
          </p:nvPr>
        </p:nvGraphicFramePr>
        <p:xfrm>
          <a:off x="990601" y="3886201"/>
          <a:ext cx="6781800" cy="728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2" name="Equation" r:id="rId10" imgW="3314520" imgH="355320" progId="Equation.DSMT4">
                  <p:embed/>
                </p:oleObj>
              </mc:Choice>
              <mc:Fallback>
                <p:oleObj name="Equation" r:id="rId10" imgW="331452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90601" y="3886201"/>
                        <a:ext cx="6781800" cy="728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85800" y="4800600"/>
            <a:ext cx="9105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则有</a:t>
            </a:r>
            <a:endParaRPr lang="en-US" altLang="zh-CN" sz="2200" dirty="0">
              <a:ea typeface="微软雅黑" pitchFamily="34" charset="-122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879502"/>
              </p:ext>
            </p:extLst>
          </p:nvPr>
        </p:nvGraphicFramePr>
        <p:xfrm>
          <a:off x="762000" y="5410200"/>
          <a:ext cx="76358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3" name="Equation" r:id="rId12" imgW="4101840" imgH="342720" progId="Equation.DSMT4">
                  <p:embed/>
                </p:oleObj>
              </mc:Choice>
              <mc:Fallback>
                <p:oleObj name="Equation" r:id="rId12" imgW="41018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62000" y="5410200"/>
                        <a:ext cx="7635875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394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 build="p"/>
      <p:bldP spid="1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14.12.1 </a:t>
            </a:r>
            <a:r>
              <a:rPr lang="zh-CN" altLang="en-US" kern="0" dirty="0" smtClean="0"/>
              <a:t>高斯</a:t>
            </a:r>
            <a:r>
              <a:rPr lang="en-US" altLang="zh-CN" kern="0" dirty="0" smtClean="0"/>
              <a:t>-</a:t>
            </a:r>
            <a:r>
              <a:rPr lang="zh-CN" altLang="en-US" kern="0" dirty="0" smtClean="0"/>
              <a:t>牛顿法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685800" y="2133600"/>
                <a:ext cx="5952976" cy="388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列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是线性无关</a:t>
                </a:r>
                <a:r>
                  <a:rPr lang="zh-CN" altLang="en-US" sz="2200" dirty="0">
                    <a:ea typeface="微软雅黑" pitchFamily="34" charset="-122"/>
                  </a:rPr>
                  <a:t>的，</a:t>
                </a:r>
                <a:r>
                  <a:rPr lang="zh-CN" altLang="en-US" sz="2200" dirty="0" smtClean="0">
                    <a:ea typeface="微软雅黑" pitchFamily="34" charset="-122"/>
                  </a:rPr>
                  <a:t>则其解为：</a:t>
                </a:r>
                <a:endParaRPr lang="en-US" altLang="zh-CN" sz="2200" dirty="0" smtClean="0"/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133600"/>
                <a:ext cx="5952976" cy="388633"/>
              </a:xfrm>
              <a:prstGeom prst="rect">
                <a:avLst/>
              </a:prstGeom>
              <a:blipFill rotWithShape="0">
                <a:blip r:embed="rId4"/>
                <a:stretch>
                  <a:fillRect l="-2664" t="-14063" r="-2152" b="-375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421323"/>
              </p:ext>
            </p:extLst>
          </p:nvPr>
        </p:nvGraphicFramePr>
        <p:xfrm>
          <a:off x="990600" y="2743200"/>
          <a:ext cx="6657711" cy="799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8" name="Equation" r:id="rId5" imgW="3492360" imgH="419040" progId="Equation.DSMT4">
                  <p:embed/>
                </p:oleObj>
              </mc:Choice>
              <mc:Fallback>
                <p:oleObj name="Equation" r:id="rId5" imgW="3492360" imgH="41904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2743200"/>
                        <a:ext cx="6657711" cy="7992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680720" y="3819259"/>
                <a:ext cx="5257786" cy="3615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高斯</a:t>
                </a:r>
                <a:r>
                  <a:rPr lang="en-US" altLang="zh-CN" sz="2200" dirty="0">
                    <a:ea typeface="微软雅黑" pitchFamily="34" charset="-122"/>
                  </a:rPr>
                  <a:t>-</a:t>
                </a:r>
                <a:r>
                  <a:rPr lang="zh-CN" altLang="en-US" sz="2200" dirty="0" smtClean="0">
                    <a:ea typeface="微软雅黑" pitchFamily="34" charset="-122"/>
                  </a:rPr>
                  <a:t>牛顿法步骤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∆</m:t>
                    </m:r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𝑘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−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/>
              </a:p>
            </p:txBody>
          </p:sp>
        </mc:Choice>
        <mc:Fallback xmlns="">
          <p:sp>
            <p:nvSpPr>
              <p:cNvPr id="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720" y="3819259"/>
                <a:ext cx="5257786" cy="361509"/>
              </a:xfrm>
              <a:prstGeom prst="rect">
                <a:avLst/>
              </a:prstGeom>
              <a:blipFill rotWithShape="0">
                <a:blip r:embed="rId7"/>
                <a:stretch>
                  <a:fillRect l="-3016" t="-18644" r="-2552" b="-474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680720" y="5922906"/>
                <a:ext cx="39439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(</a:t>
                </a:r>
                <a:r>
                  <a:rPr lang="zh-CN" altLang="en-US" sz="2200" dirty="0" smtClean="0">
                    <a:ea typeface="微软雅黑" pitchFamily="34" charset="-122"/>
                  </a:rPr>
                  <a:t>利用第</a:t>
                </a:r>
                <a:r>
                  <a:rPr lang="en-US" altLang="zh-CN" sz="2200" dirty="0" smtClean="0">
                    <a:ea typeface="微软雅黑" pitchFamily="34" charset="-122"/>
                  </a:rPr>
                  <a:t>14.10</a:t>
                </a:r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zh-CN" altLang="en-US" sz="2200" dirty="0">
                    <a:ea typeface="微软雅黑" pitchFamily="34" charset="-122"/>
                  </a:rPr>
                  <a:t>∇</a:t>
                </a:r>
                <a:r>
                  <a:rPr lang="en-US" altLang="zh-CN" sz="2200" dirty="0">
                    <a:ea typeface="微软雅黑" pitchFamily="34" charset="-122"/>
                  </a:rPr>
                  <a:t>g(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表达式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/>
              </a:p>
            </p:txBody>
          </p:sp>
        </mc:Choice>
        <mc:Fallback xmlns=""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720" y="5922906"/>
                <a:ext cx="3943900" cy="338554"/>
              </a:xfrm>
              <a:prstGeom prst="rect">
                <a:avLst/>
              </a:prstGeom>
              <a:blipFill rotWithShape="0">
                <a:blip r:embed="rId8"/>
                <a:stretch>
                  <a:fillRect l="-4019" t="-29091" r="-3864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699393"/>
              </p:ext>
            </p:extLst>
          </p:nvPr>
        </p:nvGraphicFramePr>
        <p:xfrm>
          <a:off x="2006600" y="4335463"/>
          <a:ext cx="554355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9" name="Equation" r:id="rId9" imgW="3454200" imgH="863280" progId="Equation.DSMT4">
                  <p:embed/>
                </p:oleObj>
              </mc:Choice>
              <mc:Fallback>
                <p:oleObj name="Equation" r:id="rId9" imgW="345420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06600" y="4335463"/>
                        <a:ext cx="5543550" cy="138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219200"/>
              </p:ext>
            </p:extLst>
          </p:nvPr>
        </p:nvGraphicFramePr>
        <p:xfrm>
          <a:off x="762000" y="1143000"/>
          <a:ext cx="76358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0" name="Equation" r:id="rId11" imgW="4101840" imgH="342720" progId="Equation.DSMT4">
                  <p:embed/>
                </p:oleObj>
              </mc:Choice>
              <mc:Fallback>
                <p:oleObj name="Equation" r:id="rId11" imgW="41018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2000" y="1143000"/>
                        <a:ext cx="7635875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703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457200" y="1752600"/>
                <a:ext cx="6304611" cy="1187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是可</a:t>
                </a:r>
                <a:r>
                  <a:rPr lang="zh-CN" altLang="en-US" sz="2200" dirty="0">
                    <a:ea typeface="微软雅黑" pitchFamily="34" charset="-122"/>
                  </a:rPr>
                  <a:t>微</a:t>
                </a:r>
                <a:r>
                  <a:rPr lang="zh-CN" altLang="en-US" sz="2200" dirty="0" smtClean="0">
                    <a:ea typeface="微软雅黑" pitchFamily="34" charset="-122"/>
                  </a:rPr>
                  <a:t>函数；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，其第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个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分量为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函数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752600"/>
                <a:ext cx="6304611" cy="1187954"/>
              </a:xfrm>
              <a:prstGeom prst="rect">
                <a:avLst/>
              </a:prstGeom>
              <a:blipFill rotWithShape="0">
                <a:blip r:embed="rId4"/>
                <a:stretch>
                  <a:fillRect l="-2515" r="-1838" b="-82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81000" y="5181600"/>
                <a:ext cx="7696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，问题简化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线性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最小二乘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法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问题。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5181600"/>
                <a:ext cx="7696200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2060" t="-25000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14.1 </a:t>
            </a:r>
            <a:r>
              <a:rPr lang="zh-CN" altLang="en-US" kern="0" dirty="0" smtClean="0"/>
              <a:t>非线性最小二乘法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200996"/>
              </p:ext>
            </p:extLst>
          </p:nvPr>
        </p:nvGraphicFramePr>
        <p:xfrm>
          <a:off x="3657600" y="838200"/>
          <a:ext cx="3106737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5" name="Equation" r:id="rId6" imgW="1714320" imgH="431640" progId="Equation.DSMT4">
                  <p:embed/>
                </p:oleObj>
              </mc:Choice>
              <mc:Fallback>
                <p:oleObj name="Equation" r:id="rId6" imgW="17143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57600" y="838200"/>
                        <a:ext cx="3106737" cy="782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583072"/>
              </p:ext>
            </p:extLst>
          </p:nvPr>
        </p:nvGraphicFramePr>
        <p:xfrm>
          <a:off x="2667000" y="3048000"/>
          <a:ext cx="1835150" cy="1721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6" name="Equation" r:id="rId8" imgW="1028520" imgH="965160" progId="Equation.DSMT4">
                  <p:embed/>
                </p:oleObj>
              </mc:Choice>
              <mc:Fallback>
                <p:oleObj name="Equation" r:id="rId8" imgW="102852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67000" y="3048000"/>
                        <a:ext cx="1835150" cy="17218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133600" y="914400"/>
            <a:ext cx="159530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</a:pPr>
            <a:r>
              <a:rPr lang="zh-CN" altLang="en-US" sz="2200" dirty="0" smtClean="0">
                <a:ea typeface="微软雅黑" pitchFamily="34" charset="-122"/>
              </a:rPr>
              <a:t>优化目标：</a:t>
            </a:r>
            <a:endParaRPr lang="zh-CN" altLang="en-US" sz="2200" dirty="0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1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14.12.2</a:t>
            </a:r>
            <a:r>
              <a:rPr lang="zh-CN" altLang="en-US" kern="0" dirty="0"/>
              <a:t>高斯</a:t>
            </a:r>
            <a:r>
              <a:rPr lang="en-US" altLang="zh-CN" kern="0" dirty="0"/>
              <a:t>-</a:t>
            </a:r>
            <a:r>
              <a:rPr lang="zh-CN" altLang="en-US" kern="0" dirty="0"/>
              <a:t>牛顿法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505877"/>
              </p:ext>
            </p:extLst>
          </p:nvPr>
        </p:nvGraphicFramePr>
        <p:xfrm>
          <a:off x="777875" y="1987550"/>
          <a:ext cx="7945438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4" name="Equation" r:id="rId4" imgW="4787640" imgH="761760" progId="Equation.DSMT4">
                  <p:embed/>
                </p:oleObj>
              </mc:Choice>
              <mc:Fallback>
                <p:oleObj name="Equation" r:id="rId4" imgW="4787640" imgH="76176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7875" y="1987550"/>
                        <a:ext cx="7945438" cy="126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609600" y="5568950"/>
                <a:ext cx="6276911" cy="388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ea typeface="微软雅黑" pitchFamily="34" charset="-122"/>
                  </a:rPr>
                  <a:t>列向量线性无关，且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∆</m:t>
                    </m:r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sz="2200" dirty="0" smtClean="0"/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5568950"/>
                <a:ext cx="6276911" cy="388633"/>
              </a:xfrm>
              <a:prstGeom prst="rect">
                <a:avLst/>
              </a:prstGeom>
              <a:blipFill rotWithShape="0">
                <a:blip r:embed="rId6"/>
                <a:stretch>
                  <a:fillRect l="-2524" t="-15873" r="-97" b="-396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123005"/>
              </p:ext>
            </p:extLst>
          </p:nvPr>
        </p:nvGraphicFramePr>
        <p:xfrm>
          <a:off x="2743200" y="5978525"/>
          <a:ext cx="33401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5" name="Equation" r:id="rId7" imgW="1752480" imgH="380880" progId="Equation.DSMT4">
                  <p:embed/>
                </p:oleObj>
              </mc:Choice>
              <mc:Fallback>
                <p:oleObj name="Equation" r:id="rId7" imgW="1752480" imgH="38088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43200" y="5978525"/>
                        <a:ext cx="3340100" cy="72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680719" y="1556974"/>
                <a:ext cx="5374228" cy="388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逼近函数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的关于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𝑘</m:t>
                            </m:r>
                            <m: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+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的代价：</a:t>
                </a:r>
                <a:endParaRPr lang="en-US" altLang="zh-CN" sz="2200" dirty="0" smtClean="0"/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719" y="1556974"/>
                <a:ext cx="5374228" cy="388633"/>
              </a:xfrm>
              <a:prstGeom prst="rect">
                <a:avLst/>
              </a:prstGeom>
              <a:blipFill rotWithShape="0">
                <a:blip r:embed="rId9"/>
                <a:stretch>
                  <a:fillRect l="-2951" t="-14063" r="-2384" b="-375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723182"/>
              </p:ext>
            </p:extLst>
          </p:nvPr>
        </p:nvGraphicFramePr>
        <p:xfrm>
          <a:off x="914400" y="3206750"/>
          <a:ext cx="8001000" cy="1644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6" name="Equation" r:id="rId10" imgW="5384520" imgH="1104840" progId="Equation.DSMT4">
                  <p:embed/>
                </p:oleObj>
              </mc:Choice>
              <mc:Fallback>
                <p:oleObj name="Equation" r:id="rId10" imgW="5384520" imgH="1104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4400" y="3206750"/>
                        <a:ext cx="8001000" cy="1644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325674"/>
              </p:ext>
            </p:extLst>
          </p:nvPr>
        </p:nvGraphicFramePr>
        <p:xfrm>
          <a:off x="1676400" y="4883150"/>
          <a:ext cx="4576763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7" name="Equation" r:id="rId12" imgW="2946240" imgH="380880" progId="Equation.DSMT4">
                  <p:embed/>
                </p:oleObj>
              </mc:Choice>
              <mc:Fallback>
                <p:oleObj name="Equation" r:id="rId12" imgW="2946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76400" y="4883150"/>
                        <a:ext cx="4576763" cy="592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046653"/>
              </p:ext>
            </p:extLst>
          </p:nvPr>
        </p:nvGraphicFramePr>
        <p:xfrm>
          <a:off x="1600200" y="762000"/>
          <a:ext cx="5051469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8" name="Equation" r:id="rId14" imgW="2806560" imgH="380880" progId="Equation.DSMT4">
                  <p:embed/>
                </p:oleObj>
              </mc:Choice>
              <mc:Fallback>
                <p:oleObj name="Equation" r:id="rId14" imgW="28065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600200" y="762000"/>
                        <a:ext cx="5051469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427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685800" y="4038600"/>
            <a:ext cx="57066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如果</a:t>
            </a:r>
            <a:r>
              <a:rPr lang="en-US" altLang="zh-CN" sz="2200" dirty="0">
                <a:ea typeface="微软雅黑" pitchFamily="34" charset="-122"/>
              </a:rPr>
              <a:t>m = </a:t>
            </a:r>
            <a:r>
              <a:rPr lang="en-US" altLang="zh-CN" sz="2200" dirty="0" smtClean="0">
                <a:ea typeface="微软雅黑" pitchFamily="34" charset="-122"/>
              </a:rPr>
              <a:t>n=1</a:t>
            </a:r>
            <a:r>
              <a:rPr lang="zh-CN" altLang="en-US" sz="2200" dirty="0" smtClean="0">
                <a:ea typeface="微软雅黑" pitchFamily="34" charset="-122"/>
              </a:rPr>
              <a:t>时，迭代更新可进一步简化为：</a:t>
            </a:r>
            <a:endParaRPr lang="en-US" altLang="zh-CN" sz="2200" dirty="0"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5"/>
              <p:cNvSpPr>
                <a:spLocks noChangeArrowheads="1"/>
              </p:cNvSpPr>
              <p:nvPr/>
            </p:nvSpPr>
            <p:spPr bwMode="auto">
              <a:xfrm>
                <a:off x="609600" y="1066800"/>
                <a:ext cx="8242064" cy="388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当</a:t>
                </a:r>
                <a:r>
                  <a:rPr lang="en-US" altLang="zh-CN" sz="2200" dirty="0" smtClean="0">
                    <a:ea typeface="微软雅黑" pitchFamily="34" charset="-122"/>
                  </a:rPr>
                  <a:t>m=n</a:t>
                </a:r>
                <a:r>
                  <a:rPr lang="zh-CN" altLang="en-US" sz="2200" dirty="0" smtClean="0">
                    <a:ea typeface="微软雅黑" pitchFamily="34" charset="-122"/>
                  </a:rPr>
                  <a:t>时，</a:t>
                </a:r>
                <a:r>
                  <a:rPr lang="en-US" altLang="zh-CN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的列向量</a:t>
                </a:r>
                <a:r>
                  <a:rPr lang="zh-CN" altLang="en-US" sz="2200" dirty="0" smtClean="0">
                    <a:ea typeface="微软雅黑" pitchFamily="34" charset="-122"/>
                  </a:rPr>
                  <a:t>线性无关，高斯</a:t>
                </a:r>
                <a:r>
                  <a:rPr lang="en-US" altLang="zh-CN" sz="2200" dirty="0" smtClean="0">
                    <a:ea typeface="微软雅黑" pitchFamily="34" charset="-122"/>
                  </a:rPr>
                  <a:t>-</a:t>
                </a:r>
                <a:r>
                  <a:rPr lang="zh-CN" altLang="en-US" sz="2200" dirty="0" smtClean="0">
                    <a:ea typeface="微软雅黑" pitchFamily="34" charset="-122"/>
                  </a:rPr>
                  <a:t>牛顿法可简化为：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066800"/>
                <a:ext cx="8242064" cy="388633"/>
              </a:xfrm>
              <a:prstGeom prst="rect">
                <a:avLst/>
              </a:prstGeom>
              <a:blipFill rotWithShape="0">
                <a:blip r:embed="rId3"/>
                <a:stretch>
                  <a:fillRect l="-1923" t="-14063" r="-1331" b="-375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828820"/>
              </p:ext>
            </p:extLst>
          </p:nvPr>
        </p:nvGraphicFramePr>
        <p:xfrm>
          <a:off x="1600200" y="1676400"/>
          <a:ext cx="6238254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8" name="Equation" r:id="rId4" imgW="3733560" imgH="1231560" progId="Equation.DSMT4">
                  <p:embed/>
                </p:oleObj>
              </mc:Choice>
              <mc:Fallback>
                <p:oleObj name="Equation" r:id="rId4" imgW="3733560" imgH="1231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0200" y="1676400"/>
                        <a:ext cx="6238254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841395"/>
              </p:ext>
            </p:extLst>
          </p:nvPr>
        </p:nvGraphicFramePr>
        <p:xfrm>
          <a:off x="838200" y="4572000"/>
          <a:ext cx="4865688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9" name="Equation" r:id="rId6" imgW="2171520" imgH="609480" progId="Equation.DSMT4">
                  <p:embed/>
                </p:oleObj>
              </mc:Choice>
              <mc:Fallback>
                <p:oleObj name="Equation" r:id="rId6" imgW="217152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200" y="4572000"/>
                        <a:ext cx="4865688" cy="1365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14.12.2</a:t>
            </a:r>
            <a:r>
              <a:rPr lang="zh-CN" altLang="en-US" kern="0" dirty="0"/>
              <a:t>高斯</a:t>
            </a:r>
            <a:r>
              <a:rPr lang="en-US" altLang="zh-CN" kern="0" dirty="0"/>
              <a:t>-</a:t>
            </a:r>
            <a:r>
              <a:rPr lang="zh-CN" altLang="en-US" kern="0" dirty="0"/>
              <a:t>牛顿法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9200" y="4191000"/>
            <a:ext cx="4114800" cy="253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36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609600" y="4572000"/>
                <a:ext cx="6024085" cy="10484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起始点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=0.9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：非常迅速</a:t>
                </a:r>
                <a:r>
                  <a:rPr lang="zh-CN" altLang="en-US" sz="2200" dirty="0" smtClean="0">
                    <a:ea typeface="微软雅黑" pitchFamily="34" charset="-122"/>
                  </a:rPr>
                  <a:t>地收敛</a:t>
                </a:r>
                <a:r>
                  <a:rPr lang="zh-CN" altLang="en-US" sz="2200" dirty="0">
                    <a:ea typeface="微软雅黑" pitchFamily="34" charset="-122"/>
                  </a:rPr>
                  <a:t>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⋆</m:t>
                        </m:r>
                      </m:sup>
                    </m:sSup>
                    <m:r>
                      <a:rPr lang="en-US" altLang="zh-CN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0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2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起始点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1.1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：不收敛。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572000"/>
                <a:ext cx="6024085" cy="1048429"/>
              </a:xfrm>
              <a:prstGeom prst="rect">
                <a:avLst/>
              </a:prstGeom>
              <a:blipFill>
                <a:blip r:embed="rId3"/>
                <a:stretch>
                  <a:fillRect l="-2632" t="-2907" r="-2024" b="-1162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490215"/>
              </p:ext>
            </p:extLst>
          </p:nvPr>
        </p:nvGraphicFramePr>
        <p:xfrm>
          <a:off x="990600" y="1600200"/>
          <a:ext cx="20066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Equation" r:id="rId4" imgW="1002960" imgH="419040" progId="Equation.DSMT4">
                  <p:embed/>
                </p:oleObj>
              </mc:Choice>
              <mc:Fallback>
                <p:oleObj name="Equation" r:id="rId4" imgW="10029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2006600" cy="995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57200"/>
            <a:ext cx="3612356" cy="312420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14.12.2</a:t>
            </a:r>
            <a:r>
              <a:rPr lang="zh-CN" altLang="en-US" kern="0" dirty="0"/>
              <a:t>高斯</a:t>
            </a:r>
            <a:r>
              <a:rPr lang="en-US" altLang="zh-CN" kern="0" dirty="0"/>
              <a:t>-</a:t>
            </a:r>
            <a:r>
              <a:rPr lang="zh-CN" altLang="en-US" kern="0" dirty="0" smtClean="0"/>
              <a:t>牛顿法：例子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7614384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14.12.2</a:t>
            </a:r>
            <a:r>
              <a:rPr lang="zh-CN" altLang="en-US" kern="0" dirty="0"/>
              <a:t>高斯</a:t>
            </a:r>
            <a:r>
              <a:rPr lang="en-US" altLang="zh-CN" kern="0" dirty="0"/>
              <a:t>-</a:t>
            </a:r>
            <a:r>
              <a:rPr lang="zh-CN" altLang="en-US" kern="0" dirty="0"/>
              <a:t>牛顿法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680720" y="1143000"/>
                <a:ext cx="6658618" cy="388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然而，</a:t>
                </a:r>
                <a:r>
                  <a:rPr lang="zh-CN" altLang="en-US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只是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ea typeface="微软雅黑" pitchFamily="34" charset="-122"/>
                  </a:rPr>
                  <a:t>局部</a:t>
                </a:r>
                <a:r>
                  <a:rPr lang="zh-CN" altLang="en-US" sz="2200" dirty="0">
                    <a:ea typeface="微软雅黑" pitchFamily="34" charset="-122"/>
                  </a:rPr>
                  <a:t>近似</a:t>
                </a:r>
                <a:r>
                  <a:rPr lang="zh-CN" altLang="en-US" sz="2200" dirty="0" smtClean="0">
                    <a:ea typeface="微软雅黑" pitchFamily="34" charset="-122"/>
                  </a:rPr>
                  <a:t>，仍然存在：</a:t>
                </a:r>
                <a:endParaRPr lang="en-US" altLang="zh-CN" sz="2200" dirty="0" smtClean="0"/>
              </a:p>
            </p:txBody>
          </p:sp>
        </mc:Choice>
        <mc:Fallback xmlns="">
          <p:sp>
            <p:nvSpPr>
              <p:cNvPr id="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720" y="1143000"/>
                <a:ext cx="6658618" cy="388633"/>
              </a:xfrm>
              <a:prstGeom prst="rect">
                <a:avLst/>
              </a:prstGeom>
              <a:blipFill rotWithShape="0">
                <a:blip r:embed="rId4"/>
                <a:stretch>
                  <a:fillRect l="-2381" t="-15873" r="-1832" b="-380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443017"/>
              </p:ext>
            </p:extLst>
          </p:nvPr>
        </p:nvGraphicFramePr>
        <p:xfrm>
          <a:off x="2667000" y="1828800"/>
          <a:ext cx="27463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1" name="Equation" r:id="rId5" imgW="1485720" imgH="380880" progId="Equation.DSMT4">
                  <p:embed/>
                </p:oleObj>
              </mc:Choice>
              <mc:Fallback>
                <p:oleObj name="Equation" r:id="rId5" imgW="14857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7000" y="1828800"/>
                        <a:ext cx="2746375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685800" y="2819400"/>
                <a:ext cx="6940426" cy="388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200" dirty="0" smtClean="0">
                        <a:ea typeface="微软雅黑" pitchFamily="34" charset="-122"/>
                      </a:rPr>
                      <m:t>Jacobian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矩阵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zh-CN" altLang="en-US" sz="2200" dirty="0">
                    <a:ea typeface="微软雅黑" pitchFamily="34" charset="-122"/>
                  </a:rPr>
                  <a:t>可能</a:t>
                </a:r>
                <a:r>
                  <a:rPr lang="zh-CN" altLang="en-US" sz="2200" dirty="0" smtClean="0">
                    <a:ea typeface="微软雅黑" pitchFamily="34" charset="-122"/>
                  </a:rPr>
                  <a:t>“列向量是线性相关” 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sz="2200" dirty="0" smtClean="0"/>
              </a:p>
            </p:txBody>
          </p:sp>
        </mc:Choice>
        <mc:Fallback xmlns=""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819400"/>
                <a:ext cx="6940426" cy="388633"/>
              </a:xfrm>
              <a:prstGeom prst="rect">
                <a:avLst/>
              </a:prstGeom>
              <a:blipFill rotWithShape="0">
                <a:blip r:embed="rId7"/>
                <a:stretch>
                  <a:fillRect l="-2285" t="-15873" b="-380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177449"/>
              </p:ext>
            </p:extLst>
          </p:nvPr>
        </p:nvGraphicFramePr>
        <p:xfrm>
          <a:off x="2438400" y="3352800"/>
          <a:ext cx="25812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2" name="Equation" r:id="rId8" imgW="1434960" imgH="380880" progId="Equation.DSMT4">
                  <p:embed/>
                </p:oleObj>
              </mc:Choice>
              <mc:Fallback>
                <p:oleObj name="Equation" r:id="rId8" imgW="14349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38400" y="3352800"/>
                        <a:ext cx="2581275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029200" y="3505200"/>
            <a:ext cx="2819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  <a:ea typeface="微软雅黑" pitchFamily="34" charset="-122"/>
              </a:rPr>
              <a:t>奇异，不可逆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980505"/>
              </p:ext>
            </p:extLst>
          </p:nvPr>
        </p:nvGraphicFramePr>
        <p:xfrm>
          <a:off x="2057400" y="4038600"/>
          <a:ext cx="3886200" cy="245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3" name="Equation" r:id="rId10" imgW="2654280" imgH="1676160" progId="Equation.DSMT4">
                  <p:embed/>
                </p:oleObj>
              </mc:Choice>
              <mc:Fallback>
                <p:oleObj name="Equation" r:id="rId10" imgW="2654280" imgH="1676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57400" y="4038600"/>
                        <a:ext cx="3886200" cy="2454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98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14.13 </a:t>
            </a:r>
            <a:r>
              <a:rPr lang="en-US" altLang="zh-CN" kern="0" dirty="0" err="1" smtClean="0"/>
              <a:t>Levenberg</a:t>
            </a:r>
            <a:r>
              <a:rPr lang="en-US" altLang="zh-CN" kern="0" dirty="0" smtClean="0"/>
              <a:t>–Marquardt</a:t>
            </a:r>
            <a:r>
              <a:rPr lang="zh-CN" altLang="en-US" kern="0" dirty="0" smtClean="0"/>
              <a:t>算法</a:t>
            </a:r>
            <a:endParaRPr lang="zh-CN" altLang="en-US" kern="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0720" y="1177011"/>
            <a:ext cx="70532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r>
              <a:rPr lang="en-US" altLang="zh-CN" sz="2200" dirty="0" err="1" smtClean="0">
                <a:ea typeface="微软雅黑" pitchFamily="34" charset="-122"/>
              </a:rPr>
              <a:t>Levenberg</a:t>
            </a:r>
            <a:r>
              <a:rPr lang="en-US" altLang="zh-CN" sz="2200" dirty="0" smtClean="0">
                <a:ea typeface="微软雅黑" pitchFamily="34" charset="-122"/>
              </a:rPr>
              <a:t>–Marquardt(LM)</a:t>
            </a:r>
            <a:r>
              <a:rPr lang="zh-CN" altLang="en-US" sz="2200" dirty="0" smtClean="0">
                <a:ea typeface="微软雅黑" pitchFamily="34" charset="-122"/>
              </a:rPr>
              <a:t>算法解决高斯</a:t>
            </a:r>
            <a:r>
              <a:rPr lang="en-US" altLang="zh-CN" sz="2200" dirty="0" smtClean="0">
                <a:ea typeface="微软雅黑" pitchFamily="34" charset="-122"/>
              </a:rPr>
              <a:t>-</a:t>
            </a:r>
            <a:r>
              <a:rPr lang="zh-CN" altLang="en-US" sz="2200" dirty="0" smtClean="0">
                <a:ea typeface="微软雅黑" pitchFamily="34" charset="-122"/>
              </a:rPr>
              <a:t>牛顿法的两个难点：</a:t>
            </a:r>
            <a:endParaRPr lang="zh-CN" altLang="en-US" sz="2200" dirty="0"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680720" y="1747373"/>
                <a:ext cx="6743897" cy="903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1. </a:t>
                </a:r>
                <a:r>
                  <a:rPr lang="zh-CN" altLang="en-US" sz="2200" dirty="0" smtClean="0">
                    <a:ea typeface="微软雅黑" pitchFamily="34" charset="-122"/>
                  </a:rPr>
                  <a:t>当列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</a:t>
                </a:r>
                <a:r>
                  <a:rPr lang="zh-CN" altLang="en-US" sz="2200" dirty="0" smtClean="0">
                    <a:ea typeface="微软雅黑" pitchFamily="34" charset="-122"/>
                  </a:rPr>
                  <a:t>线性相关时，如何</a:t>
                </a:r>
                <a:r>
                  <a:rPr lang="zh-CN" altLang="en-US" sz="2200" dirty="0">
                    <a:ea typeface="微软雅黑" pitchFamily="34" charset="-122"/>
                  </a:rPr>
                  <a:t>更新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 ？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/>
                  <a:t>2. </a:t>
                </a:r>
                <a:r>
                  <a:rPr lang="zh-CN" altLang="en-US" sz="2200" dirty="0" smtClean="0"/>
                  <a:t>当</a:t>
                </a:r>
                <a:r>
                  <a:rPr lang="zh-CN" altLang="en-US" sz="2200" dirty="0"/>
                  <a:t>高斯</a:t>
                </a:r>
                <a:r>
                  <a:rPr lang="en-US" altLang="zh-CN" sz="2200" dirty="0"/>
                  <a:t>-</a:t>
                </a:r>
                <a:r>
                  <a:rPr lang="zh-CN" altLang="en-US" sz="2200" dirty="0" smtClean="0"/>
                  <a:t>牛顿法的更新过程，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200" dirty="0" smtClean="0"/>
                  <a:t>并没有减少。</a:t>
                </a:r>
                <a:endParaRPr lang="en-US" altLang="zh-CN" sz="2200" dirty="0" smtClean="0"/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720" y="1747373"/>
                <a:ext cx="6743897" cy="903389"/>
              </a:xfrm>
              <a:prstGeom prst="rect">
                <a:avLst/>
              </a:prstGeom>
              <a:blipFill rotWithShape="0">
                <a:blip r:embed="rId4"/>
                <a:stretch>
                  <a:fillRect l="-2351" t="-6757" r="-1808" b="-1824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680720" y="3266909"/>
                <a:ext cx="6210546" cy="3615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LM</a:t>
                </a:r>
                <a:r>
                  <a:rPr lang="zh-CN" altLang="en-US" sz="2200" dirty="0" smtClean="0">
                    <a:ea typeface="微软雅黑" pitchFamily="34" charset="-122"/>
                  </a:rPr>
                  <a:t>算法通过</a:t>
                </a:r>
                <a:r>
                  <a:rPr lang="zh-CN" altLang="en-US" sz="2200" dirty="0">
                    <a:ea typeface="微软雅黑" pitchFamily="34" charset="-122"/>
                  </a:rPr>
                  <a:t>求解正则化</a:t>
                </a:r>
                <a:r>
                  <a:rPr lang="zh-CN" altLang="en-US" sz="2200" dirty="0" smtClean="0">
                    <a:ea typeface="微软雅黑" pitchFamily="34" charset="-122"/>
                  </a:rPr>
                  <a:t>最小二乘法</a:t>
                </a:r>
                <a14:m>
                  <m:oMath xmlns:m="http://schemas.openxmlformats.org/officeDocument/2006/math"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更新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𝑘</m:t>
                            </m:r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/>
              </a:p>
            </p:txBody>
          </p:sp>
        </mc:Choice>
        <mc:Fallback xmlns="">
          <p:sp>
            <p:nvSpPr>
              <p:cNvPr id="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720" y="3266909"/>
                <a:ext cx="6210546" cy="361509"/>
              </a:xfrm>
              <a:prstGeom prst="rect">
                <a:avLst/>
              </a:prstGeom>
              <a:blipFill rotWithShape="0">
                <a:blip r:embed="rId5"/>
                <a:stretch>
                  <a:fillRect l="-2554" t="-16949" r="-1572" b="-474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016780"/>
              </p:ext>
            </p:extLst>
          </p:nvPr>
        </p:nvGraphicFramePr>
        <p:xfrm>
          <a:off x="1320800" y="3733800"/>
          <a:ext cx="573246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6" name="Equation" r:id="rId6" imgW="2730240" imgH="380880" progId="Equation.DSMT4">
                  <p:embed/>
                </p:oleObj>
              </mc:Choice>
              <mc:Fallback>
                <p:oleObj name="Equation" r:id="rId6" imgW="2730240" imgH="38088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20800" y="3733800"/>
                        <a:ext cx="5732463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680720" y="4750724"/>
                <a:ext cx="6994735" cy="15545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𝐷𝑓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要求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zh-CN" alt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靠近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</m:oMath>
                </a14:m>
                <a:r>
                  <a:rPr lang="zh-CN" altLang="en-US" sz="2200" dirty="0" smtClean="0"/>
                  <a:t>即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200" dirty="0" smtClean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/>
                  <a:t>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𝜆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zh-CN" altLang="en-US" sz="2200" dirty="0" smtClean="0"/>
                  <a:t>时，</a:t>
                </a:r>
                <a:r>
                  <a:rPr lang="zh-CN" altLang="en-US" sz="2200" dirty="0"/>
                  <a:t>总有唯一解</a:t>
                </a:r>
                <a:r>
                  <a:rPr lang="zh-CN" altLang="en-US" sz="2200" dirty="0" smtClean="0"/>
                  <a:t>（无需对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𝐷𝑓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zh-CN" altLang="en-US" sz="2200" dirty="0">
                        <a:latin typeface="Cambria Math" panose="02040503050406030204" pitchFamily="18" charset="0"/>
                      </a:rPr>
                      <m:t>限制</m:t>
                    </m:r>
                  </m:oMath>
                </a14:m>
                <a:r>
                  <a:rPr lang="zh-CN" altLang="en-US" sz="2200" dirty="0" smtClean="0"/>
                  <a:t>）。</a:t>
                </a:r>
                <a:endParaRPr lang="en-US" altLang="zh-CN" sz="2200" dirty="0" smtClean="0"/>
              </a:p>
            </p:txBody>
          </p:sp>
        </mc:Choice>
        <mc:Fallback xmlns=""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720" y="4750724"/>
                <a:ext cx="6994735" cy="1554593"/>
              </a:xfrm>
              <a:prstGeom prst="rect">
                <a:avLst/>
              </a:prstGeom>
              <a:blipFill rotWithShape="0">
                <a:blip r:embed="rId8"/>
                <a:stretch>
                  <a:fillRect l="-2267" t="-3529" r="-1133" b="-862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00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uiExpand="1" build="p"/>
      <p:bldP spid="9" grpId="0" build="p"/>
      <p:bldP spid="1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14.13.1 LM</a:t>
            </a:r>
            <a:r>
              <a:rPr lang="zh-CN" altLang="en-US" kern="0" dirty="0" smtClean="0"/>
              <a:t>算法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685800" y="1066800"/>
                <a:ext cx="49599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𝑘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次迭代求解</a:t>
                </a:r>
                <a:r>
                  <a:rPr lang="zh-CN" altLang="en-US" sz="2200" dirty="0">
                    <a:ea typeface="微软雅黑" pitchFamily="34" charset="-122"/>
                  </a:rPr>
                  <a:t>的最小二</a:t>
                </a:r>
                <a:r>
                  <a:rPr lang="zh-CN" altLang="en-US" sz="2200" dirty="0" smtClean="0">
                    <a:ea typeface="微软雅黑" pitchFamily="34" charset="-122"/>
                  </a:rPr>
                  <a:t>乘正则化问题：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066800"/>
                <a:ext cx="4959948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3444" t="-25000" r="-2829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5800" y="2438400"/>
            <a:ext cx="32957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令目标函数导数等于</a:t>
            </a:r>
            <a:r>
              <a:rPr lang="en-US" altLang="zh-CN" sz="2200" dirty="0" smtClean="0">
                <a:ea typeface="微软雅黑" pitchFamily="34" charset="-122"/>
              </a:rPr>
              <a:t>0</a:t>
            </a:r>
            <a:r>
              <a:rPr lang="zh-CN" altLang="en-US" sz="2200" dirty="0" smtClean="0">
                <a:ea typeface="微软雅黑" pitchFamily="34" charset="-122"/>
              </a:rPr>
              <a:t>：</a:t>
            </a:r>
            <a:endParaRPr lang="en-US" altLang="zh-CN" sz="2200" dirty="0" smtClean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414986"/>
              </p:ext>
            </p:extLst>
          </p:nvPr>
        </p:nvGraphicFramePr>
        <p:xfrm>
          <a:off x="990600" y="5105400"/>
          <a:ext cx="748030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8" name="Equation" r:id="rId5" imgW="3924000" imgH="419040" progId="Equation.DSMT4">
                  <p:embed/>
                </p:oleObj>
              </mc:Choice>
              <mc:Fallback>
                <p:oleObj name="Equation" r:id="rId5" imgW="3924000" imgH="41904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5105400"/>
                        <a:ext cx="7480300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752438"/>
              </p:ext>
            </p:extLst>
          </p:nvPr>
        </p:nvGraphicFramePr>
        <p:xfrm>
          <a:off x="685800" y="1447800"/>
          <a:ext cx="8051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9" name="Equation" r:id="rId7" imgW="3835080" imgH="380880" progId="Equation.DSMT4">
                  <p:embed/>
                </p:oleObj>
              </mc:Choice>
              <mc:Fallback>
                <p:oleObj name="Equation" r:id="rId7" imgW="38350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800" y="1447800"/>
                        <a:ext cx="80518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762000" y="4419600"/>
                <a:ext cx="2008370" cy="394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更新：</a:t>
                </a:r>
                <a:endParaRPr lang="en-US" altLang="zh-CN" sz="2200" dirty="0" smtClean="0"/>
              </a:p>
            </p:txBody>
          </p:sp>
        </mc:Choice>
        <mc:Fallback xmlns="">
          <p:sp>
            <p:nvSpPr>
              <p:cNvPr id="1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4419600"/>
                <a:ext cx="2008370" cy="394339"/>
              </a:xfrm>
              <a:prstGeom prst="rect">
                <a:avLst/>
              </a:prstGeom>
              <a:blipFill rotWithShape="0">
                <a:blip r:embed="rId9"/>
                <a:stretch>
                  <a:fillRect t="-7692" r="-7903" b="-4153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777922"/>
              </p:ext>
            </p:extLst>
          </p:nvPr>
        </p:nvGraphicFramePr>
        <p:xfrm>
          <a:off x="990600" y="2971800"/>
          <a:ext cx="7010400" cy="1395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0" name="Equation" r:id="rId10" imgW="3835080" imgH="761760" progId="Equation.DSMT4">
                  <p:embed/>
                </p:oleObj>
              </mc:Choice>
              <mc:Fallback>
                <p:oleObj name="Equation" r:id="rId10" imgW="383508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90600" y="2971800"/>
                        <a:ext cx="7010400" cy="1395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407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  <p:bldP spid="1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14.13.1 LM</a:t>
            </a:r>
            <a:r>
              <a:rPr lang="zh-CN" altLang="en-US" kern="0" dirty="0" smtClean="0"/>
              <a:t>算法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680720" y="2133600"/>
                <a:ext cx="4937185" cy="3615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LM</a:t>
                </a:r>
                <a:r>
                  <a:rPr lang="zh-CN" altLang="en-US" sz="2200" dirty="0" smtClean="0">
                    <a:ea typeface="微软雅黑" pitchFamily="34" charset="-122"/>
                  </a:rPr>
                  <a:t>算法步骤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∆</m:t>
                    </m:r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𝑘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−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是：</a:t>
                </a:r>
                <a:endParaRPr lang="en-US" altLang="zh-CN" sz="2200" dirty="0" smtClean="0"/>
              </a:p>
            </p:txBody>
          </p:sp>
        </mc:Choice>
        <mc:Fallback xmlns="">
          <p:sp>
            <p:nvSpPr>
              <p:cNvPr id="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720" y="2133600"/>
                <a:ext cx="4937185" cy="361509"/>
              </a:xfrm>
              <a:prstGeom prst="rect">
                <a:avLst/>
              </a:prstGeom>
              <a:blipFill rotWithShape="0">
                <a:blip r:embed="rId4"/>
                <a:stretch>
                  <a:fillRect l="-3210" t="-16949" r="-2593" b="-474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762000" y="4419600"/>
                <a:ext cx="6934591" cy="3615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对于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𝜆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=0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，简化为高斯</a:t>
                </a:r>
                <a:r>
                  <a:rPr lang="en-US" altLang="zh-CN" sz="2200" dirty="0">
                    <a:ea typeface="微软雅黑" pitchFamily="34" charset="-122"/>
                  </a:rPr>
                  <a:t>-</a:t>
                </a:r>
                <a:r>
                  <a:rPr lang="zh-CN" altLang="en-US" sz="2200" dirty="0" smtClean="0">
                    <a:ea typeface="微软雅黑" pitchFamily="34" charset="-122"/>
                  </a:rPr>
                  <a:t>牛顿法；对于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较大的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zh-CN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𝜆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200" dirty="0" smtClean="0"/>
                  <a:t>：</a:t>
                </a:r>
                <a:endParaRPr lang="en-US" altLang="zh-CN" sz="2200" dirty="0" smtClean="0"/>
              </a:p>
            </p:txBody>
          </p:sp>
        </mc:Choice>
        <mc:Fallback xmlns=""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4419600"/>
                <a:ext cx="6934591" cy="361509"/>
              </a:xfrm>
              <a:prstGeom prst="rect">
                <a:avLst/>
              </a:prstGeom>
              <a:blipFill rotWithShape="0">
                <a:blip r:embed="rId5"/>
                <a:stretch>
                  <a:fillRect l="-2285" t="-16949" r="-1670" b="-474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552194"/>
              </p:ext>
            </p:extLst>
          </p:nvPr>
        </p:nvGraphicFramePr>
        <p:xfrm>
          <a:off x="1371600" y="2667000"/>
          <a:ext cx="62357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2" name="Equation" r:id="rId6" imgW="3886200" imgH="863280" progId="Equation.DSMT4">
                  <p:embed/>
                </p:oleObj>
              </mc:Choice>
              <mc:Fallback>
                <p:oleObj name="Equation" r:id="rId6" imgW="388620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1600" y="2667000"/>
                        <a:ext cx="6235700" cy="138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631933"/>
              </p:ext>
            </p:extLst>
          </p:nvPr>
        </p:nvGraphicFramePr>
        <p:xfrm>
          <a:off x="2895600" y="5257800"/>
          <a:ext cx="3192361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3" name="Equation" r:id="rId8" imgW="1650960" imgH="406080" progId="Equation.DSMT4">
                  <p:embed/>
                </p:oleObj>
              </mc:Choice>
              <mc:Fallback>
                <p:oleObj name="Equation" r:id="rId8" imgW="16509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95600" y="5257800"/>
                        <a:ext cx="3192361" cy="785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25285"/>
              </p:ext>
            </p:extLst>
          </p:nvPr>
        </p:nvGraphicFramePr>
        <p:xfrm>
          <a:off x="762000" y="1066800"/>
          <a:ext cx="748030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4" name="Equation" r:id="rId10" imgW="3924000" imgH="419040" progId="Equation.DSMT4">
                  <p:embed/>
                </p:oleObj>
              </mc:Choice>
              <mc:Fallback>
                <p:oleObj name="Equation" r:id="rId10" imgW="39240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2000" y="1066800"/>
                        <a:ext cx="7480300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314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14.13.2 </a:t>
            </a:r>
            <a:r>
              <a:rPr lang="zh-CN" altLang="en-US" kern="0" dirty="0" smtClean="0"/>
              <a:t>正</a:t>
            </a:r>
            <a:r>
              <a:rPr lang="zh-CN" altLang="en-US" kern="0" dirty="0"/>
              <a:t>则化</a:t>
            </a:r>
            <a:r>
              <a:rPr lang="zh-CN" altLang="en-US" kern="0" dirty="0" smtClean="0"/>
              <a:t>参数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680720" y="951619"/>
                <a:ext cx="2494465" cy="3615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>
                    <a:ea typeface="微软雅黑" pitchFamily="34" charset="-122"/>
                  </a:rPr>
                  <a:t> </a:t>
                </a:r>
                <a:r>
                  <a:rPr lang="zh-CN" altLang="en-US" sz="2200" dirty="0" smtClean="0">
                    <a:ea typeface="微软雅黑" pitchFamily="34" charset="-122"/>
                  </a:rPr>
                  <a:t>几种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调整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𝜆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ea typeface="微软雅黑" pitchFamily="34" charset="-122"/>
                  </a:rPr>
                  <a:t>策略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720" y="951619"/>
                <a:ext cx="2494465" cy="361509"/>
              </a:xfrm>
              <a:prstGeom prst="rect">
                <a:avLst/>
              </a:prstGeom>
              <a:blipFill rotWithShape="0">
                <a:blip r:embed="rId4"/>
                <a:stretch>
                  <a:fillRect l="-4401" t="-16949" r="-6112" b="-474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680720" y="1524000"/>
                <a:ext cx="349050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𝑘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次迭代时，求解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/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720" y="1524000"/>
                <a:ext cx="3490507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4545" t="-25000" r="-4371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680720" y="2667000"/>
                <a:ext cx="6707477" cy="1041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𝑘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来降低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𝜆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否则</a:t>
                </a:r>
                <a:r>
                  <a:rPr lang="zh-CN" altLang="en-US" sz="2200" dirty="0" smtClean="0"/>
                  <a:t>，</a:t>
                </a:r>
                <a:r>
                  <a:rPr lang="zh-CN" altLang="en-US" sz="2200" dirty="0"/>
                  <a:t>无需</a:t>
                </a:r>
                <a:r>
                  <a:rPr lang="zh-CN" altLang="en-US" sz="2200" dirty="0" smtClean="0"/>
                  <a:t>更新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en-US" altLang="zh-CN" sz="2200" dirty="0"/>
                  <a:t>(</a:t>
                </a:r>
                <a:r>
                  <a:rPr lang="zh-CN" altLang="en-US" sz="2200" dirty="0"/>
                  <a:t>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𝑘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zh-CN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200" dirty="0" smtClean="0"/>
                  <a:t>)</a:t>
                </a:r>
                <a:r>
                  <a:rPr lang="zh-CN" altLang="en-US" sz="2200" dirty="0" smtClean="0"/>
                  <a:t>，</a:t>
                </a:r>
                <a:r>
                  <a:rPr lang="zh-CN" altLang="en-US" sz="2200" dirty="0"/>
                  <a:t>而是增加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𝜆</m:t>
                    </m:r>
                  </m:oMath>
                </a14:m>
                <a:r>
                  <a:rPr lang="zh-CN" altLang="en-US" sz="2200" dirty="0" smtClean="0"/>
                  <a:t>。</a:t>
                </a:r>
                <a:endParaRPr lang="en-US" altLang="zh-CN" sz="2200" dirty="0" smtClean="0"/>
              </a:p>
            </p:txBody>
          </p:sp>
        </mc:Choice>
        <mc:Fallback xmlns="">
          <p:sp>
            <p:nvSpPr>
              <p:cNvPr id="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720" y="2667000"/>
                <a:ext cx="6707477" cy="1041888"/>
              </a:xfrm>
              <a:prstGeom prst="rect">
                <a:avLst/>
              </a:prstGeom>
              <a:blipFill rotWithShape="0">
                <a:blip r:embed="rId6"/>
                <a:stretch>
                  <a:fillRect l="-2364" r="-1636" b="-152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0720" y="4343400"/>
            <a:ext cx="6553076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比较预期成本降低的情况和实际成本降低的情况。</a:t>
            </a:r>
            <a:endParaRPr lang="en-US" altLang="zh-CN" sz="2200" dirty="0" smtClean="0">
              <a:ea typeface="微软雅黑" pitchFamily="34" charset="-122"/>
            </a:endParaRPr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/>
              <a:t>具有</a:t>
            </a:r>
            <a:r>
              <a:rPr lang="zh-CN" altLang="en-US" sz="2200" dirty="0" smtClean="0"/>
              <a:t>“置信区间”</a:t>
            </a:r>
            <a:r>
              <a:rPr lang="zh-CN" altLang="en-US" sz="2200" dirty="0"/>
              <a:t>的</a:t>
            </a:r>
            <a:r>
              <a:rPr lang="zh-CN" altLang="en-US" sz="2200" dirty="0" smtClean="0"/>
              <a:t>最小二乘法问题：</a:t>
            </a:r>
            <a:endParaRPr lang="en-US" altLang="zh-CN" sz="2200" dirty="0" smtClean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271475"/>
              </p:ext>
            </p:extLst>
          </p:nvPr>
        </p:nvGraphicFramePr>
        <p:xfrm>
          <a:off x="2286000" y="1905000"/>
          <a:ext cx="42449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4" name="Equation" r:id="rId7" imgW="2514600" imgH="380880" progId="Equation.DSMT4">
                  <p:embed/>
                </p:oleObj>
              </mc:Choice>
              <mc:Fallback>
                <p:oleObj name="Equation" r:id="rId7" imgW="25146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000" y="1905000"/>
                        <a:ext cx="4244975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680720" y="3886200"/>
            <a:ext cx="15953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>
                <a:ea typeface="微软雅黑" pitchFamily="34" charset="-122"/>
              </a:rPr>
              <a:t>一些变化：</a:t>
            </a:r>
            <a:endParaRPr lang="zh-CN" altLang="en-US" sz="2200" dirty="0">
              <a:ea typeface="微软雅黑" pitchFamily="34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406061"/>
              </p:ext>
            </p:extLst>
          </p:nvPr>
        </p:nvGraphicFramePr>
        <p:xfrm>
          <a:off x="3048000" y="5237163"/>
          <a:ext cx="265271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5" name="Equation" r:id="rId9" imgW="1587240" imgH="736560" progId="Equation.DSMT4">
                  <p:embed/>
                </p:oleObj>
              </mc:Choice>
              <mc:Fallback>
                <p:oleObj name="Equation" r:id="rId9" imgW="158724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48000" y="5237163"/>
                        <a:ext cx="2652713" cy="123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022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  <p:bldP spid="9" grpId="0" build="p"/>
      <p:bldP spid="10" grpId="0" build="p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14.13.3 LM</a:t>
            </a:r>
            <a:r>
              <a:rPr lang="zh-CN" altLang="en-US" kern="0" dirty="0" smtClean="0"/>
              <a:t>算法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680720" y="951619"/>
                <a:ext cx="4664995" cy="3615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选择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𝜆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开始，循环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720" y="951619"/>
                <a:ext cx="4664995" cy="361509"/>
              </a:xfrm>
              <a:prstGeom prst="rect">
                <a:avLst/>
              </a:prstGeom>
              <a:blipFill rotWithShape="0">
                <a:blip r:embed="rId4"/>
                <a:stretch>
                  <a:fillRect l="-3660" t="-16949" r="-2876" b="-474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680720" y="1524000"/>
                <a:ext cx="4832670" cy="896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1. </a:t>
                </a:r>
                <a:r>
                  <a:rPr lang="zh-CN" altLang="en-US" sz="2200" dirty="0" smtClean="0">
                    <a:ea typeface="微软雅黑" pitchFamily="34" charset="-122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，然后令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𝐷𝑓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2. </a:t>
                </a:r>
                <a:r>
                  <a:rPr lang="zh-CN" altLang="en-US" sz="2200" dirty="0" smtClean="0">
                    <a:ea typeface="微软雅黑" pitchFamily="34" charset="-122"/>
                  </a:rPr>
                  <a:t>计算最小二乘法正</a:t>
                </a:r>
                <a:r>
                  <a:rPr lang="zh-CN" altLang="en-US" sz="2200" dirty="0">
                    <a:ea typeface="微软雅黑" pitchFamily="34" charset="-122"/>
                  </a:rPr>
                  <a:t>则化</a:t>
                </a:r>
                <a:r>
                  <a:rPr lang="zh-CN" altLang="en-US" sz="2200" dirty="0" smtClean="0">
                    <a:ea typeface="微软雅黑" pitchFamily="34" charset="-122"/>
                  </a:rPr>
                  <a:t>问题的解：</a:t>
                </a:r>
                <a:endParaRPr lang="en-US" altLang="zh-CN" sz="2200" dirty="0" smtClean="0"/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720" y="1524000"/>
                <a:ext cx="4832670" cy="896464"/>
              </a:xfrm>
              <a:prstGeom prst="rect">
                <a:avLst/>
              </a:prstGeom>
              <a:blipFill rotWithShape="0">
                <a:blip r:embed="rId5"/>
                <a:stretch>
                  <a:fillRect l="-3283" t="-6122" r="-3030" b="-183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680720" y="3153216"/>
                <a:ext cx="3766159" cy="3615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3. </a:t>
                </a:r>
                <a:r>
                  <a:rPr lang="zh-CN" altLang="en-US" sz="2200" dirty="0" smtClean="0">
                    <a:ea typeface="微软雅黑" pitchFamily="34" charset="-122"/>
                  </a:rPr>
                  <a:t>定义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𝑘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𝜆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如下：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720" y="3153216"/>
                <a:ext cx="3766159" cy="361509"/>
              </a:xfrm>
              <a:prstGeom prst="rect">
                <a:avLst/>
              </a:prstGeom>
              <a:blipFill>
                <a:blip r:embed="rId6"/>
                <a:stretch>
                  <a:fillRect l="-4214" t="-16667" r="-3728" b="-45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680720" y="5006159"/>
                <a:ext cx="6678688" cy="1429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是常数，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0&lt;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&lt;1&lt;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在步骤</a:t>
                </a:r>
                <a:r>
                  <a:rPr lang="en-US" altLang="zh-CN" sz="2200" dirty="0"/>
                  <a:t>2</a:t>
                </a:r>
                <a:r>
                  <a:rPr lang="zh-CN" altLang="en-US" sz="2200" dirty="0"/>
                  <a:t>中，可以使用</a:t>
                </a:r>
                <a:r>
                  <a:rPr lang="en-US" altLang="zh-CN" sz="2200" dirty="0"/>
                  <a:t>QR</a:t>
                </a:r>
                <a:r>
                  <a:rPr lang="zh-CN" altLang="en-US" sz="2200" dirty="0"/>
                  <a:t>分解来</a:t>
                </a:r>
                <a:r>
                  <a:rPr lang="zh-CN" altLang="en-US" sz="2200" dirty="0" smtClean="0"/>
                  <a:t>计算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。</a:t>
                </a: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/>
                  <a:t>迭代会在当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en-US" sz="2200" dirty="0" smtClean="0"/>
                  <a:t>足够</a:t>
                </a:r>
                <a:r>
                  <a:rPr lang="zh-CN" altLang="en-US" sz="2200" dirty="0"/>
                  <a:t>小时</a:t>
                </a:r>
                <a:r>
                  <a:rPr lang="zh-CN" altLang="en-US" sz="2200" dirty="0" smtClean="0"/>
                  <a:t>终止。</a:t>
                </a:r>
                <a:endParaRPr lang="en-US" altLang="zh-CN" sz="2200" dirty="0" smtClean="0"/>
              </a:p>
            </p:txBody>
          </p:sp>
        </mc:Choice>
        <mc:Fallback xmlns=""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720" y="5006159"/>
                <a:ext cx="6678688" cy="1429366"/>
              </a:xfrm>
              <a:prstGeom prst="rect">
                <a:avLst/>
              </a:prstGeom>
              <a:blipFill>
                <a:blip r:embed="rId7"/>
                <a:stretch>
                  <a:fillRect l="-2374" t="-5957" b="-936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629251"/>
              </p:ext>
            </p:extLst>
          </p:nvPr>
        </p:nvGraphicFramePr>
        <p:xfrm>
          <a:off x="2488176" y="2442719"/>
          <a:ext cx="4286709" cy="673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7" name="Equation" r:id="rId8" imgW="2184120" imgH="342720" progId="Equation.DSMT4">
                  <p:embed/>
                </p:oleObj>
              </mc:Choice>
              <mc:Fallback>
                <p:oleObj name="Equation" r:id="rId8" imgW="2184120" imgH="34272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88176" y="2442719"/>
                        <a:ext cx="4286709" cy="6735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664901"/>
              </p:ext>
            </p:extLst>
          </p:nvPr>
        </p:nvGraphicFramePr>
        <p:xfrm>
          <a:off x="1219200" y="3657600"/>
          <a:ext cx="6184900" cy="1183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8" name="Equation" r:id="rId10" imgW="3454200" imgH="660240" progId="Equation.DSMT4">
                  <p:embed/>
                </p:oleObj>
              </mc:Choice>
              <mc:Fallback>
                <p:oleObj name="Equation" r:id="rId10" imgW="345420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19200" y="3657600"/>
                        <a:ext cx="6184900" cy="1183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758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  <p:bldP spid="9" grpId="0" build="p"/>
      <p:bldP spid="1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14.13.4 </a:t>
            </a:r>
            <a:r>
              <a:rPr lang="zh-CN" altLang="en-US" kern="0" dirty="0" smtClean="0"/>
              <a:t>距离测量定位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680720" y="5006159"/>
                <a:ext cx="8310880" cy="1377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从</a:t>
                </a:r>
                <a:r>
                  <a:rPr lang="en-US" altLang="zh-CN" sz="2200" dirty="0">
                    <a:ea typeface="微软雅黑" pitchFamily="34" charset="-122"/>
                  </a:rPr>
                  <a:t>3</a:t>
                </a:r>
                <a:r>
                  <a:rPr lang="zh-CN" altLang="en-US" sz="2200" dirty="0">
                    <a:ea typeface="微软雅黑" pitchFamily="34" charset="-122"/>
                  </a:rPr>
                  <a:t>个起始点迭代，其中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𝜆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=0.8,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=2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/>
                  <a:t>LM</a:t>
                </a:r>
                <a:r>
                  <a:rPr lang="zh-CN" altLang="en-US" sz="2200" dirty="0" smtClean="0"/>
                  <a:t>算法从点</a:t>
                </a:r>
                <a:r>
                  <a:rPr lang="en-US" altLang="zh-CN" sz="2200" dirty="0" smtClean="0"/>
                  <a:t>(1.8,3.5</a:t>
                </a:r>
                <a:r>
                  <a:rPr lang="en-US" altLang="zh-CN" sz="2200" dirty="0"/>
                  <a:t>)</a:t>
                </a:r>
                <a:r>
                  <a:rPr lang="zh-CN" altLang="en-US" sz="2200" dirty="0" smtClean="0"/>
                  <a:t>和点</a:t>
                </a:r>
                <a:r>
                  <a:rPr lang="en-US" altLang="zh-CN" sz="2200" dirty="0" smtClean="0"/>
                  <a:t>(3.0,1.5</a:t>
                </a:r>
                <a:r>
                  <a:rPr lang="en-US" altLang="zh-CN" sz="2200" dirty="0"/>
                  <a:t>)</a:t>
                </a:r>
                <a:r>
                  <a:rPr lang="zh-CN" altLang="en-US" sz="2200" dirty="0" smtClean="0"/>
                  <a:t>开始，找到最小值</a:t>
                </a:r>
                <a:r>
                  <a:rPr lang="en-US" altLang="zh-CN" sz="2200" dirty="0"/>
                  <a:t>(1.18,0.82</a:t>
                </a:r>
                <a:r>
                  <a:rPr lang="en-US" altLang="zh-CN" sz="2200" dirty="0" smtClean="0"/>
                  <a:t>)</a:t>
                </a:r>
                <a:r>
                  <a:rPr lang="zh-CN" altLang="en-US" sz="2200" dirty="0" smtClean="0"/>
                  <a:t> 。</a:t>
                </a:r>
                <a:endParaRPr lang="en-US" altLang="zh-CN" sz="2200" dirty="0" smtClean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/>
                  <a:t>若从点</a:t>
                </a:r>
                <a:r>
                  <a:rPr lang="en-US" altLang="zh-CN" sz="2200" dirty="0" smtClean="0"/>
                  <a:t>(2.2,3.5</a:t>
                </a:r>
                <a:r>
                  <a:rPr lang="en-US" altLang="zh-CN" sz="2200" dirty="0"/>
                  <a:t>)</a:t>
                </a:r>
                <a:r>
                  <a:rPr lang="zh-CN" altLang="en-US" sz="2200" dirty="0" smtClean="0"/>
                  <a:t>开始，会收敛</a:t>
                </a:r>
                <a:r>
                  <a:rPr lang="zh-CN" altLang="en-US" sz="2200" dirty="0"/>
                  <a:t>到</a:t>
                </a:r>
                <a:r>
                  <a:rPr lang="zh-CN" altLang="en-US" sz="2200" dirty="0">
                    <a:solidFill>
                      <a:srgbClr val="FF0000"/>
                    </a:solidFill>
                  </a:rPr>
                  <a:t>非</a:t>
                </a:r>
                <a:r>
                  <a:rPr lang="zh-CN" altLang="en-US" sz="2200" dirty="0"/>
                  <a:t>最优点。</a:t>
                </a:r>
                <a:endParaRPr lang="en-US" altLang="zh-CN" sz="2200" dirty="0" smtClean="0"/>
              </a:p>
            </p:txBody>
          </p:sp>
        </mc:Choice>
        <mc:Fallback xmlns=""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720" y="5006159"/>
                <a:ext cx="8310880" cy="1377172"/>
              </a:xfrm>
              <a:prstGeom prst="rect">
                <a:avLst/>
              </a:prstGeom>
              <a:blipFill rotWithShape="0">
                <a:blip r:embed="rId3"/>
                <a:stretch>
                  <a:fillRect l="-1908" t="-4425" b="-1150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990600"/>
            <a:ext cx="4249156" cy="362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3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14.2 </a:t>
            </a:r>
            <a:r>
              <a:rPr lang="zh-CN" altLang="en-US" dirty="0" smtClean="0"/>
              <a:t>距离测量</a:t>
            </a:r>
            <a:r>
              <a:rPr lang="zh-CN" altLang="en-US" dirty="0"/>
              <a:t>定位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381000" y="1211014"/>
                <a:ext cx="6373155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表示二维或三维中的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未知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位置</a:t>
                </a:r>
                <a:r>
                  <a:rPr lang="zh-CN" altLang="en-US" sz="2200" dirty="0" smtClean="0">
                    <a:ea typeface="微软雅黑" pitchFamily="34" charset="-122"/>
                  </a:rPr>
                  <a:t>；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通过</a:t>
                </a:r>
                <a:r>
                  <a:rPr lang="zh-CN" altLang="en-US" sz="2200" dirty="0">
                    <a:ea typeface="微软雅黑" pitchFamily="34" charset="-122"/>
                  </a:rPr>
                  <a:t>测量</a:t>
                </a:r>
                <a:r>
                  <a:rPr lang="zh-CN" altLang="en-US" sz="2200" dirty="0" smtClean="0">
                    <a:ea typeface="微软雅黑" pitchFamily="34" charset="-122"/>
                  </a:rPr>
                  <a:t>到的已知点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的距离来</a:t>
                </a:r>
                <a:r>
                  <a:rPr lang="zh-CN" altLang="en-US" sz="2200" dirty="0">
                    <a:ea typeface="微软雅黑" pitchFamily="34" charset="-122"/>
                  </a:rPr>
                  <a:t>估计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𝑒𝑥</m:t>
                        </m:r>
                      </m:sub>
                    </m:sSub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：</m:t>
                    </m:r>
                  </m:oMath>
                </a14:m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1014"/>
                <a:ext cx="6373155" cy="846386"/>
              </a:xfrm>
              <a:prstGeom prst="rect">
                <a:avLst/>
              </a:prstGeom>
              <a:blipFill rotWithShape="0">
                <a:blip r:embed="rId4"/>
                <a:stretch>
                  <a:fillRect l="-2488" t="-10791" r="-478" b="-194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5"/>
              <p:cNvSpPr>
                <a:spLocks noChangeArrowheads="1"/>
              </p:cNvSpPr>
              <p:nvPr/>
            </p:nvSpPr>
            <p:spPr bwMode="auto">
              <a:xfrm>
                <a:off x="381000" y="2963766"/>
                <a:ext cx="808121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      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是测量误差。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963766"/>
                <a:ext cx="8081211" cy="338554"/>
              </a:xfrm>
              <a:prstGeom prst="rect">
                <a:avLst/>
              </a:prstGeom>
              <a:blipFill rotWithShape="0">
                <a:blip r:embed="rId5"/>
                <a:stretch>
                  <a:fillRect t="-25000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060833"/>
              </p:ext>
            </p:extLst>
          </p:nvPr>
        </p:nvGraphicFramePr>
        <p:xfrm>
          <a:off x="2454275" y="2228850"/>
          <a:ext cx="43529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" name="Equation" r:id="rId6" imgW="2057400" imgH="253800" progId="Equation.DSMT4">
                  <p:embed/>
                </p:oleObj>
              </mc:Choice>
              <mc:Fallback>
                <p:oleObj name="Equation" r:id="rId6" imgW="2057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54275" y="2228850"/>
                        <a:ext cx="4352925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380999" y="3897660"/>
                <a:ext cx="808121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 smtClean="0">
                    <a:ea typeface="微软雅黑" pitchFamily="34" charset="-122"/>
                  </a:rPr>
                  <a:t>非线性最小二乘法估计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r>
                  <a:rPr lang="zh-CN" altLang="en-US" sz="2200" dirty="0">
                    <a:ea typeface="微软雅黑" pitchFamily="34" charset="-122"/>
                  </a:rPr>
                  <a:t>通过最小</a:t>
                </a:r>
                <a:r>
                  <a:rPr lang="zh-CN" altLang="en-US" sz="2200" dirty="0" smtClean="0">
                    <a:ea typeface="微软雅黑" pitchFamily="34" charset="-122"/>
                  </a:rPr>
                  <a:t>化估计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acc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：</m:t>
                    </m:r>
                  </m:oMath>
                </a14:m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999" y="3897660"/>
                <a:ext cx="8081211" cy="338554"/>
              </a:xfrm>
              <a:prstGeom prst="rect">
                <a:avLst/>
              </a:prstGeom>
              <a:blipFill rotWithShape="0">
                <a:blip r:embed="rId8"/>
                <a:stretch>
                  <a:fillRect l="-1885" t="-25000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488316"/>
              </p:ext>
            </p:extLst>
          </p:nvPr>
        </p:nvGraphicFramePr>
        <p:xfrm>
          <a:off x="1912938" y="4267200"/>
          <a:ext cx="4456112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6" name="Equation" r:id="rId9" imgW="2044440" imgH="431640" progId="Equation.DSMT4">
                  <p:embed/>
                </p:oleObj>
              </mc:Choice>
              <mc:Fallback>
                <p:oleObj name="Equation" r:id="rId9" imgW="2044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12938" y="4267200"/>
                        <a:ext cx="4456112" cy="941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380998" y="5346021"/>
                <a:ext cx="808121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𝜌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个分量为函数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998" y="5346021"/>
                <a:ext cx="8081211" cy="338554"/>
              </a:xfrm>
              <a:prstGeom prst="rect">
                <a:avLst/>
              </a:prstGeom>
              <a:blipFill rotWithShape="0">
                <a:blip r:embed="rId11"/>
                <a:stretch>
                  <a:fillRect l="-1885" t="-25000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/>
          <p:cNvCxnSpPr>
            <a:stCxn id="2" idx="5"/>
            <a:endCxn id="13" idx="1"/>
          </p:cNvCxnSpPr>
          <p:nvPr/>
        </p:nvCxnSpPr>
        <p:spPr bwMode="auto">
          <a:xfrm>
            <a:off x="7826282" y="1958882"/>
            <a:ext cx="578036" cy="349436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534400" y="2133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2133600"/>
                <a:ext cx="381000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流程图: 联系 12"/>
          <p:cNvSpPr/>
          <p:nvPr/>
        </p:nvSpPr>
        <p:spPr bwMode="auto">
          <a:xfrm>
            <a:off x="8382000" y="2286000"/>
            <a:ext cx="152400" cy="152400"/>
          </a:xfrm>
          <a:prstGeom prst="flowChartConnector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cxnSp>
        <p:nvCxnSpPr>
          <p:cNvPr id="14" name="直接连接符 13"/>
          <p:cNvCxnSpPr>
            <a:stCxn id="2" idx="7"/>
            <a:endCxn id="16" idx="3"/>
          </p:cNvCxnSpPr>
          <p:nvPr/>
        </p:nvCxnSpPr>
        <p:spPr bwMode="auto">
          <a:xfrm flipV="1">
            <a:off x="7826282" y="1425482"/>
            <a:ext cx="730436" cy="425636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7162800" y="8382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838200"/>
                <a:ext cx="381000" cy="369332"/>
              </a:xfrm>
              <a:prstGeom prst="rect">
                <a:avLst/>
              </a:prstGeom>
              <a:blipFill rotWithShape="0">
                <a:blip r:embed="rId13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流程图: 联系 15"/>
          <p:cNvSpPr/>
          <p:nvPr/>
        </p:nvSpPr>
        <p:spPr bwMode="auto">
          <a:xfrm>
            <a:off x="8534400" y="1295400"/>
            <a:ext cx="152400" cy="152400"/>
          </a:xfrm>
          <a:prstGeom prst="flowChartConnector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cxnSp>
        <p:nvCxnSpPr>
          <p:cNvPr id="18" name="直接连接符 17"/>
          <p:cNvCxnSpPr>
            <a:endCxn id="20" idx="5"/>
          </p:cNvCxnSpPr>
          <p:nvPr/>
        </p:nvCxnSpPr>
        <p:spPr bwMode="auto">
          <a:xfrm flipH="1" flipV="1">
            <a:off x="7216682" y="1273082"/>
            <a:ext cx="479518" cy="578036"/>
          </a:xfrm>
          <a:prstGeom prst="line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流程图: 联系 19"/>
          <p:cNvSpPr/>
          <p:nvPr/>
        </p:nvSpPr>
        <p:spPr bwMode="auto">
          <a:xfrm>
            <a:off x="7086600" y="1143000"/>
            <a:ext cx="152400" cy="152400"/>
          </a:xfrm>
          <a:prstGeom prst="flowChartConnector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8610600" y="99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990600"/>
                <a:ext cx="38100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7391400" y="1828800"/>
                <a:ext cx="5635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𝑒𝑥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1828800"/>
                <a:ext cx="563552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流程图: 联系 1"/>
          <p:cNvSpPr/>
          <p:nvPr/>
        </p:nvSpPr>
        <p:spPr bwMode="auto">
          <a:xfrm>
            <a:off x="7696200" y="1828800"/>
            <a:ext cx="152400" cy="1524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14.13.5 </a:t>
            </a:r>
            <a:r>
              <a:rPr lang="zh-CN" altLang="en-US" kern="0" dirty="0" smtClean="0"/>
              <a:t>代价函数</a:t>
            </a:r>
            <a:r>
              <a:rPr lang="zh-CN" altLang="en-US" kern="0" dirty="0"/>
              <a:t>和正则化参数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680720" y="5423663"/>
                <a:ext cx="6329680" cy="3675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上两图为三</a:t>
                </a:r>
                <a:r>
                  <a:rPr lang="zh-CN" altLang="en-US" sz="2200" dirty="0">
                    <a:ea typeface="微软雅黑" pitchFamily="34" charset="-122"/>
                  </a:rPr>
                  <a:t>个起始点的代价函数和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𝜆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/>
              </a:p>
            </p:txBody>
          </p:sp>
        </mc:Choice>
        <mc:Fallback xmlns=""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720" y="5423663"/>
                <a:ext cx="6329680" cy="367537"/>
              </a:xfrm>
              <a:prstGeom prst="rect">
                <a:avLst/>
              </a:prstGeom>
              <a:blipFill>
                <a:blip r:embed="rId3"/>
                <a:stretch>
                  <a:fillRect l="-2505" t="-18333" b="-45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295400"/>
            <a:ext cx="4114800" cy="354259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1295400"/>
            <a:ext cx="4039067" cy="35425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81800" y="838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</a:rPr>
              <a:t>作业 </a:t>
            </a:r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18.4</a:t>
            </a:r>
            <a:endParaRPr lang="zh-CN" altLang="en-US" sz="18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30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1531" y="1093232"/>
            <a:ext cx="3792110" cy="3612277"/>
            <a:chOff x="4631531" y="1093232"/>
            <a:chExt cx="3792110" cy="361227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1531" y="1457484"/>
              <a:ext cx="3792110" cy="324802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5829827" y="1093232"/>
                  <a:ext cx="1914883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zh-CN" altLang="en-US" dirty="0" smtClean="0"/>
                    <a:t>的</a:t>
                  </a:r>
                  <a:r>
                    <a:rPr lang="zh-CN" altLang="en-US" dirty="0"/>
                    <a:t>等值线</a:t>
                  </a:r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9827" y="1093232"/>
                  <a:ext cx="1914883" cy="37305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6452" r="-2548" b="-241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/>
          <p:cNvGrpSpPr/>
          <p:nvPr/>
        </p:nvGrpSpPr>
        <p:grpSpPr>
          <a:xfrm>
            <a:off x="762000" y="1051487"/>
            <a:ext cx="3417193" cy="3374475"/>
            <a:chOff x="762000" y="1051487"/>
            <a:chExt cx="3417193" cy="3374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00" y="1524000"/>
              <a:ext cx="3417193" cy="290196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1682239" y="1051487"/>
                  <a:ext cx="17417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的图像</a:t>
                  </a:r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2239" y="1051487"/>
                  <a:ext cx="174175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14.2.1 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8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5"/>
              <p:cNvSpPr>
                <a:spLocks noChangeArrowheads="1"/>
              </p:cNvSpPr>
              <p:nvPr/>
            </p:nvSpPr>
            <p:spPr bwMode="auto">
              <a:xfrm>
                <a:off x="304800" y="4705509"/>
                <a:ext cx="7572842" cy="13587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正确的位置是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𝑒𝑥</m:t>
                        </m:r>
                      </m:sub>
                    </m:sSub>
                    <m:r>
                      <a:rPr lang="en-US" altLang="zh-CN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  <m: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，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2200" baseline="-250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蓝色圆点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标记表示五个已知点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位置</m:t>
                    </m:r>
                  </m:oMath>
                </a14:m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红色方块表示非线性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最小二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乘来估计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位置</m:t>
                    </m:r>
                    <m:acc>
                      <m:accPr>
                        <m:chr m:val="̂"/>
                        <m:ctrlP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1.18,0.82</m:t>
                        </m:r>
                      </m:e>
                    </m:d>
                  </m:oMath>
                </a14:m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4705509"/>
                <a:ext cx="7572842" cy="1358705"/>
              </a:xfrm>
              <a:prstGeom prst="rect">
                <a:avLst/>
              </a:prstGeom>
              <a:blipFill rotWithShape="0">
                <a:blip r:embed="rId9"/>
                <a:stretch>
                  <a:fillRect l="-2093" t="-6278" b="-1165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347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14.3 </a:t>
            </a:r>
            <a:r>
              <a:rPr lang="zh-CN" altLang="en-US" dirty="0" smtClean="0"/>
              <a:t>多个相机视图定位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626918" y="3829074"/>
                <a:ext cx="7409849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b="1" dirty="0" smtClean="0">
                    <a:ea typeface="微软雅黑" pitchFamily="34" charset="-122"/>
                  </a:rPr>
                  <a:t>相机模型</a:t>
                </a:r>
                <a:r>
                  <a:rPr lang="zh-CN" altLang="en-US" sz="2200" dirty="0">
                    <a:ea typeface="微软雅黑" pitchFamily="34" charset="-122"/>
                  </a:rPr>
                  <a:t>：由</a:t>
                </a:r>
                <a:r>
                  <a:rPr lang="zh-CN" altLang="en-US" sz="2200" dirty="0" smtClean="0">
                    <a:ea typeface="微软雅黑" pitchFamily="34" charset="-122"/>
                  </a:rPr>
                  <a:t>参数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𝑐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𝑑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来描述</a:t>
                </a:r>
                <a:r>
                  <a:rPr lang="zh-CN" altLang="en-US" sz="2200" dirty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目标位置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在二</a:t>
                </a:r>
                <a:r>
                  <a:rPr lang="zh-CN" altLang="en-US" sz="2200" dirty="0">
                    <a:ea typeface="微软雅黑" pitchFamily="34" charset="-122"/>
                  </a:rPr>
                  <a:t>维平面</a:t>
                </a:r>
                <a:r>
                  <a:rPr lang="zh-CN" altLang="en-US" sz="2200" dirty="0" smtClean="0">
                    <a:ea typeface="微软雅黑" pitchFamily="34" charset="-122"/>
                  </a:rPr>
                  <a:t>图像投影位置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918" y="3829074"/>
                <a:ext cx="7409849" cy="846386"/>
              </a:xfrm>
              <a:prstGeom prst="rect">
                <a:avLst/>
              </a:prstGeom>
              <a:blipFill rotWithShape="0">
                <a:blip r:embed="rId3"/>
                <a:stretch>
                  <a:fillRect l="-2305" t="-10072" b="-194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组合 43"/>
          <p:cNvGrpSpPr/>
          <p:nvPr/>
        </p:nvGrpSpPr>
        <p:grpSpPr>
          <a:xfrm>
            <a:off x="1600916" y="1066800"/>
            <a:ext cx="5579615" cy="2384486"/>
            <a:chOff x="973585" y="1289630"/>
            <a:chExt cx="5579615" cy="2384486"/>
          </a:xfrm>
        </p:grpSpPr>
        <p:sp>
          <p:nvSpPr>
            <p:cNvPr id="3" name="平行四边形 2"/>
            <p:cNvSpPr/>
            <p:nvPr/>
          </p:nvSpPr>
          <p:spPr bwMode="auto">
            <a:xfrm rot="19609491">
              <a:off x="973585" y="1759706"/>
              <a:ext cx="2420676" cy="1494397"/>
            </a:xfrm>
            <a:prstGeom prst="parallelogram">
              <a:avLst>
                <a:gd name="adj" fmla="val 64417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" name="对象 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75420642"/>
                    </p:ext>
                  </p:extLst>
                </p:nvPr>
              </p:nvGraphicFramePr>
              <p:xfrm>
                <a:off x="4064000" y="2616200"/>
                <a:ext cx="914400" cy="19843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425" name="Equation" r:id="rId4" imgW="914400" imgH="198720" progId="Equation.DSMT4">
                        <p:embed/>
                      </p:oleObj>
                    </mc:Choice>
                    <mc:Fallback>
                      <p:oleObj name="Equation" r:id="rId4" imgW="914400" imgH="198720" progId="Equation.DSMT4">
                        <p:embed/>
                        <p:pic>
                          <p:nvPicPr>
                            <p:cNvPr id="2" name="对象 1"/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64000" y="2616200"/>
                              <a:ext cx="914400" cy="19843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" name="对象 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75420642"/>
                    </p:ext>
                  </p:extLst>
                </p:nvPr>
              </p:nvGraphicFramePr>
              <p:xfrm>
                <a:off x="4064000" y="2616200"/>
                <a:ext cx="914400" cy="19843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335" name="Equation" r:id="rId6" imgW="914400" imgH="198720" progId="Equation.DSMT4">
                        <p:embed/>
                      </p:oleObj>
                    </mc:Choice>
                    <mc:Fallback>
                      <p:oleObj name="Equation" r:id="rId6" imgW="914400" imgH="198720" progId="Equation.DSMT4">
                        <p:embed/>
                        <p:pic>
                          <p:nvPicPr>
                            <p:cNvPr id="2" name="对象 1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64000" y="2616200"/>
                              <a:ext cx="914400" cy="19843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7" name="椭圆 6"/>
            <p:cNvSpPr/>
            <p:nvPr/>
          </p:nvSpPr>
          <p:spPr bwMode="auto">
            <a:xfrm>
              <a:off x="2161063" y="2480235"/>
              <a:ext cx="45719" cy="45719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10" name="直接连接符 9"/>
            <p:cNvCxnSpPr>
              <a:stCxn id="7" idx="6"/>
            </p:cNvCxnSpPr>
            <p:nvPr/>
          </p:nvCxnSpPr>
          <p:spPr bwMode="auto">
            <a:xfrm flipV="1">
              <a:off x="2206782" y="2133600"/>
              <a:ext cx="1399063" cy="36949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直接连接符 14"/>
            <p:cNvCxnSpPr>
              <a:stCxn id="7" idx="6"/>
            </p:cNvCxnSpPr>
            <p:nvPr/>
          </p:nvCxnSpPr>
          <p:spPr bwMode="auto">
            <a:xfrm flipV="1">
              <a:off x="2206782" y="2476425"/>
              <a:ext cx="1374618" cy="2667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平行四边形 8"/>
            <p:cNvSpPr/>
            <p:nvPr/>
          </p:nvSpPr>
          <p:spPr bwMode="auto">
            <a:xfrm rot="19609491">
              <a:off x="2930339" y="1755896"/>
              <a:ext cx="2420676" cy="1494397"/>
            </a:xfrm>
            <a:prstGeom prst="parallelogram">
              <a:avLst>
                <a:gd name="adj" fmla="val 64417"/>
              </a:avLst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sp>
          <p:nvSpPr>
            <p:cNvPr id="25" name="椭圆 24"/>
            <p:cNvSpPr/>
            <p:nvPr/>
          </p:nvSpPr>
          <p:spPr bwMode="auto">
            <a:xfrm>
              <a:off x="4117818" y="2457375"/>
              <a:ext cx="45719" cy="45719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26" name="直接连接符 25"/>
            <p:cNvCxnSpPr>
              <a:stCxn id="25" idx="6"/>
            </p:cNvCxnSpPr>
            <p:nvPr/>
          </p:nvCxnSpPr>
          <p:spPr bwMode="auto">
            <a:xfrm flipV="1">
              <a:off x="4163537" y="2453565"/>
              <a:ext cx="2389663" cy="2667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29" name="椭圆 28"/>
            <p:cNvSpPr/>
            <p:nvPr/>
          </p:nvSpPr>
          <p:spPr bwMode="auto">
            <a:xfrm>
              <a:off x="4498340" y="1828167"/>
              <a:ext cx="45719" cy="45719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 flipV="1">
              <a:off x="4544059" y="1550735"/>
              <a:ext cx="1018541" cy="29098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37" name="矩形 36"/>
            <p:cNvSpPr/>
            <p:nvPr/>
          </p:nvSpPr>
          <p:spPr>
            <a:xfrm>
              <a:off x="4192949" y="3304784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latin typeface="Arial" panose="020B0604020202020204" pitchFamily="34" charset="0"/>
                </a:rPr>
                <a:t>图像</a:t>
              </a:r>
              <a:r>
                <a:rPr lang="zh-CN" altLang="en-US" dirty="0">
                  <a:latin typeface="Arial" panose="020B0604020202020204" pitchFamily="34" charset="0"/>
                </a:rPr>
                <a:t>平面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652784" y="2561994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相机中心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/>
                <p:cNvSpPr/>
                <p:nvPr/>
              </p:nvSpPr>
              <p:spPr>
                <a:xfrm>
                  <a:off x="5505922" y="1289630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矩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5922" y="1289630"/>
                  <a:ext cx="36798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/>
                <p:cNvSpPr/>
                <p:nvPr/>
              </p:nvSpPr>
              <p:spPr>
                <a:xfrm>
                  <a:off x="4371891" y="1465146"/>
                  <a:ext cx="4203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′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矩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1891" y="1465146"/>
                  <a:ext cx="42030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矩形 39"/>
            <p:cNvSpPr/>
            <p:nvPr/>
          </p:nvSpPr>
          <p:spPr>
            <a:xfrm>
              <a:off x="5615800" y="2097568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主轴</a:t>
              </a:r>
            </a:p>
          </p:txBody>
        </p:sp>
      </p:grp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008447"/>
              </p:ext>
            </p:extLst>
          </p:nvPr>
        </p:nvGraphicFramePr>
        <p:xfrm>
          <a:off x="3572678" y="4675460"/>
          <a:ext cx="2617253" cy="787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6" name="Equation" r:id="rId10" imgW="1307880" imgH="393480" progId="Equation.DSMT4">
                  <p:embed/>
                </p:oleObj>
              </mc:Choice>
              <mc:Fallback>
                <p:oleObj name="Equation" r:id="rId10" imgW="1307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72678" y="4675460"/>
                        <a:ext cx="2617253" cy="787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5"/>
              <p:cNvSpPr>
                <a:spLocks noChangeArrowheads="1"/>
              </p:cNvSpPr>
              <p:nvPr/>
            </p:nvSpPr>
            <p:spPr bwMode="auto">
              <a:xfrm>
                <a:off x="626918" y="5585079"/>
                <a:ext cx="5774979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         如果</a:t>
                </a:r>
                <a:r>
                  <a:rPr lang="zh-CN" altLang="en-US" sz="2200" dirty="0">
                    <a:ea typeface="微软雅黑" pitchFamily="34" charset="-122"/>
                  </a:rPr>
                  <a:t>物体在摄像机前面，</a:t>
                </a:r>
                <a:r>
                  <a:rPr lang="zh-CN" altLang="en-US" sz="2200" dirty="0" smtClean="0">
                    <a:ea typeface="微软雅黑" pitchFamily="34" charset="-122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𝑑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&gt;0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相机</a:t>
                </a:r>
                <a:r>
                  <a:rPr lang="zh-CN" altLang="en-US" sz="2200" dirty="0">
                    <a:ea typeface="微软雅黑" pitchFamily="34" charset="-122"/>
                  </a:rPr>
                  <a:t>及其位置和</a:t>
                </a:r>
                <a:r>
                  <a:rPr lang="zh-CN" altLang="en-US" sz="2200" dirty="0" smtClean="0">
                    <a:ea typeface="微软雅黑" pitchFamily="34" charset="-122"/>
                  </a:rPr>
                  <a:t>方向用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𝑐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𝑑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来</a:t>
                </a:r>
                <a:r>
                  <a:rPr lang="zh-CN" altLang="en-US" sz="2200" dirty="0">
                    <a:ea typeface="微软雅黑" pitchFamily="34" charset="-122"/>
                  </a:rPr>
                  <a:t>刻画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4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918" y="5585079"/>
                <a:ext cx="5774979" cy="846386"/>
              </a:xfrm>
              <a:prstGeom prst="rect">
                <a:avLst/>
              </a:prstGeom>
              <a:blipFill rotWithShape="0">
                <a:blip r:embed="rId12"/>
                <a:stretch>
                  <a:fillRect l="-2746" t="-10072" r="-2218" b="-194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629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14.3 </a:t>
            </a:r>
            <a:r>
              <a:rPr lang="zh-CN" altLang="en-US" dirty="0" smtClean="0"/>
              <a:t>多个相机视图定位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685800" y="990600"/>
                <a:ext cx="6868290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位于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位置的物体由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𝑙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个相机观察</a:t>
                </a:r>
                <a:r>
                  <a:rPr lang="en-US" altLang="zh-CN" sz="2200" dirty="0">
                    <a:ea typeface="微软雅黑" pitchFamily="34" charset="-122"/>
                  </a:rPr>
                  <a:t>(</a:t>
                </a:r>
                <a:r>
                  <a:rPr lang="zh-CN" altLang="en-US" sz="2200" dirty="0">
                    <a:ea typeface="微软雅黑" pitchFamily="34" charset="-122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描述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目标在</a:t>
                </a:r>
                <a:r>
                  <a:rPr lang="zh-CN" altLang="en-US" sz="2200" dirty="0" smtClean="0">
                    <a:ea typeface="微软雅黑" pitchFamily="34" charset="-122"/>
                  </a:rPr>
                  <a:t>相机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图像</a:t>
                </a:r>
                <a:r>
                  <a:rPr lang="zh-CN" altLang="en-US" sz="2200" dirty="0">
                    <a:ea typeface="微软雅黑" pitchFamily="34" charset="-122"/>
                  </a:rPr>
                  <a:t>平面</a:t>
                </a:r>
                <a:r>
                  <a:rPr lang="zh-CN" altLang="en-US" sz="2200" dirty="0" smtClean="0">
                    <a:ea typeface="微软雅黑" pitchFamily="34" charset="-122"/>
                  </a:rPr>
                  <a:t>上位置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：</m:t>
                    </m:r>
                  </m:oMath>
                </a14:m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990600"/>
                <a:ext cx="6868290" cy="846386"/>
              </a:xfrm>
              <a:prstGeom prst="rect">
                <a:avLst/>
              </a:prstGeom>
              <a:blipFill rotWithShape="0">
                <a:blip r:embed="rId3"/>
                <a:stretch>
                  <a:fillRect l="-2309" t="-10870" r="-1599" b="-1956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351042"/>
              </p:ext>
            </p:extLst>
          </p:nvPr>
        </p:nvGraphicFramePr>
        <p:xfrm>
          <a:off x="2743200" y="4191000"/>
          <a:ext cx="3962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1" name="Equation" r:id="rId4" imgW="1981080" imgH="520560" progId="Equation.DSMT4">
                  <p:embed/>
                </p:oleObj>
              </mc:Choice>
              <mc:Fallback>
                <p:oleObj name="Equation" r:id="rId4" imgW="1981080" imgH="520560" progId="Equation.DSMT4">
                  <p:embed/>
                  <p:pic>
                    <p:nvPicPr>
                      <p:cNvPr id="43" name="对象 4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3200" y="4191000"/>
                        <a:ext cx="39624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5"/>
              <p:cNvSpPr>
                <a:spLocks noChangeArrowheads="1"/>
              </p:cNvSpPr>
              <p:nvPr/>
            </p:nvSpPr>
            <p:spPr bwMode="auto">
              <a:xfrm>
                <a:off x="685799" y="5386977"/>
                <a:ext cx="572329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这是关于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𝑚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=2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𝑙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zh-CN" altLang="en-US" sz="2200" dirty="0">
                    <a:ea typeface="微软雅黑" pitchFamily="34" charset="-122"/>
                  </a:rPr>
                  <a:t>非线性</a:t>
                </a:r>
                <a:r>
                  <a:rPr lang="zh-CN" altLang="en-US" sz="2200" dirty="0" smtClean="0">
                    <a:ea typeface="微软雅黑" pitchFamily="34" charset="-122"/>
                  </a:rPr>
                  <a:t>最小二乘法问题，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4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799" y="5386977"/>
                <a:ext cx="5723298" cy="338554"/>
              </a:xfrm>
              <a:prstGeom prst="rect">
                <a:avLst/>
              </a:prstGeom>
              <a:blipFill rotWithShape="0">
                <a:blip r:embed="rId6"/>
                <a:stretch>
                  <a:fillRect l="-2662" t="-27273" r="-2236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570504"/>
              </p:ext>
            </p:extLst>
          </p:nvPr>
        </p:nvGraphicFramePr>
        <p:xfrm>
          <a:off x="3059049" y="1804836"/>
          <a:ext cx="3644510" cy="866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2" name="Equation" r:id="rId7" imgW="1815840" imgH="431640" progId="Equation.DSMT4">
                  <p:embed/>
                </p:oleObj>
              </mc:Choice>
              <mc:Fallback>
                <p:oleObj name="Equation" r:id="rId7" imgW="1815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59049" y="1804836"/>
                        <a:ext cx="3644510" cy="8665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685800" y="2667000"/>
                <a:ext cx="6338145" cy="8473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en-US" altLang="zh-CN" sz="2200" dirty="0" smtClean="0">
                    <a:ea typeface="微软雅黑" pitchFamily="34" charset="-122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为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测量误差</a:t>
                </a:r>
                <a:r>
                  <a:rPr lang="zh-CN" altLang="en-US" sz="2200" dirty="0">
                    <a:ea typeface="微软雅黑" pitchFamily="34" charset="-122"/>
                  </a:rPr>
                  <a:t>或</a:t>
                </a:r>
                <a:r>
                  <a:rPr lang="zh-CN" altLang="en-US" sz="2200" dirty="0" smtClean="0">
                    <a:ea typeface="微软雅黑" pitchFamily="34" charset="-122"/>
                  </a:rPr>
                  <a:t>量化误差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目的</a:t>
                </a:r>
                <a:r>
                  <a:rPr lang="zh-CN" altLang="en-US" sz="2200" dirty="0" smtClean="0">
                    <a:ea typeface="微软雅黑" pitchFamily="34" charset="-122"/>
                  </a:rPr>
                  <a:t>是从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𝑙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个观测点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来估计三维</a:t>
                </a:r>
                <a:r>
                  <a:rPr lang="zh-CN" altLang="en-US" sz="2200" dirty="0">
                    <a:ea typeface="微软雅黑" pitchFamily="34" charset="-122"/>
                  </a:rPr>
                  <a:t>位置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𝑒𝑥</m:t>
                        </m:r>
                      </m:sub>
                    </m:sSub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。</m:t>
                    </m:r>
                  </m:oMath>
                </a14:m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3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667000"/>
                <a:ext cx="6338145" cy="847348"/>
              </a:xfrm>
              <a:prstGeom prst="rect">
                <a:avLst/>
              </a:prstGeom>
              <a:blipFill rotWithShape="0">
                <a:blip r:embed="rId9"/>
                <a:stretch>
                  <a:fillRect l="-2502" t="-10791" b="-1870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685799" y="3771517"/>
            <a:ext cx="31675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非线性</a:t>
            </a:r>
            <a:r>
              <a:rPr lang="zh-CN" altLang="en-US" sz="2200" dirty="0" smtClean="0">
                <a:ea typeface="微软雅黑" pitchFamily="34" charset="-122"/>
              </a:rPr>
              <a:t>最小二乘估计：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73063"/>
              </p:ext>
            </p:extLst>
          </p:nvPr>
        </p:nvGraphicFramePr>
        <p:xfrm>
          <a:off x="1981200" y="5801577"/>
          <a:ext cx="5660517" cy="756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3" name="Equation" r:id="rId10" imgW="3517560" imgH="469800" progId="Equation.DSMT4">
                  <p:embed/>
                </p:oleObj>
              </mc:Choice>
              <mc:Fallback>
                <p:oleObj name="Equation" r:id="rId10" imgW="35175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81200" y="5801577"/>
                        <a:ext cx="5660517" cy="756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24717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14.4 </a:t>
            </a:r>
            <a:r>
              <a:rPr lang="zh-CN" altLang="en-US" dirty="0" smtClean="0"/>
              <a:t>模型拟合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457200" y="2057400"/>
                <a:ext cx="4489755" cy="23280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，</m:t>
                        </m:r>
                        <m:sSup>
                          <m:sSupPr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=1,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⋅⋅⋅,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𝑁</m:t>
                    </m:r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表示样本</m:t>
                    </m:r>
                  </m:oMath>
                </a14:m>
                <a:endParaRPr lang="en-US" altLang="zh-CN" sz="2200" dirty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模型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zh-CN" altLang="en-US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𝜃</m:t>
                        </m:r>
                      </m:e>
                    </m:d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的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参数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sz="2200" dirty="0">
                        <a:latin typeface="Cambria Math" panose="02040503050406030204" pitchFamily="18" charset="0"/>
                      </a:rPr>
                      <m:t>≐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最小</a:t>
                </a:r>
                <a:r>
                  <a:rPr lang="zh-CN" altLang="en-US" sz="2200" dirty="0" smtClean="0">
                    <a:ea typeface="微软雅黑" pitchFamily="34" charset="-122"/>
                  </a:rPr>
                  <a:t>化的过程需要通过模型参数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𝜃</m:t>
                    </m:r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模型为线性的：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2057400"/>
                <a:ext cx="4489755" cy="2328010"/>
              </a:xfrm>
              <a:prstGeom prst="rect">
                <a:avLst/>
              </a:prstGeom>
              <a:blipFill rotWithShape="0">
                <a:blip r:embed="rId3"/>
                <a:stretch>
                  <a:fillRect l="-3528" r="-678" b="-629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230299"/>
              </p:ext>
            </p:extLst>
          </p:nvPr>
        </p:nvGraphicFramePr>
        <p:xfrm>
          <a:off x="3038475" y="914400"/>
          <a:ext cx="32305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4" name="Equation" r:id="rId4" imgW="1663560" imgH="431640" progId="Equation.DSMT4">
                  <p:embed/>
                </p:oleObj>
              </mc:Choice>
              <mc:Fallback>
                <p:oleObj name="Equation" r:id="rId4" imgW="1663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38475" y="914400"/>
                        <a:ext cx="3230563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951255"/>
              </p:ext>
            </p:extLst>
          </p:nvPr>
        </p:nvGraphicFramePr>
        <p:xfrm>
          <a:off x="1676400" y="4495800"/>
          <a:ext cx="4953000" cy="65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5" name="Equation" r:id="rId6" imgW="2006280" imgH="266400" progId="Equation.DSMT4">
                  <p:embed/>
                </p:oleObj>
              </mc:Choice>
              <mc:Fallback>
                <p:oleObj name="Equation" r:id="rId6" imgW="20062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76400" y="4495800"/>
                        <a:ext cx="4953000" cy="658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066800" y="5334000"/>
                <a:ext cx="4001737" cy="449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是关于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𝜃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的非线性</a:t>
                </a:r>
                <a:r>
                  <a:rPr lang="zh-CN" altLang="en-US" sz="2200" dirty="0" smtClean="0">
                    <a:ea typeface="微软雅黑" pitchFamily="34" charset="-122"/>
                  </a:rPr>
                  <a:t>函数</a:t>
                </a:r>
                <a:r>
                  <a:rPr lang="zh-CN" altLang="en-US" sz="2200" dirty="0">
                    <a:ea typeface="微软雅黑" pitchFamily="34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334000"/>
                <a:ext cx="4001737" cy="449995"/>
              </a:xfrm>
              <a:prstGeom prst="rect">
                <a:avLst/>
              </a:prstGeom>
              <a:blipFill rotWithShape="0">
                <a:blip r:embed="rId8"/>
                <a:stretch>
                  <a:fillRect l="-915" t="-5405" r="-1372" b="-25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9506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14.4.1 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685800" y="4953000"/>
                <a:ext cx="627774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有四个变量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的非线性最小二乘</a:t>
                </a:r>
                <a:r>
                  <a:rPr lang="zh-CN" altLang="en-US" sz="2200" dirty="0" smtClean="0">
                    <a:ea typeface="微软雅黑" pitchFamily="34" charset="-122"/>
                  </a:rPr>
                  <a:t>问题：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4953000"/>
                <a:ext cx="6277744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2527" t="-27273" r="-1944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831" y="987592"/>
            <a:ext cx="6629400" cy="3776328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331215"/>
              </p:ext>
            </p:extLst>
          </p:nvPr>
        </p:nvGraphicFramePr>
        <p:xfrm>
          <a:off x="2106613" y="5486400"/>
          <a:ext cx="450532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" name="Equation" r:id="rId5" imgW="2476440" imgH="431640" progId="Equation.DSMT4">
                  <p:embed/>
                </p:oleObj>
              </mc:Choice>
              <mc:Fallback>
                <p:oleObj name="Equation" r:id="rId5" imgW="2476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06613" y="5486400"/>
                        <a:ext cx="4505325" cy="785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7700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14.5 </a:t>
            </a:r>
            <a:r>
              <a:rPr lang="zh-CN" altLang="en-US" dirty="0" smtClean="0"/>
              <a:t>正交距离回归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402431" y="1219200"/>
                <a:ext cx="8458200" cy="865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正交距离</a:t>
                </a:r>
                <a:r>
                  <a:rPr lang="zh-CN" altLang="en-US" sz="2200" dirty="0" smtClean="0">
                    <a:ea typeface="微软雅黑" pitchFamily="34" charset="-122"/>
                  </a:rPr>
                  <a:t>回归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目标</a:t>
                </a:r>
                <a:r>
                  <a:rPr lang="zh-CN" altLang="en-US" sz="2200" dirty="0">
                    <a:ea typeface="微软雅黑" pitchFamily="34" charset="-122"/>
                  </a:rPr>
                  <a:t>：最小化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图中数据</a:t>
                </a:r>
                <a:r>
                  <a:rPr lang="zh-CN" altLang="en-US" sz="2200" dirty="0">
                    <a:ea typeface="微软雅黑" pitchFamily="34" charset="-122"/>
                  </a:rPr>
                  <a:t>点</a:t>
                </a:r>
                <a:r>
                  <a:rPr lang="zh-CN" altLang="en-US" sz="2200" dirty="0" smtClean="0">
                    <a:ea typeface="微软雅黑" pitchFamily="34" charset="-122"/>
                  </a:rPr>
                  <a:t>到曲线的</a:t>
                </a:r>
                <a:r>
                  <a:rPr lang="zh-CN" altLang="en-US" sz="2200" dirty="0">
                    <a:ea typeface="微软雅黑" pitchFamily="34" charset="-122"/>
                  </a:rPr>
                  <a:t>均方</a:t>
                </a:r>
                <a:r>
                  <a:rPr lang="zh-CN" altLang="en-US" sz="2200" dirty="0" smtClean="0">
                    <a:ea typeface="微软雅黑" pitchFamily="34" charset="-122"/>
                  </a:rPr>
                  <a:t>距离。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例子：三次多项式的正交距离</a:t>
                </a:r>
                <a:r>
                  <a:rPr lang="zh-CN" altLang="en-US" sz="2200" dirty="0" smtClean="0">
                    <a:ea typeface="微软雅黑" pitchFamily="34" charset="-122"/>
                  </a:rPr>
                  <a:t>回归：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2431" y="1219200"/>
                <a:ext cx="8458200" cy="865493"/>
              </a:xfrm>
              <a:prstGeom prst="rect">
                <a:avLst/>
              </a:prstGeom>
              <a:blipFill>
                <a:blip r:embed="rId3"/>
                <a:stretch>
                  <a:fillRect l="-1873" t="-7746" r="-1873" b="-190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305787"/>
              </p:ext>
            </p:extLst>
          </p:nvPr>
        </p:nvGraphicFramePr>
        <p:xfrm>
          <a:off x="2305580" y="2177561"/>
          <a:ext cx="4651901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5" name="Equation" r:id="rId4" imgW="1892160" imgH="266400" progId="Equation.DSMT4">
                  <p:embed/>
                </p:oleObj>
              </mc:Choice>
              <mc:Fallback>
                <p:oleObj name="Equation" r:id="rId4" imgW="18921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5580" y="2177561"/>
                        <a:ext cx="4651901" cy="655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476780" y="2926066"/>
            <a:ext cx="3657600" cy="3453922"/>
            <a:chOff x="476780" y="2926066"/>
            <a:chExt cx="3657600" cy="345392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780" y="2926066"/>
              <a:ext cx="3657600" cy="3026979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289917" y="6010656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标准最小二乘拟合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607103" y="2905897"/>
            <a:ext cx="3627923" cy="3469011"/>
            <a:chOff x="4607103" y="2905897"/>
            <a:chExt cx="3627923" cy="346901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07103" y="2905897"/>
              <a:ext cx="3627923" cy="3026979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5636235" y="6005576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正交</a:t>
              </a:r>
              <a:r>
                <a:rPr lang="zh-CN" altLang="en-US" dirty="0" smtClean="0"/>
                <a:t>距离拟合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8445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4999</TotalTime>
  <Words>547</Words>
  <Application>Microsoft Office PowerPoint</Application>
  <PresentationFormat>全屏显示(4:3)</PresentationFormat>
  <Paragraphs>162</Paragraphs>
  <Slides>30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ＭＳ Ｐゴシック</vt:lpstr>
      <vt:lpstr>隶书</vt:lpstr>
      <vt:lpstr>宋体</vt:lpstr>
      <vt:lpstr>微软雅黑</vt:lpstr>
      <vt:lpstr>Arial</vt:lpstr>
      <vt:lpstr>Arial Narrow</vt:lpstr>
      <vt:lpstr>Calibri</vt:lpstr>
      <vt:lpstr>Cambria Math</vt:lpstr>
      <vt:lpstr>Times New Roman</vt:lpstr>
      <vt:lpstr>Wingdings</vt:lpstr>
      <vt:lpstr>Wingdings 2</vt:lpstr>
      <vt:lpstr>template2007</vt:lpstr>
      <vt:lpstr>Equation</vt:lpstr>
      <vt:lpstr>MathType 7.0 Equation</vt:lpstr>
      <vt:lpstr>PowerPoint 演示文稿</vt:lpstr>
      <vt:lpstr>PowerPoint 演示文稿</vt:lpstr>
      <vt:lpstr>14.2 距离测量定位</vt:lpstr>
      <vt:lpstr>14.2.1 例子</vt:lpstr>
      <vt:lpstr>14.3 多个相机视图定位</vt:lpstr>
      <vt:lpstr>14.3 多个相机视图定位</vt:lpstr>
      <vt:lpstr>14.4 模型拟合</vt:lpstr>
      <vt:lpstr>14.4.1 例子</vt:lpstr>
      <vt:lpstr>14.5 正交距离回归</vt:lpstr>
      <vt:lpstr>14.6 非线性最小二乘法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szu</cp:lastModifiedBy>
  <cp:revision>328</cp:revision>
  <dcterms:created xsi:type="dcterms:W3CDTF">2018-04-21T22:14:36Z</dcterms:created>
  <dcterms:modified xsi:type="dcterms:W3CDTF">2020-11-21T03:57:44Z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2017-02-23T00:00:00Z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2018-04-21T00:00:00Z</vt:filetime>
  </property>
</Properties>
</file>