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1"/>
  </p:notesMasterIdLst>
  <p:handoutMasterIdLst>
    <p:handoutMasterId r:id="rId92"/>
  </p:handoutMasterIdLst>
  <p:sldIdLst>
    <p:sldId id="270" r:id="rId3"/>
    <p:sldId id="269" r:id="rId4"/>
    <p:sldId id="271" r:id="rId5"/>
    <p:sldId id="280" r:id="rId6"/>
    <p:sldId id="281" r:id="rId7"/>
    <p:sldId id="333" r:id="rId8"/>
    <p:sldId id="282" r:id="rId9"/>
    <p:sldId id="283" r:id="rId10"/>
    <p:sldId id="284" r:id="rId11"/>
    <p:sldId id="352" r:id="rId12"/>
    <p:sldId id="351" r:id="rId13"/>
    <p:sldId id="334" r:id="rId14"/>
    <p:sldId id="353" r:id="rId15"/>
    <p:sldId id="335" r:id="rId16"/>
    <p:sldId id="356" r:id="rId17"/>
    <p:sldId id="357" r:id="rId18"/>
    <p:sldId id="358" r:id="rId19"/>
    <p:sldId id="355" r:id="rId20"/>
    <p:sldId id="336" r:id="rId21"/>
    <p:sldId id="338" r:id="rId22"/>
    <p:sldId id="285" r:id="rId23"/>
    <p:sldId id="337" r:id="rId24"/>
    <p:sldId id="359" r:id="rId25"/>
    <p:sldId id="339" r:id="rId26"/>
    <p:sldId id="360" r:id="rId27"/>
    <p:sldId id="340" r:id="rId28"/>
    <p:sldId id="341" r:id="rId29"/>
    <p:sldId id="286" r:id="rId30"/>
    <p:sldId id="331" r:id="rId31"/>
    <p:sldId id="287" r:id="rId32"/>
    <p:sldId id="288" r:id="rId33"/>
    <p:sldId id="289" r:id="rId34"/>
    <p:sldId id="343" r:id="rId35"/>
    <p:sldId id="361" r:id="rId36"/>
    <p:sldId id="362" r:id="rId37"/>
    <p:sldId id="364" r:id="rId38"/>
    <p:sldId id="363" r:id="rId39"/>
    <p:sldId id="365" r:id="rId40"/>
    <p:sldId id="344" r:id="rId41"/>
    <p:sldId id="350" r:id="rId42"/>
    <p:sldId id="290" r:id="rId43"/>
    <p:sldId id="345" r:id="rId44"/>
    <p:sldId id="346" r:id="rId45"/>
    <p:sldId id="347" r:id="rId46"/>
    <p:sldId id="348" r:id="rId47"/>
    <p:sldId id="349" r:id="rId48"/>
    <p:sldId id="291" r:id="rId49"/>
    <p:sldId id="292" r:id="rId50"/>
    <p:sldId id="293" r:id="rId51"/>
    <p:sldId id="294" r:id="rId52"/>
    <p:sldId id="295" r:id="rId53"/>
    <p:sldId id="298" r:id="rId54"/>
    <p:sldId id="299" r:id="rId55"/>
    <p:sldId id="300" r:id="rId56"/>
    <p:sldId id="296" r:id="rId57"/>
    <p:sldId id="297" r:id="rId58"/>
    <p:sldId id="301" r:id="rId59"/>
    <p:sldId id="302" r:id="rId60"/>
    <p:sldId id="303" r:id="rId61"/>
    <p:sldId id="304" r:id="rId62"/>
    <p:sldId id="305" r:id="rId63"/>
    <p:sldId id="306" r:id="rId64"/>
    <p:sldId id="366" r:id="rId65"/>
    <p:sldId id="332" r:id="rId66"/>
    <p:sldId id="354" r:id="rId67"/>
    <p:sldId id="307" r:id="rId68"/>
    <p:sldId id="308" r:id="rId69"/>
    <p:sldId id="309" r:id="rId70"/>
    <p:sldId id="310" r:id="rId71"/>
    <p:sldId id="311" r:id="rId72"/>
    <p:sldId id="312" r:id="rId73"/>
    <p:sldId id="319" r:id="rId74"/>
    <p:sldId id="320" r:id="rId75"/>
    <p:sldId id="321" r:id="rId76"/>
    <p:sldId id="313" r:id="rId77"/>
    <p:sldId id="325" r:id="rId78"/>
    <p:sldId id="314" r:id="rId79"/>
    <p:sldId id="323" r:id="rId80"/>
    <p:sldId id="324" r:id="rId81"/>
    <p:sldId id="326" r:id="rId82"/>
    <p:sldId id="328" r:id="rId83"/>
    <p:sldId id="329" r:id="rId84"/>
    <p:sldId id="330" r:id="rId85"/>
    <p:sldId id="316" r:id="rId86"/>
    <p:sldId id="275" r:id="rId87"/>
    <p:sldId id="317" r:id="rId88"/>
    <p:sldId id="322" r:id="rId89"/>
    <p:sldId id="318" r:id="rId90"/>
  </p:sldIdLst>
  <p:sldSz cx="9144000" cy="6858000" type="screen4x3"/>
  <p:notesSz cx="7099300" cy="10234613"/>
  <p:defaultTextStyle>
    <a:defPPr>
      <a:defRPr lang="en-AU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CCFFFF"/>
    <a:srgbClr val="66FF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717"/>
  </p:normalViewPr>
  <p:slideViewPr>
    <p:cSldViewPr showGuides="1">
      <p:cViewPr varScale="1">
        <p:scale>
          <a:sx n="114" d="100"/>
          <a:sy n="114" d="100"/>
        </p:scale>
        <p:origin x="13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1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6470" eaLnBrk="0" hangingPunct="0"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1">
              <a:rPr lang="" altLang="zh-CN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10/28/2020</a:t>
            </a:fld>
            <a:endParaRPr lang="" altLang="zh-CN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6470" eaLnBrk="0" hangingPunct="0"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‹#›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6470" eaLnBrk="0" hangingPunct="0"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1">
              <a:rPr lang="" altLang="zh-CN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10/28/2020</a:t>
            </a:fld>
            <a:endParaRPr lang="" altLang="zh-CN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5734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6470" eaLnBrk="0" hangingPunct="0"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‹#›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4449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14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5837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5837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5837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2045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80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364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447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71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365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95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404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952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890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2253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656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656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21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656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615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8194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5939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593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2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5939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9254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323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202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657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297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204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653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2457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758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758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28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75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871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2662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861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861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30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86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8133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28674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963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963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31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96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1446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3072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066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066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32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06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790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024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042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042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3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04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4782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497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3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3277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168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168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41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16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0808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720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882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7645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500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680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3481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270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270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47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27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1656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3686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373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373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48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37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7251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229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144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144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4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14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38573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38914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75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475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49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7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22945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4096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78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578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50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7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72077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4301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680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680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51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68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20645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4505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782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782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52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78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91170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4710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885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885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53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88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03507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49154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987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987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54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987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064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5120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090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090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55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09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71387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5325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192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192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56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192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88875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5529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294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294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57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29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10667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5734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397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397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58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397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17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433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246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246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24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31525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59394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499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49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59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499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29002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144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602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602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60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60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37797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349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704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704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61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70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73930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553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806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806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62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80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06866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553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806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806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64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80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4152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553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806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806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65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80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01674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758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909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909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66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90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8781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9634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011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011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67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011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46670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7168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114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114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68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114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75513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7373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216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216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69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216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6861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638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349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349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34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1976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7577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318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318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70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31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40508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7782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421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421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71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42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43058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79874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523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523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72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52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90826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8192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626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626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73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62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72581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8397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728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728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74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72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29395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8601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830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830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75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83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27163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8909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933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933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77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93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58446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9113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035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035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78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03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51770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9318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138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138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79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13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03036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9933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240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240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84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24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208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8434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451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451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8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451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930160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0137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342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342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85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34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171587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0342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445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445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86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44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88773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547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547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87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547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58995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0752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650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650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88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65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5999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2048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10.28.20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554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554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9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554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708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22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8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128" name="Picture 14" descr="MK Logo (2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825" y="261938"/>
            <a:ext cx="1155700" cy="6477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9" name="Group 14"/>
          <p:cNvGrpSpPr/>
          <p:nvPr userDrawn="1"/>
        </p:nvGrpSpPr>
        <p:grpSpPr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1774113" y="104757"/>
              <a:ext cx="6084936" cy="5541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GB" sz="3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COMPUTER ORGANIZATION AND DESIGN</a:t>
              </a:r>
              <a:endPara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GB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The Hardware/Software Interface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130" name="Group 17"/>
          <p:cNvGrpSpPr/>
          <p:nvPr userDrawn="1"/>
        </p:nvGrpSpPr>
        <p:grpSpPr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9" name="32-Point Star 18"/>
            <p:cNvSpPr>
              <a:spLocks noChangeArrowheads="1"/>
            </p:cNvSpPr>
            <p:nvPr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GB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5</a:t>
              </a:r>
              <a:r>
                <a:rPr kumimoji="0" lang="en-GB" sz="2000" b="0" i="0" u="none" strike="noStrike" kern="1200" cap="none" spc="0" normalizeH="0" baseline="30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th</a:t>
              </a:r>
              <a:endPara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Edition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AU" noProof="1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zh-CN" altLang="en-US" noProof="1"/>
              <a:t>单击此处编辑母版副标题样式</a:t>
            </a:r>
            <a:endParaRPr lang="en-A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721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568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0362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1990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18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72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00045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931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6505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0172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632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lvl="0"/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099" name="Rectangle 9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100" name="Rectangle 10"/>
          <p:cNvSpPr>
            <a:spLocks noGrp="1"/>
          </p:cNvSpPr>
          <p:nvPr>
            <p:ph type="body"/>
          </p:nvPr>
        </p:nvSpPr>
        <p:spPr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lvl="0"/>
            <a:endParaRPr lang="en-US" altLang="zh-CN" dirty="0">
              <a:ea typeface="Arial" panose="020B0604020202020204" pitchFamily="34" charset="0"/>
            </a:endParaRPr>
          </a:p>
        </p:txBody>
      </p:sp>
      <p:pic>
        <p:nvPicPr>
          <p:cNvPr id="4103" name="Picture 7" descr="MK Logo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2C67-3969-4E6E-A3E4-D4859BE51BC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7" descr="MK Logo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8881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4.bin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t">
            <a:spAutoFit/>
          </a:bodyPr>
          <a:lstStyle/>
          <a:p>
            <a:pPr eaLnBrk="1" hangingPunct="1"/>
            <a:r>
              <a:rPr lang="zh-CN" altLang="en-US" kern="1200" dirty="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第三章</a:t>
            </a:r>
          </a:p>
        </p:txBody>
      </p:sp>
      <p:sp>
        <p:nvSpPr>
          <p:cNvPr id="6147" name="Rectangle 5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>
            <a:spAutoFit/>
          </a:bodyPr>
          <a:lstStyle/>
          <a:p>
            <a:pPr eaLnBrk="1" hangingPunct="1">
              <a:buSzPct val="60000"/>
              <a:buFont typeface="Wingdings" panose="05000000000000000000" pitchFamily="2" charset="2"/>
              <a:buNone/>
            </a:pPr>
            <a:r>
              <a:rPr lang="zh-CN" altLang="en-US" kern="1200" dirty="0"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计算机的算术运算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166" y="296852"/>
            <a:ext cx="8259762" cy="646331"/>
          </a:xfrm>
        </p:spPr>
        <p:txBody>
          <a:bodyPr/>
          <a:lstStyle/>
          <a:p>
            <a:r>
              <a:rPr lang="zh-CN" altLang="en-US" sz="3600" dirty="0"/>
              <a:t>课后练习（</a:t>
            </a:r>
            <a:r>
              <a:rPr lang="en-US" altLang="zh-CN" sz="3600" dirty="0"/>
              <a:t>P159 3.12</a:t>
            </a:r>
            <a:r>
              <a:rPr lang="zh-CN" altLang="en-US" sz="36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2119" y="1052736"/>
            <a:ext cx="850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3-3</a:t>
            </a:r>
            <a:r>
              <a:rPr lang="zh-CN" altLang="en-US" sz="2400" b="1" dirty="0"/>
              <a:t>所示的硬件描述计算八进制无符号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位整数</a:t>
            </a:r>
            <a:r>
              <a:rPr lang="en-US" altLang="zh-CN" sz="2400" b="1" dirty="0"/>
              <a:t>62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的乘积，并给出一个类似于图</a:t>
            </a:r>
            <a:r>
              <a:rPr lang="en-US" altLang="zh-CN" sz="2400" b="1" dirty="0"/>
              <a:t>3-6</a:t>
            </a:r>
            <a:r>
              <a:rPr lang="zh-CN" altLang="en-US" sz="2400" b="1" dirty="0"/>
              <a:t>中的表。必须给出每个步骤中每个寄存器的内容。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66" y="2708920"/>
            <a:ext cx="5857875" cy="3095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50344" y="3140968"/>
            <a:ext cx="26981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两大重点内容：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硬件组成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数据通路</a:t>
            </a:r>
          </a:p>
        </p:txBody>
      </p:sp>
      <p:sp>
        <p:nvSpPr>
          <p:cNvPr id="5" name="矩形 4"/>
          <p:cNvSpPr/>
          <p:nvPr/>
        </p:nvSpPr>
        <p:spPr>
          <a:xfrm flipH="1">
            <a:off x="2411760" y="3248690"/>
            <a:ext cx="2880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？</a:t>
            </a:r>
          </a:p>
        </p:txBody>
      </p:sp>
      <p:sp>
        <p:nvSpPr>
          <p:cNvPr id="9" name="矩形 8"/>
          <p:cNvSpPr/>
          <p:nvPr/>
        </p:nvSpPr>
        <p:spPr>
          <a:xfrm flipH="1">
            <a:off x="1403648" y="3968620"/>
            <a:ext cx="2880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？</a:t>
            </a:r>
          </a:p>
        </p:txBody>
      </p:sp>
      <p:sp>
        <p:nvSpPr>
          <p:cNvPr id="10" name="矩形 9"/>
          <p:cNvSpPr/>
          <p:nvPr/>
        </p:nvSpPr>
        <p:spPr>
          <a:xfrm flipH="1">
            <a:off x="1835696" y="5283778"/>
            <a:ext cx="2880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？</a:t>
            </a:r>
          </a:p>
        </p:txBody>
      </p:sp>
      <p:sp>
        <p:nvSpPr>
          <p:cNvPr id="11" name="矩形 10"/>
          <p:cNvSpPr/>
          <p:nvPr/>
        </p:nvSpPr>
        <p:spPr>
          <a:xfrm flipH="1">
            <a:off x="4674023" y="4320740"/>
            <a:ext cx="2880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90538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166" y="296852"/>
            <a:ext cx="8259762" cy="646331"/>
          </a:xfrm>
        </p:spPr>
        <p:txBody>
          <a:bodyPr/>
          <a:lstStyle/>
          <a:p>
            <a:r>
              <a:rPr lang="zh-CN" altLang="en-US" sz="3600" dirty="0"/>
              <a:t>课后练习（</a:t>
            </a:r>
            <a:r>
              <a:rPr lang="en-US" altLang="zh-CN" sz="3600" dirty="0"/>
              <a:t>P159 3.12</a:t>
            </a:r>
            <a:r>
              <a:rPr lang="zh-CN" altLang="en-US" sz="36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2119" y="1052736"/>
            <a:ext cx="850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3-3</a:t>
            </a:r>
            <a:r>
              <a:rPr lang="zh-CN" altLang="en-US" sz="2400" b="1" dirty="0"/>
              <a:t>所示的硬件描述计算八进制无符号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位整数</a:t>
            </a:r>
            <a:r>
              <a:rPr lang="en-US" altLang="zh-CN" sz="2400" b="1" dirty="0"/>
              <a:t>62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的乘积，并给出一个类似于图</a:t>
            </a:r>
            <a:r>
              <a:rPr lang="en-US" altLang="zh-CN" sz="2400" b="1" dirty="0"/>
              <a:t>3-6</a:t>
            </a:r>
            <a:r>
              <a:rPr lang="zh-CN" altLang="en-US" sz="2400" b="1" dirty="0"/>
              <a:t>中的表。必须给出每个步骤中每个寄存器的内容。</a:t>
            </a:r>
            <a:endParaRPr lang="en-US" altLang="zh-CN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80928"/>
            <a:ext cx="529182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9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166" y="296852"/>
            <a:ext cx="8259762" cy="646331"/>
          </a:xfrm>
        </p:spPr>
        <p:txBody>
          <a:bodyPr/>
          <a:lstStyle/>
          <a:p>
            <a:r>
              <a:rPr lang="zh-CN" altLang="en-US" sz="3600" dirty="0"/>
              <a:t>课后练习（</a:t>
            </a:r>
            <a:r>
              <a:rPr lang="en-US" altLang="zh-CN" sz="3600" dirty="0"/>
              <a:t>P159 3.12</a:t>
            </a:r>
            <a:r>
              <a:rPr lang="zh-CN" altLang="en-US" sz="36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2119" y="1052736"/>
            <a:ext cx="850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3-3</a:t>
            </a:r>
            <a:r>
              <a:rPr lang="zh-CN" altLang="en-US" sz="2400" b="1" dirty="0"/>
              <a:t>所示的硬件描述计算八进制无符号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位整数</a:t>
            </a:r>
            <a:r>
              <a:rPr lang="en-US" altLang="zh-CN" sz="2400" b="1" dirty="0"/>
              <a:t>62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的乘积，并给出一个类似于图</a:t>
            </a:r>
            <a:r>
              <a:rPr lang="en-US" altLang="zh-CN" sz="2400" b="1" dirty="0"/>
              <a:t>3-6</a:t>
            </a:r>
            <a:r>
              <a:rPr lang="zh-CN" altLang="en-US" sz="2400" b="1" dirty="0"/>
              <a:t>中的表。必须给出每个步骤中每个寄存器的内容。</a:t>
            </a:r>
            <a:endParaRPr lang="en-US" altLang="zh-CN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140968"/>
            <a:ext cx="3367523" cy="2016224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95383"/>
              </p:ext>
            </p:extLst>
          </p:nvPr>
        </p:nvGraphicFramePr>
        <p:xfrm>
          <a:off x="3785182" y="1916832"/>
          <a:ext cx="5184576" cy="465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73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53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166" y="296852"/>
            <a:ext cx="8259762" cy="646331"/>
          </a:xfrm>
        </p:spPr>
        <p:txBody>
          <a:bodyPr/>
          <a:lstStyle/>
          <a:p>
            <a:r>
              <a:rPr lang="zh-CN" altLang="en-US" sz="3600" dirty="0"/>
              <a:t>课后练习（</a:t>
            </a:r>
            <a:r>
              <a:rPr lang="en-US" altLang="zh-CN" sz="3600" dirty="0"/>
              <a:t>P159 3.12</a:t>
            </a:r>
            <a:r>
              <a:rPr lang="zh-CN" altLang="en-US" sz="36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2119" y="1052736"/>
            <a:ext cx="850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3-3</a:t>
            </a:r>
            <a:r>
              <a:rPr lang="zh-CN" altLang="en-US" sz="2400" b="1" dirty="0"/>
              <a:t>所示的硬件描述计算八进制无符号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位整数</a:t>
            </a:r>
            <a:r>
              <a:rPr lang="en-US" altLang="zh-CN" sz="2400" b="1" dirty="0"/>
              <a:t>62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的乘积，并给出一个类似于图</a:t>
            </a:r>
            <a:r>
              <a:rPr lang="en-US" altLang="zh-CN" sz="2400" b="1" dirty="0"/>
              <a:t>3-6</a:t>
            </a:r>
            <a:r>
              <a:rPr lang="zh-CN" altLang="en-US" sz="2400" b="1" dirty="0"/>
              <a:t>中的表。必须给出每个步骤中每个寄存器的内容。</a:t>
            </a:r>
            <a:endParaRPr lang="en-US" altLang="zh-CN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140968"/>
            <a:ext cx="3367523" cy="2016224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785182" y="1916832"/>
          <a:ext cx="5184576" cy="465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73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82310" y="2771636"/>
            <a:ext cx="1898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000 000 110 010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53344" y="3365221"/>
            <a:ext cx="10182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AU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001 010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82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3.12</a:t>
            </a:r>
            <a:r>
              <a:rPr lang="zh-CN" altLang="en-US" sz="32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6505" y="731724"/>
            <a:ext cx="4330989" cy="132343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使用图</a:t>
            </a:r>
            <a:r>
              <a:rPr lang="en-US" altLang="zh-CN" sz="2000" b="1" dirty="0"/>
              <a:t>3-3</a:t>
            </a:r>
            <a:r>
              <a:rPr lang="zh-CN" altLang="en-US" sz="2000" b="1" dirty="0"/>
              <a:t>所示的硬件描述计算八进制无符号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位整数</a:t>
            </a:r>
            <a:r>
              <a:rPr lang="en-US" altLang="zh-CN" sz="2000" b="1" dirty="0"/>
              <a:t>62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的乘积，并给出一个类似于图</a:t>
            </a:r>
            <a:r>
              <a:rPr lang="en-US" altLang="zh-CN" sz="2000" b="1" dirty="0"/>
              <a:t>3-6</a:t>
            </a:r>
            <a:r>
              <a:rPr lang="zh-CN" altLang="en-US" sz="2000" b="1" dirty="0"/>
              <a:t>中的表。必须给出每个步骤中每个寄存器的内容。</a:t>
            </a:r>
            <a:endParaRPr lang="en-US" altLang="zh-CN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196" y="57694"/>
            <a:ext cx="3751601" cy="2246181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63312"/>
              </p:ext>
            </p:extLst>
          </p:nvPr>
        </p:nvGraphicFramePr>
        <p:xfrm>
          <a:off x="116507" y="2240955"/>
          <a:ext cx="87309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6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6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909166" y="194951"/>
            <a:ext cx="1898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000 000 110 010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80200" y="788536"/>
            <a:ext cx="10182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001 010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447495" y="2666948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8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3.12</a:t>
            </a:r>
            <a:r>
              <a:rPr lang="zh-CN" altLang="en-US" sz="32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6505" y="731724"/>
            <a:ext cx="4330989" cy="132343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使用图</a:t>
            </a:r>
            <a:r>
              <a:rPr lang="en-US" altLang="zh-CN" sz="2000" b="1" dirty="0"/>
              <a:t>3-3</a:t>
            </a:r>
            <a:r>
              <a:rPr lang="zh-CN" altLang="en-US" sz="2000" b="1" dirty="0"/>
              <a:t>所示的硬件描述计算八进制无符号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位整数</a:t>
            </a:r>
            <a:r>
              <a:rPr lang="en-US" altLang="zh-CN" sz="2000" b="1" dirty="0"/>
              <a:t>62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的乘积，并给出一个类似于图</a:t>
            </a:r>
            <a:r>
              <a:rPr lang="en-US" altLang="zh-CN" sz="2000" b="1" dirty="0"/>
              <a:t>3-6</a:t>
            </a:r>
            <a:r>
              <a:rPr lang="zh-CN" altLang="en-US" sz="2000" b="1" dirty="0"/>
              <a:t>中的表。必须给出每个步骤中每个寄存器的内容。</a:t>
            </a:r>
            <a:endParaRPr lang="en-US" altLang="zh-CN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196" y="57694"/>
            <a:ext cx="3751601" cy="2246181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588759"/>
              </p:ext>
            </p:extLst>
          </p:nvPr>
        </p:nvGraphicFramePr>
        <p:xfrm>
          <a:off x="116507" y="2240955"/>
          <a:ext cx="87309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6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6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909166" y="194951"/>
            <a:ext cx="1898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000 000 110 010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80200" y="788536"/>
            <a:ext cx="10182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001 010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447495" y="2666948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9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3.12</a:t>
            </a:r>
            <a:r>
              <a:rPr lang="zh-CN" altLang="en-US" sz="32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6505" y="731724"/>
            <a:ext cx="4330989" cy="132343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使用图</a:t>
            </a:r>
            <a:r>
              <a:rPr lang="en-US" altLang="zh-CN" sz="2000" b="1" dirty="0"/>
              <a:t>3-3</a:t>
            </a:r>
            <a:r>
              <a:rPr lang="zh-CN" altLang="en-US" sz="2000" b="1" dirty="0"/>
              <a:t>所示的硬件描述计算八进制无符号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位整数</a:t>
            </a:r>
            <a:r>
              <a:rPr lang="en-US" altLang="zh-CN" sz="2000" b="1" dirty="0"/>
              <a:t>62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的乘积，并给出一个类似于图</a:t>
            </a:r>
            <a:r>
              <a:rPr lang="en-US" altLang="zh-CN" sz="2000" b="1" dirty="0"/>
              <a:t>3-6</a:t>
            </a:r>
            <a:r>
              <a:rPr lang="zh-CN" altLang="en-US" sz="2000" b="1" dirty="0"/>
              <a:t>中的表。必须给出每个步骤中每个寄存器的内容。</a:t>
            </a:r>
            <a:endParaRPr lang="en-US" altLang="zh-CN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196" y="57694"/>
            <a:ext cx="3751601" cy="2246181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29114"/>
              </p:ext>
            </p:extLst>
          </p:nvPr>
        </p:nvGraphicFramePr>
        <p:xfrm>
          <a:off x="116507" y="2240955"/>
          <a:ext cx="87309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6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6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000 001 100 10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00 101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909166" y="194951"/>
            <a:ext cx="1898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000 000 110 010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80200" y="788536"/>
            <a:ext cx="10182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001 010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447495" y="2666948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3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3.12</a:t>
            </a:r>
            <a:r>
              <a:rPr lang="zh-CN" altLang="en-US" sz="32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6505" y="731724"/>
            <a:ext cx="4330989" cy="132343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使用图</a:t>
            </a:r>
            <a:r>
              <a:rPr lang="en-US" altLang="zh-CN" sz="2000" b="1" dirty="0"/>
              <a:t>3-3</a:t>
            </a:r>
            <a:r>
              <a:rPr lang="zh-CN" altLang="en-US" sz="2000" b="1" dirty="0"/>
              <a:t>所示的硬件描述计算八进制无符号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位整数</a:t>
            </a:r>
            <a:r>
              <a:rPr lang="en-US" altLang="zh-CN" sz="2000" b="1" dirty="0"/>
              <a:t>62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的乘积，并给出一个类似于图</a:t>
            </a:r>
            <a:r>
              <a:rPr lang="en-US" altLang="zh-CN" sz="2000" b="1" dirty="0"/>
              <a:t>3-6</a:t>
            </a:r>
            <a:r>
              <a:rPr lang="zh-CN" altLang="en-US" sz="2000" b="1" dirty="0"/>
              <a:t>中的表。必须给出每个步骤中每个寄存器的内容。</a:t>
            </a:r>
            <a:endParaRPr lang="en-US" altLang="zh-CN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196" y="57694"/>
            <a:ext cx="3751601" cy="2246181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64277"/>
              </p:ext>
            </p:extLst>
          </p:nvPr>
        </p:nvGraphicFramePr>
        <p:xfrm>
          <a:off x="116507" y="2240955"/>
          <a:ext cx="873096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6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6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000 001 100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000 101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1 001 00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00 010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1 001 000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909166" y="194951"/>
            <a:ext cx="1898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000 000 110 010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80200" y="788536"/>
            <a:ext cx="10182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001 010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8E34A1-F92A-4A00-8FA0-42CFA4AAA4D4}"/>
              </a:ext>
            </a:extLst>
          </p:cNvPr>
          <p:cNvSpPr/>
          <p:nvPr/>
        </p:nvSpPr>
        <p:spPr>
          <a:xfrm>
            <a:off x="4462819" y="4115178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052486C-4E03-48F9-80B3-1D31A6473B1B}"/>
              </a:ext>
            </a:extLst>
          </p:cNvPr>
          <p:cNvCxnSpPr/>
          <p:nvPr/>
        </p:nvCxnSpPr>
        <p:spPr bwMode="auto">
          <a:xfrm>
            <a:off x="4860032" y="4005064"/>
            <a:ext cx="17281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CA9644C-293A-4693-8CB3-7034B1F27808}"/>
              </a:ext>
            </a:extLst>
          </p:cNvPr>
          <p:cNvCxnSpPr/>
          <p:nvPr/>
        </p:nvCxnSpPr>
        <p:spPr bwMode="auto">
          <a:xfrm>
            <a:off x="6909166" y="3993200"/>
            <a:ext cx="17281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3581BC3-6C0D-49C4-A18B-6D3F383186CD}"/>
              </a:ext>
            </a:extLst>
          </p:cNvPr>
          <p:cNvCxnSpPr/>
          <p:nvPr/>
        </p:nvCxnSpPr>
        <p:spPr bwMode="auto">
          <a:xfrm>
            <a:off x="6909166" y="4437112"/>
            <a:ext cx="17281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8664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3.12</a:t>
            </a:r>
            <a:r>
              <a:rPr lang="zh-CN" altLang="en-US" sz="32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6505" y="731724"/>
            <a:ext cx="4330989" cy="132343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使用图</a:t>
            </a:r>
            <a:r>
              <a:rPr lang="en-US" altLang="zh-CN" sz="2000" b="1" dirty="0"/>
              <a:t>3-3</a:t>
            </a:r>
            <a:r>
              <a:rPr lang="zh-CN" altLang="en-US" sz="2000" b="1" dirty="0"/>
              <a:t>所示的硬件描述计算八进制无符号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位整数</a:t>
            </a:r>
            <a:r>
              <a:rPr lang="en-US" altLang="zh-CN" sz="2000" b="1" dirty="0"/>
              <a:t>62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的乘积，并给出一个类似于图</a:t>
            </a:r>
            <a:r>
              <a:rPr lang="en-US" altLang="zh-CN" sz="2000" b="1" dirty="0"/>
              <a:t>3-6</a:t>
            </a:r>
            <a:r>
              <a:rPr lang="zh-CN" altLang="en-US" sz="2000" b="1" dirty="0"/>
              <a:t>中的表。必须给出每个步骤中每个寄存器的内容。</a:t>
            </a:r>
            <a:endParaRPr lang="en-US" altLang="zh-CN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196" y="57694"/>
            <a:ext cx="3751601" cy="2246181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6507" y="2240955"/>
          <a:ext cx="873096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6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6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000 001 100 10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000 101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1 001 00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1 001 000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1 001 000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10 010 00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10 010 000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909166" y="194951"/>
            <a:ext cx="1898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000 000 110 010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80200" y="788536"/>
            <a:ext cx="10182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001 010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447495" y="2666948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447495" y="3762674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47494" y="4851061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447493" y="5957297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8E34A1-F92A-4A00-8FA0-42CFA4AAA4D4}"/>
              </a:ext>
            </a:extLst>
          </p:cNvPr>
          <p:cNvSpPr/>
          <p:nvPr/>
        </p:nvSpPr>
        <p:spPr>
          <a:xfrm>
            <a:off x="4462819" y="4115178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2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3.12</a:t>
            </a:r>
            <a:r>
              <a:rPr lang="zh-CN" altLang="en-US" sz="3200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4" y="773705"/>
            <a:ext cx="8552399" cy="56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9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2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7171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计算机的算术运算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>
          <a:xfrm>
            <a:off x="504032" y="1042332"/>
            <a:ext cx="8270875" cy="511175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buClr>
                <a:schemeClr val="tx2"/>
              </a:buClr>
              <a:buSzPct val="100000"/>
            </a:pPr>
            <a:r>
              <a:rPr lang="zh-CN" altLang="en-US" sz="2800" dirty="0">
                <a:latin typeface="+mn-ea"/>
              </a:rPr>
              <a:t>整数运算</a:t>
            </a:r>
          </a:p>
          <a:p>
            <a:pPr lvl="1" eaLnBrk="1" hangingPunct="1"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加减法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乘除法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溢出处理</a:t>
            </a:r>
          </a:p>
          <a:p>
            <a:pPr lvl="0" eaLnBrk="1" hangingPunct="1">
              <a:buClr>
                <a:schemeClr val="tx2"/>
              </a:buClr>
              <a:buSzPct val="100000"/>
            </a:pPr>
            <a:r>
              <a:rPr lang="zh-CN" altLang="en-US" sz="2800" dirty="0">
                <a:latin typeface="+mn-ea"/>
              </a:rPr>
              <a:t>浮点实数运算</a:t>
            </a:r>
          </a:p>
          <a:p>
            <a:pPr lvl="1" eaLnBrk="1" hangingPunct="1"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浮点表示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和 运算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</p:txBody>
      </p:sp>
      <p:sp>
        <p:nvSpPr>
          <p:cNvPr id="7173" name="Text Box 9"/>
          <p:cNvSpPr txBox="1"/>
          <p:nvPr/>
        </p:nvSpPr>
        <p:spPr>
          <a:xfrm rot="5400000">
            <a:off x="8015288" y="757238"/>
            <a:ext cx="18859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§3.1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P123 </a:t>
            </a:r>
            <a:r>
              <a:rPr lang="zh-CN" altLang="en-US" dirty="0"/>
              <a:t>例题</a:t>
            </a:r>
          </a:p>
        </p:txBody>
      </p:sp>
    </p:spTree>
    <p:extLst>
      <p:ext uri="{BB962C8B-B14F-4D97-AF65-F5344CB8AC3E}">
        <p14:creationId xmlns:p14="http://schemas.microsoft.com/office/powerpoint/2010/main" val="4051578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21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pic>
        <p:nvPicPr>
          <p:cNvPr id="14339" name="Picture 9" descr="f03-06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761" y="1628800"/>
            <a:ext cx="5979300" cy="3048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优化后的乘法器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719138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dirty="0"/>
              <a:t>并行执行步骤</a:t>
            </a:r>
            <a:r>
              <a:rPr lang="en-US" altLang="en-US" dirty="0"/>
              <a:t>: add/shift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747829" y="4896082"/>
            <a:ext cx="8270875" cy="1481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lvl="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ea typeface="Arial" panose="020B0604020202020204" pitchFamily="34" charset="0"/>
              </a:rPr>
              <a:t>一个时钟完成一次积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Arial" panose="020B0604020202020204" pitchFamily="34" charset="0"/>
              </a:rPr>
              <a:t>加法器位长减半；</a:t>
            </a:r>
            <a:endParaRPr lang="en-US" altLang="zh-CN" sz="2800" dirty="0">
              <a:ea typeface="Arial" panose="020B060402020202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Arial" panose="020B0604020202020204" pitchFamily="34" charset="0"/>
              </a:rPr>
              <a:t>寄存器位长减半</a:t>
            </a:r>
          </a:p>
        </p:txBody>
      </p:sp>
      <p:grpSp>
        <p:nvGrpSpPr>
          <p:cNvPr id="7" name="Group 4"/>
          <p:cNvGrpSpPr/>
          <p:nvPr/>
        </p:nvGrpSpPr>
        <p:grpSpPr>
          <a:xfrm>
            <a:off x="1066800" y="2297214"/>
            <a:ext cx="1250950" cy="2225675"/>
            <a:chOff x="703" y="1616"/>
            <a:chExt cx="788" cy="1402"/>
          </a:xfrm>
        </p:grpSpPr>
        <p:sp>
          <p:nvSpPr>
            <p:cNvPr id="8" name="Text Box 5"/>
            <p:cNvSpPr txBox="1"/>
            <p:nvPr/>
          </p:nvSpPr>
          <p:spPr>
            <a:xfrm>
              <a:off x="703" y="1616"/>
              <a:ext cx="788" cy="14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 1000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×  1001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 1000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0000 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0000  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1000   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1001000</a:t>
              </a:r>
              <a:endPara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6"/>
            <p:cNvSpPr/>
            <p:nvPr/>
          </p:nvSpPr>
          <p:spPr>
            <a:xfrm flipH="1">
              <a:off x="703" y="2024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" name="Line 7"/>
            <p:cNvSpPr/>
            <p:nvPr/>
          </p:nvSpPr>
          <p:spPr>
            <a:xfrm flipH="1">
              <a:off x="703" y="2795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课后练习（</a:t>
            </a:r>
            <a:r>
              <a:rPr lang="en-US" altLang="zh-CN" dirty="0"/>
              <a:t>P159 3.13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4213" y="1124744"/>
            <a:ext cx="825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使用与图</a:t>
            </a:r>
            <a:r>
              <a:rPr lang="en-US" altLang="zh-CN" sz="2400" b="1" dirty="0"/>
              <a:t>3-6</a:t>
            </a:r>
            <a:r>
              <a:rPr lang="zh-CN" altLang="en-US" sz="2400" b="1" dirty="0"/>
              <a:t>相同的一张表，使用图</a:t>
            </a:r>
            <a:r>
              <a:rPr lang="en-US" altLang="zh-CN" sz="2400" b="1" dirty="0"/>
              <a:t>3-5</a:t>
            </a:r>
            <a:r>
              <a:rPr lang="zh-CN" altLang="en-US" sz="2400" b="1" dirty="0"/>
              <a:t>所示的硬件描述计算十六进制无符号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位整数</a:t>
            </a:r>
            <a:r>
              <a:rPr lang="en-US" altLang="zh-CN" sz="2400" b="1" dirty="0"/>
              <a:t>62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的乘积。必须给出每个步骤中每个寄存器的内容。</a:t>
            </a:r>
            <a:endParaRPr lang="en-US" altLang="zh-CN" sz="24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124"/>
              </p:ext>
            </p:extLst>
          </p:nvPr>
        </p:nvGraphicFramePr>
        <p:xfrm>
          <a:off x="3785182" y="1916832"/>
          <a:ext cx="5184576" cy="465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73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EA0D4D5-FCFD-4B64-8ACA-38D3FAC5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310867"/>
            <a:ext cx="33718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6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课后练习（</a:t>
            </a:r>
            <a:r>
              <a:rPr lang="en-US" altLang="zh-CN" dirty="0"/>
              <a:t>P159 3.13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4213" y="1124744"/>
            <a:ext cx="825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使用与图</a:t>
            </a:r>
            <a:r>
              <a:rPr lang="en-US" altLang="zh-CN" sz="2400" b="1" dirty="0"/>
              <a:t>3-6</a:t>
            </a:r>
            <a:r>
              <a:rPr lang="zh-CN" altLang="en-US" sz="2400" b="1" dirty="0"/>
              <a:t>相同的一张表，使用图</a:t>
            </a:r>
            <a:r>
              <a:rPr lang="en-US" altLang="zh-CN" sz="2400" b="1" dirty="0"/>
              <a:t>3-5</a:t>
            </a:r>
            <a:r>
              <a:rPr lang="zh-CN" altLang="en-US" sz="2400" b="1" dirty="0"/>
              <a:t>所示的硬件描述计算十六进制无符号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位整数</a:t>
            </a:r>
            <a:r>
              <a:rPr lang="en-US" altLang="zh-CN" sz="2400" b="1" dirty="0"/>
              <a:t>62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的乘积。必须给出每个步骤中每个寄存器的内容。</a:t>
            </a:r>
            <a:endParaRPr lang="en-US" altLang="zh-CN" sz="24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785182" y="1916832"/>
          <a:ext cx="5184576" cy="465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73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EA0D4D5-FCFD-4B64-8ACA-38D3FAC5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310867"/>
            <a:ext cx="3371850" cy="1866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AD8DB6-8492-44AF-AAF8-781AAB4D6C71}"/>
              </a:ext>
            </a:extLst>
          </p:cNvPr>
          <p:cNvSpPr txBox="1"/>
          <p:nvPr/>
        </p:nvSpPr>
        <p:spPr>
          <a:xfrm>
            <a:off x="1632029" y="3609621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8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8E54CD-3D04-464E-BCCD-585ABAE32AE2}"/>
              </a:ext>
            </a:extLst>
          </p:cNvPr>
          <p:cNvSpPr txBox="1"/>
          <p:nvPr/>
        </p:nvSpPr>
        <p:spPr>
          <a:xfrm>
            <a:off x="1016909" y="4093951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8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8FEF8A-5BFE-4EE7-92DD-B6F4B31F110C}"/>
              </a:ext>
            </a:extLst>
          </p:cNvPr>
          <p:cNvSpPr txBox="1"/>
          <p:nvPr/>
        </p:nvSpPr>
        <p:spPr>
          <a:xfrm>
            <a:off x="1376304" y="4829638"/>
            <a:ext cx="34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16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87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8483" y="793768"/>
            <a:ext cx="4479361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使用与图</a:t>
            </a:r>
            <a:r>
              <a:rPr lang="en-US" altLang="zh-CN" b="1" dirty="0"/>
              <a:t>3-6</a:t>
            </a:r>
            <a:r>
              <a:rPr lang="zh-CN" altLang="en-US" b="1" dirty="0"/>
              <a:t>相同的一张表，使用图</a:t>
            </a:r>
            <a:r>
              <a:rPr lang="en-US" altLang="zh-CN" b="1" dirty="0"/>
              <a:t>3-5</a:t>
            </a:r>
            <a:r>
              <a:rPr lang="zh-CN" altLang="en-US" b="1" dirty="0"/>
              <a:t>所示的硬件描述计算十六进制无符号</a:t>
            </a:r>
            <a:r>
              <a:rPr lang="en-US" altLang="zh-CN" b="1" dirty="0"/>
              <a:t>8</a:t>
            </a:r>
            <a:r>
              <a:rPr lang="zh-CN" altLang="en-US" b="1" dirty="0"/>
              <a:t>位整数</a:t>
            </a:r>
            <a:r>
              <a:rPr lang="en-US" altLang="zh-CN" b="1" dirty="0"/>
              <a:t>62</a:t>
            </a:r>
            <a:r>
              <a:rPr lang="zh-CN" altLang="en-US" b="1" dirty="0"/>
              <a:t>和</a:t>
            </a:r>
            <a:r>
              <a:rPr lang="en-US" altLang="zh-CN" b="1" dirty="0"/>
              <a:t>12</a:t>
            </a:r>
            <a:r>
              <a:rPr lang="zh-CN" altLang="en-US" b="1" dirty="0"/>
              <a:t>的乘积。必须给出每个步骤中每个寄存器的内容。</a:t>
            </a:r>
            <a:endParaRPr lang="en-US" altLang="zh-CN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505" y="98630"/>
            <a:ext cx="465938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 dirty="0"/>
              <a:t>课后练习（</a:t>
            </a:r>
            <a:r>
              <a:rPr lang="en-US" altLang="zh-CN" sz="3200" kern="0" dirty="0"/>
              <a:t>P159 3.13</a:t>
            </a:r>
            <a:r>
              <a:rPr lang="zh-CN" altLang="en-US" sz="3200" kern="0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86" y="98630"/>
            <a:ext cx="3972145" cy="2028631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782227"/>
              </p:ext>
            </p:extLst>
          </p:nvPr>
        </p:nvGraphicFramePr>
        <p:xfrm>
          <a:off x="116507" y="2190230"/>
          <a:ext cx="863152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0000 0000 0001 0010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0000 0000 0001 0010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000 0000 0000 1001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乘积（高位）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乘积（高位）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椭圆 10"/>
          <p:cNvSpPr/>
          <p:nvPr/>
        </p:nvSpPr>
        <p:spPr>
          <a:xfrm>
            <a:off x="8494099" y="2617701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DDD96F-496A-4434-B8E9-0E618B718AA1}"/>
              </a:ext>
            </a:extLst>
          </p:cNvPr>
          <p:cNvSpPr txBox="1"/>
          <p:nvPr/>
        </p:nvSpPr>
        <p:spPr>
          <a:xfrm>
            <a:off x="6195232" y="321967"/>
            <a:ext cx="144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8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E8E823-66F3-417A-BDC0-734B895118F5}"/>
              </a:ext>
            </a:extLst>
          </p:cNvPr>
          <p:cNvSpPr txBox="1"/>
          <p:nvPr/>
        </p:nvSpPr>
        <p:spPr>
          <a:xfrm>
            <a:off x="5457770" y="908720"/>
            <a:ext cx="144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8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6ACF55-3F88-4D9E-B542-6790198D300D}"/>
              </a:ext>
            </a:extLst>
          </p:cNvPr>
          <p:cNvSpPr txBox="1"/>
          <p:nvPr/>
        </p:nvSpPr>
        <p:spPr>
          <a:xfrm>
            <a:off x="5724128" y="1526729"/>
            <a:ext cx="344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16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94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8483" y="793768"/>
            <a:ext cx="4479361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使用与图</a:t>
            </a:r>
            <a:r>
              <a:rPr lang="en-US" altLang="zh-CN" b="1" dirty="0"/>
              <a:t>3-6</a:t>
            </a:r>
            <a:r>
              <a:rPr lang="zh-CN" altLang="en-US" b="1" dirty="0"/>
              <a:t>相同的一张表，使用图</a:t>
            </a:r>
            <a:r>
              <a:rPr lang="en-US" altLang="zh-CN" b="1" dirty="0"/>
              <a:t>3-5</a:t>
            </a:r>
            <a:r>
              <a:rPr lang="zh-CN" altLang="en-US" b="1" dirty="0"/>
              <a:t>所示的硬件描述计算十六进制无符号</a:t>
            </a:r>
            <a:r>
              <a:rPr lang="en-US" altLang="zh-CN" b="1" dirty="0"/>
              <a:t>8</a:t>
            </a:r>
            <a:r>
              <a:rPr lang="zh-CN" altLang="en-US" b="1" dirty="0"/>
              <a:t>位整数</a:t>
            </a:r>
            <a:r>
              <a:rPr lang="en-US" altLang="zh-CN" b="1" dirty="0"/>
              <a:t>62</a:t>
            </a:r>
            <a:r>
              <a:rPr lang="zh-CN" altLang="en-US" b="1" dirty="0"/>
              <a:t>和</a:t>
            </a:r>
            <a:r>
              <a:rPr lang="en-US" altLang="zh-CN" b="1" dirty="0"/>
              <a:t>12</a:t>
            </a:r>
            <a:r>
              <a:rPr lang="zh-CN" altLang="en-US" b="1" dirty="0"/>
              <a:t>的乘积。必须给出每个步骤中每个寄存器的内容。</a:t>
            </a:r>
            <a:endParaRPr lang="en-US" altLang="zh-CN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505" y="98630"/>
            <a:ext cx="465938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 dirty="0"/>
              <a:t>课后练习（</a:t>
            </a:r>
            <a:r>
              <a:rPr lang="en-US" altLang="zh-CN" sz="3200" kern="0" dirty="0"/>
              <a:t>P159 3.13</a:t>
            </a:r>
            <a:r>
              <a:rPr lang="zh-CN" altLang="en-US" sz="3200" kern="0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86" y="98630"/>
            <a:ext cx="3972145" cy="2028631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05436"/>
              </p:ext>
            </p:extLst>
          </p:nvPr>
        </p:nvGraphicFramePr>
        <p:xfrm>
          <a:off x="116507" y="2190230"/>
          <a:ext cx="863152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0000 0000 0001 0010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0000 0000 0001 0010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0000 0000 0000 1001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乘积（高位）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0110 0010 0000 1001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dirty="0"/>
                        <a:t>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011 0001 0000 0100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乘积（高位）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椭圆 11"/>
          <p:cNvSpPr/>
          <p:nvPr/>
        </p:nvSpPr>
        <p:spPr>
          <a:xfrm>
            <a:off x="8494099" y="3347319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DDD96F-496A-4434-B8E9-0E618B718AA1}"/>
              </a:ext>
            </a:extLst>
          </p:cNvPr>
          <p:cNvSpPr txBox="1"/>
          <p:nvPr/>
        </p:nvSpPr>
        <p:spPr>
          <a:xfrm>
            <a:off x="6195232" y="321967"/>
            <a:ext cx="144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8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E8E823-66F3-417A-BDC0-734B895118F5}"/>
              </a:ext>
            </a:extLst>
          </p:cNvPr>
          <p:cNvSpPr txBox="1"/>
          <p:nvPr/>
        </p:nvSpPr>
        <p:spPr>
          <a:xfrm>
            <a:off x="5457770" y="908720"/>
            <a:ext cx="144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8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6ACF55-3F88-4D9E-B542-6790198D300D}"/>
              </a:ext>
            </a:extLst>
          </p:cNvPr>
          <p:cNvSpPr txBox="1"/>
          <p:nvPr/>
        </p:nvSpPr>
        <p:spPr>
          <a:xfrm>
            <a:off x="5724128" y="1526729"/>
            <a:ext cx="344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16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EBBFA7B-CF23-4C26-8EEC-C6B625F59DB5}"/>
              </a:ext>
            </a:extLst>
          </p:cNvPr>
          <p:cNvCxnSpPr/>
          <p:nvPr/>
        </p:nvCxnSpPr>
        <p:spPr bwMode="auto">
          <a:xfrm>
            <a:off x="5050889" y="3595859"/>
            <a:ext cx="11191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ED185A0-CB3D-4A98-8313-AA6C21C00CE8}"/>
              </a:ext>
            </a:extLst>
          </p:cNvPr>
          <p:cNvCxnSpPr/>
          <p:nvPr/>
        </p:nvCxnSpPr>
        <p:spPr bwMode="auto">
          <a:xfrm>
            <a:off x="6444208" y="4005064"/>
            <a:ext cx="11191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A76973E-6D3C-49C8-A6BF-63882BAB8518}"/>
              </a:ext>
            </a:extLst>
          </p:cNvPr>
          <p:cNvCxnSpPr/>
          <p:nvPr/>
        </p:nvCxnSpPr>
        <p:spPr bwMode="auto">
          <a:xfrm>
            <a:off x="6444208" y="3595859"/>
            <a:ext cx="11191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11371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70946" y="143635"/>
          <a:ext cx="8631524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5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0000 0000 0001 0010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3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0000 0000 0001 0010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3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0000 0000 0000 1001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3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乘积（高位）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0110 0010 0000 1001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0011 0001 0000 0100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3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0011 0001 0000 0100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5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0001 1000 1000 0010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53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0001 1000 1000 0010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5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0000 1100 0100 0001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53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乘积（高位）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0110 1110 0100 0001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5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0011 0111 0010 0000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53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0011 0111 0010 0000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5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0001 1011 1001 0000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53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0001 1011 1001 0000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5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0000 1101 1100 1000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753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0000 1101 1100 1000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75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0000 0110 1110 0100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1" name="椭圆 10"/>
          <p:cNvSpPr/>
          <p:nvPr/>
        </p:nvSpPr>
        <p:spPr>
          <a:xfrm>
            <a:off x="8548538" y="571106"/>
            <a:ext cx="218361" cy="2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548538" y="1300724"/>
            <a:ext cx="218361" cy="2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534982" y="2030342"/>
            <a:ext cx="218361" cy="2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538406" y="2753716"/>
            <a:ext cx="218361" cy="2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534981" y="3487600"/>
            <a:ext cx="218361" cy="2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13960" y="4239068"/>
            <a:ext cx="218361" cy="2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534980" y="4959006"/>
            <a:ext cx="218361" cy="2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534979" y="5710474"/>
            <a:ext cx="218361" cy="2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35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8483" y="793768"/>
            <a:ext cx="4479361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使用与图</a:t>
            </a:r>
            <a:r>
              <a:rPr lang="en-US" altLang="zh-CN" b="1" dirty="0"/>
              <a:t>3-6</a:t>
            </a:r>
            <a:r>
              <a:rPr lang="zh-CN" altLang="en-US" b="1" dirty="0"/>
              <a:t>相同的一张表，使用图</a:t>
            </a:r>
            <a:r>
              <a:rPr lang="en-US" altLang="zh-CN" b="1" dirty="0"/>
              <a:t>3-5</a:t>
            </a:r>
            <a:r>
              <a:rPr lang="zh-CN" altLang="en-US" b="1" dirty="0"/>
              <a:t>所示的硬件描述计算</a:t>
            </a:r>
            <a:r>
              <a:rPr lang="zh-CN" altLang="en-US" b="1" dirty="0">
                <a:solidFill>
                  <a:srgbClr val="FF0000"/>
                </a:solidFill>
              </a:rPr>
              <a:t>八</a:t>
            </a:r>
            <a:r>
              <a:rPr lang="zh-CN" altLang="en-US" b="1" dirty="0"/>
              <a:t>进制无符号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b="1" dirty="0"/>
              <a:t>位整数</a:t>
            </a:r>
            <a:r>
              <a:rPr lang="en-US" altLang="zh-CN" b="1" dirty="0"/>
              <a:t>62</a:t>
            </a:r>
            <a:r>
              <a:rPr lang="zh-CN" altLang="en-US" b="1" dirty="0"/>
              <a:t>和</a:t>
            </a:r>
            <a:r>
              <a:rPr lang="en-US" altLang="zh-CN" b="1" dirty="0"/>
              <a:t>12</a:t>
            </a:r>
            <a:r>
              <a:rPr lang="zh-CN" altLang="en-US" b="1" dirty="0"/>
              <a:t>的乘积。必须给出每个步骤中每个寄存器的内容。</a:t>
            </a:r>
            <a:endParaRPr lang="en-US" altLang="zh-CN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505" y="98630"/>
            <a:ext cx="465938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 dirty="0"/>
              <a:t>课后练习（</a:t>
            </a:r>
            <a:r>
              <a:rPr lang="en-US" altLang="zh-CN" sz="3200" kern="0" dirty="0"/>
              <a:t>P159 3.13</a:t>
            </a:r>
            <a:r>
              <a:rPr lang="zh-CN" altLang="en-US" sz="3200" kern="0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86" y="98630"/>
            <a:ext cx="3972145" cy="202863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83" y="2282420"/>
            <a:ext cx="8632230" cy="402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4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28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15363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快速乘法器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1223963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dirty="0"/>
              <a:t>使用多个加法器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/>
              <a:t>成本</a:t>
            </a:r>
            <a:r>
              <a:rPr lang="en-US" altLang="zh-CN" dirty="0"/>
              <a:t>/</a:t>
            </a:r>
            <a:r>
              <a:rPr lang="zh-CN" altLang="en-US" dirty="0"/>
              <a:t>效率的折中</a:t>
            </a:r>
          </a:p>
        </p:txBody>
      </p:sp>
      <p:pic>
        <p:nvPicPr>
          <p:cNvPr id="15365" name="Picture 5" descr="f03-08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420938"/>
            <a:ext cx="6845300" cy="2652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684213" y="5157788"/>
            <a:ext cx="8270875" cy="1081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lvl="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ea typeface="Arial" panose="020B0604020202020204" pitchFamily="34" charset="0"/>
              </a:rPr>
              <a:t>可以流水执行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Arial" panose="020B0604020202020204" pitchFamily="34" charset="0"/>
              </a:rPr>
              <a:t>数个乘法并行执行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1" descr="C:\Users\Lenovo\Documents\Tencent Files\2265633471\Image\C2C\O_H4FUDGJVINN175%}9CU{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7" y="-24"/>
            <a:ext cx="8572560" cy="62477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3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pic>
        <p:nvPicPr>
          <p:cNvPr id="8195" name="Picture 9" descr="f03-01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8" y="1643063"/>
            <a:ext cx="6938962" cy="161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整数加法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88950" y="1000125"/>
            <a:ext cx="8270875" cy="674688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buClr>
                <a:schemeClr val="tx2"/>
              </a:buClr>
              <a:buSzPct val="100000"/>
            </a:pPr>
            <a:r>
              <a:rPr lang="zh-CN" altLang="en-US" dirty="0"/>
              <a:t>例子</a:t>
            </a:r>
            <a:r>
              <a:rPr lang="en-US" altLang="en-US" dirty="0"/>
              <a:t>: 7 + 6</a:t>
            </a:r>
            <a:endParaRPr lang="en-US" altLang="zh-CN" dirty="0"/>
          </a:p>
        </p:txBody>
      </p:sp>
      <p:sp>
        <p:nvSpPr>
          <p:cNvPr id="8198" name="Text Box 4"/>
          <p:cNvSpPr txBox="1"/>
          <p:nvPr/>
        </p:nvSpPr>
        <p:spPr>
          <a:xfrm rot="5400000">
            <a:off x="7367588" y="1404938"/>
            <a:ext cx="31813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§3.2 Addition and Subtraction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500063" y="3357563"/>
            <a:ext cx="7772400" cy="259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ea typeface="Arial" panose="020B0604020202020204" pitchFamily="34" charset="0"/>
              </a:rPr>
              <a:t>结果超出表达范围，就会发生溢出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Arial" panose="020B0604020202020204" pitchFamily="34" charset="0"/>
              </a:rPr>
              <a:t>正负操作数相加</a:t>
            </a:r>
            <a:r>
              <a:rPr lang="en-US" altLang="en-US" sz="2800" dirty="0">
                <a:ea typeface="Arial" panose="020B0604020202020204" pitchFamily="34" charset="0"/>
              </a:rPr>
              <a:t>, </a:t>
            </a:r>
            <a:r>
              <a:rPr lang="zh-CN" altLang="en-US" sz="2800" dirty="0">
                <a:ea typeface="Arial" panose="020B0604020202020204" pitchFamily="34" charset="0"/>
              </a:rPr>
              <a:t>不溢出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Arial" panose="020B0604020202020204" pitchFamily="34" charset="0"/>
              </a:rPr>
              <a:t>两个正操作数相加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zh-CN" altLang="en-US" sz="2400" dirty="0"/>
              <a:t>符号位为</a:t>
            </a:r>
            <a:r>
              <a:rPr lang="en-US" altLang="zh-CN" sz="2400" dirty="0"/>
              <a:t>1</a:t>
            </a:r>
            <a:r>
              <a:rPr lang="zh-CN" altLang="en-US" sz="2400" dirty="0"/>
              <a:t>，表示发生溢出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Arial" panose="020B0604020202020204" pitchFamily="34" charset="0"/>
              </a:rPr>
              <a:t>两个负操作数相加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zh-CN" altLang="en-US" sz="2400" dirty="0"/>
              <a:t>符号位为</a:t>
            </a:r>
            <a:r>
              <a:rPr lang="en-US" altLang="zh-CN" sz="2400" dirty="0"/>
              <a:t>0</a:t>
            </a:r>
            <a:r>
              <a:rPr lang="zh-CN" altLang="en-US" sz="2400" dirty="0"/>
              <a:t>，表示发生溢出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30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/>
              <a:t>MIPS Multiplication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dirty="0"/>
              <a:t>两个</a:t>
            </a:r>
            <a:r>
              <a:rPr lang="en-US" altLang="en-US" dirty="0"/>
              <a:t>32</a:t>
            </a:r>
            <a:r>
              <a:rPr lang="zh-CN" altLang="en-US" dirty="0"/>
              <a:t>位寄存器保存乘积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en-US" dirty="0"/>
              <a:t>HI: </a:t>
            </a:r>
            <a:r>
              <a:rPr lang="zh-CN" altLang="en-US" dirty="0"/>
              <a:t>高</a:t>
            </a:r>
            <a:r>
              <a:rPr lang="en-US" altLang="en-US" dirty="0"/>
              <a:t> 32 </a:t>
            </a:r>
            <a:r>
              <a:rPr lang="zh-CN" altLang="en-US" dirty="0"/>
              <a:t>位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en-US" dirty="0"/>
              <a:t>LO:</a:t>
            </a:r>
            <a:r>
              <a:rPr lang="zh-CN" altLang="en-US" dirty="0"/>
              <a:t>低</a:t>
            </a:r>
            <a:r>
              <a:rPr lang="en-US" altLang="en-US" dirty="0"/>
              <a:t> 32 </a:t>
            </a:r>
            <a:r>
              <a:rPr lang="zh-CN" altLang="en-US" dirty="0"/>
              <a:t>位</a:t>
            </a:r>
          </a:p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dirty="0"/>
              <a:t>指令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en-US" dirty="0"/>
              <a:t>mult rs, rt  /  multu rs, rt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将</a:t>
            </a:r>
            <a:r>
              <a:rPr lang="en-US" altLang="zh-CN" dirty="0"/>
              <a:t>64-bit </a:t>
            </a:r>
            <a:r>
              <a:rPr lang="zh-CN" altLang="en-US" dirty="0"/>
              <a:t>乘积存到</a:t>
            </a:r>
            <a:r>
              <a:rPr lang="en-US" altLang="zh-CN" dirty="0"/>
              <a:t> HI/LO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en-US" dirty="0"/>
              <a:t>mfhi rd  /  mflo rd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传送</a:t>
            </a:r>
            <a:r>
              <a:rPr lang="en-US" altLang="zh-CN" dirty="0"/>
              <a:t>HI/LO </a:t>
            </a:r>
            <a:r>
              <a:rPr lang="zh-CN" altLang="en-US" dirty="0"/>
              <a:t>到</a:t>
            </a:r>
            <a:r>
              <a:rPr lang="en-US" altLang="zh-CN" dirty="0"/>
              <a:t> rd</a:t>
            </a:r>
            <a:r>
              <a:rPr lang="zh-CN" altLang="en-US" dirty="0"/>
              <a:t>寄存器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可以检查</a:t>
            </a:r>
            <a:r>
              <a:rPr lang="en-US" altLang="zh-CN" dirty="0"/>
              <a:t>HI </a:t>
            </a:r>
            <a:r>
              <a:rPr lang="zh-CN" altLang="en-US" dirty="0"/>
              <a:t>的值来判断乘积是否超过</a:t>
            </a:r>
            <a:r>
              <a:rPr lang="en-US" altLang="zh-CN" dirty="0"/>
              <a:t>32 bits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en-US" dirty="0"/>
              <a:t>mul rd, rs, rt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乘积的低</a:t>
            </a:r>
            <a:r>
              <a:rPr lang="en-US" altLang="zh-CN" dirty="0"/>
              <a:t>32</a:t>
            </a:r>
            <a:r>
              <a:rPr lang="zh-CN" altLang="en-US" dirty="0"/>
              <a:t>位存入</a:t>
            </a:r>
            <a:r>
              <a:rPr lang="en-US" altLang="zh-CN" dirty="0"/>
              <a:t>rd</a:t>
            </a:r>
            <a:r>
              <a:rPr lang="zh-CN" altLang="en-US" dirty="0"/>
              <a:t>寄存器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31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除法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754438" y="1071563"/>
            <a:ext cx="5200650" cy="511175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/>
              <a:t>除数判</a:t>
            </a:r>
            <a:r>
              <a:rPr lang="en-US" altLang="zh-CN" sz="2800" dirty="0"/>
              <a:t>0</a:t>
            </a:r>
          </a:p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/>
              <a:t>除法步骤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/>
              <a:t>除数</a:t>
            </a:r>
            <a:r>
              <a:rPr lang="en-US" altLang="en-US" sz="2400" dirty="0"/>
              <a:t> ≤ </a:t>
            </a:r>
            <a:r>
              <a:rPr lang="zh-CN" altLang="en-US" sz="2400" dirty="0"/>
              <a:t>被除数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/>
              <a:t>商添加</a:t>
            </a:r>
            <a:r>
              <a:rPr lang="en-US" altLang="zh-CN" sz="2000" dirty="0"/>
              <a:t>1</a:t>
            </a:r>
            <a:r>
              <a:rPr lang="zh-CN" altLang="en-US" sz="2000" dirty="0"/>
              <a:t>，执行减法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/>
              <a:t>否则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/>
              <a:t>商添加</a:t>
            </a:r>
            <a:r>
              <a:rPr lang="en-US" altLang="zh-CN" sz="2000" dirty="0"/>
              <a:t>0</a:t>
            </a:r>
            <a:r>
              <a:rPr lang="zh-CN" altLang="en-US" sz="2000" dirty="0"/>
              <a:t>，从被除数中提取下一个</a:t>
            </a:r>
            <a:r>
              <a:rPr lang="en-US" altLang="zh-CN" sz="2000" dirty="0"/>
              <a:t>bit</a:t>
            </a:r>
          </a:p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/>
              <a:t>恢复余数法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/>
              <a:t>直接做减法，余数小于零再把除数加回去</a:t>
            </a:r>
            <a:endParaRPr lang="en-US" altLang="en-US" sz="2400" dirty="0"/>
          </a:p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/>
              <a:t>带符号位的除法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/>
              <a:t>使用绝对值进行除法运算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/>
              <a:t>根据需要，调整商和余数的符号</a:t>
            </a:r>
          </a:p>
        </p:txBody>
      </p:sp>
      <p:sp>
        <p:nvSpPr>
          <p:cNvPr id="17413" name="Text Box 4"/>
          <p:cNvSpPr txBox="1"/>
          <p:nvPr/>
        </p:nvSpPr>
        <p:spPr>
          <a:xfrm>
            <a:off x="1592263" y="2565400"/>
            <a:ext cx="2012950" cy="2530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1001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1000 1001010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-1000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101 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1010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-1000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  10</a:t>
            </a:r>
            <a:endParaRPr lang="en-US" altLang="zh-CN" sz="20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7414" name="Line 5"/>
          <p:cNvSpPr/>
          <p:nvPr/>
        </p:nvSpPr>
        <p:spPr>
          <a:xfrm flipH="1">
            <a:off x="2339975" y="2924175"/>
            <a:ext cx="12239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5" name="Line 6"/>
          <p:cNvSpPr/>
          <p:nvPr/>
        </p:nvSpPr>
        <p:spPr>
          <a:xfrm flipH="1">
            <a:off x="2411413" y="3500438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6" name="Text Box 7"/>
          <p:cNvSpPr txBox="1"/>
          <p:nvPr/>
        </p:nvSpPr>
        <p:spPr>
          <a:xfrm>
            <a:off x="250825" y="5376863"/>
            <a:ext cx="3601095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CN" sz="2400" i="1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US" altLang="zh-CN" sz="2400" dirty="0">
                <a:latin typeface="Arial" panose="020B0604020202020204" pitchFamily="34" charset="0"/>
                <a:ea typeface="Arial" panose="020B0604020202020204" pitchFamily="34" charset="0"/>
              </a:rPr>
              <a:t>-bit </a:t>
            </a:r>
            <a:r>
              <a:rPr lang="zh-CN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操作数生成 </a:t>
            </a:r>
            <a:r>
              <a:rPr lang="en-US" altLang="zh-CN" sz="2400" i="1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US" altLang="zh-CN" sz="2400" dirty="0">
                <a:latin typeface="Arial" panose="020B0604020202020204" pitchFamily="34" charset="0"/>
                <a:ea typeface="Arial" panose="020B0604020202020204" pitchFamily="34" charset="0"/>
              </a:rPr>
              <a:t>-bit </a:t>
            </a:r>
            <a:r>
              <a:rPr lang="zh-CN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商和余数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7" name="AutoShape 8"/>
          <p:cNvSpPr/>
          <p:nvPr/>
        </p:nvSpPr>
        <p:spPr>
          <a:xfrm>
            <a:off x="539552" y="1844675"/>
            <a:ext cx="1654373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en-US" altLang="zh-CN" sz="1600" dirty="0">
                <a:ea typeface="Arial" panose="020B0604020202020204" pitchFamily="34" charset="0"/>
              </a:rPr>
              <a:t>q</a:t>
            </a: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uotient</a:t>
            </a:r>
            <a:r>
              <a:rPr lang="en-US" altLang="zh-CN" sz="1600" dirty="0">
                <a:ea typeface="Arial" panose="020B0604020202020204" pitchFamily="34" charset="0"/>
              </a:rPr>
              <a:t>/</a:t>
            </a:r>
            <a:r>
              <a:rPr lang="zh-CN" altLang="en-US" sz="1600" dirty="0">
                <a:ea typeface="Arial" panose="020B0604020202020204" pitchFamily="34" charset="0"/>
              </a:rPr>
              <a:t>商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8" name="AutoShape 9"/>
          <p:cNvSpPr/>
          <p:nvPr/>
        </p:nvSpPr>
        <p:spPr>
          <a:xfrm>
            <a:off x="539552" y="2276475"/>
            <a:ext cx="1654373" cy="330200"/>
          </a:xfrm>
          <a:prstGeom prst="borderCallout1">
            <a:avLst>
              <a:gd name="adj1" fmla="val 34616"/>
              <a:gd name="adj2" fmla="val 105292"/>
              <a:gd name="adj3" fmla="val 206313"/>
              <a:gd name="adj4" fmla="val 12884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en-US" altLang="zh-CN" sz="1600" dirty="0">
                <a:ea typeface="Arial" panose="020B0604020202020204" pitchFamily="34" charset="0"/>
              </a:rPr>
              <a:t>d</a:t>
            </a: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ividend/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被除数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9" name="AutoShape 10"/>
          <p:cNvSpPr/>
          <p:nvPr/>
        </p:nvSpPr>
        <p:spPr>
          <a:xfrm>
            <a:off x="539552" y="4797425"/>
            <a:ext cx="1654373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6142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remainder</a:t>
            </a:r>
            <a:r>
              <a:rPr lang="en-US" altLang="zh-CN" sz="1600" dirty="0">
                <a:ea typeface="Arial" panose="020B0604020202020204" pitchFamily="34" charset="0"/>
              </a:rPr>
              <a:t>/</a:t>
            </a:r>
            <a:r>
              <a:rPr lang="zh-CN" altLang="en-US" sz="1600" dirty="0">
                <a:ea typeface="Arial" panose="020B0604020202020204" pitchFamily="34" charset="0"/>
              </a:rPr>
              <a:t>余数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20" name="Line 11"/>
          <p:cNvSpPr/>
          <p:nvPr/>
        </p:nvSpPr>
        <p:spPr>
          <a:xfrm flipH="1">
            <a:off x="2843213" y="4724400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1" name="Arc 12"/>
          <p:cNvSpPr/>
          <p:nvPr/>
        </p:nvSpPr>
        <p:spPr>
          <a:xfrm>
            <a:off x="2339975" y="2924175"/>
            <a:ext cx="73025" cy="144463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-1" y="0"/>
              </a:cxn>
              <a:cxn ang="0">
                <a:pos x="21600" y="21600"/>
              </a:cxn>
              <a:cxn ang="0">
                <a:pos x="-1" y="0"/>
              </a:cxn>
              <a:cxn ang="0">
                <a:pos x="21600" y="21600"/>
              </a:cxn>
              <a:cxn ang="0">
                <a:pos x="0" y="21600"/>
              </a:cxn>
              <a:cxn ang="0">
                <a:pos x="-1" y="0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22" name="Arc 13"/>
          <p:cNvSpPr/>
          <p:nvPr/>
        </p:nvSpPr>
        <p:spPr>
          <a:xfrm flipV="1">
            <a:off x="2339975" y="3068638"/>
            <a:ext cx="73025" cy="144462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-1" y="0"/>
              </a:cxn>
              <a:cxn ang="0">
                <a:pos x="21600" y="21600"/>
              </a:cxn>
              <a:cxn ang="0">
                <a:pos x="-1" y="0"/>
              </a:cxn>
              <a:cxn ang="0">
                <a:pos x="21600" y="21600"/>
              </a:cxn>
              <a:cxn ang="0">
                <a:pos x="0" y="21600"/>
              </a:cxn>
              <a:cxn ang="0">
                <a:pos x="-1" y="0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23" name="AutoShape 14"/>
          <p:cNvSpPr/>
          <p:nvPr/>
        </p:nvSpPr>
        <p:spPr>
          <a:xfrm>
            <a:off x="250825" y="3357563"/>
            <a:ext cx="1341438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en-US" altLang="zh-CN" sz="1600" dirty="0">
                <a:ea typeface="Arial" panose="020B0604020202020204" pitchFamily="34" charset="0"/>
              </a:rPr>
              <a:t>d</a:t>
            </a: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ivisor/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除数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24" name="Text Box 16"/>
          <p:cNvSpPr txBox="1"/>
          <p:nvPr/>
        </p:nvSpPr>
        <p:spPr>
          <a:xfrm rot="5400000">
            <a:off x="8212138" y="560388"/>
            <a:ext cx="14922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§3.4 Division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32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除法器的硬件</a:t>
            </a:r>
          </a:p>
        </p:txBody>
      </p:sp>
      <p:sp>
        <p:nvSpPr>
          <p:cNvPr id="18437" name="AutoShape 5"/>
          <p:cNvSpPr/>
          <p:nvPr/>
        </p:nvSpPr>
        <p:spPr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初始化为被除数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AutoShape 6"/>
          <p:cNvSpPr/>
          <p:nvPr/>
        </p:nvSpPr>
        <p:spPr>
          <a:xfrm>
            <a:off x="6876256" y="1876516"/>
            <a:ext cx="1943546" cy="339724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初始，除数在高</a:t>
            </a: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位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39" name="Picture 7" descr="f03-09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088" y="2428875"/>
            <a:ext cx="4289425" cy="2482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1123467"/>
            <a:ext cx="4362450" cy="55816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3.18</a:t>
            </a:r>
            <a:r>
              <a:rPr lang="zh-CN" altLang="en-US" sz="32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5439" y="731724"/>
            <a:ext cx="8507041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3-8</a:t>
            </a:r>
            <a:r>
              <a:rPr lang="zh-CN" altLang="en-US" sz="2400" b="1" dirty="0"/>
              <a:t>中的硬件结构计算</a:t>
            </a:r>
            <a:r>
              <a:rPr lang="en-US" altLang="zh-CN" sz="2400" b="1" dirty="0"/>
              <a:t>74</a:t>
            </a:r>
            <a:r>
              <a:rPr lang="zh-CN" altLang="en-US" sz="2400" b="1" dirty="0"/>
              <a:t>除以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，并给出一个类似于图</a:t>
            </a:r>
            <a:r>
              <a:rPr lang="en-US" altLang="zh-CN" sz="2400" b="1" dirty="0"/>
              <a:t>3-10</a:t>
            </a:r>
            <a:r>
              <a:rPr lang="zh-CN" altLang="en-US" sz="2400" b="1" dirty="0"/>
              <a:t>中的表。你需要给出每个步骤中各个寄存器的值。假设输入都是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位无符号整数。</a:t>
            </a:r>
            <a:endParaRPr lang="en-US" altLang="zh-CN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48" y="1966996"/>
            <a:ext cx="7883654" cy="4630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389224" y="2215250"/>
            <a:ext cx="7215224" cy="3671314"/>
            <a:chOff x="1106615" y="1882213"/>
            <a:chExt cx="7215224" cy="3671314"/>
          </a:xfrm>
        </p:grpSpPr>
        <p:sp>
          <p:nvSpPr>
            <p:cNvPr id="9" name="文本框 8"/>
            <p:cNvSpPr txBox="1"/>
            <p:nvPr/>
          </p:nvSpPr>
          <p:spPr>
            <a:xfrm>
              <a:off x="5112060" y="1882213"/>
              <a:ext cx="19159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010 001 000 000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03612" y="3023955"/>
              <a:ext cx="10182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000 000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06615" y="5184195"/>
              <a:ext cx="18903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000 000 111 100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14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496" y="199308"/>
            <a:ext cx="544615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3-8</a:t>
            </a:r>
            <a:r>
              <a:rPr lang="zh-CN" altLang="en-US" sz="2400" b="1" dirty="0"/>
              <a:t>中的硬件结构计算</a:t>
            </a:r>
            <a:r>
              <a:rPr lang="en-US" altLang="zh-CN" sz="2400" b="1" dirty="0"/>
              <a:t>74</a:t>
            </a:r>
            <a:r>
              <a:rPr lang="zh-CN" altLang="en-US" sz="2400" b="1" dirty="0"/>
              <a:t>除以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，并给出一个类似于图</a:t>
            </a:r>
            <a:r>
              <a:rPr lang="en-US" altLang="zh-CN" sz="2400" b="1" dirty="0"/>
              <a:t>3-10</a:t>
            </a:r>
            <a:r>
              <a:rPr lang="zh-CN" altLang="en-US" sz="2400" b="1" dirty="0"/>
              <a:t>中的表。你需要给出每个步骤中各个寄存器的值。假设输入都是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位无符号整数。</a:t>
            </a:r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93" y="116632"/>
            <a:ext cx="3601443" cy="2088232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07903"/>
              </p:ext>
            </p:extLst>
          </p:nvPr>
        </p:nvGraphicFramePr>
        <p:xfrm>
          <a:off x="107505" y="2287540"/>
          <a:ext cx="89289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余数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1011111111100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&lt;0</a:t>
                      </a:r>
                      <a:r>
                        <a:rPr lang="zh-CN" altLang="en-US" dirty="0"/>
                        <a:t>；余数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除数；商左移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除数右移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 bwMode="auto">
          <a:xfrm>
            <a:off x="5652121" y="3005593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 bwMode="auto">
          <a:xfrm>
            <a:off x="7380313" y="3005593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 bwMode="auto">
          <a:xfrm>
            <a:off x="7452321" y="3356992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椭圆 13"/>
          <p:cNvSpPr/>
          <p:nvPr/>
        </p:nvSpPr>
        <p:spPr bwMode="auto">
          <a:xfrm>
            <a:off x="7380313" y="3068960"/>
            <a:ext cx="143666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98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496" y="199308"/>
            <a:ext cx="544615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3-8</a:t>
            </a:r>
            <a:r>
              <a:rPr lang="zh-CN" altLang="en-US" sz="2400" b="1" dirty="0"/>
              <a:t>中的硬件结构计算</a:t>
            </a:r>
            <a:r>
              <a:rPr lang="en-US" altLang="zh-CN" sz="2400" b="1" dirty="0"/>
              <a:t>74</a:t>
            </a:r>
            <a:r>
              <a:rPr lang="zh-CN" altLang="en-US" sz="2400" b="1" dirty="0"/>
              <a:t>除以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，并给出一个类似于图</a:t>
            </a:r>
            <a:r>
              <a:rPr lang="en-US" altLang="zh-CN" sz="2400" b="1" dirty="0"/>
              <a:t>3-10</a:t>
            </a:r>
            <a:r>
              <a:rPr lang="zh-CN" altLang="en-US" sz="2400" b="1" dirty="0"/>
              <a:t>中的表。你需要给出每个步骤中各个寄存器的值。假设输入都是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位无符号整数。</a:t>
            </a:r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93" y="116632"/>
            <a:ext cx="3601443" cy="2088232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7505" y="2287540"/>
          <a:ext cx="89289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余数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1011111111100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&lt;0</a:t>
                      </a:r>
                      <a:r>
                        <a:rPr lang="zh-CN" altLang="en-US" dirty="0"/>
                        <a:t>；余数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除数；商左移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 bwMode="auto">
          <a:xfrm>
            <a:off x="5652120" y="3356992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 bwMode="auto">
          <a:xfrm>
            <a:off x="7452321" y="3789040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 bwMode="auto">
          <a:xfrm>
            <a:off x="7452321" y="3356992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1119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496" y="199308"/>
            <a:ext cx="544615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3-8</a:t>
            </a:r>
            <a:r>
              <a:rPr lang="zh-CN" altLang="en-US" sz="2400" b="1" dirty="0"/>
              <a:t>中的硬件结构计算</a:t>
            </a:r>
            <a:r>
              <a:rPr lang="en-US" altLang="zh-CN" sz="2400" b="1" dirty="0"/>
              <a:t>74</a:t>
            </a:r>
            <a:r>
              <a:rPr lang="zh-CN" altLang="en-US" sz="2400" b="1" dirty="0"/>
              <a:t>除以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，并给出一个类似于图</a:t>
            </a:r>
            <a:r>
              <a:rPr lang="en-US" altLang="zh-CN" sz="2400" b="1" dirty="0"/>
              <a:t>3-10</a:t>
            </a:r>
            <a:r>
              <a:rPr lang="zh-CN" altLang="en-US" sz="2400" b="1" dirty="0"/>
              <a:t>中的表。你需要给出每个步骤中各个寄存器的值。假设输入都是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位无符号整数。</a:t>
            </a:r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93" y="116632"/>
            <a:ext cx="3601443" cy="2088232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7505" y="2287540"/>
          <a:ext cx="89289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余数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1011111111100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&lt;0</a:t>
                      </a:r>
                      <a:r>
                        <a:rPr lang="zh-CN" altLang="en-US" dirty="0"/>
                        <a:t>；余数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除数；商左移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右移除数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01000100000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06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496" y="199308"/>
            <a:ext cx="544615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3-8</a:t>
            </a:r>
            <a:r>
              <a:rPr lang="zh-CN" altLang="en-US" sz="2400" b="1" dirty="0"/>
              <a:t>中的硬件结构计算</a:t>
            </a:r>
            <a:r>
              <a:rPr lang="en-US" altLang="zh-CN" sz="2400" b="1" dirty="0"/>
              <a:t>74</a:t>
            </a:r>
            <a:r>
              <a:rPr lang="zh-CN" altLang="en-US" sz="2400" b="1" dirty="0"/>
              <a:t>除以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，并给出一个类似于图</a:t>
            </a:r>
            <a:r>
              <a:rPr lang="en-US" altLang="zh-CN" sz="2400" b="1" dirty="0"/>
              <a:t>3-10</a:t>
            </a:r>
            <a:r>
              <a:rPr lang="zh-CN" altLang="en-US" sz="2400" b="1" dirty="0"/>
              <a:t>中的表。你需要给出每个步骤中各个寄存器的值。假设输入都是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位无符号整数。</a:t>
            </a:r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93" y="116632"/>
            <a:ext cx="3601443" cy="2088232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32928"/>
              </p:ext>
            </p:extLst>
          </p:nvPr>
        </p:nvGraphicFramePr>
        <p:xfrm>
          <a:off x="107505" y="2287540"/>
          <a:ext cx="892899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余数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1011111111100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&lt;0</a:t>
                      </a:r>
                      <a:r>
                        <a:rPr lang="zh-CN" altLang="en-US" dirty="0"/>
                        <a:t>；余数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除数；商左移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右移除数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01000100000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01000100000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111000011100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&lt;0</a:t>
                      </a:r>
                      <a:r>
                        <a:rPr lang="zh-CN" altLang="en-US" dirty="0"/>
                        <a:t>；余数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除数；商左移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右移除数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 bwMode="auto">
          <a:xfrm>
            <a:off x="5652120" y="4149080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>
            <a:off x="7452321" y="4149080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 bwMode="auto">
          <a:xfrm>
            <a:off x="7452321" y="4509120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59466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496" y="199308"/>
            <a:ext cx="544615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3-8</a:t>
            </a:r>
            <a:r>
              <a:rPr lang="zh-CN" altLang="en-US" sz="2400" b="1" dirty="0"/>
              <a:t>中的硬件结构计算</a:t>
            </a:r>
            <a:r>
              <a:rPr lang="en-US" altLang="zh-CN" sz="2400" b="1" dirty="0"/>
              <a:t>74</a:t>
            </a:r>
            <a:r>
              <a:rPr lang="zh-CN" altLang="en-US" sz="2400" b="1" dirty="0"/>
              <a:t>除以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，并给出一个类似于图</a:t>
            </a:r>
            <a:r>
              <a:rPr lang="en-US" altLang="zh-CN" sz="2400" b="1" dirty="0"/>
              <a:t>3-10</a:t>
            </a:r>
            <a:r>
              <a:rPr lang="zh-CN" altLang="en-US" sz="2400" b="1" dirty="0"/>
              <a:t>中的表。你需要给出每个步骤中各个寄存器的值。假设输入都是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位无符号整数。</a:t>
            </a:r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93" y="116632"/>
            <a:ext cx="3601443" cy="2088232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83608"/>
              </p:ext>
            </p:extLst>
          </p:nvPr>
        </p:nvGraphicFramePr>
        <p:xfrm>
          <a:off x="107505" y="2287540"/>
          <a:ext cx="892899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余数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1011111111100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&lt;0</a:t>
                      </a:r>
                      <a:r>
                        <a:rPr lang="zh-CN" altLang="en-US" dirty="0"/>
                        <a:t>；余数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除数；商左移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右移除数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01000100000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01000100000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111000011100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&lt;0</a:t>
                      </a:r>
                      <a:r>
                        <a:rPr lang="zh-CN" altLang="en-US" dirty="0"/>
                        <a:t>；余数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除数；商左移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01000100000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右移除数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altLang="zh-CN" dirty="0"/>
                        <a:t>0100010000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椭圆 10"/>
          <p:cNvSpPr/>
          <p:nvPr/>
        </p:nvSpPr>
        <p:spPr bwMode="auto">
          <a:xfrm>
            <a:off x="7380312" y="4221088"/>
            <a:ext cx="143666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62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498311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3.18</a:t>
            </a:r>
            <a:r>
              <a:rPr lang="zh-CN" altLang="en-US" sz="3200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15" y="525328"/>
            <a:ext cx="8337740" cy="6279047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6946247" y="1246724"/>
            <a:ext cx="123999" cy="236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948312" y="1520511"/>
            <a:ext cx="123999" cy="236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49041" y="2276872"/>
            <a:ext cx="223270" cy="236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3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4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整数减法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>
          <a:xfrm>
            <a:off x="500063" y="1000125"/>
            <a:ext cx="8270875" cy="542925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buClr>
                <a:schemeClr val="tx2"/>
              </a:buClr>
              <a:buSzPct val="100000"/>
            </a:pPr>
            <a:r>
              <a:rPr lang="zh-CN" altLang="en-US" dirty="0"/>
              <a:t>减法：加上加数的负值</a:t>
            </a:r>
          </a:p>
          <a:p>
            <a:pPr lvl="0" eaLnBrk="1" hangingPunct="1">
              <a:buClr>
                <a:schemeClr val="tx2"/>
              </a:buClr>
              <a:buSzPct val="100000"/>
            </a:pPr>
            <a:r>
              <a:rPr lang="zh-CN" altLang="en-US" dirty="0"/>
              <a:t>例如</a:t>
            </a:r>
            <a:r>
              <a:rPr lang="en-US" altLang="en-US" dirty="0"/>
              <a:t>: 7 – 6 = 7 + (–6)</a:t>
            </a:r>
          </a:p>
          <a:p>
            <a:pPr lvl="1" eaLnBrk="1" hangingPunct="1">
              <a:buNone/>
            </a:pPr>
            <a:r>
              <a:rPr lang="en-US" altLang="x-none" sz="2400" dirty="0"/>
              <a:t>	</a:t>
            </a:r>
            <a:r>
              <a:rPr lang="en-US" altLang="zh-CN" sz="2400" dirty="0"/>
              <a:t>+7:	0000 0000 … 0000 0111</a:t>
            </a:r>
            <a:br>
              <a:rPr lang="en-US" altLang="zh-CN" sz="2400" dirty="0"/>
            </a:br>
            <a:r>
              <a:rPr lang="en-US" altLang="zh-CN" sz="2400" u="sng" dirty="0"/>
              <a:t>–6:	1111 1111 … 1111 1010</a:t>
            </a:r>
            <a:br>
              <a:rPr lang="en-US" altLang="zh-CN" sz="2400" dirty="0"/>
            </a:br>
            <a:r>
              <a:rPr lang="en-US" altLang="zh-CN" sz="2400" dirty="0"/>
              <a:t>+1:	0000 0000 … 0000 0001</a:t>
            </a:r>
          </a:p>
          <a:p>
            <a:pPr lvl="0" eaLnBrk="1" hangingPunct="1">
              <a:buClr>
                <a:schemeClr val="tx2"/>
              </a:buClr>
              <a:buSzPct val="100000"/>
            </a:pPr>
            <a:r>
              <a:rPr lang="zh-CN" altLang="en-US" dirty="0">
                <a:sym typeface="Arial" panose="020B0604020202020204" pitchFamily="34" charset="0"/>
              </a:rPr>
              <a:t>结果超出表达范围，就会发生溢出</a:t>
            </a:r>
            <a:endParaRPr lang="zh-CN" altLang="en-US" dirty="0"/>
          </a:p>
          <a:p>
            <a:pPr lvl="1" eaLnBrk="1" hangingPunct="1"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/>
              <a:t>两个相同符号位的操作数相减，不溢出</a:t>
            </a:r>
          </a:p>
          <a:p>
            <a:pPr lvl="1" eaLnBrk="1" hangingPunct="1"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/>
              <a:t>负操作数减去正操作数</a:t>
            </a:r>
          </a:p>
          <a:p>
            <a:pPr lvl="2" eaLnBrk="1" hangingPunct="1"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en-US" dirty="0"/>
              <a:t>符号位为0，表示发生溢出</a:t>
            </a:r>
          </a:p>
          <a:p>
            <a:pPr lvl="1" eaLnBrk="1" hangingPunct="1"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/>
              <a:t>正操作数减去负操作数</a:t>
            </a:r>
          </a:p>
          <a:p>
            <a:pPr lvl="2" eaLnBrk="1" hangingPunct="1"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符号位为</a:t>
            </a:r>
            <a:r>
              <a:rPr lang="en-US" altLang="zh-CN" dirty="0"/>
              <a:t>1</a:t>
            </a:r>
            <a:r>
              <a:rPr lang="zh-CN" altLang="en-US" dirty="0"/>
              <a:t>，表示发生溢出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课本例题（</a:t>
            </a:r>
            <a:r>
              <a:rPr lang="en-US" altLang="zh-CN" dirty="0"/>
              <a:t>P127</a:t>
            </a:r>
            <a:r>
              <a:rPr lang="zh-CN" altLang="en-US" dirty="0"/>
              <a:t>页）</a:t>
            </a:r>
          </a:p>
        </p:txBody>
      </p:sp>
    </p:spTree>
    <p:extLst>
      <p:ext uri="{BB962C8B-B14F-4D97-AF65-F5344CB8AC3E}">
        <p14:creationId xmlns:p14="http://schemas.microsoft.com/office/powerpoint/2010/main" val="1552523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41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pic>
        <p:nvPicPr>
          <p:cNvPr id="19459" name="Picture 6" descr="f03-12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263" y="1484784"/>
            <a:ext cx="5340350" cy="2722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优化后的除法器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614621" y="4799657"/>
            <a:ext cx="8270875" cy="1383655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/>
              <a:t>一个时钟完成一次除</a:t>
            </a:r>
          </a:p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/>
              <a:t>和乘法器相似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  <a:buChar char="l"/>
            </a:pPr>
            <a:r>
              <a:rPr lang="zh-CN" altLang="en-US" sz="2400" dirty="0"/>
              <a:t>两者可以使用同样的硬件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E593696-34E4-4CD7-8337-CF1F605A462A}"/>
              </a:ext>
            </a:extLst>
          </p:cNvPr>
          <p:cNvSpPr txBox="1"/>
          <p:nvPr/>
        </p:nvSpPr>
        <p:spPr>
          <a:xfrm>
            <a:off x="1448247" y="1875309"/>
            <a:ext cx="2012950" cy="2530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1001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1000 1001010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-1000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101 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1010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-1000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  10</a:t>
            </a:r>
            <a:endParaRPr lang="en-US" altLang="zh-CN" sz="20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7B129DFA-C7EE-451F-96B6-3573D8AA565F}"/>
              </a:ext>
            </a:extLst>
          </p:cNvPr>
          <p:cNvSpPr/>
          <p:nvPr/>
        </p:nvSpPr>
        <p:spPr>
          <a:xfrm flipH="1">
            <a:off x="2195959" y="2234084"/>
            <a:ext cx="12239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8E006B73-7877-424F-A1B6-DC701076D0BF}"/>
              </a:ext>
            </a:extLst>
          </p:cNvPr>
          <p:cNvSpPr/>
          <p:nvPr/>
        </p:nvSpPr>
        <p:spPr>
          <a:xfrm flipH="1">
            <a:off x="2267397" y="2810347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8532F2EB-73D7-4500-A363-23473596940A}"/>
              </a:ext>
            </a:extLst>
          </p:cNvPr>
          <p:cNvSpPr/>
          <p:nvPr/>
        </p:nvSpPr>
        <p:spPr>
          <a:xfrm>
            <a:off x="1448247" y="1154584"/>
            <a:ext cx="601662" cy="330200"/>
          </a:xfrm>
          <a:prstGeom prst="borderCallout1">
            <a:avLst>
              <a:gd name="adj1" fmla="val 34616"/>
              <a:gd name="adj2" fmla="val 105292"/>
              <a:gd name="adj3" fmla="val 226857"/>
              <a:gd name="adj4" fmla="val 24348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ea typeface="Arial" panose="020B0604020202020204" pitchFamily="34" charset="0"/>
              </a:rPr>
              <a:t>商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704CA0DB-9952-4E64-9F79-20037A9A515E}"/>
              </a:ext>
            </a:extLst>
          </p:cNvPr>
          <p:cNvSpPr/>
          <p:nvPr/>
        </p:nvSpPr>
        <p:spPr>
          <a:xfrm>
            <a:off x="1186956" y="1678459"/>
            <a:ext cx="862285" cy="330200"/>
          </a:xfrm>
          <a:prstGeom prst="borderCallout1">
            <a:avLst>
              <a:gd name="adj1" fmla="val 34616"/>
              <a:gd name="adj2" fmla="val 105292"/>
              <a:gd name="adj3" fmla="val 168204"/>
              <a:gd name="adj4" fmla="val 16775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被除数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5D51FEC-5DBB-46CC-BB56-1A07FC0F14F0}"/>
              </a:ext>
            </a:extLst>
          </p:cNvPr>
          <p:cNvSpPr/>
          <p:nvPr/>
        </p:nvSpPr>
        <p:spPr>
          <a:xfrm>
            <a:off x="1285181" y="4107334"/>
            <a:ext cx="764728" cy="330200"/>
          </a:xfrm>
          <a:prstGeom prst="borderCallout1">
            <a:avLst>
              <a:gd name="adj1" fmla="val 34616"/>
              <a:gd name="adj2" fmla="val 106620"/>
              <a:gd name="adj3" fmla="val 35712"/>
              <a:gd name="adj4" fmla="val 22943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ea typeface="Arial" panose="020B0604020202020204" pitchFamily="34" charset="0"/>
              </a:rPr>
              <a:t>余数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C8EDACB9-121C-4AB3-B3F3-B702FA0A7405}"/>
              </a:ext>
            </a:extLst>
          </p:cNvPr>
          <p:cNvSpPr/>
          <p:nvPr/>
        </p:nvSpPr>
        <p:spPr>
          <a:xfrm flipH="1">
            <a:off x="2699197" y="4034309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03B871E-CEE2-4616-9050-9AC36248D1C0}"/>
              </a:ext>
            </a:extLst>
          </p:cNvPr>
          <p:cNvSpPr/>
          <p:nvPr/>
        </p:nvSpPr>
        <p:spPr>
          <a:xfrm>
            <a:off x="2195959" y="2234084"/>
            <a:ext cx="73025" cy="144463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-1" y="0"/>
              </a:cxn>
              <a:cxn ang="0">
                <a:pos x="21600" y="21600"/>
              </a:cxn>
              <a:cxn ang="0">
                <a:pos x="-1" y="0"/>
              </a:cxn>
              <a:cxn ang="0">
                <a:pos x="21600" y="21600"/>
              </a:cxn>
              <a:cxn ang="0">
                <a:pos x="0" y="21600"/>
              </a:cxn>
              <a:cxn ang="0">
                <a:pos x="-1" y="0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898EC641-7807-499E-A84A-2848121C6EED}"/>
              </a:ext>
            </a:extLst>
          </p:cNvPr>
          <p:cNvSpPr/>
          <p:nvPr/>
        </p:nvSpPr>
        <p:spPr>
          <a:xfrm flipV="1">
            <a:off x="2195959" y="2378547"/>
            <a:ext cx="73025" cy="144462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-1" y="0"/>
              </a:cxn>
              <a:cxn ang="0">
                <a:pos x="21600" y="21600"/>
              </a:cxn>
              <a:cxn ang="0">
                <a:pos x="-1" y="0"/>
              </a:cxn>
              <a:cxn ang="0">
                <a:pos x="21600" y="21600"/>
              </a:cxn>
              <a:cxn ang="0">
                <a:pos x="0" y="21600"/>
              </a:cxn>
              <a:cxn ang="0">
                <a:pos x="-1" y="0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6AF53FE5-F5CC-4C4E-8F2A-529B8A020C10}"/>
              </a:ext>
            </a:extLst>
          </p:cNvPr>
          <p:cNvSpPr/>
          <p:nvPr/>
        </p:nvSpPr>
        <p:spPr>
          <a:xfrm>
            <a:off x="585961" y="2667472"/>
            <a:ext cx="862285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除数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3.19</a:t>
            </a:r>
            <a:r>
              <a:rPr lang="zh-CN" altLang="en-US" sz="32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7544" y="731724"/>
            <a:ext cx="8424936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3-11</a:t>
            </a:r>
            <a:r>
              <a:rPr lang="zh-CN" altLang="en-US" sz="2400" b="1" dirty="0"/>
              <a:t>中的硬件结构计算</a:t>
            </a:r>
            <a:r>
              <a:rPr lang="en-US" altLang="zh-CN" sz="2400" b="1" dirty="0"/>
              <a:t>74</a:t>
            </a:r>
            <a:r>
              <a:rPr lang="zh-CN" altLang="en-US" sz="2400" b="1" dirty="0"/>
              <a:t>除以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，并给出一个类似于图</a:t>
            </a:r>
            <a:r>
              <a:rPr lang="en-US" altLang="zh-CN" sz="2400" b="1" dirty="0"/>
              <a:t>3-10</a:t>
            </a:r>
            <a:r>
              <a:rPr lang="zh-CN" altLang="en-US" sz="2400" b="1" dirty="0"/>
              <a:t>中的表。你需要给出每个步骤中各个寄存器的值。假设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都是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位无符号整数。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78" y="2130857"/>
            <a:ext cx="7899617" cy="403444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106615" y="2368268"/>
            <a:ext cx="7215224" cy="3671314"/>
            <a:chOff x="1106615" y="1882213"/>
            <a:chExt cx="7215224" cy="3671314"/>
          </a:xfrm>
        </p:grpSpPr>
        <p:sp>
          <p:nvSpPr>
            <p:cNvPr id="9" name="文本框 8"/>
            <p:cNvSpPr txBox="1"/>
            <p:nvPr/>
          </p:nvSpPr>
          <p:spPr>
            <a:xfrm>
              <a:off x="5112060" y="1882213"/>
              <a:ext cx="10182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010 001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03612" y="3023955"/>
              <a:ext cx="10182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000 000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06615" y="5184195"/>
              <a:ext cx="18903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000 000 111 100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01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16505" y="98630"/>
            <a:ext cx="465938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 dirty="0"/>
              <a:t>课后练习（</a:t>
            </a:r>
            <a:r>
              <a:rPr lang="en-US" altLang="zh-CN" sz="3200" kern="0" dirty="0"/>
              <a:t>P159 3.19</a:t>
            </a:r>
            <a:r>
              <a:rPr lang="zh-CN" altLang="en-US" sz="3200" kern="0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4" y="773705"/>
            <a:ext cx="8870974" cy="41455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84" y="4919268"/>
            <a:ext cx="8873033" cy="17500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7065" y="27865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请把参考答案改对</a:t>
            </a:r>
          </a:p>
        </p:txBody>
      </p:sp>
      <p:sp>
        <p:nvSpPr>
          <p:cNvPr id="10" name="矩形 9"/>
          <p:cNvSpPr/>
          <p:nvPr/>
        </p:nvSpPr>
        <p:spPr>
          <a:xfrm>
            <a:off x="6822250" y="1808820"/>
            <a:ext cx="945105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85279" y="1527653"/>
            <a:ext cx="960916" cy="4517434"/>
            <a:chOff x="1485279" y="1527653"/>
            <a:chExt cx="960916" cy="4517434"/>
          </a:xfrm>
        </p:grpSpPr>
        <p:sp>
          <p:nvSpPr>
            <p:cNvPr id="7" name="矩形 6"/>
            <p:cNvSpPr/>
            <p:nvPr/>
          </p:nvSpPr>
          <p:spPr>
            <a:xfrm>
              <a:off x="1501090" y="1527653"/>
              <a:ext cx="945105" cy="225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87577" y="3184371"/>
              <a:ext cx="945105" cy="225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96044" y="2383642"/>
              <a:ext cx="945105" cy="225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85281" y="4027766"/>
              <a:ext cx="945105" cy="225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85280" y="4992761"/>
              <a:ext cx="945105" cy="225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485279" y="5820062"/>
              <a:ext cx="945105" cy="225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787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3.19</a:t>
            </a:r>
            <a:r>
              <a:rPr lang="zh-CN" altLang="en-US" sz="32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6505" y="731724"/>
            <a:ext cx="877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使用图</a:t>
            </a:r>
            <a:r>
              <a:rPr lang="en-US" altLang="zh-CN" sz="2000" b="1" dirty="0"/>
              <a:t>3-11</a:t>
            </a:r>
            <a:r>
              <a:rPr lang="zh-CN" altLang="en-US" sz="2000" b="1" dirty="0"/>
              <a:t>中的硬件结构计算</a:t>
            </a:r>
            <a:r>
              <a:rPr lang="en-US" altLang="zh-CN" sz="2000" b="1" dirty="0"/>
              <a:t>74</a:t>
            </a:r>
            <a:r>
              <a:rPr lang="zh-CN" altLang="en-US" sz="2000" b="1" dirty="0"/>
              <a:t>除以</a:t>
            </a:r>
            <a:r>
              <a:rPr lang="en-US" altLang="zh-CN" sz="2000" b="1" dirty="0"/>
              <a:t>21</a:t>
            </a:r>
            <a:r>
              <a:rPr lang="zh-CN" altLang="en-US" sz="2000" b="1" dirty="0"/>
              <a:t>，并给出一个类似于图</a:t>
            </a:r>
            <a:r>
              <a:rPr lang="en-US" altLang="zh-CN" sz="2000" b="1" dirty="0"/>
              <a:t>3-10</a:t>
            </a:r>
            <a:r>
              <a:rPr lang="zh-CN" altLang="en-US" sz="2000" b="1" dirty="0"/>
              <a:t>中的表。你需要给出每个步骤中各个寄存器的值。假设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都是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位无符号整数。</a:t>
            </a:r>
            <a:endParaRPr lang="en-US" altLang="zh-CN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78" y="1644802"/>
            <a:ext cx="7899617" cy="403444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106615" y="1882213"/>
            <a:ext cx="7215224" cy="3671314"/>
            <a:chOff x="1106615" y="1882213"/>
            <a:chExt cx="7215224" cy="3671314"/>
          </a:xfrm>
        </p:grpSpPr>
        <p:sp>
          <p:nvSpPr>
            <p:cNvPr id="9" name="文本框 8"/>
            <p:cNvSpPr txBox="1"/>
            <p:nvPr/>
          </p:nvSpPr>
          <p:spPr>
            <a:xfrm>
              <a:off x="5112060" y="1882213"/>
              <a:ext cx="10182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010 001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03612" y="3023955"/>
              <a:ext cx="10182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000 000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06615" y="5184195"/>
              <a:ext cx="18903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000 000 111 100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752020" y="4284095"/>
            <a:ext cx="117013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508253132540&amp;di=ce2ff64a706404ad09eb0b95ea68abbd&amp;imgtype=0&amp;src=http%3A%2F%2Fimgsrc.baidu.com%2Fimage%2Fc0%253Dshijue1%252C0%252C0%252C294%252C40%2Fsign%3Dc0fc37ca2d7f9e2f6438154b77598351%2F060828381f30e924d9ee191d46086e061d95f75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8" y="3566428"/>
            <a:ext cx="559202" cy="61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63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14827" y="967233"/>
            <a:ext cx="5850652" cy="43879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91117" y="961789"/>
            <a:ext cx="5807103" cy="435532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8521" y="3744035"/>
            <a:ext cx="8348914" cy="2844607"/>
            <a:chOff x="138521" y="3744035"/>
            <a:chExt cx="8348914" cy="2844607"/>
          </a:xfrm>
        </p:grpSpPr>
        <p:sp>
          <p:nvSpPr>
            <p:cNvPr id="4" name="文本框 3"/>
            <p:cNvSpPr txBox="1"/>
            <p:nvPr/>
          </p:nvSpPr>
          <p:spPr>
            <a:xfrm>
              <a:off x="138521" y="6219310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So</a:t>
              </a:r>
              <a:r>
                <a:rPr lang="zh-CN" altLang="en-US" dirty="0"/>
                <a:t>， </a:t>
              </a:r>
              <a:r>
                <a:rPr lang="en-US" altLang="zh-CN" dirty="0"/>
                <a:t>why? </a:t>
              </a:r>
              <a:endParaRPr lang="zh-CN" altLang="en-US" dirty="0"/>
            </a:p>
          </p:txBody>
        </p:sp>
        <p:pic>
          <p:nvPicPr>
            <p:cNvPr id="1026" name="Picture 2" descr="https://timgsa.baidu.com/timg?image&amp;quality=80&amp;size=b9999_10000&amp;sec=1508303541401&amp;di=43977aebc4ef1ab07a3bb8ba213cf1bf&amp;imgtype=0&amp;src=http%3A%2F%2Fstatic.9377s.com%2Fuploads%2F2016-08%2F15%2F8e27aade6d7ce2c9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7165" y="3744035"/>
              <a:ext cx="2430270" cy="2430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497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en-US" altLang="zh-CN" sz="3200" dirty="0"/>
              <a:t>Connection … … (</a:t>
            </a:r>
            <a:r>
              <a:rPr lang="zh-CN" altLang="en-US" sz="3200" dirty="0"/>
              <a:t>联系上下文）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945" y="3248980"/>
            <a:ext cx="4922790" cy="251413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91780" y="2483895"/>
            <a:ext cx="117013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9" descr="f03-06-P3744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39" y="773705"/>
            <a:ext cx="5340350" cy="2722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6192180" y="5094185"/>
            <a:ext cx="117013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 txBox="1">
            <a:spLocks/>
          </p:cNvSpPr>
          <p:nvPr/>
        </p:nvSpPr>
        <p:spPr bwMode="auto">
          <a:xfrm>
            <a:off x="239148" y="5971542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kern="0" dirty="0"/>
              <a:t>与乘法器共用同一硬件结构</a:t>
            </a:r>
          </a:p>
        </p:txBody>
      </p:sp>
    </p:spTree>
    <p:extLst>
      <p:ext uri="{BB962C8B-B14F-4D97-AF65-F5344CB8AC3E}">
        <p14:creationId xmlns:p14="http://schemas.microsoft.com/office/powerpoint/2010/main" val="1947631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47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快速除法器</a:t>
            </a: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不可以使用乘法并行硬件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  <a:buChar char="l"/>
            </a:pPr>
            <a:r>
              <a:rPr lang="zh-CN" altLang="en-US" sz="2400" dirty="0"/>
              <a:t>除法需要考虑余数符号的情况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快速除法器(例如,SRT 除法器) 每一步生成多个商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  <a:buChar char="l"/>
            </a:pPr>
            <a:r>
              <a:rPr lang="zh-CN" altLang="en-US" sz="2400" dirty="0"/>
              <a:t>仍需要多步完成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48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/>
              <a:t>MIPS Division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dirty="0">
                <a:latin typeface="+mn-ea"/>
              </a:rPr>
              <a:t>Use HI/LO registers for result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  <a:buChar char="l"/>
            </a:pPr>
            <a:r>
              <a:rPr lang="zh-CN" altLang="en-US" sz="2400" dirty="0">
                <a:latin typeface="+mn-ea"/>
                <a:ea typeface="+mn-ea"/>
              </a:rPr>
              <a:t>HI: 32位余数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  <a:buChar char="l"/>
            </a:pPr>
            <a:r>
              <a:rPr lang="zh-CN" altLang="en-US" sz="2400" dirty="0">
                <a:latin typeface="+mn-ea"/>
                <a:ea typeface="+mn-ea"/>
              </a:rPr>
              <a:t>LO: 32位商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dirty="0">
                <a:latin typeface="+mn-ea"/>
              </a:rPr>
              <a:t>指令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  <a:buChar char="l"/>
            </a:pPr>
            <a:r>
              <a:rPr lang="zh-CN" altLang="en-US" sz="2400" dirty="0">
                <a:latin typeface="+mn-ea"/>
                <a:ea typeface="+mn-ea"/>
              </a:rPr>
              <a:t>div rs, rt  /  divu rs, rt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  <a:buChar char="l"/>
            </a:pPr>
            <a:r>
              <a:rPr lang="zh-CN" altLang="en-US" sz="2400" dirty="0">
                <a:latin typeface="+mn-ea"/>
                <a:ea typeface="+mn-ea"/>
              </a:rPr>
              <a:t>不溢出或者除0检查</a:t>
            </a:r>
            <a:endParaRPr lang="en-US" altLang="x-none" sz="2400" dirty="0">
              <a:latin typeface="+mn-ea"/>
              <a:ea typeface="+mn-ea"/>
            </a:endParaRPr>
          </a:p>
          <a:p>
            <a:pPr lvl="2" algn="l" eaLnBrk="1" hangingPunct="1">
              <a:lnSpc>
                <a:spcPct val="90000"/>
              </a:lnSpc>
              <a:buClr>
                <a:srgbClr val="7030A0"/>
              </a:buClr>
              <a:buChar char="u"/>
            </a:pPr>
            <a:r>
              <a:rPr lang="zh-CN" altLang="en-US" dirty="0">
                <a:latin typeface="+mn-ea"/>
                <a:ea typeface="+mn-ea"/>
              </a:rPr>
              <a:t>如果需要，软件必须执行检查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  <a:buChar char="l"/>
            </a:pPr>
            <a:r>
              <a:rPr lang="zh-CN" altLang="en-US" sz="2400" dirty="0">
                <a:latin typeface="+mn-ea"/>
                <a:ea typeface="+mn-ea"/>
              </a:rPr>
              <a:t>使用mfhi, mflo 指令，访问结果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49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浮点数</a:t>
            </a: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表示非整型数字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400" dirty="0"/>
              <a:t>包括很小和很大的数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类似于科学计数法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400" dirty="0"/>
              <a:t>–2.34 × 10</a:t>
            </a:r>
            <a:r>
              <a:rPr lang="zh-CN" altLang="en-US" sz="2400" baseline="30000" dirty="0">
                <a:solidFill>
                  <a:schemeClr val="tx1"/>
                </a:solidFill>
                <a:uFillTx/>
              </a:rPr>
              <a:t>56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400" dirty="0"/>
              <a:t>+0.002 × 10</a:t>
            </a:r>
            <a:r>
              <a:rPr lang="zh-CN" altLang="en-US" sz="2400" baseline="30000" dirty="0">
                <a:uFillTx/>
              </a:rPr>
              <a:t>–4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400" dirty="0"/>
              <a:t>+987.02 × 10</a:t>
            </a:r>
            <a:r>
              <a:rPr lang="zh-CN" altLang="en-US" sz="2400" baseline="30000" dirty="0">
                <a:uFillTx/>
              </a:rPr>
              <a:t>9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二进制表示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400" dirty="0"/>
              <a:t>±1.xxxxxxx</a:t>
            </a:r>
            <a:r>
              <a:rPr lang="zh-CN" altLang="en-US" sz="2400" baseline="-25000" dirty="0">
                <a:solidFill>
                  <a:schemeClr val="tx1"/>
                </a:solidFill>
                <a:uFillTx/>
              </a:rPr>
              <a:t>2</a:t>
            </a:r>
            <a:r>
              <a:rPr lang="zh-CN" altLang="en-US" sz="2400" dirty="0"/>
              <a:t> × 2</a:t>
            </a:r>
            <a:r>
              <a:rPr lang="zh-CN" altLang="en-US" sz="2400" baseline="30000" dirty="0">
                <a:uFillTx/>
              </a:rPr>
              <a:t>yyyy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dirty="0"/>
              <a:t> </a:t>
            </a:r>
            <a:r>
              <a:rPr lang="zh-CN" altLang="en-US" sz="2800" dirty="0"/>
              <a:t>C语言中的类型：float和double</a:t>
            </a:r>
          </a:p>
        </p:txBody>
      </p:sp>
      <p:sp>
        <p:nvSpPr>
          <p:cNvPr id="22533" name="AutoShape 4"/>
          <p:cNvSpPr/>
          <p:nvPr/>
        </p:nvSpPr>
        <p:spPr>
          <a:xfrm>
            <a:off x="5220072" y="2204864"/>
            <a:ext cx="1944216" cy="566091"/>
          </a:xfrm>
          <a:prstGeom prst="borderCallout1">
            <a:avLst>
              <a:gd name="adj1" fmla="val 28458"/>
              <a:gd name="adj2" fmla="val -5051"/>
              <a:gd name="adj3" fmla="val 73327"/>
              <a:gd name="adj4" fmla="val -9540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normalized</a:t>
            </a:r>
          </a:p>
          <a:p>
            <a:pPr lvl="0" algn="ctr"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规格化</a:t>
            </a:r>
          </a:p>
        </p:txBody>
      </p:sp>
      <p:sp>
        <p:nvSpPr>
          <p:cNvPr id="22534" name="AutoShape 5"/>
          <p:cNvSpPr/>
          <p:nvPr/>
        </p:nvSpPr>
        <p:spPr>
          <a:xfrm>
            <a:off x="5651500" y="3071179"/>
            <a:ext cx="1944688" cy="645854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not normalized</a:t>
            </a:r>
          </a:p>
          <a:p>
            <a:pPr lvl="0" algn="ctr"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非规格化</a:t>
            </a:r>
          </a:p>
        </p:txBody>
      </p:sp>
      <p:sp>
        <p:nvSpPr>
          <p:cNvPr id="22535" name="Line 6"/>
          <p:cNvSpPr/>
          <p:nvPr/>
        </p:nvSpPr>
        <p:spPr>
          <a:xfrm flipH="1">
            <a:off x="4067175" y="3288665"/>
            <a:ext cx="1512888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36" name="Text Box 8"/>
          <p:cNvSpPr txBox="1"/>
          <p:nvPr/>
        </p:nvSpPr>
        <p:spPr>
          <a:xfrm rot="5400000">
            <a:off x="7913688" y="858838"/>
            <a:ext cx="20891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§3.5 Floating Point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10243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溢出的处理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4607718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>
                <a:latin typeface="+mn-ea"/>
              </a:rPr>
              <a:t>有些高级语言</a:t>
            </a:r>
            <a:r>
              <a:rPr lang="en-US" altLang="en-US" sz="2800" dirty="0"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 sz="2800" dirty="0">
                <a:latin typeface="+mn-ea"/>
                <a:sym typeface="Arial" panose="020B0604020202020204" pitchFamily="34" charset="0"/>
              </a:rPr>
              <a:t>例如</a:t>
            </a:r>
            <a:r>
              <a:rPr lang="en-US" altLang="en-US" sz="2800" dirty="0">
                <a:latin typeface="+mn-ea"/>
                <a:sym typeface="Arial" panose="020B0604020202020204" pitchFamily="34" charset="0"/>
              </a:rPr>
              <a:t>, </a:t>
            </a:r>
            <a:r>
              <a:rPr lang="en-US" altLang="en-US" sz="2800" dirty="0">
                <a:solidFill>
                  <a:srgbClr val="FF0000"/>
                </a:solidFill>
                <a:latin typeface="+mn-ea"/>
                <a:sym typeface="Arial" panose="020B0604020202020204" pitchFamily="34" charset="0"/>
              </a:rPr>
              <a:t>C</a:t>
            </a:r>
            <a:r>
              <a:rPr lang="en-US" altLang="en-US" sz="2800" dirty="0">
                <a:latin typeface="+mn-ea"/>
                <a:sym typeface="Arial" panose="020B0604020202020204" pitchFamily="34" charset="0"/>
              </a:rPr>
              <a:t>)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忽略溢出</a:t>
            </a:r>
            <a:r>
              <a:rPr lang="zh-CN" altLang="en-US" sz="2800" dirty="0">
                <a:latin typeface="+mn-ea"/>
              </a:rPr>
              <a:t>部分</a:t>
            </a:r>
            <a:endParaRPr lang="en-US" altLang="en-US" sz="2800" dirty="0">
              <a:latin typeface="+mn-ea"/>
            </a:endParaRP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en-US" dirty="0">
                <a:latin typeface="+mn-ea"/>
                <a:ea typeface="+mn-ea"/>
              </a:rPr>
              <a:t> MIPS </a:t>
            </a:r>
            <a:r>
              <a:rPr lang="en-US" altLang="en-US" dirty="0">
                <a:solidFill>
                  <a:srgbClr val="FF0000"/>
                </a:solidFill>
                <a:latin typeface="+mn-ea"/>
                <a:ea typeface="+mn-ea"/>
              </a:rPr>
              <a:t>addu</a:t>
            </a:r>
            <a:r>
              <a:rPr lang="en-US" altLang="en-US" dirty="0">
                <a:latin typeface="+mn-ea"/>
                <a:ea typeface="+mn-ea"/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+mn-ea"/>
                <a:ea typeface="+mn-ea"/>
              </a:rPr>
              <a:t>addiu</a:t>
            </a:r>
            <a:r>
              <a:rPr lang="en-US" altLang="en-US" dirty="0">
                <a:latin typeface="+mn-ea"/>
                <a:ea typeface="+mn-ea"/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+mn-ea"/>
                <a:ea typeface="+mn-ea"/>
              </a:rPr>
              <a:t>subu</a:t>
            </a:r>
            <a:r>
              <a:rPr lang="en-US" altLang="en-US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指令</a:t>
            </a:r>
            <a:endParaRPr lang="en-US" altLang="zh-CN" dirty="0">
              <a:latin typeface="+mn-ea"/>
              <a:ea typeface="+mn-ea"/>
            </a:endParaRPr>
          </a:p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>
                <a:latin typeface="+mn-ea"/>
              </a:rPr>
              <a:t>其它语言</a:t>
            </a:r>
            <a:r>
              <a:rPr lang="en-US" altLang="en-US" sz="2800" dirty="0">
                <a:latin typeface="+mn-ea"/>
              </a:rPr>
              <a:t> (</a:t>
            </a:r>
            <a:r>
              <a:rPr lang="zh-CN" altLang="en-US" sz="2800" dirty="0">
                <a:latin typeface="+mn-ea"/>
              </a:rPr>
              <a:t>例如</a:t>
            </a:r>
            <a:r>
              <a:rPr lang="en-US" altLang="en-US" sz="2800" dirty="0">
                <a:latin typeface="+mn-ea"/>
              </a:rPr>
              <a:t>, </a:t>
            </a:r>
            <a:r>
              <a:rPr lang="en-US" altLang="en-US" sz="2800" dirty="0">
                <a:solidFill>
                  <a:srgbClr val="009900"/>
                </a:solidFill>
                <a:latin typeface="+mn-ea"/>
              </a:rPr>
              <a:t>Ada</a:t>
            </a:r>
            <a:r>
              <a:rPr lang="en-US" altLang="en-US" sz="2800" dirty="0">
                <a:latin typeface="+mn-ea"/>
              </a:rPr>
              <a:t>, </a:t>
            </a:r>
            <a:r>
              <a:rPr lang="en-US" altLang="en-US" sz="2800" dirty="0">
                <a:solidFill>
                  <a:srgbClr val="009900"/>
                </a:solidFill>
                <a:latin typeface="+mn-ea"/>
              </a:rPr>
              <a:t>Fortran</a:t>
            </a:r>
            <a:r>
              <a:rPr lang="en-US" altLang="en-US" sz="2800" dirty="0">
                <a:latin typeface="+mn-ea"/>
              </a:rPr>
              <a:t>) </a:t>
            </a:r>
            <a:r>
              <a:rPr lang="zh-CN" altLang="en-US" sz="2800" dirty="0">
                <a:latin typeface="+mn-ea"/>
              </a:rPr>
              <a:t>需要</a:t>
            </a:r>
            <a:r>
              <a:rPr lang="zh-CN" altLang="en-US" sz="2800" dirty="0">
                <a:solidFill>
                  <a:srgbClr val="009900"/>
                </a:solidFill>
                <a:latin typeface="+mn-ea"/>
              </a:rPr>
              <a:t>引发异常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en-US" dirty="0">
                <a:latin typeface="+mn-ea"/>
                <a:ea typeface="+mn-ea"/>
              </a:rPr>
              <a:t> MIPS </a:t>
            </a:r>
            <a:r>
              <a:rPr lang="en-US" altLang="en-US" dirty="0">
                <a:solidFill>
                  <a:srgbClr val="009900"/>
                </a:solidFill>
                <a:latin typeface="+mn-ea"/>
                <a:ea typeface="+mn-ea"/>
              </a:rPr>
              <a:t>add</a:t>
            </a:r>
            <a:r>
              <a:rPr lang="en-US" altLang="en-US" dirty="0">
                <a:latin typeface="+mn-ea"/>
                <a:ea typeface="+mn-ea"/>
              </a:rPr>
              <a:t>, </a:t>
            </a:r>
            <a:r>
              <a:rPr lang="en-US" altLang="en-US" dirty="0">
                <a:solidFill>
                  <a:srgbClr val="009900"/>
                </a:solidFill>
                <a:latin typeface="+mn-ea"/>
                <a:ea typeface="+mn-ea"/>
              </a:rPr>
              <a:t>addi</a:t>
            </a:r>
            <a:r>
              <a:rPr lang="en-US" altLang="en-US" dirty="0">
                <a:latin typeface="+mn-ea"/>
                <a:ea typeface="+mn-ea"/>
              </a:rPr>
              <a:t>, </a:t>
            </a:r>
            <a:r>
              <a:rPr lang="en-US" altLang="en-US" dirty="0">
                <a:solidFill>
                  <a:srgbClr val="009900"/>
                </a:solidFill>
                <a:latin typeface="+mn-ea"/>
                <a:ea typeface="+mn-ea"/>
              </a:rPr>
              <a:t>sub</a:t>
            </a:r>
            <a:r>
              <a:rPr lang="en-US" altLang="en-US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指令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溢出发生时</a:t>
            </a:r>
            <a:r>
              <a:rPr lang="en-US" altLang="en-US" dirty="0">
                <a:latin typeface="+mn-ea"/>
                <a:ea typeface="+mn-ea"/>
              </a:rPr>
              <a:t>, </a:t>
            </a:r>
            <a:r>
              <a:rPr lang="zh-CN" altLang="en-US" dirty="0">
                <a:latin typeface="+mn-ea"/>
                <a:ea typeface="+mn-ea"/>
              </a:rPr>
              <a:t>调用异常处理程序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+mn-ea"/>
                <a:ea typeface="+mn-ea"/>
              </a:rPr>
              <a:t>保存</a:t>
            </a:r>
            <a:r>
              <a:rPr lang="en-US" altLang="en-US" sz="2800" dirty="0">
                <a:latin typeface="+mn-ea"/>
                <a:ea typeface="+mn-ea"/>
              </a:rPr>
              <a:t>PC</a:t>
            </a:r>
            <a:r>
              <a:rPr lang="zh-CN" altLang="en-US" sz="2800" dirty="0">
                <a:latin typeface="+mn-ea"/>
                <a:ea typeface="+mn-ea"/>
              </a:rPr>
              <a:t>指针到异常程序计数器（</a:t>
            </a:r>
            <a:r>
              <a:rPr lang="en-US" altLang="en-US" sz="2800" dirty="0">
                <a:latin typeface="+mn-ea"/>
                <a:ea typeface="+mn-ea"/>
                <a:sym typeface="Arial" panose="020B0604020202020204" pitchFamily="34" charset="0"/>
              </a:rPr>
              <a:t>EPC</a:t>
            </a:r>
            <a:r>
              <a:rPr lang="zh-CN" altLang="en-US" sz="2800" dirty="0">
                <a:latin typeface="+mn-ea"/>
                <a:ea typeface="+mn-ea"/>
                <a:sym typeface="Arial" panose="020B0604020202020204" pitchFamily="34" charset="0"/>
              </a:rPr>
              <a:t>，</a:t>
            </a:r>
            <a:r>
              <a:rPr lang="en-US" altLang="en-US" sz="2800" dirty="0">
                <a:latin typeface="+mn-ea"/>
                <a:ea typeface="+mn-ea"/>
              </a:rPr>
              <a:t>exception program counter) </a:t>
            </a:r>
            <a:r>
              <a:rPr lang="zh-CN" altLang="en-US" sz="2800" dirty="0">
                <a:latin typeface="+mn-ea"/>
                <a:ea typeface="+mn-ea"/>
              </a:rPr>
              <a:t>的寄存器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+mn-ea"/>
                <a:ea typeface="+mn-ea"/>
              </a:rPr>
              <a:t>跳转到预定义的异常处理地址</a:t>
            </a:r>
            <a:endParaRPr lang="en-US" altLang="en-US" sz="2800" dirty="0">
              <a:latin typeface="+mn-ea"/>
              <a:ea typeface="+mn-ea"/>
            </a:endParaRP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en-US" sz="2800" dirty="0">
                <a:latin typeface="+mn-ea"/>
                <a:ea typeface="+mn-ea"/>
              </a:rPr>
              <a:t>mfc0 (move from coprocessor reg) </a:t>
            </a:r>
            <a:r>
              <a:rPr lang="zh-CN" altLang="en-US" sz="2800" dirty="0">
                <a:latin typeface="+mn-ea"/>
                <a:ea typeface="+mn-ea"/>
              </a:rPr>
              <a:t>指令可以取回</a:t>
            </a:r>
            <a:r>
              <a:rPr lang="en-US" altLang="en-US" sz="2800" dirty="0">
                <a:latin typeface="+mn-ea"/>
                <a:ea typeface="+mn-ea"/>
              </a:rPr>
              <a:t>EPC </a:t>
            </a:r>
            <a:r>
              <a:rPr lang="zh-CN" altLang="en-US" sz="2800" dirty="0">
                <a:latin typeface="+mn-ea"/>
                <a:ea typeface="+mn-ea"/>
              </a:rPr>
              <a:t>值，</a:t>
            </a:r>
            <a:r>
              <a:rPr lang="en-US" altLang="en-US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恢复</a:t>
            </a:r>
            <a:r>
              <a:rPr lang="en-US" altLang="zh-CN" sz="2800" dirty="0">
                <a:latin typeface="+mn-ea"/>
                <a:ea typeface="+mn-ea"/>
              </a:rPr>
              <a:t>PC</a:t>
            </a:r>
            <a:r>
              <a:rPr lang="zh-CN" altLang="en-US" sz="2800" dirty="0">
                <a:latin typeface="+mn-ea"/>
                <a:ea typeface="+mn-ea"/>
              </a:rPr>
              <a:t>指针。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50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浮点数标准</a:t>
            </a: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IEEE 754标准-1985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消除表达的不一致性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400" dirty="0"/>
              <a:t>科学计算中的可移植性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如今被普遍采用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两种表现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400" dirty="0"/>
              <a:t>单精度 (32-bit)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400" dirty="0"/>
              <a:t>双精度 (64-bit)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51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1028" name="Rectang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accent6"/>
                </a:solidFill>
              </a:rPr>
              <a:t>IEEE </a:t>
            </a:r>
            <a:r>
              <a:rPr lang="zh-CN" altLang="en-US" dirty="0">
                <a:solidFill>
                  <a:schemeClr val="accent6"/>
                </a:solidFill>
                <a:ea typeface="宋体" panose="02010600030101010101" pitchFamily="2" charset="-122"/>
              </a:rPr>
              <a:t>浮点数标准格式</a:t>
            </a:r>
          </a:p>
        </p:txBody>
      </p:sp>
      <p:sp>
        <p:nvSpPr>
          <p:cNvPr id="1029" name="Rectangle 11"/>
          <p:cNvSpPr>
            <a:spLocks noGrp="1"/>
          </p:cNvSpPr>
          <p:nvPr>
            <p:ph idx="1"/>
          </p:nvPr>
        </p:nvSpPr>
        <p:spPr>
          <a:xfrm>
            <a:off x="540703" y="3501708"/>
            <a:ext cx="8270875" cy="2663825"/>
          </a:xfrm>
          <a:ln/>
        </p:spPr>
        <p:txBody>
          <a:bodyPr vert="horz" wrap="square" lIns="91440" tIns="45720" rIns="91440" bIns="45720" anchor="t"/>
          <a:lstStyle/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dirty="0"/>
              <a:t>S: 符号位 (0 </a:t>
            </a:r>
            <a:r>
              <a:rPr lang="zh-CN" altLang="en-US" sz="2400" dirty="0">
                <a:sym typeface="Symbol" panose="05050102010706020507" pitchFamily="18" charset="2"/>
              </a:rPr>
              <a:t> 非负数, 1  负数)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dirty="0">
                <a:sym typeface="Symbol" panose="05050102010706020507" pitchFamily="18" charset="2"/>
              </a:rPr>
              <a:t>有效位的规格化: 1.0 ≤ |有效位| &lt; 2.0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000" dirty="0">
                <a:sym typeface="Symbol" panose="05050102010706020507" pitchFamily="18" charset="2"/>
              </a:rPr>
              <a:t>数前总有一个前导的1，此外作为隐含位可以不表示。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000" dirty="0">
                <a:sym typeface="Symbol" panose="05050102010706020507" pitchFamily="18" charset="2"/>
              </a:rPr>
              <a:t>有效位是”1.尾数”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dirty="0">
                <a:sym typeface="Symbol" panose="05050102010706020507" pitchFamily="18" charset="2"/>
              </a:rPr>
              <a:t>阶码:移码表示: 真实指数 + 偏移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000" dirty="0">
                <a:sym typeface="Symbol" panose="05050102010706020507" pitchFamily="18" charset="2"/>
              </a:rPr>
              <a:t>确保阶码非负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000" dirty="0">
                <a:sym typeface="Symbol" panose="05050102010706020507" pitchFamily="18" charset="2"/>
              </a:rPr>
              <a:t>单精度: 偏移 = 127; 双精度: 偏移= 10</a:t>
            </a:r>
            <a:r>
              <a:rPr lang="en-US" altLang="zh-CN" sz="2000" dirty="0"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30" name="Text Box 4"/>
          <p:cNvSpPr txBox="1"/>
          <p:nvPr/>
        </p:nvSpPr>
        <p:spPr>
          <a:xfrm>
            <a:off x="1549400" y="1917700"/>
            <a:ext cx="358775" cy="46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</a:p>
        </p:txBody>
      </p:sp>
      <p:sp>
        <p:nvSpPr>
          <p:cNvPr id="1031" name="Text Box 5"/>
          <p:cNvSpPr txBox="1"/>
          <p:nvPr/>
        </p:nvSpPr>
        <p:spPr>
          <a:xfrm>
            <a:off x="1908175" y="1917700"/>
            <a:ext cx="1584325" cy="4572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阶码</a:t>
            </a:r>
          </a:p>
        </p:txBody>
      </p:sp>
      <p:sp>
        <p:nvSpPr>
          <p:cNvPr id="1032" name="Text Box 6"/>
          <p:cNvSpPr txBox="1"/>
          <p:nvPr/>
        </p:nvSpPr>
        <p:spPr>
          <a:xfrm>
            <a:off x="3494088" y="1917700"/>
            <a:ext cx="3671887" cy="4572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尾数</a:t>
            </a:r>
          </a:p>
        </p:txBody>
      </p:sp>
      <p:sp>
        <p:nvSpPr>
          <p:cNvPr id="1033" name="Text Box 7"/>
          <p:cNvSpPr txBox="1"/>
          <p:nvPr/>
        </p:nvSpPr>
        <p:spPr>
          <a:xfrm>
            <a:off x="1476375" y="1216025"/>
            <a:ext cx="26193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单精度</a:t>
            </a:r>
            <a:r>
              <a:rPr lang="en-US" altLang="zh-CN" sz="2000" dirty="0">
                <a:latin typeface="Tahoma" panose="020B0604030504040204" pitchFamily="34" charset="0"/>
                <a:ea typeface="Arial" panose="020B0604020202020204" pitchFamily="34" charset="0"/>
              </a:rPr>
              <a:t>single: 8 bits</a:t>
            </a:r>
            <a:br>
              <a:rPr lang="en-US" altLang="zh-CN" sz="2000" dirty="0">
                <a:latin typeface="Tahoma" panose="020B0604030504040204" pitchFamily="34" charset="0"/>
                <a:ea typeface="Arial" panose="020B0604020202020204" pitchFamily="34" charset="0"/>
              </a:rPr>
            </a:b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双精度</a:t>
            </a:r>
            <a:r>
              <a:rPr lang="en-US" altLang="zh-CN" sz="2000" dirty="0">
                <a:latin typeface="Tahoma" panose="020B0604030504040204" pitchFamily="34" charset="0"/>
                <a:ea typeface="Arial" panose="020B0604020202020204" pitchFamily="34" charset="0"/>
              </a:rPr>
              <a:t>double: 11 bits</a:t>
            </a:r>
          </a:p>
        </p:txBody>
      </p:sp>
      <p:sp>
        <p:nvSpPr>
          <p:cNvPr id="1034" name="Text Box 8"/>
          <p:cNvSpPr txBox="1"/>
          <p:nvPr/>
        </p:nvSpPr>
        <p:spPr>
          <a:xfrm>
            <a:off x="4570413" y="1196975"/>
            <a:ext cx="26193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单精度</a:t>
            </a:r>
            <a:r>
              <a:rPr lang="en-US" altLang="zh-CN" sz="2000" dirty="0">
                <a:latin typeface="Tahoma" panose="020B0604030504040204" pitchFamily="34" charset="0"/>
                <a:ea typeface="Arial" panose="020B0604020202020204" pitchFamily="34" charset="0"/>
              </a:rPr>
              <a:t>single: 23 bits</a:t>
            </a:r>
            <a:br>
              <a:rPr lang="en-US" altLang="zh-CN" sz="2000" dirty="0">
                <a:latin typeface="Tahoma" panose="020B0604030504040204" pitchFamily="34" charset="0"/>
                <a:ea typeface="Arial" panose="020B0604020202020204" pitchFamily="34" charset="0"/>
              </a:rPr>
            </a:b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双精度</a:t>
            </a:r>
            <a:r>
              <a:rPr lang="en-US" altLang="zh-CN" sz="2000" dirty="0">
                <a:latin typeface="Tahoma" panose="020B0604030504040204" pitchFamily="34" charset="0"/>
                <a:ea typeface="Arial" panose="020B0604020202020204" pitchFamily="34" charset="0"/>
              </a:rPr>
              <a:t>double: 52 bits</a:t>
            </a:r>
          </a:p>
        </p:txBody>
      </p:sp>
      <p:graphicFrame>
        <p:nvGraphicFramePr>
          <p:cNvPr id="1026" name="Object 9"/>
          <p:cNvGraphicFramePr>
            <a:graphicFrameLocks/>
          </p:cNvGraphicFramePr>
          <p:nvPr/>
        </p:nvGraphicFramePr>
        <p:xfrm>
          <a:off x="2174875" y="2667000"/>
          <a:ext cx="4470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r:id="rId4" imgW="1866600" imgH="228600" progId="Equation.3">
                  <p:embed/>
                </p:oleObj>
              </mc:Choice>
              <mc:Fallback>
                <p:oleObj r:id="rId4" imgW="1866600" imgH="22860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2667000"/>
                        <a:ext cx="4470400" cy="546100"/>
                      </a:xfrm>
                      <a:prstGeom prst="rect">
                        <a:avLst/>
                      </a:prstGeom>
                      <a:solidFill>
                        <a:srgbClr val="ECEAA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400" y="2655888"/>
            <a:ext cx="5006975" cy="636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52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4579" name="Rectangle 6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6"/>
                </a:solidFill>
              </a:rPr>
              <a:t>单精度浮点数的范围</a:t>
            </a:r>
          </a:p>
        </p:txBody>
      </p:sp>
      <p:sp>
        <p:nvSpPr>
          <p:cNvPr id="24580" name="Rectangle 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阶码</a:t>
            </a:r>
            <a:r>
              <a:rPr lang="en-US" altLang="x-none" sz="2800" dirty="0"/>
              <a:t> </a:t>
            </a:r>
            <a:r>
              <a:rPr lang="en-US" altLang="zh-CN" sz="2800" dirty="0"/>
              <a:t>00000000 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/>
              <a:t>11111111 </a:t>
            </a:r>
            <a:r>
              <a:rPr lang="zh-CN" altLang="en-US" sz="2800" dirty="0">
                <a:ea typeface="宋体" panose="02010600030101010101" pitchFamily="2" charset="-122"/>
              </a:rPr>
              <a:t>保留，有特殊用途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最小值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阶码</a:t>
            </a:r>
            <a:r>
              <a:rPr lang="en-US" altLang="zh-CN" sz="2400" dirty="0"/>
              <a:t>: 00000001</a:t>
            </a:r>
            <a:br>
              <a:rPr lang="en-US" altLang="zh-CN" sz="2400" dirty="0"/>
            </a:b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实际指数值</a:t>
            </a:r>
            <a:r>
              <a:rPr lang="en-US" altLang="zh-CN" sz="2400" dirty="0">
                <a:sym typeface="Symbol" panose="05050102010706020507" pitchFamily="18" charset="2"/>
              </a:rPr>
              <a:t>= 1 – 127 = –126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尾数</a:t>
            </a:r>
            <a:r>
              <a:rPr lang="en-US" altLang="zh-CN" sz="2400" dirty="0">
                <a:sym typeface="Symbol" panose="05050102010706020507" pitchFamily="18" charset="2"/>
              </a:rPr>
              <a:t>: 000…00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有效位</a:t>
            </a:r>
            <a:r>
              <a:rPr lang="en-US" altLang="x-none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= 1.0</a:t>
            </a: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±1.0 × 2</a:t>
            </a:r>
            <a:r>
              <a:rPr lang="en-US" altLang="zh-CN" sz="2400" baseline="30000" dirty="0">
                <a:sym typeface="Symbol" panose="05050102010706020507" pitchFamily="18" charset="2"/>
              </a:rPr>
              <a:t>–126</a:t>
            </a:r>
            <a:r>
              <a:rPr lang="en-US" altLang="zh-CN" sz="2400" dirty="0">
                <a:sym typeface="Symbol" panose="05050102010706020507" pitchFamily="18" charset="2"/>
              </a:rPr>
              <a:t> ≈ ±1.2 × 10</a:t>
            </a:r>
            <a:r>
              <a:rPr lang="en-US" altLang="zh-CN" sz="2400" baseline="30000" dirty="0">
                <a:sym typeface="Symbol" panose="05050102010706020507" pitchFamily="18" charset="2"/>
              </a:rPr>
              <a:t>–38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最大值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阶码</a:t>
            </a:r>
            <a:r>
              <a:rPr lang="en-US" altLang="zh-CN" sz="2400" dirty="0">
                <a:sym typeface="Symbol" panose="05050102010706020507" pitchFamily="18" charset="2"/>
              </a:rPr>
              <a:t>: 11111110</a:t>
            </a:r>
            <a:br>
              <a:rPr lang="en-US" altLang="zh-CN" sz="2400" dirty="0">
                <a:sym typeface="Symbol" panose="05050102010706020507" pitchFamily="18" charset="2"/>
              </a:rPr>
            </a:b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实际指数值</a:t>
            </a:r>
            <a:r>
              <a:rPr lang="en-US" altLang="x-none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= 254 – 127 = +127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尾数</a:t>
            </a:r>
            <a:r>
              <a:rPr lang="en-US" altLang="zh-CN" sz="2400" dirty="0">
                <a:sym typeface="Symbol" panose="05050102010706020507" pitchFamily="18" charset="2"/>
              </a:rPr>
              <a:t>: 111…11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有效位</a:t>
            </a:r>
            <a:r>
              <a:rPr lang="en-US" altLang="x-none" sz="2400" dirty="0">
                <a:sym typeface="Symbol" panose="05050102010706020507" pitchFamily="18" charset="2"/>
              </a:rPr>
              <a:t> ≈ </a:t>
            </a:r>
            <a:r>
              <a:rPr lang="en-US" altLang="zh-CN" sz="2400" dirty="0">
                <a:sym typeface="Symbol" panose="05050102010706020507" pitchFamily="18" charset="2"/>
              </a:rPr>
              <a:t>2.0</a:t>
            </a: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±2.0 × 2</a:t>
            </a:r>
            <a:r>
              <a:rPr lang="en-US" altLang="zh-CN" sz="2400" baseline="30000" dirty="0">
                <a:sym typeface="Symbol" panose="05050102010706020507" pitchFamily="18" charset="2"/>
              </a:rPr>
              <a:t>+127</a:t>
            </a:r>
            <a:r>
              <a:rPr lang="en-US" altLang="zh-CN" sz="2400" dirty="0">
                <a:sym typeface="Symbol" panose="05050102010706020507" pitchFamily="18" charset="2"/>
              </a:rPr>
              <a:t> ≈ ±3.4 × 10</a:t>
            </a:r>
            <a:r>
              <a:rPr lang="en-US" altLang="zh-CN" sz="2400" baseline="30000" dirty="0">
                <a:sym typeface="Symbol" panose="05050102010706020507" pitchFamily="18" charset="2"/>
              </a:rPr>
              <a:t>+38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53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5603" name="Rectangle 6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6"/>
                </a:solidFill>
              </a:rPr>
              <a:t>双精度浮点数的范围</a:t>
            </a:r>
          </a:p>
        </p:txBody>
      </p:sp>
      <p:sp>
        <p:nvSpPr>
          <p:cNvPr id="25604" name="Rectangle 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阶码</a:t>
            </a:r>
            <a:r>
              <a:rPr lang="en-US" altLang="x-none" sz="2800" dirty="0"/>
              <a:t> </a:t>
            </a:r>
            <a:r>
              <a:rPr lang="en-US" altLang="zh-CN" sz="2800" dirty="0"/>
              <a:t>0000…00 and 1111…11 </a:t>
            </a:r>
            <a:r>
              <a:rPr lang="zh-CN" altLang="en-US" sz="2800" dirty="0">
                <a:ea typeface="宋体" panose="02010600030101010101" pitchFamily="2" charset="-122"/>
              </a:rPr>
              <a:t>保留，有特殊用途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最小值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阶码</a:t>
            </a:r>
            <a:r>
              <a:rPr lang="en-US" altLang="zh-CN" sz="2400" dirty="0"/>
              <a:t>: 00000000001</a:t>
            </a:r>
            <a:br>
              <a:rPr lang="en-US" altLang="zh-CN" sz="2400" dirty="0"/>
            </a:b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实际指数值</a:t>
            </a:r>
            <a:r>
              <a:rPr lang="en-US" altLang="zh-CN" sz="2400" dirty="0">
                <a:sym typeface="Symbol" panose="05050102010706020507" pitchFamily="18" charset="2"/>
              </a:rPr>
              <a:t>= 1 – 1023 = –1022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尾数</a:t>
            </a:r>
            <a:r>
              <a:rPr lang="en-US" altLang="zh-CN" sz="2400" dirty="0">
                <a:sym typeface="Symbol" panose="05050102010706020507" pitchFamily="18" charset="2"/>
              </a:rPr>
              <a:t>: 000…00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有效位</a:t>
            </a:r>
            <a:r>
              <a:rPr lang="en-US" altLang="x-none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= 1.0</a:t>
            </a: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±1.0 × 2</a:t>
            </a:r>
            <a:r>
              <a:rPr lang="en-US" altLang="zh-CN" sz="2400" baseline="30000" dirty="0">
                <a:sym typeface="Symbol" panose="05050102010706020507" pitchFamily="18" charset="2"/>
              </a:rPr>
              <a:t>–1022</a:t>
            </a:r>
            <a:r>
              <a:rPr lang="en-US" altLang="zh-CN" sz="2400" dirty="0">
                <a:sym typeface="Symbol" panose="05050102010706020507" pitchFamily="18" charset="2"/>
              </a:rPr>
              <a:t> ≈ ±2.2 × 10</a:t>
            </a:r>
            <a:r>
              <a:rPr lang="en-US" altLang="zh-CN" sz="2400" baseline="30000" dirty="0">
                <a:sym typeface="Symbol" panose="05050102010706020507" pitchFamily="18" charset="2"/>
              </a:rPr>
              <a:t>–308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最大值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阶码</a:t>
            </a:r>
            <a:r>
              <a:rPr lang="en-US" altLang="x-none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11111111110</a:t>
            </a:r>
            <a:br>
              <a:rPr lang="en-US" altLang="zh-CN" sz="2400" dirty="0">
                <a:sym typeface="Symbol" panose="05050102010706020507" pitchFamily="18" charset="2"/>
              </a:rPr>
            </a:b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实际指数值</a:t>
            </a:r>
            <a:r>
              <a:rPr lang="en-US" altLang="x-none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= 2046 – 1023 = +1023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尾数</a:t>
            </a:r>
            <a:r>
              <a:rPr lang="en-US" altLang="zh-CN" sz="2400" dirty="0">
                <a:sym typeface="Symbol" panose="05050102010706020507" pitchFamily="18" charset="2"/>
              </a:rPr>
              <a:t>: 111…11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有效位</a:t>
            </a:r>
            <a:r>
              <a:rPr lang="en-US" altLang="x-none" sz="2400" dirty="0">
                <a:sym typeface="Symbol" panose="05050102010706020507" pitchFamily="18" charset="2"/>
              </a:rPr>
              <a:t> ≈ </a:t>
            </a:r>
            <a:r>
              <a:rPr lang="en-US" altLang="zh-CN" sz="2400" dirty="0">
                <a:sym typeface="Symbol" panose="05050102010706020507" pitchFamily="18" charset="2"/>
              </a:rPr>
              <a:t>2.0</a:t>
            </a: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±2.0 × 2</a:t>
            </a:r>
            <a:r>
              <a:rPr lang="en-US" altLang="zh-CN" sz="2400" baseline="30000" dirty="0">
                <a:sym typeface="Symbol" panose="05050102010706020507" pitchFamily="18" charset="2"/>
              </a:rPr>
              <a:t>+1023</a:t>
            </a:r>
            <a:r>
              <a:rPr lang="en-US" altLang="zh-CN" sz="2400" dirty="0">
                <a:sym typeface="Symbol" panose="05050102010706020507" pitchFamily="18" charset="2"/>
              </a:rPr>
              <a:t> ≈ ±1.8 × 10</a:t>
            </a:r>
            <a:r>
              <a:rPr lang="en-US" altLang="zh-CN" sz="2400" baseline="30000" dirty="0">
                <a:sym typeface="Symbol" panose="05050102010706020507" pitchFamily="18" charset="2"/>
              </a:rPr>
              <a:t>+308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54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6627" name="Rectangle 4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6"/>
                </a:solidFill>
              </a:rPr>
              <a:t>浮点数精度</a:t>
            </a:r>
          </a:p>
        </p:txBody>
      </p:sp>
      <p:sp>
        <p:nvSpPr>
          <p:cNvPr id="26628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相对精度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尾数的所有位都是有效的</a:t>
            </a:r>
            <a:endParaRPr lang="en-US" altLang="x-none" dirty="0"/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单精度</a:t>
            </a:r>
            <a:r>
              <a:rPr lang="en-US" altLang="zh-CN" dirty="0"/>
              <a:t>: </a:t>
            </a:r>
            <a:r>
              <a:rPr lang="zh-CN" altLang="en-US" dirty="0">
                <a:ea typeface="宋体" panose="02010600030101010101" pitchFamily="2" charset="-122"/>
              </a:rPr>
              <a:t>大约</a:t>
            </a:r>
            <a:r>
              <a:rPr lang="en-US" altLang="x-none" dirty="0"/>
              <a:t> </a:t>
            </a:r>
            <a:r>
              <a:rPr lang="en-US" altLang="zh-CN" dirty="0"/>
              <a:t>2</a:t>
            </a:r>
            <a:r>
              <a:rPr lang="en-US" altLang="zh-CN" baseline="30000" dirty="0"/>
              <a:t>–23</a:t>
            </a: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相当于</a:t>
            </a:r>
            <a:r>
              <a:rPr lang="en-US" altLang="x-none" dirty="0"/>
              <a:t> </a:t>
            </a:r>
            <a:r>
              <a:rPr lang="en-US" altLang="zh-CN" dirty="0"/>
              <a:t>23 × log</a:t>
            </a:r>
            <a:r>
              <a:rPr lang="en-US" altLang="zh-CN" baseline="-25000" dirty="0"/>
              <a:t>10</a:t>
            </a:r>
            <a:r>
              <a:rPr lang="en-US" altLang="zh-CN" dirty="0"/>
              <a:t>2 ≈ 23 × 0.3 ≈ 6 </a:t>
            </a:r>
            <a:r>
              <a:rPr lang="zh-CN" altLang="en-US" dirty="0">
                <a:ea typeface="宋体" panose="02010600030101010101" pitchFamily="2" charset="-122"/>
              </a:rPr>
              <a:t>精度的小数位数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双精度</a:t>
            </a:r>
            <a:r>
              <a:rPr lang="en-US" altLang="zh-CN" dirty="0"/>
              <a:t>: </a:t>
            </a:r>
            <a:r>
              <a:rPr lang="zh-CN" altLang="en-US" dirty="0">
                <a:ea typeface="宋体" panose="02010600030101010101" pitchFamily="2" charset="-122"/>
              </a:rPr>
              <a:t>大约</a:t>
            </a:r>
            <a:r>
              <a:rPr lang="en-US" altLang="zh-CN" dirty="0"/>
              <a:t>2</a:t>
            </a:r>
            <a:r>
              <a:rPr lang="en-US" altLang="zh-CN" baseline="30000" dirty="0"/>
              <a:t>–52</a:t>
            </a: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相当于 </a:t>
            </a:r>
            <a:r>
              <a:rPr lang="en-US" altLang="zh-CN" dirty="0"/>
              <a:t>52 × log</a:t>
            </a:r>
            <a:r>
              <a:rPr lang="en-US" altLang="zh-CN" baseline="-25000" dirty="0"/>
              <a:t>10</a:t>
            </a:r>
            <a:r>
              <a:rPr lang="en-US" altLang="zh-CN" dirty="0"/>
              <a:t>2 ≈ 52 × 0.3 ≈ 16 </a:t>
            </a: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精度的小数位数</a:t>
            </a:r>
            <a:endParaRPr lang="en-US" altLang="x-none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55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6"/>
                </a:solidFill>
              </a:rPr>
              <a:t>浮点数的示例</a:t>
            </a: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表示</a:t>
            </a:r>
            <a:r>
              <a:rPr lang="en-US" altLang="x-none" dirty="0"/>
              <a:t> </a:t>
            </a:r>
            <a:r>
              <a:rPr lang="en-US" altLang="zh-CN" dirty="0"/>
              <a:t>–0.75</a:t>
            </a:r>
          </a:p>
          <a:p>
            <a:pPr lvl="1" eaLnBrk="1" hangingPunct="1"/>
            <a:r>
              <a:rPr lang="en-US" altLang="zh-CN" dirty="0"/>
              <a:t>–0.75 = (–1)</a:t>
            </a:r>
            <a:r>
              <a:rPr lang="en-US" altLang="zh-CN" baseline="30000" dirty="0"/>
              <a:t>1</a:t>
            </a:r>
            <a:r>
              <a:rPr lang="en-US" altLang="zh-CN" dirty="0"/>
              <a:t> × 1.1</a:t>
            </a:r>
            <a:r>
              <a:rPr lang="en-US" altLang="zh-CN" baseline="-25000" dirty="0"/>
              <a:t>2</a:t>
            </a:r>
            <a:r>
              <a:rPr lang="en-US" altLang="zh-CN" dirty="0"/>
              <a:t> × 2</a:t>
            </a:r>
            <a:r>
              <a:rPr lang="en-US" altLang="zh-CN" baseline="30000" dirty="0"/>
              <a:t>–1</a:t>
            </a:r>
          </a:p>
          <a:p>
            <a:pPr lvl="1" eaLnBrk="1" hangingPunct="1"/>
            <a:r>
              <a:rPr lang="en-US" altLang="zh-CN" dirty="0"/>
              <a:t>S = </a:t>
            </a:r>
            <a:r>
              <a:rPr lang="en-US" altLang="zh-CN" dirty="0">
                <a:solidFill>
                  <a:schemeClr val="hlink"/>
                </a:solidFill>
              </a:rPr>
              <a:t>1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位数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chemeClr val="tx2"/>
                </a:solidFill>
              </a:rPr>
              <a:t>1000…00</a:t>
            </a:r>
            <a:r>
              <a:rPr lang="en-US" altLang="zh-CN" baseline="-25000" dirty="0"/>
              <a:t>2</a:t>
            </a:r>
            <a:endParaRPr lang="en-US" altLang="zh-CN" dirty="0">
              <a:solidFill>
                <a:schemeClr val="folHlink"/>
              </a:solidFill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阶码</a:t>
            </a:r>
            <a:r>
              <a:rPr lang="en-US" altLang="x-none" dirty="0"/>
              <a:t> </a:t>
            </a:r>
            <a:r>
              <a:rPr lang="en-US" altLang="zh-CN" dirty="0"/>
              <a:t>= –1 + Bias</a:t>
            </a: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单精度</a:t>
            </a:r>
            <a:r>
              <a:rPr lang="en-US" altLang="zh-CN" dirty="0"/>
              <a:t>: –1 + 127 = 126 = </a:t>
            </a:r>
            <a:r>
              <a:rPr lang="en-US" altLang="zh-CN" dirty="0">
                <a:solidFill>
                  <a:srgbClr val="008000"/>
                </a:solidFill>
              </a:rPr>
              <a:t>01111110</a:t>
            </a:r>
            <a:r>
              <a:rPr lang="en-US" altLang="zh-CN" baseline="-25000" dirty="0"/>
              <a:t>2</a:t>
            </a:r>
            <a:endParaRPr lang="en-US" altLang="zh-CN" dirty="0"/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双精度</a:t>
            </a:r>
            <a:r>
              <a:rPr lang="en-US" altLang="zh-CN" dirty="0"/>
              <a:t>: –1 + 1023 = 1022 = </a:t>
            </a:r>
            <a:r>
              <a:rPr lang="en-US" altLang="zh-CN" dirty="0">
                <a:solidFill>
                  <a:srgbClr val="008000"/>
                </a:solidFill>
              </a:rPr>
              <a:t>01111111110</a:t>
            </a:r>
            <a:r>
              <a:rPr lang="en-US" altLang="zh-CN" baseline="-25000" dirty="0"/>
              <a:t>2</a:t>
            </a:r>
            <a:endParaRPr lang="en-US" altLang="zh-CN" dirty="0"/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单精度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hlink"/>
                </a:solidFill>
              </a:rPr>
              <a:t>1</a:t>
            </a:r>
            <a:r>
              <a:rPr lang="en-US" altLang="zh-CN" dirty="0">
                <a:solidFill>
                  <a:srgbClr val="008000"/>
                </a:solidFill>
              </a:rPr>
              <a:t>01111110</a:t>
            </a:r>
            <a:r>
              <a:rPr lang="en-US" altLang="zh-CN" dirty="0">
                <a:solidFill>
                  <a:schemeClr val="tx2"/>
                </a:solidFill>
              </a:rPr>
              <a:t>1000…00</a:t>
            </a: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双精度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hlink"/>
                </a:solidFill>
              </a:rPr>
              <a:t>1</a:t>
            </a:r>
            <a:r>
              <a:rPr lang="en-US" altLang="zh-CN" dirty="0">
                <a:solidFill>
                  <a:srgbClr val="008000"/>
                </a:solidFill>
              </a:rPr>
              <a:t>01111111110</a:t>
            </a:r>
            <a:r>
              <a:rPr lang="en-US" altLang="zh-CN" dirty="0">
                <a:solidFill>
                  <a:schemeClr val="tx2"/>
                </a:solidFill>
              </a:rPr>
              <a:t>1000…00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56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6"/>
                </a:solidFill>
              </a:rPr>
              <a:t>浮点数的示例</a:t>
            </a: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计算下列浮点数的真值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hlink"/>
                </a:solidFill>
              </a:rPr>
              <a:t>	1</a:t>
            </a:r>
            <a:r>
              <a:rPr lang="en-US" altLang="zh-CN" dirty="0">
                <a:solidFill>
                  <a:srgbClr val="008000"/>
                </a:solidFill>
              </a:rPr>
              <a:t>10000001</a:t>
            </a:r>
            <a:r>
              <a:rPr lang="en-US" altLang="zh-CN" dirty="0">
                <a:solidFill>
                  <a:schemeClr val="tx2"/>
                </a:solidFill>
              </a:rPr>
              <a:t>01000…00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 = </a:t>
            </a:r>
            <a:r>
              <a:rPr lang="en-US" altLang="zh-CN" dirty="0">
                <a:solidFill>
                  <a:schemeClr val="hlink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位数</a:t>
            </a:r>
            <a:r>
              <a:rPr lang="en-US" altLang="x-none" dirty="0"/>
              <a:t>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chemeClr val="tx2"/>
                </a:solidFill>
              </a:rPr>
              <a:t>01000…00</a:t>
            </a:r>
            <a:r>
              <a:rPr lang="en-US" altLang="zh-CN" baseline="-25000" dirty="0"/>
              <a:t>2</a:t>
            </a:r>
            <a:endParaRPr lang="en-US" altLang="zh-CN" dirty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阶码</a:t>
            </a:r>
            <a:r>
              <a:rPr lang="en-US" altLang="x-none" dirty="0"/>
              <a:t>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008000"/>
                </a:solidFill>
              </a:rPr>
              <a:t>10000001</a:t>
            </a:r>
            <a:r>
              <a:rPr lang="en-US" altLang="zh-CN" baseline="-25000" dirty="0"/>
              <a:t>2</a:t>
            </a:r>
            <a:r>
              <a:rPr lang="en-US" altLang="zh-CN" dirty="0"/>
              <a:t> = 129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x = (–1)</a:t>
            </a:r>
            <a:r>
              <a:rPr lang="en-US" altLang="zh-CN" baseline="30000" dirty="0"/>
              <a:t>1</a:t>
            </a:r>
            <a:r>
              <a:rPr lang="en-US" altLang="zh-CN" dirty="0"/>
              <a:t> × (1 + 01</a:t>
            </a:r>
            <a:r>
              <a:rPr lang="en-US" altLang="zh-CN" baseline="-25000" dirty="0"/>
              <a:t>2</a:t>
            </a:r>
            <a:r>
              <a:rPr lang="en-US" altLang="zh-CN" dirty="0"/>
              <a:t>) × 2</a:t>
            </a:r>
            <a:r>
              <a:rPr lang="en-US" altLang="zh-CN" baseline="30000" dirty="0"/>
              <a:t>(129 – 127)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/>
              <a:t>	= (–1) × 1.25 × 2</a:t>
            </a:r>
            <a:r>
              <a:rPr lang="en-US" altLang="zh-CN" baseline="30000" dirty="0"/>
              <a:t>2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/>
              <a:t>	= –5.0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57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053" name="Rectangle 9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accent6"/>
                </a:solidFill>
              </a:rPr>
              <a:t>Denormal Numbers</a:t>
            </a:r>
          </a:p>
        </p:txBody>
      </p:sp>
      <p:sp>
        <p:nvSpPr>
          <p:cNvPr id="2054" name="Rectangle 10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Exponent = 000...0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hidden bit is 0</a:t>
            </a:r>
          </a:p>
        </p:txBody>
      </p:sp>
      <p:sp>
        <p:nvSpPr>
          <p:cNvPr id="2055" name="Rectangle 5"/>
          <p:cNvSpPr/>
          <p:nvPr/>
        </p:nvSpPr>
        <p:spPr>
          <a:xfrm>
            <a:off x="684213" y="2565400"/>
            <a:ext cx="7772400" cy="23034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Arial" panose="020B0604020202020204" pitchFamily="34" charset="0"/>
                <a:ea typeface="Arial" panose="020B0604020202020204" pitchFamily="34" charset="0"/>
              </a:rPr>
              <a:t>Smaller than normal numbers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Arial" panose="020B0604020202020204" pitchFamily="34" charset="0"/>
                <a:ea typeface="Arial" panose="020B0604020202020204" pitchFamily="34" charset="0"/>
              </a:rPr>
              <a:t>allow for gradual underflow, with diminishing precision</a:t>
            </a:r>
          </a:p>
          <a:p>
            <a:pPr marL="342900" lvl="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Arial" panose="020B0604020202020204" pitchFamily="34" charset="0"/>
                <a:ea typeface="Arial" panose="020B0604020202020204" pitchFamily="34" charset="0"/>
              </a:rPr>
              <a:t>Denormal with fraction = 000...0</a:t>
            </a:r>
          </a:p>
        </p:txBody>
      </p:sp>
      <p:sp>
        <p:nvSpPr>
          <p:cNvPr id="2056" name="AutoShape 7"/>
          <p:cNvSpPr/>
          <p:nvPr/>
        </p:nvSpPr>
        <p:spPr>
          <a:xfrm>
            <a:off x="3132138" y="5589588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Two representations of 0.0!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50" name="Object 8"/>
          <p:cNvGraphicFramePr>
            <a:graphicFrameLocks/>
          </p:cNvGraphicFramePr>
          <p:nvPr/>
        </p:nvGraphicFramePr>
        <p:xfrm>
          <a:off x="1835150" y="1916113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3" r:id="rId4" imgW="2032000" imgH="228600" progId="Equation.3">
                  <p:embed/>
                </p:oleObj>
              </mc:Choice>
              <mc:Fallback>
                <p:oleObj r:id="rId4" imgW="2032000" imgH="22860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6113"/>
                        <a:ext cx="4864100" cy="546100"/>
                      </a:xfrm>
                      <a:prstGeom prst="rect">
                        <a:avLst/>
                      </a:prstGeom>
                      <a:solidFill>
                        <a:srgbClr val="ECEAA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1"/>
          <p:cNvGraphicFramePr>
            <a:graphicFrameLocks/>
          </p:cNvGraphicFramePr>
          <p:nvPr/>
        </p:nvGraphicFramePr>
        <p:xfrm>
          <a:off x="1835150" y="4868863"/>
          <a:ext cx="4833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4" r:id="rId6" imgW="2019300" imgH="228600" progId="Equation.3">
                  <p:embed/>
                </p:oleObj>
              </mc:Choice>
              <mc:Fallback>
                <p:oleObj r:id="rId6" imgW="2019300" imgH="228600" progId="Equation.3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4833938" cy="546100"/>
                      </a:xfrm>
                      <a:prstGeom prst="rect">
                        <a:avLst/>
                      </a:prstGeom>
                      <a:solidFill>
                        <a:srgbClr val="ECEAA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58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9699" name="Rectangle 4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accent6"/>
                </a:solidFill>
              </a:rPr>
              <a:t>Infinities and NaNs</a:t>
            </a:r>
          </a:p>
        </p:txBody>
      </p:sp>
      <p:sp>
        <p:nvSpPr>
          <p:cNvPr id="29700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Exponent = 111...1, Fraction = 000...0</a:t>
            </a:r>
          </a:p>
          <a:p>
            <a:pPr lvl="1" eaLnBrk="1" hangingPunct="1"/>
            <a:r>
              <a:rPr lang="en-US" altLang="zh-CN" dirty="0"/>
              <a:t>±Infinity</a:t>
            </a:r>
          </a:p>
          <a:p>
            <a:pPr lvl="1" eaLnBrk="1" hangingPunct="1"/>
            <a:r>
              <a:rPr lang="en-US" altLang="zh-CN" dirty="0"/>
              <a:t>Can be used in subsequent calculations, avoiding need for overflow check</a:t>
            </a:r>
          </a:p>
          <a:p>
            <a:pPr eaLnBrk="1" hangingPunct="1"/>
            <a:r>
              <a:rPr lang="en-US" altLang="zh-CN" dirty="0"/>
              <a:t>Exponent = 111...1, Fraction ≠ 000...0</a:t>
            </a:r>
          </a:p>
          <a:p>
            <a:pPr lvl="1" eaLnBrk="1" hangingPunct="1"/>
            <a:r>
              <a:rPr lang="en-US" altLang="zh-CN" dirty="0"/>
              <a:t>Not-a-Number (NaN)</a:t>
            </a:r>
          </a:p>
          <a:p>
            <a:pPr lvl="1" eaLnBrk="1" hangingPunct="1"/>
            <a:r>
              <a:rPr lang="en-US" altLang="zh-CN" dirty="0"/>
              <a:t>Indicates illegal or undefined result</a:t>
            </a:r>
          </a:p>
          <a:p>
            <a:pPr lvl="2" eaLnBrk="1" hangingPunct="1"/>
            <a:r>
              <a:rPr lang="en-US" altLang="zh-CN" dirty="0"/>
              <a:t>e.g., 0.0 / 0.0</a:t>
            </a:r>
          </a:p>
          <a:p>
            <a:pPr lvl="1" eaLnBrk="1" hangingPunct="1"/>
            <a:r>
              <a:rPr lang="en-US" altLang="zh-CN" dirty="0"/>
              <a:t>Can be used in subsequent calculations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59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0723" name="Rectangle 4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6"/>
                </a:solidFill>
              </a:rPr>
              <a:t>浮点数加法</a:t>
            </a:r>
          </a:p>
        </p:txBody>
      </p:sp>
      <p:sp>
        <p:nvSpPr>
          <p:cNvPr id="30724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以一个</a:t>
            </a:r>
            <a:r>
              <a:rPr lang="en-US" altLang="zh-CN" sz="2800" dirty="0"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ea typeface="宋体" panose="02010600030101010101" pitchFamily="2" charset="-122"/>
              </a:rPr>
              <a:t>位的十进制数为例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9.999 × 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+ 1.610 × 10</a:t>
            </a:r>
            <a:r>
              <a:rPr lang="en-US" altLang="zh-CN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1. </a:t>
            </a:r>
            <a:r>
              <a:rPr lang="zh-CN" altLang="en-US" sz="2800" dirty="0">
                <a:ea typeface="宋体" panose="02010600030101010101" pitchFamily="2" charset="-122"/>
              </a:rPr>
              <a:t>对阶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把小阶的值调整到和大阶一致（</a:t>
            </a:r>
            <a:r>
              <a:rPr lang="en-US" altLang="zh-CN" sz="2400" dirty="0"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ea typeface="宋体" panose="02010600030101010101" pitchFamily="2" charset="-122"/>
              </a:rPr>
              <a:t>调整到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9.999 × 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+ 0.016 × 10</a:t>
            </a:r>
            <a:r>
              <a:rPr lang="en-US" altLang="zh-CN" sz="2400" baseline="300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2. </a:t>
            </a:r>
            <a:r>
              <a:rPr lang="zh-CN" altLang="en-US" sz="2800" dirty="0">
                <a:ea typeface="宋体" panose="02010600030101010101" pitchFamily="2" charset="-122"/>
              </a:rPr>
              <a:t>尾数相加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9.999 × 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+ 0.016 × 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= 10.015 × 10</a:t>
            </a:r>
            <a:r>
              <a:rPr lang="en-US" altLang="zh-CN" sz="2400" baseline="300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3. </a:t>
            </a:r>
            <a:r>
              <a:rPr lang="zh-CN" altLang="en-US" sz="2800" dirty="0">
                <a:ea typeface="宋体" panose="02010600030101010101" pitchFamily="2" charset="-122"/>
              </a:rPr>
              <a:t>结果规格化</a:t>
            </a:r>
            <a:r>
              <a:rPr lang="en-US" altLang="zh-CN" sz="2800" dirty="0"/>
              <a:t>&amp; </a:t>
            </a:r>
            <a:r>
              <a:rPr lang="zh-CN" altLang="en-US" sz="2800" dirty="0">
                <a:ea typeface="宋体" panose="02010600030101010101" pitchFamily="2" charset="-122"/>
              </a:rPr>
              <a:t>检查是否溢出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1.0015 × 10</a:t>
            </a:r>
            <a:r>
              <a:rPr lang="en-US" altLang="zh-CN" sz="2400" baseline="30000" dirty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4.</a:t>
            </a:r>
            <a:r>
              <a:rPr lang="zh-CN" altLang="en-US" sz="2800" dirty="0">
                <a:ea typeface="宋体" panose="02010600030101010101" pitchFamily="2" charset="-122"/>
              </a:rPr>
              <a:t>进行必要的舍入处理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1.002 × 10</a:t>
            </a:r>
            <a:r>
              <a:rPr lang="en-US" altLang="zh-CN" sz="2400" baseline="30000" dirty="0"/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119" y="332656"/>
            <a:ext cx="8259762" cy="584775"/>
          </a:xfrm>
        </p:spPr>
        <p:txBody>
          <a:bodyPr/>
          <a:lstStyle/>
          <a:p>
            <a:r>
              <a:rPr lang="zh-CN" altLang="en-US" sz="3200" dirty="0"/>
              <a:t>可发现异常的</a:t>
            </a:r>
            <a:r>
              <a:rPr lang="en-US" altLang="zh-CN" sz="3200" dirty="0"/>
              <a:t>MIPS</a:t>
            </a:r>
            <a:r>
              <a:rPr lang="zh-CN" altLang="en-US" sz="3200" dirty="0"/>
              <a:t>指令序列（</a:t>
            </a:r>
            <a:r>
              <a:rPr lang="en-US" altLang="zh-CN" sz="3200" dirty="0"/>
              <a:t>P120</a:t>
            </a:r>
            <a:r>
              <a:rPr lang="zh-CN" altLang="en-US" sz="3200" dirty="0"/>
              <a:t>，精解）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3" y="1124744"/>
            <a:ext cx="845721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64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60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1747" name="Rectangle 4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6"/>
                </a:solidFill>
              </a:rPr>
              <a:t>浮点数加法</a:t>
            </a:r>
          </a:p>
        </p:txBody>
      </p:sp>
      <p:sp>
        <p:nvSpPr>
          <p:cNvPr id="31748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现在计算一个</a:t>
            </a:r>
            <a:r>
              <a:rPr lang="en-US" altLang="zh-CN" sz="2800" dirty="0"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ea typeface="宋体" panose="02010600030101010101" pitchFamily="2" charset="-122"/>
              </a:rPr>
              <a:t>位的二进制数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1.000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–1</a:t>
            </a:r>
            <a:r>
              <a:rPr lang="en-US" altLang="zh-CN" sz="2400" dirty="0"/>
              <a:t> + –1.110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–2</a:t>
            </a:r>
            <a:r>
              <a:rPr lang="en-US" altLang="zh-CN" sz="2400" dirty="0"/>
              <a:t> (0.5 +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1. </a:t>
            </a:r>
            <a:r>
              <a:rPr lang="zh-CN" altLang="en-US" sz="2800" dirty="0">
                <a:ea typeface="宋体" panose="02010600030101010101" pitchFamily="2" charset="-122"/>
              </a:rPr>
              <a:t>对阶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  <a:sym typeface="Arial" panose="020B0604020202020204" pitchFamily="34" charset="0"/>
              </a:rPr>
              <a:t>把小阶的值调整到和大阶一致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1.000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–1</a:t>
            </a:r>
            <a:r>
              <a:rPr lang="en-US" altLang="zh-CN" sz="2400" dirty="0"/>
              <a:t> + –0.111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2. </a:t>
            </a:r>
            <a:r>
              <a:rPr lang="zh-CN" altLang="en-US" sz="2800" dirty="0">
                <a:ea typeface="宋体" panose="02010600030101010101" pitchFamily="2" charset="-122"/>
                <a:sym typeface="Arial" panose="020B0604020202020204" pitchFamily="34" charset="0"/>
              </a:rPr>
              <a:t>尾数相加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1.000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–1</a:t>
            </a:r>
            <a:r>
              <a:rPr lang="en-US" altLang="zh-CN" sz="2400" dirty="0"/>
              <a:t> + –0.111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</a:t>
            </a:r>
            <a:r>
              <a:rPr lang="en-US" altLang="zh-CN" sz="2400" dirty="0"/>
              <a:t>1 = 0.001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3. </a:t>
            </a:r>
            <a:r>
              <a:rPr lang="zh-CN" altLang="en-US" sz="2800" dirty="0">
                <a:ea typeface="宋体" panose="02010600030101010101" pitchFamily="2" charset="-122"/>
                <a:sym typeface="Arial" panose="020B0604020202020204" pitchFamily="34" charset="0"/>
              </a:rPr>
              <a:t>结果规格化</a:t>
            </a:r>
            <a:r>
              <a:rPr lang="en-US" altLang="zh-CN" sz="2800" dirty="0">
                <a:sym typeface="Arial" panose="020B0604020202020204" pitchFamily="34" charset="0"/>
              </a:rPr>
              <a:t>&amp; </a:t>
            </a:r>
            <a:r>
              <a:rPr lang="zh-CN" altLang="en-US" sz="2800" dirty="0">
                <a:ea typeface="宋体" panose="02010600030101010101" pitchFamily="2" charset="-122"/>
                <a:sym typeface="Arial" panose="020B0604020202020204" pitchFamily="34" charset="0"/>
              </a:rPr>
              <a:t>检查是否溢出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1.000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–4</a:t>
            </a:r>
            <a:r>
              <a:rPr lang="en-US" altLang="zh-CN" sz="2400" dirty="0"/>
              <a:t>,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4. </a:t>
            </a:r>
            <a:r>
              <a:rPr lang="zh-CN" altLang="en-US" sz="2800" dirty="0">
                <a:ea typeface="宋体" panose="02010600030101010101" pitchFamily="2" charset="-122"/>
                <a:sym typeface="Arial" panose="020B0604020202020204" pitchFamily="34" charset="0"/>
              </a:rPr>
              <a:t>进行必要的舍入处理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1.000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–4</a:t>
            </a:r>
            <a:r>
              <a:rPr lang="en-US" altLang="zh-CN" sz="2400" dirty="0"/>
              <a:t> (no change)  = 0.0625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61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6"/>
                </a:solidFill>
              </a:rPr>
              <a:t>浮点加法硬件</a:t>
            </a: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比整数加法器复杂很多</a:t>
            </a: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如果在一个时钟周期内完成，就会要求</a:t>
            </a: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时钟周期</a:t>
            </a:r>
            <a:r>
              <a:rPr lang="zh-CN" altLang="en-US" dirty="0">
                <a:ea typeface="宋体" panose="02010600030101010101" pitchFamily="2" charset="-122"/>
              </a:rPr>
              <a:t>很长</a:t>
            </a:r>
            <a:endParaRPr lang="en-US" altLang="x-none" dirty="0"/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比整数运算费时许多</a:t>
            </a:r>
            <a:endParaRPr lang="en-US" altLang="x-none" dirty="0"/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较慢的时钟会对所有的指令产生影响</a:t>
            </a:r>
            <a:endParaRPr lang="en-US" altLang="x-none" dirty="0"/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浮点加法器通常需要数个时钟周期</a:t>
            </a:r>
            <a:endParaRPr lang="en-US" altLang="x-none" dirty="0"/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可以被流水化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62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浮点加法硬件（</a:t>
            </a:r>
            <a:r>
              <a:rPr lang="en-US" altLang="zh-CN" dirty="0">
                <a:ea typeface="宋体" panose="02010600030101010101" pitchFamily="2" charset="-122"/>
                <a:sym typeface="Arial" panose="020B0604020202020204" pitchFamily="34" charset="0"/>
              </a:rPr>
              <a:t>P137</a:t>
            </a: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7" name="AutoShape 4"/>
          <p:cNvSpPr/>
          <p:nvPr/>
        </p:nvSpPr>
        <p:spPr>
          <a:xfrm>
            <a:off x="5292080" y="1700808"/>
            <a:ext cx="144463" cy="1800225"/>
          </a:xfrm>
          <a:prstGeom prst="rightBrace">
            <a:avLst>
              <a:gd name="adj1" fmla="val 10373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798" name="AutoShape 5"/>
          <p:cNvSpPr/>
          <p:nvPr/>
        </p:nvSpPr>
        <p:spPr>
          <a:xfrm>
            <a:off x="5292080" y="3572471"/>
            <a:ext cx="144463" cy="792162"/>
          </a:xfrm>
          <a:prstGeom prst="rightBrace">
            <a:avLst>
              <a:gd name="adj1" fmla="val 4564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799" name="AutoShape 6"/>
          <p:cNvSpPr/>
          <p:nvPr/>
        </p:nvSpPr>
        <p:spPr>
          <a:xfrm>
            <a:off x="5292080" y="4651971"/>
            <a:ext cx="144463" cy="576262"/>
          </a:xfrm>
          <a:prstGeom prst="rightBrace">
            <a:avLst>
              <a:gd name="adj1" fmla="val 3320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800" name="AutoShape 7"/>
          <p:cNvSpPr/>
          <p:nvPr/>
        </p:nvSpPr>
        <p:spPr>
          <a:xfrm>
            <a:off x="5292080" y="5301258"/>
            <a:ext cx="144463" cy="576263"/>
          </a:xfrm>
          <a:prstGeom prst="rightBrace">
            <a:avLst>
              <a:gd name="adj1" fmla="val 3320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801" name="Text Box 8"/>
          <p:cNvSpPr txBox="1"/>
          <p:nvPr/>
        </p:nvSpPr>
        <p:spPr>
          <a:xfrm>
            <a:off x="5581005" y="2424708"/>
            <a:ext cx="1324402" cy="33855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1600" dirty="0">
                <a:ea typeface="宋体" panose="02010600030101010101" pitchFamily="2" charset="-122"/>
              </a:rPr>
              <a:t>步骤</a:t>
            </a:r>
            <a:r>
              <a:rPr lang="en-US" altLang="zh-CN" sz="1600" dirty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：对阶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2" name="Text Box 9"/>
          <p:cNvSpPr txBox="1"/>
          <p:nvPr/>
        </p:nvSpPr>
        <p:spPr>
          <a:xfrm>
            <a:off x="5581005" y="3793133"/>
            <a:ext cx="1939955" cy="33855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1600" dirty="0">
                <a:ea typeface="Arial" panose="020B0604020202020204" pitchFamily="34" charset="0"/>
              </a:rPr>
              <a:t>步骤</a:t>
            </a: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zh-CN" altLang="en-US" sz="1600" dirty="0">
                <a:ea typeface="Arial" panose="020B0604020202020204" pitchFamily="34" charset="0"/>
              </a:rPr>
              <a:t>：有效数相加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3" name="Text Box 10"/>
          <p:cNvSpPr txBox="1"/>
          <p:nvPr/>
        </p:nvSpPr>
        <p:spPr>
          <a:xfrm>
            <a:off x="5581005" y="4729758"/>
            <a:ext cx="1529586" cy="33855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步骤</a:t>
            </a: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：规格化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4" name="Text Box 11"/>
          <p:cNvSpPr txBox="1"/>
          <p:nvPr/>
        </p:nvSpPr>
        <p:spPr>
          <a:xfrm>
            <a:off x="5581005" y="5377458"/>
            <a:ext cx="1324402" cy="33855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步骤</a:t>
            </a: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：舍入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5" name="AutoShape 12"/>
          <p:cNvSpPr/>
          <p:nvPr/>
        </p:nvSpPr>
        <p:spPr>
          <a:xfrm rot="10800000">
            <a:off x="7201872" y="4796433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2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3795" name="Picture 14" descr="f03-16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7" y="1190625"/>
            <a:ext cx="5214937" cy="5051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417426" y="2902962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en-US" dirty="0"/>
              <a:t>小阶向大阶看齐</a:t>
            </a:r>
            <a:endParaRPr lang="en-US" altLang="zh-CN" dirty="0"/>
          </a:p>
          <a:p>
            <a:pPr marL="342900" indent="-342900">
              <a:buAutoNum type="alphaUcPeriod"/>
            </a:pPr>
            <a:r>
              <a:rPr lang="zh-CN" altLang="en-US" dirty="0"/>
              <a:t>大阶向小阶看齐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FB431D-45C1-4A43-AB62-63B483FB6F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384710" cy="47885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BE0AC7-8239-4C42-BA8F-4A56E7980569}"/>
              </a:ext>
            </a:extLst>
          </p:cNvPr>
          <p:cNvSpPr txBox="1"/>
          <p:nvPr/>
        </p:nvSpPr>
        <p:spPr>
          <a:xfrm>
            <a:off x="467544" y="533924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0.5</a:t>
            </a:r>
            <a:r>
              <a:rPr lang="zh-CN" altLang="en-US" dirty="0"/>
              <a:t>）</a:t>
            </a:r>
            <a:r>
              <a:rPr lang="en-US" altLang="zh-CN" baseline="-25000" dirty="0"/>
              <a:t>10 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0.1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>=2</a:t>
            </a:r>
            <a:r>
              <a:rPr lang="en-US" altLang="zh-CN" baseline="30000" dirty="0"/>
              <a:t>-1</a:t>
            </a:r>
            <a:r>
              <a:rPr lang="en-US" altLang="zh-CN" dirty="0"/>
              <a:t>  = 1.0 * 2</a:t>
            </a:r>
            <a:r>
              <a:rPr lang="en-US" altLang="zh-CN" baseline="30000" dirty="0"/>
              <a:t>-1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C6FB41-FFA5-46C9-8723-399E69948098}"/>
              </a:ext>
            </a:extLst>
          </p:cNvPr>
          <p:cNvSpPr txBox="1"/>
          <p:nvPr/>
        </p:nvSpPr>
        <p:spPr>
          <a:xfrm>
            <a:off x="4565791" y="502390"/>
            <a:ext cx="403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0.4375</a:t>
            </a:r>
            <a:r>
              <a:rPr lang="zh-CN" altLang="en-US" dirty="0"/>
              <a:t>）</a:t>
            </a:r>
            <a:r>
              <a:rPr lang="en-US" altLang="zh-CN" baseline="-25000" dirty="0"/>
              <a:t>10 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0.0111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>=1.11 * 2</a:t>
            </a:r>
            <a:r>
              <a:rPr lang="en-US" altLang="zh-CN" baseline="30000" dirty="0"/>
              <a:t>-2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08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14" descr="f03-16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96752"/>
            <a:ext cx="7894935" cy="541538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519" y="179348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0.5</a:t>
            </a:r>
            <a:r>
              <a:rPr lang="zh-CN" altLang="en-US" dirty="0"/>
              <a:t>）</a:t>
            </a:r>
            <a:r>
              <a:rPr lang="en-US" altLang="zh-CN" baseline="-25000" dirty="0"/>
              <a:t>10 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0.1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>=2</a:t>
            </a:r>
            <a:r>
              <a:rPr lang="en-US" altLang="zh-CN" baseline="30000" dirty="0"/>
              <a:t>-1</a:t>
            </a:r>
            <a:r>
              <a:rPr lang="en-US" altLang="zh-CN" dirty="0"/>
              <a:t>  = 1.0 * 2</a:t>
            </a:r>
            <a:r>
              <a:rPr lang="en-US" altLang="zh-CN" baseline="30000" dirty="0"/>
              <a:t>-1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707904" y="179348"/>
            <a:ext cx="423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-0.4375</a:t>
            </a:r>
            <a:r>
              <a:rPr lang="zh-CN" altLang="en-US" dirty="0"/>
              <a:t>）</a:t>
            </a:r>
            <a:r>
              <a:rPr lang="en-US" altLang="zh-CN" baseline="-25000" dirty="0"/>
              <a:t>10 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0.0111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>=1.11 * 2</a:t>
            </a:r>
            <a:r>
              <a:rPr lang="en-US" altLang="zh-CN" baseline="30000" dirty="0"/>
              <a:t>-2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187624" y="859458"/>
            <a:ext cx="4206274" cy="369332"/>
            <a:chOff x="1187624" y="859458"/>
            <a:chExt cx="4206274" cy="369332"/>
          </a:xfrm>
        </p:grpSpPr>
        <p:sp>
          <p:nvSpPr>
            <p:cNvPr id="7" name="文本框 6"/>
            <p:cNvSpPr txBox="1"/>
            <p:nvPr/>
          </p:nvSpPr>
          <p:spPr>
            <a:xfrm>
              <a:off x="1187624" y="85945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04048" y="85945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-2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71600" y="2019583"/>
            <a:ext cx="4019967" cy="905361"/>
            <a:chOff x="971600" y="2019583"/>
            <a:chExt cx="4019967" cy="905361"/>
          </a:xfrm>
        </p:grpSpPr>
        <p:sp>
          <p:nvSpPr>
            <p:cNvPr id="9" name="矩形 8"/>
            <p:cNvSpPr/>
            <p:nvPr/>
          </p:nvSpPr>
          <p:spPr>
            <a:xfrm>
              <a:off x="971600" y="2348880"/>
              <a:ext cx="1008112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67744" y="2019583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对阶：指数较小的数右移</a:t>
              </a: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713040" y="600671"/>
            <a:ext cx="536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-0.4375</a:t>
            </a:r>
            <a:r>
              <a:rPr lang="zh-CN" altLang="en-US" dirty="0"/>
              <a:t>）</a:t>
            </a:r>
            <a:r>
              <a:rPr lang="en-US" altLang="zh-CN" baseline="-25000" dirty="0"/>
              <a:t>10 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-0.0111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>=-1.11 * 2</a:t>
            </a:r>
            <a:r>
              <a:rPr lang="en-US" altLang="zh-CN" baseline="30000" dirty="0"/>
              <a:t>-2</a:t>
            </a:r>
            <a:r>
              <a:rPr lang="en-US" altLang="zh-CN" dirty="0"/>
              <a:t> =-0.111*2</a:t>
            </a:r>
            <a:r>
              <a:rPr lang="en-US" altLang="zh-CN" baseline="30000" dirty="0"/>
              <a:t>-1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91880" y="3211746"/>
            <a:ext cx="1014353" cy="524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131840" y="3627033"/>
            <a:ext cx="2328890" cy="384718"/>
            <a:chOff x="3409324" y="3627033"/>
            <a:chExt cx="2051406" cy="384718"/>
          </a:xfrm>
        </p:grpSpPr>
        <p:sp>
          <p:nvSpPr>
            <p:cNvPr id="14" name="矩形 13"/>
            <p:cNvSpPr/>
            <p:nvPr/>
          </p:nvSpPr>
          <p:spPr>
            <a:xfrm>
              <a:off x="4955463" y="36270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1.0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409324" y="3642419"/>
              <a:ext cx="8131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-0.111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7014031" y="5065188"/>
            <a:ext cx="1014353" cy="524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413631" y="5045381"/>
            <a:ext cx="1473487" cy="524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741990" y="4222231"/>
            <a:ext cx="1926989" cy="622258"/>
            <a:chOff x="2741990" y="4222231"/>
            <a:chExt cx="1926989" cy="622258"/>
          </a:xfrm>
        </p:grpSpPr>
        <p:sp>
          <p:nvSpPr>
            <p:cNvPr id="17" name="文本框 16"/>
            <p:cNvSpPr txBox="1"/>
            <p:nvPr/>
          </p:nvSpPr>
          <p:spPr>
            <a:xfrm>
              <a:off x="3907232" y="447515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0.001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41990" y="4222231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-1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003166" y="60555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469867" y="607678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212107" y="6055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1563" y="638132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课后习题： </a:t>
            </a:r>
            <a:r>
              <a:rPr lang="en-US" altLang="zh-CN" dirty="0"/>
              <a:t>P160 3.23,3.24,3.29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AA7D861-8E2E-4FB3-9DCB-8E12C44B4EDA}"/>
              </a:ext>
            </a:extLst>
          </p:cNvPr>
          <p:cNvGrpSpPr/>
          <p:nvPr/>
        </p:nvGrpSpPr>
        <p:grpSpPr>
          <a:xfrm>
            <a:off x="3003166" y="2725601"/>
            <a:ext cx="2044493" cy="384009"/>
            <a:chOff x="3003166" y="2725601"/>
            <a:chExt cx="2044493" cy="38400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2BD0687-5C92-4162-8C2B-D2F638CF751B}"/>
                </a:ext>
              </a:extLst>
            </p:cNvPr>
            <p:cNvSpPr txBox="1"/>
            <p:nvPr/>
          </p:nvSpPr>
          <p:spPr>
            <a:xfrm>
              <a:off x="3003166" y="27402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EF87710-EC73-4149-B25E-0752ADC6F160}"/>
                </a:ext>
              </a:extLst>
            </p:cNvPr>
            <p:cNvSpPr txBox="1"/>
            <p:nvPr/>
          </p:nvSpPr>
          <p:spPr>
            <a:xfrm>
              <a:off x="4734753" y="27256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47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 animBg="1"/>
      <p:bldP spid="34" grpId="0" animBg="1"/>
      <p:bldP spid="37" grpId="0"/>
      <p:bldP spid="38" grpId="0"/>
      <p:bldP spid="39" grpId="0"/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14" descr="f03-16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76672"/>
            <a:ext cx="7894935" cy="5415386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1187624" y="139378"/>
            <a:ext cx="4206274" cy="369332"/>
            <a:chOff x="1187624" y="859458"/>
            <a:chExt cx="4206274" cy="369332"/>
          </a:xfrm>
        </p:grpSpPr>
        <p:sp>
          <p:nvSpPr>
            <p:cNvPr id="7" name="文本框 6"/>
            <p:cNvSpPr txBox="1"/>
            <p:nvPr/>
          </p:nvSpPr>
          <p:spPr>
            <a:xfrm>
              <a:off x="1187624" y="85945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04048" y="85945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-2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71600" y="1299503"/>
            <a:ext cx="4019967" cy="905361"/>
            <a:chOff x="971600" y="2019583"/>
            <a:chExt cx="4019967" cy="905361"/>
          </a:xfrm>
        </p:grpSpPr>
        <p:sp>
          <p:nvSpPr>
            <p:cNvPr id="9" name="矩形 8"/>
            <p:cNvSpPr/>
            <p:nvPr/>
          </p:nvSpPr>
          <p:spPr>
            <a:xfrm>
              <a:off x="971600" y="2348880"/>
              <a:ext cx="1008112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67744" y="2019583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对阶：指数较小的数右移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3491880" y="2491666"/>
            <a:ext cx="1014353" cy="524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131840" y="2906953"/>
            <a:ext cx="2328890" cy="384718"/>
            <a:chOff x="3409324" y="3627033"/>
            <a:chExt cx="2051406" cy="384718"/>
          </a:xfrm>
        </p:grpSpPr>
        <p:sp>
          <p:nvSpPr>
            <p:cNvPr id="14" name="矩形 13"/>
            <p:cNvSpPr/>
            <p:nvPr/>
          </p:nvSpPr>
          <p:spPr>
            <a:xfrm>
              <a:off x="4955463" y="36270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1.0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409324" y="3642419"/>
              <a:ext cx="8131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-0.111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7014031" y="4345108"/>
            <a:ext cx="1014353" cy="524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413631" y="4325301"/>
            <a:ext cx="1473487" cy="524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41277" y="34809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0.001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79466" y="37890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03166" y="53354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469867" y="53567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212107" y="53354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40152" y="2922339"/>
            <a:ext cx="126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(1.1 0.001)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48618" y="3573016"/>
            <a:ext cx="220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altLang="zh-CN" dirty="0"/>
              <a:t>(1.2 </a:t>
            </a:r>
            <a:r>
              <a:rPr lang="zh-CN" altLang="en-US" dirty="0"/>
              <a:t>小数点右移</a:t>
            </a:r>
            <a:r>
              <a:rPr lang="en-US" altLang="zh-CN" dirty="0"/>
              <a:t>3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951404" y="3942348"/>
            <a:ext cx="220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altLang="zh-CN" dirty="0"/>
              <a:t>(1.2 </a:t>
            </a:r>
            <a:r>
              <a:rPr lang="zh-CN" altLang="en-US" dirty="0"/>
              <a:t>选</a:t>
            </a:r>
            <a:r>
              <a:rPr lang="en-US" altLang="zh-CN" dirty="0"/>
              <a:t>-1)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1"/>
          </p:cNvCxnSpPr>
          <p:nvPr/>
        </p:nvCxnSpPr>
        <p:spPr>
          <a:xfrm flipH="1">
            <a:off x="1475656" y="3107005"/>
            <a:ext cx="4464496" cy="18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198091" y="3769637"/>
            <a:ext cx="2813707" cy="4179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1"/>
          </p:cNvCxnSpPr>
          <p:nvPr/>
        </p:nvCxnSpPr>
        <p:spPr>
          <a:xfrm flipH="1" flipV="1">
            <a:off x="1691680" y="3665616"/>
            <a:ext cx="4259724" cy="4613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966061" y="4291597"/>
            <a:ext cx="220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altLang="zh-CN" dirty="0"/>
              <a:t>(1.2 </a:t>
            </a:r>
            <a:r>
              <a:rPr lang="zh-CN" altLang="en-US" dirty="0"/>
              <a:t>减</a:t>
            </a:r>
            <a:r>
              <a:rPr lang="en-US" altLang="zh-CN" dirty="0"/>
              <a:t>3)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H="1" flipV="1">
            <a:off x="1577474" y="4384197"/>
            <a:ext cx="4456960" cy="928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987522" y="5280102"/>
            <a:ext cx="283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altLang="zh-CN" dirty="0"/>
              <a:t>(1.3 </a:t>
            </a:r>
            <a:r>
              <a:rPr lang="zh-CN" altLang="en-US" dirty="0"/>
              <a:t>如果舍入后不规格化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 flipH="1" flipV="1">
            <a:off x="5796136" y="4930853"/>
            <a:ext cx="298192" cy="5879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2716399" y="3942348"/>
            <a:ext cx="3361886" cy="15822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5541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66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4819" name="Rectangle 4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9441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/>
              <a:t>浮点数乘法（</a:t>
            </a:r>
            <a:r>
              <a:rPr lang="en-US" altLang="zh-CN" dirty="0"/>
              <a:t>P.138</a:t>
            </a:r>
            <a:r>
              <a:rPr lang="zh-CN" altLang="en-US" dirty="0"/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0" name="Rectangle 5"/>
          <p:cNvSpPr>
            <a:spLocks noGrp="1"/>
          </p:cNvSpPr>
          <p:nvPr>
            <p:ph idx="1"/>
          </p:nvPr>
        </p:nvSpPr>
        <p:spPr>
          <a:xfrm>
            <a:off x="500035" y="1071546"/>
            <a:ext cx="8455054" cy="5165742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以</a:t>
            </a:r>
            <a:r>
              <a:rPr lang="en-US" altLang="zh-CN" sz="2400" b="1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位</a:t>
            </a:r>
            <a:r>
              <a:rPr lang="en-US" altLang="zh-CN" sz="2400" b="1" dirty="0">
                <a:latin typeface="+mn-ea"/>
              </a:rPr>
              <a:t>10</a:t>
            </a:r>
            <a:r>
              <a:rPr lang="zh-CN" altLang="en-US" sz="2400" b="1" dirty="0">
                <a:latin typeface="+mn-ea"/>
              </a:rPr>
              <a:t>进制数相乘为例子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1.110 × 10</a:t>
            </a:r>
            <a:r>
              <a:rPr lang="en-US" altLang="zh-CN" sz="2000" baseline="30000" dirty="0"/>
              <a:t>10</a:t>
            </a:r>
            <a:r>
              <a:rPr lang="en-US" altLang="zh-CN" sz="2000" dirty="0"/>
              <a:t> × 9.200 × 10</a:t>
            </a:r>
            <a:r>
              <a:rPr lang="en-US" altLang="zh-CN" sz="2000" baseline="30000" dirty="0"/>
              <a:t>–5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1. </a:t>
            </a:r>
            <a:r>
              <a:rPr lang="zh-CN" altLang="en-US" sz="2400" b="1" dirty="0">
                <a:latin typeface="+mn-ea"/>
              </a:rPr>
              <a:t>指数相加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已带有偏阶的指数，和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偏阶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新的指数</a:t>
            </a:r>
            <a:r>
              <a:rPr lang="en-US" altLang="zh-CN" sz="2000" dirty="0"/>
              <a:t>= 10 + –5 = 5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2. </a:t>
            </a:r>
            <a:r>
              <a:rPr lang="zh-CN" altLang="en-US" sz="2400" b="1" dirty="0">
                <a:latin typeface="+mn-ea"/>
              </a:rPr>
              <a:t>乘以被乘数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1.110 × 9.200 = 10.212  </a:t>
            </a:r>
            <a:r>
              <a:rPr lang="en-US" altLang="zh-CN" sz="2000" dirty="0">
                <a:sym typeface="Symbol" panose="05050102010706020507" pitchFamily="18" charset="2"/>
              </a:rPr>
              <a:t>  10.212 </a:t>
            </a:r>
            <a:r>
              <a:rPr lang="en-US" altLang="zh-CN" sz="2000" dirty="0"/>
              <a:t>× 10</a:t>
            </a:r>
            <a:r>
              <a:rPr lang="en-US" altLang="zh-CN" sz="2000" baseline="30000" dirty="0"/>
              <a:t>5</a:t>
            </a:r>
            <a:endParaRPr lang="en-US" altLang="zh-CN" sz="2000" baseline="30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3. </a:t>
            </a:r>
            <a:r>
              <a:rPr lang="zh-CN" altLang="en-US" sz="2400" b="1" dirty="0">
                <a:latin typeface="+mn-ea"/>
              </a:rPr>
              <a:t>规格化结果 </a:t>
            </a:r>
            <a:r>
              <a:rPr lang="en-US" altLang="zh-CN" sz="2400" b="1" dirty="0">
                <a:latin typeface="+mn-ea"/>
              </a:rPr>
              <a:t>&amp; </a:t>
            </a:r>
            <a:r>
              <a:rPr lang="zh-CN" altLang="en-US" sz="2400" b="1" dirty="0">
                <a:latin typeface="+mn-ea"/>
              </a:rPr>
              <a:t>检查上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下溢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1.0212 × 10</a:t>
            </a:r>
            <a:r>
              <a:rPr lang="en-US" altLang="zh-CN" sz="2000" baseline="30000" dirty="0"/>
              <a:t>6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4. </a:t>
            </a:r>
            <a:r>
              <a:rPr lang="zh-CN" altLang="en-US" sz="2400" b="1" dirty="0">
                <a:latin typeface="+mn-ea"/>
              </a:rPr>
              <a:t>舍入并进一步规格化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1.021 × 10</a:t>
            </a:r>
            <a:r>
              <a:rPr lang="en-US" altLang="zh-CN" sz="2000" baseline="30000" dirty="0"/>
              <a:t>6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5. </a:t>
            </a:r>
            <a:r>
              <a:rPr lang="zh-CN" altLang="en-US" sz="2400" b="1" dirty="0">
                <a:latin typeface="+mn-ea"/>
              </a:rPr>
              <a:t>根据操作数的符号决定结果的符号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+1.021 × 10</a:t>
            </a:r>
            <a:r>
              <a:rPr lang="en-US" altLang="zh-CN" sz="2000" baseline="30000" dirty="0"/>
              <a:t>6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67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5843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浮点数乘法 （</a:t>
            </a:r>
            <a:r>
              <a:rPr lang="en-US" altLang="zh-CN" dirty="0">
                <a:ea typeface="宋体" panose="02010600030101010101" pitchFamily="2" charset="-122"/>
              </a:rPr>
              <a:t>P.139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4" name="Rectangle 5"/>
          <p:cNvSpPr>
            <a:spLocks noGrp="1"/>
          </p:cNvSpPr>
          <p:nvPr>
            <p:ph idx="1"/>
          </p:nvPr>
        </p:nvSpPr>
        <p:spPr>
          <a:xfrm>
            <a:off x="500034" y="1000108"/>
            <a:ext cx="8501121" cy="523718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位二进制乘法例子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1.000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–1</a:t>
            </a:r>
            <a:r>
              <a:rPr lang="en-US" altLang="zh-CN" sz="2000" dirty="0"/>
              <a:t> × –1.110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–2</a:t>
            </a:r>
            <a:r>
              <a:rPr lang="en-US" altLang="zh-CN" sz="2000" dirty="0"/>
              <a:t> (0.5 × –0.4375)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1. </a:t>
            </a:r>
            <a:r>
              <a:rPr lang="zh-CN" altLang="en-US" sz="2400" b="1" dirty="0">
                <a:latin typeface="+mn-ea"/>
              </a:rPr>
              <a:t>指数相加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不带偏阶的指数相加</a:t>
            </a:r>
            <a:r>
              <a:rPr lang="en-US" altLang="zh-CN" sz="2000" dirty="0"/>
              <a:t>: –1 + –2 = </a:t>
            </a:r>
            <a:r>
              <a:rPr lang="en-US" altLang="zh-CN" sz="2000" dirty="0">
                <a:solidFill>
                  <a:srgbClr val="FF0000"/>
                </a:solidFill>
              </a:rPr>
              <a:t>–3 + 127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带偏阶的指数相加</a:t>
            </a:r>
            <a:r>
              <a:rPr lang="en-US" altLang="zh-CN" sz="2000" dirty="0"/>
              <a:t>: (–1 + 127) + (–2 + 127) = –3 + 254 </a:t>
            </a:r>
            <a:r>
              <a:rPr lang="en-US" altLang="zh-CN" sz="2000" dirty="0">
                <a:solidFill>
                  <a:srgbClr val="FF0000"/>
                </a:solidFill>
              </a:rPr>
              <a:t>– 127 </a:t>
            </a:r>
            <a:r>
              <a:rPr lang="en-US" altLang="zh-CN" sz="2000" dirty="0"/>
              <a:t>= </a:t>
            </a:r>
            <a:r>
              <a:rPr lang="en-US" altLang="zh-CN" sz="2000" dirty="0">
                <a:solidFill>
                  <a:srgbClr val="FF0000"/>
                </a:solidFill>
              </a:rPr>
              <a:t>–3 + 127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2. </a:t>
            </a:r>
            <a:r>
              <a:rPr lang="zh-CN" altLang="en-US" sz="2400" b="1" dirty="0">
                <a:latin typeface="+mn-ea"/>
              </a:rPr>
              <a:t>乘以被乘数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1.000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= 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 </a:t>
            </a:r>
            <a:r>
              <a:rPr lang="en-US" altLang="zh-CN" sz="2000" dirty="0">
                <a:sym typeface="Symbol" panose="05050102010706020507" pitchFamily="18" charset="2"/>
              </a:rPr>
              <a:t>  </a:t>
            </a:r>
            <a:r>
              <a:rPr lang="en-US" altLang="zh-CN" sz="2000" dirty="0"/>
              <a:t>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–3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3. </a:t>
            </a:r>
            <a:r>
              <a:rPr lang="zh-CN" altLang="en-US" sz="2400" b="1" dirty="0">
                <a:latin typeface="+mn-ea"/>
              </a:rPr>
              <a:t>规格化结果 </a:t>
            </a:r>
            <a:r>
              <a:rPr lang="en-US" altLang="zh-CN" sz="2400" b="1" dirty="0">
                <a:latin typeface="+mn-ea"/>
              </a:rPr>
              <a:t>&amp; </a:t>
            </a:r>
            <a:r>
              <a:rPr lang="zh-CN" altLang="en-US" sz="2400" b="1" dirty="0">
                <a:latin typeface="+mn-ea"/>
              </a:rPr>
              <a:t>检查上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下溢 （</a:t>
            </a:r>
            <a:r>
              <a:rPr lang="en-US" altLang="zh-CN" sz="2400" b="1" dirty="0">
                <a:latin typeface="+mn-ea"/>
              </a:rPr>
              <a:t>【-126,127】</a:t>
            </a:r>
            <a:r>
              <a:rPr lang="zh-CN" altLang="en-US" sz="2400" b="1" dirty="0">
                <a:latin typeface="+mn-ea"/>
              </a:rPr>
              <a:t>）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–3</a:t>
            </a:r>
            <a:r>
              <a:rPr lang="en-US" altLang="zh-CN" sz="2000" dirty="0"/>
              <a:t> (</a:t>
            </a:r>
            <a:r>
              <a:rPr lang="zh-CN" altLang="en-US" sz="2000" dirty="0"/>
              <a:t>没有调整</a:t>
            </a:r>
            <a:r>
              <a:rPr lang="en-US" altLang="zh-CN" sz="2000" dirty="0"/>
              <a:t>) </a:t>
            </a:r>
            <a:r>
              <a:rPr lang="zh-CN" altLang="en-US" sz="2000" dirty="0"/>
              <a:t>没有上</a:t>
            </a:r>
            <a:r>
              <a:rPr lang="en-US" altLang="zh-CN" sz="2000" dirty="0"/>
              <a:t>/</a:t>
            </a:r>
            <a:r>
              <a:rPr lang="zh-CN" altLang="en-US" sz="2000" dirty="0"/>
              <a:t>下溢 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4. </a:t>
            </a:r>
            <a:r>
              <a:rPr lang="zh-CN" altLang="en-US" sz="2400" b="1" dirty="0">
                <a:latin typeface="+mn-ea"/>
              </a:rPr>
              <a:t>舍入，必要时再次规格化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–3</a:t>
            </a:r>
            <a:r>
              <a:rPr lang="en-US" altLang="zh-CN" sz="2000" dirty="0"/>
              <a:t> (no change)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5. </a:t>
            </a:r>
            <a:r>
              <a:rPr lang="zh-CN" altLang="en-US" sz="2400" b="1" dirty="0">
                <a:latin typeface="+mn-ea"/>
              </a:rPr>
              <a:t>决定符号</a:t>
            </a:r>
            <a:r>
              <a:rPr lang="en-US" altLang="zh-CN" sz="2400" b="1" dirty="0">
                <a:latin typeface="+mn-ea"/>
              </a:rPr>
              <a:t>: +ve × –ve 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 </a:t>
            </a:r>
            <a:r>
              <a:rPr lang="en-US" altLang="zh-CN" sz="2400" b="1" dirty="0">
                <a:latin typeface="+mn-ea"/>
              </a:rPr>
              <a:t>–ve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–1.110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–3</a:t>
            </a:r>
            <a:r>
              <a:rPr lang="en-US" altLang="zh-CN" sz="2000" dirty="0"/>
              <a:t>  = –0.21875</a:t>
            </a:r>
            <a:r>
              <a:rPr lang="en-US" altLang="zh-CN" sz="2000" baseline="-25000" dirty="0"/>
              <a:t>10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68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浮点运算硬件</a:t>
            </a: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浮点乘法器与浮点加法器的复杂度相似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但使用乘法器而不是加法器</a:t>
            </a:r>
            <a:endParaRPr lang="en-US" altLang="x-none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浮点运算通常需要的操作是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加法，减法，乘法，除法，求倒数，平方根</a:t>
            </a:r>
            <a:endParaRPr lang="en-US" altLang="x-none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浮点数和整数间的转换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操作通常需要数个时钟周期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可以被流水化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69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7891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/>
              <a:t>MIPS</a:t>
            </a:r>
            <a:r>
              <a:rPr lang="zh-CN" altLang="en-US" dirty="0">
                <a:ea typeface="宋体" panose="02010600030101010101" pitchFamily="2" charset="-122"/>
              </a:rPr>
              <a:t>中的浮点指令</a:t>
            </a:r>
          </a:p>
        </p:txBody>
      </p:sp>
      <p:sp>
        <p:nvSpPr>
          <p:cNvPr id="37892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浮点数使用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协处理器</a:t>
            </a:r>
            <a:r>
              <a:rPr lang="en-US" altLang="x-none" sz="2400" b="1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+mn-ea"/>
                <a:ea typeface="+mn-ea"/>
              </a:rPr>
              <a:t>通过</a:t>
            </a:r>
            <a:r>
              <a:rPr lang="en-US" altLang="zh-CN" sz="2400" dirty="0">
                <a:latin typeface="+mn-ea"/>
                <a:ea typeface="+mn-ea"/>
              </a:rPr>
              <a:t>ISA</a:t>
            </a:r>
            <a:r>
              <a:rPr lang="zh-CN" altLang="en-US" sz="2400" dirty="0">
                <a:latin typeface="+mn-ea"/>
                <a:ea typeface="+mn-ea"/>
              </a:rPr>
              <a:t>连接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附加处理器</a:t>
            </a:r>
            <a:endParaRPr lang="en-US" altLang="x-none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独立的浮点寄存器</a:t>
            </a:r>
            <a:endParaRPr lang="en-US" altLang="x-none" sz="2400" b="1" dirty="0">
              <a:latin typeface="+mn-ea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+mn-ea"/>
                <a:ea typeface="+mn-ea"/>
              </a:rPr>
              <a:t>32 </a:t>
            </a:r>
            <a:r>
              <a:rPr lang="zh-CN" altLang="en-US" sz="2400" dirty="0">
                <a:latin typeface="+mn-ea"/>
                <a:ea typeface="+mn-ea"/>
              </a:rPr>
              <a:t>个单精度</a:t>
            </a:r>
            <a:r>
              <a:rPr lang="en-US" altLang="zh-CN" sz="2400" dirty="0">
                <a:latin typeface="+mn-ea"/>
                <a:ea typeface="+mn-ea"/>
              </a:rPr>
              <a:t>: $f0, $f1, … $f31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+mn-ea"/>
                <a:ea typeface="+mn-ea"/>
              </a:rPr>
              <a:t>配对为双精度</a:t>
            </a:r>
            <a:r>
              <a:rPr lang="en-US" altLang="zh-CN" sz="2400" dirty="0">
                <a:latin typeface="+mn-ea"/>
                <a:ea typeface="+mn-ea"/>
              </a:rPr>
              <a:t>: $f0/$f1, $f2/$f3, 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/>
              <a:t>Release 2 of MIPS ISA supports 32 × 64-bit FP reg’s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浮点指令只操作浮点寄存器</a:t>
            </a:r>
            <a:endParaRPr lang="en-US" altLang="x-none" sz="2400" b="1" dirty="0">
              <a:latin typeface="+mn-ea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+mn-ea"/>
                <a:ea typeface="+mn-ea"/>
              </a:rPr>
              <a:t>程序通常不会对浮点数据进行整数操作，反之亦然。</a:t>
            </a:r>
            <a:endParaRPr lang="en-US" altLang="x-none" sz="2400" dirty="0">
              <a:latin typeface="+mn-ea"/>
              <a:ea typeface="+mn-ea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+mn-ea"/>
                <a:ea typeface="+mn-ea"/>
              </a:rPr>
              <a:t>在最小的指令长度影响下，提供更多的寄存器</a:t>
            </a:r>
            <a:endParaRPr lang="en-US" altLang="x-none" sz="2400" dirty="0">
              <a:latin typeface="+mn-ea"/>
              <a:ea typeface="+mn-ea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浮点数读取、存储指令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CN" sz="2400" dirty="0">
                <a:latin typeface="Lucida Console" panose="020B0609040504020204" pitchFamily="49" charset="0"/>
              </a:rPr>
              <a:t>wc</a:t>
            </a:r>
            <a:r>
              <a:rPr lang="en-US" altLang="zh-CN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ldc1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swc1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sdc1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例如</a:t>
            </a:r>
            <a:r>
              <a:rPr lang="en-US" altLang="zh-CN" sz="2000" dirty="0"/>
              <a:t>., </a:t>
            </a:r>
            <a:r>
              <a:rPr lang="en-US" altLang="zh-CN" sz="2000" dirty="0">
                <a:latin typeface="Lucida Console" panose="020B0609040504020204" pitchFamily="49" charset="0"/>
              </a:rPr>
              <a:t>ldc1 $f8, 32($sp)</a:t>
            </a:r>
            <a:endParaRPr lang="en-US" altLang="zh-CN" sz="20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85852" y="5643578"/>
            <a:ext cx="3643338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wc1: load word coprocessor 1 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929190" y="1214422"/>
            <a:ext cx="1928826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coprocessor 1 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多媒体算术运算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>
                <a:latin typeface="+mn-ea"/>
              </a:rPr>
              <a:t>图像和媒体处理操作一般针对</a:t>
            </a:r>
            <a:r>
              <a:rPr lang="en-US" altLang="zh-CN" sz="2800" dirty="0">
                <a:latin typeface="+mn-ea"/>
              </a:rPr>
              <a:t>8-bit</a:t>
            </a:r>
            <a:r>
              <a:rPr lang="zh-CN" altLang="en-US" sz="2800" dirty="0">
                <a:latin typeface="+mn-ea"/>
              </a:rPr>
              <a:t>和</a:t>
            </a:r>
            <a:r>
              <a:rPr lang="en-US" altLang="zh-CN" sz="2800" dirty="0">
                <a:latin typeface="+mn-ea"/>
              </a:rPr>
              <a:t>16-bit </a:t>
            </a:r>
            <a:r>
              <a:rPr lang="zh-CN" altLang="en-US" sz="2800" dirty="0">
                <a:latin typeface="+mn-ea"/>
              </a:rPr>
              <a:t>的矢量数据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>
                <a:latin typeface="+mn-ea"/>
                <a:ea typeface="+mn-ea"/>
              </a:rPr>
              <a:t>64</a:t>
            </a:r>
            <a:r>
              <a:rPr lang="zh-CN" altLang="en-US" dirty="0">
                <a:latin typeface="+mn-ea"/>
                <a:ea typeface="+mn-ea"/>
              </a:rPr>
              <a:t>位加法器</a:t>
            </a:r>
            <a:r>
              <a:rPr lang="en-US" altLang="zh-CN" dirty="0">
                <a:latin typeface="+mn-ea"/>
                <a:ea typeface="+mn-ea"/>
              </a:rPr>
              <a:t>, </a:t>
            </a:r>
            <a:r>
              <a:rPr lang="zh-CN" altLang="en-US" dirty="0">
                <a:latin typeface="+mn-ea"/>
                <a:ea typeface="+mn-ea"/>
              </a:rPr>
              <a:t>分区进位链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+mn-ea"/>
                <a:ea typeface="+mn-ea"/>
              </a:rPr>
              <a:t>8</a:t>
            </a:r>
            <a:r>
              <a:rPr lang="en-US" altLang="en-US" sz="2800" dirty="0">
                <a:latin typeface="+mn-ea"/>
                <a:ea typeface="+mn-ea"/>
              </a:rPr>
              <a:t>×8-bit, 4×16-bit, or 2×32-bit </a:t>
            </a:r>
            <a:r>
              <a:rPr lang="zh-CN" altLang="en-US" sz="2800" dirty="0">
                <a:latin typeface="+mn-ea"/>
                <a:ea typeface="+mn-ea"/>
              </a:rPr>
              <a:t>矢量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en-US" dirty="0">
                <a:latin typeface="+mn-ea"/>
                <a:ea typeface="+mn-ea"/>
              </a:rPr>
              <a:t>SIMD (</a:t>
            </a:r>
            <a:r>
              <a:rPr lang="zh-CN" altLang="en-US" dirty="0">
                <a:latin typeface="+mn-ea"/>
                <a:ea typeface="+mn-ea"/>
              </a:rPr>
              <a:t>单指令</a:t>
            </a:r>
            <a:r>
              <a:rPr lang="en-US" altLang="en-US" dirty="0">
                <a:latin typeface="+mn-ea"/>
                <a:ea typeface="+mn-ea"/>
              </a:rPr>
              <a:t>, </a:t>
            </a:r>
            <a:r>
              <a:rPr lang="zh-CN" altLang="en-US" dirty="0">
                <a:latin typeface="+mn-ea"/>
                <a:ea typeface="+mn-ea"/>
              </a:rPr>
              <a:t>多数据</a:t>
            </a:r>
            <a:r>
              <a:rPr lang="en-US" altLang="en-US" dirty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>
                <a:latin typeface="+mn-ea"/>
              </a:rPr>
              <a:t>饱和操作 </a:t>
            </a:r>
            <a:r>
              <a:rPr lang="en-US" altLang="zh-CN" sz="2800" dirty="0">
                <a:latin typeface="+mn-ea"/>
              </a:rPr>
              <a:t>(Saturating)</a:t>
            </a:r>
            <a:endParaRPr lang="zh-CN" altLang="en-US" sz="2800" dirty="0">
              <a:latin typeface="+mn-ea"/>
            </a:endParaRP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溢出时</a:t>
            </a:r>
            <a:r>
              <a:rPr lang="en-US" altLang="en-US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结果为可表示的最大值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en-US" sz="2800" dirty="0">
                <a:latin typeface="+mn-ea"/>
                <a:ea typeface="+mn-ea"/>
              </a:rPr>
              <a:t>c.f. 2s-complement 模运算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例如</a:t>
            </a:r>
            <a:r>
              <a:rPr lang="en-US" altLang="en-US" dirty="0">
                <a:latin typeface="+mn-ea"/>
                <a:ea typeface="+mn-ea"/>
              </a:rPr>
              <a:t>, </a:t>
            </a:r>
            <a:r>
              <a:rPr lang="zh-CN" altLang="en-US" dirty="0">
                <a:latin typeface="+mn-ea"/>
                <a:ea typeface="+mn-ea"/>
              </a:rPr>
              <a:t>音频的剪切，视频中的饱和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70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8915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/>
              <a:t>MIPS</a:t>
            </a:r>
            <a:r>
              <a:rPr lang="zh-CN" altLang="en-US" dirty="0">
                <a:ea typeface="宋体" panose="02010600030101010101" pitchFamily="2" charset="-122"/>
              </a:rPr>
              <a:t>中的浮点指令 </a:t>
            </a:r>
            <a:r>
              <a:rPr lang="en-US" altLang="zh-CN" dirty="0">
                <a:ea typeface="宋体" panose="02010600030101010101" pitchFamily="2" charset="-122"/>
              </a:rPr>
              <a:t>(P.141)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8916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单精度运算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Lucida Console" panose="020B0609040504020204" pitchFamily="49" charset="0"/>
              </a:rPr>
              <a:t>add.s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sub.s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mul.s</a:t>
            </a:r>
            <a:r>
              <a:rPr lang="en-US" altLang="zh-CN" sz="2400" dirty="0"/>
              <a:t>, div.s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例如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Lucida Console" panose="020B0609040504020204" pitchFamily="49" charset="0"/>
              </a:rPr>
              <a:t>add.s $f0, $f1, $f6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双精度运算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Lucida Console" panose="020B0609040504020204" pitchFamily="49" charset="0"/>
              </a:rPr>
              <a:t>add.d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sub.d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mul.d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div.d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例如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Lucida Console" panose="020B0609040504020204" pitchFamily="49" charset="0"/>
              </a:rPr>
              <a:t>mul.d $f4, $f4, $f6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单精度和双精度的比较</a:t>
            </a:r>
            <a:endParaRPr lang="en-US" altLang="x-none" sz="2400" b="1" dirty="0">
              <a:latin typeface="+mn-ea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Lucida Console" panose="020B0609040504020204" pitchFamily="49" charset="0"/>
              </a:rPr>
              <a:t>c.</a:t>
            </a:r>
            <a:r>
              <a:rPr lang="en-US" altLang="zh-CN" sz="2400" i="1" dirty="0">
                <a:latin typeface="Lucida Console" panose="020B0609040504020204" pitchFamily="49" charset="0"/>
              </a:rPr>
              <a:t>xx</a:t>
            </a:r>
            <a:r>
              <a:rPr lang="en-US" altLang="zh-CN" sz="2400" dirty="0">
                <a:latin typeface="Lucida Console" panose="020B0609040504020204" pitchFamily="49" charset="0"/>
              </a:rPr>
              <a:t>.s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c.</a:t>
            </a:r>
            <a:r>
              <a:rPr lang="en-US" altLang="zh-CN" sz="2400" i="1" dirty="0">
                <a:latin typeface="Lucida Console" panose="020B0609040504020204" pitchFamily="49" charset="0"/>
              </a:rPr>
              <a:t>xx</a:t>
            </a:r>
            <a:r>
              <a:rPr lang="en-US" altLang="zh-CN" sz="2400" dirty="0">
                <a:latin typeface="Lucida Console" panose="020B0609040504020204" pitchFamily="49" charset="0"/>
              </a:rPr>
              <a:t>.d</a:t>
            </a:r>
            <a:r>
              <a:rPr lang="en-US" altLang="zh-CN" sz="2400" dirty="0"/>
              <a:t> (</a:t>
            </a:r>
            <a:r>
              <a:rPr lang="en-US" altLang="zh-CN" sz="2400" i="1" dirty="0"/>
              <a:t>xx</a:t>
            </a:r>
            <a:r>
              <a:rPr lang="en-US" altLang="zh-CN" sz="2400" dirty="0"/>
              <a:t> is </a:t>
            </a:r>
            <a:r>
              <a:rPr lang="en-US" altLang="zh-CN" sz="2400" dirty="0">
                <a:latin typeface="Lucida Console" panose="020B0609040504020204" pitchFamily="49" charset="0"/>
              </a:rPr>
              <a:t>eq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CN" sz="2400" dirty="0">
                <a:latin typeface="Lucida Console" panose="020B0609040504020204" pitchFamily="49" charset="0"/>
              </a:rPr>
              <a:t>t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CN" sz="2400" dirty="0">
                <a:latin typeface="Lucida Console" panose="020B0609040504020204" pitchFamily="49" charset="0"/>
              </a:rPr>
              <a:t>e</a:t>
            </a:r>
            <a:r>
              <a:rPr lang="en-US" altLang="zh-CN" sz="2400" dirty="0"/>
              <a:t>, …)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设置或者清零</a:t>
            </a:r>
            <a:r>
              <a:rPr lang="en-US" altLang="zh-CN" sz="2400" dirty="0"/>
              <a:t>FP </a:t>
            </a:r>
            <a:r>
              <a:rPr lang="zh-CN" altLang="en-US" sz="2400" dirty="0"/>
              <a:t>条件码位</a:t>
            </a:r>
            <a:endParaRPr lang="en-US" altLang="zh-CN" sz="24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/>
              <a:t>e.g. </a:t>
            </a:r>
            <a:r>
              <a:rPr lang="en-US" altLang="zh-CN" sz="2000" dirty="0">
                <a:latin typeface="Lucida Console" panose="020B0609040504020204" pitchFamily="49" charset="0"/>
              </a:rPr>
              <a:t>c.lt.s $f3, $f4  //</a:t>
            </a:r>
            <a:r>
              <a:rPr lang="en-US" altLang="zh-CN" sz="2000" dirty="0" err="1">
                <a:latin typeface="Lucida Console" panose="020B0609040504020204" pitchFamily="49" charset="0"/>
              </a:rPr>
              <a:t>cond</a:t>
            </a:r>
            <a:r>
              <a:rPr lang="en-US" altLang="zh-CN" sz="2000" dirty="0">
                <a:latin typeface="Lucida Console" panose="020B0609040504020204" pitchFamily="49" charset="0"/>
              </a:rPr>
              <a:t> = 1 if $f3 &lt; $f4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>
                <a:latin typeface="+mn-ea"/>
              </a:rPr>
              <a:t>浮点条件代码之下的分支</a:t>
            </a:r>
            <a:endParaRPr lang="en-US" altLang="x-none" sz="2400" b="1" dirty="0">
              <a:latin typeface="+mn-ea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Lucida Console" panose="020B0609040504020204" pitchFamily="49" charset="0"/>
              </a:rPr>
              <a:t>bc</a:t>
            </a:r>
            <a:r>
              <a:rPr lang="en-US" altLang="zh-CN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CN" sz="2400" dirty="0">
                <a:latin typeface="Lucida Console" panose="020B0609040504020204" pitchFamily="49" charset="0"/>
              </a:rPr>
              <a:t>t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bc</a:t>
            </a:r>
            <a:r>
              <a:rPr lang="en-US" altLang="zh-CN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CN" sz="2400" dirty="0">
                <a:latin typeface="Lucida Console" panose="020B0609040504020204" pitchFamily="49" charset="0"/>
              </a:rPr>
              <a:t>f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例如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Lucida Console" panose="020B0609040504020204" pitchFamily="49" charset="0"/>
              </a:rPr>
              <a:t>bc1t </a:t>
            </a:r>
            <a:r>
              <a:rPr lang="en-US" altLang="zh-CN" sz="2000" dirty="0" err="1">
                <a:latin typeface="Lucida Console" panose="020B0609040504020204" pitchFamily="49" charset="0"/>
              </a:rPr>
              <a:t>TargetLabel</a:t>
            </a:r>
            <a:r>
              <a:rPr lang="en-US" altLang="zh-CN" sz="2000" dirty="0">
                <a:latin typeface="Lucida Console" panose="020B0609040504020204" pitchFamily="49" charset="0"/>
              </a:rPr>
              <a:t> //</a:t>
            </a:r>
            <a:r>
              <a:rPr lang="zh-CN" altLang="en-US" sz="2000" dirty="0">
                <a:latin typeface="Lucida Console" panose="020B0609040504020204" pitchFamily="49" charset="0"/>
              </a:rPr>
              <a:t>如果 </a:t>
            </a:r>
            <a:r>
              <a:rPr lang="en-US" altLang="zh-CN" sz="2000" dirty="0" err="1">
                <a:latin typeface="Lucida Console" panose="020B0609040504020204" pitchFamily="49" charset="0"/>
              </a:rPr>
              <a:t>cond</a:t>
            </a:r>
            <a:r>
              <a:rPr lang="en-US" altLang="zh-CN" sz="2000" dirty="0">
                <a:latin typeface="Lucida Console" panose="020B0609040504020204" pitchFamily="49" charset="0"/>
              </a:rPr>
              <a:t> == 1</a:t>
            </a:r>
            <a:r>
              <a:rPr lang="zh-CN" altLang="en-US" sz="2000" dirty="0">
                <a:latin typeface="Lucida Console" panose="020B0609040504020204" pitchFamily="49" charset="0"/>
              </a:rPr>
              <a:t>则跳转</a:t>
            </a:r>
            <a:endParaRPr lang="en-US" altLang="zh-CN" sz="20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71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9939" name="Rectangle 4"/>
          <p:cNvSpPr>
            <a:spLocks noGrp="1"/>
          </p:cNvSpPr>
          <p:nvPr>
            <p:ph type="title"/>
          </p:nvPr>
        </p:nvSpPr>
        <p:spPr>
          <a:xfrm>
            <a:off x="539552" y="323275"/>
            <a:ext cx="8496944" cy="584775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浮点示例</a:t>
            </a:r>
            <a:r>
              <a:rPr lang="en-US" altLang="zh-CN" sz="3200" dirty="0"/>
              <a:t>: F(</a:t>
            </a:r>
            <a:r>
              <a:rPr lang="zh-CN" altLang="en-US" sz="3200" dirty="0"/>
              <a:t>华氏度）</a:t>
            </a:r>
            <a:r>
              <a:rPr lang="en-US" altLang="zh-CN" sz="3200" dirty="0"/>
              <a:t> to C</a:t>
            </a:r>
            <a:r>
              <a:rPr lang="zh-CN" altLang="en-US" sz="3200" dirty="0"/>
              <a:t>（摄氏度）</a:t>
            </a:r>
            <a:r>
              <a:rPr lang="en-US" altLang="zh-CN" sz="3200" dirty="0"/>
              <a:t> (P. 142)</a:t>
            </a:r>
          </a:p>
        </p:txBody>
      </p:sp>
      <p:sp>
        <p:nvSpPr>
          <p:cNvPr id="39940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C </a:t>
            </a:r>
            <a:r>
              <a:rPr lang="zh-CN" altLang="en-US" sz="2400" b="1" dirty="0">
                <a:latin typeface="+mn-ea"/>
              </a:rPr>
              <a:t>语言</a:t>
            </a:r>
            <a:r>
              <a:rPr lang="en-US" altLang="zh-CN" sz="2400" b="1" dirty="0">
                <a:latin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x-none" sz="2400" dirty="0">
                <a:latin typeface="Lucida Console" panose="020B0609040504020204" pitchFamily="49" charset="0"/>
              </a:rPr>
              <a:t>	</a:t>
            </a:r>
            <a:r>
              <a:rPr lang="en-US" altLang="zh-CN" sz="2400" dirty="0">
                <a:latin typeface="Lucida Console" panose="020B0609040504020204" pitchFamily="49" charset="0"/>
              </a:rPr>
              <a:t>float f2c (float fahr) {</a:t>
            </a:r>
            <a:br>
              <a:rPr lang="en-US" altLang="zh-CN" sz="2400" dirty="0">
                <a:latin typeface="Lucida Console" panose="020B0609040504020204" pitchFamily="49" charset="0"/>
              </a:rPr>
            </a:br>
            <a:r>
              <a:rPr lang="en-US" altLang="zh-CN" sz="2400" dirty="0">
                <a:latin typeface="Lucida Console" panose="020B0609040504020204" pitchFamily="49" charset="0"/>
              </a:rPr>
              <a:t>  return ((5.0/9.0)*(fahr - 32.0));</a:t>
            </a:r>
            <a:br>
              <a:rPr lang="en-US" altLang="zh-CN" sz="2400" dirty="0">
                <a:latin typeface="Lucida Console" panose="020B0609040504020204" pitchFamily="49" charset="0"/>
              </a:rPr>
            </a:br>
            <a:r>
              <a:rPr lang="en-US" altLang="zh-CN" sz="2400" dirty="0">
                <a:latin typeface="Lucida Console" panose="020B06090405040202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pitchFamily="49" charset="0"/>
              </a:rPr>
              <a:t>fahr</a:t>
            </a:r>
            <a:r>
              <a:rPr lang="zh-CN" altLang="en-US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变量存在</a:t>
            </a:r>
            <a:r>
              <a:rPr lang="en-US" altLang="zh-CN" sz="2400" dirty="0"/>
              <a:t>$f12, </a:t>
            </a:r>
            <a:r>
              <a:rPr lang="zh-CN" altLang="en-US" sz="2400" dirty="0">
                <a:ea typeface="宋体" panose="02010600030101010101" pitchFamily="2" charset="-122"/>
              </a:rPr>
              <a:t>结果存在</a:t>
            </a:r>
            <a:r>
              <a:rPr lang="en-US" altLang="x-none" sz="2400" dirty="0"/>
              <a:t> </a:t>
            </a:r>
            <a:r>
              <a:rPr lang="en-US" altLang="zh-CN" sz="2400" dirty="0"/>
              <a:t>$f0, 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常量存在全局共享内存</a:t>
            </a:r>
            <a:endParaRPr lang="en-US" altLang="x-none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编译后的</a:t>
            </a:r>
            <a:r>
              <a:rPr lang="en-US" altLang="zh-CN" sz="2400" b="1" dirty="0">
                <a:latin typeface="+mn-ea"/>
              </a:rPr>
              <a:t>MIPS </a:t>
            </a:r>
            <a:r>
              <a:rPr lang="zh-CN" altLang="en-US" sz="2400" b="1" dirty="0">
                <a:latin typeface="+mn-ea"/>
              </a:rPr>
              <a:t>指令</a:t>
            </a:r>
            <a:r>
              <a:rPr lang="en-US" altLang="zh-CN" sz="2400" b="1" dirty="0">
                <a:latin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x-none" sz="2400" dirty="0">
                <a:latin typeface="Lucida Console" panose="020B0609040504020204" pitchFamily="49" charset="0"/>
              </a:rPr>
              <a:t>	</a:t>
            </a:r>
            <a:r>
              <a:rPr lang="en-US" altLang="zh-CN" sz="2400" dirty="0">
                <a:latin typeface="Lucida Console" panose="020B0609040504020204" pitchFamily="49" charset="0"/>
              </a:rPr>
              <a:t>f2c: lwc1  $f16, </a:t>
            </a:r>
            <a:r>
              <a:rPr lang="en-US" altLang="zh-CN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const5($gp)</a:t>
            </a:r>
            <a:br>
              <a:rPr lang="en-US" altLang="zh-CN" sz="2400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altLang="zh-CN" sz="2400" dirty="0">
                <a:latin typeface="Lucida Console" panose="020B0609040504020204" pitchFamily="49" charset="0"/>
              </a:rPr>
              <a:t>     lwc2  $f18, const9($gp)</a:t>
            </a:r>
            <a:br>
              <a:rPr lang="en-US" altLang="zh-CN" sz="2400" dirty="0">
                <a:latin typeface="Lucida Console" panose="020B0609040504020204" pitchFamily="49" charset="0"/>
              </a:rPr>
            </a:br>
            <a:r>
              <a:rPr lang="en-US" altLang="zh-CN" sz="2400" dirty="0">
                <a:latin typeface="Lucida Console" panose="020B0609040504020204" pitchFamily="49" charset="0"/>
              </a:rPr>
              <a:t>     div.s $f16, $f16, $f18</a:t>
            </a:r>
            <a:br>
              <a:rPr lang="en-US" altLang="zh-CN" sz="2400" dirty="0">
                <a:latin typeface="Lucida Console" panose="020B0609040504020204" pitchFamily="49" charset="0"/>
              </a:rPr>
            </a:br>
            <a:r>
              <a:rPr lang="en-US" altLang="zh-CN" sz="2400" dirty="0">
                <a:latin typeface="Lucida Console" panose="020B0609040504020204" pitchFamily="49" charset="0"/>
              </a:rPr>
              <a:t>     lwc1  $f18, const32($gp)</a:t>
            </a:r>
            <a:br>
              <a:rPr lang="en-US" altLang="zh-CN" sz="2400" dirty="0">
                <a:latin typeface="Lucida Console" panose="020B0609040504020204" pitchFamily="49" charset="0"/>
              </a:rPr>
            </a:br>
            <a:r>
              <a:rPr lang="en-US" altLang="zh-CN" sz="2400" dirty="0">
                <a:latin typeface="Lucida Console" panose="020B0609040504020204" pitchFamily="49" charset="0"/>
              </a:rPr>
              <a:t>     sub.s $f18, $f12, $f18</a:t>
            </a:r>
            <a:br>
              <a:rPr lang="en-US" altLang="zh-CN" sz="2400" dirty="0">
                <a:latin typeface="Lucida Console" panose="020B0609040504020204" pitchFamily="49" charset="0"/>
              </a:rPr>
            </a:br>
            <a:r>
              <a:rPr lang="en-US" altLang="zh-CN" sz="2400" dirty="0">
                <a:latin typeface="Lucida Console" panose="020B0609040504020204" pitchFamily="49" charset="0"/>
              </a:rPr>
              <a:t>     mul.s $f0,  $f16, $f18</a:t>
            </a:r>
            <a:br>
              <a:rPr lang="en-US" altLang="zh-CN" sz="2400" dirty="0">
                <a:latin typeface="Lucida Console" panose="020B0609040504020204" pitchFamily="49" charset="0"/>
              </a:rPr>
            </a:br>
            <a:r>
              <a:rPr lang="en-US" altLang="zh-CN" sz="2400" dirty="0">
                <a:latin typeface="Lucida Console" panose="020B0609040504020204" pitchFamily="49" charset="0"/>
              </a:rPr>
              <a:t>     jr    $ra</a:t>
            </a:r>
            <a:endParaRPr lang="en-US" altLang="zh-CN" sz="24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214942" y="3000372"/>
            <a:ext cx="3286148" cy="6429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/>
              <a:t>双精度寄存器是一组单精度寄存器的偶数</a:t>
            </a:r>
            <a:r>
              <a:rPr lang="en-US" altLang="zh-CN" dirty="0"/>
              <a:t>-</a:t>
            </a:r>
            <a:r>
              <a:rPr lang="zh-CN" altLang="en-US" dirty="0"/>
              <a:t>奇数对 （</a:t>
            </a:r>
            <a:r>
              <a:rPr lang="en-US" altLang="zh-CN" dirty="0"/>
              <a:t>P140</a:t>
            </a:r>
            <a:r>
              <a:rPr lang="zh-CN" altLang="en-US" dirty="0"/>
              <a:t>）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72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684213" y="206375"/>
            <a:ext cx="8259762" cy="701675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rgbClr val="FF0000"/>
                </a:solidFill>
                <a:ea typeface="宋体" panose="02010600030101010101" pitchFamily="2" charset="-122"/>
              </a:rPr>
              <a:t>浮点示例</a:t>
            </a:r>
            <a:r>
              <a:rPr lang="en-US" altLang="zh-CN" sz="4000" dirty="0">
                <a:solidFill>
                  <a:srgbClr val="FF0000"/>
                </a:solidFill>
              </a:rPr>
              <a:t>: </a:t>
            </a:r>
            <a:r>
              <a:rPr lang="zh-CN" altLang="en-US" sz="4000" dirty="0">
                <a:solidFill>
                  <a:srgbClr val="FF0000"/>
                </a:solidFill>
                <a:ea typeface="宋体" panose="02010600030101010101" pitchFamily="2" charset="-122"/>
              </a:rPr>
              <a:t>数组乘法 </a:t>
            </a:r>
            <a: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</a:rPr>
              <a:t>(P. 143)</a:t>
            </a:r>
            <a:endParaRPr lang="zh-CN" altLang="en-US" sz="4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X = X + Y × Z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都是</a:t>
            </a:r>
            <a:r>
              <a:rPr lang="en-US" altLang="zh-CN" sz="2400" dirty="0"/>
              <a:t>32 × 32 </a:t>
            </a:r>
            <a:r>
              <a:rPr lang="zh-CN" altLang="en-US" sz="2400" dirty="0">
                <a:ea typeface="宋体" panose="02010600030101010101" pitchFamily="2" charset="-122"/>
              </a:rPr>
              <a:t>矩阵</a:t>
            </a:r>
            <a:r>
              <a:rPr lang="en-US" altLang="zh-CN" sz="2400" dirty="0"/>
              <a:t>, 64-bit </a:t>
            </a:r>
            <a:r>
              <a:rPr lang="zh-CN" altLang="en-US" sz="2400" dirty="0">
                <a:ea typeface="宋体" panose="02010600030101010101" pitchFamily="2" charset="-122"/>
              </a:rPr>
              <a:t>双精度元素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C </a:t>
            </a:r>
            <a:r>
              <a:rPr lang="zh-CN" altLang="en-US" sz="2400" b="1" dirty="0">
                <a:latin typeface="+mn-ea"/>
              </a:rPr>
              <a:t>语言</a:t>
            </a:r>
            <a:r>
              <a:rPr lang="en-US" altLang="zh-CN" sz="2400" b="1" dirty="0">
                <a:latin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x-none" sz="2400" dirty="0">
                <a:latin typeface="Lucida Console" panose="020B0609040504020204" pitchFamily="49" charset="0"/>
              </a:rPr>
              <a:t>	</a:t>
            </a:r>
            <a:r>
              <a:rPr lang="nb-NO" altLang="zh-CN" sz="2400" dirty="0">
                <a:latin typeface="Lucida Console" panose="020B0609040504020204" pitchFamily="49" charset="0"/>
              </a:rPr>
              <a:t>void mm (double x[][],</a:t>
            </a:r>
            <a:br>
              <a:rPr lang="nb-NO" altLang="zh-CN" sz="2400" dirty="0">
                <a:latin typeface="Lucida Console" panose="020B0609040504020204" pitchFamily="49" charset="0"/>
              </a:rPr>
            </a:br>
            <a:r>
              <a:rPr lang="nb-NO" altLang="zh-CN" sz="2400" dirty="0">
                <a:latin typeface="Lucida Console" panose="020B0609040504020204" pitchFamily="49" charset="0"/>
              </a:rPr>
              <a:t>         double y[][], double z[][]) {</a:t>
            </a:r>
            <a:br>
              <a:rPr lang="nb-NO" altLang="zh-CN" sz="2400" dirty="0">
                <a:latin typeface="Lucida Console" panose="020B0609040504020204" pitchFamily="49" charset="0"/>
              </a:rPr>
            </a:br>
            <a:r>
              <a:rPr lang="nb-NO" altLang="zh-CN" sz="2400" dirty="0">
                <a:latin typeface="Lucida Console" panose="020B0609040504020204" pitchFamily="49" charset="0"/>
              </a:rPr>
              <a:t>  int i, j, k;</a:t>
            </a:r>
            <a:br>
              <a:rPr lang="nb-NO" altLang="zh-CN" sz="2400" dirty="0">
                <a:latin typeface="Lucida Console" panose="020B0609040504020204" pitchFamily="49" charset="0"/>
              </a:rPr>
            </a:br>
            <a:r>
              <a:rPr lang="nb-NO" altLang="zh-CN" sz="2400" dirty="0">
                <a:latin typeface="Lucida Console" panose="020B0609040504020204" pitchFamily="49" charset="0"/>
              </a:rPr>
              <a:t>  for (i = 0; i! = 32; i = i + 1)</a:t>
            </a:r>
            <a:br>
              <a:rPr lang="nb-NO" altLang="zh-CN" sz="2400" dirty="0">
                <a:latin typeface="Lucida Console" panose="020B0609040504020204" pitchFamily="49" charset="0"/>
              </a:rPr>
            </a:br>
            <a:r>
              <a:rPr lang="nb-NO" altLang="zh-CN" sz="2400" dirty="0">
                <a:latin typeface="Lucida Console" panose="020B0609040504020204" pitchFamily="49" charset="0"/>
              </a:rPr>
              <a:t>    for (j = 0; j! = 32; j = j + 1)</a:t>
            </a:r>
            <a:br>
              <a:rPr lang="nb-NO" altLang="zh-CN" sz="2400" dirty="0">
                <a:latin typeface="Lucida Console" panose="020B0609040504020204" pitchFamily="49" charset="0"/>
              </a:rPr>
            </a:br>
            <a:r>
              <a:rPr lang="nb-NO" altLang="zh-CN" sz="2400" dirty="0">
                <a:latin typeface="Lucida Console" panose="020B0609040504020204" pitchFamily="49" charset="0"/>
              </a:rPr>
              <a:t>      for (k = 0; k! = 32; k = k + 1)</a:t>
            </a:r>
            <a:br>
              <a:rPr lang="nb-NO" altLang="zh-CN" sz="2400" dirty="0">
                <a:latin typeface="Lucida Console" panose="020B0609040504020204" pitchFamily="49" charset="0"/>
              </a:rPr>
            </a:br>
            <a:r>
              <a:rPr lang="nb-NO" altLang="zh-CN" sz="2400" dirty="0">
                <a:latin typeface="Lucida Console" panose="020B0609040504020204" pitchFamily="49" charset="0"/>
              </a:rPr>
              <a:t>        x[i][j] = x[i][j]</a:t>
            </a:r>
            <a:br>
              <a:rPr lang="nb-NO" altLang="zh-CN" sz="2400" dirty="0">
                <a:latin typeface="Lucida Console" panose="020B0609040504020204" pitchFamily="49" charset="0"/>
              </a:rPr>
            </a:br>
            <a:r>
              <a:rPr lang="nb-NO" altLang="zh-CN" sz="2400" dirty="0">
                <a:latin typeface="Lucida Console" panose="020B0609040504020204" pitchFamily="49" charset="0"/>
              </a:rPr>
              <a:t>                  + y[i][k] * z[k][j];</a:t>
            </a:r>
            <a:br>
              <a:rPr lang="nb-NO" altLang="zh-CN" sz="2400" dirty="0">
                <a:latin typeface="Lucida Console" panose="020B0609040504020204" pitchFamily="49" charset="0"/>
              </a:rPr>
            </a:br>
            <a:r>
              <a:rPr lang="nb-NO" altLang="zh-CN" sz="2400" dirty="0">
                <a:latin typeface="Lucida Console" panose="020B0609040504020204" pitchFamily="49" charset="0"/>
              </a:rPr>
              <a:t>}</a:t>
            </a:r>
            <a:endParaRPr lang="en-US" altLang="zh-CN" sz="2400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pitchFamily="49" charset="0"/>
              </a:rPr>
              <a:t>x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y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z</a:t>
            </a:r>
            <a:r>
              <a:rPr lang="en-US" altLang="zh-CN" sz="2400" dirty="0"/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地址存在</a:t>
            </a:r>
            <a:r>
              <a:rPr lang="en-US" altLang="x-none" sz="2400" dirty="0"/>
              <a:t> </a:t>
            </a:r>
            <a:r>
              <a:rPr lang="en-US" altLang="zh-CN" sz="2400" dirty="0"/>
              <a:t>$a0, $a1, $a2, and</a:t>
            </a:r>
            <a:br>
              <a:rPr lang="en-US" altLang="zh-CN" sz="2400" dirty="0"/>
            </a:br>
            <a:r>
              <a:rPr lang="en-US" altLang="zh-CN" sz="2400" dirty="0">
                <a:latin typeface="Lucida Console" panose="020B0609040504020204" pitchFamily="49" charset="0"/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j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k</a:t>
            </a:r>
            <a:r>
              <a:rPr lang="en-US" altLang="zh-CN" sz="2400" dirty="0"/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存在</a:t>
            </a:r>
            <a:r>
              <a:rPr lang="en-US" altLang="x-none" sz="2400" dirty="0"/>
              <a:t> </a:t>
            </a:r>
            <a:r>
              <a:rPr lang="en-US" altLang="zh-CN" sz="2400" dirty="0"/>
              <a:t>$s0, $s1, $s2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73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1987" name="Rectangle 7"/>
          <p:cNvSpPr/>
          <p:nvPr/>
        </p:nvSpPr>
        <p:spPr>
          <a:xfrm>
            <a:off x="684213" y="1628775"/>
            <a:ext cx="8135937" cy="123825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988" name="Rectangle 8"/>
          <p:cNvSpPr/>
          <p:nvPr/>
        </p:nvSpPr>
        <p:spPr>
          <a:xfrm>
            <a:off x="684213" y="2867025"/>
            <a:ext cx="8135937" cy="150495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989" name="Rectangle 9"/>
          <p:cNvSpPr/>
          <p:nvPr/>
        </p:nvSpPr>
        <p:spPr>
          <a:xfrm>
            <a:off x="684213" y="4371975"/>
            <a:ext cx="8135937" cy="150495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990" name="Rectangle 4"/>
          <p:cNvSpPr>
            <a:spLocks noGrp="1"/>
          </p:cNvSpPr>
          <p:nvPr>
            <p:ph type="title"/>
          </p:nvPr>
        </p:nvSpPr>
        <p:spPr>
          <a:xfrm>
            <a:off x="684213" y="206375"/>
            <a:ext cx="8259762" cy="701675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sz="4000" dirty="0">
                <a:ea typeface="宋体" panose="02010600030101010101" pitchFamily="2" charset="-122"/>
              </a:rPr>
              <a:t>浮点示例</a:t>
            </a:r>
            <a:r>
              <a:rPr lang="en-US" altLang="zh-CN" sz="4000" dirty="0"/>
              <a:t>: </a:t>
            </a:r>
            <a:r>
              <a:rPr lang="zh-CN" altLang="en-US" sz="4000" dirty="0">
                <a:ea typeface="宋体" panose="02010600030101010101" pitchFamily="2" charset="-122"/>
              </a:rPr>
              <a:t>数组乘法</a:t>
            </a:r>
          </a:p>
        </p:txBody>
      </p:sp>
      <p:sp>
        <p:nvSpPr>
          <p:cNvPr id="41991" name="Rectangle 5"/>
          <p:cNvSpPr/>
          <p:nvPr/>
        </p:nvSpPr>
        <p:spPr>
          <a:xfrm>
            <a:off x="684213" y="1246208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lvl="0" indent="-342900" rtl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n-ea"/>
                <a:ea typeface="+mn-ea"/>
                <a:cs typeface="Arial" panose="020B0604020202020204" pitchFamily="34" charset="0"/>
              </a:rPr>
              <a:t>  MIPS </a:t>
            </a:r>
            <a:r>
              <a:rPr lang="zh-CN" altLang="en-US" sz="2400" b="1" dirty="0">
                <a:latin typeface="+mn-ea"/>
                <a:ea typeface="+mn-ea"/>
                <a:cs typeface="Arial" panose="020B0604020202020204" pitchFamily="34" charset="0"/>
              </a:rPr>
              <a:t>指令</a:t>
            </a:r>
            <a:r>
              <a:rPr lang="en-US" altLang="zh-CN" sz="2400" b="1" dirty="0">
                <a:latin typeface="+mn-ea"/>
                <a:ea typeface="+mn-ea"/>
                <a:cs typeface="Arial" panose="020B0604020202020204" pitchFamily="34" charset="0"/>
              </a:rPr>
              <a:t>:</a:t>
            </a:r>
          </a:p>
          <a:p>
            <a:pPr lvl="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li   $t1, 32       # $t1 = 32 (row size/loop end)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li   $s0, 0        # i = 0; initialize 1st for loop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L1: li   $s1, 0        # j = 0; restart 2nd for loop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L2: li   $s2, 0        # k = 0; restart 3rd for loop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sll  $t2, $s0, 5   # $t2 = i * 32 (size of row of x)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fr-FR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addu $t2, $t2, $s1 # $t2 = i * size(row) + j</a:t>
            </a:r>
            <a:br>
              <a:rPr lang="fr-FR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fr-FR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sll  $t2, $t2, 3   # $t2 = byte offset of [i][j]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addu $t2, $a0, $t2 # $t2 = byte address of x[i][j]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l.d  $f4, 0($t2)   # $f4 = 8 bytes of x[i][j]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L3: sll  $t0, $s2, 5   # $t0 = k * 32 (size of row of z)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addu $t0, $t0, $s1 # $t0 = k * size(row) + j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sll  $t0, $t0, 3   # $t0 = byte offset of [k][j]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addu $t0, $a2, $t0 # $t0 = byte address of z[k][j]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l.d  $f16, 0($t0)  # $f16 = 8 bytes of z[k][j]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…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3C513B1-3904-465A-B2AF-4B2B3E13DB1F}"/>
              </a:ext>
            </a:extLst>
          </p:cNvPr>
          <p:cNvSpPr/>
          <p:nvPr/>
        </p:nvSpPr>
        <p:spPr bwMode="auto">
          <a:xfrm>
            <a:off x="1187624" y="1628775"/>
            <a:ext cx="576064" cy="3600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B71F5C-EF9F-495C-AA83-8E975CCE87EB}"/>
              </a:ext>
            </a:extLst>
          </p:cNvPr>
          <p:cNvSpPr txBox="1"/>
          <p:nvPr/>
        </p:nvSpPr>
        <p:spPr>
          <a:xfrm>
            <a:off x="3131840" y="1105951"/>
            <a:ext cx="1569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伪指令：</a:t>
            </a:r>
            <a:r>
              <a:rPr lang="en-US" altLang="zh-CN" dirty="0"/>
              <a:t>lwc1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031F37-3452-4A21-9855-BFCFC435B9F9}"/>
              </a:ext>
            </a:extLst>
          </p:cNvPr>
          <p:cNvCxnSpPr/>
          <p:nvPr/>
        </p:nvCxnSpPr>
        <p:spPr bwMode="auto">
          <a:xfrm flipH="1">
            <a:off x="1763688" y="1475859"/>
            <a:ext cx="1368152" cy="310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B21F9-2B00-4619-BABC-4C341C4C792A}"/>
              </a:ext>
            </a:extLst>
          </p:cNvPr>
          <p:cNvSpPr txBox="1"/>
          <p:nvPr/>
        </p:nvSpPr>
        <p:spPr>
          <a:xfrm>
            <a:off x="2123728" y="6112278"/>
            <a:ext cx="1569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伪指令：</a:t>
            </a:r>
            <a:r>
              <a:rPr lang="en-US" altLang="zh-CN" dirty="0"/>
              <a:t>ldc1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95A92AB-F629-43FE-9B3D-C4543AF76036}"/>
              </a:ext>
            </a:extLst>
          </p:cNvPr>
          <p:cNvSpPr/>
          <p:nvPr/>
        </p:nvSpPr>
        <p:spPr bwMode="auto">
          <a:xfrm>
            <a:off x="1259632" y="5540652"/>
            <a:ext cx="576064" cy="3600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F5F795-186C-4226-B674-00819D2003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35696" y="5720684"/>
            <a:ext cx="360040" cy="415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74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3011" name="Rectangle 5"/>
          <p:cNvSpPr/>
          <p:nvPr/>
        </p:nvSpPr>
        <p:spPr>
          <a:xfrm>
            <a:off x="684213" y="1484313"/>
            <a:ext cx="8135937" cy="14986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012" name="Rectangle 6"/>
          <p:cNvSpPr/>
          <p:nvPr/>
        </p:nvSpPr>
        <p:spPr>
          <a:xfrm>
            <a:off x="684213" y="2982913"/>
            <a:ext cx="8135937" cy="598487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013" name="Rectangle 7"/>
          <p:cNvSpPr/>
          <p:nvPr/>
        </p:nvSpPr>
        <p:spPr>
          <a:xfrm>
            <a:off x="684213" y="3581400"/>
            <a:ext cx="8135937" cy="9144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014" name="Rectangle 8"/>
          <p:cNvSpPr/>
          <p:nvPr/>
        </p:nvSpPr>
        <p:spPr>
          <a:xfrm>
            <a:off x="684213" y="4495800"/>
            <a:ext cx="8135937" cy="6096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015" name="Rectangle 9"/>
          <p:cNvSpPr/>
          <p:nvPr/>
        </p:nvSpPr>
        <p:spPr>
          <a:xfrm>
            <a:off x="684213" y="5105400"/>
            <a:ext cx="8135937" cy="6096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016" name="Rectangle 2"/>
          <p:cNvSpPr>
            <a:spLocks noGrp="1"/>
          </p:cNvSpPr>
          <p:nvPr>
            <p:ph type="title"/>
          </p:nvPr>
        </p:nvSpPr>
        <p:spPr>
          <a:xfrm>
            <a:off x="684213" y="206375"/>
            <a:ext cx="8259762" cy="701675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sz="4000" dirty="0">
                <a:ea typeface="宋体" panose="02010600030101010101" pitchFamily="2" charset="-122"/>
                <a:sym typeface="Arial" panose="020B0604020202020204" pitchFamily="34" charset="0"/>
              </a:rPr>
              <a:t>浮点示例</a:t>
            </a:r>
            <a:r>
              <a:rPr lang="en-US" altLang="zh-CN" sz="4000" dirty="0">
                <a:sym typeface="Arial" panose="020B0604020202020204" pitchFamily="34" charset="0"/>
              </a:rPr>
              <a:t>: </a:t>
            </a:r>
            <a:r>
              <a:rPr lang="zh-CN" altLang="en-US" sz="4000" dirty="0">
                <a:ea typeface="宋体" panose="02010600030101010101" pitchFamily="2" charset="-122"/>
                <a:sym typeface="Arial" panose="020B0604020202020204" pitchFamily="34" charset="0"/>
              </a:rPr>
              <a:t>数组乘法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43017" name="Rectangle 3"/>
          <p:cNvSpPr/>
          <p:nvPr/>
        </p:nvSpPr>
        <p:spPr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…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sll  $t0, $s0, 5       # $t0 = i*32 (size of row of y)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addu  $t0, $t0, $s2    # $t0 = i*size(row) + k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sll   $t0, $t0, 3      # $t0 = byte offset of [i][k]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addu  $t0, $a1, $t0    # $t0 = byte address of y[i][k]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l.d   $f18, 0($t0)     # $f18 = 8 bytes of y[i][k]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mul.d $f16, $f18, $f16 # $f16 = y[i][k] * z[k][j]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add.d $f4, $f4, $f16   # f4=x[i][j] + y[i][k]*z[k][j]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addiu $s2, $s2, 1      # $k k + 1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bne   $s2, $t1, L3     # if (k != 32) go to L3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s.d   $f4, 0($t2)      # x[i][j] = $f4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addiu $s1, $s1, 1      # $j = j + 1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bne   $s1, $t1, L2     # if (j != 32) go to L2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addiu $s0, $s0, 1      # $i = i + 1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bne   $s0, $t1, L1     # if (i != 32) go to L1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366C7FA-E22D-4DD7-8C74-C9532FDFB10E}"/>
              </a:ext>
            </a:extLst>
          </p:cNvPr>
          <p:cNvSpPr/>
          <p:nvPr/>
        </p:nvSpPr>
        <p:spPr bwMode="auto">
          <a:xfrm>
            <a:off x="1259632" y="4147645"/>
            <a:ext cx="576064" cy="3600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6E514D-5044-47B0-AA98-30DDD09FDD94}"/>
              </a:ext>
            </a:extLst>
          </p:cNvPr>
          <p:cNvSpPr txBox="1"/>
          <p:nvPr/>
        </p:nvSpPr>
        <p:spPr>
          <a:xfrm>
            <a:off x="66017" y="3547343"/>
            <a:ext cx="96293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伪指令：</a:t>
            </a:r>
            <a:endParaRPr lang="en-US" altLang="zh-CN" dirty="0"/>
          </a:p>
          <a:p>
            <a:r>
              <a:rPr lang="en-US" altLang="zh-CN" dirty="0"/>
              <a:t>sdc1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B04249F-8698-413B-86FE-5819B11350EC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>
            <a:off x="1028955" y="3870509"/>
            <a:ext cx="230677" cy="3834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75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运算精确 </a:t>
            </a:r>
            <a:r>
              <a:rPr lang="en-US" altLang="zh-CN" dirty="0">
                <a:ea typeface="宋体" panose="02010600030101010101" pitchFamily="2" charset="-122"/>
              </a:rPr>
              <a:t>(P.145)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IEEE 754</a:t>
            </a:r>
            <a:r>
              <a:rPr lang="zh-CN" altLang="en-US" sz="2400" b="1" dirty="0">
                <a:latin typeface="+mn-ea"/>
              </a:rPr>
              <a:t>标准指定舍入控制</a:t>
            </a:r>
            <a:endParaRPr lang="en-US" altLang="x-none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额外比特位的</a:t>
            </a:r>
            <a:r>
              <a:rPr lang="zh-CN" altLang="en-US" sz="2400" dirty="0">
                <a:ea typeface="宋体" panose="02010600030101010101" pitchFamily="2" charset="-122"/>
                <a:sym typeface="Arial" panose="020B0604020202020204" pitchFamily="34" charset="0"/>
              </a:rPr>
              <a:t>精度</a:t>
            </a:r>
            <a:r>
              <a:rPr lang="en-US" altLang="zh-CN" sz="2400" dirty="0"/>
              <a:t>(guard, round, sticky)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舍入模式的选择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允许程序员微调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不是所有的浮点单元都执行所有选项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绝大多数编程语言和浮点库使用默认定义</a:t>
            </a:r>
            <a:endParaRPr lang="en-US" altLang="x-none" sz="2400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根据硬件复杂性，性能以及市场需求折中</a:t>
            </a:r>
            <a:endParaRPr lang="en-US" altLang="zh-CN" sz="24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子字并行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500034" y="1031894"/>
            <a:ext cx="8270875" cy="511175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图形和音频应用可以利用</a:t>
            </a:r>
            <a:r>
              <a:rPr lang="zh-CN" altLang="en-US" sz="2400" b="1" dirty="0">
                <a:latin typeface="+mn-ea"/>
                <a:sym typeface="Arial" panose="020B0604020202020204" pitchFamily="34" charset="0"/>
              </a:rPr>
              <a:t>短矢量</a:t>
            </a:r>
            <a:r>
              <a:rPr lang="zh-CN" altLang="en-US" sz="2400" b="1" dirty="0">
                <a:latin typeface="+mn-ea"/>
              </a:rPr>
              <a:t>执行同步操作处理</a:t>
            </a:r>
            <a:endParaRPr lang="en-US" altLang="x-none" sz="2400" b="1" dirty="0">
              <a:latin typeface="+mn-ea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在一个宽字内部进行的并行操作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例如</a:t>
            </a:r>
            <a:r>
              <a:rPr lang="en-US" altLang="zh-CN" dirty="0"/>
              <a:t>:  128-bit</a:t>
            </a:r>
            <a:r>
              <a:rPr lang="zh-CN" altLang="en-US" dirty="0">
                <a:ea typeface="宋体" panose="02010600030101010101" pitchFamily="2" charset="-122"/>
              </a:rPr>
              <a:t>加法器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16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r>
              <a:rPr lang="en-US" altLang="x-none" dirty="0"/>
              <a:t> </a:t>
            </a:r>
            <a:r>
              <a:rPr lang="en-US" altLang="zh-CN" dirty="0"/>
              <a:t>8-bit adds</a:t>
            </a:r>
          </a:p>
          <a:p>
            <a:pPr lvl="2"/>
            <a:r>
              <a:rPr lang="en-US" altLang="zh-CN" dirty="0"/>
              <a:t>8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r>
              <a:rPr lang="en-US" altLang="zh-CN" dirty="0"/>
              <a:t>16-bit adds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个 </a:t>
            </a:r>
            <a:r>
              <a:rPr lang="en-US" altLang="zh-CN" dirty="0"/>
              <a:t>32-bit adds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也称为数据级并行，并行向量，或者单指令多数据</a:t>
            </a:r>
            <a:r>
              <a:rPr lang="en-US" altLang="x-none" sz="2400" b="1" dirty="0">
                <a:latin typeface="+mn-ea"/>
              </a:rPr>
              <a:t> </a:t>
            </a:r>
            <a:r>
              <a:rPr lang="en-US" altLang="zh-CN" sz="2400" b="1" dirty="0">
                <a:latin typeface="+mn-ea"/>
              </a:rPr>
              <a:t>(SIMD)</a:t>
            </a:r>
          </a:p>
        </p:txBody>
      </p:sp>
      <p:sp>
        <p:nvSpPr>
          <p:cNvPr id="4506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76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5061" name="Text Box 4"/>
          <p:cNvSpPr txBox="1"/>
          <p:nvPr/>
        </p:nvSpPr>
        <p:spPr>
          <a:xfrm rot="5400000">
            <a:off x="5627688" y="3143250"/>
            <a:ext cx="6661150" cy="3698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§3.6 Parallelism and Computer Arithmetic: Subword Parallelism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77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x86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浮点指令结构</a:t>
            </a: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x-none" sz="2800" dirty="0">
                <a:solidFill>
                  <a:schemeClr val="bg1">
                    <a:lumMod val="65000"/>
                  </a:schemeClr>
                </a:solidFill>
              </a:rPr>
              <a:t>最初基于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8087</a:t>
            </a:r>
            <a:r>
              <a:rPr lang="en-US" altLang="x-none" sz="2800" dirty="0">
                <a:solidFill>
                  <a:schemeClr val="bg1">
                    <a:lumMod val="65000"/>
                  </a:schemeClr>
                </a:solidFill>
              </a:rPr>
              <a:t>浮点协处理器</a:t>
            </a:r>
          </a:p>
          <a:p>
            <a:pPr lvl="1" eaLnBrk="1" hangingPunct="1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8 × 80-bit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扩展精度的寄存器</a:t>
            </a:r>
            <a:endParaRPr lang="en-US" altLang="x-none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构成一个向下推的栈结构</a:t>
            </a:r>
            <a:endParaRPr lang="en-US" altLang="x-none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可按照下标访问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TOS: ST(0), ST(1), …</a:t>
            </a:r>
          </a:p>
          <a:p>
            <a:pPr eaLnBrk="1" hangingPunct="1"/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在内存中的浮点数也是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32-bit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或者</a:t>
            </a:r>
            <a:r>
              <a:rPr lang="en-US" altLang="x-none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64-bit</a:t>
            </a:r>
          </a:p>
          <a:p>
            <a:pPr lvl="1" eaLnBrk="1" hangingPunct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load/store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转换</a:t>
            </a:r>
          </a:p>
          <a:p>
            <a:pPr lvl="1" eaLnBrk="1" hangingPunct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整数转化也能在</a:t>
            </a:r>
            <a:r>
              <a:rPr lang="en-US" altLang="x-none" sz="2400" dirty="0">
                <a:solidFill>
                  <a:schemeClr val="bg1">
                    <a:lumMod val="65000"/>
                  </a:schemeClr>
                </a:solidFill>
                <a:sym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sym typeface="Arial" panose="020B0604020202020204" pitchFamily="34" charset="0"/>
              </a:rPr>
              <a:t>load/store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转换</a:t>
            </a:r>
            <a:endParaRPr lang="en-US" altLang="x-none" sz="24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生成和优化代码很困难</a:t>
            </a:r>
            <a:endParaRPr lang="en-US" altLang="x-none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结果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sym typeface="Arial" panose="020B0604020202020204" pitchFamily="34" charset="0"/>
              </a:rPr>
              <a:t>: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浮点性能较差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poor FP </a:t>
            </a:r>
          </a:p>
        </p:txBody>
      </p:sp>
      <p:sp>
        <p:nvSpPr>
          <p:cNvPr id="46085" name="Text Box 5"/>
          <p:cNvSpPr txBox="1"/>
          <p:nvPr/>
        </p:nvSpPr>
        <p:spPr>
          <a:xfrm rot="5400000">
            <a:off x="5788025" y="2984500"/>
            <a:ext cx="6345238" cy="3698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§3.7 Real Stuff: Streaming SIMD Extensions and AVX in x86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78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x86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浮点指令</a:t>
            </a:r>
          </a:p>
        </p:txBody>
      </p:sp>
      <p:sp>
        <p:nvSpPr>
          <p:cNvPr id="47108" name="Rectangle 4"/>
          <p:cNvSpPr>
            <a:spLocks noGrp="1"/>
          </p:cNvSpPr>
          <p:nvPr>
            <p:ph idx="1"/>
          </p:nvPr>
        </p:nvSpPr>
        <p:spPr>
          <a:xfrm>
            <a:off x="684213" y="4171950"/>
            <a:ext cx="8270875" cy="2065338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可选的组合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使用整数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计算完毕后弹栈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源操作数和目的操作数反转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并不是所有的组合都可用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6398" name="Group 46"/>
          <p:cNvGraphicFramePr>
            <a:graphicFrameLocks noGrp="1"/>
          </p:cNvGraphicFramePr>
          <p:nvPr/>
        </p:nvGraphicFramePr>
        <p:xfrm>
          <a:off x="684213" y="1397000"/>
          <a:ext cx="8255000" cy="2513109"/>
        </p:xfrm>
        <a:graphic>
          <a:graphicData uri="http://schemas.openxmlformats.org/drawingml/2006/table">
            <a:tbl>
              <a:tblPr/>
              <a:tblGrid>
                <a:gridCol w="208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transfer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Arithmetic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Compare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Transcendental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0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LD 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ST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FLDPI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FLD1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FLDZ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SUB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RP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mem/ST(i) 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MUL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mem/ST(i) 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DIV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RP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FSQRT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FABS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FRNDINT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COM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UCOM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FSTSW AX/mem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FPATAN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F2XMI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FCOS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FPTAN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FPREM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FPSIN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FYL2X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79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684213" y="266700"/>
            <a:ext cx="8259762" cy="641350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Streaming SIMD Extension 2 (SSE2)</a:t>
            </a: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增加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 4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× 128-bit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寄存器</a:t>
            </a:r>
          </a:p>
          <a:p>
            <a:pPr lvl="1"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扩展为</a:t>
            </a:r>
            <a:r>
              <a:rPr lang="en-US" altLang="x-non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8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个寄存器</a:t>
            </a:r>
            <a:r>
              <a:rPr lang="en-US" altLang="x-non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在</a:t>
            </a:r>
            <a:r>
              <a:rPr lang="en-US" altLang="x-non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AMD64/EM64T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中</a:t>
            </a:r>
          </a:p>
          <a:p>
            <a:pPr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可以在浮点乘法操作中使用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× 64-bit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双精度</a:t>
            </a:r>
          </a:p>
          <a:p>
            <a:pPr lvl="1" eaLnBrk="1" hangingPunct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× 32-bit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单精度</a:t>
            </a:r>
          </a:p>
          <a:p>
            <a:pPr lvl="1"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指令并行操作</a:t>
            </a:r>
          </a:p>
          <a:p>
            <a:pPr lvl="2" eaLnBrk="1" hangingPunct="1"/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ingle-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nstruction 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ultiple-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乘法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766763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dirty="0"/>
              <a:t>Start with long-multiplication approach </a:t>
            </a:r>
            <a:r>
              <a:rPr lang="zh-CN" altLang="en-US" dirty="0"/>
              <a:t>（从长乘法开始）</a:t>
            </a:r>
            <a:endParaRPr lang="en-US" altLang="zh-CN" dirty="0"/>
          </a:p>
        </p:txBody>
      </p:sp>
      <p:grpSp>
        <p:nvGrpSpPr>
          <p:cNvPr id="12293" name="Group 4"/>
          <p:cNvGrpSpPr/>
          <p:nvPr/>
        </p:nvGrpSpPr>
        <p:grpSpPr>
          <a:xfrm>
            <a:off x="1808163" y="2349500"/>
            <a:ext cx="1250950" cy="2225675"/>
            <a:chOff x="703" y="1616"/>
            <a:chExt cx="788" cy="1402"/>
          </a:xfrm>
        </p:grpSpPr>
        <p:sp>
          <p:nvSpPr>
            <p:cNvPr id="12300" name="Text Box 5"/>
            <p:cNvSpPr txBox="1"/>
            <p:nvPr/>
          </p:nvSpPr>
          <p:spPr>
            <a:xfrm>
              <a:off x="703" y="1616"/>
              <a:ext cx="788" cy="14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 1000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×  1001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 1000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0000 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0000  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1000   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1001000</a:t>
              </a:r>
              <a:endPara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301" name="Line 6"/>
            <p:cNvSpPr/>
            <p:nvPr/>
          </p:nvSpPr>
          <p:spPr>
            <a:xfrm flipH="1">
              <a:off x="703" y="2024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2" name="Line 7"/>
            <p:cNvSpPr/>
            <p:nvPr/>
          </p:nvSpPr>
          <p:spPr>
            <a:xfrm flipH="1">
              <a:off x="703" y="2795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294" name="Text Box 9"/>
          <p:cNvSpPr txBox="1"/>
          <p:nvPr/>
        </p:nvSpPr>
        <p:spPr>
          <a:xfrm>
            <a:off x="223924" y="4871520"/>
            <a:ext cx="3168477" cy="36933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积的长度是操作数的长度之和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5" name="AutoShape 10"/>
          <p:cNvSpPr/>
          <p:nvPr/>
        </p:nvSpPr>
        <p:spPr>
          <a:xfrm>
            <a:off x="179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被乘数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6" name="AutoShape 11"/>
          <p:cNvSpPr/>
          <p:nvPr/>
        </p:nvSpPr>
        <p:spPr>
          <a:xfrm>
            <a:off x="179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ea typeface="宋体" panose="02010600030101010101" pitchFamily="2" charset="-122"/>
              </a:rPr>
              <a:t>乘数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AutoShape 12"/>
          <p:cNvSpPr/>
          <p:nvPr/>
        </p:nvSpPr>
        <p:spPr>
          <a:xfrm>
            <a:off x="179388" y="4149725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ea typeface="宋体" panose="02010600030101010101" pitchFamily="2" charset="-122"/>
              </a:rPr>
              <a:t>积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8" name="Text Box 14"/>
          <p:cNvSpPr txBox="1"/>
          <p:nvPr/>
        </p:nvSpPr>
        <p:spPr>
          <a:xfrm rot="5400000">
            <a:off x="7951788" y="820738"/>
            <a:ext cx="20129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§3.3 Multiplication</a:t>
            </a:r>
          </a:p>
        </p:txBody>
      </p:sp>
      <p:pic>
        <p:nvPicPr>
          <p:cNvPr id="12299" name="Picture 15" descr="f03-04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2133600"/>
            <a:ext cx="5326063" cy="304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矩阵乘法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  <a:ln/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未优化的代码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endParaRPr lang="en-US" altLang="x-none" dirty="0"/>
          </a:p>
          <a:p>
            <a:pPr>
              <a:buNone/>
            </a:pPr>
            <a:r>
              <a:rPr lang="fr-FR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1. void dgemm (int n, double* A, double* B, double* C)</a:t>
            </a:r>
          </a:p>
          <a:p>
            <a:pPr>
              <a:buNone/>
            </a:pPr>
            <a:r>
              <a:rPr lang="en-US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2. {</a:t>
            </a:r>
          </a:p>
          <a:p>
            <a:pPr>
              <a:buNone/>
            </a:pPr>
            <a:r>
              <a:rPr lang="nn-NO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3.  for (int i = 0; i &lt; n; ++i)</a:t>
            </a:r>
          </a:p>
          <a:p>
            <a:pPr>
              <a:buNone/>
            </a:pPr>
            <a:r>
              <a:rPr lang="en-US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4.    for (int j = 0; j &lt; n; ++j)</a:t>
            </a:r>
          </a:p>
          <a:p>
            <a:pPr>
              <a:buNone/>
            </a:pPr>
            <a:r>
              <a:rPr lang="en-US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5.    {</a:t>
            </a:r>
          </a:p>
          <a:p>
            <a:pPr>
              <a:buNone/>
            </a:pPr>
            <a:r>
              <a:rPr lang="en-US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6.     double cij = C[i+j*n]; /* cij = C[i][j] */</a:t>
            </a:r>
          </a:p>
          <a:p>
            <a:pPr>
              <a:buNone/>
            </a:pPr>
            <a:r>
              <a:rPr lang="en-US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7.     for(int k = 0; k &lt; n; k++ )</a:t>
            </a:r>
          </a:p>
          <a:p>
            <a:pPr>
              <a:buNone/>
            </a:pPr>
            <a:r>
              <a:rPr lang="pt-BR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8.      cij += A[i+k*n] * B[k+j*n]; /* cij += A[i][k]*B[k][j] */</a:t>
            </a:r>
          </a:p>
          <a:p>
            <a:pPr>
              <a:buNone/>
            </a:pPr>
            <a:r>
              <a:rPr lang="en-US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9.     C[i+j*n] = cij; /* C[i][j] = cij */</a:t>
            </a:r>
          </a:p>
          <a:p>
            <a:pPr>
              <a:buNone/>
            </a:pPr>
            <a:r>
              <a:rPr lang="en-US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10.   }</a:t>
            </a:r>
          </a:p>
          <a:p>
            <a:pPr>
              <a:buNone/>
            </a:pPr>
            <a:r>
              <a:rPr lang="en-US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11. }</a:t>
            </a:r>
          </a:p>
        </p:txBody>
      </p:sp>
      <p:sp>
        <p:nvSpPr>
          <p:cNvPr id="4915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80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9157" name="Text Box 4"/>
          <p:cNvSpPr txBox="1"/>
          <p:nvPr/>
        </p:nvSpPr>
        <p:spPr>
          <a:xfrm rot="5400000">
            <a:off x="5803900" y="2968625"/>
            <a:ext cx="6313488" cy="3698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§3.8 Going Faster:  Subword Parallelism and Matrix Multiply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矩阵乘法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x86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汇编指令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1. vmovsd (%r10),%xmm0  # Load 1 element of C into %xmm0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2. mov %rsi,%rcx        # register %rcx = %rsi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3. xor %eax,%eax        # register %eax = 0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4. vmovsd (%rcx),%xmm1  # Load 1 element of B into %xmm1</a:t>
            </a:r>
          </a:p>
          <a:p>
            <a:pPr>
              <a:buNone/>
            </a:pPr>
            <a:r>
              <a:rPr lang="pt-BR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5. add %r9,%rcx         # register %rcx = %rcx + %r9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6. vmulsd (%r8,%rax,8),%xmm1,%xmm1 # Multiply %xmm1, element of A</a:t>
            </a:r>
          </a:p>
          <a:p>
            <a:pPr>
              <a:buNone/>
            </a:pPr>
            <a:r>
              <a:rPr lang="nn-NO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7. add $0x1,%rax        # register %rax = %rax + 1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8. cmp %eax,%edi        # compare %eax to %edi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9. vaddsd %xmm1,%xmm0,%xmm0 # Add %xmm1, %xmm0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10. jg 30 &lt;dgemm+0x30&gt;  # jump if %eax &gt; %edi</a:t>
            </a:r>
          </a:p>
          <a:p>
            <a:pPr>
              <a:buNone/>
            </a:pPr>
            <a:r>
              <a:rPr lang="pt-BR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11. add $0x1,%r11d      # register %r11 = %r11 + 1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12. vmovsd %xmm0,(%r10) # Store %xmm0 into C element</a:t>
            </a:r>
            <a:endParaRPr lang="en-US" altLang="zh-CN" sz="10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018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81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50181" name="Text Box 4"/>
          <p:cNvSpPr txBox="1"/>
          <p:nvPr/>
        </p:nvSpPr>
        <p:spPr>
          <a:xfrm rot="5400000">
            <a:off x="5803900" y="2968625"/>
            <a:ext cx="6313488" cy="3698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§3.8 Going Faster:  Subword Parallelism and Matrix Multiply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矩阵乘法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  <a:ln/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优化后的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语言代码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1. #include &lt;x86intrin.h&gt;</a:t>
            </a:r>
          </a:p>
          <a:p>
            <a:pPr>
              <a:buNone/>
            </a:pPr>
            <a:r>
              <a:rPr lang="fr-FR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2. void dgemm (int n, double* A, double* B, double* C)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3. {</a:t>
            </a:r>
          </a:p>
          <a:p>
            <a:pPr>
              <a:buNone/>
            </a:pPr>
            <a:r>
              <a:rPr lang="nn-NO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4.  for ( int i = 0; i &lt; n; i+=4 )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5.   for ( int j = 0; j &lt; n; j++ ) {</a:t>
            </a:r>
          </a:p>
          <a:p>
            <a:pPr>
              <a:buNone/>
            </a:pPr>
            <a:r>
              <a:rPr lang="nn-NO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6.    __m256d c0 = _mm256_load_pd(C+i+j*n); /* c0 = C[i][j] */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7.    for( int k = 0; k &lt; n; k++ )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8.     c0 = _mm256_add_pd(c0, /* c0 += A[i][k]*B[k][j] */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9.              _mm256_mul_pd(_mm256_load_pd(A+i+k*n),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10.             _mm256_broadcast_sd(B+k+j*n)));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11.   _mm256_store_pd(C+i+j*n, c0); /* C[i][j] = c0 */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12.  }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13. }</a:t>
            </a:r>
            <a:endParaRPr lang="en-US" altLang="zh-CN" sz="10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120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82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51205" name="Text Box 4"/>
          <p:cNvSpPr txBox="1"/>
          <p:nvPr/>
        </p:nvSpPr>
        <p:spPr>
          <a:xfrm rot="5400000">
            <a:off x="5803900" y="2968625"/>
            <a:ext cx="6313488" cy="3698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§3.8 Going Faster:  Subword Parallelism and Matrix Multiply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矩阵乘法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  <a:ln/>
        </p:spPr>
        <p:txBody>
          <a:bodyPr vert="horz" wrap="square" lIns="91440" tIns="45720" rIns="91440" bIns="45720" anchor="t"/>
          <a:lstStyle/>
          <a:p>
            <a:pPr marL="0" indent="0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优化后的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x86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汇编指令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1. vmovapd (%r11),%ymm0      # Load 4 elements of C into %ymm0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2. mov %rbx,%rcx             # register %rcx = %rbx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3. xor %eax,%eax             # register %eax = 0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4. vbroadcastsd (%rax,%r8,1),%ymm1 # Make 4 copies of B element</a:t>
            </a:r>
          </a:p>
          <a:p>
            <a:pPr marL="0" indent="0">
              <a:buNone/>
            </a:pPr>
            <a:r>
              <a:rPr lang="nn-NO" altLang="en-US" sz="1600" dirty="0">
                <a:latin typeface="Courier New" panose="02070309020205020404" pitchFamily="49" charset="0"/>
              </a:rPr>
              <a:t>5. add $0x8,%rax             # register %rax = %rax + 8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6. vmulpd (%rcx),%ymm1,%ymm1 # Parallel mul %ymm1,4 A elements</a:t>
            </a:r>
          </a:p>
          <a:p>
            <a:pPr marL="0" indent="0"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7. add %r9,%rcx              # register %rcx = %rcx + %r9</a:t>
            </a:r>
          </a:p>
          <a:p>
            <a:pPr marL="0" indent="0"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8. cmp %r10,%rax             # compare %r10 to %rax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9. vaddpd %ymm1,%ymm0,%ymm0  # Parallel add %ymm1, %ymm0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10. jne 50 &lt;dgemm+0x50&gt;      # jump if not %r10 != %rax</a:t>
            </a:r>
          </a:p>
          <a:p>
            <a:pPr marL="0" indent="0">
              <a:buNone/>
            </a:pPr>
            <a:r>
              <a:rPr lang="it-IT" altLang="en-US" sz="1600" dirty="0">
                <a:latin typeface="Courier New" panose="02070309020205020404" pitchFamily="49" charset="0"/>
              </a:rPr>
              <a:t>11. add $0x1,%esi            # register % esi = % esi + 1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12. vmovapd %ymm0,(%r11)     # Store %ymm0 into 4 C elements</a:t>
            </a:r>
          </a:p>
        </p:txBody>
      </p:sp>
      <p:sp>
        <p:nvSpPr>
          <p:cNvPr id="5222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83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52229" name="Text Box 4"/>
          <p:cNvSpPr txBox="1"/>
          <p:nvPr/>
        </p:nvSpPr>
        <p:spPr>
          <a:xfrm rot="5400000">
            <a:off x="5803900" y="2968625"/>
            <a:ext cx="6313488" cy="3698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§3.8 Going Faster:  Subword Parallelism and Matrix Multiply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84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右移和除法</a:t>
            </a: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左移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位和乘以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2</a:t>
            </a:r>
            <a:r>
              <a:rPr lang="en-US" altLang="zh-CN" i="1" baseline="300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是同样的结果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右移是否和除以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CN" i="1" baseline="300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是相同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只对无符号数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有符号整数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算术右移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高位需要补入符号位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例如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 –5 / 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11111011</a:t>
            </a:r>
            <a:r>
              <a:rPr lang="en-US" altLang="zh-CN" baseline="-25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&gt;&gt; 2 = 11111110</a:t>
            </a:r>
            <a:r>
              <a:rPr lang="en-US" altLang="zh-CN" baseline="-25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= –2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低位直接舍弃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c.f. 11111011</a:t>
            </a:r>
            <a:r>
              <a:rPr lang="en-US" altLang="zh-CN" baseline="-25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&gt;&gt;&gt; 2 = 00111110</a:t>
            </a:r>
            <a:r>
              <a:rPr lang="en-US" altLang="zh-CN" baseline="-25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= +62</a:t>
            </a:r>
          </a:p>
        </p:txBody>
      </p:sp>
      <p:sp>
        <p:nvSpPr>
          <p:cNvPr id="53253" name="Text Box 4"/>
          <p:cNvSpPr txBox="1"/>
          <p:nvPr/>
        </p:nvSpPr>
        <p:spPr>
          <a:xfrm rot="5400000">
            <a:off x="7570788" y="1201738"/>
            <a:ext cx="27749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§3.9 Fallacies and Pitfalls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85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结合律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636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并行程序可以进行操作顺序的调整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依赖特定的顺序可能会导致错误的结果</a:t>
            </a:r>
          </a:p>
        </p:txBody>
      </p:sp>
      <p:graphicFrame>
        <p:nvGraphicFramePr>
          <p:cNvPr id="3074" name="Object 5"/>
          <p:cNvGraphicFramePr>
            <a:graphicFrameLocks/>
          </p:cNvGraphicFramePr>
          <p:nvPr/>
        </p:nvGraphicFramePr>
        <p:xfrm>
          <a:off x="1771650" y="2876550"/>
          <a:ext cx="52387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6" r:id="rId4" imgW="5305330" imgH="1914573" progId="Excel.Sheet.8">
                  <p:embed/>
                </p:oleObj>
              </mc:Choice>
              <mc:Fallback>
                <p:oleObj r:id="rId4" imgW="5305330" imgH="1914573" progId="Excel.Sheet.8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876550"/>
                        <a:ext cx="523875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/>
          <p:nvPr/>
        </p:nvSpPr>
        <p:spPr>
          <a:xfrm>
            <a:off x="684213" y="4972050"/>
            <a:ext cx="8270875" cy="1285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需要在不同程度的并行下，验证并行程序的可靠性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86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684213" y="206375"/>
            <a:ext cx="8259762" cy="701675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谁在乎浮点数精确度</a:t>
            </a: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对于科学计算很重要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当在某些日常中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lvl="2" eaLnBrk="1" hangingPunct="1"/>
            <a:r>
              <a:rPr lang="en-US" altLang="x-none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我的余额查了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0.0002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¢!”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</a:t>
            </a:r>
          </a:p>
          <a:p>
            <a:pPr eaLnBrk="1" hangingPunct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Pentium FDIV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指令的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bug</a:t>
            </a:r>
          </a:p>
          <a:p>
            <a:pPr lvl="1"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用户还是希望能精确计算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See Colwell, 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The Pentium Chronicles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87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Bits </a:t>
            </a:r>
            <a:r>
              <a:rPr lang="zh-CN" altLang="en-US" dirty="0">
                <a:ea typeface="宋体" panose="02010600030101010101" pitchFamily="2" charset="-122"/>
              </a:rPr>
              <a:t>没有内在含义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解释依赖于应用的说明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数字的计算机表示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有限的范围和精度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方案中需要考虑到这一点</a:t>
            </a:r>
          </a:p>
        </p:txBody>
      </p:sp>
      <p:sp>
        <p:nvSpPr>
          <p:cNvPr id="55301" name="Text Box 5"/>
          <p:cNvSpPr txBox="1"/>
          <p:nvPr/>
        </p:nvSpPr>
        <p:spPr>
          <a:xfrm rot="5400000">
            <a:off x="7551738" y="1220788"/>
            <a:ext cx="28130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§3.9 Concluding Remarks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88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ISAs </a:t>
            </a:r>
            <a:r>
              <a:rPr lang="zh-CN" altLang="en-US" dirty="0">
                <a:ea typeface="宋体" panose="02010600030101010101" pitchFamily="2" charset="-122"/>
              </a:rPr>
              <a:t>支持的运算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有符号和无符号的整数</a:t>
            </a:r>
            <a:endParaRPr lang="en-US" altLang="x-none" dirty="0"/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和实数类似的浮点数</a:t>
            </a:r>
            <a:endParaRPr lang="en-US" altLang="x-none" dirty="0"/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受限的范围和精度</a:t>
            </a:r>
            <a:endParaRPr lang="en-US" altLang="x-none" dirty="0"/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计算可能会溢出</a:t>
            </a:r>
            <a:endParaRPr lang="en-US" altLang="x-none" dirty="0"/>
          </a:p>
          <a:p>
            <a:pPr eaLnBrk="1" hangingPunct="1"/>
            <a:r>
              <a:rPr lang="en-US" altLang="zh-CN" dirty="0"/>
              <a:t>MIPS </a:t>
            </a:r>
            <a:r>
              <a:rPr lang="zh-CN" altLang="en-US" dirty="0">
                <a:ea typeface="宋体" panose="02010600030101010101" pitchFamily="2" charset="-122"/>
              </a:rPr>
              <a:t>指令结构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核心指令</a:t>
            </a:r>
            <a:r>
              <a:rPr lang="en-US" altLang="zh-CN" dirty="0"/>
              <a:t>: 54</a:t>
            </a:r>
            <a:r>
              <a:rPr lang="zh-CN" altLang="en-US" dirty="0">
                <a:ea typeface="宋体" panose="02010600030101010101" pitchFamily="2" charset="-122"/>
              </a:rPr>
              <a:t>最常用</a:t>
            </a: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覆盖</a:t>
            </a:r>
            <a:r>
              <a:rPr lang="en-US" altLang="zh-CN" dirty="0"/>
              <a:t>100%  SPECINT, </a:t>
            </a:r>
            <a:r>
              <a:rPr lang="zh-CN" altLang="en-US" dirty="0">
                <a:ea typeface="宋体" panose="02010600030101010101" pitchFamily="2" charset="-122"/>
              </a:rPr>
              <a:t>覆盖 </a:t>
            </a:r>
            <a:r>
              <a:rPr lang="en-US" altLang="zh-CN" dirty="0"/>
              <a:t>97%  SPECFP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其它指令</a:t>
            </a:r>
            <a:r>
              <a:rPr lang="en-US" altLang="zh-CN" dirty="0"/>
              <a:t>: </a:t>
            </a:r>
            <a:r>
              <a:rPr lang="zh-CN" altLang="en-US" dirty="0">
                <a:ea typeface="宋体" panose="02010600030101010101" pitchFamily="2" charset="-122"/>
              </a:rPr>
              <a:t>很少使用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9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pic>
        <p:nvPicPr>
          <p:cNvPr id="13315" name="Picture 9" descr="f03-05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136650"/>
            <a:ext cx="3811588" cy="514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乘法硬件</a:t>
            </a:r>
          </a:p>
        </p:txBody>
      </p:sp>
      <p:sp>
        <p:nvSpPr>
          <p:cNvPr id="13317" name="AutoShape 5"/>
          <p:cNvSpPr/>
          <p:nvPr/>
        </p:nvSpPr>
        <p:spPr>
          <a:xfrm>
            <a:off x="6478588" y="5027613"/>
            <a:ext cx="1439862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en-US" altLang="zh-CN" sz="1600" dirty="0">
                <a:latin typeface="Tahoma" panose="020B0604030504040204" pitchFamily="34" charset="0"/>
                <a:ea typeface="Arial" panose="020B0604020202020204" pitchFamily="34" charset="0"/>
              </a:rPr>
              <a:t>Initially 0</a:t>
            </a:r>
            <a:endParaRPr lang="en-US" altLang="zh-CN" sz="16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3318" name="Picture 8" descr="f03-04-P3744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71688"/>
            <a:ext cx="4310063" cy="246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976456" y="5691094"/>
            <a:ext cx="494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乘数的每一位：</a:t>
            </a:r>
            <a:r>
              <a:rPr lang="en-US" altLang="zh-CN" dirty="0"/>
              <a:t>3</a:t>
            </a:r>
            <a:r>
              <a:rPr lang="zh-CN" altLang="en-US" dirty="0"/>
              <a:t>步，</a:t>
            </a:r>
            <a:r>
              <a:rPr lang="en-US" altLang="zh-CN" dirty="0"/>
              <a:t>3</a:t>
            </a:r>
            <a:r>
              <a:rPr lang="zh-CN" altLang="en-US" dirty="0"/>
              <a:t>个时钟周期</a:t>
            </a:r>
            <a:endParaRPr lang="en-US" altLang="zh-CN" dirty="0"/>
          </a:p>
          <a:p>
            <a:r>
              <a:rPr lang="en-US" altLang="zh-CN" dirty="0"/>
              <a:t>32</a:t>
            </a:r>
            <a:r>
              <a:rPr lang="zh-CN" altLang="en-US" dirty="0"/>
              <a:t>位乘数，共</a:t>
            </a:r>
            <a:r>
              <a:rPr lang="en-US" altLang="zh-CN" dirty="0"/>
              <a:t>32 * 3 = 96</a:t>
            </a:r>
            <a:r>
              <a:rPr lang="zh-CN" altLang="en-US" dirty="0"/>
              <a:t>步，近</a:t>
            </a:r>
            <a:r>
              <a:rPr lang="en-US" altLang="zh-CN" dirty="0"/>
              <a:t>100</a:t>
            </a:r>
            <a:r>
              <a:rPr lang="zh-CN" altLang="en-US" dirty="0"/>
              <a:t>个时钟周期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8739</TotalTime>
  <Words>8184</Words>
  <Application>Microsoft Office PowerPoint</Application>
  <PresentationFormat>全屏显示(4:3)</PresentationFormat>
  <Paragraphs>1403</Paragraphs>
  <Slides>88</Slides>
  <Notes>73</Notes>
  <HiddenSlides>4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88</vt:i4>
      </vt:variant>
    </vt:vector>
  </HeadingPairs>
  <TitlesOfParts>
    <vt:vector size="102" baseType="lpstr">
      <vt:lpstr>Arial</vt:lpstr>
      <vt:lpstr>Arial Black</vt:lpstr>
      <vt:lpstr>Calibri</vt:lpstr>
      <vt:lpstr>Calibri Light</vt:lpstr>
      <vt:lpstr>Corbel</vt:lpstr>
      <vt:lpstr>Courier New</vt:lpstr>
      <vt:lpstr>Lucida Console</vt:lpstr>
      <vt:lpstr>Tahoma</vt:lpstr>
      <vt:lpstr>Times New Roman</vt:lpstr>
      <vt:lpstr>Wingdings</vt:lpstr>
      <vt:lpstr>cod4e</vt:lpstr>
      <vt:lpstr>Office 主题</vt:lpstr>
      <vt:lpstr>Equation.3</vt:lpstr>
      <vt:lpstr>Microsoft Excel 97-2003 Worksheet</vt:lpstr>
      <vt:lpstr>第三章</vt:lpstr>
      <vt:lpstr>计算机的算术运算</vt:lpstr>
      <vt:lpstr>整数加法</vt:lpstr>
      <vt:lpstr>整数减法</vt:lpstr>
      <vt:lpstr>溢出的处理</vt:lpstr>
      <vt:lpstr>可发现异常的MIPS指令序列（P120，精解）</vt:lpstr>
      <vt:lpstr>多媒体算术运算</vt:lpstr>
      <vt:lpstr>乘法</vt:lpstr>
      <vt:lpstr>乘法硬件</vt:lpstr>
      <vt:lpstr>课后练习（P159 3.12）</vt:lpstr>
      <vt:lpstr>课后练习（P159 3.12）</vt:lpstr>
      <vt:lpstr>课后练习（P159 3.12）</vt:lpstr>
      <vt:lpstr>课后练习（P159 3.12）</vt:lpstr>
      <vt:lpstr>课后练习（P159 3.12）</vt:lpstr>
      <vt:lpstr>课后练习（P159 3.12）</vt:lpstr>
      <vt:lpstr>课后练习（P159 3.12）</vt:lpstr>
      <vt:lpstr>课后练习（P159 3.12）</vt:lpstr>
      <vt:lpstr>课后练习（P159 3.12）</vt:lpstr>
      <vt:lpstr>课后练习（P159 3.12）</vt:lpstr>
      <vt:lpstr>课后作业（1）</vt:lpstr>
      <vt:lpstr>优化后的乘法器</vt:lpstr>
      <vt:lpstr>课后练习（P159 3.13）</vt:lpstr>
      <vt:lpstr>课后练习（P159 3.13）</vt:lpstr>
      <vt:lpstr>PowerPoint 演示文稿</vt:lpstr>
      <vt:lpstr>PowerPoint 演示文稿</vt:lpstr>
      <vt:lpstr>PowerPoint 演示文稿</vt:lpstr>
      <vt:lpstr>PowerPoint 演示文稿</vt:lpstr>
      <vt:lpstr>快速乘法器</vt:lpstr>
      <vt:lpstr>PowerPoint 演示文稿</vt:lpstr>
      <vt:lpstr>MIPS Multiplication</vt:lpstr>
      <vt:lpstr>除法</vt:lpstr>
      <vt:lpstr>除法器的硬件</vt:lpstr>
      <vt:lpstr>课后练习（P159 3.18）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课后练习（P159 3.18）</vt:lpstr>
      <vt:lpstr>课后作业（2）</vt:lpstr>
      <vt:lpstr>优化后的除法器</vt:lpstr>
      <vt:lpstr>课后练习（P159 3.19）</vt:lpstr>
      <vt:lpstr>PowerPoint 演示文稿</vt:lpstr>
      <vt:lpstr>课后练习（P159 3.19）</vt:lpstr>
      <vt:lpstr>PowerPoint 演示文稿</vt:lpstr>
      <vt:lpstr>Connection … … (联系上下文）</vt:lpstr>
      <vt:lpstr>快速除法器</vt:lpstr>
      <vt:lpstr>MIPS Division</vt:lpstr>
      <vt:lpstr>浮点数</vt:lpstr>
      <vt:lpstr>浮点数标准</vt:lpstr>
      <vt:lpstr>IEEE 浮点数标准格式</vt:lpstr>
      <vt:lpstr>单精度浮点数的范围</vt:lpstr>
      <vt:lpstr>双精度浮点数的范围</vt:lpstr>
      <vt:lpstr>浮点数精度</vt:lpstr>
      <vt:lpstr>浮点数的示例</vt:lpstr>
      <vt:lpstr>浮点数的示例</vt:lpstr>
      <vt:lpstr>Denormal Numbers</vt:lpstr>
      <vt:lpstr>Infinities and NaNs</vt:lpstr>
      <vt:lpstr>浮点数加法</vt:lpstr>
      <vt:lpstr>浮点数加法</vt:lpstr>
      <vt:lpstr>浮点加法硬件</vt:lpstr>
      <vt:lpstr>浮点加法硬件（P137）</vt:lpstr>
      <vt:lpstr>PowerPoint 演示文稿</vt:lpstr>
      <vt:lpstr>PowerPoint 演示文稿</vt:lpstr>
      <vt:lpstr>PowerPoint 演示文稿</vt:lpstr>
      <vt:lpstr>浮点数乘法（P.138）</vt:lpstr>
      <vt:lpstr>浮点数乘法 （P.139）</vt:lpstr>
      <vt:lpstr>浮点运算硬件</vt:lpstr>
      <vt:lpstr>MIPS中的浮点指令</vt:lpstr>
      <vt:lpstr>MIPS中的浮点指令 (P.141)</vt:lpstr>
      <vt:lpstr>浮点示例: F(华氏度） to C（摄氏度） (P. 142)</vt:lpstr>
      <vt:lpstr>浮点示例: 数组乘法 (P. 143)</vt:lpstr>
      <vt:lpstr>浮点示例: 数组乘法</vt:lpstr>
      <vt:lpstr>浮点示例: 数组乘法</vt:lpstr>
      <vt:lpstr>运算精确 (P.145)</vt:lpstr>
      <vt:lpstr>子字并行</vt:lpstr>
      <vt:lpstr>x86浮点指令结构</vt:lpstr>
      <vt:lpstr>x86 浮点指令</vt:lpstr>
      <vt:lpstr>Streaming SIMD Extension 2 (SSE2)</vt:lpstr>
      <vt:lpstr>矩阵乘法</vt:lpstr>
      <vt:lpstr>矩阵乘法</vt:lpstr>
      <vt:lpstr>矩阵乘法</vt:lpstr>
      <vt:lpstr>矩阵乘法</vt:lpstr>
      <vt:lpstr>右移和除法</vt:lpstr>
      <vt:lpstr>结合律</vt:lpstr>
      <vt:lpstr>谁在乎浮点数精确度?</vt:lpstr>
      <vt:lpstr>总结</vt:lpstr>
      <vt:lpstr>总结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Isa</cp:lastModifiedBy>
  <cp:revision>264</cp:revision>
  <dcterms:created xsi:type="dcterms:W3CDTF">2008-07-28T10:20:18Z</dcterms:created>
  <dcterms:modified xsi:type="dcterms:W3CDTF">2020-10-28T01:42:34Z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