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97" r:id="rId2"/>
    <p:sldId id="989" r:id="rId3"/>
    <p:sldId id="999" r:id="rId4"/>
    <p:sldId id="998" r:id="rId5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CC3300"/>
    <a:srgbClr val="0066FF"/>
    <a:srgbClr val="0066CC"/>
    <a:srgbClr val="009242"/>
    <a:srgbClr val="33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2" autoAdjust="0"/>
    <p:restoredTop sz="76498" autoAdjust="0"/>
  </p:normalViewPr>
  <p:slideViewPr>
    <p:cSldViewPr>
      <p:cViewPr varScale="1">
        <p:scale>
          <a:sx n="119" d="100"/>
          <a:sy n="119" d="100"/>
        </p:scale>
        <p:origin x="5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2020/9/27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决策指令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2050" y="3699030"/>
            <a:ext cx="1450250" cy="990111"/>
          </a:xfrm>
        </p:spPr>
        <p:txBody>
          <a:bodyPr/>
          <a:lstStyle/>
          <a:p>
            <a:r>
              <a:rPr lang="en-US" altLang="zh-CN" dirty="0" smtClean="0"/>
              <a:t>2.26</a:t>
            </a:r>
          </a:p>
          <a:p>
            <a:r>
              <a:rPr lang="en-US" altLang="zh-CN" dirty="0" smtClean="0"/>
              <a:t>2.27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P114 2.26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考虑如下的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循环：</a:t>
            </a:r>
            <a:endParaRPr lang="en-US" altLang="zh-CN" b="1" dirty="0" smtClean="0"/>
          </a:p>
          <a:p>
            <a:r>
              <a:rPr lang="en-US" altLang="zh-CN" b="1" dirty="0" smtClean="0"/>
              <a:t>LOOP: </a:t>
            </a:r>
            <a:r>
              <a:rPr lang="en-US" altLang="zh-CN" b="1" dirty="0" err="1" smtClean="0"/>
              <a:t>slt</a:t>
            </a:r>
            <a:r>
              <a:rPr lang="en-US" altLang="zh-CN" b="1" dirty="0" smtClean="0"/>
              <a:t> $t2, $0, $t1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beq</a:t>
            </a:r>
            <a:r>
              <a:rPr lang="en-US" altLang="zh-CN" b="1" dirty="0" smtClean="0"/>
              <a:t> $t2, $0, DONE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subi</a:t>
            </a:r>
            <a:r>
              <a:rPr lang="en-US" altLang="zh-CN" b="1" dirty="0" smtClean="0"/>
              <a:t> $t1, $t1, 1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addi</a:t>
            </a:r>
            <a:r>
              <a:rPr lang="en-US" altLang="zh-CN" b="1" dirty="0" smtClean="0"/>
              <a:t> $s2, $s2, 2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j LOOP</a:t>
            </a:r>
          </a:p>
          <a:p>
            <a:r>
              <a:rPr lang="en-US" altLang="zh-CN" b="1" dirty="0" smtClean="0"/>
              <a:t>DONE: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2.26.1</a:t>
            </a:r>
            <a:r>
              <a:rPr lang="zh-CN" altLang="en-US" b="1" dirty="0" smtClean="0">
                <a:solidFill>
                  <a:srgbClr val="FF0000"/>
                </a:solidFill>
              </a:rPr>
              <a:t>假设寄存器</a:t>
            </a:r>
            <a:r>
              <a:rPr lang="en-US" altLang="zh-CN" b="1" dirty="0" smtClean="0">
                <a:solidFill>
                  <a:srgbClr val="FF0000"/>
                </a:solidFill>
              </a:rPr>
              <a:t>$t1</a:t>
            </a:r>
            <a:r>
              <a:rPr lang="zh-CN" altLang="en-US" b="1" dirty="0" smtClean="0">
                <a:solidFill>
                  <a:srgbClr val="FF0000"/>
                </a:solidFill>
              </a:rPr>
              <a:t>的初始值为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/>
              <a:t>，假设</a:t>
            </a:r>
            <a:r>
              <a:rPr lang="en-US" altLang="zh-CN" b="1" dirty="0" smtClean="0"/>
              <a:t>$t2</a:t>
            </a:r>
            <a:r>
              <a:rPr lang="zh-CN" altLang="en-US" b="1" dirty="0" smtClean="0"/>
              <a:t>初始值为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，则循环执行完毕时寄存器</a:t>
            </a:r>
            <a:r>
              <a:rPr lang="en-US" altLang="zh-CN" b="1" dirty="0" smtClean="0"/>
              <a:t>$t2</a:t>
            </a:r>
            <a:r>
              <a:rPr lang="zh-CN" altLang="en-US" b="1" dirty="0" smtClean="0"/>
              <a:t>的值是多少？</a:t>
            </a:r>
            <a:endParaRPr lang="en-US" altLang="zh-CN" b="1" dirty="0" smtClean="0"/>
          </a:p>
          <a:p>
            <a:r>
              <a:rPr lang="en-US" altLang="zh-CN" b="1" dirty="0" smtClean="0"/>
              <a:t>2.26.2</a:t>
            </a:r>
            <a:r>
              <a:rPr lang="zh-CN" altLang="en-US" b="1" dirty="0" smtClean="0">
                <a:solidFill>
                  <a:srgbClr val="FF0000"/>
                </a:solidFill>
              </a:rPr>
              <a:t>对于上面的循环体，写出等价的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代码例程。假定寄存器</a:t>
            </a:r>
            <a:r>
              <a:rPr lang="en-US" altLang="zh-CN" b="1" dirty="0" smtClean="0">
                <a:solidFill>
                  <a:srgbClr val="FF0000"/>
                </a:solidFill>
              </a:rPr>
              <a:t>$s1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$s2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$t1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$t2</a:t>
            </a:r>
            <a:r>
              <a:rPr lang="zh-CN" altLang="en-US" b="1" dirty="0" smtClean="0">
                <a:solidFill>
                  <a:srgbClr val="FF0000"/>
                </a:solidFill>
              </a:rPr>
              <a:t>分别为整数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temp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2.26.3</a:t>
            </a:r>
            <a:r>
              <a:rPr lang="zh-CN" altLang="en-US" b="1" dirty="0" smtClean="0"/>
              <a:t>假定寄存器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的初始值为</a:t>
            </a:r>
            <a:r>
              <a:rPr lang="en-US" altLang="zh-CN" b="1" dirty="0" smtClean="0"/>
              <a:t>N,</a:t>
            </a:r>
            <a:r>
              <a:rPr lang="zh-CN" altLang="en-US" b="1" dirty="0" smtClean="0"/>
              <a:t>上面的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汇编循环执行了多少条指令？</a:t>
            </a:r>
            <a:endParaRPr lang="en-US" altLang="zh-CN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829103" y="5544235"/>
            <a:ext cx="48605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 smtClean="0"/>
              <a:t>课后练习（</a:t>
            </a:r>
            <a:r>
              <a:rPr lang="en-US" altLang="zh-CN" sz="3200" kern="0" dirty="0" smtClean="0"/>
              <a:t>P114  2.27</a:t>
            </a:r>
            <a:r>
              <a:rPr lang="zh-CN" altLang="en-US" sz="3200" kern="0" dirty="0" smtClean="0"/>
              <a:t>）</a:t>
            </a:r>
            <a:endParaRPr lang="zh-CN" altLang="en-US" sz="3200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274930" y="4509120"/>
            <a:ext cx="855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2.27 </a:t>
            </a:r>
            <a:r>
              <a:rPr lang="zh-CN" altLang="en-US" b="1" dirty="0" smtClean="0"/>
              <a:t>将下面的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代码翻译为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汇编代码。要求使用的指令数目最少。假设值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分别寄存器</a:t>
            </a:r>
            <a:r>
              <a:rPr lang="en-US" altLang="zh-CN" b="1" dirty="0" smtClean="0"/>
              <a:t>$s0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$s1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$t0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中。另外假设寄存器</a:t>
            </a:r>
            <a:r>
              <a:rPr lang="en-US" altLang="zh-CN" b="1" dirty="0" smtClean="0"/>
              <a:t>$s2</a:t>
            </a:r>
            <a:r>
              <a:rPr lang="zh-CN" altLang="en-US" b="1" dirty="0" smtClean="0"/>
              <a:t>中存放着数组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的基地址。</a:t>
            </a:r>
            <a:endParaRPr lang="en-US" altLang="zh-CN" b="1" dirty="0" smtClean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or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a;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for (j = 0; j &lt; b; j++)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f[4*j]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+ j;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P114 2.26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考虑如下的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循环：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LOOP: </a:t>
            </a:r>
            <a:r>
              <a:rPr lang="en-US" altLang="zh-CN" sz="2000" b="1" dirty="0" err="1" smtClean="0"/>
              <a:t>slt</a:t>
            </a:r>
            <a:r>
              <a:rPr lang="en-US" altLang="zh-CN" sz="2000" b="1" dirty="0" smtClean="0"/>
              <a:t> $t2, $0, $t1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beq</a:t>
            </a:r>
            <a:r>
              <a:rPr lang="en-US" altLang="zh-CN" sz="2000" b="1" dirty="0" smtClean="0"/>
              <a:t> $t2, $0, DONE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subi</a:t>
            </a:r>
            <a:r>
              <a:rPr lang="en-US" altLang="zh-CN" sz="2000" b="1" dirty="0" smtClean="0"/>
              <a:t> $t1, $t1, 1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addi</a:t>
            </a:r>
            <a:r>
              <a:rPr lang="en-US" altLang="zh-CN" sz="2000" b="1" dirty="0" smtClean="0"/>
              <a:t> $s2, $s2, 2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j LOOP</a:t>
            </a:r>
          </a:p>
          <a:p>
            <a:r>
              <a:rPr lang="en-US" altLang="zh-CN" sz="2000" b="1" dirty="0" smtClean="0"/>
              <a:t>DONE: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2.26.1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假设寄存器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的初始值为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000" b="1" dirty="0" smtClean="0"/>
              <a:t>，假设</a:t>
            </a:r>
            <a:r>
              <a:rPr lang="en-US" altLang="zh-CN" sz="2000" b="1" dirty="0" smtClean="0"/>
              <a:t>$t2</a:t>
            </a:r>
            <a:r>
              <a:rPr lang="zh-CN" altLang="en-US" sz="2000" b="1" dirty="0" smtClean="0"/>
              <a:t>初始值为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，则循环执行完毕时寄存器</a:t>
            </a:r>
            <a:r>
              <a:rPr lang="en-US" altLang="zh-CN" sz="2000" b="1" dirty="0" smtClean="0"/>
              <a:t>$t2</a:t>
            </a:r>
            <a:r>
              <a:rPr lang="zh-CN" altLang="en-US" sz="2000" b="1" dirty="0" smtClean="0"/>
              <a:t>的值是多少？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0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2.26.2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对于上面的循环体，写出等价的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代码例程。假定寄存器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$s1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$s2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分别为整数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temp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=10;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w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hile (0 &lt; </a:t>
            </a:r>
            <a:r>
              <a:rPr lang="en-US" altLang="zh-CN" sz="2000" b="1" dirty="0" err="1" smtClean="0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){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	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– 1; 		//$t1 = $t1 -1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	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B = B + 2; 		//$s2 = $s2 + 2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}</a:t>
            </a:r>
            <a:endParaRPr lang="en-US" altLang="zh-CN" sz="2000" b="1" dirty="0" smtClean="0">
              <a:solidFill>
                <a:srgbClr val="0066CC"/>
              </a:solidFill>
            </a:endParaRPr>
          </a:p>
          <a:p>
            <a:r>
              <a:rPr lang="en-US" altLang="zh-CN" sz="2000" b="1" dirty="0" smtClean="0"/>
              <a:t>2.26.3</a:t>
            </a:r>
            <a:r>
              <a:rPr lang="zh-CN" altLang="en-US" sz="2000" b="1" dirty="0" smtClean="0"/>
              <a:t>假定寄存器</a:t>
            </a:r>
            <a:r>
              <a:rPr lang="en-US" altLang="zh-CN" sz="2000" b="1" dirty="0" smtClean="0"/>
              <a:t>$t1</a:t>
            </a:r>
            <a:r>
              <a:rPr lang="zh-CN" altLang="en-US" sz="2000" b="1" dirty="0" smtClean="0"/>
              <a:t>的初始值为</a:t>
            </a:r>
            <a:r>
              <a:rPr lang="en-US" altLang="zh-CN" sz="2000" b="1" dirty="0" smtClean="0"/>
              <a:t>N,</a:t>
            </a:r>
            <a:r>
              <a:rPr lang="zh-CN" altLang="en-US" sz="2000" b="1" dirty="0" smtClean="0"/>
              <a:t>上面的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汇编循环执行了多少条指令？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>
                <a:solidFill>
                  <a:srgbClr val="0066CC"/>
                </a:solidFill>
              </a:rPr>
              <a:t>5</a:t>
            </a:r>
            <a:r>
              <a:rPr lang="zh-CN" altLang="en-US" sz="2000" b="1" dirty="0">
                <a:solidFill>
                  <a:srgbClr val="0066CC"/>
                </a:solidFill>
              </a:rPr>
              <a:t>*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N+2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237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课后练习（</a:t>
            </a:r>
            <a:r>
              <a:rPr lang="en-US" altLang="zh-CN" sz="3600" dirty="0" smtClean="0"/>
              <a:t>P114  2.27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73705"/>
            <a:ext cx="8550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2.27 </a:t>
            </a:r>
            <a:r>
              <a:rPr lang="zh-CN" altLang="en-US" b="1" dirty="0" smtClean="0"/>
              <a:t>将下面的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代码翻译为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汇编代码。要求使用的指令数目最少。假设值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分别寄存器</a:t>
            </a:r>
            <a:r>
              <a:rPr lang="en-US" altLang="zh-CN" b="1" dirty="0" smtClean="0"/>
              <a:t>$s0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$s1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$t0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中。另外假设寄存器</a:t>
            </a:r>
            <a:r>
              <a:rPr lang="en-US" altLang="zh-CN" b="1" dirty="0" smtClean="0"/>
              <a:t>$s2</a:t>
            </a:r>
            <a:r>
              <a:rPr lang="zh-CN" altLang="en-US" b="1" dirty="0" smtClean="0"/>
              <a:t>中存放着数组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的基地址。</a:t>
            </a:r>
            <a:endParaRPr lang="en-US" altLang="zh-CN" b="1" dirty="0" smtClean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or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a;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for (j = 0; j &lt; b; j++)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f[4*j]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+ j;</a:t>
            </a:r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>
                <a:solidFill>
                  <a:srgbClr val="0066CC"/>
                </a:solidFill>
              </a:rPr>
              <a:t>addi</a:t>
            </a:r>
            <a:r>
              <a:rPr lang="en-US" altLang="zh-CN" b="1" dirty="0" smtClean="0">
                <a:solidFill>
                  <a:srgbClr val="0066CC"/>
                </a:solidFill>
              </a:rPr>
              <a:t> $t0, $0, 0         //</a:t>
            </a:r>
            <a:r>
              <a:rPr lang="zh-CN" altLang="en-US" b="1" dirty="0" smtClean="0">
                <a:solidFill>
                  <a:srgbClr val="0066CC"/>
                </a:solidFill>
              </a:rPr>
              <a:t>或</a:t>
            </a:r>
            <a:r>
              <a:rPr lang="en-US" altLang="zh-CN" b="1" dirty="0" err="1" smtClean="0">
                <a:solidFill>
                  <a:srgbClr val="0066CC"/>
                </a:solidFill>
              </a:rPr>
              <a:t>addi</a:t>
            </a:r>
            <a:r>
              <a:rPr lang="en-US" altLang="zh-CN" b="1" dirty="0" smtClean="0">
                <a:solidFill>
                  <a:srgbClr val="0066CC"/>
                </a:solidFill>
              </a:rPr>
              <a:t> $t0, $0, 0</a:t>
            </a:r>
          </a:p>
          <a:p>
            <a:r>
              <a:rPr lang="en-US" altLang="zh-CN" b="1" dirty="0" smtClean="0">
                <a:solidFill>
                  <a:srgbClr val="0066CC"/>
                </a:solidFill>
              </a:rPr>
              <a:t>		</a:t>
            </a:r>
            <a:r>
              <a:rPr lang="en-US" altLang="zh-CN" b="1" dirty="0" err="1" smtClean="0">
                <a:solidFill>
                  <a:srgbClr val="0066CC"/>
                </a:solidFill>
              </a:rPr>
              <a:t>beq</a:t>
            </a:r>
            <a:r>
              <a:rPr lang="en-US" altLang="zh-CN" b="1" dirty="0" smtClean="0">
                <a:solidFill>
                  <a:srgbClr val="0066CC"/>
                </a:solidFill>
              </a:rPr>
              <a:t> $0, $0, TEST1</a:t>
            </a:r>
          </a:p>
          <a:p>
            <a:r>
              <a:rPr lang="en-US" altLang="zh-CN" b="1" dirty="0" smtClean="0"/>
              <a:t>LOOP1:		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addi</a:t>
            </a:r>
            <a:r>
              <a:rPr lang="en-US" altLang="zh-CN" b="1" dirty="0" smtClean="0">
                <a:solidFill>
                  <a:srgbClr val="7030A0"/>
                </a:solidFill>
              </a:rPr>
              <a:t> $t1, $0, 0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	 	</a:t>
            </a:r>
            <a:r>
              <a:rPr lang="en-US" altLang="zh-CN" b="1" dirty="0" err="1" smtClean="0">
                <a:solidFill>
                  <a:srgbClr val="7030A0"/>
                </a:solidFill>
              </a:rPr>
              <a:t>beq</a:t>
            </a:r>
            <a:r>
              <a:rPr lang="en-US" altLang="zh-CN" b="1" dirty="0" smtClean="0">
                <a:solidFill>
                  <a:srgbClr val="7030A0"/>
                </a:solidFill>
              </a:rPr>
              <a:t> $0, $0, TEST2</a:t>
            </a:r>
          </a:p>
          <a:p>
            <a:r>
              <a:rPr lang="en-US" altLang="zh-CN" b="1" dirty="0" smtClean="0"/>
              <a:t>LOOP2: 	</a:t>
            </a:r>
            <a:r>
              <a:rPr lang="en-US" altLang="zh-CN" b="1" dirty="0" smtClean="0">
                <a:solidFill>
                  <a:srgbClr val="008000"/>
                </a:solidFill>
              </a:rPr>
              <a:t>add $t4, $t0, $t1</a:t>
            </a:r>
          </a:p>
          <a:p>
            <a:r>
              <a:rPr lang="en-US" altLang="zh-CN" b="1" dirty="0">
                <a:solidFill>
                  <a:srgbClr val="008000"/>
                </a:solidFill>
              </a:rPr>
              <a:t>	</a:t>
            </a:r>
            <a:r>
              <a:rPr lang="en-US" altLang="zh-CN" b="1" dirty="0" smtClean="0">
                <a:solidFill>
                  <a:srgbClr val="008000"/>
                </a:solidFill>
              </a:rPr>
              <a:t> 	</a:t>
            </a:r>
            <a:r>
              <a:rPr lang="en-US" altLang="zh-CN" b="1" dirty="0" err="1" smtClean="0">
                <a:solidFill>
                  <a:srgbClr val="008000"/>
                </a:solidFill>
              </a:rPr>
              <a:t>sll</a:t>
            </a:r>
            <a:r>
              <a:rPr lang="en-US" altLang="zh-CN" b="1" dirty="0" smtClean="0">
                <a:solidFill>
                  <a:srgbClr val="008000"/>
                </a:solidFill>
              </a:rPr>
              <a:t> $t5, $t1, 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008000"/>
                </a:solidFill>
              </a:rPr>
              <a:t>	</a:t>
            </a:r>
            <a:r>
              <a:rPr lang="en-US" altLang="zh-CN" b="1" dirty="0" smtClean="0">
                <a:solidFill>
                  <a:srgbClr val="008000"/>
                </a:solidFill>
              </a:rPr>
              <a:t>	add $t5, $t5, $s2</a:t>
            </a:r>
          </a:p>
          <a:p>
            <a:r>
              <a:rPr lang="en-US" altLang="zh-CN" b="1" dirty="0">
                <a:solidFill>
                  <a:srgbClr val="008000"/>
                </a:solidFill>
              </a:rPr>
              <a:t>	</a:t>
            </a:r>
            <a:r>
              <a:rPr lang="en-US" altLang="zh-CN" b="1" dirty="0" smtClean="0">
                <a:solidFill>
                  <a:srgbClr val="008000"/>
                </a:solidFill>
              </a:rPr>
              <a:t>	</a:t>
            </a:r>
            <a:r>
              <a:rPr lang="en-US" altLang="zh-CN" b="1" dirty="0" err="1" smtClean="0">
                <a:solidFill>
                  <a:srgbClr val="008000"/>
                </a:solidFill>
              </a:rPr>
              <a:t>sw</a:t>
            </a:r>
            <a:r>
              <a:rPr lang="en-US" altLang="zh-CN" b="1" dirty="0" smtClean="0">
                <a:solidFill>
                  <a:srgbClr val="008000"/>
                </a:solidFill>
              </a:rPr>
              <a:t> $t4, ($t5)</a:t>
            </a:r>
          </a:p>
          <a:p>
            <a:r>
              <a:rPr lang="en-US" altLang="zh-CN" b="1" dirty="0">
                <a:solidFill>
                  <a:srgbClr val="008000"/>
                </a:solidFill>
              </a:rPr>
              <a:t>	</a:t>
            </a:r>
            <a:r>
              <a:rPr lang="en-US" altLang="zh-CN" b="1" dirty="0" smtClean="0">
                <a:solidFill>
                  <a:srgbClr val="008000"/>
                </a:solidFill>
              </a:rPr>
              <a:t>	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addi</a:t>
            </a:r>
            <a:r>
              <a:rPr lang="en-US" altLang="zh-CN" b="1" dirty="0" smtClean="0">
                <a:solidFill>
                  <a:srgbClr val="008000"/>
                </a:solidFill>
              </a:rPr>
              <a:t> $t1, $t1 1</a:t>
            </a:r>
          </a:p>
          <a:p>
            <a:r>
              <a:rPr lang="en-US" altLang="zh-CN" b="1" dirty="0" smtClean="0"/>
              <a:t>TEST2</a:t>
            </a:r>
            <a:r>
              <a:rPr lang="en-US" altLang="zh-CN" b="1" dirty="0"/>
              <a:t>: </a:t>
            </a:r>
            <a:r>
              <a:rPr lang="en-US" altLang="zh-CN" b="1" dirty="0" smtClean="0"/>
              <a:t> 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slti</a:t>
            </a:r>
            <a:r>
              <a:rPr lang="en-US" altLang="zh-CN" b="1" dirty="0" smtClean="0">
                <a:solidFill>
                  <a:srgbClr val="0066FF"/>
                </a:solidFill>
              </a:rPr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$t3, $t1, $s1</a:t>
            </a:r>
          </a:p>
          <a:p>
            <a:r>
              <a:rPr lang="en-US" altLang="zh-CN" b="1" dirty="0">
                <a:solidFill>
                  <a:srgbClr val="0066FF"/>
                </a:solidFill>
              </a:rPr>
              <a:t>	</a:t>
            </a:r>
            <a:r>
              <a:rPr lang="en-US" altLang="zh-CN" b="1" dirty="0" smtClean="0">
                <a:solidFill>
                  <a:srgbClr val="0066FF"/>
                </a:solidFill>
              </a:rPr>
              <a:t>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bne</a:t>
            </a:r>
            <a:r>
              <a:rPr lang="en-US" altLang="zh-CN" b="1" dirty="0" smtClean="0">
                <a:solidFill>
                  <a:srgbClr val="0066FF"/>
                </a:solidFill>
              </a:rPr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$t3, </a:t>
            </a:r>
            <a:r>
              <a:rPr lang="en-US" altLang="zh-CN" b="1" dirty="0" smtClean="0">
                <a:solidFill>
                  <a:srgbClr val="0066FF"/>
                </a:solidFill>
              </a:rPr>
              <a:t>$</a:t>
            </a:r>
            <a:r>
              <a:rPr lang="en-US" altLang="zh-CN" b="1" dirty="0">
                <a:solidFill>
                  <a:srgbClr val="0066FF"/>
                </a:solidFill>
              </a:rPr>
              <a:t>0</a:t>
            </a:r>
            <a:r>
              <a:rPr lang="en-US" altLang="zh-CN" b="1" dirty="0" smtClean="0">
                <a:solidFill>
                  <a:srgbClr val="0066FF"/>
                </a:solidFill>
              </a:rPr>
              <a:t>, LOOP2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	</a:t>
            </a:r>
            <a:r>
              <a:rPr lang="en-US" altLang="zh-CN" b="1" dirty="0" smtClean="0">
                <a:solidFill>
                  <a:srgbClr val="0066FF"/>
                </a:solidFill>
              </a:rPr>
              <a:t>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addi</a:t>
            </a:r>
            <a:r>
              <a:rPr lang="en-US" altLang="zh-CN" b="1" dirty="0" smtClean="0">
                <a:solidFill>
                  <a:srgbClr val="0066FF"/>
                </a:solidFill>
              </a:rPr>
              <a:t> $t0, $t0,1</a:t>
            </a:r>
          </a:p>
          <a:p>
            <a:r>
              <a:rPr lang="en-US" altLang="zh-CN" b="1" dirty="0" smtClean="0"/>
              <a:t>TEST1:  	</a:t>
            </a:r>
            <a:r>
              <a:rPr lang="en-US" altLang="zh-CN" b="1" dirty="0" err="1" smtClean="0">
                <a:solidFill>
                  <a:srgbClr val="CC3300"/>
                </a:solidFill>
              </a:rPr>
              <a:t>slt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>
                <a:solidFill>
                  <a:srgbClr val="CC3300"/>
                </a:solidFill>
              </a:rPr>
              <a:t>$t2, $t0, $s0               // $t2 = 1:0, </a:t>
            </a:r>
            <a:r>
              <a:rPr lang="en-US" altLang="zh-CN" b="1" dirty="0" err="1">
                <a:solidFill>
                  <a:srgbClr val="CC3300"/>
                </a:solidFill>
              </a:rPr>
              <a:t>i</a:t>
            </a:r>
            <a:r>
              <a:rPr lang="en-US" altLang="zh-CN" b="1" dirty="0">
                <a:solidFill>
                  <a:srgbClr val="CC3300"/>
                </a:solidFill>
              </a:rPr>
              <a:t> &lt; a? </a:t>
            </a:r>
          </a:p>
          <a:p>
            <a:r>
              <a:rPr lang="en-US" altLang="zh-CN" b="1" dirty="0" smtClean="0">
                <a:solidFill>
                  <a:srgbClr val="CC3300"/>
                </a:solidFill>
              </a:rPr>
              <a:t>		</a:t>
            </a:r>
            <a:r>
              <a:rPr lang="en-US" altLang="zh-CN" b="1" dirty="0" err="1" smtClean="0">
                <a:solidFill>
                  <a:srgbClr val="CC3300"/>
                </a:solidFill>
              </a:rPr>
              <a:t>bne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>
                <a:solidFill>
                  <a:srgbClr val="CC3300"/>
                </a:solidFill>
              </a:rPr>
              <a:t>$t2, $0, </a:t>
            </a:r>
            <a:r>
              <a:rPr lang="en-US" altLang="zh-CN" b="1" dirty="0" smtClean="0">
                <a:solidFill>
                  <a:srgbClr val="CC3300"/>
                </a:solidFill>
              </a:rPr>
              <a:t>LOOP1</a:t>
            </a:r>
            <a:endParaRPr lang="en-US" altLang="zh-CN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31303</TotalTime>
  <Words>199</Words>
  <Application>Microsoft Office PowerPoint</Application>
  <PresentationFormat>全屏显示(4:3)</PresentationFormat>
  <Paragraphs>60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黑体</vt:lpstr>
      <vt:lpstr>宋体</vt:lpstr>
      <vt:lpstr>Arial</vt:lpstr>
      <vt:lpstr>默认设计模板</vt:lpstr>
      <vt:lpstr> 决策指令</vt:lpstr>
      <vt:lpstr>课后练习（P114 2.26）</vt:lpstr>
      <vt:lpstr>课后练习（P114 2.26）</vt:lpstr>
      <vt:lpstr>课后练习（P114  2.27）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2114</cp:revision>
  <cp:lastPrinted>2017-04-06T04:54:58Z</cp:lastPrinted>
  <dcterms:created xsi:type="dcterms:W3CDTF">2008-04-26T09:05:28Z</dcterms:created>
  <dcterms:modified xsi:type="dcterms:W3CDTF">2020-09-27T15:51:54Z</dcterms:modified>
</cp:coreProperties>
</file>