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97" r:id="rId2"/>
    <p:sldId id="989" r:id="rId3"/>
    <p:sldId id="990" r:id="rId4"/>
    <p:sldId id="991" r:id="rId5"/>
    <p:sldId id="992" r:id="rId6"/>
    <p:sldId id="995" r:id="rId7"/>
    <p:sldId id="996" r:id="rId8"/>
  </p:sldIdLst>
  <p:sldSz cx="9144000" cy="6858000" type="screen4x3"/>
  <p:notesSz cx="6811963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00"/>
    <a:srgbClr val="0066CC"/>
    <a:srgbClr val="0066FF"/>
    <a:srgbClr val="009242"/>
    <a:srgbClr val="3366FF"/>
    <a:srgbClr val="0033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2" autoAdjust="0"/>
    <p:restoredTop sz="76498" autoAdjust="0"/>
  </p:normalViewPr>
  <p:slideViewPr>
    <p:cSldViewPr>
      <p:cViewPr varScale="1">
        <p:scale>
          <a:sx n="120" d="100"/>
          <a:sy n="120" d="100"/>
        </p:scale>
        <p:origin x="54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3131"/>
        <p:guide pos="214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03E76-714B-4971-A829-4BFAAF730705}" type="datetimeFigureOut">
              <a:rPr lang="zh-CN" altLang="en-US" smtClean="0"/>
              <a:pPr/>
              <a:t>2020/9/27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511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9213" y="9440863"/>
            <a:ext cx="2951162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5D1A7-D3AF-413E-8643-80E0D3C8B30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5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1186"/>
            <a:ext cx="544957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0646"/>
            <a:ext cx="2951851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9C4823F-1BC3-4BE6-B69E-164C7198AF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503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45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4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14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18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C4823F-1BC3-4BE6-B69E-164C7198AFCD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70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指令集与指令格式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1760" y="4284095"/>
            <a:ext cx="6400800" cy="712930"/>
          </a:xfrm>
        </p:spPr>
        <p:txBody>
          <a:bodyPr/>
          <a:lstStyle/>
          <a:p>
            <a:r>
              <a:rPr lang="zh-CN" altLang="en-US" dirty="0" smtClean="0"/>
              <a:t>第二章  答疑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习题选讲 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4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72000" y="5094185"/>
            <a:ext cx="4410490" cy="148516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课后练习（</a:t>
            </a:r>
            <a:r>
              <a:rPr lang="en-US" altLang="zh-CN" dirty="0" smtClean="0"/>
              <a:t>P112 2.3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6525" y="36990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RT/RD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/>
              <a:t>a</a:t>
            </a:r>
            <a:r>
              <a:rPr lang="en-US" altLang="zh-CN" sz="2000" b="1" dirty="0" err="1" smtClean="0"/>
              <a:t>ddi</a:t>
            </a:r>
            <a:r>
              <a:rPr lang="en-US" altLang="zh-CN" sz="2000" b="1" dirty="0" smtClean="0"/>
              <a:t> $t0, $s6, 4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$t1, $s6, $0</a:t>
            </a:r>
          </a:p>
          <a:p>
            <a:r>
              <a:rPr lang="en-US" altLang="zh-CN" sz="2000" b="1" dirty="0" err="1"/>
              <a:t>s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29120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8" name="文本框 7"/>
          <p:cNvSpPr txBox="1"/>
          <p:nvPr/>
        </p:nvSpPr>
        <p:spPr>
          <a:xfrm>
            <a:off x="288250" y="1016115"/>
            <a:ext cx="8550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下面的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语言表达式对应的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汇编代码是什么？假设变量</a:t>
            </a:r>
            <a:r>
              <a:rPr lang="en-US" altLang="zh-CN" sz="2000" b="1" dirty="0" smtClean="0"/>
              <a:t>f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g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h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分别赋值给寄存器</a:t>
            </a:r>
            <a:r>
              <a:rPr lang="en-US" altLang="zh-CN" sz="2000" b="1" dirty="0" smtClean="0"/>
              <a:t>$s0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s1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s2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s3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s4</a:t>
            </a:r>
            <a:r>
              <a:rPr lang="zh-CN" altLang="en-US" sz="2000" b="1" dirty="0" smtClean="0"/>
              <a:t>。假设数组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的基地址分别在寄存器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s6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s7</a:t>
            </a:r>
            <a:r>
              <a:rPr lang="zh-CN" altLang="en-US" sz="2000" b="1" dirty="0" smtClean="0"/>
              <a:t>中。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B[8] = 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-j];</a:t>
            </a:r>
            <a:endParaRPr lang="en-US" altLang="zh-CN" sz="20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09" y="5205691"/>
            <a:ext cx="4184687" cy="1272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课后练习（</a:t>
            </a:r>
            <a:r>
              <a:rPr lang="en-US" altLang="zh-CN" dirty="0" smtClean="0"/>
              <a:t>P112 2.3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5850" y="863715"/>
            <a:ext cx="85509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下面的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语言表达式对应的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汇编代码是什么？假设变量</a:t>
            </a:r>
            <a:r>
              <a:rPr lang="en-US" altLang="zh-CN" sz="2000" b="1" dirty="0" smtClean="0"/>
              <a:t>f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g</a:t>
            </a:r>
            <a:r>
              <a:rPr lang="zh-CN" altLang="en-US" sz="2000" b="1" dirty="0" smtClean="0"/>
              <a:t>、</a:t>
            </a:r>
            <a:r>
              <a:rPr lang="en-US" altLang="zh-CN" sz="2000" b="1" dirty="0" smtClean="0"/>
              <a:t>h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i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j</a:t>
            </a:r>
            <a:r>
              <a:rPr lang="zh-CN" altLang="en-US" sz="2000" b="1" dirty="0" smtClean="0"/>
              <a:t>分别赋值给寄存器</a:t>
            </a:r>
            <a:r>
              <a:rPr lang="en-US" altLang="zh-CN" sz="2000" b="1" dirty="0" smtClean="0"/>
              <a:t>$s0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s1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s2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s3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s4</a:t>
            </a:r>
            <a:r>
              <a:rPr lang="zh-CN" altLang="en-US" sz="2000" b="1" dirty="0" smtClean="0"/>
              <a:t>。假设数组</a:t>
            </a:r>
            <a:r>
              <a:rPr lang="en-US" altLang="zh-CN" sz="2000" b="1" dirty="0" smtClean="0"/>
              <a:t>A</a:t>
            </a:r>
            <a:r>
              <a:rPr lang="zh-CN" altLang="en-US" sz="2000" b="1" dirty="0" smtClean="0"/>
              <a:t>和</a:t>
            </a:r>
            <a:r>
              <a:rPr lang="en-US" altLang="zh-CN" sz="2000" b="1" dirty="0" smtClean="0"/>
              <a:t>B</a:t>
            </a:r>
            <a:r>
              <a:rPr lang="zh-CN" altLang="en-US" sz="2000" b="1" dirty="0" smtClean="0"/>
              <a:t>的基地址分别在寄存器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s6</a:t>
            </a:r>
            <a:r>
              <a:rPr lang="zh-CN" altLang="en-US" sz="2000" b="1" dirty="0" smtClean="0"/>
              <a:t>、</a:t>
            </a:r>
            <a:r>
              <a:rPr lang="en-US" altLang="zh-CN" sz="2000" b="1" dirty="0"/>
              <a:t>$</a:t>
            </a:r>
            <a:r>
              <a:rPr lang="en-US" altLang="zh-CN" sz="2000" b="1" dirty="0" smtClean="0"/>
              <a:t>s7</a:t>
            </a:r>
            <a:r>
              <a:rPr lang="zh-CN" altLang="en-US" sz="2000" b="1" dirty="0" smtClean="0"/>
              <a:t>中。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B[8] = A[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-j];</a:t>
            </a:r>
          </a:p>
          <a:p>
            <a:endParaRPr lang="en-US" altLang="zh-CN" sz="2000" b="1" dirty="0"/>
          </a:p>
          <a:p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ub $t0, </a:t>
            </a:r>
            <a:r>
              <a:rPr lang="en-US" altLang="zh-CN" sz="2000" b="1" dirty="0">
                <a:solidFill>
                  <a:srgbClr val="FF0000"/>
                </a:solidFill>
              </a:rPr>
              <a:t>$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s3, $s4            //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– j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sll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$t1, $t0, 2    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dd $t2 $s6, $t1               </a:t>
            </a:r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lw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$t2, $t2                       //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A[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-j]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加载到临时寄存器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$t2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$t2, 32($s7)               //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将</a:t>
            </a:r>
            <a:r>
              <a:rPr lang="en-US" altLang="zh-CN" sz="2000" b="1" dirty="0">
                <a:solidFill>
                  <a:srgbClr val="FF0000"/>
                </a:solidFill>
              </a:rPr>
              <a:t>A[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-j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]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存到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B[8]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0807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525" y="8856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a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ddi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$t0, $s6, 4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$t1, $s6, $0</a:t>
            </a:r>
          </a:p>
          <a:p>
            <a:r>
              <a:rPr lang="en-US" altLang="zh-CN" sz="2000" b="1" dirty="0" err="1"/>
              <a:t>s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986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314942" y="3609020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立即数指令，</a:t>
            </a:r>
            <a:r>
              <a:rPr lang="en-US" altLang="zh-CN" sz="2000" b="1" dirty="0"/>
              <a:t>I </a:t>
            </a:r>
            <a:r>
              <a:rPr lang="zh-CN" altLang="en-US" sz="2000" b="1" dirty="0"/>
              <a:t>型</a:t>
            </a:r>
            <a:r>
              <a:rPr lang="zh-CN" altLang="en-US" sz="2000" b="1" dirty="0" smtClean="0"/>
              <a:t>指令， </a:t>
            </a:r>
            <a:r>
              <a:rPr lang="en-US" altLang="zh-CN" sz="2000" b="1" dirty="0" smtClean="0"/>
              <a:t>P56 </a:t>
            </a: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2-5</a:t>
            </a:r>
            <a:endParaRPr lang="zh-CN" altLang="en-US" sz="2000" b="1" dirty="0"/>
          </a:p>
        </p:txBody>
      </p:sp>
      <p:grpSp>
        <p:nvGrpSpPr>
          <p:cNvPr id="19" name="Group 4"/>
          <p:cNvGrpSpPr/>
          <p:nvPr/>
        </p:nvGrpSpPr>
        <p:grpSpPr>
          <a:xfrm>
            <a:off x="440370" y="4253766"/>
            <a:ext cx="6913562" cy="806450"/>
            <a:chOff x="884" y="981"/>
            <a:chExt cx="4355" cy="508"/>
          </a:xfrm>
        </p:grpSpPr>
        <p:sp>
          <p:nvSpPr>
            <p:cNvPr id="20" name="Text Box 5"/>
            <p:cNvSpPr txBox="1"/>
            <p:nvPr/>
          </p:nvSpPr>
          <p:spPr>
            <a:xfrm>
              <a:off x="884" y="981"/>
              <a:ext cx="817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Text Box 6"/>
            <p:cNvSpPr txBox="1"/>
            <p:nvPr/>
          </p:nvSpPr>
          <p:spPr>
            <a:xfrm>
              <a:off x="170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" name="Text Box 7"/>
            <p:cNvSpPr txBox="1"/>
            <p:nvPr/>
          </p:nvSpPr>
          <p:spPr>
            <a:xfrm>
              <a:off x="238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Text Box 8"/>
            <p:cNvSpPr txBox="1"/>
            <p:nvPr/>
          </p:nvSpPr>
          <p:spPr>
            <a:xfrm>
              <a:off x="3061" y="981"/>
              <a:ext cx="2178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constant or address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Text Box 9"/>
            <p:cNvSpPr txBox="1"/>
            <p:nvPr/>
          </p:nvSpPr>
          <p:spPr>
            <a:xfrm>
              <a:off x="1067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Text Box 10"/>
            <p:cNvSpPr txBox="1"/>
            <p:nvPr/>
          </p:nvSpPr>
          <p:spPr>
            <a:xfrm>
              <a:off x="183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Text Box 11"/>
            <p:cNvSpPr txBox="1"/>
            <p:nvPr/>
          </p:nvSpPr>
          <p:spPr>
            <a:xfrm>
              <a:off x="2519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7" name="Text Box 12"/>
            <p:cNvSpPr txBox="1"/>
            <p:nvPr/>
          </p:nvSpPr>
          <p:spPr>
            <a:xfrm>
              <a:off x="3935" y="1256"/>
              <a:ext cx="63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16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11809" y="531211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001000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067054" y="1943835"/>
            <a:ext cx="3915435" cy="128462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32" y="2042337"/>
            <a:ext cx="3568164" cy="108537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737357" y="5312114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10110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62905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01000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29725" y="53121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0000 0000 0000 0100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5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525" y="8856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/>
              <a:t>addi</a:t>
            </a:r>
            <a:r>
              <a:rPr lang="en-US" altLang="zh-CN" sz="2000" b="1" dirty="0"/>
              <a:t> $t0, $s6, 4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add $t1, $s6, $0</a:t>
            </a:r>
          </a:p>
          <a:p>
            <a:r>
              <a:rPr lang="en-US" altLang="zh-CN" sz="2000" b="1" dirty="0" err="1"/>
              <a:t>s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986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4" name="文本框 3"/>
          <p:cNvSpPr txBox="1"/>
          <p:nvPr/>
        </p:nvSpPr>
        <p:spPr>
          <a:xfrm>
            <a:off x="314942" y="3609020"/>
            <a:ext cx="4177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寄存器</a:t>
            </a:r>
            <a:r>
              <a:rPr lang="zh-CN" altLang="en-US" sz="2000" b="1" dirty="0" smtClean="0"/>
              <a:t>指令，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 </a:t>
            </a:r>
            <a:r>
              <a:rPr lang="en-US" altLang="zh-CN" sz="2000" b="1" dirty="0" smtClean="0"/>
              <a:t>P56 </a:t>
            </a: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2-5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11809" y="531211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000000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067054" y="1943835"/>
            <a:ext cx="3915435" cy="128462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32" y="2042337"/>
            <a:ext cx="3568164" cy="1085374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737357" y="5312114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10110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862905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</a:t>
            </a:r>
            <a:endParaRPr lang="zh-CN" altLang="en-US" dirty="0"/>
          </a:p>
        </p:txBody>
      </p:sp>
      <p:grpSp>
        <p:nvGrpSpPr>
          <p:cNvPr id="28" name="Group 4"/>
          <p:cNvGrpSpPr/>
          <p:nvPr/>
        </p:nvGrpSpPr>
        <p:grpSpPr>
          <a:xfrm>
            <a:off x="403513" y="4254828"/>
            <a:ext cx="6913562" cy="806450"/>
            <a:chOff x="703" y="981"/>
            <a:chExt cx="4355" cy="508"/>
          </a:xfrm>
        </p:grpSpPr>
        <p:sp>
          <p:nvSpPr>
            <p:cNvPr id="34" name="Text Box 5"/>
            <p:cNvSpPr txBox="1"/>
            <p:nvPr/>
          </p:nvSpPr>
          <p:spPr>
            <a:xfrm>
              <a:off x="703" y="981"/>
              <a:ext cx="817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Text Box 6"/>
            <p:cNvSpPr txBox="1"/>
            <p:nvPr/>
          </p:nvSpPr>
          <p:spPr>
            <a:xfrm>
              <a:off x="1520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Text Box 7"/>
            <p:cNvSpPr txBox="1"/>
            <p:nvPr/>
          </p:nvSpPr>
          <p:spPr>
            <a:xfrm>
              <a:off x="2200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7" name="Text Box 8"/>
            <p:cNvSpPr txBox="1"/>
            <p:nvPr/>
          </p:nvSpPr>
          <p:spPr>
            <a:xfrm>
              <a:off x="2880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rd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Text Box 9"/>
            <p:cNvSpPr txBox="1"/>
            <p:nvPr/>
          </p:nvSpPr>
          <p:spPr>
            <a:xfrm>
              <a:off x="356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shamt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Text Box 10"/>
            <p:cNvSpPr txBox="1"/>
            <p:nvPr/>
          </p:nvSpPr>
          <p:spPr>
            <a:xfrm>
              <a:off x="4241" y="981"/>
              <a:ext cx="817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funct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Text Box 11"/>
            <p:cNvSpPr txBox="1"/>
            <p:nvPr/>
          </p:nvSpPr>
          <p:spPr>
            <a:xfrm>
              <a:off x="886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Text Box 12"/>
            <p:cNvSpPr txBox="1"/>
            <p:nvPr/>
          </p:nvSpPr>
          <p:spPr>
            <a:xfrm>
              <a:off x="4424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Text Box 13"/>
            <p:cNvSpPr txBox="1"/>
            <p:nvPr/>
          </p:nvSpPr>
          <p:spPr>
            <a:xfrm>
              <a:off x="1657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Text Box 14"/>
            <p:cNvSpPr txBox="1"/>
            <p:nvPr/>
          </p:nvSpPr>
          <p:spPr>
            <a:xfrm>
              <a:off x="233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4" name="Text Box 15"/>
            <p:cNvSpPr txBox="1"/>
            <p:nvPr/>
          </p:nvSpPr>
          <p:spPr>
            <a:xfrm>
              <a:off x="301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5" name="Text Box 16"/>
            <p:cNvSpPr txBox="1"/>
            <p:nvPr/>
          </p:nvSpPr>
          <p:spPr>
            <a:xfrm>
              <a:off x="369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922196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01001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003284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00000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6191527" y="531211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4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525" y="8856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/>
              <a:t>addi</a:t>
            </a:r>
            <a:r>
              <a:rPr lang="en-US" altLang="zh-CN" sz="2000" b="1" dirty="0"/>
              <a:t> $t0, $s6, 4</a:t>
            </a:r>
          </a:p>
          <a:p>
            <a:r>
              <a:rPr lang="en-US" altLang="zh-CN" sz="2000" b="1" dirty="0"/>
              <a:t>add $t1, $s6, $0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986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29" name="矩形 28"/>
          <p:cNvSpPr/>
          <p:nvPr/>
        </p:nvSpPr>
        <p:spPr>
          <a:xfrm>
            <a:off x="5067054" y="1943835"/>
            <a:ext cx="3915435" cy="128462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32" y="2042337"/>
            <a:ext cx="3568164" cy="108537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14942" y="3609020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立即数指令，</a:t>
            </a:r>
            <a:r>
              <a:rPr lang="en-US" altLang="zh-CN" sz="2000" b="1" dirty="0"/>
              <a:t>I </a:t>
            </a:r>
            <a:r>
              <a:rPr lang="zh-CN" altLang="en-US" sz="2000" b="1" dirty="0"/>
              <a:t>型</a:t>
            </a:r>
            <a:r>
              <a:rPr lang="zh-CN" altLang="en-US" sz="2000" b="1" dirty="0" smtClean="0"/>
              <a:t>指令， </a:t>
            </a:r>
            <a:r>
              <a:rPr lang="en-US" altLang="zh-CN" sz="2000" b="1" dirty="0" smtClean="0"/>
              <a:t>P56 </a:t>
            </a:r>
            <a:r>
              <a:rPr lang="zh-CN" altLang="en-US" sz="2000" b="1" dirty="0" smtClean="0"/>
              <a:t>图</a:t>
            </a:r>
            <a:r>
              <a:rPr lang="en-US" altLang="zh-CN" sz="2000" b="1" dirty="0" smtClean="0"/>
              <a:t>2-5</a:t>
            </a:r>
            <a:endParaRPr lang="zh-CN" altLang="en-US" sz="2000" b="1" dirty="0"/>
          </a:p>
        </p:txBody>
      </p:sp>
      <p:grpSp>
        <p:nvGrpSpPr>
          <p:cNvPr id="27" name="Group 4"/>
          <p:cNvGrpSpPr/>
          <p:nvPr/>
        </p:nvGrpSpPr>
        <p:grpSpPr>
          <a:xfrm>
            <a:off x="440370" y="4253766"/>
            <a:ext cx="6913562" cy="806450"/>
            <a:chOff x="884" y="981"/>
            <a:chExt cx="4355" cy="508"/>
          </a:xfrm>
        </p:grpSpPr>
        <p:sp>
          <p:nvSpPr>
            <p:cNvPr id="33" name="Text Box 5"/>
            <p:cNvSpPr txBox="1"/>
            <p:nvPr/>
          </p:nvSpPr>
          <p:spPr>
            <a:xfrm>
              <a:off x="884" y="981"/>
              <a:ext cx="817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op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9" name="Text Box 6"/>
            <p:cNvSpPr txBox="1"/>
            <p:nvPr/>
          </p:nvSpPr>
          <p:spPr>
            <a:xfrm>
              <a:off x="170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0" name="Text Box 7"/>
            <p:cNvSpPr txBox="1"/>
            <p:nvPr/>
          </p:nvSpPr>
          <p:spPr>
            <a:xfrm>
              <a:off x="2381" y="981"/>
              <a:ext cx="680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rt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1" name="Text Box 8"/>
            <p:cNvSpPr txBox="1"/>
            <p:nvPr/>
          </p:nvSpPr>
          <p:spPr>
            <a:xfrm>
              <a:off x="3061" y="981"/>
              <a:ext cx="2178" cy="291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lstStyle/>
            <a:p>
              <a:pPr lvl="0" indent="0" algn="ctr" eaLnBrk="0" hangingPunct="0"/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constant or address</a:t>
              </a:r>
              <a:endParaRPr lang="en-AU" altLang="zh-CN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2" name="Text Box 9"/>
            <p:cNvSpPr txBox="1"/>
            <p:nvPr/>
          </p:nvSpPr>
          <p:spPr>
            <a:xfrm>
              <a:off x="1067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3" name="Text Box 10"/>
            <p:cNvSpPr txBox="1"/>
            <p:nvPr/>
          </p:nvSpPr>
          <p:spPr>
            <a:xfrm>
              <a:off x="1838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4" name="Text Box 11"/>
            <p:cNvSpPr txBox="1"/>
            <p:nvPr/>
          </p:nvSpPr>
          <p:spPr>
            <a:xfrm>
              <a:off x="2519" y="1256"/>
              <a:ext cx="559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5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5" name="Text Box 12"/>
            <p:cNvSpPr txBox="1"/>
            <p:nvPr/>
          </p:nvSpPr>
          <p:spPr>
            <a:xfrm>
              <a:off x="3935" y="1256"/>
              <a:ext cx="63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 algn="ctr" eaLnBrk="0" hangingPunct="0"/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16 bits</a:t>
              </a:r>
              <a:endParaRPr lang="en-AU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11809" y="5312114"/>
            <a:ext cx="936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101011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43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737357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62905" y="53121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01001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4329725" y="53121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0000 0000 0000 0000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6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96525" y="885630"/>
            <a:ext cx="8550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对于每条</a:t>
            </a:r>
            <a:r>
              <a:rPr lang="en-US" altLang="zh-CN" sz="2000" b="1" dirty="0" smtClean="0"/>
              <a:t>MIPS</a:t>
            </a:r>
            <a:r>
              <a:rPr lang="zh-CN" altLang="en-US" sz="2000" b="1" dirty="0" smtClean="0"/>
              <a:t>指令，写出操作码</a:t>
            </a:r>
            <a:r>
              <a:rPr lang="en-US" altLang="zh-CN" sz="2000" b="1" dirty="0" smtClean="0"/>
              <a:t>(OP)</a:t>
            </a:r>
            <a:r>
              <a:rPr lang="zh-CN" altLang="en-US" sz="2000" b="1" dirty="0" smtClean="0"/>
              <a:t>、源操作数（</a:t>
            </a:r>
            <a:r>
              <a:rPr lang="en-US" altLang="zh-CN" sz="2000" b="1" dirty="0" smtClean="0"/>
              <a:t>RS</a:t>
            </a:r>
            <a:r>
              <a:rPr lang="zh-CN" altLang="en-US" sz="2000" b="1" dirty="0" smtClean="0"/>
              <a:t>）和目标操作数（</a:t>
            </a:r>
            <a:r>
              <a:rPr lang="en-US" altLang="zh-CN" sz="2000" b="1" dirty="0" smtClean="0"/>
              <a:t>RT</a:t>
            </a:r>
            <a:r>
              <a:rPr lang="zh-CN" altLang="en-US" sz="2000" b="1" dirty="0" smtClean="0"/>
              <a:t>）的值（</a:t>
            </a:r>
            <a:r>
              <a:rPr lang="en-US" altLang="zh-CN" sz="2000" b="1" dirty="0" smtClean="0"/>
              <a:t>value</a:t>
            </a:r>
            <a:r>
              <a:rPr lang="zh-CN" altLang="en-US" sz="2000" b="1" dirty="0" smtClean="0"/>
              <a:t>）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对于</a:t>
            </a:r>
            <a:r>
              <a:rPr lang="en-US" altLang="zh-CN" sz="2000" b="1" dirty="0" smtClean="0"/>
              <a:t>I</a:t>
            </a:r>
            <a:r>
              <a:rPr lang="zh-CN" altLang="en-US" sz="2000" b="1" dirty="0" smtClean="0"/>
              <a:t>型指令，写出立即数字段的值。对于</a:t>
            </a:r>
            <a:r>
              <a:rPr lang="en-US" altLang="zh-CN" sz="2000" b="1" dirty="0" smtClean="0"/>
              <a:t>R</a:t>
            </a:r>
            <a:r>
              <a:rPr lang="zh-CN" altLang="en-US" sz="2000" b="1" dirty="0" smtClean="0"/>
              <a:t>型指令，写出目的寄存器</a:t>
            </a:r>
            <a:r>
              <a:rPr lang="en-US" altLang="zh-CN" sz="2000" b="1" dirty="0" smtClean="0"/>
              <a:t>(RD)</a:t>
            </a:r>
            <a:r>
              <a:rPr lang="zh-CN" altLang="en-US" sz="2000" b="1" dirty="0" smtClean="0"/>
              <a:t>字段的值</a:t>
            </a:r>
            <a:endParaRPr lang="en-US" altLang="zh-CN" sz="2000" b="1" dirty="0" smtClean="0"/>
          </a:p>
          <a:p>
            <a:r>
              <a:rPr lang="en-US" altLang="zh-CN" sz="2000" b="1" dirty="0" err="1"/>
              <a:t>addi</a:t>
            </a:r>
            <a:r>
              <a:rPr lang="en-US" altLang="zh-CN" sz="2000" b="1" dirty="0"/>
              <a:t> $t0, $s6, 4</a:t>
            </a:r>
          </a:p>
          <a:p>
            <a:r>
              <a:rPr lang="en-US" altLang="zh-CN" sz="2000" b="1" dirty="0"/>
              <a:t>add $t1, $s6, $0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sw</a:t>
            </a:r>
            <a:r>
              <a:rPr lang="en-US" altLang="zh-CN" sz="2000" b="1" dirty="0">
                <a:solidFill>
                  <a:srgbClr val="FF0000"/>
                </a:solidFill>
              </a:rPr>
              <a:t> $t1, 0($t0)</a:t>
            </a:r>
          </a:p>
          <a:p>
            <a:r>
              <a:rPr lang="en-US" altLang="zh-CN" sz="2000" b="1" dirty="0" err="1"/>
              <a:t>l</a:t>
            </a:r>
            <a:r>
              <a:rPr lang="en-US" altLang="zh-CN" sz="2000" b="1" dirty="0" err="1" smtClean="0"/>
              <a:t>w</a:t>
            </a:r>
            <a:r>
              <a:rPr lang="en-US" altLang="zh-CN" sz="2000" b="1" dirty="0" smtClean="0"/>
              <a:t> $t0, 0($t0)</a:t>
            </a:r>
          </a:p>
          <a:p>
            <a:r>
              <a:rPr lang="en-US" altLang="zh-CN" sz="2000" b="1" dirty="0"/>
              <a:t>a</a:t>
            </a:r>
            <a:r>
              <a:rPr lang="en-US" altLang="zh-CN" sz="2000" b="1" dirty="0" smtClean="0"/>
              <a:t>dd $s0, $t1, $t0</a:t>
            </a:r>
            <a:endParaRPr lang="en-US" altLang="zh-CN" sz="20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52679" y="9863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课后练习（</a:t>
            </a:r>
            <a:r>
              <a:rPr lang="en-US" altLang="zh-CN" kern="0" dirty="0" smtClean="0"/>
              <a:t>P112 2.11</a:t>
            </a:r>
            <a:r>
              <a:rPr lang="zh-CN" altLang="en-US" kern="0" dirty="0" smtClean="0"/>
              <a:t>）</a:t>
            </a:r>
            <a:endParaRPr lang="zh-CN" altLang="en-US" kern="0" dirty="0"/>
          </a:p>
        </p:txBody>
      </p:sp>
      <p:sp>
        <p:nvSpPr>
          <p:cNvPr id="29" name="矩形 28"/>
          <p:cNvSpPr/>
          <p:nvPr/>
        </p:nvSpPr>
        <p:spPr>
          <a:xfrm>
            <a:off x="5067054" y="1943835"/>
            <a:ext cx="3915435" cy="1284625"/>
          </a:xfrm>
          <a:prstGeom prst="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832" y="2042337"/>
            <a:ext cx="3568164" cy="10853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5" y="3789040"/>
            <a:ext cx="8221222" cy="18290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6575" y="6084295"/>
            <a:ext cx="128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P112, 2.14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31166</TotalTime>
  <Words>837</Words>
  <Application>Microsoft Office PowerPoint</Application>
  <PresentationFormat>全屏显示(4:3)</PresentationFormat>
  <Paragraphs>102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黑体</vt:lpstr>
      <vt:lpstr>宋体</vt:lpstr>
      <vt:lpstr>Arial</vt:lpstr>
      <vt:lpstr>默认设计模板</vt:lpstr>
      <vt:lpstr> 指令集与指令格式</vt:lpstr>
      <vt:lpstr>课后练习（P112 2.3）</vt:lpstr>
      <vt:lpstr>课后练习（P112 2.3）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Yuhong Feng</cp:lastModifiedBy>
  <cp:revision>2100</cp:revision>
  <cp:lastPrinted>2017-04-06T04:54:58Z</cp:lastPrinted>
  <dcterms:created xsi:type="dcterms:W3CDTF">2008-04-26T09:05:28Z</dcterms:created>
  <dcterms:modified xsi:type="dcterms:W3CDTF">2020-09-26T16:44:11Z</dcterms:modified>
</cp:coreProperties>
</file>