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4" r:id="rId6"/>
    <p:sldId id="261" r:id="rId7"/>
    <p:sldId id="276" r:id="rId8"/>
    <p:sldId id="275" r:id="rId9"/>
    <p:sldId id="277" r:id="rId10"/>
    <p:sldId id="278" r:id="rId11"/>
    <p:sldId id="279" r:id="rId12"/>
    <p:sldId id="272" r:id="rId13"/>
    <p:sldId id="280" r:id="rId14"/>
    <p:sldId id="281" r:id="rId15"/>
    <p:sldId id="266" r:id="rId16"/>
    <p:sldId id="28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5"/>
  </p:normalViewPr>
  <p:slideViewPr>
    <p:cSldViewPr snapToGrid="0" snapToObjects="1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image" Target="../media/image19.jpg"/><Relationship Id="rId4" Type="http://schemas.openxmlformats.org/officeDocument/2006/relationships/image" Target="../media/image22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image" Target="../media/image19.jpg"/><Relationship Id="rId4" Type="http://schemas.openxmlformats.org/officeDocument/2006/relationships/image" Target="../media/image2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FOUR SQUARE API</a:t>
          </a:r>
          <a:endParaRPr lang="en-US" dirty="0"/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ZOMATO API</a:t>
          </a:r>
          <a:endParaRPr lang="en-US" dirty="0"/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93B867F8-E414-414A-BCDD-B7991ED7A951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6A14A3-6D84-4986-B114-3D993FD12988}" type="pres">
      <dgm:prSet presAssocID="{41CDB9B8-E81E-41E7-AE89-8F6EDFC88D92}" presName="compNode" presStyleCnt="0"/>
      <dgm:spPr/>
      <dgm:t>
        <a:bodyPr/>
        <a:lstStyle/>
        <a:p>
          <a:endParaRPr lang="en-US"/>
        </a:p>
      </dgm:t>
    </dgm:pt>
    <dgm:pt modelId="{D855985A-9606-43AA-8138-2D327AB02668}" type="pres">
      <dgm:prSet presAssocID="{41CDB9B8-E81E-41E7-AE89-8F6EDFC88D9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</dgm:spPr>
      <dgm:t>
        <a:bodyPr/>
        <a:lstStyle/>
        <a:p>
          <a:endParaRPr lang="en-US"/>
        </a:p>
      </dgm:t>
    </dgm:pt>
    <dgm:pt modelId="{571CEDD4-E5C1-43A5-981B-D469441843FA}" type="pres">
      <dgm:prSet presAssocID="{41CDB9B8-E81E-41E7-AE89-8F6EDFC88D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D1ECEA80-FBB0-414E-B65F-F0909C02CD47}" type="pres">
      <dgm:prSet presAssocID="{41CDB9B8-E81E-41E7-AE89-8F6EDFC88D92}" presName="spaceRect" presStyleCnt="0"/>
      <dgm:spPr/>
      <dgm:t>
        <a:bodyPr/>
        <a:lstStyle/>
        <a:p>
          <a:endParaRPr lang="en-US"/>
        </a:p>
      </dgm:t>
    </dgm:pt>
    <dgm:pt modelId="{67FE7435-4EFB-470B-981F-DF49CDB430CC}" type="pres">
      <dgm:prSet presAssocID="{41CDB9B8-E81E-41E7-AE89-8F6EDFC88D92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AA49342-FB9E-4457-84E7-D26D4DCFCC33}" type="pres">
      <dgm:prSet presAssocID="{BA791450-8D1E-4A6F-B71D-2984D9E245C4}" presName="sibTrans" presStyleCnt="0"/>
      <dgm:spPr/>
      <dgm:t>
        <a:bodyPr/>
        <a:lstStyle/>
        <a:p>
          <a:endParaRPr lang="en-US"/>
        </a:p>
      </dgm:t>
    </dgm:pt>
    <dgm:pt modelId="{CE32747E-BE81-4036-9009-313FF5E73F29}" type="pres">
      <dgm:prSet presAssocID="{4D7D34C7-9466-4514-BF51-7396C17436B5}" presName="compNode" presStyleCnt="0"/>
      <dgm:spPr/>
      <dgm:t>
        <a:bodyPr/>
        <a:lstStyle/>
        <a:p>
          <a:endParaRPr lang="en-US"/>
        </a:p>
      </dgm:t>
    </dgm:pt>
    <dgm:pt modelId="{511EB657-6FA3-4A85-B884-7A4A7FA33679}" type="pres">
      <dgm:prSet presAssocID="{4D7D34C7-9466-4514-BF51-7396C17436B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</dgm:spPr>
      <dgm:t>
        <a:bodyPr/>
        <a:lstStyle/>
        <a:p>
          <a:endParaRPr lang="en-US"/>
        </a:p>
      </dgm:t>
    </dgm:pt>
    <dgm:pt modelId="{8CA8ADC7-C86A-4471-8AEB-EC455485E10E}" type="pres">
      <dgm:prSet presAssocID="{4D7D34C7-9466-4514-BF51-7396C17436B5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1B260FA2-CCF9-4FE9-852A-6C4F3145E0DB}" type="pres">
      <dgm:prSet presAssocID="{4D7D34C7-9466-4514-BF51-7396C17436B5}" presName="spaceRect" presStyleCnt="0"/>
      <dgm:spPr/>
      <dgm:t>
        <a:bodyPr/>
        <a:lstStyle/>
        <a:p>
          <a:endParaRPr lang="en-US"/>
        </a:p>
      </dgm:t>
    </dgm:pt>
    <dgm:pt modelId="{0223179B-BAF0-4498-A018-F23FA450DCFB}" type="pres">
      <dgm:prSet presAssocID="{4D7D34C7-9466-4514-BF51-7396C17436B5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59454AFE-DCEA-434F-938E-194AADE12B17}" type="presOf" srcId="{41CDB9B8-E81E-41E7-AE89-8F6EDFC88D92}" destId="{67FE7435-4EFB-470B-981F-DF49CDB430CC}" srcOrd="0" destOrd="0" presId="urn:microsoft.com/office/officeart/2018/5/layout/IconLeafLabelList"/>
    <dgm:cxn modelId="{F5D1E86C-6F7A-40FD-A6EE-C4E071DE2D39}" type="presOf" srcId="{7B62DEA7-9DCD-4B2E-9DC5-BE121C266AFD}" destId="{93B867F8-E414-414A-BCDD-B7991ED7A951}" srcOrd="0" destOrd="0" presId="urn:microsoft.com/office/officeart/2018/5/layout/IconLeafLabel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166B7089-E981-46FB-9346-D240C4593CE1}" type="presOf" srcId="{4D7D34C7-9466-4514-BF51-7396C17436B5}" destId="{0223179B-BAF0-4498-A018-F23FA450DCFB}" srcOrd="0" destOrd="0" presId="urn:microsoft.com/office/officeart/2018/5/layout/IconLeafLabelList"/>
    <dgm:cxn modelId="{077A976B-1F38-441D-9228-E6BDA25014B4}" type="presParOf" srcId="{93B867F8-E414-414A-BCDD-B7991ED7A951}" destId="{7A6A14A3-6D84-4986-B114-3D993FD12988}" srcOrd="0" destOrd="0" presId="urn:microsoft.com/office/officeart/2018/5/layout/IconLeafLabelList"/>
    <dgm:cxn modelId="{0C0E534D-D1D8-4B26-9DCC-E0AA2556124D}" type="presParOf" srcId="{7A6A14A3-6D84-4986-B114-3D993FD12988}" destId="{D855985A-9606-43AA-8138-2D327AB02668}" srcOrd="0" destOrd="0" presId="urn:microsoft.com/office/officeart/2018/5/layout/IconLeafLabelList"/>
    <dgm:cxn modelId="{14444030-CEC4-46F9-9F70-4FAFD03176A5}" type="presParOf" srcId="{7A6A14A3-6D84-4986-B114-3D993FD12988}" destId="{571CEDD4-E5C1-43A5-981B-D469441843FA}" srcOrd="1" destOrd="0" presId="urn:microsoft.com/office/officeart/2018/5/layout/IconLeafLabelList"/>
    <dgm:cxn modelId="{E1F5343F-6D05-45C3-80F6-C24E94BDF4D2}" type="presParOf" srcId="{7A6A14A3-6D84-4986-B114-3D993FD12988}" destId="{D1ECEA80-FBB0-414E-B65F-F0909C02CD47}" srcOrd="2" destOrd="0" presId="urn:microsoft.com/office/officeart/2018/5/layout/IconLeafLabelList"/>
    <dgm:cxn modelId="{72DF4B85-CF84-4F36-95C5-417C19C4586F}" type="presParOf" srcId="{7A6A14A3-6D84-4986-B114-3D993FD12988}" destId="{67FE7435-4EFB-470B-981F-DF49CDB430CC}" srcOrd="3" destOrd="0" presId="urn:microsoft.com/office/officeart/2018/5/layout/IconLeafLabelList"/>
    <dgm:cxn modelId="{567C3216-7D00-4C20-8C81-A14370F0C45E}" type="presParOf" srcId="{93B867F8-E414-414A-BCDD-B7991ED7A951}" destId="{DAA49342-FB9E-4457-84E7-D26D4DCFCC33}" srcOrd="1" destOrd="0" presId="urn:microsoft.com/office/officeart/2018/5/layout/IconLeafLabelList"/>
    <dgm:cxn modelId="{487D7031-5F44-4B6D-8BFD-41C24AB86F47}" type="presParOf" srcId="{93B867F8-E414-414A-BCDD-B7991ED7A951}" destId="{CE32747E-BE81-4036-9009-313FF5E73F29}" srcOrd="2" destOrd="0" presId="urn:microsoft.com/office/officeart/2018/5/layout/IconLeafLabelList"/>
    <dgm:cxn modelId="{EC2B251A-1EA1-43F5-B26B-FAAC6374EF0A}" type="presParOf" srcId="{CE32747E-BE81-4036-9009-313FF5E73F29}" destId="{511EB657-6FA3-4A85-B884-7A4A7FA33679}" srcOrd="0" destOrd="0" presId="urn:microsoft.com/office/officeart/2018/5/layout/IconLeafLabelList"/>
    <dgm:cxn modelId="{A856A53E-2EE9-41E6-9794-19D2646A0A8E}" type="presParOf" srcId="{CE32747E-BE81-4036-9009-313FF5E73F29}" destId="{8CA8ADC7-C86A-4471-8AEB-EC455485E10E}" srcOrd="1" destOrd="0" presId="urn:microsoft.com/office/officeart/2018/5/layout/IconLeafLabelList"/>
    <dgm:cxn modelId="{77307FFF-693D-41AF-BAF9-66CA3BA036E7}" type="presParOf" srcId="{CE32747E-BE81-4036-9009-313FF5E73F29}" destId="{1B260FA2-CCF9-4FE9-852A-6C4F3145E0DB}" srcOrd="2" destOrd="0" presId="urn:microsoft.com/office/officeart/2018/5/layout/IconLeafLabelList"/>
    <dgm:cxn modelId="{03018AF2-5A81-472A-B258-4288BAB1659F}" type="presParOf" srcId="{CE32747E-BE81-4036-9009-313FF5E73F29}" destId="{0223179B-BAF0-4498-A018-F23FA450DCF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>
        <a:solidFill>
          <a:srgbClr val="FF0000"/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dirty="0" smtClean="0"/>
            <a:t>RED-HIGH USER RATING AND MEDIUM PRICE </a:t>
          </a:r>
        </a:p>
        <a:p>
          <a:pPr>
            <a:lnSpc>
              <a:spcPct val="100000"/>
            </a:lnSpc>
          </a:pPr>
          <a:r>
            <a:rPr lang="en-US" dirty="0" smtClean="0"/>
            <a:t>RANGE</a:t>
          </a:r>
          <a:endParaRPr lang="en-US" dirty="0"/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1" phldr="0"/>
      <dgm:spPr/>
      <dgm:t>
        <a:bodyPr/>
        <a:lstStyle/>
        <a:p>
          <a:endParaRPr lang="en-US"/>
        </a:p>
      </dgm:t>
    </dgm:pt>
    <dgm:pt modelId="{DF0FBA51-D443-4556-886E-BB509E67355C}">
      <dgm:prSet/>
      <dgm:spPr>
        <a:solidFill>
          <a:srgbClr val="7030A0"/>
        </a:solidFill>
      </dgm:spPr>
      <dgm:t>
        <a:bodyPr/>
        <a:lstStyle/>
        <a:p>
          <a:r>
            <a:rPr lang="en-US" dirty="0" smtClean="0"/>
            <a:t>PURPLE - HIGH PRICE RANGE AND HIGH USER </a:t>
          </a:r>
        </a:p>
        <a:p>
          <a:r>
            <a:rPr lang="en-US" dirty="0" smtClean="0"/>
            <a:t>RATING</a:t>
          </a:r>
          <a:endParaRPr lang="en-US" dirty="0"/>
        </a:p>
      </dgm:t>
    </dgm:pt>
    <dgm:pt modelId="{2A789F03-3BB5-4ECA-9ECA-14997622C38A}" type="parTrans" cxnId="{2578E4D1-8B20-4382-B77D-E7E18F9CF36B}">
      <dgm:prSet/>
      <dgm:spPr/>
      <dgm:t>
        <a:bodyPr/>
        <a:lstStyle/>
        <a:p>
          <a:endParaRPr lang="en-US"/>
        </a:p>
      </dgm:t>
    </dgm:pt>
    <dgm:pt modelId="{89D3DCA8-03D6-4397-8C1E-C83AA9AF8100}" type="sibTrans" cxnId="{2578E4D1-8B20-4382-B77D-E7E18F9CF36B}">
      <dgm:prSet/>
      <dgm:spPr/>
      <dgm:t>
        <a:bodyPr/>
        <a:lstStyle/>
        <a:p>
          <a:endParaRPr lang="en-US"/>
        </a:p>
      </dgm:t>
    </dgm:pt>
    <dgm:pt modelId="{02FF756A-7A9E-4E51-9C81-AA228DAAC95E}">
      <dgm:prSet/>
      <dgm:spPr>
        <a:solidFill>
          <a:srgbClr val="00B0F0"/>
        </a:solidFill>
      </dgm:spPr>
      <dgm:t>
        <a:bodyPr/>
        <a:lstStyle/>
        <a:p>
          <a:r>
            <a:rPr lang="en-US" dirty="0" smtClean="0"/>
            <a:t>CYAN - LOW COST + LOW RATING</a:t>
          </a:r>
          <a:endParaRPr lang="en-US" dirty="0"/>
        </a:p>
      </dgm:t>
    </dgm:pt>
    <dgm:pt modelId="{369528F0-9A0B-485F-B1BA-189BD41952B7}" type="parTrans" cxnId="{D4F17C8B-BBAE-485F-9099-4D863CFC9933}">
      <dgm:prSet/>
      <dgm:spPr/>
      <dgm:t>
        <a:bodyPr/>
        <a:lstStyle/>
        <a:p>
          <a:endParaRPr lang="en-US"/>
        </a:p>
      </dgm:t>
    </dgm:pt>
    <dgm:pt modelId="{45D160D0-42A7-44F2-93DC-C58CAAFE8F4E}" type="sibTrans" cxnId="{D4F17C8B-BBAE-485F-9099-4D863CFC9933}">
      <dgm:prSet/>
      <dgm:spPr/>
      <dgm:t>
        <a:bodyPr/>
        <a:lstStyle/>
        <a:p>
          <a:endParaRPr lang="en-US"/>
        </a:p>
      </dgm:t>
    </dgm:pt>
    <dgm:pt modelId="{A5C18348-0215-4263-9A36-3B63B513E8C8}">
      <dgm:prSet/>
      <dgm:spPr>
        <a:solidFill>
          <a:srgbClr val="FFFF99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YELLOW - LOW COST + MEDIUM RATING</a:t>
          </a:r>
          <a:endParaRPr lang="en-US" dirty="0">
            <a:solidFill>
              <a:sysClr val="windowText" lastClr="000000"/>
            </a:solidFill>
          </a:endParaRPr>
        </a:p>
      </dgm:t>
    </dgm:pt>
    <dgm:pt modelId="{B863ED7C-024F-4F7B-81DC-7D3659DF2443}" type="parTrans" cxnId="{241524B2-35D5-4A49-B46F-D38D8EB3F6ED}">
      <dgm:prSet/>
      <dgm:spPr/>
      <dgm:t>
        <a:bodyPr/>
        <a:lstStyle/>
        <a:p>
          <a:endParaRPr lang="en-US"/>
        </a:p>
      </dgm:t>
    </dgm:pt>
    <dgm:pt modelId="{15A198AF-4FFD-46BE-B4CE-8FAF42CCF9F8}" type="sibTrans" cxnId="{241524B2-35D5-4A49-B46F-D38D8EB3F6ED}">
      <dgm:prSet/>
      <dgm:spPr/>
      <dgm:t>
        <a:bodyPr/>
        <a:lstStyle/>
        <a:p>
          <a:endParaRPr lang="en-US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4"/>
      <dgm:spPr/>
    </dgm:pt>
    <dgm:pt modelId="{D5B4F75B-F23E-458D-8503-2D17FB11A702}" type="pres">
      <dgm:prSet presAssocID="{AAC263CB-8256-4B03-92FE-1622698FB3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E777C8E-F91A-4641-B0A0-AB8F8C847C69}" type="pres">
      <dgm:prSet presAssocID="{808B76D0-8EC7-469A-93AC-7A6017188A9D}" presName="sibTrans" presStyleCnt="0"/>
      <dgm:spPr/>
    </dgm:pt>
    <dgm:pt modelId="{46CBD135-F2DA-46DA-9E43-787D7E49CD71}" type="pres">
      <dgm:prSet presAssocID="{DF0FBA51-D443-4556-886E-BB509E67355C}" presName="compNode" presStyleCnt="0"/>
      <dgm:spPr/>
    </dgm:pt>
    <dgm:pt modelId="{989B0909-CE06-4F86-A81C-531592D65918}" type="pres">
      <dgm:prSet presAssocID="{DF0FBA51-D443-4556-886E-BB509E67355C}" presName="bgRect" presStyleLbl="bgShp" presStyleIdx="1" presStyleCnt="4"/>
      <dgm:spPr/>
    </dgm:pt>
    <dgm:pt modelId="{D53126FC-71E2-4FDC-B344-196E6EBC56D6}" type="pres">
      <dgm:prSet presAssocID="{DF0FBA51-D443-4556-886E-BB509E67355C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25EF0FC-E05C-44C4-9672-BCE85DE63B32}" type="pres">
      <dgm:prSet presAssocID="{DF0FBA51-D443-4556-886E-BB509E67355C}" presName="spaceRect" presStyleCnt="0"/>
      <dgm:spPr/>
    </dgm:pt>
    <dgm:pt modelId="{99949980-4D44-4D7B-8980-EC2F023B3BDF}" type="pres">
      <dgm:prSet presAssocID="{DF0FBA51-D443-4556-886E-BB509E67355C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7CD6EC4-17D0-4B38-B448-5D335F05D599}" type="pres">
      <dgm:prSet presAssocID="{89D3DCA8-03D6-4397-8C1E-C83AA9AF8100}" presName="sibTrans" presStyleCnt="0"/>
      <dgm:spPr/>
    </dgm:pt>
    <dgm:pt modelId="{5B54B526-FA2D-437F-ADC7-E4A070ED5F20}" type="pres">
      <dgm:prSet presAssocID="{02FF756A-7A9E-4E51-9C81-AA228DAAC95E}" presName="compNode" presStyleCnt="0"/>
      <dgm:spPr/>
    </dgm:pt>
    <dgm:pt modelId="{EEA96B4D-BC05-4B3F-A6E1-DBF62068FF4B}" type="pres">
      <dgm:prSet presAssocID="{02FF756A-7A9E-4E51-9C81-AA228DAAC95E}" presName="bgRect" presStyleLbl="bgShp" presStyleIdx="2" presStyleCnt="4"/>
      <dgm:spPr/>
    </dgm:pt>
    <dgm:pt modelId="{35436EAA-D33A-43A3-A2AF-9A0DAB860E92}" type="pres">
      <dgm:prSet presAssocID="{02FF756A-7A9E-4E51-9C81-AA228DAAC95E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4E0CE9E-F272-494C-A759-8A73360FDBE7}" type="pres">
      <dgm:prSet presAssocID="{02FF756A-7A9E-4E51-9C81-AA228DAAC95E}" presName="spaceRect" presStyleCnt="0"/>
      <dgm:spPr/>
    </dgm:pt>
    <dgm:pt modelId="{4E6FD09A-8BF0-4097-AB66-FF967D7081A9}" type="pres">
      <dgm:prSet presAssocID="{02FF756A-7A9E-4E51-9C81-AA228DAAC95E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B6A9EEE-3B31-4DDB-8AEC-1869E8385CC6}" type="pres">
      <dgm:prSet presAssocID="{45D160D0-42A7-44F2-93DC-C58CAAFE8F4E}" presName="sibTrans" presStyleCnt="0"/>
      <dgm:spPr/>
    </dgm:pt>
    <dgm:pt modelId="{37074044-EB57-4C38-8674-589A49E3A1F5}" type="pres">
      <dgm:prSet presAssocID="{A5C18348-0215-4263-9A36-3B63B513E8C8}" presName="compNode" presStyleCnt="0"/>
      <dgm:spPr/>
    </dgm:pt>
    <dgm:pt modelId="{06A1EEEE-E37A-4E6E-9134-49920168A6D7}" type="pres">
      <dgm:prSet presAssocID="{A5C18348-0215-4263-9A36-3B63B513E8C8}" presName="bgRect" presStyleLbl="bgShp" presStyleIdx="3" presStyleCnt="4"/>
      <dgm:spPr/>
    </dgm:pt>
    <dgm:pt modelId="{597E9DFD-5AEA-4A72-8FDD-1F511B681EE4}" type="pres">
      <dgm:prSet presAssocID="{A5C18348-0215-4263-9A36-3B63B513E8C8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B8ED6CB-893B-45B5-8165-994C42B8F52A}" type="pres">
      <dgm:prSet presAssocID="{A5C18348-0215-4263-9A36-3B63B513E8C8}" presName="spaceRect" presStyleCnt="0"/>
      <dgm:spPr/>
    </dgm:pt>
    <dgm:pt modelId="{E8E0A672-BFDD-4C6D-9918-BFC0CA9CAA49}" type="pres">
      <dgm:prSet presAssocID="{A5C18348-0215-4263-9A36-3B63B513E8C8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DA975821-6E05-4C85-AB01-4383050881FA}" type="presOf" srcId="{DF0FBA51-D443-4556-886E-BB509E67355C}" destId="{99949980-4D44-4D7B-8980-EC2F023B3BDF}" srcOrd="0" destOrd="0" presId="urn:microsoft.com/office/officeart/2018/2/layout/IconVerticalSolidList"/>
    <dgm:cxn modelId="{3FE799C3-1719-4E40-8B8E-EB9CBF3F041A}" type="presOf" srcId="{02FF756A-7A9E-4E51-9C81-AA228DAAC95E}" destId="{4E6FD09A-8BF0-4097-AB66-FF967D7081A9}" srcOrd="0" destOrd="0" presId="urn:microsoft.com/office/officeart/2018/2/layout/IconVerticalSolidList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D4F17C8B-BBAE-485F-9099-4D863CFC9933}" srcId="{D4503D04-C97E-4622-AE07-D0307CB3B4CA}" destId="{02FF756A-7A9E-4E51-9C81-AA228DAAC95E}" srcOrd="2" destOrd="0" parTransId="{369528F0-9A0B-485F-B1BA-189BD41952B7}" sibTransId="{45D160D0-42A7-44F2-93DC-C58CAAFE8F4E}"/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2578E4D1-8B20-4382-B77D-E7E18F9CF36B}" srcId="{D4503D04-C97E-4622-AE07-D0307CB3B4CA}" destId="{DF0FBA51-D443-4556-886E-BB509E67355C}" srcOrd="1" destOrd="0" parTransId="{2A789F03-3BB5-4ECA-9ECA-14997622C38A}" sibTransId="{89D3DCA8-03D6-4397-8C1E-C83AA9AF8100}"/>
    <dgm:cxn modelId="{3AEFDF40-2856-4E18-96EE-D682A9B23945}" type="presOf" srcId="{A5C18348-0215-4263-9A36-3B63B513E8C8}" destId="{E8E0A672-BFDD-4C6D-9918-BFC0CA9CAA49}" srcOrd="0" destOrd="0" presId="urn:microsoft.com/office/officeart/2018/2/layout/IconVerticalSolidList"/>
    <dgm:cxn modelId="{241524B2-35D5-4A49-B46F-D38D8EB3F6ED}" srcId="{D4503D04-C97E-4622-AE07-D0307CB3B4CA}" destId="{A5C18348-0215-4263-9A36-3B63B513E8C8}" srcOrd="3" destOrd="0" parTransId="{B863ED7C-024F-4F7B-81DC-7D3659DF2443}" sibTransId="{15A198AF-4FFD-46BE-B4CE-8FAF42CCF9F8}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74ECF2EB-0BA3-4DBC-882D-030FFD74EECE}" type="presParOf" srcId="{5C75D25B-729C-4880-9D2E-0125BC8E10B6}" destId="{46CBD135-F2DA-46DA-9E43-787D7E49CD71}" srcOrd="2" destOrd="0" presId="urn:microsoft.com/office/officeart/2018/2/layout/IconVerticalSolidList"/>
    <dgm:cxn modelId="{9F38FBAE-A265-4B8A-83F8-2261A1598C59}" type="presParOf" srcId="{46CBD135-F2DA-46DA-9E43-787D7E49CD71}" destId="{989B0909-CE06-4F86-A81C-531592D65918}" srcOrd="0" destOrd="0" presId="urn:microsoft.com/office/officeart/2018/2/layout/IconVerticalSolidList"/>
    <dgm:cxn modelId="{4DF7F743-90EC-4DF0-984D-6C821831BC3B}" type="presParOf" srcId="{46CBD135-F2DA-46DA-9E43-787D7E49CD71}" destId="{D53126FC-71E2-4FDC-B344-196E6EBC56D6}" srcOrd="1" destOrd="0" presId="urn:microsoft.com/office/officeart/2018/2/layout/IconVerticalSolidList"/>
    <dgm:cxn modelId="{B1621285-EB58-4E42-9EB2-AA148E265817}" type="presParOf" srcId="{46CBD135-F2DA-46DA-9E43-787D7E49CD71}" destId="{725EF0FC-E05C-44C4-9672-BCE85DE63B32}" srcOrd="2" destOrd="0" presId="urn:microsoft.com/office/officeart/2018/2/layout/IconVerticalSolidList"/>
    <dgm:cxn modelId="{3800AC7F-1769-46EB-8D08-7407F5B0CB92}" type="presParOf" srcId="{46CBD135-F2DA-46DA-9E43-787D7E49CD71}" destId="{99949980-4D44-4D7B-8980-EC2F023B3BDF}" srcOrd="3" destOrd="0" presId="urn:microsoft.com/office/officeart/2018/2/layout/IconVerticalSolidList"/>
    <dgm:cxn modelId="{091FDF38-FCC5-4B62-8CEF-48A35588530D}" type="presParOf" srcId="{5C75D25B-729C-4880-9D2E-0125BC8E10B6}" destId="{B7CD6EC4-17D0-4B38-B448-5D335F05D599}" srcOrd="3" destOrd="0" presId="urn:microsoft.com/office/officeart/2018/2/layout/IconVerticalSolidList"/>
    <dgm:cxn modelId="{FB686C3C-771D-4AE6-84F8-159C92305247}" type="presParOf" srcId="{5C75D25B-729C-4880-9D2E-0125BC8E10B6}" destId="{5B54B526-FA2D-437F-ADC7-E4A070ED5F20}" srcOrd="4" destOrd="0" presId="urn:microsoft.com/office/officeart/2018/2/layout/IconVerticalSolidList"/>
    <dgm:cxn modelId="{5B40C442-EB97-483A-88FE-894B9B9BA492}" type="presParOf" srcId="{5B54B526-FA2D-437F-ADC7-E4A070ED5F20}" destId="{EEA96B4D-BC05-4B3F-A6E1-DBF62068FF4B}" srcOrd="0" destOrd="0" presId="urn:microsoft.com/office/officeart/2018/2/layout/IconVerticalSolidList"/>
    <dgm:cxn modelId="{346B6D79-C535-47B7-8AD6-6A36DF1D6416}" type="presParOf" srcId="{5B54B526-FA2D-437F-ADC7-E4A070ED5F20}" destId="{35436EAA-D33A-43A3-A2AF-9A0DAB860E92}" srcOrd="1" destOrd="0" presId="urn:microsoft.com/office/officeart/2018/2/layout/IconVerticalSolidList"/>
    <dgm:cxn modelId="{BBD92918-1898-4FB8-BC34-BD445214B93C}" type="presParOf" srcId="{5B54B526-FA2D-437F-ADC7-E4A070ED5F20}" destId="{C4E0CE9E-F272-494C-A759-8A73360FDBE7}" srcOrd="2" destOrd="0" presId="urn:microsoft.com/office/officeart/2018/2/layout/IconVerticalSolidList"/>
    <dgm:cxn modelId="{EDA8D8B9-37E4-4517-A0F5-4F80E17B4597}" type="presParOf" srcId="{5B54B526-FA2D-437F-ADC7-E4A070ED5F20}" destId="{4E6FD09A-8BF0-4097-AB66-FF967D7081A9}" srcOrd="3" destOrd="0" presId="urn:microsoft.com/office/officeart/2018/2/layout/IconVerticalSolidList"/>
    <dgm:cxn modelId="{58514E70-6A32-438D-800F-7DFFF67F6810}" type="presParOf" srcId="{5C75D25B-729C-4880-9D2E-0125BC8E10B6}" destId="{4B6A9EEE-3B31-4DDB-8AEC-1869E8385CC6}" srcOrd="5" destOrd="0" presId="urn:microsoft.com/office/officeart/2018/2/layout/IconVerticalSolidList"/>
    <dgm:cxn modelId="{72C58324-4B0A-4E1F-9C89-302110714E40}" type="presParOf" srcId="{5C75D25B-729C-4880-9D2E-0125BC8E10B6}" destId="{37074044-EB57-4C38-8674-589A49E3A1F5}" srcOrd="6" destOrd="0" presId="urn:microsoft.com/office/officeart/2018/2/layout/IconVerticalSolidList"/>
    <dgm:cxn modelId="{05308716-577B-418F-8D5C-CF4EA7F90DB2}" type="presParOf" srcId="{37074044-EB57-4C38-8674-589A49E3A1F5}" destId="{06A1EEEE-E37A-4E6E-9134-49920168A6D7}" srcOrd="0" destOrd="0" presId="urn:microsoft.com/office/officeart/2018/2/layout/IconVerticalSolidList"/>
    <dgm:cxn modelId="{A028A7C4-689A-46AA-AD5C-5F17E734B40D}" type="presParOf" srcId="{37074044-EB57-4C38-8674-589A49E3A1F5}" destId="{597E9DFD-5AEA-4A72-8FDD-1F511B681EE4}" srcOrd="1" destOrd="0" presId="urn:microsoft.com/office/officeart/2018/2/layout/IconVerticalSolidList"/>
    <dgm:cxn modelId="{959D54DE-7837-44F2-930F-9343FE0FE4A4}" type="presParOf" srcId="{37074044-EB57-4C38-8674-589A49E3A1F5}" destId="{BB8ED6CB-893B-45B5-8165-994C42B8F52A}" srcOrd="2" destOrd="0" presId="urn:microsoft.com/office/officeart/2018/2/layout/IconVerticalSolidList"/>
    <dgm:cxn modelId="{F9F2B21F-B391-4B3A-A75E-76631FB5A593}" type="presParOf" srcId="{37074044-EB57-4C38-8674-589A49E3A1F5}" destId="{E8E0A672-BFDD-4C6D-9918-BFC0CA9CAA49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985A-9606-43AA-8138-2D327AB02668}">
      <dsp:nvSpPr>
        <dsp:cNvPr id="0" name=""/>
        <dsp:cNvSpPr/>
      </dsp:nvSpPr>
      <dsp:spPr>
        <a:xfrm>
          <a:off x="1816199" y="22539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CEDD4-E5C1-43A5-981B-D469441843FA}">
      <dsp:nvSpPr>
        <dsp:cNvPr id="0" name=""/>
        <dsp:cNvSpPr/>
      </dsp:nvSpPr>
      <dsp:spPr>
        <a:xfrm>
          <a:off x="2284199" y="693396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7435-4EFB-470B-981F-DF49CDB430CC}">
      <dsp:nvSpPr>
        <dsp:cNvPr id="0" name=""/>
        <dsp:cNvSpPr/>
      </dsp:nvSpPr>
      <dsp:spPr>
        <a:xfrm>
          <a:off x="1114199" y="310539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3200" kern="1200" dirty="0" smtClean="0"/>
            <a:t>FOUR SQUARE API</a:t>
          </a:r>
          <a:endParaRPr lang="en-US" sz="3200" kern="1200" dirty="0"/>
        </a:p>
      </dsp:txBody>
      <dsp:txXfrm>
        <a:off x="1114199" y="3105396"/>
        <a:ext cx="3600000" cy="720000"/>
      </dsp:txXfrm>
    </dsp:sp>
    <dsp:sp modelId="{511EB657-6FA3-4A85-B884-7A4A7FA33679}">
      <dsp:nvSpPr>
        <dsp:cNvPr id="0" name=""/>
        <dsp:cNvSpPr/>
      </dsp:nvSpPr>
      <dsp:spPr>
        <a:xfrm>
          <a:off x="6046199" y="22539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8ADC7-C86A-4471-8AEB-EC455485E10E}">
      <dsp:nvSpPr>
        <dsp:cNvPr id="0" name=""/>
        <dsp:cNvSpPr/>
      </dsp:nvSpPr>
      <dsp:spPr>
        <a:xfrm>
          <a:off x="6514199" y="693396"/>
          <a:ext cx="1260000" cy="126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3179B-BAF0-4498-A018-F23FA450DCFB}">
      <dsp:nvSpPr>
        <dsp:cNvPr id="0" name=""/>
        <dsp:cNvSpPr/>
      </dsp:nvSpPr>
      <dsp:spPr>
        <a:xfrm>
          <a:off x="5344199" y="310539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3200" kern="1200" dirty="0" smtClean="0"/>
            <a:t>ZOMATO API</a:t>
          </a:r>
          <a:endParaRPr lang="en-US" sz="3200" kern="1200" dirty="0"/>
        </a:p>
      </dsp:txBody>
      <dsp:txXfrm>
        <a:off x="5344199" y="3105396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0" y="1681"/>
          <a:ext cx="5299585" cy="8520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257757" y="193401"/>
          <a:ext cx="468649" cy="46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984164" y="1681"/>
          <a:ext cx="4315420" cy="852090"/>
        </a:xfrm>
        <a:prstGeom prst="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RED-HIGH USER RATING AND MEDIUM PRICE 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RANGE</a:t>
          </a:r>
          <a:endParaRPr lang="en-US" sz="1400" kern="1200" dirty="0"/>
        </a:p>
      </dsp:txBody>
      <dsp:txXfrm>
        <a:off x="984164" y="1681"/>
        <a:ext cx="4315420" cy="852090"/>
      </dsp:txXfrm>
    </dsp:sp>
    <dsp:sp modelId="{989B0909-CE06-4F86-A81C-531592D65918}">
      <dsp:nvSpPr>
        <dsp:cNvPr id="0" name=""/>
        <dsp:cNvSpPr/>
      </dsp:nvSpPr>
      <dsp:spPr>
        <a:xfrm>
          <a:off x="0" y="1066794"/>
          <a:ext cx="5299585" cy="852090"/>
        </a:xfrm>
        <a:prstGeom prst="roundRect">
          <a:avLst>
            <a:gd name="adj" fmla="val 10000"/>
          </a:avLst>
        </a:prstGeom>
        <a:solidFill>
          <a:schemeClr val="accent5">
            <a:hueOff val="-7107707"/>
            <a:satOff val="4040"/>
            <a:lumOff val="-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126FC-71E2-4FDC-B344-196E6EBC56D6}">
      <dsp:nvSpPr>
        <dsp:cNvPr id="0" name=""/>
        <dsp:cNvSpPr/>
      </dsp:nvSpPr>
      <dsp:spPr>
        <a:xfrm>
          <a:off x="257757" y="1258514"/>
          <a:ext cx="468649" cy="46864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49980-4D44-4D7B-8980-EC2F023B3BDF}">
      <dsp:nvSpPr>
        <dsp:cNvPr id="0" name=""/>
        <dsp:cNvSpPr/>
      </dsp:nvSpPr>
      <dsp:spPr>
        <a:xfrm>
          <a:off x="984164" y="1066794"/>
          <a:ext cx="4315420" cy="852090"/>
        </a:xfrm>
        <a:prstGeom prst="rect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PURPLE - HIGH PRICE RANGE AND HIGH USER 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RATING</a:t>
          </a:r>
          <a:endParaRPr lang="en-US" sz="1400" kern="1200" dirty="0"/>
        </a:p>
      </dsp:txBody>
      <dsp:txXfrm>
        <a:off x="984164" y="1066794"/>
        <a:ext cx="4315420" cy="852090"/>
      </dsp:txXfrm>
    </dsp:sp>
    <dsp:sp modelId="{EEA96B4D-BC05-4B3F-A6E1-DBF62068FF4B}">
      <dsp:nvSpPr>
        <dsp:cNvPr id="0" name=""/>
        <dsp:cNvSpPr/>
      </dsp:nvSpPr>
      <dsp:spPr>
        <a:xfrm>
          <a:off x="0" y="2131907"/>
          <a:ext cx="5299585" cy="852090"/>
        </a:xfrm>
        <a:prstGeom prst="roundRect">
          <a:avLst>
            <a:gd name="adj" fmla="val 10000"/>
          </a:avLst>
        </a:prstGeom>
        <a:solidFill>
          <a:schemeClr val="accent5">
            <a:hueOff val="-14215414"/>
            <a:satOff val="8079"/>
            <a:lumOff val="-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36EAA-D33A-43A3-A2AF-9A0DAB860E92}">
      <dsp:nvSpPr>
        <dsp:cNvPr id="0" name=""/>
        <dsp:cNvSpPr/>
      </dsp:nvSpPr>
      <dsp:spPr>
        <a:xfrm>
          <a:off x="257757" y="2323627"/>
          <a:ext cx="468649" cy="468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FD09A-8BF0-4097-AB66-FF967D7081A9}">
      <dsp:nvSpPr>
        <dsp:cNvPr id="0" name=""/>
        <dsp:cNvSpPr/>
      </dsp:nvSpPr>
      <dsp:spPr>
        <a:xfrm>
          <a:off x="984164" y="2131907"/>
          <a:ext cx="4315420" cy="852090"/>
        </a:xfrm>
        <a:prstGeom prst="rect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CYAN - LOW COST + LOW RATING</a:t>
          </a:r>
          <a:endParaRPr lang="en-US" sz="1400" kern="1200" dirty="0"/>
        </a:p>
      </dsp:txBody>
      <dsp:txXfrm>
        <a:off x="984164" y="2131907"/>
        <a:ext cx="4315420" cy="852090"/>
      </dsp:txXfrm>
    </dsp:sp>
    <dsp:sp modelId="{06A1EEEE-E37A-4E6E-9134-49920168A6D7}">
      <dsp:nvSpPr>
        <dsp:cNvPr id="0" name=""/>
        <dsp:cNvSpPr/>
      </dsp:nvSpPr>
      <dsp:spPr>
        <a:xfrm>
          <a:off x="0" y="3197020"/>
          <a:ext cx="5299585" cy="852090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E9DFD-5AEA-4A72-8FDD-1F511B681EE4}">
      <dsp:nvSpPr>
        <dsp:cNvPr id="0" name=""/>
        <dsp:cNvSpPr/>
      </dsp:nvSpPr>
      <dsp:spPr>
        <a:xfrm>
          <a:off x="257757" y="3388740"/>
          <a:ext cx="468649" cy="46864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0A672-BFDD-4C6D-9918-BFC0CA9CAA49}">
      <dsp:nvSpPr>
        <dsp:cNvPr id="0" name=""/>
        <dsp:cNvSpPr/>
      </dsp:nvSpPr>
      <dsp:spPr>
        <a:xfrm>
          <a:off x="984164" y="3197020"/>
          <a:ext cx="4315420" cy="852090"/>
        </a:xfrm>
        <a:prstGeom prst="rect">
          <a:avLst/>
        </a:prstGeom>
        <a:solidFill>
          <a:srgbClr val="FFFF99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Text" lastClr="000000"/>
              </a:solidFill>
            </a:rPr>
            <a:t>YELLOW - LOW COST + MEDIUM RATING</a:t>
          </a:r>
          <a:endParaRPr lang="en-US" sz="1400" kern="1200" dirty="0">
            <a:solidFill>
              <a:sysClr val="windowText" lastClr="000000"/>
            </a:solidFill>
          </a:endParaRPr>
        </a:p>
      </dsp:txBody>
      <dsp:txXfrm>
        <a:off x="984164" y="3197020"/>
        <a:ext cx="4315420" cy="852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29-07-2020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29-07-2020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8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83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9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29-07-2020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29-07-2020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29-07-2020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29-07-2020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29-07-2020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29-07-2020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29-07-2020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29-07-2020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29-07-2020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29-07-2020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29-07-2020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29-07-2020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8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7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.xml"/><Relationship Id="rId5" Type="http://schemas.microsoft.com/office/2007/relationships/hdphoto" Target="../media/hdphoto2.wdp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802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457" y="1432223"/>
            <a:ext cx="10145063" cy="2757640"/>
          </a:xfrm>
        </p:spPr>
        <p:txBody>
          <a:bodyPr anchor="b">
            <a:normAutofit/>
          </a:bodyPr>
          <a:lstStyle/>
          <a:p>
            <a:r>
              <a:rPr lang="en-US" sz="6000" dirty="0" smtClean="0">
                <a:solidFill>
                  <a:srgbClr val="FFFFFF"/>
                </a:solidFill>
              </a:rPr>
              <a:t>IBM DATA </a:t>
            </a:r>
            <a:r>
              <a:rPr lang="en-US" sz="6000" dirty="0" err="1" smtClean="0">
                <a:solidFill>
                  <a:srgbClr val="FFFFFF"/>
                </a:solidFill>
              </a:rPr>
              <a:t>SCIENCe</a:t>
            </a:r>
            <a:r>
              <a:rPr lang="en-US" sz="6000" dirty="0" smtClean="0">
                <a:solidFill>
                  <a:srgbClr val="FFFFFF"/>
                </a:solidFill>
              </a:rPr>
              <a:t/>
            </a:r>
            <a:br>
              <a:rPr lang="en-US" sz="6000" dirty="0" smtClean="0">
                <a:solidFill>
                  <a:srgbClr val="FFFFFF"/>
                </a:solidFill>
              </a:rPr>
            </a:br>
            <a:r>
              <a:rPr lang="en-US" sz="6000" dirty="0" smtClean="0">
                <a:solidFill>
                  <a:srgbClr val="FFFFFF"/>
                </a:solidFill>
              </a:rPr>
              <a:t>PROFESSIONAL CERTIFICATE</a:t>
            </a:r>
            <a:br>
              <a:rPr lang="en-US" sz="6000" dirty="0" smtClean="0">
                <a:solidFill>
                  <a:srgbClr val="FFFFFF"/>
                </a:solidFill>
              </a:rPr>
            </a:br>
            <a:r>
              <a:rPr lang="en-US" sz="6000" dirty="0" smtClean="0">
                <a:solidFill>
                  <a:srgbClr val="FFFFFF"/>
                </a:solidFill>
              </a:rPr>
              <a:t>CAPSTONE PRESENTATION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457" y="4776715"/>
            <a:ext cx="7891272" cy="12282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TOPIC: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LOCATING THE BEST PLACE IN DELHI NCR REGION (INDIA) TO OPEN A CHINESE FOOD JOINT.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 txBox="1">
            <a:spLocks/>
          </p:cNvSpPr>
          <p:nvPr/>
        </p:nvSpPr>
        <p:spPr>
          <a:xfrm>
            <a:off x="7942997" y="6264323"/>
            <a:ext cx="4279805" cy="450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By ASHISH KUMAR GAUTAM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9043143" cy="1303225"/>
          </a:xfrm>
        </p:spPr>
        <p:txBody>
          <a:bodyPr>
            <a:normAutofit/>
          </a:bodyPr>
          <a:lstStyle/>
          <a:p>
            <a:r>
              <a:rPr lang="en-US" dirty="0" smtClean="0"/>
              <a:t>Data normalization and modeling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66800" y="1787857"/>
            <a:ext cx="10058400" cy="709683"/>
          </a:xfrm>
        </p:spPr>
        <p:txBody>
          <a:bodyPr>
            <a:normAutofit/>
          </a:bodyPr>
          <a:lstStyle/>
          <a:p>
            <a:r>
              <a:rPr lang="en-US" dirty="0" smtClean="0"/>
              <a:t>Data was normalized using standard scaler and then clustering was done using K-Means into the group of 4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60666" y="2497540"/>
            <a:ext cx="10058400" cy="60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 smtClean="0"/>
              <a:t>Resultant DATAFRAME</a:t>
            </a:r>
            <a:endParaRPr lang="en-US" sz="2800" dirty="0"/>
          </a:p>
        </p:txBody>
      </p:sp>
      <p:pic>
        <p:nvPicPr>
          <p:cNvPr id="12" name="Picture 11"/>
          <p:cNvPicPr/>
          <p:nvPr/>
        </p:nvPicPr>
        <p:blipFill rotWithShape="1">
          <a:blip r:embed="rId4"/>
          <a:srcRect t="585" r="4651" b="32163"/>
          <a:stretch/>
        </p:blipFill>
        <p:spPr bwMode="auto">
          <a:xfrm>
            <a:off x="1069847" y="3091082"/>
            <a:ext cx="10055354" cy="33643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16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9043143" cy="1303225"/>
          </a:xfrm>
        </p:spPr>
        <p:txBody>
          <a:bodyPr>
            <a:normAutofit/>
          </a:bodyPr>
          <a:lstStyle/>
          <a:p>
            <a:r>
              <a:rPr lang="en-US" dirty="0" smtClean="0"/>
              <a:t>Data normalization and modeling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66800" y="1787857"/>
            <a:ext cx="10058400" cy="709683"/>
          </a:xfrm>
        </p:spPr>
        <p:txBody>
          <a:bodyPr>
            <a:normAutofit/>
          </a:bodyPr>
          <a:lstStyle/>
          <a:p>
            <a:r>
              <a:rPr lang="en-US" dirty="0" smtClean="0"/>
              <a:t>Data was normalized using standard scaler and then clustering was done using K-Means into the group of 4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60666" y="2497540"/>
            <a:ext cx="10058400" cy="60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 smtClean="0"/>
              <a:t>Resultant DATAFRAME</a:t>
            </a:r>
            <a:endParaRPr lang="en-US" sz="2800" dirty="0"/>
          </a:p>
        </p:txBody>
      </p:sp>
      <p:pic>
        <p:nvPicPr>
          <p:cNvPr id="12" name="Picture 11"/>
          <p:cNvPicPr/>
          <p:nvPr/>
        </p:nvPicPr>
        <p:blipFill rotWithShape="1">
          <a:blip r:embed="rId4"/>
          <a:srcRect t="585" r="4651" b="32163"/>
          <a:stretch/>
        </p:blipFill>
        <p:spPr bwMode="auto">
          <a:xfrm>
            <a:off x="1069847" y="3091082"/>
            <a:ext cx="10055354" cy="33643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41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 smtClean="0"/>
              <a:t>LABELS OBTAINED</a:t>
            </a:r>
            <a:endParaRPr lang="en-US" sz="40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graphicFrame>
        <p:nvGraphicFramePr>
          <p:cNvPr id="76" name="Content Placeholder 2" descr="Icon Smart Art graphic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914563"/>
              </p:ext>
            </p:extLst>
          </p:nvPr>
        </p:nvGraphicFramePr>
        <p:xfrm>
          <a:off x="6400799" y="2121408"/>
          <a:ext cx="529958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Picture 12"/>
          <p:cNvPicPr/>
          <p:nvPr/>
        </p:nvPicPr>
        <p:blipFill rotWithShape="1">
          <a:blip r:embed="rId10"/>
          <a:srcRect b="24621"/>
          <a:stretch/>
        </p:blipFill>
        <p:spPr bwMode="auto">
          <a:xfrm>
            <a:off x="412624" y="199009"/>
            <a:ext cx="5496560" cy="6073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Label 0 seems like the best option if you have a medium budget. (Fried chicken spots) </a:t>
            </a:r>
          </a:p>
          <a:p>
            <a:pPr lvl="0"/>
            <a:r>
              <a:rPr lang="en-US" dirty="0"/>
              <a:t>We can see clusters of Purple- Label 1 [Food truck, BBQ joint etc.] around south and east Delhi– being posh places, where people like to spend more. So if you have budget you should go for these locations.</a:t>
            </a:r>
          </a:p>
          <a:p>
            <a:pPr lvl="0"/>
            <a:r>
              <a:rPr lang="en-US" dirty="0"/>
              <a:t>Label 2 has the lowest rating. So no point being in this category even though it is most crowded category. </a:t>
            </a:r>
          </a:p>
          <a:p>
            <a:pPr lvl="0"/>
            <a:r>
              <a:rPr lang="en-US" dirty="0"/>
              <a:t>Label 3 is for Low Price Medium rating cab be a good choice if you are running low on budget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1911478"/>
          </a:xfrm>
        </p:spPr>
        <p:txBody>
          <a:bodyPr anchor="b"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cONCLUSION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3794079"/>
            <a:ext cx="5822271" cy="2429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Several parameters of the problem were analyzed and discussed successfully, and the question where and what type of Chinese Restaurant should you open was answered.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78461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r>
              <a:rPr lang="en-US" b="1" dirty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44695"/>
            <a:ext cx="10058400" cy="1405717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inspiration behind this problem is pretty simple. I’m in love with Chinese cuisine. So I kind of thought of a way to incorporate this final report in and around that. The idea is to find a few Chinese Food Spots in and around town and classify them with parameters that are available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3514435"/>
            <a:ext cx="10058400" cy="1248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/>
              <a:t>BUSINESS </a:t>
            </a:r>
            <a:r>
              <a:rPr lang="en-US" b="1" dirty="0"/>
              <a:t>PROBLEM: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9848" y="5138520"/>
            <a:ext cx="10058400" cy="113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Identifying critical parameters to open a new Chinese Food Joint in Delhi-NCR area.</a:t>
            </a:r>
          </a:p>
        </p:txBody>
      </p:sp>
    </p:spTree>
    <p:extLst>
      <p:ext uri="{BB962C8B-B14F-4D97-AF65-F5344CB8AC3E}">
        <p14:creationId xmlns:p14="http://schemas.microsoft.com/office/powerpoint/2010/main" val="18711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SOURCES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927364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78461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69243"/>
            <a:ext cx="10058400" cy="1023581"/>
          </a:xfrm>
        </p:spPr>
        <p:txBody>
          <a:bodyPr>
            <a:normAutofit/>
          </a:bodyPr>
          <a:lstStyle/>
          <a:p>
            <a:r>
              <a:rPr lang="en-US" dirty="0"/>
              <a:t>Initially, I queried ‘Chinese’ and obtained results from the foursquare api in and around Delhi-NCR. The radius was kept 5000 (large to get enough results for a conclusion and not too large that we deviate too far from city </a:t>
            </a:r>
            <a:r>
              <a:rPr lang="en-US" dirty="0" err="1"/>
              <a:t>centre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2292824"/>
            <a:ext cx="10058400" cy="60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 smtClean="0"/>
              <a:t>Resultant DATAFRAME</a:t>
            </a:r>
            <a:endParaRPr lang="en-US" sz="2800" dirty="0"/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b="29931"/>
          <a:stretch/>
        </p:blipFill>
        <p:spPr bwMode="auto">
          <a:xfrm>
            <a:off x="1069848" y="2893325"/>
            <a:ext cx="10058400" cy="3379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3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78461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Plotting Data on map to see the spread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1493434"/>
            <a:ext cx="9663051" cy="477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19367"/>
            <a:ext cx="10058400" cy="873457"/>
          </a:xfrm>
        </p:spPr>
        <p:txBody>
          <a:bodyPr>
            <a:normAutofit/>
          </a:bodyPr>
          <a:lstStyle/>
          <a:p>
            <a:r>
              <a:rPr lang="en-US" b="1" dirty="0"/>
              <a:t>Next Data from Zomato API is collected using the same latitude longitudes of the obtained results from the foursquare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1992573"/>
            <a:ext cx="10058400" cy="60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 smtClean="0"/>
              <a:t>Resultant DATAFRAME</a:t>
            </a: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0269"/>
          </a:xfrm>
        </p:spPr>
        <p:txBody>
          <a:bodyPr/>
          <a:lstStyle/>
          <a:p>
            <a:r>
              <a:rPr lang="en-US" dirty="0" smtClean="0"/>
              <a:t>Retrieval from Zomato api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69848" y="2593074"/>
            <a:ext cx="10058400" cy="3679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72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1514901"/>
            <a:ext cx="10058400" cy="60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 smtClean="0"/>
              <a:t>Resultant DATAFRAME</a:t>
            </a: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0269"/>
          </a:xfrm>
        </p:spPr>
        <p:txBody>
          <a:bodyPr/>
          <a:lstStyle/>
          <a:p>
            <a:r>
              <a:rPr lang="en-US" dirty="0" smtClean="0"/>
              <a:t>Merging foursquare and Zomato data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69848" y="2224585"/>
            <a:ext cx="10058400" cy="4413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5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19367"/>
            <a:ext cx="10058400" cy="873457"/>
          </a:xfrm>
        </p:spPr>
        <p:txBody>
          <a:bodyPr>
            <a:normAutofit/>
          </a:bodyPr>
          <a:lstStyle/>
          <a:p>
            <a:r>
              <a:rPr lang="en-US" dirty="0" smtClean="0"/>
              <a:t>Data Wrangling is </a:t>
            </a:r>
            <a:r>
              <a:rPr lang="en-US" dirty="0"/>
              <a:t>done to use most of the data, </a:t>
            </a:r>
            <a:r>
              <a:rPr lang="en-US" dirty="0" err="1"/>
              <a:t>eg</a:t>
            </a:r>
            <a:r>
              <a:rPr lang="en-US" dirty="0"/>
              <a:t> One Hot Encoding of Category, Names are dropped as they are of no use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1992573"/>
            <a:ext cx="10058400" cy="60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 smtClean="0"/>
              <a:t>Resultant DATAFRAME</a:t>
            </a: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0269"/>
          </a:xfrm>
        </p:spPr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Wrangling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69848" y="2593074"/>
            <a:ext cx="10058400" cy="3679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4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5808624" cy="1303225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614149" y="3764534"/>
            <a:ext cx="5104263" cy="28733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6019504" y="3805337"/>
            <a:ext cx="4978566" cy="257519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66800" y="2320120"/>
            <a:ext cx="10058400" cy="1444414"/>
          </a:xfrm>
        </p:spPr>
        <p:txBody>
          <a:bodyPr>
            <a:normAutofit/>
          </a:bodyPr>
          <a:lstStyle/>
          <a:p>
            <a:r>
              <a:rPr lang="en-US" dirty="0" smtClean="0"/>
              <a:t>Data was grouped in categories and two most frequent categories were compared using boxplot.</a:t>
            </a:r>
          </a:p>
          <a:p>
            <a:r>
              <a:rPr lang="en-US" dirty="0" smtClean="0"/>
              <a:t>We can easily notice that food trucks have higher rating and costlier that dine-in Chinese restaurants. Also spread is also lower in food trucks.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7099A4-1E65-4BB3-9461-5372343E49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FE37E5-361E-44A8-9195-3950757C1D5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532156A-E168-448F-9903-2D2450C18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design</Template>
  <TotalTime>0</TotalTime>
  <Words>537</Words>
  <Application>Microsoft Office PowerPoint</Application>
  <PresentationFormat>Widescreen</PresentationFormat>
  <Paragraphs>64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Wood Type</vt:lpstr>
      <vt:lpstr>IBM DATA SCIENCe PROFESSIONAL CERTIFICATE CAPSTONE PRESENTATION</vt:lpstr>
      <vt:lpstr>INTRODUCTION: </vt:lpstr>
      <vt:lpstr>DATA SOURCES</vt:lpstr>
      <vt:lpstr>Methodology</vt:lpstr>
      <vt:lpstr>Plotting Data on map to see the spread</vt:lpstr>
      <vt:lpstr>Retrieval from Zomato api</vt:lpstr>
      <vt:lpstr>Merging foursquare and Zomato data</vt:lpstr>
      <vt:lpstr>Data Wrangling</vt:lpstr>
      <vt:lpstr>Data Analysis</vt:lpstr>
      <vt:lpstr>Data normalization and modeling</vt:lpstr>
      <vt:lpstr>Data normalization and modeling</vt:lpstr>
      <vt:lpstr>LABELS OBTAINED</vt:lpstr>
      <vt:lpstr>discussions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2020-07-29T04:02:38Z</dcterms:created>
  <dcterms:modified xsi:type="dcterms:W3CDTF">2020-07-29T05:23:50Z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