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87" r:id="rId3"/>
    <p:sldId id="256" r:id="rId4"/>
    <p:sldId id="257" r:id="rId5"/>
    <p:sldId id="259" r:id="rId6"/>
    <p:sldId id="260" r:id="rId7"/>
    <p:sldId id="261" r:id="rId8"/>
    <p:sldId id="264" r:id="rId9"/>
    <p:sldId id="288" r:id="rId10"/>
    <p:sldId id="295" r:id="rId11"/>
    <p:sldId id="296" r:id="rId12"/>
    <p:sldId id="297" r:id="rId13"/>
    <p:sldId id="298" r:id="rId14"/>
    <p:sldId id="299" r:id="rId15"/>
    <p:sldId id="300" r:id="rId16"/>
    <p:sldId id="289" r:id="rId17"/>
    <p:sldId id="290" r:id="rId18"/>
    <p:sldId id="291" r:id="rId19"/>
    <p:sldId id="292" r:id="rId20"/>
    <p:sldId id="293" r:id="rId21"/>
    <p:sldId id="294" r:id="rId22"/>
    <p:sldId id="301"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0" d="100"/>
          <a:sy n="70" d="100"/>
        </p:scale>
        <p:origin x="4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90999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306259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4421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113589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1E6004F-39CE-4677-96D7-973A8254F396}" type="datetimeFigureOut">
              <a:rPr lang="fr-FR" smtClean="0"/>
              <a:t>22/03/2020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133241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1E6004F-39CE-4677-96D7-973A8254F396}" type="datetimeFigureOut">
              <a:rPr lang="fr-FR" smtClean="0"/>
              <a:t>22/03/2020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602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1E6004F-39CE-4677-96D7-973A8254F396}" type="datetimeFigureOut">
              <a:rPr lang="fr-FR" smtClean="0"/>
              <a:t>22/03/2020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350045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1E6004F-39CE-4677-96D7-973A8254F396}" type="datetimeFigureOut">
              <a:rPr lang="fr-FR" smtClean="0"/>
              <a:t>22/03/2020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225732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E6004F-39CE-4677-96D7-973A8254F396}" type="datetimeFigureOut">
              <a:rPr lang="fr-FR" smtClean="0"/>
              <a:t>22/03/2020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226003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1E6004F-39CE-4677-96D7-973A8254F396}" type="datetimeFigureOut">
              <a:rPr lang="fr-FR" smtClean="0"/>
              <a:t>22/03/2020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192582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1E6004F-39CE-4677-96D7-973A8254F396}" type="datetimeFigureOut">
              <a:rPr lang="fr-FR" smtClean="0"/>
              <a:t>22/03/2020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298753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6004F-39CE-4677-96D7-973A8254F396}" type="datetimeFigureOut">
              <a:rPr lang="fr-FR" smtClean="0"/>
              <a:t>22/03/2020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A8A2B-1317-4DF2-A5DF-FDBCB94E9C2E}" type="slidenum">
              <a:rPr lang="fr-FR" smtClean="0"/>
              <a:t>‹N°›</a:t>
            </a:fld>
            <a:endParaRPr lang="fr-FR"/>
          </a:p>
        </p:txBody>
      </p:sp>
    </p:spTree>
    <p:extLst>
      <p:ext uri="{BB962C8B-B14F-4D97-AF65-F5344CB8AC3E}">
        <p14:creationId xmlns:p14="http://schemas.microsoft.com/office/powerpoint/2010/main" val="4234553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yaakoubi/tpA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8188" y="1983866"/>
            <a:ext cx="7213586" cy="1754326"/>
          </a:xfrm>
          <a:prstGeom prst="rect">
            <a:avLst/>
          </a:prstGeom>
        </p:spPr>
        <p:txBody>
          <a:bodyPr wrap="square">
            <a:spAutoFit/>
          </a:bodyPr>
          <a:lstStyle/>
          <a:p>
            <a:r>
              <a:rPr lang="fr-FR" sz="3600" u="sng" dirty="0" smtClean="0">
                <a:solidFill>
                  <a:srgbClr val="572314"/>
                </a:solidFill>
                <a:latin typeface="GillSansMT"/>
              </a:rPr>
              <a:t>Programmation Orientée Aspect</a:t>
            </a:r>
          </a:p>
          <a:p>
            <a:endParaRPr lang="fr-FR" sz="3600" u="sng" dirty="0">
              <a:solidFill>
                <a:srgbClr val="572314"/>
              </a:solidFill>
              <a:latin typeface="GillSansMT"/>
            </a:endParaRPr>
          </a:p>
          <a:p>
            <a:r>
              <a:rPr lang="fr-FR" sz="3600" u="sng" dirty="0" smtClean="0">
                <a:solidFill>
                  <a:srgbClr val="572314"/>
                </a:solidFill>
                <a:latin typeface="GillSansMT"/>
              </a:rPr>
              <a:t>AOP</a:t>
            </a:r>
            <a:endParaRPr lang="fr-FR" sz="3600" u="sng" dirty="0">
              <a:solidFill>
                <a:srgbClr val="572314"/>
              </a:solidFill>
              <a:latin typeface="GillSansMT"/>
            </a:endParaRPr>
          </a:p>
        </p:txBody>
      </p:sp>
      <p:cxnSp>
        <p:nvCxnSpPr>
          <p:cNvPr id="3" name="Connecteur droit 2"/>
          <p:cNvCxnSpPr/>
          <p:nvPr/>
        </p:nvCxnSpPr>
        <p:spPr>
          <a:xfrm>
            <a:off x="2676293" y="680224"/>
            <a:ext cx="78058" cy="4728117"/>
          </a:xfrm>
          <a:prstGeom prst="line">
            <a:avLst/>
          </a:prstGeom>
          <a:ln w="1270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808999" y="5751245"/>
            <a:ext cx="2885085" cy="461665"/>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u="sng" dirty="0" smtClean="0"/>
              <a:t>Mohamed </a:t>
            </a:r>
            <a:r>
              <a:rPr lang="fr-FR" sz="2400" u="sng" dirty="0" err="1" smtClean="0"/>
              <a:t>Elyaakoubi</a:t>
            </a:r>
            <a:endParaRPr lang="fr-FR" sz="2400" u="sng" dirty="0" smtClean="0"/>
          </a:p>
        </p:txBody>
      </p:sp>
    </p:spTree>
    <p:extLst>
      <p:ext uri="{BB962C8B-B14F-4D97-AF65-F5344CB8AC3E}">
        <p14:creationId xmlns:p14="http://schemas.microsoft.com/office/powerpoint/2010/main" val="810685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1239" y="1817412"/>
            <a:ext cx="8352263" cy="2308324"/>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pattern Proxy a pour objectif la conception d’un objet qui se substitue à un autre objet (le sujet) et qui en contrôle l’accès.</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L’objet qui effectue la substitution possède la même interface que le sujet, ce qui rend cette substitution transparente </a:t>
            </a:r>
            <a:r>
              <a:rPr lang="fr-FR" sz="2400" dirty="0" smtClean="0">
                <a:solidFill>
                  <a:srgbClr val="000000"/>
                </a:solidFill>
                <a:latin typeface="Calibri" panose="020F0502020204030204" pitchFamily="34" charset="0"/>
                <a:cs typeface="Calibri" panose="020F0502020204030204" pitchFamily="34" charset="0"/>
              </a:rPr>
              <a:t>vis-à</a:t>
            </a:r>
            <a:r>
              <a:rPr lang="fr-FR" sz="2400" dirty="0">
                <a:solidFill>
                  <a:srgbClr val="000000"/>
                </a:solidFill>
                <a:latin typeface="Calibri" panose="020F0502020204030204" pitchFamily="34" charset="0"/>
                <a:cs typeface="Calibri" panose="020F0502020204030204" pitchFamily="34" charset="0"/>
              </a:rPr>
              <a:t>-</a:t>
            </a:r>
            <a:r>
              <a:rPr lang="fr-FR" sz="2400" dirty="0" smtClean="0">
                <a:solidFill>
                  <a:srgbClr val="000000"/>
                </a:solidFill>
                <a:latin typeface="Calibri" panose="020F0502020204030204" pitchFamily="34" charset="0"/>
                <a:cs typeface="Calibri" panose="020F0502020204030204" pitchFamily="34" charset="0"/>
              </a:rPr>
              <a:t>vis </a:t>
            </a:r>
            <a:r>
              <a:rPr lang="fr-FR" sz="2400" dirty="0">
                <a:solidFill>
                  <a:srgbClr val="000000"/>
                </a:solidFill>
                <a:latin typeface="Calibri" panose="020F0502020204030204" pitchFamily="34" charset="0"/>
                <a:cs typeface="Calibri" panose="020F0502020204030204" pitchFamily="34" charset="0"/>
              </a:rPr>
              <a:t>des clients.</a:t>
            </a:r>
          </a:p>
        </p:txBody>
      </p:sp>
      <p:sp>
        <p:nvSpPr>
          <p:cNvPr id="6" name="Rectangle 5"/>
          <p:cNvSpPr/>
          <p:nvPr/>
        </p:nvSpPr>
        <p:spPr>
          <a:xfrm>
            <a:off x="581448" y="389623"/>
            <a:ext cx="1749158" cy="461665"/>
          </a:xfrm>
          <a:prstGeom prst="rect">
            <a:avLst/>
          </a:prstGeom>
        </p:spPr>
        <p:txBody>
          <a:bodyPr wrap="square">
            <a:spAutoFit/>
          </a:bodyPr>
          <a:lstStyle/>
          <a:p>
            <a:r>
              <a:rPr lang="fr-FR" sz="2400" u="sng" dirty="0">
                <a:solidFill>
                  <a:srgbClr val="000000"/>
                </a:solidFill>
                <a:latin typeface="Calibri" panose="020F0502020204030204" pitchFamily="34" charset="0"/>
                <a:cs typeface="Calibri" panose="020F0502020204030204" pitchFamily="34" charset="0"/>
              </a:rPr>
              <a:t>Description</a:t>
            </a:r>
          </a:p>
        </p:txBody>
      </p:sp>
    </p:spTree>
    <p:extLst>
      <p:ext uri="{BB962C8B-B14F-4D97-AF65-F5344CB8AC3E}">
        <p14:creationId xmlns:p14="http://schemas.microsoft.com/office/powerpoint/2010/main" val="263020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stack.imgur.com/Nwtd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824" y="680929"/>
            <a:ext cx="8058566" cy="41300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00536" y="5076696"/>
            <a:ext cx="8761141" cy="1200329"/>
          </a:xfrm>
          <a:prstGeom prst="rect">
            <a:avLst/>
          </a:prstGeom>
        </p:spPr>
        <p:txBody>
          <a:bodyPr wrap="square">
            <a:spAutoFit/>
          </a:bodyPr>
          <a:lstStyle/>
          <a:p>
            <a:r>
              <a:rPr lang="fr-FR" sz="2400" dirty="0">
                <a:solidFill>
                  <a:srgbClr val="000000"/>
                </a:solidFill>
                <a:latin typeface="Calibri" panose="020F0502020204030204" pitchFamily="34" charset="0"/>
                <a:cs typeface="Calibri" panose="020F0502020204030204" pitchFamily="34" charset="0"/>
              </a:rPr>
              <a:t>Le proxy reçoit les appels du client à la place du sujet réel. Quand il le juge approprié, il délègue ces messages au sujet réel. Il doit, dans ce cas, créer préalablement le sujet réel si ce n’est déjà fait.</a:t>
            </a:r>
          </a:p>
        </p:txBody>
      </p:sp>
      <p:sp>
        <p:nvSpPr>
          <p:cNvPr id="4" name="Rectangle 3"/>
          <p:cNvSpPr/>
          <p:nvPr/>
        </p:nvSpPr>
        <p:spPr>
          <a:xfrm>
            <a:off x="581448" y="219264"/>
            <a:ext cx="1470376" cy="461665"/>
          </a:xfrm>
          <a:prstGeom prst="rect">
            <a:avLst/>
          </a:prstGeom>
        </p:spPr>
        <p:txBody>
          <a:bodyPr wrap="square">
            <a:spAutoFit/>
          </a:bodyPr>
          <a:lstStyle/>
          <a:p>
            <a:r>
              <a:rPr lang="fr-FR" sz="2400" u="sng" dirty="0" smtClean="0">
                <a:solidFill>
                  <a:srgbClr val="000000"/>
                </a:solidFill>
                <a:latin typeface="Calibri" panose="020F0502020204030204" pitchFamily="34" charset="0"/>
                <a:cs typeface="Calibri" panose="020F0502020204030204" pitchFamily="34" charset="0"/>
              </a:rPr>
              <a:t>Modèle</a:t>
            </a:r>
            <a:endParaRPr lang="fr-FR" sz="2400" u="sng"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6861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5331" y="322715"/>
            <a:ext cx="3187664" cy="461665"/>
          </a:xfrm>
          <a:prstGeom prst="rect">
            <a:avLst/>
          </a:prstGeom>
        </p:spPr>
        <p:txBody>
          <a:bodyPr wrap="square">
            <a:spAutoFit/>
          </a:bodyPr>
          <a:lstStyle/>
          <a:p>
            <a:r>
              <a:rPr lang="fr-FR" sz="2400" u="sng" dirty="0" smtClean="0">
                <a:solidFill>
                  <a:srgbClr val="000000"/>
                </a:solidFill>
                <a:latin typeface="Calibri" panose="020F0502020204030204" pitchFamily="34" charset="0"/>
                <a:cs typeface="Calibri" panose="020F0502020204030204" pitchFamily="34" charset="0"/>
              </a:rPr>
              <a:t>Domaine d’application</a:t>
            </a:r>
            <a:endParaRPr lang="fr-FR" sz="2400" u="sng" dirty="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670658" y="969024"/>
            <a:ext cx="11128916" cy="5262979"/>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Les proxys sont très utilisés en programmation par objets. Il existe différents types de </a:t>
            </a:r>
            <a:r>
              <a:rPr lang="fr-FR" sz="2400" dirty="0" smtClean="0">
                <a:solidFill>
                  <a:srgbClr val="000000"/>
                </a:solidFill>
                <a:latin typeface="Calibri" panose="020F0502020204030204" pitchFamily="34" charset="0"/>
                <a:cs typeface="Calibri" panose="020F0502020204030204" pitchFamily="34" charset="0"/>
              </a:rPr>
              <a:t>proxy </a:t>
            </a:r>
            <a:r>
              <a:rPr lang="fr-FR" sz="2400" dirty="0">
                <a:solidFill>
                  <a:srgbClr val="000000"/>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proxy virtuel : permet de créer un objet de taille importante au moment approprié ;</a:t>
            </a:r>
          </a:p>
          <a:p>
            <a:pPr marL="800100" lvl="1"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proxy </a:t>
            </a:r>
            <a:r>
              <a:rPr lang="fr-FR" sz="2400" dirty="0" err="1">
                <a:solidFill>
                  <a:srgbClr val="000000"/>
                </a:solidFill>
                <a:latin typeface="Calibri" panose="020F0502020204030204" pitchFamily="34" charset="0"/>
                <a:cs typeface="Calibri" panose="020F0502020204030204" pitchFamily="34" charset="0"/>
              </a:rPr>
              <a:t>remote</a:t>
            </a:r>
            <a:r>
              <a:rPr lang="fr-FR" sz="2400" dirty="0">
                <a:solidFill>
                  <a:srgbClr val="000000"/>
                </a:solidFill>
                <a:latin typeface="Calibri" panose="020F0502020204030204" pitchFamily="34" charset="0"/>
                <a:cs typeface="Calibri" panose="020F0502020204030204" pitchFamily="34" charset="0"/>
              </a:rPr>
              <a:t> : permet d’accéder à un objet s’exécutant dans un autre environnement. Ce type de proxy est mis en œuvre dans les systèmes d’objets distants (CORBA, Java RMI) ;</a:t>
            </a:r>
          </a:p>
          <a:p>
            <a:pPr marL="800100" lvl="1"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proxy de protection : permet de sécuriser l’accès à un objet, par exemple par des techniques d’authentification.</a:t>
            </a:r>
          </a:p>
          <a:p>
            <a:pPr marL="800100" lvl="1"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Proxy pour AOP</a:t>
            </a:r>
          </a:p>
        </p:txBody>
      </p:sp>
    </p:spTree>
    <p:extLst>
      <p:ext uri="{BB962C8B-B14F-4D97-AF65-F5344CB8AC3E}">
        <p14:creationId xmlns:p14="http://schemas.microsoft.com/office/powerpoint/2010/main" val="1523785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4762" y="1027022"/>
            <a:ext cx="9991492" cy="2677656"/>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Nous pouvons appliquer le design pattern Proxy pour séparer les préoccupations </a:t>
            </a:r>
            <a:r>
              <a:rPr lang="fr-FR" sz="2400" dirty="0" smtClean="0">
                <a:solidFill>
                  <a:srgbClr val="000000"/>
                </a:solidFill>
                <a:latin typeface="Calibri" panose="020F0502020204030204" pitchFamily="34" charset="0"/>
                <a:cs typeface="Calibri" panose="020F0502020204030204" pitchFamily="34" charset="0"/>
              </a:rPr>
              <a:t>transversales des </a:t>
            </a:r>
            <a:r>
              <a:rPr lang="fr-FR" sz="2400" dirty="0">
                <a:solidFill>
                  <a:srgbClr val="000000"/>
                </a:solidFill>
                <a:latin typeface="Calibri" panose="020F0502020204030204" pitchFamily="34" charset="0"/>
                <a:cs typeface="Calibri" panose="020F0502020204030204" pitchFamily="34" charset="0"/>
              </a:rPr>
              <a:t>préoccupations </a:t>
            </a:r>
            <a:r>
              <a:rPr lang="fr-FR" sz="2400" dirty="0" smtClean="0">
                <a:solidFill>
                  <a:srgbClr val="000000"/>
                </a:solidFill>
                <a:latin typeface="Calibri" panose="020F0502020204030204" pitchFamily="34" charset="0"/>
                <a:cs typeface="Calibri" panose="020F0502020204030204" pitchFamily="34" charset="0"/>
              </a:rPr>
              <a:t>métiers.</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principe du design pattern Proxy est d’envelopper un objet dans un mandataire et d’utiliser celui-ci à la place de l’objet original. Tous les appels effectués sur l’objet original passent tout d’abord au travers du proxy.</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p:txBody>
      </p:sp>
      <p:pic>
        <p:nvPicPr>
          <p:cNvPr id="6" name="Image 5"/>
          <p:cNvPicPr>
            <a:picLocks noChangeAspect="1"/>
          </p:cNvPicPr>
          <p:nvPr/>
        </p:nvPicPr>
        <p:blipFill>
          <a:blip r:embed="rId2"/>
          <a:stretch>
            <a:fillRect/>
          </a:stretch>
        </p:blipFill>
        <p:spPr>
          <a:xfrm>
            <a:off x="2698596" y="3834395"/>
            <a:ext cx="6411951" cy="2685004"/>
          </a:xfrm>
          <a:prstGeom prst="rect">
            <a:avLst/>
          </a:prstGeom>
        </p:spPr>
      </p:pic>
      <p:sp>
        <p:nvSpPr>
          <p:cNvPr id="2" name="Rectangle 1"/>
          <p:cNvSpPr/>
          <p:nvPr/>
        </p:nvSpPr>
        <p:spPr>
          <a:xfrm>
            <a:off x="273527" y="333865"/>
            <a:ext cx="1989391" cy="461665"/>
          </a:xfrm>
          <a:prstGeom prst="rect">
            <a:avLst/>
          </a:prstGeom>
        </p:spPr>
        <p:txBody>
          <a:bodyPr wrap="none">
            <a:spAutoFit/>
          </a:bodyPr>
          <a:lstStyle/>
          <a:p>
            <a:r>
              <a:rPr lang="fr-FR" sz="2400" u="sng" dirty="0">
                <a:solidFill>
                  <a:srgbClr val="000000"/>
                </a:solidFill>
                <a:latin typeface="Calibri" panose="020F0502020204030204" pitchFamily="34" charset="0"/>
                <a:cs typeface="Calibri" panose="020F0502020204030204" pitchFamily="34" charset="0"/>
              </a:rPr>
              <a:t> </a:t>
            </a:r>
            <a:r>
              <a:rPr lang="fr-FR" sz="2400" u="sng" dirty="0" smtClean="0">
                <a:solidFill>
                  <a:srgbClr val="000000"/>
                </a:solidFill>
                <a:latin typeface="Calibri" panose="020F0502020204030204" pitchFamily="34" charset="0"/>
                <a:cs typeface="Calibri" panose="020F0502020204030204" pitchFamily="34" charset="0"/>
              </a:rPr>
              <a:t>Proxy et AOP </a:t>
            </a:r>
            <a:endParaRPr lang="fr-FR" sz="2400" u="sng" dirty="0"/>
          </a:p>
        </p:txBody>
      </p:sp>
    </p:spTree>
    <p:extLst>
      <p:ext uri="{BB962C8B-B14F-4D97-AF65-F5344CB8AC3E}">
        <p14:creationId xmlns:p14="http://schemas.microsoft.com/office/powerpoint/2010/main" val="1380698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8215" y="1467266"/>
            <a:ext cx="9980341" cy="2677656"/>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proxy décide si les appels de méthodes doivent être transmis à l’objet original, </a:t>
            </a:r>
            <a:r>
              <a:rPr lang="fr-FR" sz="2400" dirty="0" smtClean="0">
                <a:solidFill>
                  <a:srgbClr val="000000"/>
                </a:solidFill>
                <a:latin typeface="Calibri" panose="020F0502020204030204" pitchFamily="34" charset="0"/>
                <a:cs typeface="Calibri" panose="020F0502020204030204" pitchFamily="34" charset="0"/>
              </a:rPr>
              <a:t>ainsi que </a:t>
            </a:r>
            <a:r>
              <a:rPr lang="fr-FR" sz="2400" dirty="0">
                <a:solidFill>
                  <a:srgbClr val="000000"/>
                </a:solidFill>
                <a:latin typeface="Calibri" panose="020F0502020204030204" pitchFamily="34" charset="0"/>
                <a:cs typeface="Calibri" panose="020F0502020204030204" pitchFamily="34" charset="0"/>
              </a:rPr>
              <a:t>du moment où cela se produit. </a:t>
            </a:r>
            <a:r>
              <a:rPr lang="fr-FR" sz="2400" dirty="0" smtClean="0">
                <a:solidFill>
                  <a:srgbClr val="000000"/>
                </a:solidFill>
                <a:latin typeface="Calibri" panose="020F0502020204030204" pitchFamily="34" charset="0"/>
                <a:cs typeface="Calibri" panose="020F0502020204030204" pitchFamily="34" charset="0"/>
              </a:rPr>
              <a:t>Au même </a:t>
            </a:r>
            <a:r>
              <a:rPr lang="fr-FR" sz="2400" dirty="0">
                <a:solidFill>
                  <a:srgbClr val="000000"/>
                </a:solidFill>
                <a:latin typeface="Calibri" panose="020F0502020204030204" pitchFamily="34" charset="0"/>
                <a:cs typeface="Calibri" panose="020F0502020204030204" pitchFamily="34" charset="0"/>
              </a:rPr>
              <a:t>temps, le proxy peut également </a:t>
            </a:r>
            <a:r>
              <a:rPr lang="fr-FR" sz="2400" dirty="0" smtClean="0">
                <a:solidFill>
                  <a:srgbClr val="000000"/>
                </a:solidFill>
                <a:latin typeface="Calibri" panose="020F0502020204030204" pitchFamily="34" charset="0"/>
                <a:cs typeface="Calibri" panose="020F0502020204030204" pitchFamily="34" charset="0"/>
              </a:rPr>
              <a:t>effectuer des </a:t>
            </a:r>
            <a:r>
              <a:rPr lang="fr-FR" sz="2400" dirty="0">
                <a:solidFill>
                  <a:srgbClr val="000000"/>
                </a:solidFill>
                <a:latin typeface="Calibri" panose="020F0502020204030204" pitchFamily="34" charset="0"/>
                <a:cs typeface="Calibri" panose="020F0502020204030204" pitchFamily="34" charset="0"/>
              </a:rPr>
              <a:t>opérations supplémentaires avant et après chaque appel de méthode. </a:t>
            </a:r>
            <a:endParaRPr lang="fr-FR" sz="2400" dirty="0" smtClean="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C’est pourquoi </a:t>
            </a:r>
            <a:r>
              <a:rPr lang="fr-FR" sz="2400" dirty="0">
                <a:solidFill>
                  <a:srgbClr val="000000"/>
                </a:solidFill>
                <a:latin typeface="Calibri" panose="020F0502020204030204" pitchFamily="34" charset="0"/>
                <a:cs typeface="Calibri" panose="020F0502020204030204" pitchFamily="34" charset="0"/>
              </a:rPr>
              <a:t>le proxy représente un bon endroit où mettre en </a:t>
            </a:r>
            <a:r>
              <a:rPr lang="fr-FR" sz="2400" dirty="0" smtClean="0">
                <a:solidFill>
                  <a:srgbClr val="000000"/>
                </a:solidFill>
                <a:latin typeface="Calibri" panose="020F0502020204030204" pitchFamily="34" charset="0"/>
                <a:cs typeface="Calibri" panose="020F0502020204030204" pitchFamily="34" charset="0"/>
              </a:rPr>
              <a:t>œuvre </a:t>
            </a:r>
            <a:r>
              <a:rPr lang="fr-FR" sz="2400" dirty="0">
                <a:solidFill>
                  <a:srgbClr val="000000"/>
                </a:solidFill>
                <a:latin typeface="Calibri" panose="020F0502020204030204" pitchFamily="34" charset="0"/>
                <a:cs typeface="Calibri" panose="020F0502020204030204" pitchFamily="34" charset="0"/>
              </a:rPr>
              <a:t>les </a:t>
            </a:r>
            <a:r>
              <a:rPr lang="fr-FR" sz="2400" dirty="0" smtClean="0">
                <a:solidFill>
                  <a:srgbClr val="000000"/>
                </a:solidFill>
                <a:latin typeface="Calibri" panose="020F0502020204030204" pitchFamily="34" charset="0"/>
                <a:cs typeface="Calibri" panose="020F0502020204030204" pitchFamily="34" charset="0"/>
              </a:rPr>
              <a:t>préoccupations transversales</a:t>
            </a:r>
            <a:r>
              <a:rPr lang="fr-FR" sz="2400" dirty="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940662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749" y="942499"/>
            <a:ext cx="10749778" cy="4893647"/>
          </a:xfrm>
          <a:prstGeom prst="rect">
            <a:avLst/>
          </a:prstGeom>
        </p:spPr>
        <p:txBody>
          <a:bodyPr wrap="square">
            <a:spAutoFit/>
          </a:bodyPr>
          <a:lstStyle/>
          <a:p>
            <a:r>
              <a:rPr lang="fr-FR" sz="2400" dirty="0">
                <a:solidFill>
                  <a:srgbClr val="000000"/>
                </a:solidFill>
                <a:latin typeface="Calibri" panose="020F0502020204030204" pitchFamily="34" charset="0"/>
                <a:cs typeface="Calibri" panose="020F0502020204030204" pitchFamily="34" charset="0"/>
              </a:rPr>
              <a:t>En Java, il existe deux manières d’implémenter le design pattern Proxy</a:t>
            </a:r>
            <a:r>
              <a:rPr lang="fr-FR" sz="2400" dirty="0" smtClean="0">
                <a:solidFill>
                  <a:srgbClr val="000000"/>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914400" lvl="1" indent="-457200">
              <a:buFont typeface="+mj-lt"/>
              <a:buAutoNum type="arabicPeriod"/>
            </a:pPr>
            <a:r>
              <a:rPr lang="fr-FR" sz="2400" u="sng" dirty="0">
                <a:solidFill>
                  <a:srgbClr val="FF0000"/>
                </a:solidFill>
              </a:rPr>
              <a:t>U</a:t>
            </a:r>
            <a:r>
              <a:rPr lang="fr-FR" sz="2400" u="sng" dirty="0" smtClean="0">
                <a:solidFill>
                  <a:srgbClr val="FF0000"/>
                </a:solidFill>
              </a:rPr>
              <a:t>n </a:t>
            </a:r>
            <a:r>
              <a:rPr lang="fr-FR" sz="2400" u="sng" dirty="0">
                <a:solidFill>
                  <a:srgbClr val="FF0000"/>
                </a:solidFill>
              </a:rPr>
              <a:t>proxy dédié </a:t>
            </a:r>
            <a:r>
              <a:rPr lang="fr-FR" sz="2400" dirty="0"/>
              <a:t>enveloppe l’objet et réalise des tâches avant et après chaque appel </a:t>
            </a:r>
            <a:r>
              <a:rPr lang="fr-FR" sz="2400" dirty="0" smtClean="0"/>
              <a:t>de méthode.</a:t>
            </a:r>
          </a:p>
          <a:p>
            <a:pPr marL="914400" lvl="1" indent="-457200">
              <a:buFont typeface="+mj-lt"/>
              <a:buAutoNum type="arabicPeriod"/>
            </a:pPr>
            <a:endParaRPr lang="fr-FR" sz="2400" dirty="0"/>
          </a:p>
          <a:p>
            <a:pPr marL="914400" lvl="1" indent="-457200">
              <a:buFont typeface="+mj-lt"/>
              <a:buAutoNum type="arabicPeriod"/>
            </a:pPr>
            <a:r>
              <a:rPr lang="fr-FR" sz="2400" u="sng" dirty="0" smtClean="0">
                <a:solidFill>
                  <a:srgbClr val="FF0000"/>
                </a:solidFill>
              </a:rPr>
              <a:t>Un proxy </a:t>
            </a:r>
            <a:r>
              <a:rPr lang="fr-FR" sz="2400" u="sng" dirty="0">
                <a:solidFill>
                  <a:srgbClr val="FF0000"/>
                </a:solidFill>
              </a:rPr>
              <a:t>dynamique </a:t>
            </a:r>
            <a:r>
              <a:rPr lang="fr-FR" sz="2400" dirty="0"/>
              <a:t>disponible dans le </a:t>
            </a:r>
            <a:r>
              <a:rPr lang="fr-FR" sz="2400" dirty="0" smtClean="0"/>
              <a:t>JDK version </a:t>
            </a:r>
            <a:r>
              <a:rPr lang="fr-FR" sz="2400" dirty="0"/>
              <a:t>1.3 et </a:t>
            </a:r>
            <a:r>
              <a:rPr lang="fr-FR" sz="2400" dirty="0" smtClean="0"/>
              <a:t>ultérieure.</a:t>
            </a:r>
          </a:p>
          <a:p>
            <a:pPr marL="800100" lvl="1" indent="-342900">
              <a:buFont typeface="Arial" panose="020B0604020202020204" pitchFamily="34" charset="0"/>
              <a:buChar char="•"/>
            </a:pPr>
            <a:endParaRPr lang="fr-FR" sz="2400" dirty="0"/>
          </a:p>
          <a:p>
            <a:pPr marL="1257300" lvl="2" indent="-342900">
              <a:buFont typeface="Arial" panose="020B0604020202020204" pitchFamily="34" charset="0"/>
              <a:buChar char="•"/>
            </a:pPr>
            <a:r>
              <a:rPr lang="fr-FR" sz="2400" dirty="0" smtClean="0"/>
              <a:t>créer </a:t>
            </a:r>
            <a:r>
              <a:rPr lang="fr-FR" sz="2400" dirty="0"/>
              <a:t>dynamiquement un proxy </a:t>
            </a:r>
            <a:r>
              <a:rPr lang="fr-FR" sz="2400" dirty="0" smtClean="0"/>
              <a:t>pour n’importe </a:t>
            </a:r>
            <a:r>
              <a:rPr lang="fr-FR" sz="2400" dirty="0"/>
              <a:t>quel objet. </a:t>
            </a:r>
            <a:endParaRPr lang="fr-FR" sz="2400" dirty="0" smtClean="0"/>
          </a:p>
          <a:p>
            <a:pPr marL="1257300" lvl="2" indent="-342900">
              <a:buFont typeface="Arial" panose="020B0604020202020204" pitchFamily="34" charset="0"/>
              <a:buChar char="•"/>
            </a:pPr>
            <a:endParaRPr lang="fr-FR" sz="2400" dirty="0" smtClean="0"/>
          </a:p>
          <a:p>
            <a:pPr marL="1257300" lvl="2" indent="-342900">
              <a:buFont typeface="Arial" panose="020B0604020202020204" pitchFamily="34" charset="0"/>
              <a:buChar char="•"/>
            </a:pPr>
            <a:r>
              <a:rPr lang="fr-FR" sz="2400" dirty="0" smtClean="0"/>
              <a:t>Restriction, l’objet </a:t>
            </a:r>
            <a:r>
              <a:rPr lang="fr-FR" sz="2400" dirty="0"/>
              <a:t>doit implémenter au moins une interface, et seuls les appels aux méthodes déclarées dans les interfaces passeront par </a:t>
            </a:r>
            <a:r>
              <a:rPr lang="fr-FR" sz="2400" dirty="0" smtClean="0"/>
              <a:t>le proxy.</a:t>
            </a:r>
          </a:p>
          <a:p>
            <a:pPr marL="1257300" lvl="2" indent="-342900">
              <a:buFont typeface="Arial" panose="020B0604020202020204" pitchFamily="34" charset="0"/>
              <a:buChar char="•"/>
            </a:pPr>
            <a:endParaRPr lang="fr-FR" sz="2400" dirty="0"/>
          </a:p>
          <a:p>
            <a:pPr marL="1257300" lvl="2" indent="-342900">
              <a:buFont typeface="Arial" panose="020B0604020202020204" pitchFamily="34" charset="0"/>
              <a:buChar char="•"/>
            </a:pPr>
            <a:r>
              <a:rPr lang="fr-FR" sz="2400" dirty="0" smtClean="0"/>
              <a:t>le </a:t>
            </a:r>
            <a:r>
              <a:rPr lang="fr-FR" sz="2400" dirty="0"/>
              <a:t>proxy CGLIB, qui ne souffre </a:t>
            </a:r>
            <a:r>
              <a:rPr lang="fr-FR" sz="2400" dirty="0" smtClean="0"/>
              <a:t>pas de </a:t>
            </a:r>
            <a:r>
              <a:rPr lang="fr-FR" sz="2400" dirty="0"/>
              <a:t>cette restriction.</a:t>
            </a:r>
          </a:p>
        </p:txBody>
      </p:sp>
      <p:sp>
        <p:nvSpPr>
          <p:cNvPr id="3" name="Rectangle 2"/>
          <p:cNvSpPr/>
          <p:nvPr/>
        </p:nvSpPr>
        <p:spPr>
          <a:xfrm>
            <a:off x="572749" y="244656"/>
            <a:ext cx="2260619" cy="461665"/>
          </a:xfrm>
          <a:prstGeom prst="rect">
            <a:avLst/>
          </a:prstGeom>
        </p:spPr>
        <p:txBody>
          <a:bodyPr wrap="none">
            <a:spAutoFit/>
          </a:bodyPr>
          <a:lstStyle/>
          <a:p>
            <a:r>
              <a:rPr lang="fr-FR" sz="2400" u="sng" dirty="0" smtClean="0">
                <a:solidFill>
                  <a:srgbClr val="000000"/>
                </a:solidFill>
                <a:latin typeface="Calibri" panose="020F0502020204030204" pitchFamily="34" charset="0"/>
                <a:cs typeface="Calibri" panose="020F0502020204030204" pitchFamily="34" charset="0"/>
              </a:rPr>
              <a:t>Implémentation </a:t>
            </a:r>
            <a:endParaRPr lang="fr-FR" sz="2400" u="sng" dirty="0"/>
          </a:p>
        </p:txBody>
      </p:sp>
    </p:spTree>
    <p:extLst>
      <p:ext uri="{BB962C8B-B14F-4D97-AF65-F5344CB8AC3E}">
        <p14:creationId xmlns:p14="http://schemas.microsoft.com/office/powerpoint/2010/main" val="3211450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006" y="1342096"/>
            <a:ext cx="10816682" cy="4524315"/>
          </a:xfrm>
          <a:prstGeom prst="rect">
            <a:avLst/>
          </a:prstGeom>
        </p:spPr>
        <p:txBody>
          <a:bodyPr wrap="square">
            <a:spAutoFit/>
          </a:bodyPr>
          <a:lstStyle/>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xml</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version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"1.0" </a:t>
            </a:r>
            <a:r>
              <a:rPr lang="fr-FR" i="1" dirty="0" err="1">
                <a:solidFill>
                  <a:srgbClr val="7F007F"/>
                </a:solidFill>
                <a:latin typeface="Consolas" panose="020B0609020204030204" pitchFamily="49" charset="0"/>
              </a:rPr>
              <a:t>encoding</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"UTF-8"</a:t>
            </a:r>
            <a:r>
              <a:rPr lang="fr-FR" i="1" dirty="0">
                <a:solidFill>
                  <a:srgbClr val="008080"/>
                </a:solidFill>
                <a:latin typeface="Consolas" panose="020B0609020204030204" pitchFamily="49" charset="0"/>
              </a:rPr>
              <a:t>?&gt;</a:t>
            </a:r>
          </a:p>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beans</a:t>
            </a:r>
            <a:r>
              <a:rPr lang="fr-FR" dirty="0">
                <a:solidFill>
                  <a:srgbClr val="3F7F7F"/>
                </a:solidFill>
                <a:latin typeface="Consolas" panose="020B0609020204030204" pitchFamily="49" charset="0"/>
              </a:rPr>
              <a:t> </a:t>
            </a:r>
            <a:r>
              <a:rPr lang="fr-FR" dirty="0" err="1">
                <a:solidFill>
                  <a:srgbClr val="7F007F"/>
                </a:solidFill>
                <a:latin typeface="Consolas" panose="020B0609020204030204" pitchFamily="49" charset="0"/>
              </a:rPr>
              <a:t>xmlns</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"http://www.springframework.org/schema/beans"</a:t>
            </a:r>
          </a:p>
          <a:p>
            <a:r>
              <a:rPr lang="fr-FR" dirty="0" err="1">
                <a:solidFill>
                  <a:srgbClr val="7F007F"/>
                </a:solidFill>
                <a:latin typeface="Consolas" panose="020B0609020204030204" pitchFamily="49" charset="0"/>
              </a:rPr>
              <a:t>xmlns:xsi</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"http://www.w3.org/2001/XMLSchema-instance"</a:t>
            </a:r>
          </a:p>
          <a:p>
            <a:r>
              <a:rPr lang="fr-FR" dirty="0" err="1">
                <a:solidFill>
                  <a:srgbClr val="7F007F"/>
                </a:solidFill>
                <a:latin typeface="Consolas" panose="020B0609020204030204" pitchFamily="49" charset="0"/>
              </a:rPr>
              <a:t>xmlns:aop</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"http://www.springframework.org/schema/aop"</a:t>
            </a:r>
          </a:p>
          <a:p>
            <a:r>
              <a:rPr lang="fr-FR" dirty="0" err="1">
                <a:solidFill>
                  <a:srgbClr val="7F007F"/>
                </a:solidFill>
                <a:latin typeface="Consolas" panose="020B0609020204030204" pitchFamily="49" charset="0"/>
              </a:rPr>
              <a:t>xsi:schemaLocation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"http://www.springframework.org/schema/beans </a:t>
            </a:r>
          </a:p>
          <a:p>
            <a:r>
              <a:rPr lang="fr-FR" i="1" dirty="0">
                <a:solidFill>
                  <a:srgbClr val="2A00FF"/>
                </a:solidFill>
                <a:latin typeface="Consolas" panose="020B0609020204030204" pitchFamily="49" charset="0"/>
              </a:rPr>
              <a:t>http://www.springframework.org/schema/beans/spring-beans.xsd</a:t>
            </a:r>
          </a:p>
          <a:p>
            <a:r>
              <a:rPr lang="fr-FR" i="1" dirty="0">
                <a:solidFill>
                  <a:srgbClr val="2A00FF"/>
                </a:solidFill>
                <a:latin typeface="Consolas" panose="020B0609020204030204" pitchFamily="49" charset="0"/>
              </a:rPr>
              <a:t>http://www.springframework.org/schema/aop </a:t>
            </a:r>
          </a:p>
          <a:p>
            <a:r>
              <a:rPr lang="fr-FR" i="1" dirty="0">
                <a:solidFill>
                  <a:srgbClr val="2A00FF"/>
                </a:solidFill>
                <a:latin typeface="Consolas" panose="020B0609020204030204" pitchFamily="49" charset="0"/>
              </a:rPr>
              <a:t>http://www.springframework.org/schema/aop/spring-aop-2.5.xsd"</a:t>
            </a:r>
            <a:r>
              <a:rPr lang="fr-FR" i="1" dirty="0">
                <a:solidFill>
                  <a:srgbClr val="008080"/>
                </a:solidFill>
                <a:latin typeface="Consolas" panose="020B0609020204030204" pitchFamily="49" charset="0"/>
              </a:rPr>
              <a:t>&gt;</a:t>
            </a:r>
          </a:p>
          <a:p>
            <a:endParaRPr lang="fr-FR" dirty="0" smtClean="0">
              <a:latin typeface="Consolas" panose="020B0609020204030204" pitchFamily="49" charset="0"/>
            </a:endParaRPr>
          </a:p>
          <a:p>
            <a:endParaRPr lang="fr-FR" dirty="0">
              <a:latin typeface="Consolas" panose="020B0609020204030204" pitchFamily="49" charset="0"/>
            </a:endParaRPr>
          </a:p>
          <a:p>
            <a:r>
              <a:rPr lang="fr-FR" dirty="0" smtClean="0">
                <a:latin typeface="Consolas" panose="020B0609020204030204" pitchFamily="49" charset="0"/>
              </a:rPr>
              <a:t>&lt;!– Configuration </a:t>
            </a:r>
            <a:r>
              <a:rPr lang="fr-FR" dirty="0" err="1" smtClean="0">
                <a:latin typeface="Consolas" panose="020B0609020204030204" pitchFamily="49" charset="0"/>
              </a:rPr>
              <a:t>beans</a:t>
            </a:r>
            <a:r>
              <a:rPr lang="fr-FR" dirty="0" smtClean="0">
                <a:latin typeface="Consolas" panose="020B0609020204030204" pitchFamily="49" charset="0"/>
              </a:rPr>
              <a:t>--&gt;</a:t>
            </a:r>
          </a:p>
          <a:p>
            <a:endParaRPr lang="fr-FR" dirty="0">
              <a:latin typeface="Consolas" panose="020B0609020204030204" pitchFamily="49" charset="0"/>
            </a:endParaRPr>
          </a:p>
          <a:p>
            <a:r>
              <a:rPr lang="fr-FR" dirty="0">
                <a:latin typeface="Consolas" panose="020B0609020204030204" pitchFamily="49" charset="0"/>
              </a:rPr>
              <a:t>&lt;!– Configuration </a:t>
            </a:r>
            <a:r>
              <a:rPr lang="fr-FR" dirty="0" err="1" smtClean="0">
                <a:latin typeface="Consolas" panose="020B0609020204030204" pitchFamily="49" charset="0"/>
              </a:rPr>
              <a:t>aop</a:t>
            </a:r>
            <a:r>
              <a:rPr lang="fr-FR" dirty="0" smtClean="0">
                <a:latin typeface="Consolas" panose="020B0609020204030204" pitchFamily="49" charset="0"/>
              </a:rPr>
              <a:t> --&gt;</a:t>
            </a:r>
            <a:endParaRPr lang="fr-FR" dirty="0">
              <a:latin typeface="Consolas" panose="020B0609020204030204" pitchFamily="49" charset="0"/>
            </a:endParaRPr>
          </a:p>
          <a:p>
            <a:endParaRPr lang="fr-FR" dirty="0">
              <a:latin typeface="Consolas" panose="020B0609020204030204" pitchFamily="49" charset="0"/>
            </a:endParaRPr>
          </a:p>
          <a:p>
            <a:endParaRPr lang="fr-FR" dirty="0">
              <a:latin typeface="Consolas" panose="020B0609020204030204" pitchFamily="49" charset="0"/>
            </a:endParaRPr>
          </a:p>
          <a:p>
            <a:r>
              <a:rPr lang="fr-FR" dirty="0" smtClean="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beans</a:t>
            </a:r>
            <a:r>
              <a:rPr lang="fr-FR" dirty="0">
                <a:solidFill>
                  <a:srgbClr val="008080"/>
                </a:solidFill>
                <a:latin typeface="Consolas" panose="020B0609020204030204" pitchFamily="49" charset="0"/>
              </a:rPr>
              <a:t>&gt;</a:t>
            </a:r>
            <a:endParaRPr lang="fr-FR" dirty="0"/>
          </a:p>
        </p:txBody>
      </p:sp>
      <p:sp>
        <p:nvSpPr>
          <p:cNvPr id="3" name="Rectangle 2"/>
          <p:cNvSpPr/>
          <p:nvPr/>
        </p:nvSpPr>
        <p:spPr>
          <a:xfrm>
            <a:off x="144965" y="287634"/>
            <a:ext cx="3477234" cy="369332"/>
          </a:xfrm>
          <a:prstGeom prst="rect">
            <a:avLst/>
          </a:prstGeom>
        </p:spPr>
        <p:txBody>
          <a:bodyPr wrap="none">
            <a:spAutoFit/>
          </a:bodyPr>
          <a:lstStyle/>
          <a:p>
            <a:r>
              <a:rPr lang="fr-FR" u="sng" dirty="0" smtClean="0">
                <a:latin typeface="Consolas" panose="020B0609020204030204" pitchFamily="49" charset="0"/>
              </a:rPr>
              <a:t>Configuration du conteneur</a:t>
            </a:r>
            <a:endParaRPr lang="fr-FR" u="sng" dirty="0">
              <a:latin typeface="Consolas" panose="020B0609020204030204" pitchFamily="49" charset="0"/>
            </a:endParaRPr>
          </a:p>
        </p:txBody>
      </p:sp>
    </p:spTree>
    <p:extLst>
      <p:ext uri="{BB962C8B-B14F-4D97-AF65-F5344CB8AC3E}">
        <p14:creationId xmlns:p14="http://schemas.microsoft.com/office/powerpoint/2010/main" val="3932324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5435" y="553064"/>
            <a:ext cx="6646127" cy="5632311"/>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ma.ensa.model</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Compte </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getSolde</a:t>
            </a:r>
            <a:r>
              <a:rPr lang="fr-FR" b="1" dirty="0">
                <a:solidFill>
                  <a:srgbClr val="000000"/>
                </a:solidFill>
                <a:latin typeface="Consolas" panose="020B0609020204030204" pitchFamily="49" charset="0"/>
              </a:rPr>
              <a:t>() {</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setSolde</a:t>
            </a:r>
            <a:r>
              <a:rPr lang="fr-FR" b="1" dirty="0">
                <a:solidFill>
                  <a:srgbClr val="000000"/>
                </a:solidFill>
                <a:latin typeface="Consolas" panose="020B0609020204030204" pitchFamily="49" charset="0"/>
              </a:rPr>
              <a:t>(</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 =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retirer(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throws</a:t>
            </a:r>
            <a:r>
              <a:rPr lang="fr-FR" b="1" dirty="0">
                <a:solidFill>
                  <a:srgbClr val="000000"/>
                </a:solidFill>
                <a:latin typeface="Consolas" panose="020B0609020204030204" pitchFamily="49" charset="0"/>
              </a:rPr>
              <a:t> Exception{</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mt</a:t>
            </a:r>
            <a:r>
              <a:rPr lang="en-US" b="1" dirty="0">
                <a:solidFill>
                  <a:srgbClr val="000000"/>
                </a:solidFill>
                <a:latin typeface="Consolas" panose="020B0609020204030204" pitchFamily="49" charset="0"/>
              </a:rPr>
              <a:t>&lt;0 )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p>
          <a:p>
            <a:r>
              <a:rPr lang="fr-FR" b="1" dirty="0" err="1">
                <a:solidFill>
                  <a:srgbClr val="7F0055"/>
                </a:solidFill>
                <a:latin typeface="Consolas" panose="020B0609020204030204" pitchFamily="49" charset="0"/>
              </a:rPr>
              <a:t>else</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verser(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solde</a:t>
            </a:r>
            <a:r>
              <a:rPr lang="fr-FR" dirty="0">
                <a:solidFill>
                  <a:srgbClr val="000000"/>
                </a:solidFill>
                <a:latin typeface="Consolas" panose="020B0609020204030204" pitchFamily="49" charset="0"/>
              </a:rPr>
              <a:t>+=</a:t>
            </a:r>
            <a:r>
              <a:rPr lang="fr-FR" dirty="0">
                <a:solidFill>
                  <a:srgbClr val="6A3E3E"/>
                </a:solidFill>
                <a:latin typeface="Consolas" panose="020B0609020204030204" pitchFamily="49" charset="0"/>
              </a:rPr>
              <a:t>mt</a:t>
            </a:r>
            <a:r>
              <a:rPr lang="fr-FR"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affichesolde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p>
        </p:txBody>
      </p:sp>
      <p:sp>
        <p:nvSpPr>
          <p:cNvPr id="3" name="Rectangle 2"/>
          <p:cNvSpPr/>
          <p:nvPr/>
        </p:nvSpPr>
        <p:spPr>
          <a:xfrm>
            <a:off x="144965" y="287634"/>
            <a:ext cx="1577676" cy="369332"/>
          </a:xfrm>
          <a:prstGeom prst="rect">
            <a:avLst/>
          </a:prstGeom>
        </p:spPr>
        <p:txBody>
          <a:bodyPr wrap="none">
            <a:spAutoFit/>
          </a:bodyPr>
          <a:lstStyle/>
          <a:p>
            <a:r>
              <a:rPr lang="fr-FR" u="sng" dirty="0" smtClean="0">
                <a:latin typeface="Consolas" panose="020B0609020204030204" pitchFamily="49" charset="0"/>
              </a:rPr>
              <a:t>Code </a:t>
            </a:r>
            <a:r>
              <a:rPr lang="fr-FR" u="sng" dirty="0" err="1" smtClean="0">
                <a:latin typeface="Consolas" panose="020B0609020204030204" pitchFamily="49" charset="0"/>
              </a:rPr>
              <a:t>metier</a:t>
            </a:r>
            <a:endParaRPr lang="fr-FR" u="sng" dirty="0">
              <a:latin typeface="Consolas" panose="020B0609020204030204" pitchFamily="49" charset="0"/>
            </a:endParaRPr>
          </a:p>
        </p:txBody>
      </p:sp>
    </p:spTree>
    <p:extLst>
      <p:ext uri="{BB962C8B-B14F-4D97-AF65-F5344CB8AC3E}">
        <p14:creationId xmlns:p14="http://schemas.microsoft.com/office/powerpoint/2010/main" val="44501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3405" y="2690336"/>
            <a:ext cx="7270595" cy="923330"/>
          </a:xfrm>
          <a:prstGeom prst="rect">
            <a:avLst/>
          </a:prstGeom>
        </p:spPr>
        <p:txBody>
          <a:bodyPr wrap="square">
            <a:spAutoFit/>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bean </a:t>
            </a:r>
            <a:r>
              <a:rPr lang="en-US" dirty="0">
                <a:solidFill>
                  <a:srgbClr val="7F007F"/>
                </a:solidFill>
                <a:latin typeface="Consolas" panose="020B0609020204030204" pitchFamily="49" charset="0"/>
              </a:rPr>
              <a:t>id</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metier</a:t>
            </a:r>
            <a:r>
              <a:rPr lang="en-US" i="1" dirty="0">
                <a:solidFill>
                  <a:srgbClr val="2A00FF"/>
                </a:solidFill>
                <a:latin typeface="Consolas" panose="020B0609020204030204" pitchFamily="49" charset="0"/>
              </a:rPr>
              <a:t>"  </a:t>
            </a:r>
            <a:r>
              <a:rPr lang="en-US" i="1" dirty="0">
                <a:solidFill>
                  <a:srgbClr val="7F007F"/>
                </a:solidFill>
                <a:latin typeface="Consolas" panose="020B0609020204030204" pitchFamily="49" charset="0"/>
              </a:rPr>
              <a:t>class</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ma.ensa.model.Compte</a:t>
            </a:r>
            <a:r>
              <a:rPr lang="en-US" i="1" dirty="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endParaRPr lang="fr-FR" dirty="0">
              <a:latin typeface="Consolas" panose="020B0609020204030204" pitchFamily="49" charset="0"/>
            </a:endParaRPr>
          </a:p>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bean</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id</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logger</a:t>
            </a:r>
            <a:r>
              <a:rPr lang="fr-FR" i="1" dirty="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class</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ma.ensa.aop.LogAop</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endParaRPr lang="fr-FR" dirty="0"/>
          </a:p>
        </p:txBody>
      </p:sp>
      <p:sp>
        <p:nvSpPr>
          <p:cNvPr id="5" name="Rectangle 4"/>
          <p:cNvSpPr/>
          <p:nvPr/>
        </p:nvSpPr>
        <p:spPr>
          <a:xfrm>
            <a:off x="733236" y="802217"/>
            <a:ext cx="3477234" cy="369332"/>
          </a:xfrm>
          <a:prstGeom prst="rect">
            <a:avLst/>
          </a:prstGeom>
        </p:spPr>
        <p:txBody>
          <a:bodyPr wrap="none">
            <a:spAutoFit/>
          </a:bodyPr>
          <a:lstStyle/>
          <a:p>
            <a:r>
              <a:rPr lang="fr-FR" dirty="0">
                <a:latin typeface="Consolas" panose="020B0609020204030204" pitchFamily="49" charset="0"/>
              </a:rPr>
              <a:t>&lt;!– Configuration </a:t>
            </a:r>
            <a:r>
              <a:rPr lang="fr-FR" dirty="0" err="1">
                <a:latin typeface="Consolas" panose="020B0609020204030204" pitchFamily="49" charset="0"/>
              </a:rPr>
              <a:t>beans</a:t>
            </a:r>
            <a:r>
              <a:rPr lang="fr-FR" dirty="0">
                <a:latin typeface="Consolas" panose="020B0609020204030204" pitchFamily="49" charset="0"/>
              </a:rPr>
              <a:t>--&gt;</a:t>
            </a:r>
          </a:p>
        </p:txBody>
      </p:sp>
    </p:spTree>
    <p:extLst>
      <p:ext uri="{BB962C8B-B14F-4D97-AF65-F5344CB8AC3E}">
        <p14:creationId xmlns:p14="http://schemas.microsoft.com/office/powerpoint/2010/main" val="133697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67051" y="378471"/>
            <a:ext cx="3223959" cy="369332"/>
          </a:xfrm>
          <a:prstGeom prst="rect">
            <a:avLst/>
          </a:prstGeom>
        </p:spPr>
        <p:txBody>
          <a:bodyPr wrap="none">
            <a:spAutoFit/>
          </a:bodyPr>
          <a:lstStyle/>
          <a:p>
            <a:r>
              <a:rPr lang="fr-FR" dirty="0">
                <a:latin typeface="Consolas" panose="020B0609020204030204" pitchFamily="49" charset="0"/>
              </a:rPr>
              <a:t>&lt;!– Configuration </a:t>
            </a:r>
            <a:r>
              <a:rPr lang="fr-FR" dirty="0" err="1" smtClean="0">
                <a:latin typeface="Consolas" panose="020B0609020204030204" pitchFamily="49" charset="0"/>
              </a:rPr>
              <a:t>aop</a:t>
            </a:r>
            <a:r>
              <a:rPr lang="fr-FR" dirty="0" smtClean="0">
                <a:latin typeface="Consolas" panose="020B0609020204030204" pitchFamily="49" charset="0"/>
              </a:rPr>
              <a:t>--&gt;</a:t>
            </a:r>
            <a:endParaRPr lang="fr-FR" dirty="0">
              <a:latin typeface="Consolas" panose="020B0609020204030204" pitchFamily="49" charset="0"/>
            </a:endParaRPr>
          </a:p>
        </p:txBody>
      </p:sp>
      <p:sp>
        <p:nvSpPr>
          <p:cNvPr id="2" name="Rectangle 1"/>
          <p:cNvSpPr/>
          <p:nvPr/>
        </p:nvSpPr>
        <p:spPr>
          <a:xfrm>
            <a:off x="390294" y="1145200"/>
            <a:ext cx="11530360" cy="5355312"/>
          </a:xfrm>
          <a:prstGeom prst="rect">
            <a:avLst/>
          </a:prstGeom>
        </p:spPr>
        <p:txBody>
          <a:bodyPr wrap="square">
            <a:spAutoFit/>
          </a:bodyPr>
          <a:lstStyle/>
          <a:p>
            <a:r>
              <a:rPr lang="fr-FR" dirty="0">
                <a:solidFill>
                  <a:srgbClr val="008080"/>
                </a:solidFill>
                <a:latin typeface="Consolas" panose="020B0609020204030204" pitchFamily="49" charset="0"/>
              </a:rPr>
              <a:t>&lt;</a:t>
            </a:r>
            <a:r>
              <a:rPr lang="fr-FR" dirty="0" err="1">
                <a:solidFill>
                  <a:srgbClr val="3F7F7F"/>
                </a:solidFill>
                <a:highlight>
                  <a:srgbClr val="D4D4D4"/>
                </a:highlight>
                <a:latin typeface="Consolas" panose="020B0609020204030204" pitchFamily="49" charset="0"/>
              </a:rPr>
              <a:t>aop:config</a:t>
            </a:r>
            <a:r>
              <a:rPr lang="fr-FR" dirty="0">
                <a:solidFill>
                  <a:srgbClr val="008080"/>
                </a:solidFill>
                <a:highlight>
                  <a:srgbClr val="D4D4D4"/>
                </a:highlight>
                <a:latin typeface="Consolas" panose="020B0609020204030204" pitchFamily="49" charset="0"/>
              </a:rPr>
              <a:t>&gt;</a:t>
            </a:r>
          </a:p>
          <a:p>
            <a:endParaRPr lang="fr-FR" dirty="0">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aop:pointcut</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expression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execution</a:t>
            </a:r>
            <a:r>
              <a:rPr lang="fr-FR" i="1" dirty="0">
                <a:solidFill>
                  <a:srgbClr val="2A00FF"/>
                </a:solidFill>
                <a:latin typeface="Consolas" panose="020B0609020204030204" pitchFamily="49" charset="0"/>
              </a:rPr>
              <a:t>(* *..</a:t>
            </a:r>
            <a:r>
              <a:rPr lang="fr-FR" i="1" dirty="0" err="1">
                <a:solidFill>
                  <a:srgbClr val="2A00FF"/>
                </a:solidFill>
                <a:latin typeface="Consolas" panose="020B0609020204030204" pitchFamily="49" charset="0"/>
              </a:rPr>
              <a:t>Compte.verser</a:t>
            </a:r>
            <a:r>
              <a:rPr lang="fr-FR" i="1" dirty="0">
                <a:solidFill>
                  <a:srgbClr val="2A00FF"/>
                </a:solidFill>
                <a:latin typeface="Consolas" panose="020B0609020204030204" pitchFamily="49" charset="0"/>
              </a:rPr>
              <a:t>(double))" </a:t>
            </a:r>
            <a:r>
              <a:rPr lang="fr-FR" i="1" dirty="0">
                <a:solidFill>
                  <a:srgbClr val="7F007F"/>
                </a:solidFill>
                <a:latin typeface="Consolas" panose="020B0609020204030204" pitchFamily="49" charset="0"/>
              </a:rPr>
              <a:t>id</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logverserMeth</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aop:pointcut</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expression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execution</a:t>
            </a:r>
            <a:r>
              <a:rPr lang="fr-FR" i="1" dirty="0">
                <a:solidFill>
                  <a:srgbClr val="2A00FF"/>
                </a:solidFill>
                <a:latin typeface="Consolas" panose="020B0609020204030204" pitchFamily="49" charset="0"/>
              </a:rPr>
              <a:t>(* *..</a:t>
            </a:r>
            <a:r>
              <a:rPr lang="fr-FR" i="1" dirty="0" err="1">
                <a:solidFill>
                  <a:srgbClr val="2A00FF"/>
                </a:solidFill>
                <a:latin typeface="Consolas" panose="020B0609020204030204" pitchFamily="49" charset="0"/>
              </a:rPr>
              <a:t>Compte.affichesolde</a:t>
            </a:r>
            <a:r>
              <a:rPr lang="fr-FR" i="1" dirty="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id</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logsoldeMeth</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aop:aspect</a:t>
            </a:r>
            <a:r>
              <a:rPr lang="fr-FR" dirty="0">
                <a:solidFill>
                  <a:srgbClr val="3F7F7F"/>
                </a:solidFill>
                <a:latin typeface="Consolas" panose="020B0609020204030204" pitchFamily="49" charset="0"/>
              </a:rPr>
              <a:t> </a:t>
            </a:r>
            <a:r>
              <a:rPr lang="fr-FR" dirty="0" err="1">
                <a:solidFill>
                  <a:srgbClr val="7F007F"/>
                </a:solidFill>
                <a:latin typeface="Consolas" panose="020B0609020204030204" pitchFamily="49" charset="0"/>
              </a:rPr>
              <a:t>ref</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logger</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p>
          <a:p>
            <a:r>
              <a:rPr lang="fr-FR" dirty="0">
                <a:solidFill>
                  <a:srgbClr val="000000"/>
                </a:solidFill>
                <a:latin typeface="Consolas" panose="020B0609020204030204" pitchFamily="49" charset="0"/>
              </a:rPr>
              <a:t>       </a:t>
            </a:r>
            <a:r>
              <a:rPr lang="fr-FR" dirty="0">
                <a:solidFill>
                  <a:srgbClr val="3F5FBF"/>
                </a:solidFill>
                <a:latin typeface="Consolas" panose="020B0609020204030204" pitchFamily="49" charset="0"/>
              </a:rPr>
              <a:t>&lt;!--  </a:t>
            </a:r>
          </a:p>
          <a:p>
            <a:r>
              <a:rPr lang="en-US" dirty="0">
                <a:solidFill>
                  <a:srgbClr val="3F5FBF"/>
                </a:solidFill>
                <a:latin typeface="Consolas" panose="020B0609020204030204" pitchFamily="49" charset="0"/>
              </a:rPr>
              <a:t>    </a:t>
            </a:r>
            <a:r>
              <a:rPr lang="en-US" dirty="0" smtClean="0">
                <a:solidFill>
                  <a:srgbClr val="3F5FBF"/>
                </a:solidFill>
                <a:latin typeface="Consolas" panose="020B0609020204030204" pitchFamily="49" charset="0"/>
              </a:rPr>
              <a:t>&lt;</a:t>
            </a:r>
            <a:r>
              <a:rPr lang="en-US" dirty="0" err="1">
                <a:solidFill>
                  <a:srgbClr val="3F5FBF"/>
                </a:solidFill>
                <a:latin typeface="Consolas" panose="020B0609020204030204" pitchFamily="49" charset="0"/>
              </a:rPr>
              <a:t>aop:before</a:t>
            </a:r>
            <a:r>
              <a:rPr lang="en-US" dirty="0">
                <a:solidFill>
                  <a:srgbClr val="3F5FBF"/>
                </a:solidFill>
                <a:latin typeface="Consolas" panose="020B0609020204030204" pitchFamily="49" charset="0"/>
              </a:rPr>
              <a:t> method="</a:t>
            </a:r>
            <a:r>
              <a:rPr lang="en-US" dirty="0" err="1">
                <a:solidFill>
                  <a:srgbClr val="3F5FBF"/>
                </a:solidFill>
                <a:latin typeface="Consolas" panose="020B0609020204030204" pitchFamily="49" charset="0"/>
              </a:rPr>
              <a:t>entreemethode</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pointcut</a:t>
            </a:r>
            <a:r>
              <a:rPr lang="en-US" dirty="0">
                <a:solidFill>
                  <a:srgbClr val="3F5FBF"/>
                </a:solidFill>
                <a:latin typeface="Consolas" panose="020B0609020204030204" pitchFamily="49" charset="0"/>
              </a:rPr>
              <a:t>-ref="</a:t>
            </a:r>
            <a:r>
              <a:rPr lang="en-US" dirty="0" err="1">
                <a:solidFill>
                  <a:srgbClr val="3F5FBF"/>
                </a:solidFill>
                <a:latin typeface="Consolas" panose="020B0609020204030204" pitchFamily="49" charset="0"/>
              </a:rPr>
              <a:t>logverserMeth</a:t>
            </a:r>
            <a:r>
              <a:rPr lang="en-US" dirty="0">
                <a:solidFill>
                  <a:srgbClr val="3F5FBF"/>
                </a:solidFill>
                <a:latin typeface="Consolas" panose="020B0609020204030204" pitchFamily="49" charset="0"/>
              </a:rPr>
              <a:t>"/&gt;</a:t>
            </a:r>
          </a:p>
          <a:p>
            <a:r>
              <a:rPr lang="en-US" dirty="0">
                <a:solidFill>
                  <a:srgbClr val="3F5FBF"/>
                </a:solidFill>
                <a:latin typeface="Consolas" panose="020B0609020204030204" pitchFamily="49" charset="0"/>
              </a:rPr>
              <a:t>    </a:t>
            </a:r>
            <a:r>
              <a:rPr lang="en-US" dirty="0" smtClean="0">
                <a:solidFill>
                  <a:srgbClr val="3F5FBF"/>
                </a:solidFill>
                <a:latin typeface="Consolas" panose="020B0609020204030204" pitchFamily="49" charset="0"/>
              </a:rPr>
              <a:t>&lt;</a:t>
            </a:r>
            <a:r>
              <a:rPr lang="en-US" dirty="0" err="1">
                <a:solidFill>
                  <a:srgbClr val="3F5FBF"/>
                </a:solidFill>
                <a:latin typeface="Consolas" panose="020B0609020204030204" pitchFamily="49" charset="0"/>
              </a:rPr>
              <a:t>aop:after-returning</a:t>
            </a:r>
            <a:r>
              <a:rPr lang="en-US" dirty="0">
                <a:solidFill>
                  <a:srgbClr val="3F5FBF"/>
                </a:solidFill>
                <a:latin typeface="Consolas" panose="020B0609020204030204" pitchFamily="49" charset="0"/>
              </a:rPr>
              <a:t> method="</a:t>
            </a:r>
            <a:r>
              <a:rPr lang="en-US" dirty="0" err="1">
                <a:solidFill>
                  <a:srgbClr val="3F5FBF"/>
                </a:solidFill>
                <a:latin typeface="Consolas" panose="020B0609020204030204" pitchFamily="49" charset="0"/>
              </a:rPr>
              <a:t>sortiemethode</a:t>
            </a:r>
            <a:r>
              <a:rPr lang="en-US" dirty="0">
                <a:solidFill>
                  <a:srgbClr val="3F5FBF"/>
                </a:solidFill>
                <a:latin typeface="Consolas" panose="020B0609020204030204" pitchFamily="49" charset="0"/>
              </a:rPr>
              <a:t>" returning="sold" </a:t>
            </a:r>
            <a:endParaRPr lang="en-US" dirty="0" smtClean="0">
              <a:solidFill>
                <a:srgbClr val="3F5FBF"/>
              </a:solidFill>
              <a:latin typeface="Consolas" panose="020B0609020204030204" pitchFamily="49" charset="0"/>
            </a:endParaRPr>
          </a:p>
          <a:p>
            <a:r>
              <a:rPr lang="en-US" dirty="0">
                <a:solidFill>
                  <a:srgbClr val="3F5FBF"/>
                </a:solidFill>
                <a:latin typeface="Consolas" panose="020B0609020204030204" pitchFamily="49" charset="0"/>
              </a:rPr>
              <a:t> </a:t>
            </a:r>
            <a:r>
              <a:rPr lang="en-US" dirty="0" smtClean="0">
                <a:solidFill>
                  <a:srgbClr val="3F5FBF"/>
                </a:solidFill>
                <a:latin typeface="Consolas" panose="020B0609020204030204" pitchFamily="49" charset="0"/>
              </a:rPr>
              <a:t>             </a:t>
            </a:r>
            <a:r>
              <a:rPr lang="en-US" dirty="0" err="1" smtClean="0">
                <a:solidFill>
                  <a:srgbClr val="3F5FBF"/>
                </a:solidFill>
                <a:latin typeface="Consolas" panose="020B0609020204030204" pitchFamily="49" charset="0"/>
              </a:rPr>
              <a:t>pointcut</a:t>
            </a:r>
            <a:r>
              <a:rPr lang="en-US" dirty="0" smtClean="0">
                <a:solidFill>
                  <a:srgbClr val="3F5FBF"/>
                </a:solidFill>
                <a:latin typeface="Consolas" panose="020B0609020204030204" pitchFamily="49" charset="0"/>
              </a:rPr>
              <a:t>-ref</a:t>
            </a:r>
            <a:r>
              <a:rPr lang="en-US" dirty="0">
                <a:solidFill>
                  <a:srgbClr val="3F5FBF"/>
                </a:solidFill>
                <a:latin typeface="Consolas" panose="020B0609020204030204" pitchFamily="49" charset="0"/>
              </a:rPr>
              <a:t>="</a:t>
            </a:r>
            <a:r>
              <a:rPr lang="en-US" dirty="0" err="1">
                <a:solidFill>
                  <a:srgbClr val="3F5FBF"/>
                </a:solidFill>
                <a:latin typeface="Consolas" panose="020B0609020204030204" pitchFamily="49" charset="0"/>
              </a:rPr>
              <a:t>logsoldeMeth</a:t>
            </a:r>
            <a:r>
              <a:rPr lang="en-US" dirty="0">
                <a:solidFill>
                  <a:srgbClr val="3F5FBF"/>
                </a:solidFill>
                <a:latin typeface="Consolas" panose="020B0609020204030204" pitchFamily="49" charset="0"/>
              </a:rPr>
              <a:t>" /&gt;</a:t>
            </a:r>
          </a:p>
          <a:p>
            <a:r>
              <a:rPr lang="fr-FR" dirty="0">
                <a:solidFill>
                  <a:srgbClr val="3F5FBF"/>
                </a:solidFill>
                <a:latin typeface="Consolas" panose="020B0609020204030204" pitchFamily="49" charset="0"/>
              </a:rPr>
              <a:t>       --&gt;</a:t>
            </a:r>
          </a:p>
          <a:p>
            <a:r>
              <a:rPr lang="en-US" dirty="0">
                <a:solidFill>
                  <a:srgbClr val="000000"/>
                </a:solidFill>
                <a:latin typeface="Consolas" panose="020B0609020204030204" pitchFamily="49" charset="0"/>
              </a:rPr>
              <a:t>     </a:t>
            </a:r>
            <a:r>
              <a:rPr lang="en-US" dirty="0" smtClean="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aop:around</a:t>
            </a:r>
            <a:r>
              <a:rPr lang="en-US" dirty="0">
                <a:solidFill>
                  <a:srgbClr val="3F7F7F"/>
                </a:solidFill>
                <a:latin typeface="Consolas" panose="020B0609020204030204" pitchFamily="49" charset="0"/>
              </a:rPr>
              <a:t> </a:t>
            </a:r>
            <a:r>
              <a:rPr lang="en-US" dirty="0">
                <a:solidFill>
                  <a:srgbClr val="7F007F"/>
                </a:solidFill>
                <a:latin typeface="Consolas" panose="020B0609020204030204" pitchFamily="49" charset="0"/>
              </a:rPr>
              <a:t>method</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logaroundmethode</a:t>
            </a:r>
            <a:r>
              <a:rPr lang="en-US" i="1" dirty="0">
                <a:solidFill>
                  <a:srgbClr val="2A00FF"/>
                </a:solidFill>
                <a:latin typeface="Consolas" panose="020B0609020204030204" pitchFamily="49" charset="0"/>
              </a:rPr>
              <a:t>" </a:t>
            </a:r>
            <a:r>
              <a:rPr lang="en-US" i="1" dirty="0" err="1">
                <a:solidFill>
                  <a:srgbClr val="7F007F"/>
                </a:solidFill>
                <a:latin typeface="Consolas" panose="020B0609020204030204" pitchFamily="49" charset="0"/>
              </a:rPr>
              <a:t>pointcut</a:t>
            </a:r>
            <a:r>
              <a:rPr lang="en-US" i="1" dirty="0">
                <a:solidFill>
                  <a:srgbClr val="7F007F"/>
                </a:solidFill>
                <a:latin typeface="Consolas" panose="020B0609020204030204" pitchFamily="49" charset="0"/>
              </a:rPr>
              <a:t>-ref</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logverserMeth</a:t>
            </a:r>
            <a:r>
              <a:rPr lang="en-US" i="1" dirty="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r>
              <a:rPr lang="fr-FR" dirty="0">
                <a:solidFill>
                  <a:srgbClr val="000000"/>
                </a:solidFill>
                <a:latin typeface="Consolas" panose="020B0609020204030204" pitchFamily="49" charset="0"/>
              </a:rPr>
              <a:t>     </a:t>
            </a:r>
            <a:r>
              <a:rPr lang="en-US" dirty="0">
                <a:solidFill>
                  <a:srgbClr val="3F7F7F"/>
                </a:solidFill>
                <a:latin typeface="Consolas" panose="020B0609020204030204" pitchFamily="49" charset="0"/>
              </a:rPr>
              <a:t>&lt;</a:t>
            </a:r>
            <a:r>
              <a:rPr lang="en-US" dirty="0" err="1">
                <a:solidFill>
                  <a:srgbClr val="3F7F7F"/>
                </a:solidFill>
                <a:latin typeface="Consolas" panose="020B0609020204030204" pitchFamily="49" charset="0"/>
              </a:rPr>
              <a:t>aop:after-throwing</a:t>
            </a:r>
            <a:r>
              <a:rPr lang="en-US" dirty="0">
                <a:solidFill>
                  <a:srgbClr val="3F7F7F"/>
                </a:solidFill>
                <a:latin typeface="Consolas" panose="020B0609020204030204" pitchFamily="49" charset="0"/>
              </a:rPr>
              <a:t> </a:t>
            </a:r>
            <a:r>
              <a:rPr lang="en-US" dirty="0" err="1">
                <a:solidFill>
                  <a:srgbClr val="7F007F"/>
                </a:solidFill>
                <a:latin typeface="Consolas" panose="020B0609020204030204" pitchFamily="49" charset="0"/>
              </a:rPr>
              <a:t>pointcut</a:t>
            </a:r>
            <a:r>
              <a:rPr lang="en-US" dirty="0">
                <a:solidFill>
                  <a:srgbClr val="7F007F"/>
                </a:solidFill>
                <a:latin typeface="Consolas" panose="020B0609020204030204" pitchFamily="49" charset="0"/>
              </a:rPr>
              <a:t>-ref</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logretirerMeth</a:t>
            </a:r>
            <a:r>
              <a:rPr lang="en-US" i="1" dirty="0">
                <a:solidFill>
                  <a:srgbClr val="2A00FF"/>
                </a:solidFill>
                <a:latin typeface="Consolas" panose="020B0609020204030204" pitchFamily="49" charset="0"/>
              </a:rPr>
              <a:t>" </a:t>
            </a:r>
            <a:r>
              <a:rPr lang="en-US" dirty="0">
                <a:solidFill>
                  <a:srgbClr val="7F007F"/>
                </a:solidFill>
                <a:latin typeface="Consolas" panose="020B0609020204030204" pitchFamily="49" charset="0"/>
              </a:rPr>
              <a:t>method</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afficherExceptionTrace</a:t>
            </a:r>
            <a:r>
              <a:rPr lang="en-US" i="1" dirty="0">
                <a:solidFill>
                  <a:srgbClr val="2A00FF"/>
                </a:solidFill>
                <a:latin typeface="Consolas" panose="020B0609020204030204" pitchFamily="49" charset="0"/>
              </a:rPr>
              <a:t>" </a:t>
            </a:r>
            <a:r>
              <a:rPr lang="en-US" i="1" dirty="0" smtClean="0">
                <a:solidFill>
                  <a:srgbClr val="2A00FF"/>
                </a:solidFill>
                <a:latin typeface="Consolas" panose="020B0609020204030204" pitchFamily="49" charset="0"/>
              </a:rPr>
              <a:t> </a:t>
            </a:r>
          </a:p>
          <a:p>
            <a:r>
              <a:rPr lang="en-US" i="1" dirty="0">
                <a:solidFill>
                  <a:srgbClr val="2A00FF"/>
                </a:solidFill>
                <a:latin typeface="Consolas" panose="020B0609020204030204" pitchFamily="49" charset="0"/>
              </a:rPr>
              <a:t> </a:t>
            </a:r>
            <a:r>
              <a:rPr lang="en-US" i="1" dirty="0" smtClean="0">
                <a:solidFill>
                  <a:srgbClr val="2A00FF"/>
                </a:solidFill>
                <a:latin typeface="Consolas" panose="020B0609020204030204" pitchFamily="49" charset="0"/>
              </a:rPr>
              <a:t>                        </a:t>
            </a:r>
            <a:r>
              <a:rPr lang="en-US" dirty="0">
                <a:solidFill>
                  <a:srgbClr val="7F007F"/>
                </a:solidFill>
                <a:latin typeface="Consolas" panose="020B0609020204030204" pitchFamily="49" charset="0"/>
              </a:rPr>
              <a:t>throwing</a:t>
            </a:r>
            <a:r>
              <a:rPr lang="en-US" i="1" dirty="0">
                <a:solidFill>
                  <a:srgbClr val="2A00FF"/>
                </a:solidFill>
                <a:latin typeface="Consolas" panose="020B0609020204030204" pitchFamily="49" charset="0"/>
              </a:rPr>
              <a:t>="exception" /&gt;</a:t>
            </a:r>
            <a:endParaRPr lang="fr-FR" i="1" dirty="0">
              <a:solidFill>
                <a:srgbClr val="2A00FF"/>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aop:aspect</a:t>
            </a:r>
            <a:r>
              <a:rPr lang="fr-FR" dirty="0">
                <a:solidFill>
                  <a:srgbClr val="008080"/>
                </a:solidFill>
                <a:latin typeface="Consolas" panose="020B0609020204030204" pitchFamily="49" charset="0"/>
              </a:rPr>
              <a:t>&gt;</a:t>
            </a:r>
          </a:p>
          <a:p>
            <a:endParaRPr lang="fr-FR" dirty="0">
              <a:latin typeface="Consolas" panose="020B0609020204030204" pitchFamily="49" charset="0"/>
            </a:endParaRPr>
          </a:p>
          <a:p>
            <a:endParaRPr lang="fr-FR" dirty="0">
              <a:latin typeface="Consolas" panose="020B0609020204030204" pitchFamily="49" charset="0"/>
            </a:endParaRPr>
          </a:p>
          <a:p>
            <a:r>
              <a:rPr lang="fr-FR" dirty="0">
                <a:solidFill>
                  <a:srgbClr val="008080"/>
                </a:solidFill>
                <a:latin typeface="Consolas" panose="020B0609020204030204" pitchFamily="49" charset="0"/>
              </a:rPr>
              <a:t>&lt;/</a:t>
            </a:r>
            <a:r>
              <a:rPr lang="fr-FR" dirty="0" err="1">
                <a:solidFill>
                  <a:srgbClr val="3F7F7F"/>
                </a:solidFill>
                <a:highlight>
                  <a:srgbClr val="D4D4D4"/>
                </a:highlight>
                <a:latin typeface="Consolas" panose="020B0609020204030204" pitchFamily="49" charset="0"/>
              </a:rPr>
              <a:t>aop:config</a:t>
            </a:r>
            <a:r>
              <a:rPr lang="fr-FR" dirty="0">
                <a:solidFill>
                  <a:srgbClr val="008080"/>
                </a:solidFill>
                <a:highlight>
                  <a:srgbClr val="D4D4D4"/>
                </a:highlight>
                <a:latin typeface="Consolas" panose="020B0609020204030204" pitchFamily="49" charset="0"/>
              </a:rPr>
              <a:t>&gt;</a:t>
            </a:r>
            <a:endParaRPr lang="fr-FR" dirty="0"/>
          </a:p>
        </p:txBody>
      </p:sp>
    </p:spTree>
    <p:extLst>
      <p:ext uri="{BB962C8B-B14F-4D97-AF65-F5344CB8AC3E}">
        <p14:creationId xmlns:p14="http://schemas.microsoft.com/office/powerpoint/2010/main" val="203062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7820" y="1337376"/>
            <a:ext cx="8460059" cy="646331"/>
          </a:xfrm>
          <a:prstGeom prst="rect">
            <a:avLst/>
          </a:prstGeom>
        </p:spPr>
        <p:txBody>
          <a:bodyPr wrap="square">
            <a:spAutoFit/>
          </a:bodyPr>
          <a:lstStyle/>
          <a:p>
            <a:r>
              <a:rPr lang="fr-FR" dirty="0">
                <a:latin typeface="ArialMT"/>
              </a:rPr>
              <a:t>Les techniques de conception logicielles actuelles tentent d'architecturer les </a:t>
            </a:r>
            <a:r>
              <a:rPr lang="fr-FR" dirty="0" smtClean="0">
                <a:latin typeface="ArialMT"/>
              </a:rPr>
              <a:t>applications en modules </a:t>
            </a:r>
            <a:r>
              <a:rPr lang="fr-FR" dirty="0">
                <a:latin typeface="ArialMT"/>
              </a:rPr>
              <a:t>indépendants les uns des </a:t>
            </a:r>
            <a:r>
              <a:rPr lang="fr-FR" dirty="0" smtClean="0">
                <a:latin typeface="ArialMT"/>
              </a:rPr>
              <a:t>autres.</a:t>
            </a:r>
            <a:endParaRPr lang="fr-FR" dirty="0"/>
          </a:p>
        </p:txBody>
      </p:sp>
      <p:sp>
        <p:nvSpPr>
          <p:cNvPr id="5" name="Rectangle 4"/>
          <p:cNvSpPr/>
          <p:nvPr/>
        </p:nvSpPr>
        <p:spPr>
          <a:xfrm>
            <a:off x="1627820" y="2474800"/>
            <a:ext cx="8214732" cy="646331"/>
          </a:xfrm>
          <a:prstGeom prst="rect">
            <a:avLst/>
          </a:prstGeom>
        </p:spPr>
        <p:txBody>
          <a:bodyPr wrap="square">
            <a:spAutoFit/>
          </a:bodyPr>
          <a:lstStyle/>
          <a:p>
            <a:r>
              <a:rPr lang="fr-FR" dirty="0">
                <a:latin typeface="ArialMT"/>
              </a:rPr>
              <a:t>C'est le principe même de la programmation orientée objet ou </a:t>
            </a:r>
            <a:r>
              <a:rPr lang="fr-FR" dirty="0" smtClean="0">
                <a:latin typeface="ArialMT"/>
              </a:rPr>
              <a:t>le logiciel </a:t>
            </a:r>
            <a:r>
              <a:rPr lang="fr-FR" dirty="0">
                <a:latin typeface="ArialMT"/>
              </a:rPr>
              <a:t>est découpé </a:t>
            </a:r>
            <a:r>
              <a:rPr lang="fr-FR" dirty="0" smtClean="0">
                <a:latin typeface="ArialMT"/>
              </a:rPr>
              <a:t>en </a:t>
            </a:r>
            <a:r>
              <a:rPr lang="fr-FR" dirty="0">
                <a:latin typeface="ArialMT"/>
              </a:rPr>
              <a:t>objets.</a:t>
            </a:r>
            <a:endParaRPr lang="fr-FR" dirty="0"/>
          </a:p>
        </p:txBody>
      </p:sp>
      <p:sp>
        <p:nvSpPr>
          <p:cNvPr id="6" name="Rectangle 5"/>
          <p:cNvSpPr/>
          <p:nvPr/>
        </p:nvSpPr>
        <p:spPr>
          <a:xfrm>
            <a:off x="1627820" y="3489562"/>
            <a:ext cx="8214732" cy="369332"/>
          </a:xfrm>
          <a:prstGeom prst="rect">
            <a:avLst/>
          </a:prstGeom>
        </p:spPr>
        <p:txBody>
          <a:bodyPr wrap="square">
            <a:spAutoFit/>
          </a:bodyPr>
          <a:lstStyle/>
          <a:p>
            <a:r>
              <a:rPr lang="fr-FR" dirty="0">
                <a:latin typeface="ArialMT"/>
              </a:rPr>
              <a:t>Dans la </a:t>
            </a:r>
            <a:r>
              <a:rPr lang="fr-FR" dirty="0" smtClean="0">
                <a:latin typeface="ArialMT"/>
              </a:rPr>
              <a:t>pratique, </a:t>
            </a:r>
            <a:r>
              <a:rPr lang="fr-FR" dirty="0">
                <a:latin typeface="ArialMT"/>
              </a:rPr>
              <a:t>on s'aperçoit que ces couches logicielles sont en </a:t>
            </a:r>
            <a:r>
              <a:rPr lang="fr-FR" dirty="0" smtClean="0">
                <a:latin typeface="ArialMT"/>
              </a:rPr>
              <a:t>fait liées</a:t>
            </a:r>
            <a:endParaRPr lang="fr-FR" dirty="0"/>
          </a:p>
        </p:txBody>
      </p:sp>
      <p:sp>
        <p:nvSpPr>
          <p:cNvPr id="7" name="Rectangle 6"/>
          <p:cNvSpPr/>
          <p:nvPr/>
        </p:nvSpPr>
        <p:spPr>
          <a:xfrm>
            <a:off x="1627819" y="4010766"/>
            <a:ext cx="8080917" cy="923330"/>
          </a:xfrm>
          <a:prstGeom prst="rect">
            <a:avLst/>
          </a:prstGeom>
        </p:spPr>
        <p:txBody>
          <a:bodyPr wrap="square">
            <a:spAutoFit/>
          </a:bodyPr>
          <a:lstStyle/>
          <a:p>
            <a:r>
              <a:rPr lang="fr-FR" dirty="0">
                <a:latin typeface="ArialMT"/>
              </a:rPr>
              <a:t>Ainsi, une </a:t>
            </a:r>
            <a:r>
              <a:rPr lang="fr-FR" dirty="0" smtClean="0">
                <a:latin typeface="ArialMT"/>
              </a:rPr>
              <a:t>couche logicielle </a:t>
            </a:r>
            <a:r>
              <a:rPr lang="fr-FR" dirty="0">
                <a:latin typeface="ArialMT"/>
              </a:rPr>
              <a:t>initialement dédiée à gérer la logique métier </a:t>
            </a:r>
            <a:r>
              <a:rPr lang="fr-FR" dirty="0" smtClean="0">
                <a:latin typeface="ArialMT"/>
              </a:rPr>
              <a:t>applicative, va </a:t>
            </a:r>
            <a:r>
              <a:rPr lang="fr-FR" dirty="0">
                <a:latin typeface="ArialMT"/>
              </a:rPr>
              <a:t>se retrouver dépendante de modules gérant les </a:t>
            </a:r>
            <a:r>
              <a:rPr lang="fr-FR" dirty="0" smtClean="0">
                <a:latin typeface="ArialMT"/>
              </a:rPr>
              <a:t>aspects transactionnels</a:t>
            </a:r>
            <a:r>
              <a:rPr lang="fr-FR" dirty="0">
                <a:latin typeface="ArialMT"/>
              </a:rPr>
              <a:t>, journalisation, etc.</a:t>
            </a:r>
            <a:endParaRPr lang="fr-FR" dirty="0"/>
          </a:p>
        </p:txBody>
      </p:sp>
    </p:spTree>
    <p:extLst>
      <p:ext uri="{BB962C8B-B14F-4D97-AF65-F5344CB8AC3E}">
        <p14:creationId xmlns:p14="http://schemas.microsoft.com/office/powerpoint/2010/main" val="2027130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9727" y="251980"/>
            <a:ext cx="10292575" cy="5909310"/>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ma.ensa.model</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Compte {</a:t>
            </a:r>
          </a:p>
          <a:p>
            <a:endParaRPr lang="fr-FR" dirty="0">
              <a:latin typeface="Consolas" panose="020B0609020204030204" pitchFamily="49" charset="0"/>
            </a:endParaRP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0000C0"/>
                </a:solidFill>
                <a:highlight>
                  <a:srgbClr val="F0D8A8"/>
                </a:highlight>
                <a:latin typeface="Consolas" panose="020B0609020204030204" pitchFamily="49" charset="0"/>
              </a:rPr>
              <a:t>solde</a:t>
            </a:r>
            <a:r>
              <a:rPr lang="fr-FR" b="1" dirty="0" smtClean="0">
                <a:solidFill>
                  <a:srgbClr val="000000"/>
                </a:solidFill>
                <a:highlight>
                  <a:srgbClr val="F0D8A8"/>
                </a:highlight>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getSolde</a:t>
            </a:r>
            <a:r>
              <a:rPr lang="fr-FR" b="1" dirty="0">
                <a:solidFill>
                  <a:srgbClr val="000000"/>
                </a:solidFill>
                <a:latin typeface="Consolas" panose="020B0609020204030204" pitchFamily="49" charset="0"/>
              </a:rPr>
              <a:t>() {</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a:solidFill>
                  <a:srgbClr val="0000C0"/>
                </a:solidFill>
                <a:highlight>
                  <a:srgbClr val="D4D4D4"/>
                </a:highlight>
                <a:latin typeface="Consolas" panose="020B0609020204030204" pitchFamily="49" charset="0"/>
              </a:rPr>
              <a:t>solde</a:t>
            </a:r>
            <a:r>
              <a:rPr lang="fr-FR" b="1" dirty="0">
                <a:solidFill>
                  <a:srgbClr val="000000"/>
                </a:solidFill>
                <a:highlight>
                  <a:srgbClr val="D4D4D4"/>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setSolde</a:t>
            </a:r>
            <a:r>
              <a:rPr lang="fr-FR" b="1" dirty="0">
                <a:solidFill>
                  <a:srgbClr val="000000"/>
                </a:solidFill>
                <a:latin typeface="Consolas" panose="020B0609020204030204" pitchFamily="49" charset="0"/>
              </a:rPr>
              <a:t>(</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highlight>
                  <a:srgbClr val="F0D8A8"/>
                </a:highlight>
                <a:latin typeface="Consolas" panose="020B0609020204030204" pitchFamily="49" charset="0"/>
              </a:rPr>
              <a:t>solde</a:t>
            </a:r>
            <a:r>
              <a:rPr lang="fr-FR" b="1" dirty="0">
                <a:solidFill>
                  <a:srgbClr val="000000"/>
                </a:solidFill>
                <a:highlight>
                  <a:srgbClr val="F0D8A8"/>
                </a:highlight>
                <a:latin typeface="Consolas" panose="020B0609020204030204" pitchFamily="49" charset="0"/>
              </a:rPr>
              <a:t> = </a:t>
            </a:r>
            <a:r>
              <a:rPr lang="fr-FR" b="1" dirty="0">
                <a:solidFill>
                  <a:srgbClr val="6A3E3E"/>
                </a:solidFill>
                <a:highlight>
                  <a:srgbClr val="F0D8A8"/>
                </a:highlight>
                <a:latin typeface="Consolas" panose="020B0609020204030204" pitchFamily="49" charset="0"/>
              </a:rPr>
              <a:t>solde</a:t>
            </a:r>
            <a:r>
              <a:rPr lang="fr-FR" b="1" dirty="0">
                <a:solidFill>
                  <a:srgbClr val="000000"/>
                </a:solidFill>
                <a:highlight>
                  <a:srgbClr val="F0D8A8"/>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retirer(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throws</a:t>
            </a:r>
            <a:r>
              <a:rPr lang="fr-FR" b="1" dirty="0">
                <a:solidFill>
                  <a:srgbClr val="000000"/>
                </a:solidFill>
                <a:latin typeface="Consolas" panose="020B0609020204030204" pitchFamily="49" charset="0"/>
              </a:rPr>
              <a:t> Exception{</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mt</a:t>
            </a:r>
            <a:r>
              <a:rPr lang="en-US" b="1" dirty="0">
                <a:solidFill>
                  <a:srgbClr val="000000"/>
                </a:solidFill>
                <a:latin typeface="Consolas" panose="020B0609020204030204" pitchFamily="49" charset="0"/>
              </a:rPr>
              <a:t>&lt;0 )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p>
          <a:p>
            <a:r>
              <a:rPr lang="fr-FR" b="1" dirty="0" err="1">
                <a:solidFill>
                  <a:srgbClr val="7F0055"/>
                </a:solidFill>
                <a:latin typeface="Consolas" panose="020B0609020204030204" pitchFamily="49" charset="0"/>
              </a:rPr>
              <a:t>else</a:t>
            </a:r>
            <a:r>
              <a:rPr lang="fr-FR" b="1" dirty="0">
                <a:solidFill>
                  <a:srgbClr val="000000"/>
                </a:solidFill>
                <a:latin typeface="Consolas" panose="020B0609020204030204" pitchFamily="49" charset="0"/>
              </a:rPr>
              <a:t> </a:t>
            </a:r>
            <a:r>
              <a:rPr lang="fr-FR" b="1" dirty="0">
                <a:solidFill>
                  <a:srgbClr val="0000C0"/>
                </a:solidFill>
                <a:highlight>
                  <a:srgbClr val="F0D8A8"/>
                </a:highlight>
                <a:latin typeface="Consolas" panose="020B0609020204030204" pitchFamily="49" charset="0"/>
              </a:rPr>
              <a:t>solde</a:t>
            </a:r>
            <a:r>
              <a:rPr lang="fr-FR" b="1" dirty="0">
                <a:solidFill>
                  <a:srgbClr val="000000"/>
                </a:solidFill>
                <a:highlight>
                  <a:srgbClr val="F0D8A8"/>
                </a:highlight>
                <a:latin typeface="Consolas" panose="020B0609020204030204" pitchFamily="49" charset="0"/>
              </a:rPr>
              <a:t>-=</a:t>
            </a:r>
            <a:r>
              <a:rPr lang="fr-FR" b="1" dirty="0">
                <a:solidFill>
                  <a:srgbClr val="6A3E3E"/>
                </a:solidFill>
                <a:highlight>
                  <a:srgbClr val="F0D8A8"/>
                </a:highlight>
                <a:latin typeface="Consolas" panose="020B0609020204030204" pitchFamily="49" charset="0"/>
              </a:rPr>
              <a:t>mt</a:t>
            </a:r>
            <a:r>
              <a:rPr lang="fr-FR" b="1" dirty="0">
                <a:solidFill>
                  <a:srgbClr val="000000"/>
                </a:solidFill>
                <a:highlight>
                  <a:srgbClr val="F0D8A8"/>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verser(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a:solidFill>
                  <a:srgbClr val="0000C0"/>
                </a:solidFill>
                <a:highlight>
                  <a:srgbClr val="F0D8A8"/>
                </a:highlight>
                <a:latin typeface="Consolas" panose="020B0609020204030204" pitchFamily="49" charset="0"/>
              </a:rPr>
              <a:t>solde</a:t>
            </a:r>
            <a:r>
              <a:rPr lang="fr-FR" dirty="0">
                <a:solidFill>
                  <a:srgbClr val="000000"/>
                </a:solidFill>
                <a:highlight>
                  <a:srgbClr val="F0D8A8"/>
                </a:highlight>
                <a:latin typeface="Consolas" panose="020B0609020204030204" pitchFamily="49" charset="0"/>
              </a:rPr>
              <a:t>+=</a:t>
            </a:r>
            <a:r>
              <a:rPr lang="fr-FR" dirty="0">
                <a:solidFill>
                  <a:srgbClr val="6A3E3E"/>
                </a:solidFill>
                <a:highlight>
                  <a:srgbClr val="F0D8A8"/>
                </a:highlight>
                <a:latin typeface="Consolas" panose="020B0609020204030204" pitchFamily="49" charset="0"/>
              </a:rPr>
              <a:t>mt</a:t>
            </a:r>
            <a:r>
              <a:rPr lang="fr-FR" dirty="0">
                <a:solidFill>
                  <a:srgbClr val="000000"/>
                </a:solidFill>
                <a:highlight>
                  <a:srgbClr val="F0D8A8"/>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affichesolde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highlight>
                  <a:srgbClr val="D4D4D4"/>
                </a:highlight>
                <a:latin typeface="Consolas" panose="020B0609020204030204" pitchFamily="49" charset="0"/>
              </a:rPr>
              <a:t>solde</a:t>
            </a:r>
            <a:r>
              <a:rPr lang="fr-FR" b="1" dirty="0">
                <a:solidFill>
                  <a:srgbClr val="000000"/>
                </a:solidFill>
                <a:highlight>
                  <a:srgbClr val="D4D4D4"/>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5798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3472" y="720331"/>
            <a:ext cx="10247971" cy="5909310"/>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ma.ensa.aop</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org.apache.log4j.Logger;</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org.aspectj.lang.ProceedingJoinPoint</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LogAop</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static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final</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Logger</a:t>
            </a:r>
            <a:r>
              <a:rPr lang="fr-FR" b="1" dirty="0">
                <a:solidFill>
                  <a:srgbClr val="000000"/>
                </a:solidFill>
                <a:latin typeface="Consolas" panose="020B0609020204030204" pitchFamily="49" charset="0"/>
              </a:rPr>
              <a:t> </a:t>
            </a:r>
            <a:r>
              <a:rPr lang="fr-FR" b="1" i="1" dirty="0" err="1">
                <a:solidFill>
                  <a:srgbClr val="0000C0"/>
                </a:solidFill>
                <a:latin typeface="Consolas" panose="020B0609020204030204" pitchFamily="49" charset="0"/>
              </a:rPr>
              <a:t>logger</a:t>
            </a:r>
            <a:r>
              <a:rPr lang="fr-FR" b="1" i="1" dirty="0">
                <a:solidFill>
                  <a:srgbClr val="000000"/>
                </a:solidFill>
                <a:latin typeface="Consolas" panose="020B0609020204030204" pitchFamily="49" charset="0"/>
              </a:rPr>
              <a:t> = </a:t>
            </a:r>
            <a:r>
              <a:rPr lang="fr-FR" b="1" i="1" dirty="0" err="1">
                <a:solidFill>
                  <a:srgbClr val="000000"/>
                </a:solidFill>
                <a:latin typeface="Consolas" panose="020B0609020204030204" pitchFamily="49" charset="0"/>
              </a:rPr>
              <a:t>Logger.getLogger</a:t>
            </a:r>
            <a:r>
              <a:rPr lang="fr-FR" b="1" i="1" dirty="0">
                <a:solidFill>
                  <a:srgbClr val="000000"/>
                </a:solidFill>
                <a:latin typeface="Consolas" panose="020B0609020204030204" pitchFamily="49" charset="0"/>
              </a:rPr>
              <a:t>(</a:t>
            </a:r>
            <a:r>
              <a:rPr lang="fr-FR" b="1" i="1" dirty="0" err="1">
                <a:solidFill>
                  <a:srgbClr val="000000"/>
                </a:solidFill>
                <a:latin typeface="Consolas" panose="020B0609020204030204" pitchFamily="49" charset="0"/>
              </a:rPr>
              <a:t>LogAop.</a:t>
            </a:r>
            <a:r>
              <a:rPr lang="fr-FR" b="1" i="1" dirty="0" err="1">
                <a:solidFill>
                  <a:srgbClr val="7F0055"/>
                </a:solidFill>
                <a:latin typeface="Consolas" panose="020B0609020204030204" pitchFamily="49" charset="0"/>
              </a:rPr>
              <a:t>class</a:t>
            </a:r>
            <a:r>
              <a:rPr lang="fr-FR" b="1" i="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entreemethode</a:t>
            </a:r>
            <a:r>
              <a:rPr lang="fr-FR" b="1" dirty="0">
                <a:solidFill>
                  <a:srgbClr val="000000"/>
                </a:solidFill>
                <a:latin typeface="Consolas" panose="020B0609020204030204" pitchFamily="49" charset="0"/>
              </a:rPr>
              <a:t>(){</a:t>
            </a:r>
          </a:p>
          <a:p>
            <a:r>
              <a:rPr lang="fr-FR" b="1" i="1" dirty="0">
                <a:solidFill>
                  <a:srgbClr val="0000C0"/>
                </a:solidFill>
                <a:latin typeface="Consolas" panose="020B0609020204030204" pitchFamily="49" charset="0"/>
              </a:rPr>
              <a:t>logger</a:t>
            </a:r>
            <a:r>
              <a:rPr lang="fr-FR" b="1" i="1" dirty="0">
                <a:solidFill>
                  <a:srgbClr val="000000"/>
                </a:solidFill>
                <a:latin typeface="Consolas" panose="020B0609020204030204" pitchFamily="49" charset="0"/>
              </a:rPr>
              <a:t>.info(</a:t>
            </a:r>
            <a:r>
              <a:rPr lang="fr-FR" b="1" i="1" dirty="0">
                <a:solidFill>
                  <a:srgbClr val="2A00FF"/>
                </a:solidFill>
                <a:latin typeface="Consolas" panose="020B0609020204030204" pitchFamily="49" charset="0"/>
              </a:rPr>
              <a:t>"</a:t>
            </a:r>
            <a:r>
              <a:rPr lang="fr-FR" b="1" i="1" dirty="0" err="1">
                <a:solidFill>
                  <a:srgbClr val="2A00FF"/>
                </a:solidFill>
                <a:latin typeface="Consolas" panose="020B0609020204030204" pitchFamily="49" charset="0"/>
              </a:rPr>
              <a:t>entree</a:t>
            </a:r>
            <a:r>
              <a:rPr lang="fr-FR" b="1" i="1" dirty="0">
                <a:solidFill>
                  <a:srgbClr val="2A00FF"/>
                </a:solidFill>
                <a:latin typeface="Consolas" panose="020B0609020204030204" pitchFamily="49" charset="0"/>
              </a:rPr>
              <a:t> de méthode"</a:t>
            </a:r>
            <a:r>
              <a:rPr lang="fr-FR" b="1" i="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sortiemethode</a:t>
            </a:r>
            <a:r>
              <a:rPr lang="fr-FR" b="1" dirty="0">
                <a:solidFill>
                  <a:srgbClr val="000000"/>
                </a:solidFill>
                <a:latin typeface="Consolas" panose="020B0609020204030204" pitchFamily="49" charset="0"/>
              </a:rPr>
              <a:t>(Object </a:t>
            </a:r>
            <a:r>
              <a:rPr lang="fr-FR" b="1" dirty="0" err="1">
                <a:solidFill>
                  <a:srgbClr val="6A3E3E"/>
                </a:solidFill>
                <a:latin typeface="Consolas" panose="020B0609020204030204" pitchFamily="49" charset="0"/>
              </a:rPr>
              <a:t>sold</a:t>
            </a:r>
            <a:r>
              <a:rPr lang="fr-FR" b="1" dirty="0">
                <a:solidFill>
                  <a:srgbClr val="000000"/>
                </a:solidFill>
                <a:latin typeface="Consolas" panose="020B0609020204030204" pitchFamily="49" charset="0"/>
              </a:rPr>
              <a:t>){</a:t>
            </a:r>
          </a:p>
          <a:p>
            <a:r>
              <a:rPr lang="fr-FR" b="1" i="1" dirty="0">
                <a:solidFill>
                  <a:srgbClr val="0000C0"/>
                </a:solidFill>
                <a:latin typeface="Consolas" panose="020B0609020204030204" pitchFamily="49" charset="0"/>
              </a:rPr>
              <a:t>logger</a:t>
            </a:r>
            <a:r>
              <a:rPr lang="fr-FR" b="1" i="1" dirty="0">
                <a:solidFill>
                  <a:srgbClr val="000000"/>
                </a:solidFill>
                <a:latin typeface="Consolas" panose="020B0609020204030204" pitchFamily="49" charset="0"/>
              </a:rPr>
              <a:t>.info(</a:t>
            </a:r>
            <a:r>
              <a:rPr lang="fr-FR" b="1" i="1" dirty="0">
                <a:solidFill>
                  <a:srgbClr val="2A00FF"/>
                </a:solidFill>
                <a:latin typeface="Consolas" panose="020B0609020204030204" pitchFamily="49" charset="0"/>
              </a:rPr>
              <a:t>"sortie de </a:t>
            </a:r>
            <a:r>
              <a:rPr lang="fr-FR" b="1" i="1" dirty="0" err="1">
                <a:solidFill>
                  <a:srgbClr val="2A00FF"/>
                </a:solidFill>
                <a:latin typeface="Consolas" panose="020B0609020204030204" pitchFamily="49" charset="0"/>
              </a:rPr>
              <a:t>methode</a:t>
            </a:r>
            <a:r>
              <a:rPr lang="fr-FR" b="1" i="1" dirty="0">
                <a:solidFill>
                  <a:srgbClr val="2A00FF"/>
                </a:solidFill>
                <a:latin typeface="Consolas" panose="020B0609020204030204" pitchFamily="49" charset="0"/>
              </a:rPr>
              <a:t>"</a:t>
            </a:r>
            <a:r>
              <a:rPr lang="fr-FR" b="1" i="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logaroundmethode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ProceedingJoinPoint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joinPoint</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Throwable</a:t>
            </a:r>
            <a:r>
              <a:rPr lang="en-US" b="1" dirty="0">
                <a:solidFill>
                  <a:srgbClr val="000000"/>
                </a:solidFill>
                <a:latin typeface="Consolas" panose="020B0609020204030204" pitchFamily="49" charset="0"/>
              </a:rPr>
              <a:t>{</a:t>
            </a:r>
          </a:p>
          <a:p>
            <a:r>
              <a:rPr lang="fr-FR" dirty="0" err="1">
                <a:solidFill>
                  <a:srgbClr val="000000"/>
                </a:solidFill>
                <a:latin typeface="Consolas" panose="020B0609020204030204" pitchFamily="49" charset="0"/>
              </a:rPr>
              <a:t>System.</a:t>
            </a:r>
            <a:r>
              <a:rPr lang="fr-FR" b="1" i="1" dirty="0" err="1">
                <a:solidFill>
                  <a:srgbClr val="0000C0"/>
                </a:solidFill>
                <a:latin typeface="Consolas" panose="020B0609020204030204" pitchFamily="49" charset="0"/>
              </a:rPr>
              <a:t>out</a:t>
            </a:r>
            <a:r>
              <a:rPr lang="fr-FR" b="1" i="1" dirty="0" err="1">
                <a:solidFill>
                  <a:srgbClr val="000000"/>
                </a:solidFill>
                <a:latin typeface="Consolas" panose="020B0609020204030204" pitchFamily="49" charset="0"/>
              </a:rPr>
              <a:t>.println</a:t>
            </a:r>
            <a:r>
              <a:rPr lang="fr-FR" b="1" i="1" dirty="0">
                <a:solidFill>
                  <a:srgbClr val="000000"/>
                </a:solidFill>
                <a:latin typeface="Consolas" panose="020B0609020204030204" pitchFamily="49" charset="0"/>
              </a:rPr>
              <a:t>(</a:t>
            </a:r>
            <a:r>
              <a:rPr lang="fr-FR" b="1" i="1" dirty="0">
                <a:solidFill>
                  <a:srgbClr val="2A00FF"/>
                </a:solidFill>
                <a:latin typeface="Consolas" panose="020B0609020204030204" pitchFamily="49" charset="0"/>
              </a:rPr>
              <a:t>"************"</a:t>
            </a:r>
            <a:r>
              <a:rPr lang="fr-FR"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joinPoint</a:t>
            </a:r>
            <a:r>
              <a:rPr lang="en-US" b="1" dirty="0" err="1">
                <a:solidFill>
                  <a:srgbClr val="000000"/>
                </a:solidFill>
                <a:latin typeface="Consolas" panose="020B0609020204030204" pitchFamily="49" charset="0"/>
              </a:rPr>
              <a:t>.getArgs</a:t>
            </a:r>
            <a:r>
              <a:rPr lang="en-US" b="1" dirty="0">
                <a:solidFill>
                  <a:srgbClr val="000000"/>
                </a:solidFill>
                <a:latin typeface="Consolas" panose="020B0609020204030204" pitchFamily="49" charset="0"/>
              </a:rPr>
              <a:t>()[0] &lt; 1000)   </a:t>
            </a:r>
            <a:r>
              <a:rPr lang="en-US" b="1" dirty="0" err="1">
                <a:solidFill>
                  <a:srgbClr val="6A3E3E"/>
                </a:solidFill>
                <a:latin typeface="Consolas" panose="020B0609020204030204" pitchFamily="49" charset="0"/>
              </a:rPr>
              <a:t>joinPoint</a:t>
            </a:r>
            <a:r>
              <a:rPr lang="en-US" b="1" dirty="0" err="1">
                <a:solidFill>
                  <a:srgbClr val="000000"/>
                </a:solidFill>
                <a:latin typeface="Consolas" panose="020B0609020204030204" pitchFamily="49" charset="0"/>
              </a:rPr>
              <a:t>.proceed</a:t>
            </a:r>
            <a:r>
              <a:rPr lang="en-US" b="1" dirty="0">
                <a:solidFill>
                  <a:srgbClr val="000000"/>
                </a:solidFill>
                <a:latin typeface="Consolas" panose="020B0609020204030204" pitchFamily="49" charset="0"/>
              </a:rPr>
              <a:t>();</a:t>
            </a:r>
          </a:p>
          <a:p>
            <a:r>
              <a:rPr lang="fr-FR" b="1" dirty="0" err="1">
                <a:solidFill>
                  <a:srgbClr val="7F0055"/>
                </a:solidFill>
                <a:latin typeface="Consolas" panose="020B0609020204030204" pitchFamily="49" charset="0"/>
              </a:rPr>
              <a:t>else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System.</a:t>
            </a:r>
            <a:r>
              <a:rPr lang="fr-FR" b="1" i="1" dirty="0" err="1">
                <a:solidFill>
                  <a:srgbClr val="0000C0"/>
                </a:solidFill>
                <a:latin typeface="Consolas" panose="020B0609020204030204" pitchFamily="49" charset="0"/>
              </a:rPr>
              <a:t>out</a:t>
            </a:r>
            <a:r>
              <a:rPr lang="fr-FR" b="1" i="1" dirty="0" err="1">
                <a:solidFill>
                  <a:srgbClr val="000000"/>
                </a:solidFill>
                <a:latin typeface="Consolas" panose="020B0609020204030204" pitchFamily="49" charset="0"/>
              </a:rPr>
              <a:t>.println</a:t>
            </a:r>
            <a:r>
              <a:rPr lang="fr-FR" b="1" i="1" dirty="0">
                <a:solidFill>
                  <a:srgbClr val="000000"/>
                </a:solidFill>
                <a:latin typeface="Consolas" panose="020B0609020204030204" pitchFamily="49" charset="0"/>
              </a:rPr>
              <a:t>(</a:t>
            </a:r>
            <a:r>
              <a:rPr lang="fr-FR" b="1" i="1" dirty="0">
                <a:solidFill>
                  <a:srgbClr val="2A00FF"/>
                </a:solidFill>
                <a:latin typeface="Consolas" panose="020B0609020204030204" pitchFamily="49" charset="0"/>
              </a:rPr>
              <a:t>"</a:t>
            </a:r>
            <a:r>
              <a:rPr lang="fr-FR" b="1" i="1" dirty="0" err="1">
                <a:solidFill>
                  <a:srgbClr val="2A00FF"/>
                </a:solidFill>
                <a:latin typeface="Consolas" panose="020B0609020204030204" pitchFamily="49" charset="0"/>
              </a:rPr>
              <a:t>nooon</a:t>
            </a:r>
            <a:r>
              <a:rPr lang="fr-FR" b="1" i="1" dirty="0">
                <a:solidFill>
                  <a:srgbClr val="2A00FF"/>
                </a:solidFill>
                <a:latin typeface="Consolas" panose="020B0609020204030204" pitchFamily="49" charset="0"/>
              </a:rPr>
              <a:t>"</a:t>
            </a:r>
            <a:r>
              <a:rPr lang="fr-FR" b="1" i="1" dirty="0">
                <a:solidFill>
                  <a:srgbClr val="000000"/>
                </a:solidFill>
                <a:latin typeface="Consolas" panose="020B0609020204030204" pitchFamily="49" charset="0"/>
              </a:rPr>
              <a:t>);</a:t>
            </a:r>
          </a:p>
          <a:p>
            <a:r>
              <a:rPr lang="fr-FR" dirty="0" err="1">
                <a:solidFill>
                  <a:srgbClr val="000000"/>
                </a:solidFill>
                <a:latin typeface="Consolas" panose="020B0609020204030204" pitchFamily="49" charset="0"/>
              </a:rPr>
              <a:t>System.</a:t>
            </a:r>
            <a:r>
              <a:rPr lang="fr-FR" b="1" i="1" dirty="0" err="1">
                <a:solidFill>
                  <a:srgbClr val="0000C0"/>
                </a:solidFill>
                <a:latin typeface="Consolas" panose="020B0609020204030204" pitchFamily="49" charset="0"/>
              </a:rPr>
              <a:t>out</a:t>
            </a:r>
            <a:r>
              <a:rPr lang="fr-FR" b="1" i="1" dirty="0" err="1">
                <a:solidFill>
                  <a:srgbClr val="000000"/>
                </a:solidFill>
                <a:latin typeface="Consolas" panose="020B0609020204030204" pitchFamily="49" charset="0"/>
              </a:rPr>
              <a:t>.println</a:t>
            </a:r>
            <a:r>
              <a:rPr lang="fr-FR" b="1" i="1" dirty="0">
                <a:solidFill>
                  <a:srgbClr val="000000"/>
                </a:solidFill>
                <a:latin typeface="Consolas" panose="020B0609020204030204" pitchFamily="49" charset="0"/>
              </a:rPr>
              <a:t>(</a:t>
            </a:r>
            <a:r>
              <a:rPr lang="fr-FR" b="1" i="1" dirty="0">
                <a:solidFill>
                  <a:srgbClr val="2A00FF"/>
                </a:solidFill>
                <a:latin typeface="Consolas" panose="020B0609020204030204" pitchFamily="49" charset="0"/>
              </a:rPr>
              <a:t>"+++++++++++="</a:t>
            </a:r>
            <a:r>
              <a:rPr lang="fr-FR" b="1" i="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afficherExceptionTrace</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final</a:t>
            </a:r>
            <a:r>
              <a:rPr lang="en-US" b="1" dirty="0">
                <a:solidFill>
                  <a:srgbClr val="000000"/>
                </a:solidFill>
                <a:latin typeface="Consolas" panose="020B0609020204030204" pitchFamily="49" charset="0"/>
              </a:rPr>
              <a:t> Exception </a:t>
            </a:r>
            <a:r>
              <a:rPr lang="en-US" b="1" dirty="0">
                <a:solidFill>
                  <a:srgbClr val="6A3E3E"/>
                </a:solidFill>
                <a:latin typeface="Consolas" panose="020B0609020204030204" pitchFamily="49" charset="0"/>
              </a:rPr>
              <a:t>exception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Throwable</a:t>
            </a:r>
            <a:r>
              <a:rPr lang="en-US" b="1" dirty="0">
                <a:solidFill>
                  <a:srgbClr val="000000"/>
                </a:solidFill>
                <a:latin typeface="Consolas" panose="020B0609020204030204" pitchFamily="49" charset="0"/>
              </a:rPr>
              <a:t> {</a:t>
            </a:r>
          </a:p>
          <a:p>
            <a:r>
              <a:rPr lang="fr-FR" dirty="0" err="1">
                <a:solidFill>
                  <a:srgbClr val="000000"/>
                </a:solidFill>
                <a:latin typeface="Consolas" panose="020B0609020204030204" pitchFamily="49" charset="0"/>
              </a:rPr>
              <a:t>System.</a:t>
            </a:r>
            <a:r>
              <a:rPr lang="fr-FR" b="1" i="1" dirty="0" err="1">
                <a:solidFill>
                  <a:srgbClr val="0000C0"/>
                </a:solidFill>
                <a:latin typeface="Consolas" panose="020B0609020204030204" pitchFamily="49" charset="0"/>
              </a:rPr>
              <a:t>out</a:t>
            </a:r>
            <a:r>
              <a:rPr lang="fr-FR" b="1" i="1" dirty="0" err="1">
                <a:solidFill>
                  <a:srgbClr val="000000"/>
                </a:solidFill>
                <a:latin typeface="Consolas" panose="020B0609020204030204" pitchFamily="49" charset="0"/>
              </a:rPr>
              <a:t>.println</a:t>
            </a:r>
            <a:r>
              <a:rPr lang="fr-FR" b="1" i="1" dirty="0">
                <a:solidFill>
                  <a:srgbClr val="000000"/>
                </a:solidFill>
                <a:latin typeface="Consolas" panose="020B0609020204030204" pitchFamily="49" charset="0"/>
              </a:rPr>
              <a:t>(</a:t>
            </a:r>
            <a:r>
              <a:rPr lang="fr-FR" b="1" i="1" dirty="0">
                <a:solidFill>
                  <a:srgbClr val="2A00FF"/>
                </a:solidFill>
                <a:latin typeface="Consolas" panose="020B0609020204030204" pitchFamily="49" charset="0"/>
              </a:rPr>
              <a:t>"Exception durant la </a:t>
            </a:r>
            <a:r>
              <a:rPr lang="fr-FR" b="1" i="1" dirty="0" err="1">
                <a:solidFill>
                  <a:srgbClr val="2A00FF"/>
                </a:solidFill>
                <a:latin typeface="Consolas" panose="020B0609020204030204" pitchFamily="49" charset="0"/>
              </a:rPr>
              <a:t>methode</a:t>
            </a:r>
            <a:r>
              <a:rPr lang="fr-FR" b="1" i="1" dirty="0">
                <a:solidFill>
                  <a:srgbClr val="2A00FF"/>
                </a:solidFill>
                <a:latin typeface="Consolas" panose="020B0609020204030204" pitchFamily="49" charset="0"/>
              </a:rPr>
              <a:t> :  "</a:t>
            </a:r>
            <a:r>
              <a:rPr lang="fr-FR" b="1" i="1" dirty="0">
                <a:solidFill>
                  <a:srgbClr val="000000"/>
                </a:solidFill>
                <a:latin typeface="Consolas" panose="020B0609020204030204" pitchFamily="49" charset="0"/>
              </a:rPr>
              <a:t> + </a:t>
            </a:r>
            <a:r>
              <a:rPr lang="fr-FR" b="1" i="1" dirty="0">
                <a:solidFill>
                  <a:srgbClr val="6A3E3E"/>
                </a:solidFill>
                <a:latin typeface="Consolas" panose="020B0609020204030204" pitchFamily="49" charset="0"/>
              </a:rPr>
              <a:t>exception</a:t>
            </a:r>
            <a:r>
              <a:rPr lang="fr-FR" b="1" i="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
        <p:nvSpPr>
          <p:cNvPr id="3" name="Rectangle 2"/>
          <p:cNvSpPr/>
          <p:nvPr/>
        </p:nvSpPr>
        <p:spPr>
          <a:xfrm>
            <a:off x="610573" y="121993"/>
            <a:ext cx="1577676" cy="369332"/>
          </a:xfrm>
          <a:prstGeom prst="rect">
            <a:avLst/>
          </a:prstGeom>
        </p:spPr>
        <p:txBody>
          <a:bodyPr wrap="none">
            <a:spAutoFit/>
          </a:bodyPr>
          <a:lstStyle/>
          <a:p>
            <a:r>
              <a:rPr lang="fr-FR" u="sng" dirty="0" smtClean="0">
                <a:latin typeface="Consolas" panose="020B0609020204030204" pitchFamily="49" charset="0"/>
              </a:rPr>
              <a:t>Code Aspect</a:t>
            </a:r>
            <a:endParaRPr lang="fr-FR" u="sng" dirty="0">
              <a:latin typeface="Consolas" panose="020B0609020204030204" pitchFamily="49" charset="0"/>
            </a:endParaRPr>
          </a:p>
        </p:txBody>
      </p:sp>
    </p:spTree>
    <p:extLst>
      <p:ext uri="{BB962C8B-B14F-4D97-AF65-F5344CB8AC3E}">
        <p14:creationId xmlns:p14="http://schemas.microsoft.com/office/powerpoint/2010/main" val="288562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4376" y="2511003"/>
            <a:ext cx="6526530" cy="584775"/>
          </a:xfrm>
          <a:prstGeom prst="rect">
            <a:avLst/>
          </a:prstGeom>
        </p:spPr>
        <p:txBody>
          <a:bodyPr wrap="none">
            <a:spAutoFit/>
          </a:bodyPr>
          <a:lstStyle/>
          <a:p>
            <a:r>
              <a:rPr lang="fr-FR" sz="3200" dirty="0">
                <a:hlinkClick r:id="rId2"/>
              </a:rPr>
              <a:t>https://github.com/elyaakoubi/tpAOP</a:t>
            </a:r>
            <a:endParaRPr lang="fr-FR" sz="3200" dirty="0"/>
          </a:p>
        </p:txBody>
      </p:sp>
      <p:sp>
        <p:nvSpPr>
          <p:cNvPr id="5" name="Rectangle 4"/>
          <p:cNvSpPr/>
          <p:nvPr/>
        </p:nvSpPr>
        <p:spPr>
          <a:xfrm>
            <a:off x="353249" y="1769724"/>
            <a:ext cx="1704313" cy="369332"/>
          </a:xfrm>
          <a:prstGeom prst="rect">
            <a:avLst/>
          </a:prstGeom>
        </p:spPr>
        <p:txBody>
          <a:bodyPr wrap="none">
            <a:spAutoFit/>
          </a:bodyPr>
          <a:lstStyle/>
          <a:p>
            <a:r>
              <a:rPr lang="fr-FR" u="sng" dirty="0" smtClean="0">
                <a:latin typeface="Consolas" panose="020B0609020204030204" pitchFamily="49" charset="0"/>
              </a:rPr>
              <a:t>Code Exemple</a:t>
            </a:r>
            <a:endParaRPr lang="fr-FR" u="sng" dirty="0">
              <a:latin typeface="Consolas" panose="020B0609020204030204" pitchFamily="49" charset="0"/>
            </a:endParaRPr>
          </a:p>
        </p:txBody>
      </p:sp>
    </p:spTree>
    <p:extLst>
      <p:ext uri="{BB962C8B-B14F-4D97-AF65-F5344CB8AC3E}">
        <p14:creationId xmlns:p14="http://schemas.microsoft.com/office/powerpoint/2010/main" val="246243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643" y="1813392"/>
            <a:ext cx="9601200" cy="3323987"/>
          </a:xfrm>
          <a:prstGeom prst="rect">
            <a:avLst/>
          </a:prstGeom>
        </p:spPr>
        <p:txBody>
          <a:bodyPr wrap="square">
            <a:spAutoFit/>
          </a:bodyPr>
          <a:lstStyle/>
          <a:p>
            <a:r>
              <a:rPr lang="fr-FR" sz="2000" b="0" i="0" u="none" strike="noStrike" baseline="0" dirty="0" smtClean="0">
                <a:solidFill>
                  <a:srgbClr val="000000"/>
                </a:solidFill>
                <a:latin typeface="GillSansMT"/>
              </a:rPr>
              <a:t>La </a:t>
            </a:r>
            <a:r>
              <a:rPr lang="fr-FR" sz="2000" b="1" i="0" u="none" strike="noStrike" baseline="0" dirty="0" smtClean="0">
                <a:solidFill>
                  <a:srgbClr val="000000"/>
                </a:solidFill>
                <a:latin typeface="GillSansMT,Bold"/>
              </a:rPr>
              <a:t>programmation orientée aspect </a:t>
            </a:r>
            <a:r>
              <a:rPr lang="fr-FR" sz="2000" b="0" i="0" u="none" strike="noStrike" baseline="0" dirty="0" smtClean="0">
                <a:solidFill>
                  <a:srgbClr val="000000"/>
                </a:solidFill>
                <a:latin typeface="GillSansMT"/>
              </a:rPr>
              <a:t>(</a:t>
            </a:r>
            <a:r>
              <a:rPr lang="fr-FR" sz="2000" b="0" i="1" u="none" strike="noStrike" baseline="0" dirty="0" smtClean="0">
                <a:solidFill>
                  <a:srgbClr val="000000"/>
                </a:solidFill>
                <a:latin typeface="GillSansMT,Italic"/>
              </a:rPr>
              <a:t>Aspect</a:t>
            </a:r>
            <a:r>
              <a:rPr lang="fr-FR" sz="2000" b="0" i="1" u="none" strike="noStrike" dirty="0" smtClean="0">
                <a:solidFill>
                  <a:srgbClr val="000000"/>
                </a:solidFill>
                <a:latin typeface="GillSansMT,Italic"/>
              </a:rPr>
              <a:t> </a:t>
            </a:r>
            <a:r>
              <a:rPr lang="fr-FR" sz="2000" b="0" i="1" u="none" strike="noStrike" baseline="0" dirty="0" err="1" smtClean="0">
                <a:solidFill>
                  <a:srgbClr val="000000"/>
                </a:solidFill>
                <a:latin typeface="GillSansMT,Italic"/>
              </a:rPr>
              <a:t>Oriented</a:t>
            </a:r>
            <a:r>
              <a:rPr lang="fr-FR" sz="2000" b="0" i="1" u="none" strike="noStrike" baseline="0" dirty="0" smtClean="0">
                <a:solidFill>
                  <a:srgbClr val="000000"/>
                </a:solidFill>
                <a:latin typeface="GillSansMT,Italic"/>
              </a:rPr>
              <a:t> </a:t>
            </a:r>
            <a:r>
              <a:rPr lang="fr-FR" sz="2000" b="0" i="1" u="none" strike="noStrike" baseline="0" dirty="0" err="1" smtClean="0">
                <a:solidFill>
                  <a:srgbClr val="000000"/>
                </a:solidFill>
                <a:latin typeface="GillSansMT,Italic"/>
              </a:rPr>
              <a:t>Programming</a:t>
            </a:r>
            <a:r>
              <a:rPr lang="fr-FR" sz="2000" b="0" i="1" u="none" strike="noStrike" baseline="0" dirty="0" smtClean="0">
                <a:solidFill>
                  <a:srgbClr val="000000"/>
                </a:solidFill>
                <a:latin typeface="GillSansMT,Italic"/>
              </a:rPr>
              <a:t> </a:t>
            </a:r>
            <a:r>
              <a:rPr lang="fr-FR" sz="2000" b="0" i="0" u="none" strike="noStrike" baseline="0" dirty="0" smtClean="0">
                <a:solidFill>
                  <a:srgbClr val="000000"/>
                </a:solidFill>
                <a:latin typeface="GillSansMT"/>
              </a:rPr>
              <a:t>ou AOP) permet de traiter séparément</a:t>
            </a:r>
          </a:p>
          <a:p>
            <a:endParaRPr lang="fr-FR" sz="2000" b="0" i="0" u="none" strike="noStrike" baseline="0" dirty="0" smtClean="0">
              <a:solidFill>
                <a:srgbClr val="000000"/>
              </a:solidFill>
              <a:latin typeface="GillSansMT"/>
            </a:endParaRPr>
          </a:p>
          <a:p>
            <a:pPr marL="285750" indent="-285750">
              <a:buFont typeface="Arial" panose="020B0604020202020204" pitchFamily="34" charset="0"/>
              <a:buChar char="•"/>
            </a:pPr>
            <a:r>
              <a:rPr lang="fr-FR" dirty="0">
                <a:solidFill>
                  <a:srgbClr val="C10000"/>
                </a:solidFill>
                <a:latin typeface="GillSansMT"/>
              </a:rPr>
              <a:t>des préoccupations métiers</a:t>
            </a:r>
            <a:r>
              <a:rPr lang="fr-FR" dirty="0">
                <a:solidFill>
                  <a:srgbClr val="000000"/>
                </a:solidFill>
                <a:latin typeface="GillSansMT"/>
              </a:rPr>
              <a:t>, qui constituent le cœur d'une application</a:t>
            </a:r>
            <a:r>
              <a:rPr lang="fr-FR" sz="1200" dirty="0">
                <a:solidFill>
                  <a:srgbClr val="8EC865"/>
                </a:solidFill>
                <a:latin typeface="GillSansMT"/>
              </a:rPr>
              <a:t>1</a:t>
            </a:r>
            <a:r>
              <a:rPr lang="fr-FR" dirty="0" smtClean="0">
                <a:solidFill>
                  <a:srgbClr val="000000"/>
                </a:solidFill>
                <a:latin typeface="GillSansMT"/>
              </a:rPr>
              <a:t>.</a:t>
            </a:r>
            <a:endParaRPr lang="fr-FR" b="0" i="0" u="none" strike="noStrike" baseline="0" dirty="0" smtClean="0">
              <a:solidFill>
                <a:srgbClr val="C10000"/>
              </a:solidFill>
              <a:latin typeface="GillSansMT"/>
            </a:endParaRPr>
          </a:p>
          <a:p>
            <a:pPr marL="285750" indent="-285750">
              <a:buFont typeface="Arial" panose="020B0604020202020204" pitchFamily="34" charset="0"/>
              <a:buChar char="•"/>
            </a:pPr>
            <a:endParaRPr lang="fr-FR" b="0" i="0" u="none" strike="noStrike" baseline="0" dirty="0" smtClean="0">
              <a:solidFill>
                <a:srgbClr val="C10000"/>
              </a:solidFill>
              <a:latin typeface="GillSansMT"/>
            </a:endParaRPr>
          </a:p>
          <a:p>
            <a:pPr marL="285750" indent="-285750">
              <a:buFont typeface="Arial" panose="020B0604020202020204" pitchFamily="34" charset="0"/>
              <a:buChar char="•"/>
            </a:pPr>
            <a:r>
              <a:rPr lang="fr-FR" b="0" i="0" u="none" strike="noStrike" baseline="0" dirty="0" smtClean="0">
                <a:solidFill>
                  <a:srgbClr val="C10000"/>
                </a:solidFill>
                <a:latin typeface="GillSansMT"/>
              </a:rPr>
              <a:t>Les préoccupations transversales </a:t>
            </a:r>
            <a:r>
              <a:rPr lang="fr-FR" b="0" i="0" u="none" strike="noStrike" baseline="0" dirty="0" smtClean="0">
                <a:solidFill>
                  <a:srgbClr val="000000"/>
                </a:solidFill>
                <a:latin typeface="GillSansMT"/>
              </a:rPr>
              <a:t>(</a:t>
            </a:r>
            <a:r>
              <a:rPr lang="fr-FR" b="0" i="1" u="none" strike="noStrike" baseline="0" dirty="0" smtClean="0">
                <a:solidFill>
                  <a:srgbClr val="000000"/>
                </a:solidFill>
                <a:latin typeface="GillSansMT,Italic"/>
              </a:rPr>
              <a:t>Cross </a:t>
            </a:r>
            <a:r>
              <a:rPr lang="fr-FR" b="0" i="1" u="none" strike="noStrike" baseline="0" dirty="0" err="1" smtClean="0">
                <a:solidFill>
                  <a:srgbClr val="000000"/>
                </a:solidFill>
                <a:latin typeface="GillSansMT,Italic"/>
              </a:rPr>
              <a:t>Cutting</a:t>
            </a:r>
            <a:r>
              <a:rPr lang="fr-FR" i="1" dirty="0">
                <a:solidFill>
                  <a:srgbClr val="000000"/>
                </a:solidFill>
                <a:latin typeface="GillSansMT,Italic"/>
              </a:rPr>
              <a:t> </a:t>
            </a:r>
            <a:r>
              <a:rPr lang="fr-FR" b="0" i="1" u="none" strike="noStrike" baseline="0" dirty="0" err="1" smtClean="0">
                <a:solidFill>
                  <a:srgbClr val="000000"/>
                </a:solidFill>
                <a:latin typeface="GillSansMT,Italic"/>
              </a:rPr>
              <a:t>Concerns</a:t>
            </a:r>
            <a:r>
              <a:rPr lang="fr-FR" b="0" i="1" u="none" strike="noStrike" baseline="0" dirty="0" smtClean="0">
                <a:solidFill>
                  <a:srgbClr val="000000"/>
                </a:solidFill>
                <a:latin typeface="GillSansMT,Italic"/>
              </a:rPr>
              <a:t> CCC</a:t>
            </a:r>
            <a:r>
              <a:rPr lang="fr-FR" b="0" i="0" u="none" strike="noStrike" baseline="0" dirty="0" smtClean="0">
                <a:solidFill>
                  <a:srgbClr val="000000"/>
                </a:solidFill>
                <a:latin typeface="GillSansMT"/>
              </a:rPr>
              <a:t>), qui relèvent souvent des aspects technique (Journalisation, Sécurité, Transaction, …)</a:t>
            </a:r>
          </a:p>
          <a:p>
            <a:endParaRPr lang="fr-FR" b="0" i="0" u="none" strike="noStrike" baseline="0" dirty="0" smtClean="0">
              <a:solidFill>
                <a:srgbClr val="3892A8"/>
              </a:solidFill>
              <a:latin typeface="Wingdings2"/>
            </a:endParaRPr>
          </a:p>
          <a:p>
            <a:pPr marL="342900" indent="-342900">
              <a:buFont typeface="Arial" panose="020B0604020202020204" pitchFamily="34" charset="0"/>
              <a:buChar char="•"/>
            </a:pPr>
            <a:endParaRPr lang="fr-FR" sz="2000" dirty="0">
              <a:solidFill>
                <a:srgbClr val="3892A8"/>
              </a:solidFill>
              <a:latin typeface="Wingdings2"/>
            </a:endParaRPr>
          </a:p>
          <a:p>
            <a:endParaRPr lang="fr-FR" sz="2000" b="0" i="0" u="none" strike="noStrike" baseline="0" dirty="0" smtClean="0">
              <a:solidFill>
                <a:srgbClr val="3892A8"/>
              </a:solidFill>
              <a:latin typeface="Wingdings2"/>
            </a:endParaRPr>
          </a:p>
          <a:p>
            <a:r>
              <a:rPr lang="fr-FR" sz="2000" dirty="0" smtClean="0">
                <a:solidFill>
                  <a:srgbClr val="000000"/>
                </a:solidFill>
                <a:latin typeface="GillSansMT"/>
              </a:rPr>
              <a:t>		Le </a:t>
            </a:r>
            <a:r>
              <a:rPr lang="fr-FR" sz="2000" b="0" i="0" u="none" strike="noStrike" baseline="0" dirty="0" smtClean="0">
                <a:solidFill>
                  <a:srgbClr val="000000"/>
                </a:solidFill>
                <a:latin typeface="GillSansMT"/>
              </a:rPr>
              <a:t>AOP Permet de Séparer le code </a:t>
            </a:r>
            <a:r>
              <a:rPr lang="fr-FR" sz="2000" b="0" i="0" u="none" strike="noStrike" baseline="0" dirty="0" smtClean="0">
                <a:solidFill>
                  <a:srgbClr val="C10000"/>
                </a:solidFill>
                <a:latin typeface="GillSansMT"/>
              </a:rPr>
              <a:t>métier </a:t>
            </a:r>
            <a:r>
              <a:rPr lang="fr-FR" sz="2000" b="0" i="0" u="none" strike="noStrike" baseline="0" dirty="0" smtClean="0">
                <a:solidFill>
                  <a:srgbClr val="000000"/>
                </a:solidFill>
                <a:latin typeface="GillSansMT"/>
              </a:rPr>
              <a:t>du code</a:t>
            </a:r>
            <a:r>
              <a:rPr lang="fr-FR" sz="2000" b="0" i="0" u="none" strike="noStrike" dirty="0" smtClean="0">
                <a:solidFill>
                  <a:srgbClr val="000000"/>
                </a:solidFill>
                <a:latin typeface="GillSansMT"/>
              </a:rPr>
              <a:t> </a:t>
            </a:r>
            <a:r>
              <a:rPr lang="fr-FR" sz="2000" b="0" i="0" u="none" strike="noStrike" baseline="0" dirty="0" smtClean="0">
                <a:solidFill>
                  <a:srgbClr val="C10000"/>
                </a:solidFill>
                <a:latin typeface="GillSansMT"/>
              </a:rPr>
              <a:t>technique</a:t>
            </a:r>
            <a:endParaRPr lang="fr-FR" dirty="0"/>
          </a:p>
        </p:txBody>
      </p:sp>
      <p:sp>
        <p:nvSpPr>
          <p:cNvPr id="2" name="Rectangle 1"/>
          <p:cNvSpPr/>
          <p:nvPr/>
        </p:nvSpPr>
        <p:spPr>
          <a:xfrm>
            <a:off x="770768" y="579193"/>
            <a:ext cx="1834861" cy="369332"/>
          </a:xfrm>
          <a:prstGeom prst="rect">
            <a:avLst/>
          </a:prstGeom>
        </p:spPr>
        <p:txBody>
          <a:bodyPr wrap="none">
            <a:spAutoFit/>
          </a:bodyPr>
          <a:lstStyle/>
          <a:p>
            <a:r>
              <a:rPr lang="fr-FR" u="sng" smtClean="0">
                <a:solidFill>
                  <a:srgbClr val="572314"/>
                </a:solidFill>
                <a:latin typeface="GillSansMT"/>
              </a:rPr>
              <a:t>Pourquoi AOP ?</a:t>
            </a:r>
            <a:endParaRPr lang="fr-FR" u="sng" dirty="0">
              <a:solidFill>
                <a:srgbClr val="572314"/>
              </a:solidFill>
              <a:latin typeface="GillSansMT"/>
            </a:endParaRPr>
          </a:p>
        </p:txBody>
      </p:sp>
    </p:spTree>
    <p:extLst>
      <p:ext uri="{BB962C8B-B14F-4D97-AF65-F5344CB8AC3E}">
        <p14:creationId xmlns:p14="http://schemas.microsoft.com/office/powerpoint/2010/main" val="1190052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682" y="1186023"/>
            <a:ext cx="9295811" cy="3816429"/>
          </a:xfrm>
          <a:prstGeom prst="rect">
            <a:avLst/>
          </a:prstGeom>
        </p:spPr>
        <p:txBody>
          <a:bodyPr wrap="square">
            <a:spAutoFit/>
          </a:bodyPr>
          <a:lstStyle/>
          <a:p>
            <a:pPr marL="285750" indent="-285750">
              <a:buFont typeface="Arial" panose="020B0604020202020204" pitchFamily="34" charset="0"/>
              <a:buChar char="•"/>
            </a:pPr>
            <a:r>
              <a:rPr lang="fr-FR" dirty="0">
                <a:solidFill>
                  <a:srgbClr val="000000"/>
                </a:solidFill>
                <a:latin typeface="GillSansMT"/>
              </a:rPr>
              <a:t>L</a:t>
            </a:r>
            <a:r>
              <a:rPr lang="fr-FR" dirty="0" smtClean="0">
                <a:solidFill>
                  <a:srgbClr val="000000"/>
                </a:solidFill>
                <a:latin typeface="GillSansMT"/>
              </a:rPr>
              <a:t>es méthodes d’une </a:t>
            </a:r>
            <a:r>
              <a:rPr lang="fr-FR" dirty="0">
                <a:solidFill>
                  <a:srgbClr val="000000"/>
                </a:solidFill>
                <a:latin typeface="GillSansMT"/>
              </a:rPr>
              <a:t>application </a:t>
            </a:r>
            <a:r>
              <a:rPr lang="fr-FR" dirty="0" smtClean="0">
                <a:solidFill>
                  <a:srgbClr val="000000"/>
                </a:solidFill>
                <a:latin typeface="GillSansMT"/>
              </a:rPr>
              <a:t>peuvent contenir </a:t>
            </a:r>
            <a:r>
              <a:rPr lang="fr-FR" dirty="0">
                <a:solidFill>
                  <a:srgbClr val="000000"/>
                </a:solidFill>
                <a:latin typeface="GillSansMT"/>
              </a:rPr>
              <a:t>du code qui permet de </a:t>
            </a:r>
            <a:r>
              <a:rPr lang="fr-FR" dirty="0" smtClean="0">
                <a:solidFill>
                  <a:srgbClr val="000000"/>
                </a:solidFill>
                <a:latin typeface="GillSansMT"/>
              </a:rPr>
              <a:t>loger des </a:t>
            </a:r>
            <a:r>
              <a:rPr lang="fr-FR" dirty="0">
                <a:solidFill>
                  <a:srgbClr val="000000"/>
                </a:solidFill>
                <a:latin typeface="GillSansMT"/>
              </a:rPr>
              <a:t>messages au début et la fin de la méthode.</a:t>
            </a:r>
          </a:p>
          <a:p>
            <a:pPr marL="285750" indent="-285750">
              <a:buFont typeface="Arial" panose="020B0604020202020204" pitchFamily="34" charset="0"/>
              <a:buChar char="•"/>
            </a:pPr>
            <a:endParaRPr lang="fr-FR" sz="1400" dirty="0" smtClean="0">
              <a:solidFill>
                <a:srgbClr val="3892A8"/>
              </a:solidFill>
              <a:latin typeface="Wingdings2"/>
            </a:endParaRPr>
          </a:p>
          <a:p>
            <a:pPr marL="285750" indent="-285750">
              <a:buFont typeface="Arial" panose="020B0604020202020204" pitchFamily="34" charset="0"/>
              <a:buChar char="•"/>
            </a:pPr>
            <a:r>
              <a:rPr lang="fr-FR" dirty="0" smtClean="0">
                <a:solidFill>
                  <a:srgbClr val="000000"/>
                </a:solidFill>
                <a:latin typeface="GillSansMT"/>
              </a:rPr>
              <a:t>Ce </a:t>
            </a:r>
            <a:r>
              <a:rPr lang="fr-FR" dirty="0">
                <a:solidFill>
                  <a:srgbClr val="000000"/>
                </a:solidFill>
                <a:latin typeface="GillSansMT"/>
              </a:rPr>
              <a:t>qui constitue une répétition du même code à </a:t>
            </a:r>
            <a:r>
              <a:rPr lang="fr-FR" dirty="0" smtClean="0">
                <a:solidFill>
                  <a:srgbClr val="000000"/>
                </a:solidFill>
                <a:latin typeface="GillSansMT"/>
              </a:rPr>
              <a:t>tous les </a:t>
            </a:r>
            <a:r>
              <a:rPr lang="fr-FR" dirty="0">
                <a:solidFill>
                  <a:srgbClr val="000000"/>
                </a:solidFill>
                <a:latin typeface="GillSansMT"/>
              </a:rPr>
              <a:t>niveaux de l’application. Ce qui peut engendrer </a:t>
            </a:r>
            <a:r>
              <a:rPr lang="fr-FR" dirty="0" smtClean="0">
                <a:solidFill>
                  <a:srgbClr val="000000"/>
                </a:solidFill>
                <a:latin typeface="GillSansMT"/>
              </a:rPr>
              <a:t>des problèmes </a:t>
            </a:r>
            <a:r>
              <a:rPr lang="fr-FR" dirty="0">
                <a:solidFill>
                  <a:srgbClr val="000000"/>
                </a:solidFill>
                <a:latin typeface="GillSansMT"/>
              </a:rPr>
              <a:t>au niveau de la maintenance.</a:t>
            </a:r>
          </a:p>
          <a:p>
            <a:pPr marL="285750" indent="-285750">
              <a:buFont typeface="Arial" panose="020B0604020202020204" pitchFamily="34" charset="0"/>
              <a:buChar char="•"/>
            </a:pPr>
            <a:endParaRPr lang="fr-FR" sz="1400" dirty="0" smtClean="0">
              <a:solidFill>
                <a:srgbClr val="3892A8"/>
              </a:solidFill>
              <a:latin typeface="Wingdings2"/>
            </a:endParaRPr>
          </a:p>
          <a:p>
            <a:pPr marL="285750" indent="-285750">
              <a:buFont typeface="Arial" panose="020B0604020202020204" pitchFamily="34" charset="0"/>
              <a:buChar char="•"/>
            </a:pPr>
            <a:r>
              <a:rPr lang="fr-FR" dirty="0" smtClean="0">
                <a:solidFill>
                  <a:srgbClr val="000000"/>
                </a:solidFill>
                <a:latin typeface="GillSansMT"/>
              </a:rPr>
              <a:t>Grace </a:t>
            </a:r>
            <a:r>
              <a:rPr lang="fr-FR" dirty="0">
                <a:solidFill>
                  <a:srgbClr val="000000"/>
                </a:solidFill>
                <a:latin typeface="GillSansMT"/>
              </a:rPr>
              <a:t>à la programmation orientée aspect, on </a:t>
            </a:r>
            <a:r>
              <a:rPr lang="fr-FR" dirty="0" smtClean="0">
                <a:solidFill>
                  <a:srgbClr val="000000"/>
                </a:solidFill>
                <a:latin typeface="GillSansMT"/>
              </a:rPr>
              <a:t>peut développer </a:t>
            </a:r>
            <a:r>
              <a:rPr lang="fr-FR" dirty="0">
                <a:solidFill>
                  <a:srgbClr val="000000"/>
                </a:solidFill>
                <a:latin typeface="GillSansMT"/>
              </a:rPr>
              <a:t>notre application sans se préoccuper de </a:t>
            </a:r>
            <a:r>
              <a:rPr lang="fr-FR" dirty="0" smtClean="0">
                <a:solidFill>
                  <a:srgbClr val="000000"/>
                </a:solidFill>
                <a:latin typeface="GillSansMT"/>
              </a:rPr>
              <a:t>la journalisation. </a:t>
            </a:r>
          </a:p>
          <a:p>
            <a:pPr marL="285750" indent="-285750">
              <a:buFont typeface="Arial" panose="020B0604020202020204" pitchFamily="34" charset="0"/>
              <a:buChar char="•"/>
            </a:pPr>
            <a:endParaRPr lang="fr-FR" dirty="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Une </a:t>
            </a:r>
            <a:r>
              <a:rPr lang="fr-FR" dirty="0">
                <a:solidFill>
                  <a:srgbClr val="000000"/>
                </a:solidFill>
                <a:latin typeface="GillSansMT"/>
              </a:rPr>
              <a:t>classe séparée (Aspect) pourra être </a:t>
            </a:r>
            <a:r>
              <a:rPr lang="fr-FR" dirty="0" smtClean="0">
                <a:solidFill>
                  <a:srgbClr val="000000"/>
                </a:solidFill>
                <a:latin typeface="GillSansMT"/>
              </a:rPr>
              <a:t>développée par </a:t>
            </a:r>
            <a:r>
              <a:rPr lang="fr-FR" dirty="0">
                <a:solidFill>
                  <a:srgbClr val="000000"/>
                </a:solidFill>
                <a:latin typeface="GillSansMT"/>
              </a:rPr>
              <a:t>la suite pour doter l’application de cet aspect </a:t>
            </a:r>
            <a:r>
              <a:rPr lang="fr-FR" dirty="0" smtClean="0">
                <a:solidFill>
                  <a:srgbClr val="000000"/>
                </a:solidFill>
                <a:latin typeface="GillSansMT"/>
              </a:rPr>
              <a:t>de journalisation </a:t>
            </a:r>
          </a:p>
          <a:p>
            <a:pPr marL="285750" indent="-285750">
              <a:buFont typeface="Arial" panose="020B0604020202020204" pitchFamily="34" charset="0"/>
              <a:buChar char="•"/>
            </a:pPr>
            <a:endParaRPr lang="fr-FR" dirty="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Il </a:t>
            </a:r>
            <a:r>
              <a:rPr lang="fr-FR" dirty="0">
                <a:solidFill>
                  <a:srgbClr val="000000"/>
                </a:solidFill>
                <a:latin typeface="GillSansMT"/>
              </a:rPr>
              <a:t>serait de même pour ajouter d’autres </a:t>
            </a:r>
            <a:r>
              <a:rPr lang="fr-FR" dirty="0" smtClean="0">
                <a:solidFill>
                  <a:srgbClr val="000000"/>
                </a:solidFill>
                <a:latin typeface="GillSansMT"/>
              </a:rPr>
              <a:t>aspect techniques comme :</a:t>
            </a:r>
            <a:r>
              <a:rPr lang="fr-FR" sz="1600" dirty="0" smtClean="0">
                <a:solidFill>
                  <a:srgbClr val="3892A8"/>
                </a:solidFill>
                <a:latin typeface="Verdana" panose="020B0604030504040204" pitchFamily="34" charset="0"/>
              </a:rPr>
              <a:t> </a:t>
            </a:r>
            <a:r>
              <a:rPr lang="fr-FR" sz="1600" dirty="0">
                <a:solidFill>
                  <a:srgbClr val="000000"/>
                </a:solidFill>
                <a:latin typeface="GillSansMT"/>
              </a:rPr>
              <a:t>La sécurité, Gestion de transaction, Gestion des exceptions,</a:t>
            </a:r>
            <a:endParaRPr lang="fr-FR" dirty="0"/>
          </a:p>
        </p:txBody>
      </p:sp>
      <p:sp>
        <p:nvSpPr>
          <p:cNvPr id="3" name="Rectangle 2"/>
          <p:cNvSpPr/>
          <p:nvPr/>
        </p:nvSpPr>
        <p:spPr>
          <a:xfrm>
            <a:off x="695681" y="367319"/>
            <a:ext cx="1210588" cy="369332"/>
          </a:xfrm>
          <a:prstGeom prst="rect">
            <a:avLst/>
          </a:prstGeom>
        </p:spPr>
        <p:txBody>
          <a:bodyPr wrap="none">
            <a:spAutoFit/>
          </a:bodyPr>
          <a:lstStyle/>
          <a:p>
            <a:r>
              <a:rPr lang="fr-FR" u="sng" dirty="0">
                <a:solidFill>
                  <a:srgbClr val="572314"/>
                </a:solidFill>
                <a:latin typeface="GillSansMT"/>
              </a:rPr>
              <a:t>Exemple :</a:t>
            </a:r>
          </a:p>
        </p:txBody>
      </p:sp>
    </p:spTree>
    <p:extLst>
      <p:ext uri="{BB962C8B-B14F-4D97-AF65-F5344CB8AC3E}">
        <p14:creationId xmlns:p14="http://schemas.microsoft.com/office/powerpoint/2010/main" val="3608211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628" y="782172"/>
            <a:ext cx="11204769" cy="5755422"/>
          </a:xfrm>
          <a:prstGeom prst="rect">
            <a:avLst/>
          </a:prstGeom>
        </p:spPr>
        <p:txBody>
          <a:bodyPr wrap="square">
            <a:spAutoFit/>
          </a:bodyPr>
          <a:lstStyle/>
          <a:p>
            <a:r>
              <a:rPr lang="fr-FR" sz="1600" dirty="0" smtClean="0">
                <a:solidFill>
                  <a:srgbClr val="000000"/>
                </a:solidFill>
                <a:latin typeface="GillSansMT"/>
              </a:rPr>
              <a:t>L'opération </a:t>
            </a:r>
            <a:r>
              <a:rPr lang="fr-FR" sz="1600" dirty="0">
                <a:solidFill>
                  <a:srgbClr val="000000"/>
                </a:solidFill>
                <a:latin typeface="GillSansMT"/>
              </a:rPr>
              <a:t>de tissage peut être faite à la </a:t>
            </a:r>
            <a:r>
              <a:rPr lang="fr-FR" sz="1600" b="1" dirty="0">
                <a:solidFill>
                  <a:srgbClr val="000000"/>
                </a:solidFill>
                <a:latin typeface="GillSansMT,Bold"/>
              </a:rPr>
              <a:t>compilation </a:t>
            </a:r>
            <a:r>
              <a:rPr lang="fr-FR" sz="1600" dirty="0">
                <a:solidFill>
                  <a:srgbClr val="000000"/>
                </a:solidFill>
                <a:latin typeface="GillSansMT"/>
              </a:rPr>
              <a:t>ou </a:t>
            </a:r>
            <a:r>
              <a:rPr lang="fr-FR" sz="1600" dirty="0" smtClean="0">
                <a:solidFill>
                  <a:srgbClr val="000000"/>
                </a:solidFill>
                <a:latin typeface="GillSansMT"/>
              </a:rPr>
              <a:t>à </a:t>
            </a:r>
            <a:r>
              <a:rPr lang="fr-FR" sz="1600" b="1" dirty="0" smtClean="0">
                <a:solidFill>
                  <a:srgbClr val="000000"/>
                </a:solidFill>
                <a:latin typeface="GillSansMT,Bold"/>
              </a:rPr>
              <a:t>l'exécution </a:t>
            </a:r>
            <a:r>
              <a:rPr lang="fr-FR" sz="1600" dirty="0">
                <a:solidFill>
                  <a:srgbClr val="000000"/>
                </a:solidFill>
                <a:latin typeface="GillSansMT"/>
              </a:rPr>
              <a:t>du programme.</a:t>
            </a:r>
          </a:p>
          <a:p>
            <a:endParaRPr lang="fr-FR" sz="1600" dirty="0" smtClean="0">
              <a:solidFill>
                <a:srgbClr val="3892A8"/>
              </a:solidFill>
              <a:latin typeface="Wingdings2"/>
            </a:endParaRPr>
          </a:p>
          <a:p>
            <a:r>
              <a:rPr lang="fr-FR" sz="1600" u="sng" dirty="0" smtClean="0">
                <a:solidFill>
                  <a:srgbClr val="C10000"/>
                </a:solidFill>
                <a:latin typeface="GillSansMT"/>
              </a:rPr>
              <a:t>Les </a:t>
            </a:r>
            <a:r>
              <a:rPr lang="fr-FR" sz="1600" u="sng" dirty="0">
                <a:solidFill>
                  <a:srgbClr val="C10000"/>
                </a:solidFill>
                <a:latin typeface="GillSansMT"/>
              </a:rPr>
              <a:t>tisseurs statiques </a:t>
            </a:r>
            <a:r>
              <a:rPr lang="fr-FR" sz="1600" dirty="0">
                <a:solidFill>
                  <a:srgbClr val="000000"/>
                </a:solidFill>
                <a:latin typeface="GillSansMT"/>
              </a:rPr>
              <a:t>s'appliquent à la compilation </a:t>
            </a:r>
            <a:r>
              <a:rPr lang="fr-FR" sz="1600" dirty="0" smtClean="0">
                <a:solidFill>
                  <a:srgbClr val="000000"/>
                </a:solidFill>
                <a:latin typeface="GillSansMT"/>
              </a:rPr>
              <a:t>du programme</a:t>
            </a:r>
            <a:r>
              <a:rPr lang="fr-FR" sz="1600" dirty="0">
                <a:solidFill>
                  <a:srgbClr val="000000"/>
                </a:solidFill>
                <a:latin typeface="GillSansMT"/>
              </a:rPr>
              <a:t>. Ils prennent en entrée un ensemble de classes </a:t>
            </a:r>
            <a:r>
              <a:rPr lang="fr-FR" sz="1600" dirty="0" smtClean="0">
                <a:solidFill>
                  <a:srgbClr val="000000"/>
                </a:solidFill>
                <a:latin typeface="GillSansMT"/>
              </a:rPr>
              <a:t>et un </a:t>
            </a:r>
            <a:r>
              <a:rPr lang="fr-FR" sz="1600" dirty="0">
                <a:solidFill>
                  <a:srgbClr val="000000"/>
                </a:solidFill>
                <a:latin typeface="GillSansMT"/>
              </a:rPr>
              <a:t>ensemble d'aspects pour </a:t>
            </a:r>
            <a:r>
              <a:rPr lang="fr-FR" sz="1600" dirty="0" smtClean="0">
                <a:solidFill>
                  <a:srgbClr val="000000"/>
                </a:solidFill>
                <a:latin typeface="GillSansMT"/>
              </a:rPr>
              <a:t>fournir </a:t>
            </a:r>
            <a:r>
              <a:rPr lang="fr-FR" sz="1600" dirty="0">
                <a:solidFill>
                  <a:srgbClr val="000000"/>
                </a:solidFill>
                <a:latin typeface="GillSansMT"/>
              </a:rPr>
              <a:t>un programme </a:t>
            </a:r>
            <a:r>
              <a:rPr lang="fr-FR" sz="1600" dirty="0" smtClean="0">
                <a:solidFill>
                  <a:srgbClr val="000000"/>
                </a:solidFill>
                <a:latin typeface="GillSansMT"/>
              </a:rPr>
              <a:t>compilé augmenté </a:t>
            </a:r>
            <a:r>
              <a:rPr lang="fr-FR" sz="1600" dirty="0">
                <a:solidFill>
                  <a:srgbClr val="000000"/>
                </a:solidFill>
                <a:latin typeface="GillSansMT"/>
              </a:rPr>
              <a:t>d'aspects</a:t>
            </a:r>
            <a:r>
              <a:rPr lang="fr-FR" sz="1600" dirty="0" smtClean="0">
                <a:solidFill>
                  <a:srgbClr val="000000"/>
                </a:solidFill>
                <a:latin typeface="GillSansMT"/>
              </a:rPr>
              <a:t>.</a:t>
            </a: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a:solidFill>
                <a:srgbClr val="000000"/>
              </a:solidFill>
              <a:latin typeface="GillSansMT"/>
            </a:endParaRPr>
          </a:p>
          <a:p>
            <a:endParaRPr lang="fr-FR" sz="1600" dirty="0" smtClean="0">
              <a:solidFill>
                <a:srgbClr val="3892A8"/>
              </a:solidFill>
              <a:latin typeface="Wingdings2"/>
            </a:endParaRPr>
          </a:p>
          <a:p>
            <a:endParaRPr lang="fr-FR" sz="1600" u="sng" dirty="0" smtClean="0">
              <a:solidFill>
                <a:srgbClr val="C10000"/>
              </a:solidFill>
              <a:latin typeface="GillSansMT"/>
            </a:endParaRPr>
          </a:p>
          <a:p>
            <a:endParaRPr lang="fr-FR" sz="1600" u="sng" dirty="0">
              <a:solidFill>
                <a:srgbClr val="C10000"/>
              </a:solidFill>
              <a:latin typeface="GillSansMT"/>
            </a:endParaRPr>
          </a:p>
          <a:p>
            <a:endParaRPr lang="fr-FR" sz="1600" u="sng" dirty="0" smtClean="0">
              <a:solidFill>
                <a:srgbClr val="C10000"/>
              </a:solidFill>
              <a:latin typeface="GillSansMT"/>
            </a:endParaRPr>
          </a:p>
          <a:p>
            <a:endParaRPr lang="fr-FR" sz="1600" u="sng" dirty="0">
              <a:solidFill>
                <a:srgbClr val="C10000"/>
              </a:solidFill>
              <a:latin typeface="GillSansMT"/>
            </a:endParaRPr>
          </a:p>
          <a:p>
            <a:r>
              <a:rPr lang="fr-FR" sz="1600" u="sng" dirty="0" smtClean="0">
                <a:solidFill>
                  <a:srgbClr val="C10000"/>
                </a:solidFill>
                <a:latin typeface="GillSansMT"/>
              </a:rPr>
              <a:t>Les </a:t>
            </a:r>
            <a:r>
              <a:rPr lang="fr-FR" sz="1600" u="sng" dirty="0">
                <a:solidFill>
                  <a:srgbClr val="C10000"/>
                </a:solidFill>
                <a:latin typeface="GillSansMT"/>
              </a:rPr>
              <a:t>tisseurs dynamiques </a:t>
            </a:r>
            <a:r>
              <a:rPr lang="fr-FR" sz="1600" dirty="0">
                <a:solidFill>
                  <a:srgbClr val="000000"/>
                </a:solidFill>
                <a:latin typeface="GillSansMT"/>
              </a:rPr>
              <a:t>sont, quant à eux, capables </a:t>
            </a:r>
            <a:r>
              <a:rPr lang="fr-FR" sz="1600" dirty="0" smtClean="0">
                <a:solidFill>
                  <a:srgbClr val="000000"/>
                </a:solidFill>
                <a:latin typeface="GillSansMT"/>
              </a:rPr>
              <a:t>d'appliquer les </a:t>
            </a:r>
            <a:r>
              <a:rPr lang="fr-FR" sz="1600" dirty="0">
                <a:solidFill>
                  <a:srgbClr val="000000"/>
                </a:solidFill>
                <a:latin typeface="GillSansMT"/>
              </a:rPr>
              <a:t>aspects dynamiquement, pendant l'exécution du </a:t>
            </a:r>
            <a:r>
              <a:rPr lang="fr-FR" sz="1600" dirty="0" smtClean="0">
                <a:solidFill>
                  <a:srgbClr val="000000"/>
                </a:solidFill>
                <a:latin typeface="GillSansMT"/>
              </a:rPr>
              <a:t>programme. Leur </a:t>
            </a:r>
            <a:r>
              <a:rPr lang="fr-FR" sz="1600" dirty="0">
                <a:solidFill>
                  <a:srgbClr val="000000"/>
                </a:solidFill>
                <a:latin typeface="GillSansMT"/>
              </a:rPr>
              <a:t>principal atout est leur capacité à ajouter, supprimer </a:t>
            </a:r>
            <a:r>
              <a:rPr lang="fr-FR" sz="1600" dirty="0" smtClean="0">
                <a:solidFill>
                  <a:srgbClr val="000000"/>
                </a:solidFill>
                <a:latin typeface="GillSansMT"/>
              </a:rPr>
              <a:t>ou modifier </a:t>
            </a:r>
            <a:r>
              <a:rPr lang="fr-FR" sz="1600" dirty="0">
                <a:solidFill>
                  <a:srgbClr val="000000"/>
                </a:solidFill>
                <a:latin typeface="GillSansMT"/>
              </a:rPr>
              <a:t>les aspects à chaud pendant l'exécution </a:t>
            </a:r>
            <a:r>
              <a:rPr lang="fr-FR" sz="1600" dirty="0" smtClean="0">
                <a:solidFill>
                  <a:srgbClr val="000000"/>
                </a:solidFill>
                <a:latin typeface="GillSansMT"/>
              </a:rPr>
              <a:t>du programme</a:t>
            </a:r>
            <a:r>
              <a:rPr lang="fr-FR" sz="1600" dirty="0">
                <a:solidFill>
                  <a:srgbClr val="000000"/>
                </a:solidFill>
                <a:latin typeface="GillSansMT"/>
              </a:rPr>
              <a:t>, ce qui est très utile pour les </a:t>
            </a:r>
            <a:r>
              <a:rPr lang="fr-FR" sz="1600" dirty="0" smtClean="0">
                <a:solidFill>
                  <a:srgbClr val="000000"/>
                </a:solidFill>
                <a:latin typeface="GillSansMT"/>
              </a:rPr>
              <a:t>serveurs d'applications</a:t>
            </a:r>
            <a:r>
              <a:rPr lang="fr-FR" sz="1600" dirty="0">
                <a:solidFill>
                  <a:srgbClr val="000000"/>
                </a:solidFill>
                <a:latin typeface="GillSansMT"/>
              </a:rPr>
              <a:t>.</a:t>
            </a:r>
          </a:p>
          <a:p>
            <a:endParaRPr lang="fr-FR" sz="1600" dirty="0">
              <a:solidFill>
                <a:srgbClr val="B6A889"/>
              </a:solidFill>
              <a:latin typeface="GillSansMT"/>
            </a:endParaRPr>
          </a:p>
        </p:txBody>
      </p:sp>
      <p:sp>
        <p:nvSpPr>
          <p:cNvPr id="3" name="Rectangle 2"/>
          <p:cNvSpPr/>
          <p:nvPr/>
        </p:nvSpPr>
        <p:spPr>
          <a:xfrm>
            <a:off x="271092" y="146504"/>
            <a:ext cx="2086853" cy="369332"/>
          </a:xfrm>
          <a:prstGeom prst="rect">
            <a:avLst/>
          </a:prstGeom>
        </p:spPr>
        <p:txBody>
          <a:bodyPr wrap="none">
            <a:spAutoFit/>
          </a:bodyPr>
          <a:lstStyle/>
          <a:p>
            <a:r>
              <a:rPr lang="fr-FR" u="sng" dirty="0">
                <a:solidFill>
                  <a:srgbClr val="572314"/>
                </a:solidFill>
                <a:latin typeface="GillSansMT"/>
              </a:rPr>
              <a:t>Tisseurs d’aspects</a:t>
            </a:r>
          </a:p>
        </p:txBody>
      </p:sp>
      <p:pic>
        <p:nvPicPr>
          <p:cNvPr id="4" name="Picture 2" descr="Résultat de recherche d'images pour &quot;aop aspec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225" y="2154392"/>
            <a:ext cx="3945114" cy="295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00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3262" y="2818373"/>
            <a:ext cx="6096000" cy="1200329"/>
          </a:xfrm>
          <a:prstGeom prst="rect">
            <a:avLst/>
          </a:prstGeom>
        </p:spPr>
        <p:txBody>
          <a:bodyPr>
            <a:spAutoFit/>
          </a:bodyPr>
          <a:lstStyle/>
          <a:p>
            <a:pPr marL="285750" indent="-285750">
              <a:buFont typeface="Arial" panose="020B0604020202020204" pitchFamily="34" charset="0"/>
              <a:buChar char="•"/>
            </a:pPr>
            <a:r>
              <a:rPr lang="fr-FR" sz="2400" dirty="0" smtClean="0">
                <a:solidFill>
                  <a:srgbClr val="000000"/>
                </a:solidFill>
                <a:latin typeface="GillSansMT"/>
              </a:rPr>
              <a:t>Les </a:t>
            </a:r>
            <a:r>
              <a:rPr lang="fr-FR" sz="2400" dirty="0">
                <a:solidFill>
                  <a:srgbClr val="000000"/>
                </a:solidFill>
                <a:latin typeface="GillSansMT"/>
              </a:rPr>
              <a:t>points de jonction (</a:t>
            </a:r>
            <a:r>
              <a:rPr lang="fr-FR" sz="2400" dirty="0" err="1">
                <a:solidFill>
                  <a:srgbClr val="C10000"/>
                </a:solidFill>
                <a:latin typeface="GillSansMT"/>
              </a:rPr>
              <a:t>JoinPoint</a:t>
            </a:r>
            <a:r>
              <a:rPr lang="fr-FR" sz="2400" dirty="0">
                <a:solidFill>
                  <a:srgbClr val="000000"/>
                </a:solidFill>
                <a:latin typeface="GillSansMT"/>
              </a:rPr>
              <a:t>)</a:t>
            </a:r>
          </a:p>
          <a:p>
            <a:pPr marL="285750" indent="-285750">
              <a:buFont typeface="Arial" panose="020B0604020202020204" pitchFamily="34" charset="0"/>
              <a:buChar char="•"/>
            </a:pPr>
            <a:r>
              <a:rPr lang="fr-FR" sz="2400" dirty="0" smtClean="0">
                <a:solidFill>
                  <a:srgbClr val="000000"/>
                </a:solidFill>
                <a:latin typeface="GillSansMT"/>
              </a:rPr>
              <a:t>Les </a:t>
            </a:r>
            <a:r>
              <a:rPr lang="fr-FR" sz="2400" dirty="0">
                <a:solidFill>
                  <a:srgbClr val="000000"/>
                </a:solidFill>
                <a:latin typeface="GillSansMT"/>
              </a:rPr>
              <a:t>points de coupures (</a:t>
            </a:r>
            <a:r>
              <a:rPr lang="fr-FR" sz="2400" dirty="0" err="1">
                <a:solidFill>
                  <a:srgbClr val="C10000"/>
                </a:solidFill>
                <a:latin typeface="GillSansMT"/>
              </a:rPr>
              <a:t>PointCut</a:t>
            </a:r>
            <a:r>
              <a:rPr lang="fr-FR" sz="2400" dirty="0" smtClean="0">
                <a:solidFill>
                  <a:srgbClr val="000000"/>
                </a:solidFill>
                <a:latin typeface="GillSansMT"/>
              </a:rPr>
              <a:t>)</a:t>
            </a:r>
            <a:endParaRPr lang="fr-FR" sz="2400" dirty="0">
              <a:solidFill>
                <a:srgbClr val="C10000"/>
              </a:solidFill>
              <a:latin typeface="GillSansMT"/>
            </a:endParaRPr>
          </a:p>
          <a:p>
            <a:pPr marL="285750" indent="-285750">
              <a:buFont typeface="Arial" panose="020B0604020202020204" pitchFamily="34" charset="0"/>
              <a:buChar char="•"/>
            </a:pPr>
            <a:r>
              <a:rPr lang="fr-FR" sz="2400" dirty="0" smtClean="0">
                <a:solidFill>
                  <a:srgbClr val="000000"/>
                </a:solidFill>
                <a:latin typeface="GillSansMT"/>
              </a:rPr>
              <a:t>Les </a:t>
            </a:r>
            <a:r>
              <a:rPr lang="fr-FR" sz="2400" dirty="0">
                <a:solidFill>
                  <a:srgbClr val="C10000"/>
                </a:solidFill>
                <a:latin typeface="GillSansMT"/>
              </a:rPr>
              <a:t>Codes </a:t>
            </a:r>
            <a:r>
              <a:rPr lang="fr-FR" sz="2400" dirty="0" err="1" smtClean="0">
                <a:solidFill>
                  <a:srgbClr val="C10000"/>
                </a:solidFill>
                <a:latin typeface="GillSansMT"/>
              </a:rPr>
              <a:t>Advices</a:t>
            </a:r>
            <a:r>
              <a:rPr lang="fr-FR" sz="2400" dirty="0" smtClean="0">
                <a:solidFill>
                  <a:srgbClr val="C10000"/>
                </a:solidFill>
                <a:latin typeface="GillSansMT"/>
              </a:rPr>
              <a:t> (greffon) </a:t>
            </a:r>
            <a:endParaRPr lang="fr-FR" sz="2400" dirty="0">
              <a:solidFill>
                <a:srgbClr val="C10000"/>
              </a:solidFill>
              <a:latin typeface="GillSansMT"/>
            </a:endParaRPr>
          </a:p>
        </p:txBody>
      </p:sp>
      <p:sp>
        <p:nvSpPr>
          <p:cNvPr id="3" name="Rectangle 2"/>
          <p:cNvSpPr/>
          <p:nvPr/>
        </p:nvSpPr>
        <p:spPr>
          <a:xfrm>
            <a:off x="609183" y="678671"/>
            <a:ext cx="2133918" cy="369332"/>
          </a:xfrm>
          <a:prstGeom prst="rect">
            <a:avLst/>
          </a:prstGeom>
        </p:spPr>
        <p:txBody>
          <a:bodyPr wrap="none">
            <a:spAutoFit/>
          </a:bodyPr>
          <a:lstStyle/>
          <a:p>
            <a:r>
              <a:rPr lang="fr-FR" u="sng" dirty="0">
                <a:solidFill>
                  <a:srgbClr val="572314"/>
                </a:solidFill>
                <a:latin typeface="GillSansMT"/>
              </a:rPr>
              <a:t>Concepts de l’AOP</a:t>
            </a:r>
          </a:p>
        </p:txBody>
      </p:sp>
    </p:spTree>
    <p:extLst>
      <p:ext uri="{BB962C8B-B14F-4D97-AF65-F5344CB8AC3E}">
        <p14:creationId xmlns:p14="http://schemas.microsoft.com/office/powerpoint/2010/main" val="531019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733328" y="1500280"/>
            <a:ext cx="10827945" cy="1477328"/>
          </a:xfrm>
          <a:prstGeom prst="rect">
            <a:avLst/>
          </a:prstGeom>
        </p:spPr>
        <p:txBody>
          <a:bodyPr wrap="square">
            <a:spAutoFit/>
          </a:bodyPr>
          <a:lstStyle/>
          <a:p>
            <a:r>
              <a:rPr lang="fr-FR" dirty="0" smtClean="0">
                <a:solidFill>
                  <a:srgbClr val="000000"/>
                </a:solidFill>
                <a:latin typeface="GillSansMT"/>
              </a:rPr>
              <a:t>Point </a:t>
            </a:r>
            <a:r>
              <a:rPr lang="fr-FR" dirty="0">
                <a:solidFill>
                  <a:srgbClr val="000000"/>
                </a:solidFill>
                <a:latin typeface="GillSansMT"/>
              </a:rPr>
              <a:t>de jonction ou endroit spécifique dans le flot d'exécution du système, où il est valide d'insérer un greffon. </a:t>
            </a:r>
            <a:endParaRPr lang="fr-FR" dirty="0" smtClean="0">
              <a:solidFill>
                <a:srgbClr val="000000"/>
              </a:solidFill>
              <a:latin typeface="GillSansMT"/>
            </a:endParaRPr>
          </a:p>
          <a:p>
            <a:endParaRPr lang="fr-FR" dirty="0">
              <a:solidFill>
                <a:srgbClr val="000000"/>
              </a:solidFill>
              <a:latin typeface="GillSansMT"/>
            </a:endParaRPr>
          </a:p>
          <a:p>
            <a:r>
              <a:rPr lang="fr-FR" dirty="0" smtClean="0">
                <a:solidFill>
                  <a:srgbClr val="000000"/>
                </a:solidFill>
                <a:latin typeface="GillSansMT"/>
              </a:rPr>
              <a:t>Il </a:t>
            </a:r>
            <a:r>
              <a:rPr lang="fr-FR" dirty="0">
                <a:solidFill>
                  <a:srgbClr val="000000"/>
                </a:solidFill>
                <a:latin typeface="GillSansMT"/>
              </a:rPr>
              <a:t>n'est pas possible, par exemple, d'insérer un greffon au milieu du code d'une fonction. Par contre on pourra le faire avant, autour de, à la place ou après l'appel de la fonction</a:t>
            </a:r>
            <a:r>
              <a:rPr lang="fr-FR" dirty="0" smtClean="0">
                <a:solidFill>
                  <a:srgbClr val="000000"/>
                </a:solidFill>
                <a:latin typeface="GillSansMT"/>
              </a:rPr>
              <a:t>.</a:t>
            </a:r>
            <a:endParaRPr lang="fr-FR" dirty="0">
              <a:solidFill>
                <a:srgbClr val="000000"/>
              </a:solidFill>
              <a:latin typeface="GillSansMT"/>
            </a:endParaRPr>
          </a:p>
        </p:txBody>
      </p:sp>
      <p:sp>
        <p:nvSpPr>
          <p:cNvPr id="3" name="Rectangle 2"/>
          <p:cNvSpPr/>
          <p:nvPr/>
        </p:nvSpPr>
        <p:spPr>
          <a:xfrm>
            <a:off x="317492" y="900811"/>
            <a:ext cx="1954381" cy="369332"/>
          </a:xfrm>
          <a:prstGeom prst="rect">
            <a:avLst/>
          </a:prstGeom>
        </p:spPr>
        <p:txBody>
          <a:bodyPr wrap="none">
            <a:spAutoFit/>
          </a:bodyPr>
          <a:lstStyle/>
          <a:p>
            <a:r>
              <a:rPr lang="fr-FR" u="sng" dirty="0">
                <a:solidFill>
                  <a:srgbClr val="572314"/>
                </a:solidFill>
                <a:latin typeface="GillSansMT"/>
              </a:rPr>
              <a:t>Point de jonction </a:t>
            </a:r>
          </a:p>
        </p:txBody>
      </p:sp>
      <p:sp>
        <p:nvSpPr>
          <p:cNvPr id="4" name="Rectangle 3"/>
          <p:cNvSpPr/>
          <p:nvPr/>
        </p:nvSpPr>
        <p:spPr>
          <a:xfrm>
            <a:off x="456904" y="3399321"/>
            <a:ext cx="3454792" cy="369332"/>
          </a:xfrm>
          <a:prstGeom prst="rect">
            <a:avLst/>
          </a:prstGeom>
        </p:spPr>
        <p:txBody>
          <a:bodyPr wrap="none">
            <a:spAutoFit/>
          </a:bodyPr>
          <a:lstStyle/>
          <a:p>
            <a:r>
              <a:rPr lang="fr-FR" u="sng" dirty="0">
                <a:solidFill>
                  <a:srgbClr val="572314"/>
                </a:solidFill>
                <a:latin typeface="GillSansMT"/>
              </a:rPr>
              <a:t>Les points de coupure (</a:t>
            </a:r>
            <a:r>
              <a:rPr lang="fr-FR" u="sng" dirty="0" err="1">
                <a:solidFill>
                  <a:srgbClr val="572314"/>
                </a:solidFill>
                <a:latin typeface="GillSansMT"/>
              </a:rPr>
              <a:t>JoinCut</a:t>
            </a:r>
            <a:r>
              <a:rPr lang="fr-FR" u="sng" dirty="0">
                <a:solidFill>
                  <a:srgbClr val="572314"/>
                </a:solidFill>
                <a:latin typeface="GillSansMT"/>
              </a:rPr>
              <a:t>)</a:t>
            </a:r>
          </a:p>
        </p:txBody>
      </p:sp>
      <p:sp>
        <p:nvSpPr>
          <p:cNvPr id="5" name="Rectangle 4"/>
          <p:cNvSpPr/>
          <p:nvPr/>
        </p:nvSpPr>
        <p:spPr>
          <a:xfrm>
            <a:off x="456904" y="3998790"/>
            <a:ext cx="11254601" cy="1200329"/>
          </a:xfrm>
          <a:prstGeom prst="rect">
            <a:avLst/>
          </a:prstGeom>
        </p:spPr>
        <p:txBody>
          <a:bodyPr wrap="square">
            <a:spAutoFit/>
          </a:bodyPr>
          <a:lstStyle/>
          <a:p>
            <a:r>
              <a:rPr lang="fr-FR" dirty="0" smtClean="0">
                <a:solidFill>
                  <a:srgbClr val="000000"/>
                </a:solidFill>
                <a:latin typeface="GillSansMT"/>
              </a:rPr>
              <a:t>Un </a:t>
            </a:r>
            <a:r>
              <a:rPr lang="fr-FR" dirty="0">
                <a:solidFill>
                  <a:srgbClr val="000000"/>
                </a:solidFill>
                <a:latin typeface="GillSansMT"/>
              </a:rPr>
              <a:t>point de coupure désigne un ensemble de point de </a:t>
            </a:r>
            <a:r>
              <a:rPr lang="fr-FR" dirty="0" smtClean="0">
                <a:solidFill>
                  <a:srgbClr val="000000"/>
                </a:solidFill>
                <a:latin typeface="GillSansMT"/>
              </a:rPr>
              <a:t>jonctions. Il </a:t>
            </a:r>
            <a:r>
              <a:rPr lang="fr-FR" dirty="0">
                <a:solidFill>
                  <a:srgbClr val="000000"/>
                </a:solidFill>
                <a:latin typeface="GillSansMT"/>
              </a:rPr>
              <a:t>existe plusieurs types de points de coupures :</a:t>
            </a:r>
          </a:p>
          <a:p>
            <a:pPr marL="285750" indent="-285750">
              <a:buFont typeface="Arial" panose="020B0604020202020204" pitchFamily="34" charset="0"/>
              <a:buChar char="•"/>
            </a:pPr>
            <a:r>
              <a:rPr lang="fr-FR" dirty="0" smtClean="0">
                <a:solidFill>
                  <a:srgbClr val="000000"/>
                </a:solidFill>
                <a:latin typeface="GillSansMT"/>
              </a:rPr>
              <a:t>Les </a:t>
            </a:r>
            <a:r>
              <a:rPr lang="fr-FR" dirty="0">
                <a:solidFill>
                  <a:srgbClr val="000000"/>
                </a:solidFill>
                <a:latin typeface="GillSansMT"/>
              </a:rPr>
              <a:t>coupes d'appels de méthodes désignant un ensemble d'appels </a:t>
            </a:r>
            <a:r>
              <a:rPr lang="fr-FR" dirty="0" smtClean="0">
                <a:solidFill>
                  <a:srgbClr val="000000"/>
                </a:solidFill>
                <a:latin typeface="GillSansMT"/>
              </a:rPr>
              <a:t>de méthodes</a:t>
            </a:r>
            <a:r>
              <a:rPr lang="fr-FR" dirty="0">
                <a:solidFill>
                  <a:srgbClr val="000000"/>
                </a:solidFill>
                <a:latin typeface="GillSansMT"/>
              </a:rPr>
              <a:t>.</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876040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0255" y="1543080"/>
            <a:ext cx="7783551" cy="3416320"/>
          </a:xfrm>
          <a:prstGeom prst="rect">
            <a:avLst/>
          </a:prstGeom>
        </p:spPr>
        <p:txBody>
          <a:bodyPr wrap="square">
            <a:spAutoFit/>
          </a:bodyPr>
          <a:lstStyle/>
          <a:p>
            <a:pPr marL="285750" indent="-285750">
              <a:buFont typeface="Arial" panose="020B0604020202020204" pitchFamily="34" charset="0"/>
              <a:buChar char="•"/>
            </a:pPr>
            <a:r>
              <a:rPr lang="fr-FR" dirty="0" smtClean="0">
                <a:solidFill>
                  <a:srgbClr val="000000"/>
                </a:solidFill>
                <a:latin typeface="GillSansMT"/>
              </a:rPr>
              <a:t>Les </a:t>
            </a:r>
            <a:r>
              <a:rPr lang="fr-FR" dirty="0">
                <a:solidFill>
                  <a:srgbClr val="000000"/>
                </a:solidFill>
                <a:latin typeface="GillSansMT"/>
              </a:rPr>
              <a:t>blocs </a:t>
            </a:r>
            <a:r>
              <a:rPr lang="fr-FR" dirty="0" err="1">
                <a:solidFill>
                  <a:srgbClr val="000000"/>
                </a:solidFill>
                <a:latin typeface="GillSansMT"/>
              </a:rPr>
              <a:t>Advices</a:t>
            </a:r>
            <a:r>
              <a:rPr lang="fr-FR" dirty="0">
                <a:solidFill>
                  <a:srgbClr val="000000"/>
                </a:solidFill>
                <a:latin typeface="GillSansMT"/>
              </a:rPr>
              <a:t> sont des blocs de code qu'exécutera un </a:t>
            </a:r>
            <a:r>
              <a:rPr lang="fr-FR" dirty="0" smtClean="0">
                <a:solidFill>
                  <a:srgbClr val="000000"/>
                </a:solidFill>
                <a:latin typeface="GillSansMT"/>
              </a:rPr>
              <a:t>aspect. Les </a:t>
            </a:r>
            <a:r>
              <a:rPr lang="fr-FR" dirty="0">
                <a:solidFill>
                  <a:srgbClr val="000000"/>
                </a:solidFill>
                <a:latin typeface="GillSansMT"/>
              </a:rPr>
              <a:t>codes </a:t>
            </a:r>
            <a:r>
              <a:rPr lang="fr-FR" dirty="0" err="1">
                <a:solidFill>
                  <a:srgbClr val="000000"/>
                </a:solidFill>
                <a:latin typeface="GillSansMT"/>
              </a:rPr>
              <a:t>Advices</a:t>
            </a:r>
            <a:r>
              <a:rPr lang="fr-FR" dirty="0">
                <a:solidFill>
                  <a:srgbClr val="000000"/>
                </a:solidFill>
                <a:latin typeface="GillSansMT"/>
              </a:rPr>
              <a:t> caractérisent le comportement de l’aspect</a:t>
            </a:r>
            <a:r>
              <a:rPr lang="fr-FR" dirty="0" smtClean="0">
                <a:solidFill>
                  <a:srgbClr val="000000"/>
                </a:solidFill>
                <a:latin typeface="GillSansMT"/>
              </a:rPr>
              <a:t>.</a:t>
            </a:r>
          </a:p>
          <a:p>
            <a:endParaRPr lang="fr-FR" dirty="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Chaque </a:t>
            </a:r>
            <a:r>
              <a:rPr lang="fr-FR" dirty="0">
                <a:solidFill>
                  <a:srgbClr val="000000"/>
                </a:solidFill>
                <a:latin typeface="GillSansMT"/>
              </a:rPr>
              <a:t>code </a:t>
            </a:r>
            <a:r>
              <a:rPr lang="fr-FR" dirty="0" err="1">
                <a:solidFill>
                  <a:srgbClr val="000000"/>
                </a:solidFill>
                <a:latin typeface="GillSansMT"/>
              </a:rPr>
              <a:t>Advice</a:t>
            </a:r>
            <a:r>
              <a:rPr lang="fr-FR" dirty="0">
                <a:solidFill>
                  <a:srgbClr val="000000"/>
                </a:solidFill>
                <a:latin typeface="GillSansMT"/>
              </a:rPr>
              <a:t> d'un aspect doit être associé à une coupe </a:t>
            </a:r>
            <a:r>
              <a:rPr lang="fr-FR" dirty="0" smtClean="0">
                <a:solidFill>
                  <a:srgbClr val="000000"/>
                </a:solidFill>
                <a:latin typeface="GillSansMT"/>
              </a:rPr>
              <a:t>pour être exécuté. Ils </a:t>
            </a:r>
            <a:r>
              <a:rPr lang="fr-FR" dirty="0">
                <a:solidFill>
                  <a:srgbClr val="000000"/>
                </a:solidFill>
                <a:latin typeface="GillSansMT"/>
              </a:rPr>
              <a:t>ne seront exécutés que si un évènement définie par un point </a:t>
            </a:r>
            <a:r>
              <a:rPr lang="fr-FR" dirty="0" smtClean="0">
                <a:solidFill>
                  <a:srgbClr val="000000"/>
                </a:solidFill>
                <a:latin typeface="GillSansMT"/>
              </a:rPr>
              <a:t>de coupure </a:t>
            </a:r>
            <a:r>
              <a:rPr lang="fr-FR" dirty="0">
                <a:solidFill>
                  <a:srgbClr val="000000"/>
                </a:solidFill>
                <a:latin typeface="GillSansMT"/>
              </a:rPr>
              <a:t>à été intercepté.</a:t>
            </a:r>
          </a:p>
          <a:p>
            <a:pPr marL="285750" indent="-285750">
              <a:buFont typeface="Arial" panose="020B0604020202020204" pitchFamily="34" charset="0"/>
              <a:buChar char="•"/>
            </a:pPr>
            <a:endParaRPr lang="fr-FR" dirty="0" smtClean="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Un </a:t>
            </a:r>
            <a:r>
              <a:rPr lang="fr-FR" dirty="0">
                <a:solidFill>
                  <a:srgbClr val="000000"/>
                </a:solidFill>
                <a:latin typeface="GillSansMT"/>
              </a:rPr>
              <a:t>code </a:t>
            </a:r>
            <a:r>
              <a:rPr lang="fr-FR" dirty="0" err="1">
                <a:solidFill>
                  <a:srgbClr val="000000"/>
                </a:solidFill>
                <a:latin typeface="GillSansMT"/>
              </a:rPr>
              <a:t>advice</a:t>
            </a:r>
            <a:r>
              <a:rPr lang="fr-FR" dirty="0">
                <a:solidFill>
                  <a:srgbClr val="000000"/>
                </a:solidFill>
                <a:latin typeface="GillSansMT"/>
              </a:rPr>
              <a:t> peut être exécuté selon trois modes : avant, après, </a:t>
            </a:r>
            <a:r>
              <a:rPr lang="fr-FR" dirty="0" smtClean="0">
                <a:solidFill>
                  <a:srgbClr val="000000"/>
                </a:solidFill>
                <a:latin typeface="GillSansMT"/>
              </a:rPr>
              <a:t>ou autour </a:t>
            </a:r>
            <a:r>
              <a:rPr lang="fr-FR" dirty="0">
                <a:solidFill>
                  <a:srgbClr val="000000"/>
                </a:solidFill>
                <a:latin typeface="GillSansMT"/>
              </a:rPr>
              <a:t>d'un point de jonction.</a:t>
            </a:r>
          </a:p>
          <a:p>
            <a:pPr marL="285750" indent="-285750">
              <a:buFont typeface="Arial" panose="020B0604020202020204" pitchFamily="34" charset="0"/>
              <a:buChar char="•"/>
            </a:pPr>
            <a:endParaRPr lang="fr-FR" dirty="0" smtClean="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Lorsqu'il </a:t>
            </a:r>
            <a:r>
              <a:rPr lang="fr-FR" dirty="0">
                <a:solidFill>
                  <a:srgbClr val="000000"/>
                </a:solidFill>
                <a:latin typeface="GillSansMT"/>
              </a:rPr>
              <a:t>est exécuté autour du point de jonction, il peut </a:t>
            </a:r>
            <a:r>
              <a:rPr lang="fr-FR" dirty="0" smtClean="0">
                <a:solidFill>
                  <a:srgbClr val="000000"/>
                </a:solidFill>
                <a:latin typeface="GillSansMT"/>
              </a:rPr>
              <a:t>carrément remplacer </a:t>
            </a:r>
            <a:r>
              <a:rPr lang="fr-FR" dirty="0">
                <a:solidFill>
                  <a:srgbClr val="000000"/>
                </a:solidFill>
                <a:latin typeface="GillSansMT"/>
              </a:rPr>
              <a:t>l'exécution de ce dernier, ou bien lui redonner le contrôle.</a:t>
            </a:r>
            <a:endParaRPr lang="fr-FR" dirty="0"/>
          </a:p>
        </p:txBody>
      </p:sp>
      <p:sp>
        <p:nvSpPr>
          <p:cNvPr id="3" name="Rectangle 2"/>
          <p:cNvSpPr/>
          <p:nvPr/>
        </p:nvSpPr>
        <p:spPr>
          <a:xfrm>
            <a:off x="941250" y="233504"/>
            <a:ext cx="2146806" cy="369332"/>
          </a:xfrm>
          <a:prstGeom prst="rect">
            <a:avLst/>
          </a:prstGeom>
        </p:spPr>
        <p:txBody>
          <a:bodyPr wrap="none">
            <a:spAutoFit/>
          </a:bodyPr>
          <a:lstStyle/>
          <a:p>
            <a:r>
              <a:rPr lang="fr-FR" u="sng" dirty="0">
                <a:solidFill>
                  <a:srgbClr val="572314"/>
                </a:solidFill>
                <a:latin typeface="GillSansMT"/>
              </a:rPr>
              <a:t>Les Codes </a:t>
            </a:r>
            <a:r>
              <a:rPr lang="fr-FR" u="sng" dirty="0" err="1">
                <a:solidFill>
                  <a:srgbClr val="572314"/>
                </a:solidFill>
                <a:latin typeface="GillSansMT"/>
              </a:rPr>
              <a:t>Advices</a:t>
            </a:r>
            <a:endParaRPr lang="fr-FR" u="sng" dirty="0">
              <a:solidFill>
                <a:srgbClr val="572314"/>
              </a:solidFill>
              <a:latin typeface="GillSansMT"/>
            </a:endParaRPr>
          </a:p>
        </p:txBody>
      </p:sp>
    </p:spTree>
    <p:extLst>
      <p:ext uri="{BB962C8B-B14F-4D97-AF65-F5344CB8AC3E}">
        <p14:creationId xmlns:p14="http://schemas.microsoft.com/office/powerpoint/2010/main" val="907160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9503" y="1947652"/>
            <a:ext cx="5237331" cy="1754326"/>
          </a:xfrm>
          <a:prstGeom prst="rect">
            <a:avLst/>
          </a:prstGeom>
        </p:spPr>
        <p:txBody>
          <a:bodyPr wrap="none">
            <a:spAutoFit/>
          </a:bodyPr>
          <a:lstStyle/>
          <a:p>
            <a:r>
              <a:rPr lang="fr-FR" sz="3600" dirty="0" smtClean="0">
                <a:solidFill>
                  <a:srgbClr val="572314"/>
                </a:solidFill>
                <a:latin typeface="GillSansMT"/>
              </a:rPr>
              <a:t>Programmation Orientée</a:t>
            </a:r>
          </a:p>
          <a:p>
            <a:endParaRPr lang="fr-FR" sz="3600" dirty="0" smtClean="0">
              <a:solidFill>
                <a:srgbClr val="572314"/>
              </a:solidFill>
              <a:latin typeface="GillSansMT"/>
            </a:endParaRPr>
          </a:p>
          <a:p>
            <a:r>
              <a:rPr lang="fr-FR" sz="3600" dirty="0" err="1" smtClean="0">
                <a:solidFill>
                  <a:srgbClr val="572314"/>
                </a:solidFill>
                <a:latin typeface="GillSansMT"/>
              </a:rPr>
              <a:t>Spring</a:t>
            </a:r>
            <a:r>
              <a:rPr lang="fr-FR" sz="3600" dirty="0" smtClean="0">
                <a:solidFill>
                  <a:srgbClr val="572314"/>
                </a:solidFill>
                <a:latin typeface="GillSansMT"/>
              </a:rPr>
              <a:t> AOP </a:t>
            </a:r>
            <a:r>
              <a:rPr lang="fr-FR" sz="3600" smtClean="0">
                <a:solidFill>
                  <a:srgbClr val="572314"/>
                </a:solidFill>
                <a:latin typeface="GillSansMT"/>
              </a:rPr>
              <a:t>(Exemple)</a:t>
            </a:r>
            <a:endParaRPr lang="fr-FR" sz="3600" dirty="0">
              <a:solidFill>
                <a:srgbClr val="572314"/>
              </a:solidFill>
              <a:latin typeface="GillSansMT"/>
            </a:endParaRPr>
          </a:p>
        </p:txBody>
      </p:sp>
      <p:cxnSp>
        <p:nvCxnSpPr>
          <p:cNvPr id="3" name="Connecteur droit 2"/>
          <p:cNvCxnSpPr/>
          <p:nvPr/>
        </p:nvCxnSpPr>
        <p:spPr>
          <a:xfrm>
            <a:off x="2676293" y="680224"/>
            <a:ext cx="78058" cy="4728117"/>
          </a:xfrm>
          <a:prstGeom prst="line">
            <a:avLst/>
          </a:prstGeom>
          <a:ln w="1270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540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2633</TotalTime>
  <Words>1423</Words>
  <Application>Microsoft Office PowerPoint</Application>
  <PresentationFormat>Grand écran</PresentationFormat>
  <Paragraphs>212</Paragraphs>
  <Slides>22</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22</vt:i4>
      </vt:variant>
    </vt:vector>
  </HeadingPairs>
  <TitlesOfParts>
    <vt:vector size="33" baseType="lpstr">
      <vt:lpstr>Arial</vt:lpstr>
      <vt:lpstr>ArialMT</vt:lpstr>
      <vt:lpstr>Calibri</vt:lpstr>
      <vt:lpstr>Calibri Light</vt:lpstr>
      <vt:lpstr>Consolas</vt:lpstr>
      <vt:lpstr>GillSansMT</vt:lpstr>
      <vt:lpstr>GillSansMT,Bold</vt:lpstr>
      <vt:lpstr>GillSansMT,Italic</vt:lpstr>
      <vt:lpstr>Verdana</vt:lpstr>
      <vt:lpstr>Wingdings2</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140</cp:revision>
  <dcterms:created xsi:type="dcterms:W3CDTF">2016-10-01T17:05:32Z</dcterms:created>
  <dcterms:modified xsi:type="dcterms:W3CDTF">2020-03-22T18:26:21Z</dcterms:modified>
</cp:coreProperties>
</file>