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67" r:id="rId6"/>
    <p:sldId id="268" r:id="rId7"/>
    <p:sldId id="259" r:id="rId8"/>
    <p:sldId id="260" r:id="rId9"/>
    <p:sldId id="277" r:id="rId10"/>
    <p:sldId id="266" r:id="rId11"/>
    <p:sldId id="262" r:id="rId12"/>
    <p:sldId id="271" r:id="rId13"/>
    <p:sldId id="269" r:id="rId14"/>
    <p:sldId id="270" r:id="rId15"/>
    <p:sldId id="263" r:id="rId16"/>
    <p:sldId id="264" r:id="rId17"/>
    <p:sldId id="265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17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38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67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46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7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39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96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9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32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9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95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927CE-64CD-41D6-8E7D-C6F4BDFE4240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3B8B-7608-430D-A099-75324ED993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48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security/site/docs/current/api/org/springframework/security/core/userdetails/UserDetails.html#isCredentialsNonExpired--" TargetMode="External"/><Relationship Id="rId3" Type="http://schemas.openxmlformats.org/officeDocument/2006/relationships/hyperlink" Target="https://docs.spring.io/spring-security/site/docs/current/api/org/springframework/security/core/userdetails/UserDetails.html#getAuthorities--" TargetMode="External"/><Relationship Id="rId7" Type="http://schemas.openxmlformats.org/officeDocument/2006/relationships/hyperlink" Target="https://docs.spring.io/spring-security/site/docs/current/api/org/springframework/security/core/userdetails/UserDetails.html#isAccountNonLocked--" TargetMode="External"/><Relationship Id="rId2" Type="http://schemas.openxmlformats.org/officeDocument/2006/relationships/hyperlink" Target="https://docs.spring.io/spring-security/site/docs/current/api/org/springframework/security/core/GrantedAuthorit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security/site/docs/current/api/org/springframework/security/core/userdetails/UserDetails.html#isAccountNonExpired--" TargetMode="External"/><Relationship Id="rId5" Type="http://schemas.openxmlformats.org/officeDocument/2006/relationships/hyperlink" Target="https://docs.spring.io/spring-security/site/docs/current/api/org/springframework/security/core/userdetails/UserDetails.html#getUsername--" TargetMode="External"/><Relationship Id="rId4" Type="http://schemas.openxmlformats.org/officeDocument/2006/relationships/hyperlink" Target="https://docs.spring.io/spring-security/site/docs/current/api/org/springframework/security/core/userdetails/UserDetails.html#getPassword--" TargetMode="External"/><Relationship Id="rId9" Type="http://schemas.openxmlformats.org/officeDocument/2006/relationships/hyperlink" Target="https://docs.spring.io/spring-security/site/docs/current/api/org/springframework/security/core/userdetails/UserDetails.html#isEnabled--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4348" y="2291434"/>
            <a:ext cx="34740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i="1" u="sng" dirty="0" err="1">
                <a:solidFill>
                  <a:srgbClr val="000000"/>
                </a:solidFill>
              </a:rPr>
              <a:t>Spring</a:t>
            </a:r>
            <a:r>
              <a:rPr lang="fr-FR" sz="4000" b="1" i="1" u="sng" dirty="0">
                <a:solidFill>
                  <a:srgbClr val="000000"/>
                </a:solidFill>
              </a:rPr>
              <a:t> Security </a:t>
            </a:r>
            <a:endParaRPr lang="fr-FR" sz="4000" b="1" i="1" u="sng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2676293" y="680224"/>
            <a:ext cx="78058" cy="4728117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546" y="195549"/>
            <a:ext cx="3300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i="1" u="sng" dirty="0">
                <a:solidFill>
                  <a:srgbClr val="000000"/>
                </a:solidFill>
              </a:rPr>
              <a:t>Interface </a:t>
            </a:r>
            <a:r>
              <a:rPr lang="fr-FR" sz="2800" b="1" i="1" u="sng" dirty="0" err="1">
                <a:solidFill>
                  <a:srgbClr val="000000"/>
                </a:solidFill>
              </a:rPr>
              <a:t>UserDetails</a:t>
            </a:r>
            <a:endParaRPr lang="fr-FR" sz="2800" b="1" i="1" u="sng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675" y="5647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Fournit des informations essentielles sur l'utilisateur.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44217"/>
              </p:ext>
            </p:extLst>
          </p:nvPr>
        </p:nvGraphicFramePr>
        <p:xfrm>
          <a:off x="447546" y="1958120"/>
          <a:ext cx="10318282" cy="4351339"/>
        </p:xfrm>
        <a:graphic>
          <a:graphicData uri="http://schemas.openxmlformats.org/drawingml/2006/table">
            <a:tbl>
              <a:tblPr/>
              <a:tblGrid>
                <a:gridCol w="3208206"/>
                <a:gridCol w="7110076"/>
              </a:tblGrid>
              <a:tr h="843859"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 dirty="0" err="1">
                          <a:effectLst/>
                        </a:rPr>
                        <a:t>java.util.Collection</a:t>
                      </a:r>
                      <a:r>
                        <a:rPr lang="fr-FR" sz="1700" dirty="0">
                          <a:effectLst/>
                        </a:rPr>
                        <a:t>&lt;? </a:t>
                      </a:r>
                      <a:r>
                        <a:rPr lang="fr-FR" sz="1700" dirty="0" err="1">
                          <a:effectLst/>
                        </a:rPr>
                        <a:t>extends</a:t>
                      </a:r>
                      <a:r>
                        <a:rPr lang="fr-FR" sz="1700" dirty="0">
                          <a:effectLst/>
                        </a:rPr>
                        <a:t> </a:t>
                      </a:r>
                      <a:r>
                        <a:rPr lang="fr-FR" sz="17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2" tooltip="interface in org.springframework.security.core"/>
                        </a:rPr>
                        <a:t>GrantedAuthority</a:t>
                      </a:r>
                      <a:r>
                        <a:rPr lang="fr-FR" sz="1700" dirty="0">
                          <a:effectLst/>
                        </a:rPr>
                        <a:t>&gt;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3"/>
                        </a:rPr>
                        <a:t>getAuthorities</a:t>
                      </a:r>
                      <a:r>
                        <a:rPr lang="fr-FR" sz="1700" dirty="0" smtClean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fr-FR" sz="1700" dirty="0" err="1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</a:t>
                      </a:r>
                      <a:r>
                        <a:rPr lang="fr-FR" sz="17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the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authorities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granted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to the user.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580"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 dirty="0" err="1">
                          <a:effectLst/>
                        </a:rPr>
                        <a:t>java.lang.String</a:t>
                      </a:r>
                      <a:endParaRPr lang="fr-FR" sz="1700" dirty="0">
                        <a:effectLst/>
                      </a:endParaRP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4"/>
                        </a:rPr>
                        <a:t>getPassword</a:t>
                      </a:r>
                      <a:r>
                        <a:rPr lang="fr-FR" sz="1700" dirty="0" smtClean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fr-FR" sz="1700" dirty="0" err="1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</a:t>
                      </a:r>
                      <a:r>
                        <a:rPr lang="fr-FR" sz="17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the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password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used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to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authenticate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the user.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84580"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>
                          <a:effectLst/>
                        </a:rPr>
                        <a:t>java.lang.String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getUsername</a:t>
                      </a:r>
                      <a:r>
                        <a:rPr lang="fr-FR" sz="1700" dirty="0" smtClean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fr-FR" sz="1700" dirty="0" err="1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</a:t>
                      </a:r>
                      <a:r>
                        <a:rPr lang="fr-FR" sz="17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the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username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used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to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authenticate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the user.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580"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>
                          <a:effectLst/>
                        </a:rPr>
                        <a:t>boolean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6"/>
                        </a:rPr>
                        <a:t>isAccountNonExpired</a:t>
                      </a:r>
                      <a:r>
                        <a:rPr lang="fr-FR" sz="1700" dirty="0" smtClean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fr-FR" sz="1700" dirty="0" err="1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Indicates</a:t>
                      </a:r>
                      <a:r>
                        <a:rPr lang="fr-FR" sz="17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whether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the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user's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account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has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expired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84580"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>
                          <a:effectLst/>
                        </a:rPr>
                        <a:t>boolean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7"/>
                        </a:rPr>
                        <a:t>isAccountNonLocked</a:t>
                      </a:r>
                      <a:r>
                        <a:rPr lang="fr-FR" sz="1700" dirty="0" smtClean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fr-FR" sz="1700" dirty="0" err="1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Indicates</a:t>
                      </a:r>
                      <a:r>
                        <a:rPr lang="fr-FR" sz="17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whether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the user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is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locked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or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unlocked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580"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>
                          <a:effectLst/>
                        </a:rPr>
                        <a:t>boolean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8"/>
                        </a:rPr>
                        <a:t>isCredentialsNonExpired</a:t>
                      </a:r>
                      <a:r>
                        <a:rPr lang="fr-FR" sz="1700" dirty="0" smtClean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fr-FR" sz="1700" dirty="0" err="1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Indicates</a:t>
                      </a:r>
                      <a:r>
                        <a:rPr lang="fr-FR" sz="17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whether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the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user's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credentials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(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password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) has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expired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584580"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>
                          <a:effectLst/>
                        </a:rPr>
                        <a:t>boolean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7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9"/>
                        </a:rPr>
                        <a:t>isEnabled</a:t>
                      </a:r>
                      <a:r>
                        <a:rPr lang="fr-FR" sz="1700" dirty="0" smtClean="0">
                          <a:effectLst/>
                        </a:rPr>
                        <a:t>()</a:t>
                      </a:r>
                      <a:endParaRPr lang="fr-FR" sz="1700" dirty="0" smtClean="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  <a:p>
                      <a:pPr algn="l" fontAlgn="t"/>
                      <a:r>
                        <a:rPr lang="fr-FR" sz="1700" dirty="0" err="1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Indicates</a:t>
                      </a:r>
                      <a:r>
                        <a:rPr lang="fr-FR" sz="17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whether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the user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is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enabled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 or </a:t>
                      </a:r>
                      <a:r>
                        <a:rPr lang="fr-FR" sz="17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disabled</a:t>
                      </a:r>
                      <a:r>
                        <a:rPr lang="fr-FR" sz="17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</a:txBody>
                  <a:tcPr marL="60018" marR="18006" marT="48015" marB="18006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47547" y="1347537"/>
            <a:ext cx="3161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 smtClean="0">
                <a:solidFill>
                  <a:srgbClr val="353833"/>
                </a:solidFill>
                <a:latin typeface="dejavu sans"/>
              </a:rPr>
              <a:t>Sommaire de Méthodes</a:t>
            </a:r>
            <a:endParaRPr lang="fr-FR" b="1" i="1" dirty="0">
              <a:solidFill>
                <a:srgbClr val="353833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728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050" y="700514"/>
            <a:ext cx="115984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GeneratedValue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strategy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GenerationType.AUTO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nullable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active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String permissions = 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User(String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String permissions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……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User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r>
              <a:rPr lang="fr-FR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getRoleList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(){…}</a:t>
            </a:r>
          </a:p>
          <a:p>
            <a:r>
              <a:rPr lang="fr-FR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fr-FR" b="1" dirty="0" smtClean="0"/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getPermissionList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(){…}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………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797" y="9687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L’entité User 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8678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3813" y="2372702"/>
            <a:ext cx="8646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Repository</a:t>
            </a:r>
            <a:endParaRPr lang="fr-F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UserRepository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JpaRepository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&lt;User, Long&gt;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User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findByUsername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72262" y="347130"/>
            <a:ext cx="2300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UserRepository </a:t>
            </a:r>
            <a:endParaRPr lang="fr-FR" sz="2000" i="1" u="sng" dirty="0"/>
          </a:p>
        </p:txBody>
      </p:sp>
    </p:spTree>
    <p:extLst>
      <p:ext uri="{BB962C8B-B14F-4D97-AF65-F5344CB8AC3E}">
        <p14:creationId xmlns:p14="http://schemas.microsoft.com/office/powerpoint/2010/main" val="343141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5641" y="420343"/>
            <a:ext cx="1010652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UserPrincipal</a:t>
            </a:r>
            <a:r>
              <a:rPr lang="fr-F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fr-F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fr-F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UserPrincipal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.user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user;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Collection&lt;?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GrantedAuthority&gt;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getAuthorities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List&lt;GrantedAuthority&gt;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authorities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Extract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list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of permissions (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name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.user.getPermissionList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 -&gt;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GrantedAuthority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authority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SimpleGrantedAuthority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(p);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authorities.add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authority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Extract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list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of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roles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(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ROLE_name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.user.getRoleList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(r -&gt;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GrantedAuthority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authority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SimpleGrantedAuthority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"ROLE_"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r);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authorities.add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authority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authorities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401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4915" y="363915"/>
            <a:ext cx="906699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getPassword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.user.getPassword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.user.getUsername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isAccountNonExpired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isAccountNonLocked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isCredentialsNonExpired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isEnabled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.user.getActive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1;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2862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4682" y="1444933"/>
            <a:ext cx="9984607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>
                <a:solidFill>
                  <a:srgbClr val="000000"/>
                </a:solidFill>
              </a:rPr>
              <a:t>L’interface </a:t>
            </a:r>
            <a:r>
              <a:rPr lang="fr-FR" sz="2400" dirty="0" err="1">
                <a:solidFill>
                  <a:srgbClr val="000000"/>
                </a:solidFill>
              </a:rPr>
              <a:t>UserDetailsService</a:t>
            </a:r>
            <a:r>
              <a:rPr lang="fr-FR" sz="2400" dirty="0">
                <a:solidFill>
                  <a:srgbClr val="000000"/>
                </a:solidFill>
              </a:rPr>
              <a:t> est utilisée pour récupérer des données relatives à l’utilisateur. Il possède une méthode appelée </a:t>
            </a:r>
            <a:r>
              <a:rPr lang="fr-FR" sz="2400" dirty="0" err="1" smtClean="0">
                <a:solidFill>
                  <a:srgbClr val="000000"/>
                </a:solidFill>
              </a:rPr>
              <a:t>loadUserByUsername</a:t>
            </a:r>
            <a:r>
              <a:rPr lang="fr-FR" sz="2400" dirty="0" smtClean="0">
                <a:solidFill>
                  <a:srgbClr val="000000"/>
                </a:solidFill>
              </a:rPr>
              <a:t>()</a:t>
            </a:r>
            <a:r>
              <a:rPr lang="fr-FR" sz="2400" dirty="0">
                <a:solidFill>
                  <a:srgbClr val="000000"/>
                </a:solidFill>
              </a:rPr>
              <a:t> qui trouve une entité utilisateur en fonction du nom </a:t>
            </a:r>
            <a:r>
              <a:rPr lang="fr-FR" sz="2400" dirty="0" smtClean="0">
                <a:solidFill>
                  <a:srgbClr val="000000"/>
                </a:solidFill>
              </a:rPr>
              <a:t>d’utilisateur </a:t>
            </a:r>
          </a:p>
          <a:p>
            <a:pPr>
              <a:lnSpc>
                <a:spcPts val="3900"/>
              </a:lnSpc>
            </a:pPr>
            <a:endParaRPr lang="fr-FR" sz="2400" dirty="0">
              <a:solidFill>
                <a:srgbClr val="000000"/>
              </a:solidFill>
            </a:endParaRPr>
          </a:p>
          <a:p>
            <a:pPr>
              <a:lnSpc>
                <a:spcPts val="39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La fonction </a:t>
            </a:r>
            <a:r>
              <a:rPr lang="fr-FR" sz="2400" dirty="0" err="1" smtClean="0">
                <a:solidFill>
                  <a:srgbClr val="000000"/>
                </a:solidFill>
              </a:rPr>
              <a:t>loadUserByUsername</a:t>
            </a:r>
            <a:r>
              <a:rPr lang="fr-FR" sz="2400" dirty="0" smtClean="0">
                <a:solidFill>
                  <a:srgbClr val="000000"/>
                </a:solidFill>
              </a:rPr>
              <a:t>() retourne un objet de type </a:t>
            </a:r>
            <a:r>
              <a:rPr lang="fr-FR" sz="2400" dirty="0" err="1" smtClean="0">
                <a:solidFill>
                  <a:srgbClr val="000000"/>
                </a:solidFill>
              </a:rPr>
              <a:t>UserDetails</a:t>
            </a:r>
            <a:endParaRPr lang="fr-FR" sz="2400" dirty="0" smtClean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570" y="347129"/>
            <a:ext cx="4593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u="sng" dirty="0">
                <a:solidFill>
                  <a:srgbClr val="000000"/>
                </a:solidFill>
              </a:rPr>
              <a:t>L’interface </a:t>
            </a:r>
            <a:r>
              <a:rPr lang="fr-FR" sz="2800" b="1" i="1" u="sng" dirty="0" err="1">
                <a:solidFill>
                  <a:srgbClr val="000000"/>
                </a:solidFill>
              </a:rPr>
              <a:t>UserDetailsService</a:t>
            </a:r>
            <a:endParaRPr lang="fr-FR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410842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4683" y="1541137"/>
            <a:ext cx="110337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@Service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UserPrincipalDetailsService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Autowired</a:t>
            </a:r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UserRepository 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userRepository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fr-F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loadUserByUsername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fr-F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UsernameNotFoundException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User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userRepository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.findByUsername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UserPrincipal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userPrincipal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UserPrincipal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userPrincipal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570" y="347129"/>
            <a:ext cx="8166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u="sng" dirty="0" smtClean="0">
                <a:solidFill>
                  <a:srgbClr val="000000"/>
                </a:solidFill>
              </a:rPr>
              <a:t>Classe implémentant une interface</a:t>
            </a:r>
            <a:r>
              <a:rPr lang="fr-FR" sz="2800" b="1" i="1" u="sng" dirty="0">
                <a:solidFill>
                  <a:srgbClr val="000000"/>
                </a:solidFill>
              </a:rPr>
              <a:t> </a:t>
            </a:r>
            <a:r>
              <a:rPr lang="fr-FR" sz="2800" b="1" i="1" u="sng" dirty="0" err="1">
                <a:solidFill>
                  <a:srgbClr val="000000"/>
                </a:solidFill>
              </a:rPr>
              <a:t>UserDetailsService</a:t>
            </a:r>
            <a:endParaRPr lang="fr-FR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6163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3769" y="1388277"/>
            <a:ext cx="10770669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 smtClean="0"/>
              <a:t>Indique </a:t>
            </a:r>
            <a:r>
              <a:rPr lang="fr-FR" sz="2400" dirty="0"/>
              <a:t>qu'une classe peut traiter une implémentation d'authentification spécifique.</a:t>
            </a:r>
            <a:endParaRPr lang="fr-FR" sz="24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20175" y="3705689"/>
            <a:ext cx="10501161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Une implémentation AuthenticationProvider qui récupère les détails de l'utilisateur à partir d'un </a:t>
            </a:r>
            <a:r>
              <a:rPr lang="fr-FR" sz="2400" dirty="0" err="1"/>
              <a:t>UserDetailsService</a:t>
            </a:r>
            <a:r>
              <a:rPr lang="fr-FR" sz="2400" dirty="0"/>
              <a:t>.</a:t>
            </a:r>
            <a:endParaRPr lang="fr-FR" sz="24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3769" y="3672019"/>
            <a:ext cx="4557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fr-FR" sz="2000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DaoAuthenticationProvider</a:t>
            </a:r>
            <a:endParaRPr lang="fr-FR" sz="2000" b="1" u="sn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3769" y="1034334"/>
            <a:ext cx="4839786" cy="353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interface AuthenticationProvider </a:t>
            </a:r>
          </a:p>
        </p:txBody>
      </p:sp>
    </p:spTree>
    <p:extLst>
      <p:ext uri="{BB962C8B-B14F-4D97-AF65-F5344CB8AC3E}">
        <p14:creationId xmlns:p14="http://schemas.microsoft.com/office/powerpoint/2010/main" val="5337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634" y="1632602"/>
            <a:ext cx="113449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DaoAuthenticationProvider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authenticationProvider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DaoAuthenticationProvider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daoAuthenticationProvider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DaoAuthenticationProvider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daoAuthenticationProvider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.setPasswordEncoder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passwordEncoder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daoAuthenticationProvider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.setUserDetailsService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userPrincipalDetailsService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daoAuthenticationProvider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22570" y="347129"/>
            <a:ext cx="7186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u="sng" dirty="0">
                <a:solidFill>
                  <a:srgbClr val="000000"/>
                </a:solidFill>
              </a:rPr>
              <a:t>Définition du </a:t>
            </a:r>
            <a:r>
              <a:rPr lang="fr-FR" sz="2800" b="1" i="1" u="sng" dirty="0" err="1">
                <a:solidFill>
                  <a:srgbClr val="000000"/>
                </a:solidFill>
              </a:rPr>
              <a:t>bean</a:t>
            </a:r>
            <a:r>
              <a:rPr lang="fr-FR" sz="2800" b="1" i="1" u="sng" dirty="0">
                <a:solidFill>
                  <a:srgbClr val="000000"/>
                </a:solidFill>
              </a:rPr>
              <a:t> </a:t>
            </a:r>
            <a:r>
              <a:rPr lang="fr-FR" sz="2800" b="1" i="1" u="sng" dirty="0" err="1">
                <a:solidFill>
                  <a:srgbClr val="000000"/>
                </a:solidFill>
              </a:rPr>
              <a:t>DaoAuthenticationProvider</a:t>
            </a:r>
            <a:r>
              <a:rPr lang="fr-FR" sz="2800" b="1" i="1" u="sng" dirty="0">
                <a:solidFill>
                  <a:srgbClr val="000000"/>
                </a:solidFill>
              </a:rPr>
              <a:t> </a:t>
            </a:r>
            <a:endParaRPr lang="fr-FR" sz="2800" b="1" i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4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7140" y="1528857"/>
            <a:ext cx="104337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SecurityConfig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PasswordEncoder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passwordEncoder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C0"/>
                </a:solidFill>
                <a:latin typeface="Consolas" panose="020B0609020204030204" pitchFamily="49" charset="0"/>
              </a:rPr>
              <a:t>userDetailsService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globalConfig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AuthenticationManagerBuilder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auth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Exception{</a:t>
            </a:r>
          </a:p>
          <a:p>
            <a:r>
              <a:rPr lang="fr-FR" dirty="0" err="1">
                <a:solidFill>
                  <a:srgbClr val="6A3E3E"/>
                </a:solidFill>
                <a:latin typeface="Consolas" panose="020B0609020204030204" pitchFamily="49" charset="0"/>
              </a:rPr>
              <a:t>auth</a:t>
            </a:r>
            <a:endParaRPr lang="fr-FR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authenticationProvider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authenticationProvider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//Définition du Bean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DaoAuthenticationProvider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22570" y="347129"/>
            <a:ext cx="10394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u="sng" dirty="0" smtClean="0">
                <a:solidFill>
                  <a:srgbClr val="000000"/>
                </a:solidFill>
              </a:rPr>
              <a:t>Authentification en utilisant une base de donnée et encodage </a:t>
            </a:r>
            <a:r>
              <a:rPr lang="fr-FR" sz="2800" b="1" i="1" u="sng" dirty="0" err="1" smtClean="0">
                <a:solidFill>
                  <a:srgbClr val="000000"/>
                </a:solidFill>
              </a:rPr>
              <a:t>BCrypt</a:t>
            </a:r>
            <a:endParaRPr lang="fr-FR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1695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061" y="2981904"/>
            <a:ext cx="1116851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>
                <a:solidFill>
                  <a:srgbClr val="000000"/>
                </a:solidFill>
              </a:rPr>
              <a:t>Quand on parle sécurité applicative, nous avons deux notions essentielles :  </a:t>
            </a:r>
          </a:p>
          <a:p>
            <a:pPr>
              <a:lnSpc>
                <a:spcPts val="3900"/>
              </a:lnSpc>
            </a:pPr>
            <a:endParaRPr lang="fr-FR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l’authentification (savoir qui je suis) </a:t>
            </a:r>
          </a:p>
          <a:p>
            <a:pPr marL="342900" indent="-34290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les autorisations (savoir ce que j’ai le droit de faire). </a:t>
            </a:r>
          </a:p>
          <a:p>
            <a:pPr>
              <a:lnSpc>
                <a:spcPts val="3900"/>
              </a:lnSpc>
            </a:pPr>
            <a:endParaRPr lang="fr-FR" sz="2400" dirty="0">
              <a:solidFill>
                <a:srgbClr val="000000"/>
              </a:solidFill>
            </a:endParaRPr>
          </a:p>
          <a:p>
            <a:pPr>
              <a:lnSpc>
                <a:spcPts val="3900"/>
              </a:lnSpc>
            </a:pPr>
            <a:r>
              <a:rPr lang="fr-FR" sz="2400" dirty="0" err="1">
                <a:solidFill>
                  <a:srgbClr val="000000"/>
                </a:solidFill>
              </a:rPr>
              <a:t>Spring</a:t>
            </a:r>
            <a:r>
              <a:rPr lang="fr-FR" sz="2400" dirty="0">
                <a:solidFill>
                  <a:srgbClr val="000000"/>
                </a:solidFill>
              </a:rPr>
              <a:t> Security essaye d’apporter une solution à ces deux problématiques.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83932" y="592029"/>
            <a:ext cx="1048512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>
                <a:solidFill>
                  <a:srgbClr val="000000"/>
                </a:solidFill>
              </a:rPr>
              <a:t>La notion de sécurité informatique n’est pas une mince affaire et sa mise en place est parfois longue et demande d’être constamment adaptée au niveau réseau, serveurs, application… </a:t>
            </a:r>
          </a:p>
          <a:p>
            <a:pPr>
              <a:lnSpc>
                <a:spcPts val="3900"/>
              </a:lnSpc>
            </a:pPr>
            <a:r>
              <a:rPr lang="fr-FR" sz="2400" dirty="0" err="1">
                <a:solidFill>
                  <a:srgbClr val="000000"/>
                </a:solidFill>
              </a:rPr>
              <a:t>Spring</a:t>
            </a:r>
            <a:r>
              <a:rPr lang="fr-FR" sz="2400" dirty="0">
                <a:solidFill>
                  <a:srgbClr val="000000"/>
                </a:solidFill>
              </a:rPr>
              <a:t> Security n’intervient que sur le domaine applicatif.</a:t>
            </a:r>
          </a:p>
        </p:txBody>
      </p:sp>
    </p:spTree>
    <p:extLst>
      <p:ext uri="{BB962C8B-B14F-4D97-AF65-F5344CB8AC3E}">
        <p14:creationId xmlns:p14="http://schemas.microsoft.com/office/powerpoint/2010/main" val="7719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6459" y="1804812"/>
            <a:ext cx="8059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@Component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MyPasswordEncoder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BCryptPasswordEncoder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22570" y="347129"/>
            <a:ext cx="7082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u="sng" dirty="0" smtClean="0">
                <a:solidFill>
                  <a:srgbClr val="000000"/>
                </a:solidFill>
              </a:rPr>
              <a:t>Définition du </a:t>
            </a:r>
            <a:r>
              <a:rPr lang="fr-FR" sz="2800" b="1" i="1" u="sng" dirty="0" err="1" smtClean="0">
                <a:solidFill>
                  <a:srgbClr val="000000"/>
                </a:solidFill>
              </a:rPr>
              <a:t>bean</a:t>
            </a:r>
            <a:r>
              <a:rPr lang="fr-FR" sz="2800" b="1" i="1" u="sng" dirty="0" smtClean="0">
                <a:solidFill>
                  <a:srgbClr val="000000"/>
                </a:solidFill>
              </a:rPr>
              <a:t> assurant le </a:t>
            </a:r>
            <a:r>
              <a:rPr lang="fr-FR" sz="2800" b="1" i="1" u="sng" dirty="0" err="1" smtClean="0">
                <a:solidFill>
                  <a:srgbClr val="000000"/>
                </a:solidFill>
              </a:rPr>
              <a:t>hashage</a:t>
            </a:r>
            <a:r>
              <a:rPr lang="fr-FR" sz="2800" b="1" i="1" u="sng" dirty="0" smtClean="0">
                <a:solidFill>
                  <a:srgbClr val="000000"/>
                </a:solidFill>
              </a:rPr>
              <a:t> </a:t>
            </a:r>
            <a:r>
              <a:rPr lang="fr-FR" sz="2800" b="1" i="1" u="sng" dirty="0" err="1" smtClean="0">
                <a:solidFill>
                  <a:srgbClr val="000000"/>
                </a:solidFill>
              </a:rPr>
              <a:t>BCrypt</a:t>
            </a:r>
            <a:endParaRPr lang="fr-FR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363593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2570" y="347129"/>
            <a:ext cx="2038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u="sng" dirty="0" smtClean="0">
                <a:solidFill>
                  <a:srgbClr val="000000"/>
                </a:solidFill>
              </a:rPr>
              <a:t>Autorisation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59318" y="1509607"/>
            <a:ext cx="928196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9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9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fr-FR" sz="19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9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fr-FR" sz="1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HttpSecurity</a:t>
            </a:r>
            <a:r>
              <a:rPr lang="fr-FR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900" b="1" dirty="0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fr-FR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9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  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900" dirty="0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httpBasic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and()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authorizeRequests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antMatchers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9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permitAll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.and()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authorizeRequests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.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antMatchers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9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r-FR" sz="1900" dirty="0" err="1">
                <a:solidFill>
                  <a:srgbClr val="2A00FF"/>
                </a:solidFill>
                <a:latin typeface="Consolas" panose="020B0609020204030204" pitchFamily="49" charset="0"/>
              </a:rPr>
              <a:t>conferences</a:t>
            </a:r>
            <a:r>
              <a:rPr lang="fr-FR" sz="19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authenticated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fr-FR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antMatchers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9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r-FR" sz="1900" dirty="0" err="1">
                <a:solidFill>
                  <a:srgbClr val="2A00FF"/>
                </a:solidFill>
                <a:latin typeface="Consolas" panose="020B0609020204030204" pitchFamily="49" charset="0"/>
              </a:rPr>
              <a:t>conferences</a:t>
            </a:r>
            <a:r>
              <a:rPr lang="fr-FR" sz="1900" dirty="0">
                <a:solidFill>
                  <a:srgbClr val="2A00FF"/>
                </a:solidFill>
                <a:latin typeface="Consolas" panose="020B0609020204030204" pitchFamily="49" charset="0"/>
              </a:rPr>
              <a:t>/**"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fr-FR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hasRole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900" dirty="0">
                <a:solidFill>
                  <a:srgbClr val="2A00FF"/>
                </a:solidFill>
                <a:latin typeface="Consolas" panose="020B0609020204030204" pitchFamily="49" charset="0"/>
              </a:rPr>
              <a:t>"ADMIN"</a:t>
            </a:r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900" dirty="0"/>
          </a:p>
        </p:txBody>
      </p:sp>
      <p:sp>
        <p:nvSpPr>
          <p:cNvPr id="5" name="Rectangle 4"/>
          <p:cNvSpPr/>
          <p:nvPr/>
        </p:nvSpPr>
        <p:spPr>
          <a:xfrm>
            <a:off x="7708989" y="2404557"/>
            <a:ext cx="2238879" cy="82259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URI permis pour tout utilisateur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06731" y="3546776"/>
            <a:ext cx="2238879" cy="82259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URI permis pour tout utilisateur Authentifié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93147" y="5298019"/>
            <a:ext cx="2238879" cy="82259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URI permis pour tout utilisateur ADMIN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4491613" y="3014505"/>
            <a:ext cx="3135086" cy="36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8" idx="1"/>
          </p:cNvCxnSpPr>
          <p:nvPr/>
        </p:nvCxnSpPr>
        <p:spPr>
          <a:xfrm flipH="1">
            <a:off x="5365820" y="3958071"/>
            <a:ext cx="3940911" cy="5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5767754" y="5034224"/>
            <a:ext cx="362539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5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0598" y="944697"/>
            <a:ext cx="83386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&lt;</a:t>
            </a:r>
            <a:r>
              <a:rPr lang="fr-FR" sz="1600" dirty="0" err="1" smtClean="0"/>
              <a:t>filter</a:t>
            </a:r>
            <a:r>
              <a:rPr lang="fr-FR" sz="1600" dirty="0" smtClean="0"/>
              <a:t>&gt; </a:t>
            </a:r>
          </a:p>
          <a:p>
            <a:r>
              <a:rPr lang="fr-FR" sz="1600" dirty="0" smtClean="0"/>
              <a:t>	&lt;</a:t>
            </a:r>
            <a:r>
              <a:rPr lang="fr-FR" sz="1600" dirty="0" err="1" smtClean="0"/>
              <a:t>filter-name</a:t>
            </a:r>
            <a:r>
              <a:rPr lang="fr-FR" sz="1600" dirty="0" smtClean="0"/>
              <a:t>&gt;</a:t>
            </a:r>
            <a:r>
              <a:rPr lang="fr-FR" sz="1600" dirty="0" err="1" smtClean="0"/>
              <a:t>myFilter</a:t>
            </a:r>
            <a:r>
              <a:rPr lang="fr-FR" sz="1600" dirty="0" smtClean="0"/>
              <a:t>&lt;/</a:t>
            </a:r>
            <a:r>
              <a:rPr lang="fr-FR" sz="1600" dirty="0" err="1" smtClean="0"/>
              <a:t>filter-name</a:t>
            </a:r>
            <a:r>
              <a:rPr lang="fr-FR" sz="1600" dirty="0" smtClean="0"/>
              <a:t>&gt; </a:t>
            </a:r>
          </a:p>
          <a:p>
            <a:r>
              <a:rPr lang="fr-FR" sz="1600" dirty="0" smtClean="0"/>
              <a:t>	&lt;</a:t>
            </a:r>
            <a:r>
              <a:rPr lang="fr-FR" sz="1600" dirty="0" err="1" smtClean="0"/>
              <a:t>filter</a:t>
            </a:r>
            <a:r>
              <a:rPr lang="fr-FR" sz="1600" dirty="0" smtClean="0"/>
              <a:t>-class&gt;</a:t>
            </a:r>
          </a:p>
          <a:p>
            <a:r>
              <a:rPr lang="fr-FR" sz="1600" dirty="0" smtClean="0"/>
              <a:t>		</a:t>
            </a:r>
            <a:r>
              <a:rPr lang="fr-FR" sz="1600" dirty="0" err="1" smtClean="0"/>
              <a:t>org.springframework.web.filter.DelegatingFilterProxy</a:t>
            </a:r>
            <a:endParaRPr lang="fr-FR" sz="1600" dirty="0" smtClean="0"/>
          </a:p>
          <a:p>
            <a:r>
              <a:rPr lang="fr-FR" sz="1600" dirty="0" smtClean="0"/>
              <a:t>	&lt;/</a:t>
            </a:r>
            <a:r>
              <a:rPr lang="fr-FR" sz="1600" dirty="0" err="1" smtClean="0"/>
              <a:t>filter</a:t>
            </a:r>
            <a:r>
              <a:rPr lang="fr-FR" sz="1600" dirty="0" smtClean="0"/>
              <a:t>-class&gt; </a:t>
            </a:r>
          </a:p>
          <a:p>
            <a:r>
              <a:rPr lang="fr-FR" sz="1600" dirty="0" smtClean="0"/>
              <a:t>&lt;/</a:t>
            </a:r>
            <a:r>
              <a:rPr lang="fr-FR" sz="1600" dirty="0" err="1" smtClean="0"/>
              <a:t>filter</a:t>
            </a:r>
            <a:r>
              <a:rPr lang="fr-FR" sz="1600" dirty="0" smtClean="0"/>
              <a:t>&gt; </a:t>
            </a:r>
          </a:p>
          <a:p>
            <a:endParaRPr lang="fr-FR" sz="1600" dirty="0" smtClean="0"/>
          </a:p>
          <a:p>
            <a:r>
              <a:rPr lang="fr-FR" sz="1600" dirty="0" smtClean="0"/>
              <a:t>&lt;</a:t>
            </a:r>
            <a:r>
              <a:rPr lang="fr-FR" sz="1600" dirty="0" err="1" smtClean="0"/>
              <a:t>filter-mapping</a:t>
            </a:r>
            <a:r>
              <a:rPr lang="fr-FR" sz="1600" dirty="0" smtClean="0"/>
              <a:t>&gt; </a:t>
            </a:r>
          </a:p>
          <a:p>
            <a:pPr lvl="1"/>
            <a:r>
              <a:rPr lang="fr-FR" sz="1600" dirty="0" smtClean="0"/>
              <a:t>&lt;</a:t>
            </a:r>
            <a:r>
              <a:rPr lang="fr-FR" sz="1600" dirty="0" err="1" smtClean="0"/>
              <a:t>filter-name</a:t>
            </a:r>
            <a:r>
              <a:rPr lang="fr-FR" sz="1600" dirty="0" smtClean="0"/>
              <a:t>&gt;</a:t>
            </a:r>
            <a:r>
              <a:rPr lang="fr-FR" sz="1600" dirty="0" err="1" smtClean="0"/>
              <a:t>myFilter</a:t>
            </a:r>
            <a:r>
              <a:rPr lang="fr-FR" sz="1600" dirty="0" smtClean="0"/>
              <a:t>&lt;/</a:t>
            </a:r>
            <a:r>
              <a:rPr lang="fr-FR" sz="1600" dirty="0" err="1" smtClean="0"/>
              <a:t>filter-name</a:t>
            </a:r>
            <a:r>
              <a:rPr lang="fr-FR" sz="1600" dirty="0" smtClean="0"/>
              <a:t>&gt; </a:t>
            </a:r>
          </a:p>
          <a:p>
            <a:pPr lvl="1"/>
            <a:r>
              <a:rPr lang="fr-FR" sz="1600" dirty="0" smtClean="0"/>
              <a:t>&lt;url-pattern&gt;/*&lt;/url-pattern&gt; </a:t>
            </a:r>
          </a:p>
          <a:p>
            <a:r>
              <a:rPr lang="fr-FR" sz="1600" dirty="0" smtClean="0"/>
              <a:t>&lt;/</a:t>
            </a:r>
            <a:r>
              <a:rPr lang="fr-FR" sz="1600" dirty="0" err="1" smtClean="0"/>
              <a:t>filter-mapping</a:t>
            </a:r>
            <a:r>
              <a:rPr lang="fr-FR" sz="1600" dirty="0" smtClean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183" y="4185999"/>
            <a:ext cx="1052362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>
                <a:solidFill>
                  <a:srgbClr val="000000"/>
                </a:solidFill>
              </a:rPr>
              <a:t>DelegatingFilterProxy est une classe du module Web de </a:t>
            </a:r>
            <a:r>
              <a:rPr lang="fr-FR" sz="2400" dirty="0" err="1">
                <a:solidFill>
                  <a:srgbClr val="000000"/>
                </a:solidFill>
              </a:rPr>
              <a:t>Spring</a:t>
            </a:r>
            <a:r>
              <a:rPr lang="fr-FR" sz="2400" dirty="0">
                <a:solidFill>
                  <a:srgbClr val="000000"/>
                </a:solidFill>
              </a:rPr>
              <a:t>. Il fournit des fonctionnalités permettant de faire passer les appels HTTP à travers des filtres avant d’atteindre la destination réelle.</a:t>
            </a:r>
          </a:p>
          <a:p>
            <a:pPr>
              <a:lnSpc>
                <a:spcPts val="3900"/>
              </a:lnSpc>
            </a:pPr>
            <a:r>
              <a:rPr lang="fr-FR" sz="2400" dirty="0">
                <a:solidFill>
                  <a:srgbClr val="000000"/>
                </a:solidFill>
              </a:rPr>
              <a:t>Avec </a:t>
            </a:r>
            <a:r>
              <a:rPr lang="fr-FR" sz="2400" dirty="0" err="1">
                <a:solidFill>
                  <a:srgbClr val="000000"/>
                </a:solidFill>
              </a:rPr>
              <a:t>Spring</a:t>
            </a:r>
            <a:r>
              <a:rPr lang="fr-FR" sz="2400" dirty="0">
                <a:solidFill>
                  <a:srgbClr val="000000"/>
                </a:solidFill>
              </a:rPr>
              <a:t> Boot ce </a:t>
            </a:r>
            <a:r>
              <a:rPr lang="fr-FR" sz="2400" dirty="0" err="1">
                <a:solidFill>
                  <a:srgbClr val="000000"/>
                </a:solidFill>
              </a:rPr>
              <a:t>bean</a:t>
            </a:r>
            <a:r>
              <a:rPr lang="fr-FR" sz="2400" dirty="0">
                <a:solidFill>
                  <a:srgbClr val="000000"/>
                </a:solidFill>
              </a:rPr>
              <a:t> est configuré automatiquement.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355" y="109410"/>
            <a:ext cx="3420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u="sng" dirty="0">
                <a:solidFill>
                  <a:srgbClr val="000000"/>
                </a:solidFill>
              </a:rPr>
              <a:t>DelegatingFilterProxy</a:t>
            </a:r>
            <a:endParaRPr lang="fr-FR" b="1" i="1" u="sng" dirty="0"/>
          </a:p>
        </p:txBody>
      </p:sp>
    </p:spTree>
    <p:extLst>
      <p:ext uri="{BB962C8B-B14F-4D97-AF65-F5344CB8AC3E}">
        <p14:creationId xmlns:p14="http://schemas.microsoft.com/office/powerpoint/2010/main" val="35252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9355" y="109410"/>
            <a:ext cx="613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u="sng" dirty="0" smtClean="0">
                <a:solidFill>
                  <a:srgbClr val="000000"/>
                </a:solidFill>
              </a:rPr>
              <a:t>Commencer la sécurité avec </a:t>
            </a:r>
            <a:r>
              <a:rPr lang="fr-FR" sz="2800" b="1" i="1" u="sng" dirty="0" err="1" smtClean="0">
                <a:solidFill>
                  <a:srgbClr val="000000"/>
                </a:solidFill>
              </a:rPr>
              <a:t>spring</a:t>
            </a:r>
            <a:r>
              <a:rPr lang="fr-FR" sz="2800" b="1" i="1" u="sng" dirty="0" smtClean="0">
                <a:solidFill>
                  <a:srgbClr val="000000"/>
                </a:solidFill>
              </a:rPr>
              <a:t> Boot</a:t>
            </a:r>
            <a:endParaRPr lang="fr-FR" b="1" i="1" u="sng" dirty="0"/>
          </a:p>
        </p:txBody>
      </p:sp>
      <p:sp>
        <p:nvSpPr>
          <p:cNvPr id="5" name="Rectangle 4"/>
          <p:cNvSpPr/>
          <p:nvPr/>
        </p:nvSpPr>
        <p:spPr>
          <a:xfrm>
            <a:off x="2330375" y="1881814"/>
            <a:ext cx="8406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-boot-starter-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security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21895" y="1072556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Dépendance pom.xml</a:t>
            </a:r>
            <a:endParaRPr lang="fr-FR" sz="2400" u="sng" dirty="0"/>
          </a:p>
        </p:txBody>
      </p:sp>
      <p:sp>
        <p:nvSpPr>
          <p:cNvPr id="7" name="Rectangle 6"/>
          <p:cNvSpPr/>
          <p:nvPr/>
        </p:nvSpPr>
        <p:spPr>
          <a:xfrm>
            <a:off x="2191624" y="46362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spring.security.user.name=</a:t>
            </a:r>
            <a:r>
              <a:rPr lang="fr-FR" dirty="0" err="1" smtClean="0">
                <a:latin typeface="Consolas" panose="020B0609020204030204" pitchFamily="49" charset="0"/>
              </a:rPr>
              <a:t>admin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 smtClean="0">
                <a:latin typeface="Consolas" panose="020B0609020204030204" pitchFamily="49" charset="0"/>
              </a:rPr>
              <a:t>spring.security.user.password</a:t>
            </a:r>
            <a:r>
              <a:rPr lang="fr-FR" dirty="0" smtClean="0">
                <a:latin typeface="Consolas" panose="020B0609020204030204" pitchFamily="49" charset="0"/>
              </a:rPr>
              <a:t>=</a:t>
            </a:r>
            <a:r>
              <a:rPr lang="fr-FR" dirty="0" err="1" smtClean="0">
                <a:latin typeface="Consolas" panose="020B0609020204030204" pitchFamily="49" charset="0"/>
              </a:rPr>
              <a:t>admin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21895" y="3734661"/>
            <a:ext cx="293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err="1"/>
              <a:t>a</a:t>
            </a:r>
            <a:r>
              <a:rPr lang="fr-FR" sz="2400" u="sng" dirty="0" err="1" smtClean="0"/>
              <a:t>pplication.properties</a:t>
            </a:r>
            <a:endParaRPr lang="fr-FR" sz="2400" u="sng" dirty="0"/>
          </a:p>
        </p:txBody>
      </p:sp>
    </p:spTree>
    <p:extLst>
      <p:ext uri="{BB962C8B-B14F-4D97-AF65-F5344CB8AC3E}">
        <p14:creationId xmlns:p14="http://schemas.microsoft.com/office/powerpoint/2010/main" val="31637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749" y="260502"/>
            <a:ext cx="3598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u="sng" dirty="0">
                <a:solidFill>
                  <a:srgbClr val="000000"/>
                </a:solidFill>
              </a:rPr>
              <a:t>Classe de paramétrage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8233" y="2183016"/>
            <a:ext cx="102862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SecurityConfig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dirty="0" smtClean="0">
              <a:latin typeface="Consolas" panose="020B0609020204030204" pitchFamily="49" charset="0"/>
            </a:endParaRPr>
          </a:p>
          <a:p>
            <a:r>
              <a:rPr lang="fr-FR" dirty="0"/>
              <a:t>// Pour </a:t>
            </a:r>
            <a:r>
              <a:rPr lang="fr-FR" dirty="0" smtClean="0"/>
              <a:t>l'identification</a:t>
            </a:r>
          </a:p>
          <a:p>
            <a:r>
              <a:rPr lang="fr-FR" dirty="0" smtClean="0">
                <a:latin typeface="Consolas" panose="020B0609020204030204" pitchFamily="49" charset="0"/>
              </a:rPr>
              <a:t>//Authentification</a:t>
            </a:r>
          </a:p>
          <a:p>
            <a:r>
              <a:rPr lang="fr-F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globalConfig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AuthenticationManagerBuilder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auth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 smtClean="0">
              <a:latin typeface="Consolas" panose="020B0609020204030204" pitchFamily="49" charset="0"/>
            </a:endParaRPr>
          </a:p>
          <a:p>
            <a:r>
              <a:rPr lang="fr-FR" dirty="0"/>
              <a:t>// Pour les </a:t>
            </a:r>
            <a:r>
              <a:rPr lang="fr-FR" dirty="0" smtClean="0"/>
              <a:t>ressources</a:t>
            </a:r>
          </a:p>
          <a:p>
            <a:r>
              <a:rPr lang="fr-FR" dirty="0" smtClean="0">
                <a:latin typeface="Consolas" panose="020B0609020204030204" pitchFamily="49" charset="0"/>
              </a:rPr>
              <a:t>// Autorisation</a:t>
            </a:r>
          </a:p>
          <a:p>
            <a:r>
              <a:rPr lang="fr-F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fr-F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HttpSecurity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http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 smtClean="0"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5471" y="937065"/>
            <a:ext cx="1089259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>
                <a:solidFill>
                  <a:srgbClr val="000000"/>
                </a:solidFill>
              </a:rPr>
              <a:t>Le gros du paramétrage se fait dans une classe de configuration qui étend</a:t>
            </a:r>
          </a:p>
          <a:p>
            <a:pPr>
              <a:lnSpc>
                <a:spcPts val="3900"/>
              </a:lnSpc>
            </a:pPr>
            <a:r>
              <a:rPr lang="fr-FR" sz="2400" dirty="0" err="1">
                <a:solidFill>
                  <a:srgbClr val="000000"/>
                </a:solidFill>
              </a:rPr>
              <a:t>WebSecurityConfigurerAdapter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2229" y="222001"/>
            <a:ext cx="4837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u="sng" dirty="0">
                <a:solidFill>
                  <a:srgbClr val="000000"/>
                </a:solidFill>
              </a:rPr>
              <a:t>Paramétrage de l’identification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5943" y="1504817"/>
            <a:ext cx="10513998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>
                <a:solidFill>
                  <a:srgbClr val="000000"/>
                </a:solidFill>
              </a:rPr>
              <a:t>Se fait dans la </a:t>
            </a:r>
            <a:r>
              <a:rPr lang="fr-FR" sz="2400" dirty="0" smtClean="0">
                <a:solidFill>
                  <a:srgbClr val="000000"/>
                </a:solidFill>
              </a:rPr>
              <a:t>méthode configure(</a:t>
            </a:r>
            <a:r>
              <a:rPr lang="fr-FR" sz="2400" dirty="0" err="1" smtClean="0">
                <a:solidFill>
                  <a:srgbClr val="000000"/>
                </a:solidFill>
              </a:rPr>
              <a:t>AuthenticationManagerBuilder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auth</a:t>
            </a:r>
            <a:r>
              <a:rPr lang="fr-FR" sz="2400" dirty="0" smtClean="0">
                <a:solidFill>
                  <a:srgbClr val="000000"/>
                </a:solidFill>
              </a:rPr>
              <a:t>)</a:t>
            </a:r>
            <a:endParaRPr lang="fr-FR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si elle n’est pas définie, </a:t>
            </a:r>
            <a:r>
              <a:rPr lang="fr-FR" sz="2400" dirty="0" smtClean="0">
                <a:solidFill>
                  <a:srgbClr val="000000"/>
                </a:solidFill>
              </a:rPr>
              <a:t>identification </a:t>
            </a:r>
            <a:r>
              <a:rPr lang="fr-FR" sz="2400" dirty="0">
                <a:solidFill>
                  <a:srgbClr val="000000"/>
                </a:solidFill>
              </a:rPr>
              <a:t>par défaut (un </a:t>
            </a:r>
            <a:r>
              <a:rPr lang="fr-FR" sz="2400" dirty="0" smtClean="0">
                <a:solidFill>
                  <a:srgbClr val="000000"/>
                </a:solidFill>
              </a:rPr>
              <a:t>utilisateur, paramétré </a:t>
            </a:r>
            <a:r>
              <a:rPr lang="fr-FR" sz="2400" dirty="0">
                <a:solidFill>
                  <a:srgbClr val="000000"/>
                </a:solidFill>
              </a:rPr>
              <a:t>par </a:t>
            </a:r>
            <a:r>
              <a:rPr lang="fr-FR" sz="2400" dirty="0" err="1">
                <a:solidFill>
                  <a:srgbClr val="000000"/>
                </a:solidFill>
              </a:rPr>
              <a:t>application.properties</a:t>
            </a:r>
            <a:endParaRPr lang="fr-FR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le paramètre </a:t>
            </a:r>
            <a:r>
              <a:rPr lang="fr-FR" sz="2400" dirty="0" err="1">
                <a:solidFill>
                  <a:srgbClr val="000000"/>
                </a:solidFill>
              </a:rPr>
              <a:t>auth</a:t>
            </a:r>
            <a:r>
              <a:rPr lang="fr-FR" sz="2400" dirty="0">
                <a:solidFill>
                  <a:srgbClr val="000000"/>
                </a:solidFill>
              </a:rPr>
              <a:t> sert à mettre en place un ou plusieurs </a:t>
            </a:r>
            <a:r>
              <a:rPr lang="fr-FR" sz="2400" dirty="0" smtClean="0">
                <a:solidFill>
                  <a:srgbClr val="000000"/>
                </a:solidFill>
              </a:rPr>
              <a:t>systèmes d’identification </a:t>
            </a:r>
            <a:r>
              <a:rPr lang="fr-FR" sz="2400" dirty="0">
                <a:solidFill>
                  <a:srgbClr val="000000"/>
                </a:solidFill>
              </a:rPr>
              <a:t>: des </a:t>
            </a:r>
            <a:r>
              <a:rPr lang="fr-FR" sz="2400" dirty="0" err="1">
                <a:solidFill>
                  <a:srgbClr val="000000"/>
                </a:solidFill>
              </a:rPr>
              <a:t>AuthenticationManager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82" y="96252"/>
            <a:ext cx="3157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i="1" u="sng" dirty="0">
                <a:solidFill>
                  <a:srgbClr val="000000"/>
                </a:solidFill>
              </a:rPr>
              <a:t>Authentification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882" y="728395"/>
            <a:ext cx="8319436" cy="56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800" dirty="0">
                <a:solidFill>
                  <a:srgbClr val="000000"/>
                </a:solidFill>
              </a:rPr>
              <a:t>La première étape est de créer un </a:t>
            </a:r>
            <a:r>
              <a:rPr lang="fr-FR" sz="2800" dirty="0" err="1">
                <a:solidFill>
                  <a:srgbClr val="000000"/>
                </a:solidFill>
              </a:rPr>
              <a:t>bean</a:t>
            </a:r>
            <a:r>
              <a:rPr lang="fr-FR" sz="2800" dirty="0">
                <a:solidFill>
                  <a:srgbClr val="000000"/>
                </a:solidFill>
              </a:rPr>
              <a:t> de </a:t>
            </a:r>
            <a:r>
              <a:rPr lang="fr-FR" sz="2800" dirty="0" smtClean="0">
                <a:solidFill>
                  <a:srgbClr val="000000"/>
                </a:solidFill>
              </a:rPr>
              <a:t>configuration</a:t>
            </a:r>
            <a:endParaRPr lang="fr-FR" sz="28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5196" y="1553527"/>
            <a:ext cx="102637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fr-F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EnableWebSecurity</a:t>
            </a:r>
            <a:endParaRPr lang="fr-F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SecurityConfig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WebSecurityConfigurerAdapter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dirty="0" smtClean="0"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dirty="0" err="1" smtClean="0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fr-F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globalConfig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AuthenticationManagerBuilder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auth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fr-F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auth</a:t>
            </a:r>
            <a:endParaRPr lang="fr-FR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.inMemoryAuthentication()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withUser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admin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"{</a:t>
            </a:r>
            <a:r>
              <a:rPr lang="fr-FR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noop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r>
              <a:rPr lang="fr-FR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admin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"ADMIN"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.and()</a:t>
            </a:r>
          </a:p>
          <a:p>
            <a:pPr lvl="1"/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withUser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"{</a:t>
            </a:r>
            <a:r>
              <a:rPr lang="fr-FR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noop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r>
              <a:rPr lang="fr-FR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admin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fr-F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 smtClean="0">
              <a:latin typeface="Consolas" panose="020B0609020204030204" pitchFamily="49" charset="0"/>
            </a:endParaRPr>
          </a:p>
          <a:p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99435" y="4969847"/>
            <a:ext cx="11332144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>
                <a:solidFill>
                  <a:srgbClr val="000000"/>
                </a:solidFill>
              </a:rPr>
              <a:t>Lors du chargement de ce </a:t>
            </a:r>
            <a:r>
              <a:rPr lang="fr-FR" sz="2400" dirty="0" err="1">
                <a:solidFill>
                  <a:srgbClr val="000000"/>
                </a:solidFill>
              </a:rPr>
              <a:t>bean</a:t>
            </a:r>
            <a:r>
              <a:rPr lang="fr-FR" sz="2400" dirty="0">
                <a:solidFill>
                  <a:srgbClr val="000000"/>
                </a:solidFill>
              </a:rPr>
              <a:t>, un filtre de servlet </a:t>
            </a:r>
            <a:r>
              <a:rPr lang="fr-FR" sz="2400" dirty="0" smtClean="0">
                <a:solidFill>
                  <a:srgbClr val="000000"/>
                </a:solidFill>
              </a:rPr>
              <a:t>est </a:t>
            </a:r>
            <a:r>
              <a:rPr lang="fr-FR" sz="2400" dirty="0">
                <a:solidFill>
                  <a:srgbClr val="000000"/>
                </a:solidFill>
              </a:rPr>
              <a:t>créé. C’est ce dernier qui orchestrera toute la sécurité (protection des URL, la validation login, mot de passe, ...) au sein de votre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026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5688" y="917855"/>
            <a:ext cx="1001348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>
                <a:solidFill>
                  <a:srgbClr val="000000"/>
                </a:solidFill>
              </a:rPr>
              <a:t>Vous devez absolument définir un et un seul </a:t>
            </a:r>
            <a:r>
              <a:rPr lang="fr-FR" sz="2400" dirty="0" err="1">
                <a:solidFill>
                  <a:srgbClr val="000000"/>
                </a:solidFill>
              </a:rPr>
              <a:t>AuthenticationManagerBuilder</a:t>
            </a:r>
            <a:r>
              <a:rPr lang="fr-FR" sz="2400" dirty="0">
                <a:solidFill>
                  <a:srgbClr val="000000"/>
                </a:solidFill>
              </a:rPr>
              <a:t> dans votre application. Cette classe permet de définir quel sera le mode d’authentification des utilisateurs. La classe permettant de le créer devra être annotée </a:t>
            </a:r>
            <a:r>
              <a:rPr lang="fr-FR" sz="2400" dirty="0" smtClean="0">
                <a:solidFill>
                  <a:srgbClr val="000000"/>
                </a:solidFill>
              </a:rPr>
              <a:t>par </a:t>
            </a:r>
            <a:r>
              <a:rPr lang="fr-FR" sz="2400" dirty="0">
                <a:solidFill>
                  <a:srgbClr val="000000"/>
                </a:solidFill>
              </a:rPr>
              <a:t>@</a:t>
            </a:r>
            <a:r>
              <a:rPr lang="fr-FR" sz="2400" dirty="0" err="1" smtClean="0">
                <a:solidFill>
                  <a:srgbClr val="000000"/>
                </a:solidFill>
              </a:rPr>
              <a:t>EnableWebSecurity</a:t>
            </a:r>
            <a:endParaRPr lang="fr-FR" sz="24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261" y="394635"/>
            <a:ext cx="3157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i="1" u="sng" dirty="0">
                <a:solidFill>
                  <a:srgbClr val="000000"/>
                </a:solidFill>
              </a:rPr>
              <a:t>Authentification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95688" y="3010736"/>
            <a:ext cx="1023486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>
                <a:solidFill>
                  <a:srgbClr val="000000"/>
                </a:solidFill>
              </a:rPr>
              <a:t>Dans l’exemple si dessus nous avons configuré un mode d’authentification ou chaque user est défini manuellement dans votre application. Par exemple </a:t>
            </a:r>
            <a:r>
              <a:rPr lang="fr-FR" sz="2400" dirty="0" smtClean="0">
                <a:solidFill>
                  <a:srgbClr val="000000"/>
                </a:solidFill>
              </a:rPr>
              <a:t>ici les seuls utilisateurs : </a:t>
            </a:r>
          </a:p>
          <a:p>
            <a:pPr>
              <a:lnSpc>
                <a:spcPts val="39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l’utilisateur « user » </a:t>
            </a:r>
            <a:r>
              <a:rPr lang="fr-FR" sz="2400" dirty="0">
                <a:solidFill>
                  <a:srgbClr val="000000"/>
                </a:solidFill>
              </a:rPr>
              <a:t>avec le rôle </a:t>
            </a:r>
            <a:r>
              <a:rPr lang="fr-FR" sz="2400" dirty="0" smtClean="0">
                <a:solidFill>
                  <a:srgbClr val="000000"/>
                </a:solidFill>
              </a:rPr>
              <a:t>« USER »  </a:t>
            </a:r>
          </a:p>
          <a:p>
            <a:pPr>
              <a:lnSpc>
                <a:spcPts val="39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Et l’utilisateur « </a:t>
            </a:r>
            <a:r>
              <a:rPr lang="fr-FR" sz="2400" dirty="0" err="1" smtClean="0">
                <a:solidFill>
                  <a:srgbClr val="000000"/>
                </a:solidFill>
              </a:rPr>
              <a:t>admin</a:t>
            </a:r>
            <a:r>
              <a:rPr lang="fr-FR" sz="2400" dirty="0" smtClean="0">
                <a:solidFill>
                  <a:srgbClr val="000000"/>
                </a:solidFill>
              </a:rPr>
              <a:t> » avec le rôle « ADMIN »  </a:t>
            </a:r>
          </a:p>
          <a:p>
            <a:pPr>
              <a:lnSpc>
                <a:spcPts val="3900"/>
              </a:lnSpc>
            </a:pPr>
            <a:r>
              <a:rPr lang="fr-FR" sz="2400" dirty="0" smtClean="0">
                <a:solidFill>
                  <a:srgbClr val="000000"/>
                </a:solidFill>
              </a:rPr>
              <a:t>le peut </a:t>
            </a:r>
            <a:r>
              <a:rPr lang="fr-FR" sz="2400" dirty="0">
                <a:solidFill>
                  <a:srgbClr val="000000"/>
                </a:solidFill>
              </a:rPr>
              <a:t>s’authentifier.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795688" y="6075013"/>
            <a:ext cx="10388869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00"/>
              </a:lnSpc>
            </a:pPr>
            <a:r>
              <a:rPr lang="fr-FR" sz="2400" dirty="0">
                <a:solidFill>
                  <a:srgbClr val="000000"/>
                </a:solidFill>
              </a:rPr>
              <a:t>Nous pouvons utiliser d’autres modes d’authentification et même les mixer</a:t>
            </a:r>
            <a:r>
              <a:rPr lang="fr-FR" sz="2400" dirty="0" smtClean="0">
                <a:solidFill>
                  <a:srgbClr val="000000"/>
                </a:solidFill>
              </a:rPr>
              <a:t>.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31444" y="2849077"/>
            <a:ext cx="7173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 smtClean="0"/>
              <a:t>Mode d’authentification utilisant une base de données</a:t>
            </a:r>
            <a:endParaRPr lang="fr-FR" sz="2400" b="1" u="sng" dirty="0"/>
          </a:p>
        </p:txBody>
      </p:sp>
    </p:spTree>
    <p:extLst>
      <p:ext uri="{BB962C8B-B14F-4D97-AF65-F5344CB8AC3E}">
        <p14:creationId xmlns:p14="http://schemas.microsoft.com/office/powerpoint/2010/main" val="42047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980</Words>
  <Application>Microsoft Office PowerPoint</Application>
  <PresentationFormat>Grand écran</PresentationFormat>
  <Paragraphs>254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Consolas</vt:lpstr>
      <vt:lpstr>dejavu sans</vt:lpstr>
      <vt:lpstr>dejavu serif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78</cp:revision>
  <dcterms:created xsi:type="dcterms:W3CDTF">2020-03-08T09:13:33Z</dcterms:created>
  <dcterms:modified xsi:type="dcterms:W3CDTF">2020-03-10T22:21:24Z</dcterms:modified>
</cp:coreProperties>
</file>