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7" r:id="rId2"/>
    <p:sldId id="267" r:id="rId3"/>
    <p:sldId id="269" r:id="rId4"/>
    <p:sldId id="282" r:id="rId5"/>
    <p:sldId id="283" r:id="rId6"/>
    <p:sldId id="284" r:id="rId7"/>
    <p:sldId id="270" r:id="rId8"/>
    <p:sldId id="278" r:id="rId9"/>
    <p:sldId id="279" r:id="rId10"/>
    <p:sldId id="261" r:id="rId11"/>
    <p:sldId id="271" r:id="rId12"/>
    <p:sldId id="272" r:id="rId13"/>
    <p:sldId id="280" r:id="rId14"/>
    <p:sldId id="281" r:id="rId15"/>
    <p:sldId id="273" r:id="rId16"/>
    <p:sldId id="274" r:id="rId17"/>
    <p:sldId id="275" r:id="rId18"/>
    <p:sldId id="276" r:id="rId19"/>
  </p:sldIdLst>
  <p:sldSz cx="12192000" cy="6858000"/>
  <p:notesSz cx="6797675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5E6C7-E772-4EE4-8468-12B64C4AFE22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74A4A-7D0D-4494-B4B9-9CAD47E53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861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5A3A-8E2B-44C3-8D4B-C24C1737E087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C3C2-2A6B-4F82-AB85-3B9CA10BF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89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5A3A-8E2B-44C3-8D4B-C24C1737E087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C3C2-2A6B-4F82-AB85-3B9CA10BF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70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5A3A-8E2B-44C3-8D4B-C24C1737E087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C3C2-2A6B-4F82-AB85-3B9CA10BF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19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5A3A-8E2B-44C3-8D4B-C24C1737E087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C3C2-2A6B-4F82-AB85-3B9CA10BF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95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5A3A-8E2B-44C3-8D4B-C24C1737E087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C3C2-2A6B-4F82-AB85-3B9CA10BF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1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5A3A-8E2B-44C3-8D4B-C24C1737E087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C3C2-2A6B-4F82-AB85-3B9CA10BF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10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5A3A-8E2B-44C3-8D4B-C24C1737E087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C3C2-2A6B-4F82-AB85-3B9CA10BF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5A3A-8E2B-44C3-8D4B-C24C1737E087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C3C2-2A6B-4F82-AB85-3B9CA10BF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82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5A3A-8E2B-44C3-8D4B-C24C1737E087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C3C2-2A6B-4F82-AB85-3B9CA10BF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38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5A3A-8E2B-44C3-8D4B-C24C1737E087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C3C2-2A6B-4F82-AB85-3B9CA10BF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36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5A3A-8E2B-44C3-8D4B-C24C1737E087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C3C2-2A6B-4F82-AB85-3B9CA10BF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85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45A3A-8E2B-44C3-8D4B-C24C1737E087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FC3C2-2A6B-4F82-AB85-3B9CA10BF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25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6092" y="2798682"/>
            <a:ext cx="28551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i="1" u="sng" dirty="0" err="1" smtClean="0"/>
              <a:t>Spring</a:t>
            </a:r>
            <a:r>
              <a:rPr lang="fr-FR" sz="4400" i="1" u="sng" dirty="0" smtClean="0"/>
              <a:t> MVC</a:t>
            </a:r>
          </a:p>
          <a:p>
            <a:endParaRPr lang="fr-FR" sz="4400" i="1" u="sng" dirty="0" smtClean="0"/>
          </a:p>
        </p:txBody>
      </p:sp>
      <p:cxnSp>
        <p:nvCxnSpPr>
          <p:cNvPr id="4" name="Connecteur droit 3"/>
          <p:cNvCxnSpPr/>
          <p:nvPr/>
        </p:nvCxnSpPr>
        <p:spPr>
          <a:xfrm>
            <a:off x="2566827" y="284082"/>
            <a:ext cx="35696" cy="6130784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975201" y="6085747"/>
            <a:ext cx="2885085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Mohamed </a:t>
            </a:r>
            <a:r>
              <a:rPr lang="fr-FR" sz="2400" dirty="0" err="1" smtClean="0"/>
              <a:t>Elyaakoubi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09427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9065" y="146291"/>
            <a:ext cx="3576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u="sng" dirty="0"/>
              <a:t>Traitement des requêtes</a:t>
            </a:r>
          </a:p>
        </p:txBody>
      </p:sp>
      <p:sp>
        <p:nvSpPr>
          <p:cNvPr id="3" name="Rectangle 2"/>
          <p:cNvSpPr/>
          <p:nvPr/>
        </p:nvSpPr>
        <p:spPr>
          <a:xfrm>
            <a:off x="927172" y="1845401"/>
            <a:ext cx="105588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</a:t>
            </a:r>
            <a:r>
              <a:rPr lang="fr-FR" sz="2400" dirty="0" smtClean="0"/>
              <a:t>es requêtes sont </a:t>
            </a:r>
            <a:r>
              <a:rPr lang="fr-FR" sz="2400" dirty="0"/>
              <a:t>complètement </a:t>
            </a:r>
            <a:r>
              <a:rPr lang="fr-FR" sz="2400" dirty="0" smtClean="0"/>
              <a:t>dirigées </a:t>
            </a:r>
            <a:r>
              <a:rPr lang="fr-FR" sz="2400" dirty="0"/>
              <a:t>par des </a:t>
            </a:r>
            <a:r>
              <a:rPr lang="fr-FR" sz="2400" dirty="0" smtClean="0"/>
              <a:t>annotations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</a:t>
            </a:r>
            <a:r>
              <a:rPr lang="fr-FR" sz="2400" dirty="0" smtClean="0"/>
              <a:t>’annotation </a:t>
            </a:r>
            <a:r>
              <a:rPr lang="fr-FR" sz="2400" i="1" dirty="0"/>
              <a:t>Controller</a:t>
            </a:r>
            <a:r>
              <a:rPr lang="fr-FR" sz="2400" dirty="0"/>
              <a:t> permet de préciser qu’une </a:t>
            </a:r>
            <a:r>
              <a:rPr lang="fr-FR" sz="2400" dirty="0" smtClean="0"/>
              <a:t>classe correspond </a:t>
            </a:r>
            <a:r>
              <a:rPr lang="fr-FR" sz="2400" dirty="0"/>
              <a:t>à un contrôleur MVC et qu’elle contient les traitements </a:t>
            </a:r>
            <a:r>
              <a:rPr lang="fr-FR" sz="2400" dirty="0" smtClean="0"/>
              <a:t>correspondants.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le </a:t>
            </a:r>
            <a:r>
              <a:rPr lang="fr-FR" sz="2400" dirty="0"/>
              <a:t>mappage des URI doit être défini afin de </a:t>
            </a:r>
            <a:r>
              <a:rPr lang="fr-FR" sz="2400" dirty="0" smtClean="0"/>
              <a:t>sélectionner la méthode de </a:t>
            </a:r>
            <a:r>
              <a:rPr lang="fr-FR" sz="2400" dirty="0"/>
              <a:t>traitement pour une requête Web donnée. Cela se configure également par </a:t>
            </a:r>
            <a:r>
              <a:rPr lang="fr-FR" sz="2400" dirty="0" smtClean="0"/>
              <a:t>le biais </a:t>
            </a:r>
            <a:r>
              <a:rPr lang="fr-FR" sz="2400" dirty="0"/>
              <a:t>des </a:t>
            </a:r>
            <a:r>
              <a:rPr lang="fr-FR" sz="2400" dirty="0" smtClean="0"/>
              <a:t>annotations…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7584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0062" y="2225769"/>
            <a:ext cx="609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@Controller</a:t>
            </a:r>
          </a:p>
          <a:p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fr-FR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MyController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endParaRPr lang="fr-FR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RequestMapping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("/</a:t>
            </a:r>
            <a:r>
              <a:rPr lang="fr-FR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welcome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")</a:t>
            </a:r>
            <a:endParaRPr lang="fr-FR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fr-FR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welcome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fr-FR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494531" y="443383"/>
            <a:ext cx="66736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u="sng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Les annotations @Controller et </a:t>
            </a:r>
            <a:r>
              <a:rPr lang="fr-FR" sz="2000" u="sng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fr-FR" sz="2000" u="sng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RequestMapping</a:t>
            </a:r>
            <a:endParaRPr lang="fr-FR" sz="2000" u="sng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7711" y="1734872"/>
            <a:ext cx="81271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@Controller</a:t>
            </a:r>
          </a:p>
          <a:p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WelcomeController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endParaRPr lang="fr-FR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RequestMapping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value={"/</a:t>
            </a:r>
            <a:r>
              <a:rPr lang="fr-FR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welcome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"/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index"),</a:t>
            </a:r>
            <a:r>
              <a:rPr lang="fr-FR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method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RequestMethod.GET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  <a:endParaRPr lang="fr-FR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params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={"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auth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refresh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", "!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authenticate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"})</a:t>
            </a:r>
            <a:endParaRPr lang="fr-FR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fr-FR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welcome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fr-FR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384595" y="443383"/>
            <a:ext cx="3429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u="sng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Requête avec paramètres</a:t>
            </a:r>
            <a:endParaRPr lang="fr-FR" sz="2000" u="sng" dirty="0"/>
          </a:p>
        </p:txBody>
      </p:sp>
    </p:spTree>
    <p:extLst>
      <p:ext uri="{BB962C8B-B14F-4D97-AF65-F5344CB8AC3E}">
        <p14:creationId xmlns:p14="http://schemas.microsoft.com/office/powerpoint/2010/main" val="53425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7537" y="1848103"/>
            <a:ext cx="87012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"/livre"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RequestMethod.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GET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"auteur=auteur1"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"titre"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"!</a:t>
            </a:r>
            <a:r>
              <a:rPr lang="fr-FR" dirty="0" err="1">
                <a:solidFill>
                  <a:srgbClr val="2A00FF"/>
                </a:solidFill>
                <a:latin typeface="Consolas" panose="020B0609020204030204" pitchFamily="49" charset="0"/>
              </a:rPr>
              <a:t>authenticate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getLivre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RequestParam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requestParams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auteur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requestParams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"auteur"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titre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requestParams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"titre"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fr-FR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…</a:t>
            </a:r>
            <a:endParaRPr lang="fr-F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84595" y="443383"/>
            <a:ext cx="5545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u="sng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Récupérer les paramètres d’une requête</a:t>
            </a:r>
            <a:endParaRPr lang="fr-FR" sz="2000" u="sng" dirty="0"/>
          </a:p>
        </p:txBody>
      </p:sp>
    </p:spTree>
    <p:extLst>
      <p:ext uri="{BB962C8B-B14F-4D97-AF65-F5344CB8AC3E}">
        <p14:creationId xmlns:p14="http://schemas.microsoft.com/office/powerpoint/2010/main" val="649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0938" y="1072243"/>
            <a:ext cx="97922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@</a:t>
            </a:r>
            <a:r>
              <a:rPr lang="fr-FR" sz="2400" dirty="0" err="1"/>
              <a:t>PathVariable</a:t>
            </a:r>
            <a:r>
              <a:rPr lang="fr-FR" sz="2400" dirty="0"/>
              <a:t> : associer la valeur d’un paramètre dans l’URI (le lien saisi par l’utilisateur) à une variable déclarée dans le méthode  du </a:t>
            </a:r>
            <a:r>
              <a:rPr lang="fr-FR" sz="2400" dirty="0" smtClean="0"/>
              <a:t>contrôleur.</a:t>
            </a: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450406" y="230678"/>
            <a:ext cx="37072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/>
              <a:t>L’annotation @</a:t>
            </a:r>
            <a:r>
              <a:rPr lang="fr-FR" sz="2400" u="sng" dirty="0" err="1"/>
              <a:t>PathVariable</a:t>
            </a:r>
            <a:r>
              <a:rPr lang="fr-FR" sz="2400" u="sng" dirty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2162408" y="2673220"/>
            <a:ext cx="78092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fr-F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livres/{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id}"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String </a:t>
            </a:r>
            <a:r>
              <a:rPr lang="fr-FR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getlivreId</a:t>
            </a:r>
            <a:r>
              <a:rPr lang="fr-FR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fr-FR" b="1" dirty="0">
                <a:solidFill>
                  <a:srgbClr val="646464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@</a:t>
            </a:r>
            <a:r>
              <a:rPr lang="fr-FR" b="1" dirty="0" err="1">
                <a:solidFill>
                  <a:srgbClr val="646464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PathVariable</a:t>
            </a:r>
            <a:r>
              <a:rPr lang="fr-FR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fr-FR" b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"id"</a:t>
            </a:r>
            <a:r>
              <a:rPr lang="fr-FR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</a:t>
            </a:r>
            <a:r>
              <a:rPr lang="fr-FR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long</a:t>
            </a:r>
            <a:r>
              <a:rPr lang="fr-FR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id</a:t>
            </a:r>
            <a:r>
              <a:rPr lang="fr-FR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fr-FR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..</a:t>
            </a:r>
          </a:p>
          <a:p>
            <a:r>
              <a:rPr lang="fr-FR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….</a:t>
            </a:r>
            <a:endParaRPr lang="fr-FR" b="1" dirty="0">
              <a:solidFill>
                <a:srgbClr val="00000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69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8431" y="2190599"/>
            <a:ext cx="82530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(value = 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method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RequestMethod.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GET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vue1(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ModelMap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"liste"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"liste des personnes 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2A00FF"/>
                </a:solidFill>
                <a:latin typeface="Consolas" panose="020B0609020204030204" pitchFamily="49" charset="0"/>
              </a:rPr>
              <a:t>ajouter"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dirty="0" err="1">
                <a:solidFill>
                  <a:srgbClr val="2A00FF"/>
                </a:solidFill>
                <a:latin typeface="Consolas" panose="020B0609020204030204" pitchFamily="49" charset="0"/>
              </a:rPr>
              <a:t>"Ajouter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 une personne 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welcome</a:t>
            </a:r>
            <a:r>
              <a:rPr lang="fr-FR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35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4466" y="1805421"/>
            <a:ext cx="83937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(value = 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"/test"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method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RequestMethod.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GET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ModelAndView vue2(){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ModelAndView </a:t>
            </a:r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modelview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ModelAndView();</a:t>
            </a:r>
          </a:p>
          <a:p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modelview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.setViewName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"test"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modelview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.addObject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2A00FF"/>
                </a:solidFill>
                <a:latin typeface="Consolas" panose="020B0609020204030204" pitchFamily="49" charset="0"/>
              </a:rPr>
              <a:t>lp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dirty="0" err="1">
                <a:solidFill>
                  <a:srgbClr val="0000C0"/>
                </a:solidFill>
                <a:latin typeface="Consolas" panose="020B0609020204030204" pitchFamily="49" charset="0"/>
              </a:rPr>
              <a:t>daoetudiant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.getAll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modelview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292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9065" y="146291"/>
            <a:ext cx="3576044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u="sng" dirty="0"/>
              <a:t>Configuration de la vue</a:t>
            </a:r>
          </a:p>
        </p:txBody>
      </p:sp>
      <p:sp>
        <p:nvSpPr>
          <p:cNvPr id="5" name="Rectangle 4"/>
          <p:cNvSpPr/>
          <p:nvPr/>
        </p:nvSpPr>
        <p:spPr>
          <a:xfrm>
            <a:off x="941982" y="1067668"/>
            <a:ext cx="104268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fr-FR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"org.springframework.web.servlet.view.InternalResourceViewResolver"</a:t>
            </a:r>
            <a:r>
              <a:rPr lang="fr-FR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"prefix"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"/WEB-INF/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vues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/" 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"suffix"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".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jsp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fr-F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fr-FR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78058" y="3772450"/>
            <a:ext cx="118829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	@Bean</a:t>
            </a:r>
          </a:p>
          <a:p>
            <a:r>
              <a:rPr lang="fr-FR" dirty="0">
                <a:latin typeface="Consolas" panose="020B0609020204030204" pitchFamily="49" charset="0"/>
              </a:rPr>
              <a:t>	public </a:t>
            </a:r>
            <a:r>
              <a:rPr lang="fr-FR" dirty="0" err="1">
                <a:latin typeface="Consolas" panose="020B0609020204030204" pitchFamily="49" charset="0"/>
              </a:rPr>
              <a:t>ViewResolver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getViewResolver</a:t>
            </a:r>
            <a:r>
              <a:rPr lang="fr-FR" dirty="0">
                <a:latin typeface="Consolas" panose="020B0609020204030204" pitchFamily="49" charset="0"/>
              </a:rPr>
              <a:t>(){</a:t>
            </a:r>
          </a:p>
          <a:p>
            <a:r>
              <a:rPr lang="fr-FR" dirty="0">
                <a:latin typeface="Consolas" panose="020B0609020204030204" pitchFamily="49" charset="0"/>
              </a:rPr>
              <a:t>		</a:t>
            </a:r>
            <a:r>
              <a:rPr lang="fr-FR" dirty="0" err="1">
                <a:latin typeface="Consolas" panose="020B0609020204030204" pitchFamily="49" charset="0"/>
              </a:rPr>
              <a:t>InternalResourceViewResolver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resolver</a:t>
            </a:r>
            <a:r>
              <a:rPr lang="fr-FR" dirty="0">
                <a:latin typeface="Consolas" panose="020B0609020204030204" pitchFamily="49" charset="0"/>
              </a:rPr>
              <a:t> = new </a:t>
            </a:r>
            <a:r>
              <a:rPr lang="fr-FR" dirty="0" err="1">
                <a:latin typeface="Consolas" panose="020B0609020204030204" pitchFamily="49" charset="0"/>
              </a:rPr>
              <a:t>InternalResourceViewResolver</a:t>
            </a:r>
            <a:r>
              <a:rPr lang="fr-FR" dirty="0">
                <a:latin typeface="Consolas" panose="020B0609020204030204" pitchFamily="49" charset="0"/>
              </a:rPr>
              <a:t>();</a:t>
            </a:r>
          </a:p>
          <a:p>
            <a:r>
              <a:rPr lang="fr-FR" dirty="0">
                <a:latin typeface="Consolas" panose="020B0609020204030204" pitchFamily="49" charset="0"/>
              </a:rPr>
              <a:t>		</a:t>
            </a:r>
            <a:r>
              <a:rPr lang="fr-FR" dirty="0" err="1">
                <a:latin typeface="Consolas" panose="020B0609020204030204" pitchFamily="49" charset="0"/>
              </a:rPr>
              <a:t>resolver.setPrefix</a:t>
            </a:r>
            <a:r>
              <a:rPr lang="fr-FR" dirty="0">
                <a:latin typeface="Consolas" panose="020B0609020204030204" pitchFamily="49" charset="0"/>
              </a:rPr>
              <a:t>("/</a:t>
            </a:r>
            <a:r>
              <a:rPr lang="fr-FR" dirty="0" smtClean="0">
                <a:latin typeface="Consolas" panose="020B0609020204030204" pitchFamily="49" charset="0"/>
              </a:rPr>
              <a:t>WEB-INF/vues/");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		</a:t>
            </a:r>
            <a:r>
              <a:rPr lang="fr-FR" dirty="0" err="1">
                <a:latin typeface="Consolas" panose="020B0609020204030204" pitchFamily="49" charset="0"/>
              </a:rPr>
              <a:t>resolver.setSuffix</a:t>
            </a:r>
            <a:r>
              <a:rPr lang="fr-FR" dirty="0">
                <a:latin typeface="Consolas" panose="020B0609020204030204" pitchFamily="49" charset="0"/>
              </a:rPr>
              <a:t>(".</a:t>
            </a:r>
            <a:r>
              <a:rPr lang="fr-FR" dirty="0" err="1">
                <a:latin typeface="Consolas" panose="020B0609020204030204" pitchFamily="49" charset="0"/>
              </a:rPr>
              <a:t>jsp</a:t>
            </a:r>
            <a:r>
              <a:rPr lang="fr-FR" dirty="0">
                <a:latin typeface="Consolas" panose="020B0609020204030204" pitchFamily="49" charset="0"/>
              </a:rPr>
              <a:t>");</a:t>
            </a:r>
          </a:p>
          <a:p>
            <a:r>
              <a:rPr lang="fr-FR" dirty="0">
                <a:latin typeface="Consolas" panose="020B0609020204030204" pitchFamily="49" charset="0"/>
              </a:rPr>
              <a:t>		return </a:t>
            </a:r>
            <a:r>
              <a:rPr lang="fr-FR" dirty="0" err="1">
                <a:latin typeface="Consolas" panose="020B0609020204030204" pitchFamily="49" charset="0"/>
              </a:rPr>
              <a:t>resolver</a:t>
            </a:r>
            <a:r>
              <a:rPr lang="fr-FR" dirty="0"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43736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javatpoint.com/images/sp/mv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64" y="1015673"/>
            <a:ext cx="8397757" cy="52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8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2222" y="1333007"/>
            <a:ext cx="108226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Spring</a:t>
            </a:r>
            <a:r>
              <a:rPr lang="fr-FR" sz="2400" dirty="0"/>
              <a:t> MVC implémentent le type 2 de ce </a:t>
            </a:r>
            <a:r>
              <a:rPr lang="fr-FR" sz="2400" dirty="0" smtClean="0"/>
              <a:t>patron de conception, </a:t>
            </a:r>
            <a:r>
              <a:rPr lang="fr-FR" sz="2400" dirty="0"/>
              <a:t>qui instaure un point d’entrée unique ayant pour mission d’aiguiller les requêtes vers la bonne entité de traitement. </a:t>
            </a:r>
            <a:endParaRPr lang="fr-F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profite </a:t>
            </a:r>
            <a:r>
              <a:rPr lang="fr-FR" sz="2400" dirty="0"/>
              <a:t>des avantages de l’injection de dépendances </a:t>
            </a:r>
            <a:endParaRPr lang="fr-F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offre </a:t>
            </a:r>
            <a:r>
              <a:rPr lang="fr-FR" sz="2400" dirty="0"/>
              <a:t>une intéressante flexibilité grâce aux </a:t>
            </a:r>
            <a:r>
              <a:rPr lang="fr-FR" sz="2400" dirty="0" smtClean="0"/>
              <a:t>annotations Java </a:t>
            </a:r>
            <a:r>
              <a:rPr lang="fr-FR" sz="2400" dirty="0"/>
              <a:t>5. Ce module permet dès lors de s’abstraire de l’API Servlet de Java EE,</a:t>
            </a:r>
          </a:p>
        </p:txBody>
      </p:sp>
    </p:spTree>
    <p:extLst>
      <p:ext uri="{BB962C8B-B14F-4D97-AF65-F5344CB8AC3E}">
        <p14:creationId xmlns:p14="http://schemas.microsoft.com/office/powerpoint/2010/main" val="317019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8311" y="1655375"/>
            <a:ext cx="110228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Cette </a:t>
            </a:r>
            <a:r>
              <a:rPr lang="fr-FR" sz="2400" dirty="0"/>
              <a:t>entité correspond à l’unique point d’accès de l’application Web. Son rôle est de rediriger les </a:t>
            </a:r>
            <a:r>
              <a:rPr lang="fr-FR" sz="2400" dirty="0" smtClean="0"/>
              <a:t>traitements vers </a:t>
            </a:r>
            <a:r>
              <a:rPr lang="fr-FR" sz="2400" dirty="0"/>
              <a:t>le bon contrôleur en se fondant sur l’adresse d’accès pour traiter la requête. Dans le </a:t>
            </a:r>
            <a:r>
              <a:rPr lang="fr-FR" sz="2400" dirty="0" smtClean="0"/>
              <a:t>cas d’applications </a:t>
            </a:r>
            <a:r>
              <a:rPr lang="fr-FR" sz="2400" dirty="0"/>
              <a:t>Web, ce contrôleur </a:t>
            </a:r>
            <a:r>
              <a:rPr lang="fr-FR" sz="2400" dirty="0" smtClean="0"/>
              <a:t>façade est </a:t>
            </a:r>
            <a:r>
              <a:rPr lang="fr-FR" sz="2400" dirty="0"/>
              <a:t>implémenté par le biais d’une servlet, qui est généralement </a:t>
            </a:r>
            <a:r>
              <a:rPr lang="fr-FR" sz="2400" dirty="0" smtClean="0"/>
              <a:t>fournie par </a:t>
            </a:r>
            <a:r>
              <a:rPr lang="fr-FR" sz="2400" dirty="0"/>
              <a:t>le </a:t>
            </a:r>
            <a:r>
              <a:rPr lang="fr-FR" sz="2400" dirty="0" err="1"/>
              <a:t>framework</a:t>
            </a:r>
            <a:r>
              <a:rPr lang="fr-FR" sz="2400" dirty="0"/>
              <a:t> MVC utilisé.</a:t>
            </a:r>
          </a:p>
        </p:txBody>
      </p:sp>
      <p:sp>
        <p:nvSpPr>
          <p:cNvPr id="3" name="Rectangle 2"/>
          <p:cNvSpPr/>
          <p:nvPr/>
        </p:nvSpPr>
        <p:spPr>
          <a:xfrm>
            <a:off x="222913" y="309054"/>
            <a:ext cx="3087961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u="sng" dirty="0"/>
              <a:t>Le contrôleur façade</a:t>
            </a:r>
          </a:p>
        </p:txBody>
      </p:sp>
    </p:spTree>
    <p:extLst>
      <p:ext uri="{BB962C8B-B14F-4D97-AF65-F5344CB8AC3E}">
        <p14:creationId xmlns:p14="http://schemas.microsoft.com/office/powerpoint/2010/main" val="88223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6016" y="443447"/>
            <a:ext cx="1063591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Les applications java standard (non web) utilisent forcément </a:t>
            </a:r>
            <a:r>
              <a:rPr lang="fr-FR" sz="2400" dirty="0" smtClean="0"/>
              <a:t>le contexte</a:t>
            </a:r>
            <a:r>
              <a:rPr lang="fr-FR" sz="2400" dirty="0"/>
              <a:t> </a:t>
            </a:r>
            <a:r>
              <a:rPr lang="fr-FR" sz="2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"</a:t>
            </a:r>
            <a:r>
              <a:rPr lang="fr-FR" sz="2400" dirty="0" err="1"/>
              <a:t>ApplicationContext</a:t>
            </a:r>
            <a:r>
              <a:rPr lang="fr-FR" sz="2400" dirty="0"/>
              <a:t>" pour initialiser les conteneur </a:t>
            </a:r>
            <a:r>
              <a:rPr lang="fr-FR" sz="2400" dirty="0" err="1"/>
              <a:t>Spring</a:t>
            </a:r>
            <a:r>
              <a:rPr lang="fr-FR" sz="2400" dirty="0"/>
              <a:t>. Ceci se fait, par exemple, ainsi</a:t>
            </a:r>
            <a:r>
              <a:rPr lang="fr-FR" sz="24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fr-FR" sz="2000" dirty="0" err="1">
                <a:solidFill>
                  <a:srgbClr val="C7254E"/>
                </a:solidFill>
                <a:latin typeface="neuzeitgro"/>
              </a:rPr>
              <a:t>ApplicationContext</a:t>
            </a:r>
            <a:r>
              <a:rPr lang="fr-FR" sz="2000" dirty="0">
                <a:solidFill>
                  <a:srgbClr val="C7254E"/>
                </a:solidFill>
                <a:latin typeface="neuzeitgro"/>
              </a:rPr>
              <a:t> </a:t>
            </a:r>
            <a:r>
              <a:rPr lang="fr-FR" sz="2000" dirty="0" err="1">
                <a:solidFill>
                  <a:srgbClr val="C7254E"/>
                </a:solidFill>
                <a:latin typeface="neuzeitgro"/>
              </a:rPr>
              <a:t>context</a:t>
            </a:r>
            <a:r>
              <a:rPr lang="fr-FR" sz="2000" dirty="0">
                <a:solidFill>
                  <a:srgbClr val="C7254E"/>
                </a:solidFill>
                <a:latin typeface="neuzeitgro"/>
              </a:rPr>
              <a:t> = new </a:t>
            </a:r>
            <a:r>
              <a:rPr lang="fr-FR" sz="2000" dirty="0" err="1">
                <a:solidFill>
                  <a:srgbClr val="C7254E"/>
                </a:solidFill>
                <a:latin typeface="neuzeitgro"/>
              </a:rPr>
              <a:t>ClassPathXmlApplicationContext</a:t>
            </a:r>
            <a:r>
              <a:rPr lang="fr-FR" sz="2000" dirty="0">
                <a:solidFill>
                  <a:srgbClr val="C7254E"/>
                </a:solidFill>
                <a:latin typeface="neuzeitgro"/>
              </a:rPr>
              <a:t>("spring-context.xml</a:t>
            </a:r>
            <a:r>
              <a:rPr lang="fr-FR" sz="2000" dirty="0" smtClean="0">
                <a:solidFill>
                  <a:srgbClr val="C7254E"/>
                </a:solidFill>
                <a:latin typeface="neuzeitgro"/>
              </a:rPr>
              <a:t>");</a:t>
            </a:r>
            <a:endParaRPr lang="fr-FR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18147" y="2148209"/>
            <a:ext cx="65" cy="877163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3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neuzeitgro"/>
              </a:rPr>
              <a:t/>
            </a:r>
            <a:br>
              <a:rPr kumimoji="0" lang="fr-FR" sz="13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neuzeitgro"/>
              </a:rPr>
            </a:b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9388" y="3298973"/>
            <a:ext cx="106359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Commençons par rappeler que, dans le cas d'application web, la création d'une instance du contexte "</a:t>
            </a:r>
            <a:r>
              <a:rPr lang="fr-FR" sz="2400" dirty="0" err="1"/>
              <a:t>ApplicationContext</a:t>
            </a:r>
            <a:r>
              <a:rPr lang="fr-FR" sz="2400" dirty="0"/>
              <a:t>" se fait selon deux modes (déclaratif ou programmatique):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En enregistrant un </a:t>
            </a:r>
            <a:r>
              <a:rPr lang="fr-FR" sz="2400" dirty="0" err="1"/>
              <a:t>listener</a:t>
            </a:r>
            <a:r>
              <a:rPr lang="fr-FR" sz="2400" dirty="0"/>
              <a:t> "</a:t>
            </a:r>
            <a:r>
              <a:rPr lang="fr-FR" sz="2400" dirty="0" err="1"/>
              <a:t>ContextLoaderListener</a:t>
            </a:r>
            <a:r>
              <a:rPr lang="fr-FR" sz="2400" dirty="0"/>
              <a:t>" dans le web.xml,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Par code java.</a:t>
            </a:r>
          </a:p>
        </p:txBody>
      </p:sp>
    </p:spTree>
    <p:extLst>
      <p:ext uri="{BB962C8B-B14F-4D97-AF65-F5344CB8AC3E}">
        <p14:creationId xmlns:p14="http://schemas.microsoft.com/office/powerpoint/2010/main" val="3094468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3345" y="1535826"/>
            <a:ext cx="870444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i="1" dirty="0">
                <a:latin typeface="neuzeitgro"/>
              </a:rPr>
              <a:t>&lt;</a:t>
            </a:r>
            <a:r>
              <a:rPr lang="fr-FR" sz="2000" i="1" dirty="0" err="1">
                <a:latin typeface="neuzeitgro"/>
              </a:rPr>
              <a:t>listener</a:t>
            </a:r>
            <a:r>
              <a:rPr lang="fr-FR" sz="2000" i="1" dirty="0">
                <a:latin typeface="neuzeitgro"/>
              </a:rPr>
              <a:t>&gt;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/>
              <a:t>	</a:t>
            </a:r>
            <a:r>
              <a:rPr lang="fr-FR" sz="2000" i="1" dirty="0" smtClean="0">
                <a:latin typeface="neuzeitgro"/>
              </a:rPr>
              <a:t>&lt;</a:t>
            </a:r>
            <a:r>
              <a:rPr lang="fr-FR" sz="2000" i="1" dirty="0" err="1" smtClean="0">
                <a:latin typeface="neuzeitgro"/>
              </a:rPr>
              <a:t>listener</a:t>
            </a:r>
            <a:r>
              <a:rPr lang="fr-FR" sz="2000" i="1" dirty="0" smtClean="0">
                <a:latin typeface="neuzeitgro"/>
              </a:rPr>
              <a:t>-class&gt; </a:t>
            </a:r>
          </a:p>
          <a:p>
            <a:r>
              <a:rPr lang="fr-FR" sz="2000" i="1" dirty="0" err="1" smtClean="0">
                <a:latin typeface="neuzeitgro"/>
              </a:rPr>
              <a:t>org.springframework.web.context.ContextLoaderListener</a:t>
            </a:r>
            <a:r>
              <a:rPr lang="fr-FR" sz="2000" i="1" dirty="0" smtClean="0">
                <a:latin typeface="neuzeitgro"/>
              </a:rPr>
              <a:t> </a:t>
            </a:r>
          </a:p>
          <a:p>
            <a:r>
              <a:rPr lang="fr-FR" sz="2000" i="1" dirty="0">
                <a:latin typeface="neuzeitgro"/>
              </a:rPr>
              <a:t>	</a:t>
            </a:r>
            <a:r>
              <a:rPr lang="fr-FR" sz="2000" i="1" dirty="0" smtClean="0">
                <a:latin typeface="neuzeitgro"/>
              </a:rPr>
              <a:t>&lt;/</a:t>
            </a:r>
            <a:r>
              <a:rPr lang="fr-FR" sz="2000" i="1" dirty="0" err="1" smtClean="0">
                <a:latin typeface="neuzeitgro"/>
              </a:rPr>
              <a:t>listener</a:t>
            </a:r>
            <a:r>
              <a:rPr lang="fr-FR" sz="2000" i="1" dirty="0" smtClean="0">
                <a:latin typeface="neuzeitgro"/>
              </a:rPr>
              <a:t>-class&gt;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i="1" dirty="0" smtClean="0">
                <a:latin typeface="neuzeitgro"/>
              </a:rPr>
              <a:t>&lt;/</a:t>
            </a:r>
            <a:r>
              <a:rPr lang="fr-FR" sz="2000" i="1" dirty="0" err="1">
                <a:latin typeface="neuzeitgro"/>
              </a:rPr>
              <a:t>listener</a:t>
            </a:r>
            <a:r>
              <a:rPr lang="fr-FR" sz="2000" i="1" dirty="0" smtClean="0">
                <a:latin typeface="neuzeitgro"/>
              </a:rPr>
              <a:t>&gt;</a:t>
            </a:r>
          </a:p>
          <a:p>
            <a:r>
              <a:rPr lang="fr-FR" sz="2000" dirty="0"/>
              <a:t/>
            </a:r>
            <a:br>
              <a:rPr lang="fr-FR" sz="2000" dirty="0"/>
            </a:br>
            <a:r>
              <a:rPr lang="fr-FR" sz="2000" i="1" dirty="0">
                <a:latin typeface="neuzeitgro"/>
              </a:rPr>
              <a:t>&lt;</a:t>
            </a:r>
            <a:r>
              <a:rPr lang="fr-FR" sz="2000" i="1" dirty="0" err="1">
                <a:latin typeface="neuzeitgro"/>
              </a:rPr>
              <a:t>context-param</a:t>
            </a:r>
            <a:r>
              <a:rPr lang="fr-FR" sz="2000" i="1" dirty="0">
                <a:latin typeface="neuzeitgro"/>
              </a:rPr>
              <a:t>&gt;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/>
              <a:t>	</a:t>
            </a:r>
            <a:r>
              <a:rPr lang="fr-FR" sz="2000" i="1" dirty="0" smtClean="0">
                <a:latin typeface="neuzeitgro"/>
              </a:rPr>
              <a:t>&lt;</a:t>
            </a:r>
            <a:r>
              <a:rPr lang="fr-FR" sz="2000" i="1" dirty="0" err="1">
                <a:latin typeface="neuzeitgro"/>
              </a:rPr>
              <a:t>param-name</a:t>
            </a:r>
            <a:r>
              <a:rPr lang="fr-FR" sz="2000" i="1" dirty="0">
                <a:latin typeface="neuzeitgro"/>
              </a:rPr>
              <a:t>&gt;</a:t>
            </a:r>
            <a:r>
              <a:rPr lang="fr-FR" sz="2000" i="1" dirty="0" err="1">
                <a:latin typeface="neuzeitgro"/>
              </a:rPr>
              <a:t>contextConfigLocation</a:t>
            </a:r>
            <a:r>
              <a:rPr lang="fr-FR" sz="2000" i="1" dirty="0">
                <a:latin typeface="neuzeitgro"/>
              </a:rPr>
              <a:t>&lt;/</a:t>
            </a:r>
            <a:r>
              <a:rPr lang="fr-FR" sz="2000" i="1" dirty="0" err="1">
                <a:latin typeface="neuzeitgro"/>
              </a:rPr>
              <a:t>param-name</a:t>
            </a:r>
            <a:r>
              <a:rPr lang="fr-FR" sz="2000" i="1" dirty="0">
                <a:latin typeface="neuzeitgro"/>
              </a:rPr>
              <a:t>&gt;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/>
              <a:t>	</a:t>
            </a:r>
            <a:r>
              <a:rPr lang="fr-FR" sz="2000" i="1" dirty="0" smtClean="0">
                <a:latin typeface="neuzeitgro"/>
              </a:rPr>
              <a:t>&lt;</a:t>
            </a:r>
            <a:r>
              <a:rPr lang="fr-FR" sz="2000" i="1" dirty="0" err="1">
                <a:latin typeface="neuzeitgro"/>
              </a:rPr>
              <a:t>param</a:t>
            </a:r>
            <a:r>
              <a:rPr lang="fr-FR" sz="2000" i="1" dirty="0">
                <a:latin typeface="neuzeitgro"/>
              </a:rPr>
              <a:t>-value&gt;</a:t>
            </a:r>
            <a:r>
              <a:rPr lang="fr-FR" sz="2000" i="1" dirty="0" err="1">
                <a:latin typeface="neuzeitgro"/>
              </a:rPr>
              <a:t>classpath:spring-context.xml</a:t>
            </a:r>
            <a:r>
              <a:rPr lang="fr-FR" sz="2000" i="1" dirty="0">
                <a:latin typeface="neuzeitgro"/>
              </a:rPr>
              <a:t>&lt;/</a:t>
            </a:r>
            <a:r>
              <a:rPr lang="fr-FR" sz="2000" i="1" dirty="0" err="1">
                <a:latin typeface="neuzeitgro"/>
              </a:rPr>
              <a:t>param</a:t>
            </a:r>
            <a:r>
              <a:rPr lang="fr-FR" sz="2000" i="1" dirty="0">
                <a:latin typeface="neuzeitgro"/>
              </a:rPr>
              <a:t>-value&gt;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i="1" dirty="0">
                <a:latin typeface="neuzeitgro"/>
              </a:rPr>
              <a:t>&lt;/</a:t>
            </a:r>
            <a:r>
              <a:rPr lang="fr-FR" sz="2000" i="1" dirty="0" err="1">
                <a:latin typeface="neuzeitgro"/>
              </a:rPr>
              <a:t>context-param</a:t>
            </a:r>
            <a:r>
              <a:rPr lang="fr-FR" sz="2000" i="1" dirty="0">
                <a:latin typeface="neuzeitgro"/>
              </a:rPr>
              <a:t>&gt;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72025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1308" y="517160"/>
            <a:ext cx="106680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Quand on enregistre un </a:t>
            </a:r>
            <a:r>
              <a:rPr lang="fr-FR" sz="2400" dirty="0" err="1"/>
              <a:t>listener</a:t>
            </a:r>
            <a:r>
              <a:rPr lang="fr-FR" sz="2400" dirty="0"/>
              <a:t> dans le web.xml, </a:t>
            </a:r>
            <a:r>
              <a:rPr lang="fr-FR" sz="2400" dirty="0" err="1"/>
              <a:t>Spring</a:t>
            </a:r>
            <a:r>
              <a:rPr lang="fr-FR" sz="2400" dirty="0"/>
              <a:t> inspecte le paramètre "</a:t>
            </a:r>
            <a:r>
              <a:rPr lang="fr-FR" sz="2400" dirty="0" err="1"/>
              <a:t>contextConfigLocation</a:t>
            </a:r>
            <a:r>
              <a:rPr lang="fr-FR" sz="2400" dirty="0"/>
              <a:t>" pour identifier le(s) fichier(s) de configuration des </a:t>
            </a:r>
            <a:r>
              <a:rPr lang="fr-FR" sz="2400" dirty="0" err="1"/>
              <a:t>beans</a:t>
            </a:r>
            <a:r>
              <a:rPr lang="fr-FR" sz="2400" dirty="0"/>
              <a:t> à charger au démarrage de l'application </a:t>
            </a:r>
            <a:r>
              <a:rPr lang="fr-FR" sz="2400" dirty="0" smtClean="0"/>
              <a:t>web. </a:t>
            </a:r>
            <a:r>
              <a:rPr lang="fr-FR" sz="2400" dirty="0"/>
              <a:t>Si ce paramètre est absent, par convention, </a:t>
            </a:r>
            <a:r>
              <a:rPr lang="fr-FR" sz="2400" dirty="0" err="1"/>
              <a:t>Spring</a:t>
            </a:r>
            <a:r>
              <a:rPr lang="fr-FR" sz="2400" dirty="0"/>
              <a:t> inspecte le fichier "/WEB-INF/applicationContext.xml" et charge les </a:t>
            </a:r>
            <a:r>
              <a:rPr lang="fr-FR" sz="2400" dirty="0" err="1"/>
              <a:t>beans</a:t>
            </a:r>
            <a:r>
              <a:rPr lang="fr-FR" sz="2400" dirty="0"/>
              <a:t> déclarés dedans.</a:t>
            </a:r>
          </a:p>
        </p:txBody>
      </p:sp>
      <p:sp>
        <p:nvSpPr>
          <p:cNvPr id="5" name="Rectangle 4"/>
          <p:cNvSpPr/>
          <p:nvPr/>
        </p:nvSpPr>
        <p:spPr>
          <a:xfrm>
            <a:off x="718685" y="4026114"/>
            <a:ext cx="10475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Le contexte initié par  le </a:t>
            </a:r>
            <a:r>
              <a:rPr lang="fr-FR" sz="2400" dirty="0" err="1"/>
              <a:t>listener</a:t>
            </a:r>
            <a:r>
              <a:rPr lang="fr-FR" sz="2400" dirty="0"/>
              <a:t> est un contexte "</a:t>
            </a:r>
            <a:r>
              <a:rPr lang="fr-FR" sz="2400" dirty="0" err="1"/>
              <a:t>WebApplicationContext</a:t>
            </a:r>
            <a:r>
              <a:rPr lang="fr-FR" sz="2400" dirty="0"/>
              <a:t>" qui représente le parent ou le </a:t>
            </a:r>
            <a:r>
              <a:rPr lang="fr-FR" sz="2400" dirty="0" err="1"/>
              <a:t>context</a:t>
            </a:r>
            <a:r>
              <a:rPr lang="fr-FR" sz="2400" dirty="0"/>
              <a:t> </a:t>
            </a:r>
            <a:r>
              <a:rPr lang="fr-FR" sz="2400" dirty="0" err="1"/>
              <a:t>root</a:t>
            </a:r>
            <a:r>
              <a:rPr lang="fr-FR" sz="2400" dirty="0"/>
              <a:t> de tous les autres contextes</a:t>
            </a:r>
          </a:p>
        </p:txBody>
      </p:sp>
    </p:spTree>
    <p:extLst>
      <p:ext uri="{BB962C8B-B14F-4D97-AF65-F5344CB8AC3E}">
        <p14:creationId xmlns:p14="http://schemas.microsoft.com/office/powerpoint/2010/main" val="47776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24250" y="1193584"/>
            <a:ext cx="90287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servlet-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sprDispatcher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servlet-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org.springframework.web.servlet.DispatcherServlet</a:t>
            </a:r>
            <a:endParaRPr lang="fr-F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load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-on-startup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load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-on-startup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servlet-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mapping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servlet-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sprDispatcher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servlet-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url-pattern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url-pattern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servlet-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mapping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fr-FR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endParaRPr lang="fr-FR" dirty="0" smtClean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latin typeface="Consolas" panose="020B0609020204030204" pitchFamily="49" charset="0"/>
              </a:rPr>
              <a:t>L’hors de démarrage de l’application, le serveur chargera le contexte de l’application (par défaut à partir du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sprDispatcher-servlet.xml</a:t>
            </a:r>
            <a:r>
              <a:rPr lang="fr-FR" dirty="0" smtClean="0">
                <a:latin typeface="Consolas" panose="020B0609020204030204" pitchFamily="49" charset="0"/>
              </a:rPr>
              <a:t>)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532552" y="289378"/>
            <a:ext cx="1564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u="sng" dirty="0">
                <a:latin typeface="Consolas" panose="020B0609020204030204" pitchFamily="49" charset="0"/>
              </a:rPr>
              <a:t>w</a:t>
            </a:r>
            <a:r>
              <a:rPr lang="fr-FR" sz="2800" u="sng" dirty="0" smtClean="0">
                <a:latin typeface="Consolas" panose="020B0609020204030204" pitchFamily="49" charset="0"/>
              </a:rPr>
              <a:t>eb.xml</a:t>
            </a:r>
          </a:p>
        </p:txBody>
      </p:sp>
    </p:spTree>
    <p:extLst>
      <p:ext uri="{BB962C8B-B14F-4D97-AF65-F5344CB8AC3E}">
        <p14:creationId xmlns:p14="http://schemas.microsoft.com/office/powerpoint/2010/main" val="216685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789" y="243227"/>
            <a:ext cx="51818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Arial" panose="020B0604020202020204" pitchFamily="34" charset="0"/>
              </a:rPr>
              <a:t>Chargement du contexte de l’application </a:t>
            </a:r>
            <a:r>
              <a:rPr lang="fr-FR" b="1" dirty="0" smtClean="0">
                <a:latin typeface="Arial" panose="020B0604020202020204" pitchFamily="34" charset="0"/>
              </a:rPr>
              <a:t>Web</a:t>
            </a:r>
          </a:p>
          <a:p>
            <a:r>
              <a:rPr lang="fr-FR" b="1" dirty="0" smtClean="0">
                <a:latin typeface="Arial" panose="020B0604020202020204" pitchFamily="34" charset="0"/>
              </a:rPr>
              <a:t>Configuration en </a:t>
            </a:r>
            <a:r>
              <a:rPr lang="fr-FR" b="1" dirty="0" err="1" smtClean="0">
                <a:latin typeface="Arial" panose="020B0604020202020204" pitchFamily="34" charset="0"/>
              </a:rPr>
              <a:t>xml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114350" y="1099467"/>
            <a:ext cx="85215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servlet-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sprDispatcher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servlet-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fr-FR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org.springframework.web.servlet.DispatcherServlet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init-param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param-name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contextConfigLocation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param-name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param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-value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/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WEB-INF/AppContext.xml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param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-value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init-param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fr-FR" dirty="0" smtClean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&lt;/servlet&gt;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583933" y="5672197"/>
            <a:ext cx="10956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4B4B4D"/>
                </a:solidFill>
                <a:latin typeface="neuzeitgro"/>
              </a:rPr>
              <a:t>Remarque : Si </a:t>
            </a:r>
            <a:r>
              <a:rPr lang="fr-FR" dirty="0">
                <a:solidFill>
                  <a:srgbClr val="4B4B4D"/>
                </a:solidFill>
                <a:latin typeface="neuzeitgro"/>
              </a:rPr>
              <a:t>notre application web </a:t>
            </a:r>
            <a:r>
              <a:rPr lang="fr-FR" dirty="0" err="1">
                <a:solidFill>
                  <a:srgbClr val="4B4B4D"/>
                </a:solidFill>
                <a:latin typeface="neuzeitgro"/>
              </a:rPr>
              <a:t>spring</a:t>
            </a:r>
            <a:r>
              <a:rPr lang="fr-FR" dirty="0">
                <a:solidFill>
                  <a:srgbClr val="4B4B4D"/>
                </a:solidFill>
                <a:latin typeface="neuzeitgro"/>
              </a:rPr>
              <a:t> </a:t>
            </a:r>
            <a:r>
              <a:rPr lang="fr-FR" dirty="0" err="1">
                <a:solidFill>
                  <a:srgbClr val="4B4B4D"/>
                </a:solidFill>
                <a:latin typeface="neuzeitgro"/>
              </a:rPr>
              <a:t>mvc</a:t>
            </a:r>
            <a:r>
              <a:rPr lang="fr-FR" dirty="0">
                <a:solidFill>
                  <a:srgbClr val="4B4B4D"/>
                </a:solidFill>
                <a:latin typeface="neuzeitgro"/>
              </a:rPr>
              <a:t> embarque tous les </a:t>
            </a:r>
            <a:r>
              <a:rPr lang="fr-FR" dirty="0" err="1">
                <a:solidFill>
                  <a:srgbClr val="4B4B4D"/>
                </a:solidFill>
                <a:latin typeface="neuzeitgro"/>
              </a:rPr>
              <a:t>beans</a:t>
            </a:r>
            <a:r>
              <a:rPr lang="fr-FR" dirty="0">
                <a:solidFill>
                  <a:srgbClr val="4B4B4D"/>
                </a:solidFill>
                <a:latin typeface="neuzeitgro"/>
              </a:rPr>
              <a:t> nécessaires à son exécution alors auquel cas nul besoin de configurer un </a:t>
            </a:r>
            <a:r>
              <a:rPr lang="fr-FR" dirty="0" err="1">
                <a:solidFill>
                  <a:srgbClr val="4B4B4D"/>
                </a:solidFill>
                <a:latin typeface="neuzeitgro"/>
              </a:rPr>
              <a:t>ContextLoaderListener</a:t>
            </a:r>
            <a:r>
              <a:rPr lang="fr-FR" dirty="0">
                <a:solidFill>
                  <a:srgbClr val="4B4B4D"/>
                </a:solidFill>
                <a:latin typeface="neuzeitgro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03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789" y="243227"/>
            <a:ext cx="51818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Arial" panose="020B0604020202020204" pitchFamily="34" charset="0"/>
              </a:rPr>
              <a:t>Chargement du contexte de l’application </a:t>
            </a:r>
            <a:r>
              <a:rPr lang="fr-FR" b="1" dirty="0" smtClean="0">
                <a:latin typeface="Arial" panose="020B0604020202020204" pitchFamily="34" charset="0"/>
              </a:rPr>
              <a:t>Web</a:t>
            </a:r>
          </a:p>
          <a:p>
            <a:r>
              <a:rPr lang="fr-FR" b="1" dirty="0" smtClean="0">
                <a:latin typeface="Arial" panose="020B0604020202020204" pitchFamily="34" charset="0"/>
              </a:rPr>
              <a:t>Configuration en classe java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545791" y="939819"/>
            <a:ext cx="1143481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servlet-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sprDispatcher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servlet-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org.springframework.web.servlet.DispatcherServlet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init-param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param-name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contextClass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param-name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param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-value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org.springframework.web.context.support.AnnotationConfigWebApplicationContext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param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-value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init-param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init-param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param-name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contextConfigLocation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param-name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param</a:t>
            </a:r>
            <a:r>
              <a:rPr lang="fr-FR" dirty="0" smtClean="0">
                <a:solidFill>
                  <a:srgbClr val="3F7F7F"/>
                </a:solidFill>
                <a:latin typeface="Consolas" panose="020B0609020204030204" pitchFamily="49" charset="0"/>
              </a:rPr>
              <a:t>-value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config.AppConfig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param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-value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init-param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load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-on-startup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load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-on-startup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80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2767</TotalTime>
  <Words>789</Words>
  <Application>Microsoft Office PowerPoint</Application>
  <PresentationFormat>Grand écran</PresentationFormat>
  <Paragraphs>144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neuzeitgro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199</cp:revision>
  <cp:lastPrinted>2019-02-02T16:46:38Z</cp:lastPrinted>
  <dcterms:created xsi:type="dcterms:W3CDTF">2014-12-15T21:32:33Z</dcterms:created>
  <dcterms:modified xsi:type="dcterms:W3CDTF">2020-02-18T18:15:51Z</dcterms:modified>
</cp:coreProperties>
</file>