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0" r:id="rId3"/>
    <p:sldId id="288" r:id="rId4"/>
    <p:sldId id="289" r:id="rId5"/>
    <p:sldId id="292" r:id="rId6"/>
    <p:sldId id="300" r:id="rId7"/>
    <p:sldId id="308" r:id="rId8"/>
    <p:sldId id="309" r:id="rId9"/>
    <p:sldId id="310" r:id="rId10"/>
    <p:sldId id="293" r:id="rId11"/>
    <p:sldId id="294" r:id="rId12"/>
    <p:sldId id="311" r:id="rId13"/>
    <p:sldId id="295" r:id="rId14"/>
    <p:sldId id="296" r:id="rId15"/>
    <p:sldId id="312" r:id="rId16"/>
    <p:sldId id="313" r:id="rId17"/>
    <p:sldId id="302" r:id="rId18"/>
    <p:sldId id="305" r:id="rId19"/>
    <p:sldId id="303" r:id="rId20"/>
    <p:sldId id="314" r:id="rId21"/>
    <p:sldId id="315" r:id="rId22"/>
    <p:sldId id="304" r:id="rId23"/>
    <p:sldId id="30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9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9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75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4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3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0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004F-39CE-4677-96D7-973A8254F396}" type="datetimeFigureOut">
              <a:rPr lang="fr-FR" smtClean="0"/>
              <a:t>06/02/2020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8A2B-1317-4DF2-A5DF-FDBCB94E9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9962" y="2196119"/>
            <a:ext cx="49039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572314"/>
                </a:solidFill>
                <a:latin typeface="GillSansMT"/>
              </a:rPr>
              <a:t>Journalisation / </a:t>
            </a:r>
            <a:r>
              <a:rPr lang="fr-FR" sz="3600" dirty="0" err="1" smtClean="0">
                <a:solidFill>
                  <a:srgbClr val="572314"/>
                </a:solidFill>
                <a:latin typeface="GillSansMT"/>
              </a:rPr>
              <a:t>logging</a:t>
            </a:r>
            <a:endParaRPr lang="fr-FR" sz="3600" dirty="0">
              <a:solidFill>
                <a:srgbClr val="572314"/>
              </a:solidFill>
              <a:latin typeface="GillSansMT"/>
            </a:endParaRPr>
          </a:p>
          <a:p>
            <a:r>
              <a:rPr lang="fr-FR" sz="3600" dirty="0" smtClean="0">
                <a:solidFill>
                  <a:srgbClr val="572314"/>
                </a:solidFill>
                <a:latin typeface="GillSansMT"/>
              </a:rPr>
              <a:t>Log4j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2676293" y="680224"/>
            <a:ext cx="78058" cy="4728117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279" y="356839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Les niveaux de </a:t>
            </a:r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journalisation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189" y="1022756"/>
            <a:ext cx="104263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associe à chaque message à journaliser un niveau de priorité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notion de niveau de journalisation ou de priorité d’un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message représente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l’importance du message à journaliser.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Elle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est représentée par la classe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org.apache.log4j.Level</a:t>
            </a: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message n’est journalisé que si sa priorité est supérieure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ou égale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à la priorité du Logger effectuant la journalisation.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L’API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Log4j définit 5 niveaux 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présentés ici par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gravité décroissante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FATAL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journaliser une erreur grave pouvant mener à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l’arrêt prématuré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l’application.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ERROR : journaliser une erreur qui n’empêche cependant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pas l’application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fonctionner.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WARN : journaliser un avertissement, il peut s’agir par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exemple d’une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incohérence dans la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INFO : journaliser des messages à caractère informatif.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DEBUG : générer des messages pouvant être utiles au débogage.</a:t>
            </a:r>
          </a:p>
        </p:txBody>
      </p:sp>
    </p:spTree>
    <p:extLst>
      <p:ext uri="{BB962C8B-B14F-4D97-AF65-F5344CB8AC3E}">
        <p14:creationId xmlns:p14="http://schemas.microsoft.com/office/powerpoint/2010/main" val="2315097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880" y="1202064"/>
            <a:ext cx="92421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journalisation d’un message à un niveau donné se fait au moyen de la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méthode : log(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Priority,Message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logger.log(Level.INFO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 message"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FR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logger.info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 message</a:t>
            </a:r>
            <a:r>
              <a:rPr lang="fr-FR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Si vous avez besoin de niveaux supplémentaires, vous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pouvez créer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vôtres en sous-classant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org.apache.log4j.Level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6195" y="266959"/>
            <a:ext cx="3882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Cible de message : </a:t>
            </a:r>
            <a:r>
              <a:rPr lang="fr-FR" sz="20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fr-FR" sz="2000" u="sng" dirty="0"/>
          </a:p>
        </p:txBody>
      </p:sp>
      <p:sp>
        <p:nvSpPr>
          <p:cNvPr id="6" name="Rectangle 5"/>
          <p:cNvSpPr/>
          <p:nvPr/>
        </p:nvSpPr>
        <p:spPr>
          <a:xfrm>
            <a:off x="947026" y="877518"/>
            <a:ext cx="10002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omic Sans MS" panose="030F0702030302020204" pitchFamily="66" charset="0"/>
              </a:rPr>
              <a:t>L’enregistrement des </a:t>
            </a:r>
            <a:r>
              <a:rPr lang="fr-FR" dirty="0">
                <a:latin typeface="Comic Sans MS" panose="030F0702030302020204" pitchFamily="66" charset="0"/>
              </a:rPr>
              <a:t>événements de </a:t>
            </a:r>
            <a:r>
              <a:rPr lang="fr-FR" dirty="0" smtClean="0">
                <a:latin typeface="Comic Sans MS" panose="030F0702030302020204" pitchFamily="66" charset="0"/>
              </a:rPr>
              <a:t>journalisation est délégué à des objets spécifiques appelés </a:t>
            </a:r>
            <a:r>
              <a:rPr lang="fr-FR" dirty="0" err="1" smtClean="0">
                <a:latin typeface="Comic Sans MS" panose="030F0702030302020204" pitchFamily="66" charset="0"/>
              </a:rPr>
              <a:t>Appenders</a:t>
            </a:r>
            <a:r>
              <a:rPr lang="fr-FR" dirty="0">
                <a:latin typeface="Comic Sans MS" panose="030F0702030302020204" pitchFamily="66" charset="0"/>
              </a:rPr>
              <a:t>, </a:t>
            </a:r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dirty="0">
                <a:latin typeface="Comic Sans MS" panose="030F0702030302020204" pitchFamily="66" charset="0"/>
              </a:rPr>
              <a:t>C</a:t>
            </a:r>
            <a:r>
              <a:rPr lang="fr-FR" dirty="0" smtClean="0">
                <a:latin typeface="Comic Sans MS" panose="030F0702030302020204" pitchFamily="66" charset="0"/>
              </a:rPr>
              <a:t>es objets implémentent l’interface org.apache.log4j.Appender</a:t>
            </a:r>
            <a:endParaRPr lang="fr-FR" dirty="0"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7027" y="2288296"/>
            <a:ext cx="105944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Log4j </a:t>
            </a:r>
            <a:r>
              <a:rPr lang="fr-FR" dirty="0" smtClean="0">
                <a:latin typeface="Comic Sans MS" panose="030F0702030302020204" pitchFamily="66" charset="0"/>
              </a:rPr>
              <a:t>propose une </a:t>
            </a:r>
            <a:r>
              <a:rPr lang="fr-FR" dirty="0">
                <a:latin typeface="Comic Sans MS" panose="030F0702030302020204" pitchFamily="66" charset="0"/>
              </a:rPr>
              <a:t>série d’</a:t>
            </a:r>
            <a:r>
              <a:rPr lang="fr-FR" dirty="0" err="1">
                <a:latin typeface="Comic Sans MS" panose="030F0702030302020204" pitchFamily="66" charset="0"/>
              </a:rPr>
              <a:t>Appenders</a:t>
            </a:r>
            <a:r>
              <a:rPr lang="fr-FR" dirty="0">
                <a:latin typeface="Comic Sans MS" panose="030F0702030302020204" pitchFamily="66" charset="0"/>
              </a:rPr>
              <a:t> </a:t>
            </a:r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omic Sans MS" panose="030F0702030302020204" pitchFamily="66" charset="0"/>
              </a:rPr>
              <a:t>org.apache.log4j.ConsoleAppender </a:t>
            </a:r>
            <a:r>
              <a:rPr lang="fr-FR" dirty="0">
                <a:latin typeface="Comic Sans MS" panose="030F0702030302020204" pitchFamily="66" charset="0"/>
              </a:rPr>
              <a:t>: Effectue </a:t>
            </a:r>
            <a:r>
              <a:rPr lang="fr-FR" dirty="0" smtClean="0">
                <a:latin typeface="Comic Sans MS" panose="030F0702030302020204" pitchFamily="66" charset="0"/>
              </a:rPr>
              <a:t>la journalisation </a:t>
            </a:r>
            <a:r>
              <a:rPr lang="fr-FR" dirty="0">
                <a:latin typeface="Comic Sans MS" panose="030F0702030302020204" pitchFamily="66" charset="0"/>
              </a:rPr>
              <a:t>vers la </a:t>
            </a:r>
            <a:r>
              <a:rPr lang="fr-FR" dirty="0" smtClean="0">
                <a:latin typeface="Comic Sans MS" panose="030F0702030302020204" pitchFamily="66" charset="0"/>
              </a:rPr>
              <a:t>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org.apache.log4j.FileAppender : Journalise dans un fichier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omic Sans MS" panose="030F0702030302020204" pitchFamily="66" charset="0"/>
              </a:rPr>
              <a:t>org.apache.log4j.DailyRollingFileAppender </a:t>
            </a:r>
            <a:r>
              <a:rPr lang="fr-FR" dirty="0">
                <a:latin typeface="Comic Sans MS" panose="030F0702030302020204" pitchFamily="66" charset="0"/>
              </a:rPr>
              <a:t>: </a:t>
            </a:r>
            <a:r>
              <a:rPr lang="fr-FR" dirty="0" smtClean="0">
                <a:latin typeface="Comic Sans MS" panose="030F0702030302020204" pitchFamily="66" charset="0"/>
              </a:rPr>
              <a:t>Journalise dans </a:t>
            </a:r>
            <a:r>
              <a:rPr lang="fr-FR" dirty="0">
                <a:latin typeface="Comic Sans MS" panose="030F0702030302020204" pitchFamily="66" charset="0"/>
              </a:rPr>
              <a:t>un fichier qui tourne régulièrement (contrairement à ce </a:t>
            </a:r>
            <a:r>
              <a:rPr lang="fr-FR" dirty="0" smtClean="0">
                <a:latin typeface="Comic Sans MS" panose="030F0702030302020204" pitchFamily="66" charset="0"/>
              </a:rPr>
              <a:t>que son </a:t>
            </a:r>
            <a:r>
              <a:rPr lang="fr-FR" dirty="0">
                <a:latin typeface="Comic Sans MS" panose="030F0702030302020204" pitchFamily="66" charset="0"/>
              </a:rPr>
              <a:t>nom suggère, ce n’est pas forcément tous les jours) </a:t>
            </a:r>
            <a:r>
              <a:rPr lang="fr-FR" dirty="0" smtClean="0">
                <a:latin typeface="Comic Sans MS" panose="030F0702030302020204" pitchFamily="66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org.apache.log4j.RollingFileAppender : Journalise </a:t>
            </a:r>
            <a:r>
              <a:rPr lang="fr-FR" dirty="0" smtClean="0">
                <a:latin typeface="Comic Sans MS" panose="030F0702030302020204" pitchFamily="66" charset="0"/>
              </a:rPr>
              <a:t>dans un </a:t>
            </a:r>
            <a:r>
              <a:rPr lang="fr-FR" dirty="0">
                <a:latin typeface="Comic Sans MS" panose="030F0702030302020204" pitchFamily="66" charset="0"/>
              </a:rPr>
              <a:t>fichier, celui-ci est renommé lorsqu’il atteint une certaine </a:t>
            </a:r>
            <a:r>
              <a:rPr lang="fr-FR" dirty="0" smtClean="0">
                <a:latin typeface="Comic Sans MS" panose="030F0702030302020204" pitchFamily="66" charset="0"/>
              </a:rPr>
              <a:t>taille et </a:t>
            </a:r>
            <a:r>
              <a:rPr lang="fr-FR" dirty="0">
                <a:latin typeface="Comic Sans MS" panose="030F0702030302020204" pitchFamily="66" charset="0"/>
              </a:rPr>
              <a:t>la journalisation reprend dans un nouveau </a:t>
            </a:r>
            <a:r>
              <a:rPr lang="fr-FR" dirty="0" smtClean="0">
                <a:latin typeface="Comic Sans MS" panose="030F0702030302020204" pitchFamily="66" charset="0"/>
              </a:rPr>
              <a:t>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org.apache.log4j.jdbc.JDBCAppender : Effectue la journalisation vers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org.apache.log4j.net.JMSAppender : Utilise JMS pour journaliser les événements</a:t>
            </a:r>
          </a:p>
          <a:p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981" y="2293622"/>
            <a:ext cx="9277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sont utilisés pour mettre en forme les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différents événements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journalisation avant qu’ils ne soient enregistrés.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Ils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sont utilisés en conjugaison avec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195" y="266959"/>
            <a:ext cx="4653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Mise en forme de message : </a:t>
            </a:r>
            <a:r>
              <a:rPr lang="fr-FR" sz="20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sz="20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fr-FR" sz="2000" u="sng" dirty="0"/>
          </a:p>
        </p:txBody>
      </p:sp>
    </p:spTree>
    <p:extLst>
      <p:ext uri="{BB962C8B-B14F-4D97-AF65-F5344CB8AC3E}">
        <p14:creationId xmlns:p14="http://schemas.microsoft.com/office/powerpoint/2010/main" val="34479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8974" y="984390"/>
            <a:ext cx="102108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fournis par log4j sont les 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suivants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org.apache.log4j.SimpleLayout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Comme son nom l’indique,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il s’agit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du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Layout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plus simple, les événements journalisés ont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format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Niveau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Message[Retour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à la ligne]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org.apache.log4j.PatternLayout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: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le plus flexible, le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format du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message est spécifié par un motif (pattern) composé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texte et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séquences d’échappement indiquant les informations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à afficher.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org.apache.log4j.XMLLayout : Comme son nom l’indique,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formate les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données de l’événement de journalisation en XML (à utiliser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en conjugaison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avec 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 la famille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des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FileAppenders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)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org.apache.log4j.HTMLLayout : Les événements sont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journalisés au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format HTML. Chaque nouvelle session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journalisation (réinitialisation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 Log4j) donne lieu à un document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HTML complet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ie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 préambule DOCTYPE, &lt;html&gt;,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etc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).</a:t>
            </a:r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0957" y="821838"/>
            <a:ext cx="9430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PatternLayout permet de préciser le format du fichier de log grâce à des motifs qui sont dynamiquement remplacés par leur valeur à l'exécution. Les motifs commencent par un caractère % suivi d'une lettre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95" y="266959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PatternLayout</a:t>
            </a:r>
            <a:endParaRPr lang="fr-FR" sz="2000" u="sng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33711"/>
              </p:ext>
            </p:extLst>
          </p:nvPr>
        </p:nvGraphicFramePr>
        <p:xfrm>
          <a:off x="999597" y="1745168"/>
          <a:ext cx="10515600" cy="4130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2165"/>
                <a:gridCol w="95234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Motif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Role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du </a:t>
                      </a:r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logger</a:t>
                      </a: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qui a émis le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de la classe qui a émis le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 de l'émission du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%m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un retour chariot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%p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la priorité du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nombre de milliseconde écoulé entre le lancement de l'application et l'émission du message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du thread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nom du fichier émettant le message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le caractère %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5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9110" y="1116469"/>
            <a:ext cx="10054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 est possible de préciser le formattage de chaque motif grâce à un alignement et/ou une troncature. Dans le tableau ci dessous, la caractère # représente une des lettres du tableau ci dessus, n représente un nombre de caractères.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91820"/>
              </p:ext>
            </p:extLst>
          </p:nvPr>
        </p:nvGraphicFramePr>
        <p:xfrm>
          <a:off x="939798" y="2593797"/>
          <a:ext cx="9630938" cy="2926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466"/>
                <a:gridCol w="615547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Motif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Role</a:t>
                      </a:r>
                      <a:endParaRPr lang="fr-FR" sz="1800" kern="1200" dirty="0">
                        <a:solidFill>
                          <a:srgbClr val="000000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aucun formattage (par défaut)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%n#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alignement à droite, des blancs sont ajoutés si la taille du motif est inférieure à n caractères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%-n#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alignement à gauche, des blanc sont ajoutés si la taille du motif est inférieure à n caractères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%.n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tronque le motif si il est supérieur à n caractères</a:t>
                      </a:r>
                    </a:p>
                  </a:txBody>
                  <a:tcPr marL="38100" marR="38100" marT="38100" marB="38100" anchor="ctr"/>
                </a:tc>
              </a:tr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%-</a:t>
                      </a:r>
                      <a:r>
                        <a:rPr lang="fr-FR" sz="1800" kern="1200" dirty="0" err="1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n.n</a:t>
                      </a: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alignement à gauche, taille du motif obligatoirement de n caractères (troncature ou complément avec des blancs)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 flipV="1">
            <a:off x="1553736" y="2270632"/>
            <a:ext cx="9017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704" y="255807"/>
            <a:ext cx="3624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formattage de chaque motif </a:t>
            </a:r>
          </a:p>
        </p:txBody>
      </p:sp>
    </p:spTree>
    <p:extLst>
      <p:ext uri="{BB962C8B-B14F-4D97-AF65-F5344CB8AC3E}">
        <p14:creationId xmlns:p14="http://schemas.microsoft.com/office/powerpoint/2010/main" val="29073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288" y="261653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de </a:t>
            </a:r>
            <a:r>
              <a:rPr lang="fr-FR" sz="24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6634" y="1443841"/>
            <a:ext cx="95231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La configuration de </a:t>
            </a:r>
            <a:r>
              <a:rPr lang="fr-FR" sz="2000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peut se faire 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via :</a:t>
            </a:r>
          </a:p>
          <a:p>
            <a:endParaRPr lang="fr-FR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fichier 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properties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classique (clé=valeur(s)) </a:t>
            </a:r>
            <a:endParaRPr lang="fr-FR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fichier </a:t>
            </a: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XML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2000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par programmation, si 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vous procédez de cette façon, vous devez appeler la méthode 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activateOptions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() de chaque </a:t>
            </a:r>
            <a:r>
              <a:rPr lang="fr-F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</a:t>
            </a:r>
            <a:r>
              <a:rPr lang="fr-F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 une fois que vous lui avez fourni tous ses paramètres.</a:t>
            </a:r>
          </a:p>
        </p:txBody>
      </p:sp>
    </p:spTree>
    <p:extLst>
      <p:ext uri="{BB962C8B-B14F-4D97-AF65-F5344CB8AC3E}">
        <p14:creationId xmlns:p14="http://schemas.microsoft.com/office/powerpoint/2010/main" val="33934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87240" y="2835173"/>
            <a:ext cx="10196775" cy="120032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log4j.rootLogger=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DEBUG, 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stdout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log4j.appender.stdout=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org.apache.log4j.ConsoleAppender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log4j.appender.stdout.layout=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org.apache.log4j.PatternLayou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log4j.appender.stdout.layout.ConversionPattern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=%d [%-5p] (%F:%M:%L) %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645" y="1138535"/>
            <a:ext cx="10679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faut créer un fichier log4j.properties stocké dans 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classpath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 l'application : ce fichier contient la configuration de Log4j pour l'application.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5666" y="4153341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Exemple2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688" y="414053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de </a:t>
            </a:r>
            <a:r>
              <a:rPr lang="fr-FR" sz="2400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666" y="2096695"/>
            <a:ext cx="4506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Exemple1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7251" y="4815774"/>
            <a:ext cx="102756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log4j.logger.ma=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DEBUG,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org.apache.log4j.FileAppender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log4j.appender.FILE.File=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D:/log.txt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log4j.appender.FILE.layout=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org.apache.log4j.PatternLayout</a:t>
            </a:r>
            <a:endParaRPr lang="fr-FR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log4j.appender.FILE.layout.ConversionPattern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%d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[%-5p]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(%C:%M:%L)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%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4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7854" y="1216793"/>
            <a:ext cx="1052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log4j:configuration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SYSTEM </a:t>
            </a:r>
            <a:r>
              <a:rPr lang="fr-FR" dirty="0">
                <a:solidFill>
                  <a:srgbClr val="3F7F5F"/>
                </a:solidFill>
                <a:latin typeface="Consolas" panose="020B0609020204030204" pitchFamily="49" charset="0"/>
              </a:rPr>
              <a:t>"log4j.dtd"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log4j:configuration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debug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xmlns:log4j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'http://jakarta.apache.org/log4j/'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"console"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"org.apache.log4j.ConsoleAppender"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"org.apache.log4j.PatternLayout"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 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ConversionPattern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fr-FR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    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"%d{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-MM-dd 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} %-5p %c{1}:%L - %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root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level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"ERROR"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appender-ref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"console"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root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log4j:configuration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2288" y="161292"/>
            <a:ext cx="3825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log4j.xml</a:t>
            </a:r>
          </a:p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Cible console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466" y="1633509"/>
            <a:ext cx="95788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est une activité technique utile et nécessaire dans une application pour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algn="just"/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Déboguer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Faciliter la recherche d'une source d'anomalie (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stacktrace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...)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Obtenir des traces d'exécution (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démarrage/arrêt, informations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avertissements, erreurs d'exécution,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...</a:t>
            </a:r>
          </a:p>
          <a:p>
            <a:pPr algn="just"/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Comprendre ou vérifier le flux des traitements exécutés : traces des entrées/sorties dans les méthodes, affichage de la pile d'appels, ...</a:t>
            </a:r>
          </a:p>
          <a:p>
            <a:pPr algn="just"/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endParaRPr lang="fr-FR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445" y="289931"/>
            <a:ext cx="202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008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4625" y="1778378"/>
            <a:ext cx="90770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8080"/>
                </a:solidFill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="file"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="org.apache.log4j.RollingFileAppender"&gt;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"append"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"false"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maxFileSize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"10KB"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maxBackupIndex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"5"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"D:/mylogfile.txt"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"org.apache.log4j.PatternLayout"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ConversionPattern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"%d{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yyyy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-MM-dd 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HH:mm:ss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} %-5p %c{1}:%L - %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m%n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8615" y="3403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Configuration log4j.xml</a:t>
            </a:r>
          </a:p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Cible </a:t>
            </a:r>
            <a:r>
              <a:rPr lang="fr-FR" u="sng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RollingFile</a:t>
            </a:r>
            <a:endParaRPr lang="fr-FR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064" y="2324128"/>
            <a:ext cx="8025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appender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="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="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org.apache.log4j.FileAppender"&gt;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"D:/mylogfile.txt"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layout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"org.apache.log4j.xml.XMLLayout"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appender</a:t>
            </a:r>
            <a:r>
              <a:rPr lang="fr-FR" dirty="0">
                <a:solidFill>
                  <a:srgbClr val="00808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8615" y="3403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Configuration log4j.xml</a:t>
            </a:r>
          </a:p>
          <a:p>
            <a:r>
              <a:rPr lang="fr-FR" u="sng" dirty="0">
                <a:solidFill>
                  <a:srgbClr val="000000"/>
                </a:solidFill>
                <a:latin typeface="Comic Sans MS" panose="030F0702030302020204" pitchFamily="66" charset="0"/>
              </a:rPr>
              <a:t>Cible </a:t>
            </a:r>
            <a:r>
              <a:rPr lang="fr-FR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fichier XML</a:t>
            </a:r>
            <a:endParaRPr lang="fr-FR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1229" y="19784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logRoot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getRootLogger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ConsoleAppender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ConsoleAppender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"console"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SimpleLayout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.activateOptions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logRoot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.addAppender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logRoot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.setLevel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Level.</a:t>
            </a:r>
            <a:r>
              <a:rPr lang="fr-F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DEBUG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22288" y="261653"/>
            <a:ext cx="5174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par programmation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9659" y="1477295"/>
            <a:ext cx="9311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Logger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(TestLog4j10.</a:t>
            </a:r>
            <a:r>
              <a:rPr lang="fr-FR" b="1" i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.setLevel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Level.</a:t>
            </a:r>
            <a:r>
              <a:rPr lang="fr-F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DEBUG</a:t>
            </a:r>
            <a:r>
              <a:rPr lang="fr-F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.setAdditivity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FileAppender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FileAppender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XMLLayout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"D:/log.txt"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fa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2A00FF"/>
                </a:solidFill>
                <a:latin typeface="Consolas" panose="020B0609020204030204" pitchFamily="49" charset="0"/>
              </a:rPr>
              <a:t>FichierLog</a:t>
            </a:r>
            <a:r>
              <a:rPr lang="fr-F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fa.activateOptions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log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.addAppender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fa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printStackTrace</a:t>
            </a:r>
            <a:r>
              <a:rPr lang="fr-FR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22288" y="261653"/>
            <a:ext cx="5174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Configuration par programmation</a:t>
            </a:r>
            <a:endParaRPr lang="fr-FR" sz="2400" u="sng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8216" y="1253587"/>
            <a:ext cx="96235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bonnes pratiques de développement déconseillent l’utilisation des méthodes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System.out.print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* et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System.err.print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* pour afficher des messages et recommandent plutôt l’utilisation d’un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tel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Log4j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apportant plus de souplesse.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développeur préférera envoyer le message qu’il souhaite afficher ou enregistrer au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en lui assignant un certain niveau de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criticité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Une API 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permet un contrôle sur le format des messages en proposant un format standard pouvant inclure des données telles que la date/heure, la classe, le thread, 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Une API 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permet de gérer différentes cibles de stockage des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log4j permet d'activer ou de désactiver certains messages en fonction des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besoins. Seule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configuration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doit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changer.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445" y="289931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Pourquoi log4j</a:t>
            </a:r>
          </a:p>
        </p:txBody>
      </p:sp>
    </p:spTree>
    <p:extLst>
      <p:ext uri="{BB962C8B-B14F-4D97-AF65-F5344CB8AC3E}">
        <p14:creationId xmlns:p14="http://schemas.microsoft.com/office/powerpoint/2010/main" val="29965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5644" y="1545641"/>
            <a:ext cx="100918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La bibliothèque log4j met trois sortes de composants à disposition du programmeur : </a:t>
            </a:r>
          </a:p>
          <a:p>
            <a:endParaRPr lang="fr-F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écrire les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sélectionner la destination des messages,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sz="24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layouts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fr-F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mettre en forme les messages.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336" y="322715"/>
            <a:ext cx="4261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Composant offerts par log4j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30252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121" y="296174"/>
            <a:ext cx="2536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La classe Logger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315" y="1488000"/>
            <a:ext cx="9969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Logger est l’entité de base pour effectuer la journalisation, il est mis en œuvre par le biais de la classe  org.apache.log4j.Logger.</a:t>
            </a: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L’obtention d’une instance de Logger se fait en appelant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méthode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statique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Logger.getLogger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:</a:t>
            </a:r>
          </a:p>
          <a:p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3"/>
            <a:r>
              <a:rPr lang="fr-FR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import 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org.apache.log4j.Logger</a:t>
            </a:r>
            <a:r>
              <a:rPr lang="fr-FR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lvl="3"/>
            <a:endParaRPr lang="fr-FR" i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3"/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public class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MaClasse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3"/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private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static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 final Logger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Logger.getLogger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lang="fr-FR" i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MaClasse.class</a:t>
            </a:r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pPr lvl="3"/>
            <a:r>
              <a:rPr lang="fr-FR" i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lang="fr-FR" i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3"/>
            <a:r>
              <a:rPr lang="fr-FR" i="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817" y="1609158"/>
            <a:ext cx="9701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classe Logger fournie une méthode statique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() qui attend en paramètre le nom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Si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existe déjà avec le nom fourni, alors la méthode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() renvoie une instance sur ce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est possible de donner un nom arbitraire au Logger.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Pour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des raisons de facilité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on peut utiliser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nom de la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classe.</a:t>
            </a: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203" y="367320"/>
            <a:ext cx="3701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La méthode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getLogger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484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4334" y="1605765"/>
            <a:ext cx="93670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RootLogger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est le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racine de tous les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Pour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obtenir une instance de ce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racine,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utiliser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la méthode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getRootLogger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() de la classe 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i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logRoot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fr-FR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Logger.getRootLogger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rootLogger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a deux caractéristiques distinctives par rapport aux autres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existe toujours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Il n'a pas de nom</a:t>
            </a:r>
            <a:endParaRPr lang="fr-FR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261" y="445378"/>
            <a:ext cx="2481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 racine </a:t>
            </a:r>
          </a:p>
        </p:txBody>
      </p:sp>
    </p:spTree>
    <p:extLst>
      <p:ext uri="{BB962C8B-B14F-4D97-AF65-F5344CB8AC3E}">
        <p14:creationId xmlns:p14="http://schemas.microsoft.com/office/powerpoint/2010/main" val="27398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53" y="411924"/>
            <a:ext cx="43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hiérarchie des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795" y="1761726"/>
            <a:ext cx="98093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chaque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, à l’exception du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racine, a un ou plusieurs ancêtres.</a:t>
            </a: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racine est l’ancêtre de tous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nommés.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est un ancêtre d’un autre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si le nom de l’ancêtre suivi d’un point est un préfixe du nom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descendant. </a:t>
            </a: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Par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exemple, 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ma est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un ancêtre d’un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ma.ensa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ma et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ma.ensa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sont tous deux les ancêtres d’un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nommé </a:t>
            </a:r>
            <a:r>
              <a:rPr lang="fr-FR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ma.ensa.validate</a:t>
            </a:r>
            <a:r>
              <a:rPr lang="fr-FR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775" y="1829245"/>
            <a:ext cx="96755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Cette hiérarchie est importante pour deux raisons</a:t>
            </a:r>
          </a:p>
          <a:p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Quand aucun niveau n’a été attribué à un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, il hérite du niveau de son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Quand une requête de log est validée, tous les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appenders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attachés au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et à ses ancêtres sont appelés Ces deux fonctions offrent une grande souplesse d’organisation et de contrôle du </a:t>
            </a:r>
            <a:r>
              <a:rPr lang="fr-FR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logging</a:t>
            </a:r>
            <a:r>
              <a:rPr lang="fr-FR" dirty="0">
                <a:solidFill>
                  <a:srgbClr val="000000"/>
                </a:solidFill>
                <a:latin typeface="Comic Sans MS" panose="030F0702030302020204" pitchFamily="66" charset="0"/>
              </a:rPr>
              <a:t> dans une grande application.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573" y="311562"/>
            <a:ext cx="43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La 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hiérarchie des </a:t>
            </a:r>
            <a:r>
              <a:rPr lang="fr-FR" sz="2400" u="sng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loggers</a:t>
            </a:r>
            <a:r>
              <a:rPr lang="fr-FR" sz="2400" u="sng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4618</TotalTime>
  <Words>1391</Words>
  <Application>Microsoft Office PowerPoint</Application>
  <PresentationFormat>Grand écran</PresentationFormat>
  <Paragraphs>251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Consolas</vt:lpstr>
      <vt:lpstr>GillSansMT</vt:lpstr>
      <vt:lpstr>Trebuchet MS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227</cp:revision>
  <dcterms:created xsi:type="dcterms:W3CDTF">2016-10-01T17:05:32Z</dcterms:created>
  <dcterms:modified xsi:type="dcterms:W3CDTF">2020-02-06T20:25:16Z</dcterms:modified>
</cp:coreProperties>
</file>