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62" r:id="rId4"/>
    <p:sldId id="267" r:id="rId5"/>
    <p:sldId id="264" r:id="rId6"/>
    <p:sldId id="266" r:id="rId7"/>
    <p:sldId id="269" r:id="rId8"/>
    <p:sldId id="270" r:id="rId9"/>
    <p:sldId id="271" r:id="rId10"/>
    <p:sldId id="274" r:id="rId11"/>
    <p:sldId id="277" r:id="rId12"/>
    <p:sldId id="275" r:id="rId13"/>
    <p:sldId id="273" r:id="rId14"/>
    <p:sldId id="281" r:id="rId15"/>
    <p:sldId id="282" r:id="rId16"/>
    <p:sldId id="283" r:id="rId17"/>
    <p:sldId id="280" r:id="rId18"/>
    <p:sldId id="287" r:id="rId19"/>
    <p:sldId id="290" r:id="rId20"/>
    <p:sldId id="286" r:id="rId21"/>
    <p:sldId id="284" r:id="rId22"/>
    <p:sldId id="288" r:id="rId23"/>
    <p:sldId id="289" r:id="rId24"/>
    <p:sldId id="285" r:id="rId25"/>
    <p:sldId id="292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299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205C-7AFC-44FE-86DF-645C9F601A18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9CD35-E47A-4F24-8F83-3CA3D430DD1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3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CD42-504E-44B8-ABE6-72BC7253491E}" type="datetimeFigureOut">
              <a:rPr lang="fr-FR" smtClean="0"/>
              <a:pPr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ADCC-BBA3-4E1F-954C-AC76302523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pringframework.org/schema/context/spring-context-4.3.xs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9672" y="2564904"/>
            <a:ext cx="6298356" cy="1656184"/>
          </a:xfrm>
        </p:spPr>
        <p:txBody>
          <a:bodyPr>
            <a:noAutofit/>
          </a:bodyPr>
          <a:lstStyle/>
          <a:p>
            <a:r>
              <a:rPr lang="fr-FR" sz="3200" i="1" u="sng" dirty="0" smtClean="0">
                <a:solidFill>
                  <a:schemeClr val="tx2"/>
                </a:solidFill>
              </a:rPr>
              <a:t>Principe Ouverture </a:t>
            </a:r>
            <a:r>
              <a:rPr lang="fr-FR" sz="3200" i="1" u="sng" dirty="0">
                <a:solidFill>
                  <a:schemeClr val="tx2"/>
                </a:solidFill>
              </a:rPr>
              <a:t>/ </a:t>
            </a:r>
            <a:r>
              <a:rPr lang="fr-FR" sz="3200" i="1" u="sng" dirty="0" smtClean="0">
                <a:solidFill>
                  <a:schemeClr val="tx2"/>
                </a:solidFill>
              </a:rPr>
              <a:t>Fermeture</a:t>
            </a:r>
            <a:br>
              <a:rPr lang="fr-FR" sz="3200" i="1" u="sng" dirty="0" smtClean="0">
                <a:solidFill>
                  <a:schemeClr val="tx2"/>
                </a:solidFill>
              </a:rPr>
            </a:br>
            <a:r>
              <a:rPr lang="fr-FR" sz="3200" i="1" u="sng" dirty="0" smtClean="0">
                <a:solidFill>
                  <a:schemeClr val="tx2"/>
                </a:solidFill>
              </a:rPr>
              <a:t>Open </a:t>
            </a:r>
            <a:r>
              <a:rPr lang="fr-FR" sz="3200" i="1" u="sng" dirty="0" err="1" smtClean="0">
                <a:solidFill>
                  <a:schemeClr val="tx2"/>
                </a:solidFill>
              </a:rPr>
              <a:t>Closed</a:t>
            </a:r>
            <a:r>
              <a:rPr lang="fr-FR" sz="3200" i="1" u="sng" dirty="0" smtClean="0">
                <a:solidFill>
                  <a:schemeClr val="tx2"/>
                </a:solidFill>
              </a:rPr>
              <a:t> </a:t>
            </a:r>
            <a:r>
              <a:rPr lang="fr-FR" sz="3200" i="1" u="sng" dirty="0" err="1" smtClean="0">
                <a:solidFill>
                  <a:schemeClr val="tx2"/>
                </a:solidFill>
              </a:rPr>
              <a:t>Principle</a:t>
            </a:r>
            <a:r>
              <a:rPr lang="fr-FR" sz="3200" i="1" u="sng" dirty="0">
                <a:solidFill>
                  <a:schemeClr val="tx2"/>
                </a:solidFill>
              </a:rPr>
              <a:t/>
            </a:r>
            <a:br>
              <a:rPr lang="fr-FR" sz="3200" i="1" u="sng" dirty="0">
                <a:solidFill>
                  <a:schemeClr val="tx2"/>
                </a:solidFill>
              </a:rPr>
            </a:br>
            <a:r>
              <a:rPr lang="fr-FR" sz="3200" i="1" u="sng" dirty="0">
                <a:solidFill>
                  <a:schemeClr val="tx2"/>
                </a:solidFill>
              </a:rPr>
              <a:t>OCP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74544" y="6237312"/>
            <a:ext cx="2552328" cy="360040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>
                <a:solidFill>
                  <a:schemeClr val="tx2"/>
                </a:solidFill>
              </a:rPr>
              <a:t>Mohamed El </a:t>
            </a:r>
            <a:r>
              <a:rPr lang="fr-FR" sz="1800" dirty="0" err="1" smtClean="0">
                <a:solidFill>
                  <a:schemeClr val="tx2"/>
                </a:solidFill>
              </a:rPr>
              <a:t>yaakoubi</a:t>
            </a:r>
            <a:endParaRPr lang="fr-FR" sz="1800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6632"/>
            <a:ext cx="3658728" cy="104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1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u="sng" dirty="0">
                <a:solidFill>
                  <a:srgbClr val="002060"/>
                </a:solidFill>
              </a:rPr>
              <a:t>Injection des dépendances avec </a:t>
            </a:r>
            <a:r>
              <a:rPr lang="fr-FR" sz="3600" u="sng" dirty="0" err="1">
                <a:solidFill>
                  <a:srgbClr val="002060"/>
                </a:solidFill>
              </a:rPr>
              <a:t>Spring</a:t>
            </a:r>
            <a:endParaRPr lang="fr-FR" sz="3600" u="sng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340768"/>
            <a:ext cx="8352928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L’injection des dépendance, ou l’inversion de contrôle est </a:t>
            </a:r>
            <a:r>
              <a:rPr lang="fr-FR" sz="2400" dirty="0" smtClean="0">
                <a:solidFill>
                  <a:schemeClr val="tx2"/>
                </a:solidFill>
              </a:rPr>
              <a:t>un concept </a:t>
            </a:r>
            <a:r>
              <a:rPr lang="fr-FR" sz="2400" dirty="0">
                <a:solidFill>
                  <a:schemeClr val="tx2"/>
                </a:solidFill>
              </a:rPr>
              <a:t>qui intervient généralement au début de </a:t>
            </a:r>
            <a:r>
              <a:rPr lang="fr-FR" sz="2400" dirty="0" smtClean="0">
                <a:solidFill>
                  <a:schemeClr val="tx2"/>
                </a:solidFill>
              </a:rPr>
              <a:t>l’exécution de </a:t>
            </a:r>
            <a:r>
              <a:rPr lang="fr-FR" sz="2400" dirty="0">
                <a:solidFill>
                  <a:schemeClr val="tx2"/>
                </a:solidFill>
              </a:rPr>
              <a:t>l’application</a:t>
            </a:r>
            <a:r>
              <a:rPr lang="fr-FR" sz="2400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endParaRPr lang="fr-FR" sz="24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err="1">
                <a:solidFill>
                  <a:schemeClr val="tx2"/>
                </a:solidFill>
              </a:rPr>
              <a:t>Spring</a:t>
            </a:r>
            <a:r>
              <a:rPr lang="fr-FR" sz="2400" dirty="0">
                <a:solidFill>
                  <a:schemeClr val="tx2"/>
                </a:solidFill>
              </a:rPr>
              <a:t> IOC commence par lire un fichier XML qui </a:t>
            </a:r>
            <a:r>
              <a:rPr lang="fr-FR" sz="2400" dirty="0" smtClean="0">
                <a:solidFill>
                  <a:schemeClr val="tx2"/>
                </a:solidFill>
              </a:rPr>
              <a:t>déclare quelles </a:t>
            </a:r>
            <a:r>
              <a:rPr lang="fr-FR" sz="2400" dirty="0">
                <a:solidFill>
                  <a:schemeClr val="tx2"/>
                </a:solidFill>
              </a:rPr>
              <a:t>sont différentes classes à instancier et d’assurer </a:t>
            </a:r>
            <a:r>
              <a:rPr lang="fr-FR" sz="2400" dirty="0" smtClean="0">
                <a:solidFill>
                  <a:schemeClr val="tx2"/>
                </a:solidFill>
              </a:rPr>
              <a:t>les dépendances </a:t>
            </a:r>
            <a:r>
              <a:rPr lang="fr-FR" sz="2400" dirty="0">
                <a:solidFill>
                  <a:schemeClr val="tx2"/>
                </a:solidFill>
              </a:rPr>
              <a:t>entre les différentes instances</a:t>
            </a:r>
            <a:r>
              <a:rPr lang="fr-FR" sz="2400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endParaRPr lang="fr-FR" sz="24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Quand on a besoin d’intégrer une nouvelle implémentation </a:t>
            </a:r>
            <a:r>
              <a:rPr lang="fr-FR" sz="2400" dirty="0" smtClean="0">
                <a:solidFill>
                  <a:schemeClr val="tx2"/>
                </a:solidFill>
              </a:rPr>
              <a:t>à une </a:t>
            </a:r>
            <a:r>
              <a:rPr lang="fr-FR" sz="2400" dirty="0">
                <a:solidFill>
                  <a:schemeClr val="tx2"/>
                </a:solidFill>
              </a:rPr>
              <a:t>application, il suffirait de la déclarer dans le fichier </a:t>
            </a:r>
            <a:r>
              <a:rPr lang="fr-FR" sz="2400" dirty="0" err="1">
                <a:solidFill>
                  <a:schemeClr val="tx2"/>
                </a:solidFill>
              </a:rPr>
              <a:t>xml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smtClean="0">
                <a:solidFill>
                  <a:schemeClr val="tx2"/>
                </a:solidFill>
              </a:rPr>
              <a:t>de </a:t>
            </a:r>
            <a:r>
              <a:rPr lang="fr-FR" sz="2400" dirty="0" err="1" smtClean="0">
                <a:solidFill>
                  <a:schemeClr val="tx2"/>
                </a:solidFill>
              </a:rPr>
              <a:t>beans</a:t>
            </a:r>
            <a:r>
              <a:rPr lang="fr-FR" sz="2400" dirty="0" smtClean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spring</a:t>
            </a:r>
            <a:r>
              <a:rPr lang="fr-FR" sz="24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javacodebook.com/wp-content/uploads/2013/07/fig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336704" cy="599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261" y="1556792"/>
            <a:ext cx="810039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fr-FR" sz="16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fr-F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"http://www.springframework.org/schema/beans"</a:t>
            </a:r>
          </a:p>
          <a:p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xmlns:context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"http://www.springframework.org/schema/context"</a:t>
            </a:r>
          </a:p>
          <a:p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"http://www.springframework.org/schema/beans </a:t>
            </a:r>
          </a:p>
          <a:p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http://www.springframework.org/schema/beans/spring-beans.xsd</a:t>
            </a:r>
          </a:p>
          <a:p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http://www.springframework.org/schema/context </a:t>
            </a:r>
          </a:p>
          <a:p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  <a:hlinkClick r:id="rId2"/>
              </a:rPr>
              <a:t>http://www.springframework.org/schema/context/spring-context-4.3.xsd</a:t>
            </a:r>
            <a:r>
              <a:rPr lang="fr-FR" sz="16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sz="1400" b="1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 sz="1400" b="1" dirty="0" smtClean="0">
              <a:solidFill>
                <a:srgbClr val="008080"/>
              </a:solidFill>
              <a:latin typeface="Courier"/>
            </a:endParaRPr>
          </a:p>
          <a:p>
            <a:pPr lvl="1"/>
            <a:r>
              <a:rPr lang="en-US" b="1" dirty="0" smtClean="0">
                <a:solidFill>
                  <a:srgbClr val="008080"/>
                </a:solidFill>
                <a:latin typeface="Courier"/>
              </a:rPr>
              <a:t>&lt;</a:t>
            </a:r>
            <a:r>
              <a:rPr lang="en-US" b="1" dirty="0">
                <a:solidFill>
                  <a:srgbClr val="3F7F7F"/>
                </a:solidFill>
                <a:latin typeface="Courier"/>
              </a:rPr>
              <a:t>bean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"d"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"dao.DaomImpl2"</a:t>
            </a:r>
            <a:r>
              <a:rPr lang="en-US" b="1" dirty="0">
                <a:solidFill>
                  <a:srgbClr val="008080"/>
                </a:solidFill>
                <a:latin typeface="Courier"/>
              </a:rPr>
              <a:t>&gt;&lt;/</a:t>
            </a:r>
            <a:r>
              <a:rPr lang="en-US" b="1" dirty="0">
                <a:solidFill>
                  <a:srgbClr val="3F7F7F"/>
                </a:solidFill>
                <a:latin typeface="Courier"/>
              </a:rPr>
              <a:t>bean</a:t>
            </a:r>
            <a:r>
              <a:rPr lang="en-US" b="1" dirty="0" smtClean="0">
                <a:solidFill>
                  <a:srgbClr val="008080"/>
                </a:solidFill>
                <a:latin typeface="Courier"/>
              </a:rPr>
              <a:t>&gt;</a:t>
            </a:r>
          </a:p>
          <a:p>
            <a:pPr lvl="1"/>
            <a:endParaRPr lang="en-US" b="1" dirty="0">
              <a:solidFill>
                <a:srgbClr val="008080"/>
              </a:solidFill>
              <a:latin typeface="Courier"/>
            </a:endParaRPr>
          </a:p>
          <a:p>
            <a:pPr lvl="1"/>
            <a:r>
              <a:rPr lang="en-US" b="1" dirty="0">
                <a:solidFill>
                  <a:srgbClr val="008080"/>
                </a:solidFill>
                <a:latin typeface="Courier"/>
              </a:rPr>
              <a:t>&lt;</a:t>
            </a:r>
            <a:r>
              <a:rPr lang="en-US" b="1" dirty="0">
                <a:solidFill>
                  <a:srgbClr val="3F7F7F"/>
                </a:solidFill>
                <a:latin typeface="Courier"/>
              </a:rPr>
              <a:t>bean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"/>
              </a:rPr>
              <a:t>metier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"/>
              </a:rPr>
              <a:t>metier.MetierImpl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en-US" b="1" dirty="0">
                <a:solidFill>
                  <a:srgbClr val="008080"/>
                </a:solidFill>
                <a:latin typeface="Courier"/>
              </a:rPr>
              <a:t>&gt;</a:t>
            </a:r>
          </a:p>
          <a:p>
            <a:pPr lvl="1"/>
            <a:r>
              <a:rPr lang="en-US" b="1" dirty="0" smtClean="0">
                <a:solidFill>
                  <a:srgbClr val="008080"/>
                </a:solidFill>
                <a:latin typeface="Courier"/>
              </a:rPr>
              <a:t>   &lt;</a:t>
            </a:r>
            <a:r>
              <a:rPr lang="en-US" b="1" dirty="0">
                <a:solidFill>
                  <a:srgbClr val="3F7F7F"/>
                </a:solidFill>
                <a:latin typeface="Courier"/>
              </a:rPr>
              <a:t>property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"/>
              </a:rPr>
              <a:t>dao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 </a:t>
            </a:r>
            <a:r>
              <a:rPr lang="en-US" b="1" dirty="0">
                <a:solidFill>
                  <a:srgbClr val="7F007F"/>
                </a:solidFill>
                <a:latin typeface="Courier"/>
              </a:rPr>
              <a:t>ref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i="1" dirty="0">
                <a:solidFill>
                  <a:srgbClr val="2A00FF"/>
                </a:solidFill>
                <a:latin typeface="Courier"/>
              </a:rPr>
              <a:t>"d"</a:t>
            </a:r>
            <a:r>
              <a:rPr lang="en-US" b="1" dirty="0">
                <a:solidFill>
                  <a:srgbClr val="008080"/>
                </a:solidFill>
                <a:latin typeface="Courier"/>
              </a:rPr>
              <a:t>&gt;&lt;/</a:t>
            </a:r>
            <a:r>
              <a:rPr lang="en-US" b="1" dirty="0">
                <a:solidFill>
                  <a:srgbClr val="3F7F7F"/>
                </a:solidFill>
                <a:latin typeface="Courier"/>
              </a:rPr>
              <a:t>property</a:t>
            </a:r>
            <a:r>
              <a:rPr lang="en-US" b="1" dirty="0">
                <a:solidFill>
                  <a:srgbClr val="008080"/>
                </a:solidFill>
                <a:latin typeface="Courier"/>
              </a:rPr>
              <a:t>&gt;</a:t>
            </a:r>
          </a:p>
          <a:p>
            <a:pPr lvl="1"/>
            <a:r>
              <a:rPr lang="fr-FR" b="1" dirty="0">
                <a:solidFill>
                  <a:srgbClr val="008080"/>
                </a:solidFill>
                <a:latin typeface="Courier"/>
              </a:rPr>
              <a:t>&lt;/</a:t>
            </a:r>
            <a:r>
              <a:rPr lang="fr-FR" b="1" dirty="0" err="1">
                <a:solidFill>
                  <a:srgbClr val="3F7F7F"/>
                </a:solidFill>
                <a:latin typeface="Courier"/>
              </a:rPr>
              <a:t>bean</a:t>
            </a:r>
            <a:r>
              <a:rPr lang="fr-FR" b="1" dirty="0" smtClean="0">
                <a:solidFill>
                  <a:srgbClr val="008080"/>
                </a:solidFill>
                <a:latin typeface="Courier"/>
              </a:rPr>
              <a:t>&gt;</a:t>
            </a:r>
          </a:p>
          <a:p>
            <a:endParaRPr lang="fr-FR" b="1" dirty="0">
              <a:solidFill>
                <a:srgbClr val="008080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008080"/>
                </a:solidFill>
                <a:latin typeface="Courier"/>
              </a:rPr>
              <a:t>&lt;/</a:t>
            </a:r>
            <a:r>
              <a:rPr lang="fr-FR" sz="1600" b="1" dirty="0" err="1">
                <a:solidFill>
                  <a:srgbClr val="3F7F7F"/>
                </a:solidFill>
                <a:latin typeface="Courier"/>
              </a:rPr>
              <a:t>beans</a:t>
            </a:r>
            <a:r>
              <a:rPr lang="fr-FR" sz="1600" b="1" dirty="0">
                <a:solidFill>
                  <a:srgbClr val="008080"/>
                </a:solidFill>
                <a:latin typeface="Courier"/>
              </a:rPr>
              <a:t>&gt;</a:t>
            </a:r>
            <a:endParaRPr lang="fr-FR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0648"/>
            <a:ext cx="5760640" cy="7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320730"/>
            <a:ext cx="8640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7F0055"/>
                </a:solidFill>
                <a:latin typeface="Courier"/>
              </a:rPr>
              <a:t>package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pres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urier"/>
              </a:rPr>
              <a:t>import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metier.IMetier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7F0055"/>
                </a:solidFill>
                <a:latin typeface="Courier"/>
              </a:rPr>
              <a:t>import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org.springframework.context.support.ClassPathXmlApplicationContext;</a:t>
            </a:r>
          </a:p>
          <a:p>
            <a:endParaRPr lang="fr-FR" sz="1600" b="1" dirty="0" smtClean="0">
              <a:solidFill>
                <a:srgbClr val="7F0055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7F0055"/>
                </a:solidFill>
                <a:latin typeface="Courier"/>
              </a:rPr>
              <a:t>public </a:t>
            </a:r>
            <a:r>
              <a:rPr lang="fr-FR" sz="1600" b="1" dirty="0">
                <a:solidFill>
                  <a:srgbClr val="7F0055"/>
                </a:solidFill>
                <a:latin typeface="Courier"/>
              </a:rPr>
              <a:t>class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Presentation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"/>
              </a:rPr>
              <a:t>public static void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main(String[]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{</a:t>
            </a: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ApplicationContext</a:t>
            </a:r>
            <a:r>
              <a:rPr lang="fr-FR" sz="1600" dirty="0" smtClean="0"/>
              <a:t> 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context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fr-FR" sz="1600" b="1" dirty="0" smtClean="0">
                <a:solidFill>
                  <a:srgbClr val="7F0055"/>
                </a:solidFill>
                <a:latin typeface="Courier"/>
              </a:rPr>
              <a:t>new</a:t>
            </a:r>
            <a:endParaRPr lang="fr-FR" sz="1600" b="1" dirty="0">
              <a:solidFill>
                <a:srgbClr val="7F0055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ClassPathXmlApplicationContext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 smtClean="0">
                <a:solidFill>
                  <a:srgbClr val="7F0055"/>
                </a:solidFill>
                <a:latin typeface="Courier"/>
              </a:rPr>
              <a:t>new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String[]{</a:t>
            </a:r>
            <a:r>
              <a:rPr lang="fr-FR" sz="1600" b="1" dirty="0">
                <a:solidFill>
                  <a:srgbClr val="2A00FF"/>
                </a:solidFill>
                <a:latin typeface="Courier"/>
              </a:rPr>
              <a:t>"spring-ioc.xml"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});</a:t>
            </a: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IMetier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metier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=(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IMetier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context.getBean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600" b="1" dirty="0" err="1">
                <a:solidFill>
                  <a:srgbClr val="2A00FF"/>
                </a:solidFill>
                <a:latin typeface="Courier"/>
              </a:rPr>
              <a:t>metier</a:t>
            </a:r>
            <a:r>
              <a:rPr lang="fr-FR" sz="1600" b="1" dirty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System.</a:t>
            </a:r>
            <a:r>
              <a:rPr lang="fr-FR" sz="1600" b="1" i="1" dirty="0" err="1" smtClean="0">
                <a:solidFill>
                  <a:srgbClr val="0000C1"/>
                </a:solidFill>
                <a:latin typeface="Courier"/>
              </a:rPr>
              <a:t>out</a:t>
            </a:r>
            <a:r>
              <a:rPr lang="fr-FR" sz="1600" b="1" i="1" dirty="0" err="1" smtClean="0">
                <a:solidFill>
                  <a:srgbClr val="000000"/>
                </a:solidFill>
                <a:latin typeface="Courier"/>
              </a:rPr>
              <a:t>.println</a:t>
            </a:r>
            <a:r>
              <a:rPr lang="fr-FR" sz="1600" b="1" i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i="1" dirty="0" err="1" smtClean="0">
                <a:solidFill>
                  <a:srgbClr val="000000"/>
                </a:solidFill>
                <a:latin typeface="Courier"/>
              </a:rPr>
              <a:t>metier.calcul</a:t>
            </a:r>
            <a:r>
              <a:rPr lang="fr-FR" sz="1600" b="1" i="1" dirty="0">
                <a:solidFill>
                  <a:srgbClr val="000000"/>
                </a:solidFill>
                <a:latin typeface="Courier"/>
              </a:rPr>
              <a:t>());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dirty="0">
              <a:latin typeface="Courier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" y="0"/>
            <a:ext cx="8565622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04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264" y="1139380"/>
            <a:ext cx="8910736" cy="1988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Nous pouvons également configurer les propriétés du </a:t>
            </a:r>
            <a:r>
              <a:rPr lang="fr-FR" sz="2400" dirty="0" err="1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 à l’aide de l’injection </a:t>
            </a:r>
            <a:r>
              <a:rPr lang="fr-FR" sz="2400" dirty="0" smtClean="0">
                <a:solidFill>
                  <a:schemeClr val="tx2"/>
                </a:solidFill>
              </a:rPr>
              <a:t>par constructeur</a:t>
            </a:r>
            <a:r>
              <a:rPr lang="fr-FR" sz="2400" dirty="0">
                <a:solidFill>
                  <a:schemeClr val="tx2"/>
                </a:solidFill>
              </a:rPr>
              <a:t>. Pour cela, il suffit de les déclarer dans des éléments &lt;</a:t>
            </a:r>
            <a:r>
              <a:rPr lang="fr-FR" sz="2400" dirty="0" err="1">
                <a:solidFill>
                  <a:schemeClr val="tx2"/>
                </a:solidFill>
              </a:rPr>
              <a:t>constructor-arg</a:t>
            </a:r>
            <a:r>
              <a:rPr lang="fr-FR" sz="2400" dirty="0">
                <a:solidFill>
                  <a:schemeClr val="tx2"/>
                </a:solidFill>
              </a:rPr>
              <a:t>&gt;.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Cet élément ne gère pas d’attribut </a:t>
            </a:r>
            <a:r>
              <a:rPr lang="fr-FR" sz="2400" dirty="0" err="1">
                <a:solidFill>
                  <a:schemeClr val="tx2"/>
                </a:solidFill>
              </a:rPr>
              <a:t>name</a:t>
            </a:r>
            <a:r>
              <a:rPr lang="fr-FR" sz="2400" dirty="0">
                <a:solidFill>
                  <a:schemeClr val="tx2"/>
                </a:solidFill>
              </a:rPr>
              <a:t> car les arguments du constructeur sont </a:t>
            </a:r>
            <a:r>
              <a:rPr lang="fr-FR" sz="2400" dirty="0" smtClean="0">
                <a:solidFill>
                  <a:schemeClr val="tx2"/>
                </a:solidFill>
              </a:rPr>
              <a:t>définis par </a:t>
            </a:r>
            <a:r>
              <a:rPr lang="fr-FR" sz="2400" dirty="0">
                <a:solidFill>
                  <a:schemeClr val="tx2"/>
                </a:solidFill>
              </a:rPr>
              <a:t>leur emplacement.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264" y="243372"/>
            <a:ext cx="3969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I</a:t>
            </a:r>
            <a:r>
              <a:rPr lang="fr-FR" sz="2800" u="sng" dirty="0" smtClean="0">
                <a:solidFill>
                  <a:schemeClr val="tx2"/>
                </a:solidFill>
              </a:rPr>
              <a:t>njection </a:t>
            </a:r>
            <a:r>
              <a:rPr lang="fr-FR" sz="2800" u="sng" dirty="0">
                <a:solidFill>
                  <a:schemeClr val="tx2"/>
                </a:solidFill>
              </a:rPr>
              <a:t>par constructeur</a:t>
            </a:r>
            <a:endParaRPr lang="fr-FR" sz="2800" u="sng" dirty="0"/>
          </a:p>
        </p:txBody>
      </p:sp>
      <p:sp>
        <p:nvSpPr>
          <p:cNvPr id="7" name="Rectangle 6"/>
          <p:cNvSpPr/>
          <p:nvPr/>
        </p:nvSpPr>
        <p:spPr>
          <a:xfrm>
            <a:off x="683568" y="3501008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dao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ma.ensa.dao.Dao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metier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ma.ensa.metier.Metier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constructor-arg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ma.ensa.dao.Idao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"dao" 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3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260648"/>
            <a:ext cx="8308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Lier automatiquement des </a:t>
            </a:r>
            <a:r>
              <a:rPr lang="fr-FR" sz="2800" u="sng" dirty="0" err="1">
                <a:solidFill>
                  <a:schemeClr val="tx2"/>
                </a:solidFill>
              </a:rPr>
              <a:t>beans</a:t>
            </a:r>
            <a:r>
              <a:rPr lang="fr-FR" sz="2800" u="sng" dirty="0">
                <a:solidFill>
                  <a:schemeClr val="tx2"/>
                </a:solidFill>
              </a:rPr>
              <a:t> par configuration XML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826" y="1456950"/>
            <a:ext cx="8087178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Lorsqu’un </a:t>
            </a:r>
            <a:r>
              <a:rPr lang="fr-FR" sz="2400" dirty="0" err="1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 doit accéder à un autre </a:t>
            </a:r>
            <a:r>
              <a:rPr lang="fr-FR" sz="2400" dirty="0" err="1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, nous pouvons les lier en précisant </a:t>
            </a:r>
            <a:r>
              <a:rPr lang="fr-FR" sz="2400" dirty="0" smtClean="0">
                <a:solidFill>
                  <a:schemeClr val="tx2"/>
                </a:solidFill>
              </a:rPr>
              <a:t>explicitement la </a:t>
            </a:r>
            <a:r>
              <a:rPr lang="fr-FR" sz="2400" dirty="0">
                <a:solidFill>
                  <a:schemeClr val="tx2"/>
                </a:solidFill>
              </a:rPr>
              <a:t>référence. Toutefois, si le conteneur pouvait lier automatiquement nos </a:t>
            </a:r>
            <a:r>
              <a:rPr lang="fr-FR" sz="2400" dirty="0" err="1" smtClean="0">
                <a:solidFill>
                  <a:schemeClr val="tx2"/>
                </a:solidFill>
              </a:rPr>
              <a:t>beans</a:t>
            </a:r>
            <a:r>
              <a:rPr lang="fr-FR" sz="2400" dirty="0" smtClean="0">
                <a:solidFill>
                  <a:schemeClr val="tx2"/>
                </a:solidFill>
              </a:rPr>
              <a:t>, nous </a:t>
            </a:r>
            <a:r>
              <a:rPr lang="fr-FR" sz="2400" dirty="0">
                <a:solidFill>
                  <a:schemeClr val="tx2"/>
                </a:solidFill>
              </a:rPr>
              <a:t>ferions l’économie de la configuration manuelle des dépendances.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149080"/>
            <a:ext cx="7835658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err="1" smtClean="0">
                <a:solidFill>
                  <a:schemeClr val="tx2"/>
                </a:solidFill>
              </a:rPr>
              <a:t>Spring</a:t>
            </a:r>
            <a:r>
              <a:rPr lang="fr-FR" sz="2400" dirty="0" smtClean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IoC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smtClean="0">
                <a:solidFill>
                  <a:schemeClr val="tx2"/>
                </a:solidFill>
              </a:rPr>
              <a:t>peut </a:t>
            </a:r>
            <a:r>
              <a:rPr lang="fr-FR" sz="2400" dirty="0">
                <a:solidFill>
                  <a:schemeClr val="tx2"/>
                </a:solidFill>
              </a:rPr>
              <a:t>lier automatiquement des </a:t>
            </a:r>
            <a:r>
              <a:rPr lang="fr-FR" sz="2400" dirty="0" err="1">
                <a:solidFill>
                  <a:schemeClr val="tx2"/>
                </a:solidFill>
              </a:rPr>
              <a:t>beans</a:t>
            </a:r>
            <a:r>
              <a:rPr lang="fr-FR" sz="2400" dirty="0">
                <a:solidFill>
                  <a:schemeClr val="tx2"/>
                </a:solidFill>
              </a:rPr>
              <a:t>. Il </a:t>
            </a:r>
            <a:r>
              <a:rPr lang="fr-FR" sz="2400" dirty="0" smtClean="0">
                <a:solidFill>
                  <a:schemeClr val="tx2"/>
                </a:solidFill>
              </a:rPr>
              <a:t>suffit d’indiquer </a:t>
            </a:r>
            <a:r>
              <a:rPr lang="fr-FR" sz="2400" dirty="0">
                <a:solidFill>
                  <a:schemeClr val="tx2"/>
                </a:solidFill>
              </a:rPr>
              <a:t>le mode de liaison automatique dans </a:t>
            </a:r>
            <a:r>
              <a:rPr lang="fr-FR" sz="2400" dirty="0" smtClean="0">
                <a:solidFill>
                  <a:schemeClr val="tx2"/>
                </a:solidFill>
              </a:rPr>
              <a:t>l’attribut </a:t>
            </a:r>
            <a:r>
              <a:rPr lang="fr-FR" sz="2400" dirty="0" err="1" smtClean="0">
                <a:solidFill>
                  <a:schemeClr val="tx2"/>
                </a:solidFill>
              </a:rPr>
              <a:t>autowire</a:t>
            </a:r>
            <a:r>
              <a:rPr lang="fr-FR" sz="2400" dirty="0" smtClean="0">
                <a:solidFill>
                  <a:schemeClr val="tx2"/>
                </a:solidFill>
              </a:rPr>
              <a:t> </a:t>
            </a:r>
            <a:r>
              <a:rPr lang="fr-FR" sz="2400" dirty="0">
                <a:solidFill>
                  <a:schemeClr val="tx2"/>
                </a:solidFill>
              </a:rPr>
              <a:t>de </a:t>
            </a:r>
            <a:r>
              <a:rPr lang="fr-FR" sz="2400" dirty="0" smtClean="0">
                <a:solidFill>
                  <a:schemeClr val="tx2"/>
                </a:solidFill>
              </a:rPr>
              <a:t>l’élément &lt;</a:t>
            </a:r>
            <a:r>
              <a:rPr lang="fr-FR" sz="2400" dirty="0" err="1" smtClean="0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&gt;. </a:t>
            </a:r>
          </a:p>
        </p:txBody>
      </p:sp>
    </p:spTree>
    <p:extLst>
      <p:ext uri="{BB962C8B-B14F-4D97-AF65-F5344CB8AC3E}">
        <p14:creationId xmlns:p14="http://schemas.microsoft.com/office/powerpoint/2010/main" val="24644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25587"/>
            <a:ext cx="4560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u="sng" dirty="0">
                <a:solidFill>
                  <a:schemeClr val="tx2"/>
                </a:solidFill>
              </a:rPr>
              <a:t>Liaison automatique par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067" y="1117996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metier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ma.ensa.metier.Metier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autowire</a:t>
            </a:r>
            <a:r>
              <a:rPr lang="fr-FR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byType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28299" y="1968673"/>
            <a:ext cx="885698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 err="1">
                <a:solidFill>
                  <a:schemeClr val="tx2"/>
                </a:solidFill>
              </a:rPr>
              <a:t>Spring</a:t>
            </a:r>
            <a:r>
              <a:rPr lang="fr-FR" sz="2400" dirty="0">
                <a:solidFill>
                  <a:schemeClr val="tx2"/>
                </a:solidFill>
              </a:rPr>
              <a:t> tente </a:t>
            </a:r>
            <a:r>
              <a:rPr lang="fr-FR" sz="2400" dirty="0" smtClean="0">
                <a:solidFill>
                  <a:schemeClr val="tx2"/>
                </a:solidFill>
              </a:rPr>
              <a:t>de </a:t>
            </a:r>
            <a:r>
              <a:rPr lang="fr-FR" sz="2400" dirty="0">
                <a:solidFill>
                  <a:schemeClr val="tx2"/>
                </a:solidFill>
              </a:rPr>
              <a:t>lier un </a:t>
            </a:r>
            <a:r>
              <a:rPr lang="fr-FR" sz="2400" dirty="0" err="1" smtClean="0">
                <a:solidFill>
                  <a:schemeClr val="tx2"/>
                </a:solidFill>
              </a:rPr>
              <a:t>bean</a:t>
            </a:r>
            <a:r>
              <a:rPr lang="fr-FR" sz="2400" dirty="0" smtClean="0">
                <a:solidFill>
                  <a:schemeClr val="tx2"/>
                </a:solidFill>
              </a:rPr>
              <a:t> dont </a:t>
            </a:r>
            <a:r>
              <a:rPr lang="fr-FR" sz="2400" dirty="0">
                <a:solidFill>
                  <a:schemeClr val="tx2"/>
                </a:solidFill>
              </a:rPr>
              <a:t>le type est compatible avec </a:t>
            </a:r>
            <a:r>
              <a:rPr lang="fr-FR" sz="2400" dirty="0" smtClean="0">
                <a:solidFill>
                  <a:schemeClr val="tx2"/>
                </a:solidFill>
              </a:rPr>
              <a:t>dao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067" y="3830130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metier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ma.ensa.metier.Metier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autowire</a:t>
            </a:r>
            <a:r>
              <a:rPr lang="fr-FR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byName</a:t>
            </a:r>
            <a:r>
              <a:rPr lang="fr-FR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fr-FR" i="1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28299" y="4913754"/>
            <a:ext cx="8928992" cy="87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400" dirty="0">
                <a:solidFill>
                  <a:schemeClr val="tx2"/>
                </a:solidFill>
              </a:rPr>
              <a:t>Pour chaque propriété du </a:t>
            </a:r>
            <a:r>
              <a:rPr lang="fr-FR" sz="2400" dirty="0" err="1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, lier un </a:t>
            </a:r>
            <a:r>
              <a:rPr lang="fr-FR" sz="2400" dirty="0" err="1">
                <a:solidFill>
                  <a:schemeClr val="tx2"/>
                </a:solidFill>
              </a:rPr>
              <a:t>bean</a:t>
            </a:r>
            <a:r>
              <a:rPr lang="fr-FR" sz="2400" dirty="0">
                <a:solidFill>
                  <a:schemeClr val="tx2"/>
                </a:solidFill>
              </a:rPr>
              <a:t> dont le </a:t>
            </a:r>
            <a:r>
              <a:rPr lang="fr-FR" sz="2400" dirty="0" smtClean="0">
                <a:solidFill>
                  <a:schemeClr val="tx2"/>
                </a:solidFill>
              </a:rPr>
              <a:t>nom correspond </a:t>
            </a:r>
            <a:r>
              <a:rPr lang="fr-FR" sz="2400" dirty="0">
                <a:solidFill>
                  <a:schemeClr val="tx2"/>
                </a:solidFill>
              </a:rPr>
              <a:t>à </a:t>
            </a:r>
            <a:r>
              <a:rPr lang="fr-FR" sz="2400" dirty="0" smtClean="0">
                <a:solidFill>
                  <a:schemeClr val="tx2"/>
                </a:solidFill>
              </a:rPr>
              <a:t>celui de </a:t>
            </a:r>
            <a:r>
              <a:rPr lang="fr-FR" sz="2400" dirty="0">
                <a:solidFill>
                  <a:schemeClr val="tx2"/>
                </a:solidFill>
              </a:rPr>
              <a:t>la propriété.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072" y="2866334"/>
            <a:ext cx="4568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u="sng" dirty="0">
                <a:solidFill>
                  <a:schemeClr val="tx2"/>
                </a:solidFill>
              </a:rPr>
              <a:t>Liaison automatique par </a:t>
            </a:r>
            <a:r>
              <a:rPr lang="fr-FR" sz="2800" b="1" u="sng" dirty="0" smtClean="0">
                <a:solidFill>
                  <a:schemeClr val="tx2"/>
                </a:solidFill>
              </a:rPr>
              <a:t>nom</a:t>
            </a:r>
            <a:endParaRPr lang="fr-FR" sz="28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0369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Lier automatiquement des </a:t>
            </a:r>
            <a:r>
              <a:rPr lang="fr-FR" sz="2800" u="sng" dirty="0" err="1">
                <a:solidFill>
                  <a:schemeClr val="tx2"/>
                </a:solidFill>
              </a:rPr>
              <a:t>beans</a:t>
            </a:r>
            <a:r>
              <a:rPr lang="fr-FR" sz="2800" u="sng" dirty="0">
                <a:solidFill>
                  <a:schemeClr val="tx2"/>
                </a:solidFill>
              </a:rPr>
              <a:t> avec @</a:t>
            </a:r>
            <a:r>
              <a:rPr lang="fr-FR" sz="2800" u="sng" dirty="0" err="1">
                <a:solidFill>
                  <a:schemeClr val="tx2"/>
                </a:solidFill>
              </a:rPr>
              <a:t>Autowired</a:t>
            </a:r>
            <a:r>
              <a:rPr lang="fr-FR" sz="2800" u="sng" dirty="0">
                <a:solidFill>
                  <a:schemeClr val="tx2"/>
                </a:solidFill>
              </a:rPr>
              <a:t> et</a:t>
            </a:r>
          </a:p>
          <a:p>
            <a:r>
              <a:rPr lang="fr-FR" sz="2800" u="sng" dirty="0">
                <a:solidFill>
                  <a:schemeClr val="tx2"/>
                </a:solidFill>
              </a:rPr>
              <a:t>@Resource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340768"/>
            <a:ext cx="864096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La liaison automatique fondée sur l’attribut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dans le fichier de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configuration des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beans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établit des dépendances pour toutes les propriétés d’un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 Elle ne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permet pas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de lier uniquement certaines propriétés.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544" y="2780928"/>
            <a:ext cx="820891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Nous pouvons lier automatiquement une propriété en plaçant une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annotation @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ou @Resource sur un mutateur, un constructeur, un champ ou même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une méthode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4365104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Metier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Imetier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Idao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smtClean="0">
                <a:latin typeface="Consolas" panose="020B0609020204030204" pitchFamily="49" charset="0"/>
              </a:rPr>
              <a:t>@</a:t>
            </a:r>
            <a:r>
              <a:rPr lang="fr-FR" dirty="0" err="1" smtClean="0">
                <a:latin typeface="Consolas" panose="020B0609020204030204" pitchFamily="49" charset="0"/>
              </a:rPr>
              <a:t>Autowired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6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620688"/>
            <a:ext cx="79208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Par défaut, toutes les propriétés marquées par @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sont obligatoires.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Lorsque 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n’est pas en mesure de trouver un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adapté, il lance une exception. Pour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que la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liaison d’une propriété soit facultative, nous devons affecter la valeur false à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l’attribut 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required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de @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 Dans ce cas, si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ne trouve aucun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adéquat,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il laisse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la propriété telle quelle.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37690" y="3645024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Metier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Imetier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Idao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smtClean="0">
                <a:latin typeface="Consolas" panose="020B0609020204030204" pitchFamily="49" charset="0"/>
              </a:rPr>
              <a:t>@</a:t>
            </a:r>
            <a:r>
              <a:rPr lang="fr-FR" dirty="0" err="1" smtClean="0">
                <a:latin typeface="Consolas" panose="020B0609020204030204" pitchFamily="49" charset="0"/>
              </a:rPr>
              <a:t>Autowired</a:t>
            </a:r>
            <a:r>
              <a:rPr lang="fr-FR" dirty="0" smtClean="0"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latin typeface="Consolas" panose="020B0609020204030204" pitchFamily="49" charset="0"/>
              </a:rPr>
              <a:t>required</a:t>
            </a:r>
            <a:r>
              <a:rPr lang="fr-FR" dirty="0" smtClean="0">
                <a:latin typeface="Consolas" panose="020B0609020204030204" pitchFamily="49" charset="0"/>
              </a:rPr>
              <a:t>=false)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dao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4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484784"/>
            <a:ext cx="79928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L'annotation @</a:t>
            </a:r>
            <a:r>
              <a:rPr lang="fr-FR" sz="24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</a:t>
            </a:r>
            <a:r>
              <a:rPr lang="fr-FR" sz="24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exploite le mécanisme d'</a:t>
            </a:r>
            <a:r>
              <a:rPr lang="fr-FR" sz="24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autowiring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 par type. Il est possible de précisant, de façon facultative, le nom du </a:t>
            </a:r>
            <a:r>
              <a:rPr lang="fr-FR" sz="24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à injecter, avec l'annotation @Qualifier. </a:t>
            </a:r>
            <a:endParaRPr lang="fr-FR" sz="2400" kern="0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endParaRPr lang="fr-FR" sz="2400" kern="0" dirty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4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Si 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ce nom n'est pas </a:t>
            </a:r>
            <a:r>
              <a:rPr lang="fr-FR" sz="24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précisé, 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le mécanisme automatique va chercher le </a:t>
            </a:r>
            <a:r>
              <a:rPr lang="fr-FR" sz="24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unique qui correspond au type attendu et si plusieurs </a:t>
            </a:r>
            <a:r>
              <a:rPr lang="fr-FR" sz="24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beans</a:t>
            </a:r>
            <a:r>
              <a:rPr lang="fr-FR" sz="24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sont compatibles, une exception est levée.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404664"/>
            <a:ext cx="3698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L’annotation @Qualifier</a:t>
            </a:r>
            <a:endParaRPr lang="fr-FR" sz="2800" u="sng" dirty="0"/>
          </a:p>
        </p:txBody>
      </p:sp>
    </p:spTree>
    <p:extLst>
      <p:ext uri="{BB962C8B-B14F-4D97-AF65-F5344CB8AC3E}">
        <p14:creationId xmlns:p14="http://schemas.microsoft.com/office/powerpoint/2010/main" val="40613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4716016" cy="620688"/>
          </a:xfrm>
        </p:spPr>
        <p:txBody>
          <a:bodyPr>
            <a:normAutofit/>
          </a:bodyPr>
          <a:lstStyle/>
          <a:p>
            <a:r>
              <a:rPr lang="fr-FR" sz="2400" u="sng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Principe d'ouverture/fermeture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052736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2060"/>
                </a:solidFill>
              </a:rPr>
              <a:t>Tout module (package, classe, méthode) doit être ouvert aux extensions </a:t>
            </a:r>
            <a:r>
              <a:rPr lang="fr-FR" sz="2400" dirty="0" smtClean="0">
                <a:solidFill>
                  <a:srgbClr val="002060"/>
                </a:solidFill>
              </a:rPr>
              <a:t>mais </a:t>
            </a:r>
            <a:r>
              <a:rPr lang="fr-FR" sz="2400" dirty="0">
                <a:solidFill>
                  <a:srgbClr val="002060"/>
                </a:solidFill>
              </a:rPr>
              <a:t>fermé aux modifications.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2335710"/>
            <a:ext cx="8725497" cy="2491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fr-FR" sz="2400" dirty="0">
                <a:solidFill>
                  <a:srgbClr val="002060"/>
                </a:solidFill>
              </a:rPr>
              <a:t>ouvert aux extensions : le module peut être étendu pour proposer des comportements qui n'étaient pas prévus lors de sa création</a:t>
            </a:r>
            <a:r>
              <a:rPr lang="fr-FR" sz="24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</a:pPr>
            <a:endParaRPr lang="fr-FR" sz="24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fr-FR" sz="2400" dirty="0">
                <a:solidFill>
                  <a:srgbClr val="002060"/>
                </a:solidFill>
              </a:rPr>
              <a:t>fermé aux modifications : les extensions sont introduites sans modifier le code du module.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5103440"/>
            <a:ext cx="7416824" cy="1061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2400" dirty="0" smtClean="0">
                <a:solidFill>
                  <a:srgbClr val="002060"/>
                </a:solidFill>
              </a:rPr>
              <a:t>L'ajout </a:t>
            </a:r>
            <a:r>
              <a:rPr lang="fr-FR" sz="2400" dirty="0">
                <a:solidFill>
                  <a:srgbClr val="002060"/>
                </a:solidFill>
              </a:rPr>
              <a:t>de </a:t>
            </a:r>
            <a:r>
              <a:rPr lang="fr-FR" sz="2400" dirty="0" smtClean="0">
                <a:solidFill>
                  <a:srgbClr val="002060"/>
                </a:solidFill>
              </a:rPr>
              <a:t>nouvelles fonctionnalités </a:t>
            </a:r>
            <a:r>
              <a:rPr lang="fr-FR" sz="2400" dirty="0">
                <a:solidFill>
                  <a:srgbClr val="002060"/>
                </a:solidFill>
              </a:rPr>
              <a:t>doit se faire en ajoutant du code et non en éditant du code existant.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056" y="598332"/>
            <a:ext cx="777686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Pour demander à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de lier automatiquement les propriétés de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marquées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par @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ou @Resource, nous devons enregistrer une instance de 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AutowiredAnnotationBeanPostProcessor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dans le conteneur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IoC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543" y="2636912"/>
            <a:ext cx="82089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&lt;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class="org.springframework.beans.factory.annotation.AutowiredAnnotationBeanPostProcessor"/&gt;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579" y="4437112"/>
            <a:ext cx="8646840" cy="15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Ou bien nous pouvons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inclure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l’élément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&lt;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context:annotation-config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/&gt; dans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le fichier de configuration des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beans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pour qu’une instance de 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AutowiredAnnotationBeanPostProcessor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soit automatiquement enregistrée.</a:t>
            </a:r>
          </a:p>
        </p:txBody>
      </p:sp>
    </p:spTree>
    <p:extLst>
      <p:ext uri="{BB962C8B-B14F-4D97-AF65-F5344CB8AC3E}">
        <p14:creationId xmlns:p14="http://schemas.microsoft.com/office/powerpoint/2010/main" val="41619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74" y="0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Rechercher les composants dans le chemin d’accès </a:t>
            </a:r>
            <a:r>
              <a:rPr lang="fr-FR" sz="2800" u="sng" dirty="0" smtClean="0">
                <a:solidFill>
                  <a:schemeClr val="tx2"/>
                </a:solidFill>
              </a:rPr>
              <a:t>aux </a:t>
            </a:r>
            <a:r>
              <a:rPr lang="fr-FR" sz="2800" u="sng" dirty="0">
                <a:solidFill>
                  <a:schemeClr val="tx2"/>
                </a:solidFill>
              </a:rPr>
              <a:t>classes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013" y="957394"/>
            <a:ext cx="880162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Pour que le conteneur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IoC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prenne en charge nos composants, nous les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déclarons un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par un dans le fichier de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configuration 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xml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des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beans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 </a:t>
            </a:r>
            <a:endParaRPr lang="fr-FR" sz="2000" kern="0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Nous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pourrions travailler plus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rapidement si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détectait automatiquement nos composants sans passer par une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configuration manuelle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374" y="2914367"/>
            <a:ext cx="859104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propose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une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fonctionnalité appelée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scan de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composants. Elle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peut rechercher, détecter et instancier automatiquement les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composants annotés situés dans le chemin d’accès aux classes. </a:t>
            </a: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@Component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correspond à l’annotation de base qui signale un composant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géré par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 </a:t>
            </a: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@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Repository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, @Service et @Controller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dénotent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, respectivement, des composants situés dans les couches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de persistance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, de service et de présentation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</a:t>
            </a: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chemeClr val="tx2">
                  <a:lumMod val="75000"/>
                </a:schemeClr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2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96752"/>
            <a:ext cx="792088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Après avoir appliqué des annotations stéréotypes aux classes de nos composants,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nous pouvons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demander à </a:t>
            </a:r>
            <a:r>
              <a:rPr lang="fr-FR" sz="2000" kern="0" dirty="0" err="1">
                <a:solidFill>
                  <a:schemeClr val="tx2">
                    <a:lumMod val="75000"/>
                  </a:schemeClr>
                </a:solidFill>
                <a:cs typeface="Times New Roman"/>
              </a:rPr>
              <a:t>Spring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 de les rechercher en déclarant un seul élément XML, &lt;</a:t>
            </a:r>
            <a:r>
              <a:rPr lang="fr-FR" sz="2000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context:component-scan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&gt;. Dans cet élément, nous précisons le paquetage où 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seront recherchés </a:t>
            </a: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nos composants. Ce paquetage et tous ses sous-paquetages sont examinés</a:t>
            </a:r>
            <a:r>
              <a:rPr lang="fr-FR" sz="2000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.</a:t>
            </a: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endParaRPr lang="fr-FR" sz="2000" kern="0" dirty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marL="342900" indent="-342900" eaLnBrk="0" fontAlgn="base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</a:pPr>
            <a:r>
              <a:rPr lang="fr-FR" sz="2000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Pour indiquer plusieurs paquetages, il suffit de les séparer par des virgules.</a:t>
            </a:r>
          </a:p>
        </p:txBody>
      </p:sp>
    </p:spTree>
    <p:extLst>
      <p:ext uri="{BB962C8B-B14F-4D97-AF65-F5344CB8AC3E}">
        <p14:creationId xmlns:p14="http://schemas.microsoft.com/office/powerpoint/2010/main" val="18578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260648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Configuration du conteneur par annotations</a:t>
            </a:r>
            <a:endParaRPr kumimoji="0" lang="fr-FR" sz="2800" i="0" u="sng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5696" y="1052736"/>
            <a:ext cx="54360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onsolas" panose="020B0609020204030204" pitchFamily="49" charset="0"/>
              </a:rPr>
              <a:t>@Configuration</a:t>
            </a:r>
          </a:p>
          <a:p>
            <a:r>
              <a:rPr lang="fr-FR" sz="1600" b="1" dirty="0" smtClean="0">
                <a:latin typeface="Consolas" panose="020B0609020204030204" pitchFamily="49" charset="0"/>
              </a:rPr>
              <a:t>//@</a:t>
            </a:r>
            <a:r>
              <a:rPr lang="fr-FR" sz="1600" b="1" dirty="0" err="1">
                <a:latin typeface="Consolas" panose="020B0609020204030204" pitchFamily="49" charset="0"/>
              </a:rPr>
              <a:t>ComponentScan</a:t>
            </a:r>
            <a:r>
              <a:rPr lang="fr-FR" sz="1600" b="1" dirty="0">
                <a:latin typeface="Consolas" panose="020B0609020204030204" pitchFamily="49" charset="0"/>
              </a:rPr>
              <a:t>("</a:t>
            </a:r>
            <a:r>
              <a:rPr lang="fr-FR" sz="1600" b="1" dirty="0" err="1">
                <a:latin typeface="Consolas" panose="020B0609020204030204" pitchFamily="49" charset="0"/>
              </a:rPr>
              <a:t>ma.spring.dao</a:t>
            </a:r>
            <a:r>
              <a:rPr lang="fr-FR" sz="1600" b="1" dirty="0" smtClean="0">
                <a:latin typeface="Consolas" panose="020B0609020204030204" pitchFamily="49" charset="0"/>
              </a:rPr>
              <a:t>")</a:t>
            </a:r>
          </a:p>
          <a:p>
            <a:endParaRPr lang="fr-FR" sz="1600" b="1" dirty="0">
              <a:latin typeface="Consolas" panose="020B0609020204030204" pitchFamily="49" charset="0"/>
            </a:endParaRPr>
          </a:p>
          <a:p>
            <a:r>
              <a:rPr lang="fr-FR" sz="1600" b="1" dirty="0" smtClean="0">
                <a:latin typeface="Consolas" panose="020B0609020204030204" pitchFamily="49" charset="0"/>
              </a:rPr>
              <a:t>public </a:t>
            </a:r>
            <a:r>
              <a:rPr lang="fr-FR" sz="1600" b="1" dirty="0">
                <a:latin typeface="Consolas" panose="020B0609020204030204" pitchFamily="49" charset="0"/>
              </a:rPr>
              <a:t>class </a:t>
            </a:r>
            <a:r>
              <a:rPr lang="fr-FR" sz="1600" b="1" dirty="0" err="1">
                <a:latin typeface="Consolas" panose="020B0609020204030204" pitchFamily="49" charset="0"/>
              </a:rPr>
              <a:t>AppConfig</a:t>
            </a:r>
            <a:r>
              <a:rPr lang="fr-FR" sz="1600" b="1" dirty="0">
                <a:latin typeface="Consolas" panose="020B0609020204030204" pitchFamily="49" charset="0"/>
              </a:rPr>
              <a:t> </a:t>
            </a:r>
            <a:r>
              <a:rPr lang="fr-FR" sz="1600" b="1" dirty="0" smtClean="0">
                <a:latin typeface="Consolas" panose="020B0609020204030204" pitchFamily="49" charset="0"/>
              </a:rPr>
              <a:t>{</a:t>
            </a:r>
          </a:p>
          <a:p>
            <a:endParaRPr lang="fr-FR" sz="1600" b="1" dirty="0" smtClean="0">
              <a:latin typeface="Consolas" panose="020B0609020204030204" pitchFamily="49" charset="0"/>
            </a:endParaRPr>
          </a:p>
          <a:p>
            <a:r>
              <a:rPr lang="fr-FR" sz="1600" b="1" dirty="0">
                <a:latin typeface="Consolas" panose="020B0609020204030204" pitchFamily="49" charset="0"/>
              </a:rPr>
              <a:t>@Bean(</a:t>
            </a:r>
            <a:r>
              <a:rPr lang="fr-FR" sz="1600" b="1" dirty="0" err="1">
                <a:latin typeface="Consolas" panose="020B0609020204030204" pitchFamily="49" charset="0"/>
              </a:rPr>
              <a:t>name</a:t>
            </a:r>
            <a:r>
              <a:rPr lang="fr-FR" sz="1600" b="1" dirty="0">
                <a:latin typeface="Consolas" panose="020B0609020204030204" pitchFamily="49" charset="0"/>
              </a:rPr>
              <a:t>="dao")</a:t>
            </a:r>
          </a:p>
          <a:p>
            <a:r>
              <a:rPr lang="fr-FR" sz="1600" b="1" dirty="0">
                <a:latin typeface="Consolas" panose="020B0609020204030204" pitchFamily="49" charset="0"/>
              </a:rPr>
              <a:t>public </a:t>
            </a:r>
            <a:r>
              <a:rPr lang="fr-FR" sz="1600" b="1" dirty="0" err="1">
                <a:latin typeface="Consolas" panose="020B0609020204030204" pitchFamily="49" charset="0"/>
              </a:rPr>
              <a:t>Idao</a:t>
            </a:r>
            <a:r>
              <a:rPr lang="fr-FR" sz="1600" b="1" dirty="0"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latin typeface="Consolas" panose="020B0609020204030204" pitchFamily="49" charset="0"/>
              </a:rPr>
              <a:t>getDao</a:t>
            </a:r>
            <a:r>
              <a:rPr lang="fr-FR" sz="1600" b="1" dirty="0">
                <a:latin typeface="Consolas" panose="020B0609020204030204" pitchFamily="49" charset="0"/>
              </a:rPr>
              <a:t>(){</a:t>
            </a:r>
          </a:p>
          <a:p>
            <a:r>
              <a:rPr lang="fr-FR" sz="1600" b="1" dirty="0">
                <a:latin typeface="Consolas" panose="020B0609020204030204" pitchFamily="49" charset="0"/>
              </a:rPr>
              <a:t>return new daoImp1();</a:t>
            </a:r>
          </a:p>
          <a:p>
            <a:r>
              <a:rPr lang="fr-FR" sz="1600" b="1" dirty="0" smtClean="0">
                <a:latin typeface="Consolas" panose="020B0609020204030204" pitchFamily="49" charset="0"/>
              </a:rPr>
              <a:t>}</a:t>
            </a:r>
          </a:p>
          <a:p>
            <a:endParaRPr lang="fr-FR" sz="1600" b="1" dirty="0">
              <a:latin typeface="Consolas" panose="020B0609020204030204" pitchFamily="49" charset="0"/>
            </a:endParaRPr>
          </a:p>
          <a:p>
            <a:r>
              <a:rPr lang="fr-FR" sz="1600" b="1" dirty="0" smtClean="0">
                <a:latin typeface="Consolas" panose="020B0609020204030204" pitchFamily="49" charset="0"/>
              </a:rPr>
              <a:t>…</a:t>
            </a:r>
          </a:p>
          <a:p>
            <a:endParaRPr lang="fr-FR" sz="1600" b="1" dirty="0" smtClean="0">
              <a:latin typeface="Consolas" panose="020B0609020204030204" pitchFamily="49" charset="0"/>
            </a:endParaRPr>
          </a:p>
          <a:p>
            <a:r>
              <a:rPr lang="fr-FR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276" y="522920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highlight>
                  <a:srgbClr val="E8F2FE"/>
                </a:highlight>
                <a:latin typeface="Consolas" panose="020B0609020204030204" pitchFamily="49" charset="0"/>
              </a:rPr>
              <a:t>ApplicationContext</a:t>
            </a:r>
            <a:r>
              <a:rPr lang="fr-FR" dirty="0"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u="sng" dirty="0" err="1">
                <a:highlight>
                  <a:srgbClr val="E8F2FE"/>
                </a:highlight>
                <a:latin typeface="Consolas" panose="020B0609020204030204" pitchFamily="49" charset="0"/>
              </a:rPr>
              <a:t>ctx</a:t>
            </a:r>
            <a:r>
              <a:rPr lang="fr-FR" u="sng" dirty="0"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fr-FR" u="sng" dirty="0" err="1">
                <a:highlight>
                  <a:srgbClr val="E8F2FE"/>
                </a:highlight>
                <a:latin typeface="Consolas" panose="020B0609020204030204" pitchFamily="49" charset="0"/>
              </a:rPr>
              <a:t>AnnotationConfigApplicationContext</a:t>
            </a:r>
            <a:r>
              <a:rPr lang="fr-FR" u="sng" dirty="0"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u="sng" dirty="0" err="1">
                <a:highlight>
                  <a:srgbClr val="E8F2FE"/>
                </a:highlight>
                <a:latin typeface="Consolas" panose="020B0609020204030204" pitchFamily="49" charset="0"/>
              </a:rPr>
              <a:t>AppConfig.class</a:t>
            </a:r>
            <a:r>
              <a:rPr lang="fr-FR" u="sng" dirty="0"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51520" y="4353203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800" u="sng" kern="0" dirty="0" err="1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Instantiation</a:t>
            </a: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 du conteneur</a:t>
            </a:r>
            <a:endParaRPr kumimoji="0" lang="fr-FR" sz="2800" i="0" u="sng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20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1663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L’application de l’OCP est un choix stratégique (OCP)</a:t>
            </a:r>
            <a:endParaRPr kumimoji="0" lang="fr-FR" sz="280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764704"/>
            <a:ext cx="8568952" cy="499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R="0" lvl="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L'OCP est un principe incontournable lorsque l'on parle de flexibilité du code. Par contre, une erreur classique consisterait à vouloir ouvrir/fermer toutes les classes de l'application en vue d'éventuels changements. </a:t>
            </a:r>
          </a:p>
          <a:p>
            <a:pPr marR="0" lvl="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Cela constitue une erreur dans la mesure où la mise en œuvre de l'OCP impose une certaine complexité qui devient néfaste si la flexibilité recherchée n'est pas réellement exploitée.</a:t>
            </a:r>
          </a:p>
          <a:p>
            <a:pPr marR="0" lvl="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Il convient donc d'identifier correctement les points d'ouverture/fermeture de l'application, en s'inspirant :</a:t>
            </a:r>
          </a:p>
          <a:p>
            <a:pPr marL="957263" marR="0" lvl="1" indent="-38100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des besoins d'évolutivité exprimés par le client,</a:t>
            </a:r>
          </a:p>
          <a:p>
            <a:pPr marL="957263" marR="0" lvl="1" indent="-38100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des besoins de flexibilité pressentis par les développeurs,</a:t>
            </a:r>
          </a:p>
          <a:p>
            <a:pPr marL="957263" marR="0" lvl="1" indent="-38100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des changements répétés constatés au cours du développement.</a:t>
            </a:r>
          </a:p>
          <a:p>
            <a:pPr marR="0" lvl="0" algn="just" defTabSz="914400" rtl="0" eaLnBrk="0" fontAlgn="base" latinLnBrk="0" hangingPunct="0">
              <a:lnSpc>
                <a:spcPts val="3163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alt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Times New Roman"/>
              </a:rPr>
              <a:t>La mise en œuvre de ce principe reste donc une affaire de bon sens. </a:t>
            </a:r>
          </a:p>
        </p:txBody>
      </p:sp>
    </p:spTree>
    <p:extLst>
      <p:ext uri="{BB962C8B-B14F-4D97-AF65-F5344CB8AC3E}">
        <p14:creationId xmlns:p14="http://schemas.microsoft.com/office/powerpoint/2010/main" val="7815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264" y="2276872"/>
            <a:ext cx="89107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r>
              <a:rPr lang="fr-FR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datasource</a:t>
            </a:r>
            <a:r>
              <a:rPr lang="fr-FR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 </a:t>
            </a:r>
            <a:r>
              <a:rPr lang="fr-FR" sz="1600" i="1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class</a:t>
            </a:r>
            <a:r>
              <a:rPr lang="fr-FR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org.springframework.jdbc.datasource.DriverManagerDataSource</a:t>
            </a:r>
            <a:r>
              <a:rPr lang="fr-FR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fr-FR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driverClassName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"url"  </a:t>
            </a:r>
            <a:r>
              <a:rPr lang="fr-FR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://localhost:3306/exampcr01"</a:t>
            </a:r>
            <a:r>
              <a:rPr lang="fr-F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password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fr-F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  <a:r>
              <a:rPr lang="fr-F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sz="16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179512" y="116632"/>
            <a:ext cx="6624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Configuration XML du conteneur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u="sng" kern="0" noProof="0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Bean </a:t>
            </a:r>
            <a:r>
              <a:rPr lang="fr-FR" sz="2800" u="sng" kern="0" noProof="0" dirty="0" err="1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datasource</a:t>
            </a:r>
            <a:endParaRPr kumimoji="0" lang="fr-FR" sz="2800" i="0" u="sng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68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6624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Configuration du conteneur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u="sng" kern="0" noProof="0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Bean </a:t>
            </a:r>
            <a:r>
              <a:rPr lang="fr-FR" sz="2800" u="sng" kern="0" noProof="0" dirty="0" err="1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SessionFactory</a:t>
            </a:r>
            <a:endParaRPr kumimoji="0" lang="fr-FR" sz="2800" i="0" u="sng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268760"/>
            <a:ext cx="84066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r>
              <a:rPr lang="fr-FR" sz="1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sessionFactory</a:t>
            </a:r>
            <a:r>
              <a:rPr lang="fr-FR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 </a:t>
            </a:r>
            <a:r>
              <a:rPr lang="fr-FR" sz="1400" i="1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class</a:t>
            </a:r>
            <a:r>
              <a:rPr lang="fr-FR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"org.springframework.orm.hibernate5.LocalSessionFactoryBean"</a:t>
            </a:r>
            <a:r>
              <a:rPr lang="fr-FR" sz="14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hibernateProperties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org.hibernate.dialect.MySQLDialect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annotatedClasses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ma.ensa.entities.Client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fr-FR" sz="14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129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76672"/>
            <a:ext cx="6624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Configuration</a:t>
            </a:r>
            <a:r>
              <a:rPr kumimoji="0" lang="fr-FR" altLang="fr-FR" sz="2800" i="0" u="sng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 </a:t>
            </a: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du conteneur par</a:t>
            </a:r>
            <a:r>
              <a:rPr kumimoji="0" lang="fr-FR" altLang="fr-FR" sz="2800" i="0" u="sng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 annotations</a:t>
            </a:r>
            <a:r>
              <a:rPr kumimoji="0" lang="fr-FR" altLang="fr-FR" sz="2800" i="0" u="sng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j-ea"/>
                <a:cs typeface="Times New Roman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u="sng" kern="0" noProof="0" dirty="0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Bean </a:t>
            </a:r>
            <a:r>
              <a:rPr lang="fr-FR" sz="2800" u="sng" kern="0" noProof="0" dirty="0" err="1" smtClean="0">
                <a:solidFill>
                  <a:schemeClr val="tx2">
                    <a:lumMod val="75000"/>
                  </a:schemeClr>
                </a:solidFill>
                <a:ea typeface="+mj-ea"/>
                <a:cs typeface="Times New Roman"/>
              </a:rPr>
              <a:t>datasource</a:t>
            </a:r>
            <a:endParaRPr kumimoji="0" lang="fr-FR" sz="2800" i="0" u="sng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27687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getDataSource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DriverManagerDataSource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DriverManagerDataSource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.setDriverClassName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.setUrl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fr-F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springexample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.setUsername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.setPassword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dataSource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344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04664"/>
            <a:ext cx="2743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2400" u="sng" kern="0" dirty="0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 </a:t>
            </a:r>
            <a:r>
              <a:rPr lang="fr-FR" sz="2400" u="sng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SessionFactory</a:t>
            </a:r>
            <a:endParaRPr lang="fr-FR" sz="2400" u="sng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484784"/>
            <a:ext cx="8784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LocalSessionFactoryBean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LocalSessionFactoryBean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LocalSessionFactoryBean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.setDataSource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getDataSource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.setHibernateProperties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getHibernateProperties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.setAnnotatedClasses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Class[]{</a:t>
            </a:r>
            <a:r>
              <a:rPr lang="fr-FR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Produit.</a:t>
            </a:r>
            <a:r>
              <a:rPr lang="fr-F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getHibernateProperties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"create"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"hibernate.show_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sql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org.hibernate.dialect.MySQLDialect</a:t>
            </a:r>
            <a:r>
              <a:rPr lang="fr-F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properties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51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404664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Gestionnaire de transaction</a:t>
            </a:r>
            <a:endParaRPr lang="fr-FR" sz="2400" u="sng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50" y="234888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transactionManager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HibernateTransactionManager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getTransactionManager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HibernateTransactionManager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3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153" y="1772816"/>
            <a:ext cx="8229600" cy="27363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En programmation objet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pour mettre en place l’open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</a:rPr>
              <a:t>closed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</a:rPr>
              <a:t>principle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 :</a:t>
            </a:r>
          </a:p>
          <a:p>
            <a:pPr lvl="1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Il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faut avoir un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niveau élevé d’abstraction </a:t>
            </a:r>
          </a:p>
          <a:p>
            <a:pPr lvl="1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Savoir appliquer les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esign Patterns</a:t>
            </a:r>
            <a:endParaRPr lang="fr-F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71600" y="188640"/>
            <a:ext cx="6995876" cy="10801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3600" u="sng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L'abstraction comme </a:t>
            </a:r>
            <a:r>
              <a:rPr lang="fr-FR" sz="3600" u="sng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moyenne d'ouverture/fermeture</a:t>
            </a:r>
            <a:endParaRPr lang="fr-FR" sz="3600" u="sng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53045"/>
            <a:ext cx="2698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La portée d’un </a:t>
            </a:r>
            <a:r>
              <a:rPr lang="fr-FR" sz="2400" u="sng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endParaRPr lang="fr-FR" sz="2400" u="sng" kern="0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SINGLETON </a:t>
            </a:r>
            <a:endParaRPr lang="fr-FR" sz="2400" u="sng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124744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La portée ou Scope d’un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dans un conteneur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spring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par </a:t>
            </a:r>
            <a:r>
              <a:rPr lang="fr-FR" sz="2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defaut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une portée Singleton </a:t>
            </a:r>
          </a:p>
          <a:p>
            <a:endParaRPr lang="fr-FR" sz="24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Si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un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défini avec la portée singleton, une seule instance d'objet unique sera initialisée dans le conteneur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Spring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 Toutes les demandes adressées à ce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renverront la même instance partagée. C'est la portée par défaut lors de la définition d'un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4653136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Par défaut, les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singleton sont pré-instanciés. Par conséquent, l'instance d'objet partagé sera créée lors de la création du conteneur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Spring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 Si nous démarrons l'application, </a:t>
            </a:r>
          </a:p>
        </p:txBody>
      </p:sp>
    </p:spTree>
    <p:extLst>
      <p:ext uri="{BB962C8B-B14F-4D97-AF65-F5344CB8AC3E}">
        <p14:creationId xmlns:p14="http://schemas.microsoft.com/office/powerpoint/2010/main" val="3571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96752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Spring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permet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de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déclarer une définition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“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lazy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” : l’idée étant que l’instance du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n’est créé par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Spring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qu’au moment où il est demandé (ou nécessaire) et non de manière systématique dans le cadre de l’initialisation de l’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ApplicationContext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comme l’ensemble des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en scope singleton (le scope par défaut).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3356992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myservice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com.ensa.metier.MyService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lazy-init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4797152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2060"/>
                </a:solidFill>
                <a:latin typeface="Consolas" panose="020B0609020204030204" pitchFamily="49" charset="0"/>
              </a:rPr>
              <a:t>Lazy</a:t>
            </a:r>
            <a:endParaRPr lang="fr-FR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public </a:t>
            </a:r>
            <a:r>
              <a:rPr lang="fr-FR" dirty="0" err="1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return new </a:t>
            </a:r>
            <a:r>
              <a:rPr lang="fr-FR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89" y="126385"/>
            <a:ext cx="2698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La portée d’un </a:t>
            </a:r>
            <a:r>
              <a:rPr lang="fr-FR" sz="2400" u="sng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endParaRPr lang="fr-FR" sz="2400" u="sng" kern="0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SINGLETON </a:t>
            </a:r>
            <a:endParaRPr lang="fr-FR" sz="2400" u="sng" kern="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268760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Une nouvelle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instance sera créée à chaque fois qu'une demande de récupération de ce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sera envoyée au conteneur. Cette étendue est recommandée pour les objets avec état, car son état ne sera pas partagé par les autres composants.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260648"/>
            <a:ext cx="2698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La portée d’un </a:t>
            </a:r>
            <a:r>
              <a:rPr lang="fr-FR" sz="2400" u="sng" kern="0" dirty="0" err="1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bean</a:t>
            </a:r>
            <a:endParaRPr lang="fr-FR" sz="2400" u="sng" kern="0" dirty="0" smtClean="0">
              <a:solidFill>
                <a:schemeClr val="tx2">
                  <a:lumMod val="75000"/>
                </a:schemeClr>
              </a:solidFill>
              <a:cs typeface="Times New Roman"/>
            </a:endParaRPr>
          </a:p>
          <a:p>
            <a:pPr lvl="0">
              <a:defRPr/>
            </a:pPr>
            <a:r>
              <a:rPr lang="fr-FR" sz="2400" u="sng" kern="0" dirty="0" smtClean="0">
                <a:solidFill>
                  <a:schemeClr val="tx2">
                    <a:lumMod val="75000"/>
                  </a:schemeClr>
                </a:solidFill>
                <a:cs typeface="Times New Roman"/>
              </a:rPr>
              <a:t>PROTOTYPE </a:t>
            </a:r>
            <a:endParaRPr lang="fr-FR" sz="2400" u="sng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3" y="3068960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Pour définir un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prototype, nous devons ajouter l'annotation @Scope en spécifiant le type de portée que nous voulons.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1620" y="5085184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fr-FR" dirty="0" smtClean="0">
                <a:solidFill>
                  <a:srgbClr val="002060"/>
                </a:solidFill>
                <a:latin typeface="Consolas" panose="020B0609020204030204" pitchFamily="49" charset="0"/>
              </a:rPr>
              <a:t>@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scope("prototype")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public </a:t>
            </a:r>
            <a:r>
              <a:rPr lang="fr-FR" dirty="0" err="1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return new </a:t>
            </a:r>
            <a:r>
              <a:rPr lang="fr-FR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MyService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1620" y="400506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myservice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com.ensa.metier.MyService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scope=</a:t>
            </a:r>
            <a:r>
              <a:rPr lang="fr-FR" i="1" dirty="0"/>
              <a:t>"</a:t>
            </a:r>
            <a:r>
              <a:rPr lang="fr-F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prototype"/&gt;</a:t>
            </a:r>
            <a:endParaRPr lang="fr-FR" i="1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548680"/>
            <a:ext cx="80785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Plusieurs portées sont disponibles uniquement dans un contexte d'application Web: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request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 - Une nouvelle instance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créée par requête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session - une nouvelle instance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créée par session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application - une nouvelle instance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créée par 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ServletContext</a:t>
            </a:r>
            <a:endParaRPr lang="fr-FR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globalSession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 - Une nouvelle instance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créée par session globale dans un environnement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portlet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(dans l'environnement de servlet, la portée de session globale est égale à la portée de la session)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websocket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 - Une nouvelle instance de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bean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est créée par session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WebSocket</a:t>
            </a:r>
            <a:endParaRPr lang="fr-FR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1979712" y="1844824"/>
            <a:ext cx="4392488" cy="2880320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indent="0">
              <a:buNone/>
            </a:pPr>
            <a:r>
              <a:rPr lang="fr-FR" sz="3600" i="1" u="sng" dirty="0" smtClean="0">
                <a:solidFill>
                  <a:srgbClr val="002060"/>
                </a:solidFill>
              </a:rPr>
              <a:t>Couplage fort</a:t>
            </a:r>
          </a:p>
          <a:p>
            <a:pPr marL="0" indent="0">
              <a:buNone/>
            </a:pPr>
            <a:r>
              <a:rPr lang="fr-FR" sz="3600" i="1" u="sng" dirty="0" smtClean="0">
                <a:solidFill>
                  <a:srgbClr val="002060"/>
                </a:solidFill>
              </a:rPr>
              <a:t>et</a:t>
            </a:r>
            <a:endParaRPr lang="fr-FR" sz="3600" i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fr-FR" sz="3600" i="1" u="sng" dirty="0" smtClean="0">
                <a:solidFill>
                  <a:srgbClr val="002060"/>
                </a:solidFill>
              </a:rPr>
              <a:t>Couplage </a:t>
            </a:r>
            <a:r>
              <a:rPr lang="fr-FR" sz="3600" i="1" u="sng" dirty="0">
                <a:solidFill>
                  <a:srgbClr val="002060"/>
                </a:solidFill>
              </a:rPr>
              <a:t>faible </a:t>
            </a:r>
            <a:endParaRPr lang="fr-FR" sz="3600" i="1" u="sng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fr-FR" sz="36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" y="-27384"/>
            <a:ext cx="3178696" cy="72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u="sng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Couplage </a:t>
            </a:r>
            <a:r>
              <a:rPr lang="fr-FR" sz="3600" u="sng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367240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Quand une classe A est liée à une classe B, on dit que la classe A est fortement couplée à la classe B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La </a:t>
            </a:r>
            <a:r>
              <a:rPr lang="fr-FR" dirty="0">
                <a:solidFill>
                  <a:schemeClr val="tx2"/>
                </a:solidFill>
              </a:rPr>
              <a:t>classe A ne peut fonctionner qu’en présence de la classe B.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Si </a:t>
            </a:r>
            <a:r>
              <a:rPr lang="fr-FR" dirty="0">
                <a:solidFill>
                  <a:schemeClr val="tx2"/>
                </a:solidFill>
              </a:rPr>
              <a:t>une nouvelle version de la classe B (soit B2), est crée, on est obligé </a:t>
            </a:r>
            <a:r>
              <a:rPr lang="fr-FR" dirty="0" smtClean="0">
                <a:solidFill>
                  <a:schemeClr val="tx2"/>
                </a:solidFill>
              </a:rPr>
              <a:t>de </a:t>
            </a:r>
            <a:r>
              <a:rPr lang="fr-FR" dirty="0">
                <a:solidFill>
                  <a:schemeClr val="tx2"/>
                </a:solidFill>
              </a:rPr>
              <a:t>m</a:t>
            </a:r>
            <a:r>
              <a:rPr lang="fr-FR" dirty="0" smtClean="0">
                <a:solidFill>
                  <a:schemeClr val="tx2"/>
                </a:solidFill>
              </a:rPr>
              <a:t>odifier </a:t>
            </a:r>
            <a:r>
              <a:rPr lang="fr-FR" dirty="0">
                <a:solidFill>
                  <a:schemeClr val="tx2"/>
                </a:solidFill>
              </a:rPr>
              <a:t>dans la classe </a:t>
            </a:r>
            <a:r>
              <a:rPr lang="fr-FR" dirty="0" smtClean="0">
                <a:solidFill>
                  <a:schemeClr val="tx2"/>
                </a:solidFill>
              </a:rPr>
              <a:t>A.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Modifier </a:t>
            </a:r>
            <a:r>
              <a:rPr lang="fr-FR" dirty="0">
                <a:solidFill>
                  <a:schemeClr val="tx2"/>
                </a:solidFill>
              </a:rPr>
              <a:t>une classe </a:t>
            </a:r>
            <a:r>
              <a:rPr lang="fr-FR" dirty="0" smtClean="0">
                <a:solidFill>
                  <a:schemeClr val="tx2"/>
                </a:solidFill>
              </a:rPr>
              <a:t>implique</a:t>
            </a:r>
            <a:endParaRPr lang="fr-FR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Il </a:t>
            </a:r>
            <a:r>
              <a:rPr lang="fr-FR" dirty="0">
                <a:solidFill>
                  <a:schemeClr val="tx2"/>
                </a:solidFill>
              </a:rPr>
              <a:t>faut disposer du code </a:t>
            </a:r>
            <a:r>
              <a:rPr lang="fr-FR" dirty="0" smtClean="0">
                <a:solidFill>
                  <a:schemeClr val="tx2"/>
                </a:solidFill>
              </a:rPr>
              <a:t>source</a:t>
            </a:r>
            <a:endParaRPr lang="fr-FR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Il </a:t>
            </a:r>
            <a:r>
              <a:rPr lang="fr-FR" dirty="0">
                <a:solidFill>
                  <a:schemeClr val="tx2"/>
                </a:solidFill>
              </a:rPr>
              <a:t>faut recompiler, déployer et distribuer la nouvelle application aux </a:t>
            </a:r>
            <a:r>
              <a:rPr lang="fr-FR" dirty="0" smtClean="0">
                <a:solidFill>
                  <a:schemeClr val="tx2"/>
                </a:solidFill>
              </a:rPr>
              <a:t>clients</a:t>
            </a:r>
            <a:endParaRPr lang="fr-FR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Ce </a:t>
            </a:r>
            <a:r>
              <a:rPr lang="fr-FR" dirty="0">
                <a:solidFill>
                  <a:schemeClr val="tx2"/>
                </a:solidFill>
              </a:rPr>
              <a:t>qui engendre un </a:t>
            </a:r>
            <a:r>
              <a:rPr lang="fr-FR" dirty="0" smtClean="0">
                <a:solidFill>
                  <a:schemeClr val="tx2"/>
                </a:solidFill>
              </a:rPr>
              <a:t>problème </a:t>
            </a:r>
            <a:r>
              <a:rPr lang="fr-FR" dirty="0">
                <a:solidFill>
                  <a:schemeClr val="tx2"/>
                </a:solidFill>
              </a:rPr>
              <a:t>au niveau de la maintenance de l’application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00" y="4437112"/>
            <a:ext cx="6347327" cy="15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754760" cy="490066"/>
          </a:xfrm>
        </p:spPr>
        <p:txBody>
          <a:bodyPr>
            <a:normAutofit fontScale="90000"/>
          </a:bodyPr>
          <a:lstStyle/>
          <a:p>
            <a:r>
              <a:rPr lang="fr-FR" u="sng" dirty="0">
                <a:solidFill>
                  <a:srgbClr val="002060"/>
                </a:solidFill>
              </a:rPr>
              <a:t>Couplage faible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751344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2"/>
                </a:solidFill>
              </a:rPr>
              <a:t>Pour </a:t>
            </a:r>
            <a:r>
              <a:rPr lang="fr-FR" sz="2000" dirty="0">
                <a:solidFill>
                  <a:schemeClr val="tx2"/>
                </a:solidFill>
              </a:rPr>
              <a:t>utiliser le couplage faible, nous devons utiliser les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2"/>
                </a:solidFill>
              </a:rPr>
              <a:t>Considérons </a:t>
            </a:r>
            <a:r>
              <a:rPr lang="fr-FR" sz="2000" dirty="0">
                <a:solidFill>
                  <a:schemeClr val="tx2"/>
                </a:solidFill>
              </a:rPr>
              <a:t>une classe A qui implémente une interface IA, et une classe B </a:t>
            </a:r>
            <a:r>
              <a:rPr lang="fr-FR" sz="2000" dirty="0" smtClean="0">
                <a:solidFill>
                  <a:schemeClr val="tx2"/>
                </a:solidFill>
              </a:rPr>
              <a:t>qui implémente </a:t>
            </a:r>
            <a:r>
              <a:rPr lang="fr-FR" sz="2000" dirty="0">
                <a:solidFill>
                  <a:schemeClr val="tx2"/>
                </a:solidFill>
              </a:rPr>
              <a:t>une interface IB.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2"/>
                </a:solidFill>
              </a:rPr>
              <a:t>Si </a:t>
            </a:r>
            <a:r>
              <a:rPr lang="fr-FR" sz="2000" dirty="0">
                <a:solidFill>
                  <a:schemeClr val="tx2"/>
                </a:solidFill>
              </a:rPr>
              <a:t>la classe A est liée à l’interface IB par une association, on dit que le classe A et </a:t>
            </a:r>
            <a:r>
              <a:rPr lang="fr-FR" sz="2000" dirty="0" smtClean="0">
                <a:solidFill>
                  <a:schemeClr val="tx2"/>
                </a:solidFill>
              </a:rPr>
              <a:t>la classe </a:t>
            </a:r>
            <a:r>
              <a:rPr lang="fr-FR" sz="2000" dirty="0">
                <a:solidFill>
                  <a:schemeClr val="tx2"/>
                </a:solidFill>
              </a:rPr>
              <a:t>B sont liées par un couplage faible.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2"/>
                </a:solidFill>
              </a:rPr>
              <a:t>Cela </a:t>
            </a:r>
            <a:r>
              <a:rPr lang="fr-FR" sz="2000" dirty="0">
                <a:solidFill>
                  <a:schemeClr val="tx2"/>
                </a:solidFill>
              </a:rPr>
              <a:t>signifie que la classe </a:t>
            </a:r>
            <a:r>
              <a:rPr lang="fr-FR" sz="2000" dirty="0" smtClean="0">
                <a:solidFill>
                  <a:schemeClr val="tx2"/>
                </a:solidFill>
              </a:rPr>
              <a:t>A </a:t>
            </a:r>
            <a:r>
              <a:rPr lang="fr-FR" sz="2000" dirty="0">
                <a:solidFill>
                  <a:schemeClr val="tx2"/>
                </a:solidFill>
              </a:rPr>
              <a:t>peut fonctionner avec n’importe quelle classe </a:t>
            </a:r>
            <a:r>
              <a:rPr lang="fr-FR" sz="2000" dirty="0" smtClean="0">
                <a:solidFill>
                  <a:schemeClr val="tx2"/>
                </a:solidFill>
              </a:rPr>
              <a:t>qui implémente </a:t>
            </a:r>
            <a:r>
              <a:rPr lang="fr-FR" sz="2000" dirty="0">
                <a:solidFill>
                  <a:schemeClr val="tx2"/>
                </a:solidFill>
              </a:rPr>
              <a:t>l’interface </a:t>
            </a:r>
            <a:r>
              <a:rPr lang="fr-FR" sz="2000" dirty="0" smtClean="0">
                <a:solidFill>
                  <a:schemeClr val="tx2"/>
                </a:solidFill>
              </a:rPr>
              <a:t>IB.</a:t>
            </a:r>
            <a:endParaRPr lang="fr-FR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2"/>
                </a:solidFill>
              </a:rPr>
              <a:t>En </a:t>
            </a:r>
            <a:r>
              <a:rPr lang="fr-FR" sz="2000" dirty="0">
                <a:solidFill>
                  <a:schemeClr val="tx2"/>
                </a:solidFill>
              </a:rPr>
              <a:t>effet la classe </a:t>
            </a:r>
            <a:r>
              <a:rPr lang="fr-FR" sz="2000" dirty="0" smtClean="0">
                <a:solidFill>
                  <a:schemeClr val="tx2"/>
                </a:solidFill>
              </a:rPr>
              <a:t>A </a:t>
            </a:r>
            <a:r>
              <a:rPr lang="fr-FR" sz="2000" dirty="0">
                <a:solidFill>
                  <a:schemeClr val="tx2"/>
                </a:solidFill>
              </a:rPr>
              <a:t>ne connait que l’interface </a:t>
            </a:r>
            <a:r>
              <a:rPr lang="fr-FR" sz="2000" dirty="0" smtClean="0">
                <a:solidFill>
                  <a:schemeClr val="tx2"/>
                </a:solidFill>
              </a:rPr>
              <a:t>IB. </a:t>
            </a:r>
            <a:r>
              <a:rPr lang="fr-FR" sz="2000" dirty="0">
                <a:solidFill>
                  <a:schemeClr val="tx2"/>
                </a:solidFill>
              </a:rPr>
              <a:t>De ce fait n’importe quelle </a:t>
            </a:r>
            <a:r>
              <a:rPr lang="fr-FR" sz="2000" dirty="0" smtClean="0">
                <a:solidFill>
                  <a:schemeClr val="tx2"/>
                </a:solidFill>
              </a:rPr>
              <a:t>classe implémentant </a:t>
            </a:r>
            <a:r>
              <a:rPr lang="fr-FR" sz="2000" dirty="0">
                <a:solidFill>
                  <a:schemeClr val="tx2"/>
                </a:solidFill>
              </a:rPr>
              <a:t>cette interface peut être associée à la classe </a:t>
            </a:r>
            <a:r>
              <a:rPr lang="fr-FR" sz="2000" dirty="0" smtClean="0">
                <a:solidFill>
                  <a:schemeClr val="tx2"/>
                </a:solidFill>
              </a:rPr>
              <a:t>A, </a:t>
            </a:r>
            <a:r>
              <a:rPr lang="fr-FR" sz="2000" dirty="0">
                <a:solidFill>
                  <a:schemeClr val="tx2"/>
                </a:solidFill>
              </a:rPr>
              <a:t>sans qu’il </a:t>
            </a:r>
            <a:r>
              <a:rPr lang="fr-FR" sz="2000" dirty="0" smtClean="0">
                <a:solidFill>
                  <a:schemeClr val="tx2"/>
                </a:solidFill>
              </a:rPr>
              <a:t>soit nécessaire de modifier </a:t>
            </a:r>
            <a:r>
              <a:rPr lang="fr-FR" sz="2000" dirty="0">
                <a:solidFill>
                  <a:schemeClr val="tx2"/>
                </a:solidFill>
              </a:rPr>
              <a:t>quoi que se soit dans la classe </a:t>
            </a:r>
            <a:r>
              <a:rPr lang="fr-FR" sz="2000" dirty="0" smtClean="0">
                <a:solidFill>
                  <a:schemeClr val="tx2"/>
                </a:solidFill>
              </a:rPr>
              <a:t>A.</a:t>
            </a:r>
            <a:endParaRPr lang="fr-FR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2"/>
                </a:solidFill>
              </a:rPr>
              <a:t>Avec </a:t>
            </a:r>
            <a:r>
              <a:rPr lang="fr-FR" sz="2000" dirty="0">
                <a:solidFill>
                  <a:schemeClr val="tx2"/>
                </a:solidFill>
              </a:rPr>
              <a:t>le couplage faible, nous pourrons créer des application fermée à la modification et ouvertes à l’extension.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447852"/>
            <a:ext cx="4865166" cy="24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8640"/>
            <a:ext cx="6667500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16016" y="2276872"/>
            <a:ext cx="37871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package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dao;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interface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IDao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{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double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getValue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}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4760" y="2276872"/>
            <a:ext cx="42950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package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metier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interface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IMetier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{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double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calcul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}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004048" y="3701931"/>
            <a:ext cx="402633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package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 dao;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class </a:t>
            </a:r>
            <a:r>
              <a:rPr lang="fr-FR" b="1" dirty="0" err="1">
                <a:solidFill>
                  <a:schemeClr val="tx2"/>
                </a:solidFill>
                <a:latin typeface="Courier"/>
              </a:rPr>
              <a:t>DaoImpl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 </a:t>
            </a:r>
            <a:endParaRPr lang="fr-FR" b="1" dirty="0" smtClean="0">
              <a:solidFill>
                <a:schemeClr val="tx2"/>
              </a:solidFill>
              <a:latin typeface="Courier"/>
            </a:endParaRPr>
          </a:p>
          <a:p>
            <a:r>
              <a:rPr lang="fr-FR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b="1" dirty="0" smtClean="0">
                <a:solidFill>
                  <a:schemeClr val="tx2"/>
                </a:solidFill>
                <a:latin typeface="Courier"/>
              </a:rPr>
              <a:t>      </a:t>
            </a:r>
            <a:r>
              <a:rPr lang="fr-FR" b="1" dirty="0" err="1" smtClean="0">
                <a:solidFill>
                  <a:srgbClr val="7F0055"/>
                </a:solidFill>
                <a:latin typeface="Courier"/>
              </a:rPr>
              <a:t>implements</a:t>
            </a:r>
            <a:r>
              <a:rPr lang="fr-FR" b="1" dirty="0" smtClean="0">
                <a:solidFill>
                  <a:schemeClr val="tx2"/>
                </a:solidFill>
                <a:latin typeface="Courier"/>
              </a:rPr>
              <a:t> </a:t>
            </a:r>
            <a:r>
              <a:rPr lang="fr-FR" b="1" dirty="0" err="1">
                <a:solidFill>
                  <a:schemeClr val="tx2"/>
                </a:solidFill>
                <a:latin typeface="Courier"/>
              </a:rPr>
              <a:t>IDao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 {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 double </a:t>
            </a:r>
            <a:r>
              <a:rPr lang="fr-FR" b="1" dirty="0" err="1">
                <a:solidFill>
                  <a:schemeClr val="tx2"/>
                </a:solidFill>
                <a:latin typeface="Courier"/>
              </a:rPr>
              <a:t>getValue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() {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return</a:t>
            </a:r>
            <a:r>
              <a:rPr lang="fr-FR" b="1" dirty="0">
                <a:solidFill>
                  <a:schemeClr val="tx2"/>
                </a:solidFill>
                <a:latin typeface="Courier"/>
              </a:rPr>
              <a:t> 5;</a:t>
            </a:r>
          </a:p>
          <a:p>
            <a:r>
              <a:rPr lang="fr-FR" b="1" dirty="0">
                <a:solidFill>
                  <a:schemeClr val="tx2"/>
                </a:solidFill>
                <a:latin typeface="Courier"/>
              </a:rPr>
              <a:t>}</a:t>
            </a:r>
          </a:p>
          <a:p>
            <a:r>
              <a:rPr lang="fr-FR" b="1" dirty="0">
                <a:solidFill>
                  <a:schemeClr val="tx2"/>
                </a:solidFill>
                <a:latin typeface="Courier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3643277"/>
            <a:ext cx="468052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package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metier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import 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dao.IDao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class </a:t>
            </a:r>
            <a:r>
              <a:rPr lang="fr-FR" b="1" dirty="0" err="1">
                <a:solidFill>
                  <a:srgbClr val="000000"/>
                </a:solidFill>
                <a:latin typeface="Courier"/>
              </a:rPr>
              <a:t>MetierImpl</a:t>
            </a:r>
            <a:endParaRPr lang="fr-FR" b="1" dirty="0">
              <a:solidFill>
                <a:srgbClr val="000000"/>
              </a:solidFill>
              <a:latin typeface="Courier"/>
            </a:endParaRPr>
          </a:p>
          <a:p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implements</a:t>
            </a:r>
            <a:r>
              <a:rPr lang="fr-FR" sz="2000" b="1" dirty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urier"/>
              </a:rPr>
              <a:t>IMetier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b="1" dirty="0" err="1">
                <a:solidFill>
                  <a:srgbClr val="FF0000"/>
                </a:solidFill>
                <a:latin typeface="Courier"/>
              </a:rPr>
              <a:t>private</a:t>
            </a:r>
            <a:r>
              <a:rPr lang="fr-FR" b="1" dirty="0">
                <a:solidFill>
                  <a:srgbClr val="FF0000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urier"/>
              </a:rPr>
              <a:t>IDao</a:t>
            </a:r>
            <a:r>
              <a:rPr lang="fr-FR" dirty="0">
                <a:solidFill>
                  <a:srgbClr val="FF0000"/>
                </a:solidFill>
                <a:latin typeface="Courier"/>
              </a:rPr>
              <a:t> dao;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public double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calcul() {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double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nb=</a:t>
            </a:r>
            <a:r>
              <a:rPr lang="fr-FR" dirty="0" err="1">
                <a:solidFill>
                  <a:srgbClr val="0000C1"/>
                </a:solidFill>
                <a:latin typeface="Courier"/>
              </a:rPr>
              <a:t>dao</a:t>
            </a:r>
            <a:r>
              <a:rPr lang="fr-FR" dirty="0" err="1">
                <a:solidFill>
                  <a:srgbClr val="000000"/>
                </a:solidFill>
                <a:latin typeface="Courier"/>
              </a:rPr>
              <a:t>.getValue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fr-FR" b="1" dirty="0">
                <a:solidFill>
                  <a:srgbClr val="7F0055"/>
                </a:solidFill>
                <a:latin typeface="Courier"/>
              </a:rPr>
              <a:t>return 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2*nb;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fr-FR" dirty="0">
                <a:solidFill>
                  <a:srgbClr val="3F7F5F"/>
                </a:solidFill>
                <a:latin typeface="Courier"/>
              </a:rPr>
              <a:t>// Getters et Setters</a:t>
            </a:r>
          </a:p>
          <a:p>
            <a:r>
              <a:rPr lang="fr-FR" dirty="0">
                <a:solidFill>
                  <a:srgbClr val="000000"/>
                </a:solidFill>
                <a:latin typeface="Courier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778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u="sng" dirty="0">
                <a:solidFill>
                  <a:srgbClr val="002060"/>
                </a:solidFill>
              </a:rPr>
              <a:t>Injection des dépendances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708920"/>
            <a:ext cx="7704856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7F0055"/>
                </a:solidFill>
                <a:latin typeface="Courier"/>
              </a:rPr>
              <a:t>import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metier.MetierImpl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;</a:t>
            </a:r>
          </a:p>
          <a:p>
            <a:r>
              <a:rPr lang="fr-FR" sz="2000" b="1" dirty="0">
                <a:solidFill>
                  <a:srgbClr val="7F0055"/>
                </a:solidFill>
                <a:latin typeface="Courier"/>
              </a:rPr>
              <a:t>import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dao.DaoImpl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;</a:t>
            </a:r>
          </a:p>
          <a:p>
            <a:r>
              <a:rPr lang="fr-FR" sz="2000" b="1" dirty="0">
                <a:solidFill>
                  <a:srgbClr val="7F0055"/>
                </a:solidFill>
                <a:latin typeface="Courier"/>
              </a:rPr>
              <a:t>public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2000" b="1" dirty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Presentation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urier"/>
              </a:rPr>
              <a:t>public</a:t>
            </a:r>
            <a:r>
              <a:rPr lang="en-US" sz="2000" b="1" dirty="0">
                <a:solidFill>
                  <a:schemeClr val="tx2"/>
                </a:solidFill>
                <a:latin typeface="Courier"/>
              </a:rPr>
              <a:t> static void main(String[] </a:t>
            </a:r>
            <a:r>
              <a:rPr lang="en-US" sz="2000" b="1" dirty="0" err="1">
                <a:solidFill>
                  <a:schemeClr val="tx2"/>
                </a:solidFill>
                <a:latin typeface="Courier"/>
              </a:rPr>
              <a:t>args</a:t>
            </a:r>
            <a:r>
              <a:rPr lang="en-US" sz="2000" b="1" dirty="0">
                <a:solidFill>
                  <a:schemeClr val="tx2"/>
                </a:solidFill>
                <a:latin typeface="Courier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urier"/>
              </a:rPr>
              <a:t>IDao</a:t>
            </a:r>
            <a:r>
              <a:rPr lang="en-US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"/>
              </a:rPr>
              <a:t>dao</a:t>
            </a:r>
            <a:r>
              <a:rPr lang="en-US" sz="2000" b="1" dirty="0">
                <a:solidFill>
                  <a:schemeClr val="tx2"/>
                </a:solidFill>
                <a:latin typeface="Courier"/>
              </a:rPr>
              <a:t> =new </a:t>
            </a:r>
            <a:r>
              <a:rPr lang="en-US" sz="2000" b="1" dirty="0" err="1">
                <a:solidFill>
                  <a:schemeClr val="tx2"/>
                </a:solidFill>
                <a:latin typeface="Courier"/>
              </a:rPr>
              <a:t>DaoImpl</a:t>
            </a:r>
            <a:r>
              <a:rPr lang="en-US" sz="20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MetierImpl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metier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=new </a:t>
            </a:r>
            <a:r>
              <a:rPr lang="fr-FR" sz="2000" b="1" dirty="0" err="1">
                <a:solidFill>
                  <a:srgbClr val="7F0055"/>
                </a:solidFill>
                <a:latin typeface="Courier"/>
              </a:rPr>
              <a:t>MetierImpl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metier.setDao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(dao);</a:t>
            </a:r>
          </a:p>
          <a:p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System.out.println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(</a:t>
            </a:r>
            <a:r>
              <a:rPr lang="fr-FR" sz="2000" b="1" dirty="0" err="1">
                <a:solidFill>
                  <a:schemeClr val="tx2"/>
                </a:solidFill>
                <a:latin typeface="Courier"/>
              </a:rPr>
              <a:t>metier.calcul</a:t>
            </a:r>
            <a:r>
              <a:rPr lang="fr-FR" sz="2000" b="1" dirty="0">
                <a:solidFill>
                  <a:schemeClr val="tx2"/>
                </a:solidFill>
                <a:latin typeface="Courier"/>
              </a:rPr>
              <a:t>());</a:t>
            </a:r>
          </a:p>
          <a:p>
            <a:r>
              <a:rPr lang="fr-FR" sz="2000" b="1" dirty="0" smtClean="0">
                <a:solidFill>
                  <a:schemeClr val="tx2"/>
                </a:solidFill>
                <a:latin typeface="Courier"/>
              </a:rPr>
              <a:t>}</a:t>
            </a:r>
          </a:p>
          <a:p>
            <a:r>
              <a:rPr lang="fr-FR" sz="2000" b="1" dirty="0" smtClean="0">
                <a:solidFill>
                  <a:schemeClr val="tx2"/>
                </a:solidFill>
                <a:latin typeface="Courier"/>
              </a:rPr>
              <a:t>}</a:t>
            </a:r>
            <a:endParaRPr lang="fr-FR" sz="2000" b="1" dirty="0">
              <a:solidFill>
                <a:srgbClr val="7F0055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1484784"/>
            <a:ext cx="6552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tx2"/>
                </a:solidFill>
              </a:rPr>
              <a:t>Injection par instanciation statique :</a:t>
            </a:r>
          </a:p>
        </p:txBody>
      </p:sp>
    </p:spTree>
    <p:extLst>
      <p:ext uri="{BB962C8B-B14F-4D97-AF65-F5344CB8AC3E}">
        <p14:creationId xmlns:p14="http://schemas.microsoft.com/office/powerpoint/2010/main" val="18998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1636755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1857" y="1636755"/>
            <a:ext cx="8712508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import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java.io.*;import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java.lang.reflect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.*;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import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java.util.Scanner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; import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metier.IMetier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import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dao.IDao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public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Presentation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{</a:t>
            </a:r>
          </a:p>
          <a:p>
            <a:r>
              <a:rPr lang="en-US" sz="1700" b="1" dirty="0">
                <a:solidFill>
                  <a:srgbClr val="7F0055"/>
                </a:solidFill>
                <a:latin typeface="Courier"/>
              </a:rPr>
              <a:t>public</a:t>
            </a:r>
            <a:r>
              <a:rPr lang="en-US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"/>
              </a:rPr>
              <a:t>static</a:t>
            </a:r>
            <a:r>
              <a:rPr lang="en-US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"/>
              </a:rPr>
              <a:t>void</a:t>
            </a:r>
            <a:r>
              <a:rPr lang="en-US" sz="1700" b="1" dirty="0">
                <a:solidFill>
                  <a:schemeClr val="tx2"/>
                </a:solidFill>
                <a:latin typeface="Courier"/>
              </a:rPr>
              <a:t> main(String[] </a:t>
            </a:r>
            <a:r>
              <a:rPr lang="en-US" sz="1700" b="1" dirty="0" err="1">
                <a:solidFill>
                  <a:schemeClr val="tx2"/>
                </a:solidFill>
                <a:latin typeface="Courier"/>
              </a:rPr>
              <a:t>args</a:t>
            </a:r>
            <a:r>
              <a:rPr lang="en-US" sz="1700" b="1" dirty="0">
                <a:solidFill>
                  <a:schemeClr val="tx2"/>
                </a:solidFill>
                <a:latin typeface="Courier"/>
              </a:rPr>
              <a:t>) {</a:t>
            </a:r>
          </a:p>
          <a:p>
            <a:r>
              <a:rPr lang="en-US" sz="1700" b="1" dirty="0">
                <a:solidFill>
                  <a:schemeClr val="tx2"/>
                </a:solidFill>
                <a:latin typeface="Courier"/>
              </a:rPr>
              <a:t>t</a:t>
            </a:r>
            <a:r>
              <a:rPr lang="en-US" sz="1700" b="1" dirty="0" smtClean="0">
                <a:solidFill>
                  <a:schemeClr val="tx2"/>
                </a:solidFill>
                <a:latin typeface="Courier"/>
              </a:rPr>
              <a:t>ry</a:t>
            </a:r>
            <a:r>
              <a:rPr lang="en-US" sz="1700" b="1" dirty="0">
                <a:solidFill>
                  <a:schemeClr val="tx2"/>
                </a:solidFill>
                <a:latin typeface="Courier"/>
              </a:rPr>
              <a:t>{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Scanner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scanner=new Scanner(new File("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config.text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"));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String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daoClassname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scanner.next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String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metierClassName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scanner.next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cdao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Class.forName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daoClassname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);</a:t>
            </a:r>
          </a:p>
          <a:p>
            <a:r>
              <a:rPr lang="fr-FR" sz="1700" b="1" dirty="0" err="1">
                <a:solidFill>
                  <a:srgbClr val="7F0055"/>
                </a:solidFill>
                <a:latin typeface="Courier"/>
              </a:rPr>
              <a:t>IDao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dao= 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IDao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)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cdao.newInstance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Class.forName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metierClassName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);</a:t>
            </a:r>
          </a:p>
          <a:p>
            <a:r>
              <a:rPr lang="fr-FR" sz="1700" b="1" dirty="0" err="1">
                <a:solidFill>
                  <a:srgbClr val="7F0055"/>
                </a:solidFill>
                <a:latin typeface="Courier"/>
              </a:rPr>
              <a:t>IMetier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IMetier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)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cmetier.newInstance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();</a:t>
            </a:r>
          </a:p>
          <a:p>
            <a:r>
              <a:rPr lang="fr-FR" sz="1700" b="1" dirty="0">
                <a:solidFill>
                  <a:srgbClr val="7F0055"/>
                </a:solidFill>
                <a:latin typeface="Courier"/>
              </a:rPr>
              <a:t>Method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meth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=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cmetier.getMethod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("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setDao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",new Class[]{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IDao.class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});</a:t>
            </a:r>
          </a:p>
          <a:p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meth.invoke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, new Object[]{dao});</a:t>
            </a:r>
          </a:p>
          <a:p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System.</a:t>
            </a:r>
            <a:r>
              <a:rPr lang="fr-FR" sz="1700" b="1" dirty="0" err="1">
                <a:solidFill>
                  <a:srgbClr val="7F0055"/>
                </a:solidFill>
                <a:latin typeface="Courier"/>
              </a:rPr>
              <a:t>out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.println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metier.calcul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());</a:t>
            </a:r>
          </a:p>
          <a:p>
            <a:r>
              <a:rPr lang="fr-FR" sz="1700" b="1" dirty="0">
                <a:solidFill>
                  <a:schemeClr val="tx2"/>
                </a:solidFill>
                <a:latin typeface="Courier"/>
              </a:rPr>
              <a:t>} catch (Exception e) { </a:t>
            </a:r>
            <a:r>
              <a:rPr lang="fr-FR" sz="1700" b="1" dirty="0" err="1">
                <a:solidFill>
                  <a:schemeClr val="tx2"/>
                </a:solidFill>
                <a:latin typeface="Courier"/>
              </a:rPr>
              <a:t>e.printStackTrace</a:t>
            </a:r>
            <a:r>
              <a:rPr lang="fr-FR" sz="1700" b="1" dirty="0">
                <a:solidFill>
                  <a:schemeClr val="tx2"/>
                </a:solidFill>
                <a:latin typeface="Courier"/>
              </a:rPr>
              <a:t>(); }</a:t>
            </a:r>
          </a:p>
          <a:p>
            <a:r>
              <a:rPr lang="fr-FR" sz="1700" b="1" dirty="0">
                <a:solidFill>
                  <a:schemeClr val="tx2"/>
                </a:solidFill>
                <a:latin typeface="Courier"/>
              </a:rPr>
              <a:t>}}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3212976"/>
            <a:ext cx="5742384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600" b="1" dirty="0">
              <a:latin typeface="Consolas,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980" y="63216"/>
            <a:ext cx="6750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tx2"/>
                </a:solidFill>
              </a:rPr>
              <a:t>Injection par instanciation dynamique par réflexion :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556250"/>
            <a:ext cx="4451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Fichier </a:t>
            </a:r>
            <a:r>
              <a:rPr lang="fr-FR" dirty="0">
                <a:solidFill>
                  <a:schemeClr val="tx2"/>
                </a:solidFill>
              </a:rPr>
              <a:t>texte de configuration : config.txt</a:t>
            </a:r>
          </a:p>
          <a:p>
            <a:r>
              <a:rPr lang="fr-FR" dirty="0" err="1" smtClean="0">
                <a:solidFill>
                  <a:schemeClr val="tx2"/>
                </a:solidFill>
              </a:rPr>
              <a:t>dao.DaoImp</a:t>
            </a:r>
            <a:endParaRPr lang="fr-FR" dirty="0">
              <a:solidFill>
                <a:schemeClr val="tx2"/>
              </a:solidFill>
            </a:endParaRPr>
          </a:p>
          <a:p>
            <a:r>
              <a:rPr lang="fr-FR" dirty="0" err="1">
                <a:solidFill>
                  <a:schemeClr val="tx2"/>
                </a:solidFill>
              </a:rPr>
              <a:t>metier.MetierImpl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</TotalTime>
  <Words>2245</Words>
  <Application>Microsoft Office PowerPoint</Application>
  <PresentationFormat>Affichage à l'écran (4:3)</PresentationFormat>
  <Paragraphs>300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Consolas,Bold</vt:lpstr>
      <vt:lpstr>Courier</vt:lpstr>
      <vt:lpstr>Times New Roman</vt:lpstr>
      <vt:lpstr>Wingdings</vt:lpstr>
      <vt:lpstr>Thème Office</vt:lpstr>
      <vt:lpstr>Principe Ouverture / Fermeture Open Closed Principle OCP</vt:lpstr>
      <vt:lpstr>Principe d'ouverture/fermeture</vt:lpstr>
      <vt:lpstr>L'abstraction comme moyenne d'ouverture/fermeture</vt:lpstr>
      <vt:lpstr>Présentation PowerPoint</vt:lpstr>
      <vt:lpstr>Couplage fort</vt:lpstr>
      <vt:lpstr>Couplage faible </vt:lpstr>
      <vt:lpstr>Présentation PowerPoint</vt:lpstr>
      <vt:lpstr>Injection des dépendances</vt:lpstr>
      <vt:lpstr>Présentation PowerPoint</vt:lpstr>
      <vt:lpstr>Injection des dépendances avec Spring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362</cp:revision>
  <dcterms:created xsi:type="dcterms:W3CDTF">2012-10-13T17:02:57Z</dcterms:created>
  <dcterms:modified xsi:type="dcterms:W3CDTF">2020-01-31T09:33:34Z</dcterms:modified>
</cp:coreProperties>
</file>