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3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19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43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24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36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17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2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76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02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1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6D0D-A5EA-4109-A976-537BB21BF915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27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ywebsite.com/books?filtre=policier&amp;tri=asc" TargetMode="External"/><Relationship Id="rId2" Type="http://schemas.openxmlformats.org/officeDocument/2006/relationships/hyperlink" Target="http://mywebsite.com/boo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website.com/books/8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ywebsite.com/books/87/comments/156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316847" y="2516210"/>
            <a:ext cx="7124700" cy="115416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fr-FR" sz="4006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WEB SERVICES </a:t>
            </a:r>
            <a:r>
              <a:rPr lang="fr-FR" sz="4006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RESTful</a:t>
            </a:r>
            <a:r>
              <a:rPr lang="fr-FR" sz="4006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</a:t>
            </a:r>
          </a:p>
          <a:p>
            <a:pPr>
              <a:lnSpc>
                <a:spcPts val="4500"/>
              </a:lnSpc>
            </a:pPr>
            <a:endParaRPr lang="fr-FR" sz="4006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0171" y="256436"/>
            <a:ext cx="3954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002060"/>
                </a:solidFill>
              </a:rPr>
              <a:t>Exemple </a:t>
            </a: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87411" y="1479932"/>
            <a:ext cx="81964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fr-F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Conference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strategy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idConference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subject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conference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fetch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FetchType.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LAZY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JsonIgnore</a:t>
            </a:r>
            <a:endParaRPr lang="fr-FR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//@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JsonBackReference</a:t>
            </a:r>
            <a:endParaRPr lang="fr-F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ConferenceEvent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events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78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0172" y="166284"/>
            <a:ext cx="1309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002060"/>
                </a:solidFill>
              </a:rPr>
              <a:t>Exemple </a:t>
            </a: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389" y="1053611"/>
            <a:ext cx="118506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Controller</a:t>
            </a:r>
          </a:p>
          <a:p>
            <a:r>
              <a:rPr lang="fr-F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HomeController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fr-F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fr-F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fr-F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ConfService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confService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(value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fr-FR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conferences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,produces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"application/</a:t>
            </a:r>
            <a:r>
              <a:rPr lang="fr-FR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json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ResponseBody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Conference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getById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r</a:t>
            </a:r>
            <a:r>
              <a:rPr lang="fr-F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eturn 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confService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fr-F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10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4112" y="207527"/>
            <a:ext cx="440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2060"/>
                </a:solidFill>
              </a:rPr>
              <a:t>Retourner la liste des conférences </a:t>
            </a:r>
            <a:r>
              <a:rPr lang="fr-FR" sz="2400" u="sng" dirty="0" smtClean="0">
                <a:solidFill>
                  <a:srgbClr val="002060"/>
                </a:solidFill>
              </a:rPr>
              <a:t> </a:t>
            </a:r>
            <a:endParaRPr lang="fr-FR" sz="2400" u="sng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48411" y="2174475"/>
            <a:ext cx="64128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RestController</a:t>
            </a:r>
            <a:endParaRPr lang="fr-F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ConfController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fr-F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ConfService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confService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conferences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Conference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conferencesView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confService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534536" y="1065193"/>
            <a:ext cx="5562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rgbClr val="505050"/>
                </a:solidFill>
                <a:latin typeface="OpenSans"/>
              </a:rPr>
              <a:t>http://localhost:8080/conferences/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661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50472" y="1043375"/>
            <a:ext cx="5763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rgbClr val="505050"/>
                </a:solidFill>
                <a:latin typeface="OpenSans"/>
              </a:rPr>
              <a:t>http://localhost:8080/conferences/1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112" y="207527"/>
            <a:ext cx="440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2060"/>
                </a:solidFill>
              </a:rPr>
              <a:t>Retourner une conférence par id </a:t>
            </a:r>
            <a:r>
              <a:rPr lang="fr-FR" sz="2400" u="sng" dirty="0" smtClean="0">
                <a:solidFill>
                  <a:srgbClr val="002060"/>
                </a:solidFill>
              </a:rPr>
              <a:t> </a:t>
            </a:r>
            <a:endParaRPr lang="fr-FR" sz="2400" u="sng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50472" y="2518320"/>
            <a:ext cx="7263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conferences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/{id}"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Conference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getConf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 Long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confService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.findByIdConference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9812" y="2578997"/>
            <a:ext cx="81511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PostMapping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(value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fr-FR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conference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Conference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addConf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RequestBody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Conference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conference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confService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conference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34112" y="605880"/>
            <a:ext cx="440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2060"/>
                </a:solidFill>
              </a:rPr>
              <a:t>Ajouter une conférence</a:t>
            </a:r>
            <a:r>
              <a:rPr lang="fr-FR" sz="2400" u="sng" dirty="0" smtClean="0">
                <a:solidFill>
                  <a:srgbClr val="002060"/>
                </a:solidFill>
              </a:rPr>
              <a:t> </a:t>
            </a:r>
            <a:endParaRPr lang="fr-FR" sz="2400" u="sng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6563" y="1560897"/>
            <a:ext cx="5463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rgbClr val="505050"/>
                </a:solidFill>
                <a:latin typeface="OpenSans"/>
              </a:rPr>
              <a:t>http://</a:t>
            </a:r>
            <a:r>
              <a:rPr lang="fr-FR" sz="2800" dirty="0" smtClean="0">
                <a:solidFill>
                  <a:srgbClr val="505050"/>
                </a:solidFill>
                <a:latin typeface="OpenSans"/>
              </a:rPr>
              <a:t>localhost:8080/conference</a:t>
            </a:r>
            <a:endParaRPr lang="fr-FR" sz="2800" dirty="0">
              <a:solidFill>
                <a:srgbClr val="505050"/>
              </a:solidFill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29118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0311" y="1952572"/>
            <a:ext cx="110633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PutMapping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conferences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/{id}"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update(</a:t>
            </a:r>
            <a:r>
              <a:rPr lang="fr-FR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 Long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RequestBody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Conference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conference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Conference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confrest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confService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.findByIdConference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confrest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conference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.getSubject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confrest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conference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.getTitle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confService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confrest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confrest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.getTitle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34112" y="397650"/>
            <a:ext cx="3377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2060"/>
                </a:solidFill>
              </a:rPr>
              <a:t>Modifier une conférence</a:t>
            </a:r>
            <a:r>
              <a:rPr lang="fr-FR" sz="2400" u="sng" dirty="0" smtClean="0">
                <a:solidFill>
                  <a:srgbClr val="002060"/>
                </a:solidFill>
              </a:rPr>
              <a:t> </a:t>
            </a:r>
            <a:endParaRPr lang="fr-FR" sz="2400" u="sng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5205" y="1007161"/>
            <a:ext cx="5763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rgbClr val="505050"/>
                </a:solidFill>
                <a:latin typeface="OpenSans"/>
              </a:rPr>
              <a:t>http://localhost:8080/conferences/1</a:t>
            </a:r>
          </a:p>
        </p:txBody>
      </p:sp>
    </p:spTree>
    <p:extLst>
      <p:ext uri="{BB962C8B-B14F-4D97-AF65-F5344CB8AC3E}">
        <p14:creationId xmlns:p14="http://schemas.microsoft.com/office/powerpoint/2010/main" val="25688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308355"/>
            <a:ext cx="6811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DeleteMapping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conferences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/{id}"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 Long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Conference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confrest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confService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.findByIdConference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confService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confrest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delete</a:t>
            </a:r>
            <a:r>
              <a:rPr lang="fr-FR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41007" y="1396460"/>
            <a:ext cx="5763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rgbClr val="505050"/>
                </a:solidFill>
                <a:latin typeface="OpenSans"/>
              </a:rPr>
              <a:t>http://localhost:8080/conferences/1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112" y="397650"/>
            <a:ext cx="4038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2060"/>
                </a:solidFill>
              </a:rPr>
              <a:t>Supprimer une conférence</a:t>
            </a:r>
            <a:r>
              <a:rPr lang="fr-FR" sz="2400" u="sng" dirty="0" smtClean="0">
                <a:solidFill>
                  <a:srgbClr val="002060"/>
                </a:solidFill>
              </a:rPr>
              <a:t> </a:t>
            </a:r>
            <a:endParaRPr lang="fr-FR" sz="24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3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74700" y="317500"/>
            <a:ext cx="3340100" cy="57708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fr-FR" sz="391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RESTful</a:t>
            </a:r>
            <a:endParaRPr lang="fr-FR" sz="3910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" y="1078925"/>
            <a:ext cx="10274300" cy="4378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22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REST (</a:t>
            </a:r>
            <a:r>
              <a:rPr lang="en-US" sz="220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REpresentational</a:t>
            </a:r>
            <a:r>
              <a:rPr lang="en-US" sz="22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State Transfer)</a:t>
            </a:r>
          </a:p>
          <a:p>
            <a:pPr>
              <a:lnSpc>
                <a:spcPts val="2800"/>
              </a:lnSpc>
            </a:pPr>
            <a:endParaRPr lang="fr-FR" sz="2200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>
              <a:lnSpc>
                <a:spcPts val="2800"/>
              </a:lnSpc>
            </a:pPr>
            <a:r>
              <a:rPr lang="fr-FR" sz="22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Créé par Roy Fielding en 2000 dans le chapitre 5 de sa thèse de doctorat.</a:t>
            </a:r>
          </a:p>
          <a:p>
            <a:pPr>
              <a:lnSpc>
                <a:spcPts val="2800"/>
              </a:lnSpc>
            </a:pPr>
            <a:endParaRPr lang="fr-FR" sz="22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>
              <a:lnSpc>
                <a:spcPts val="2800"/>
              </a:lnSpc>
            </a:pPr>
            <a:r>
              <a:rPr lang="fr-FR" sz="22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REST est un style d’architecture permettant de construire des applications (Web, Intranet, Web Service). </a:t>
            </a:r>
          </a:p>
          <a:p>
            <a:pPr>
              <a:lnSpc>
                <a:spcPts val="2800"/>
              </a:lnSpc>
            </a:pPr>
            <a:endParaRPr lang="fr-FR" sz="22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>
              <a:lnSpc>
                <a:spcPts val="2800"/>
              </a:lnSpc>
            </a:pPr>
            <a:r>
              <a:rPr lang="fr-FR" sz="22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Il s’agit d’un ensemble de conventions et de bonnes pratiques à respecter et non d’une technologie à part entière.</a:t>
            </a:r>
          </a:p>
          <a:p>
            <a:pPr>
              <a:lnSpc>
                <a:spcPts val="2800"/>
              </a:lnSpc>
            </a:pPr>
            <a:endParaRPr lang="fr-FR" sz="22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>
              <a:lnSpc>
                <a:spcPts val="2800"/>
              </a:lnSpc>
            </a:pPr>
            <a:r>
              <a:rPr lang="fr-FR" sz="22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L’architecture REST utilise les spécifications originelles du protocole HTTP, plutôt que de réinventer une surcouche (comme le font SOAP ou XML-RPC </a:t>
            </a:r>
            <a:r>
              <a:rPr lang="fr-FR" sz="22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… </a:t>
            </a:r>
            <a:r>
              <a:rPr lang="fr-FR" sz="22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). </a:t>
            </a:r>
            <a:endParaRPr lang="fr-FR" sz="2200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8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8300" y="279400"/>
            <a:ext cx="4172617" cy="6283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fr-FR" sz="4306" u="sng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Règles de </a:t>
            </a:r>
            <a:r>
              <a:rPr lang="fr-FR" sz="4306" u="sng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RESTful</a:t>
            </a:r>
            <a:r>
              <a:rPr lang="fr-FR" sz="4306" u="sng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36461" y="1827651"/>
            <a:ext cx="103505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u="none" strike="noStrike" baseline="0" dirty="0" smtClean="0">
                <a:solidFill>
                  <a:srgbClr val="002060"/>
                </a:solidFill>
              </a:rPr>
              <a:t> Règle n°1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0" i="0" u="none" strike="noStrike" baseline="0" dirty="0" smtClean="0">
                <a:solidFill>
                  <a:srgbClr val="002060"/>
                </a:solidFill>
              </a:rPr>
              <a:t>l’URI comme identifiant des ressources</a:t>
            </a:r>
          </a:p>
          <a:p>
            <a:r>
              <a:rPr lang="fr-FR" sz="2800" b="0" i="0" u="none" strike="noStrike" baseline="0" dirty="0" smtClean="0">
                <a:solidFill>
                  <a:srgbClr val="002060"/>
                </a:solidFill>
              </a:rPr>
              <a:t> Règle n°2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0" i="0" u="none" strike="noStrike" baseline="0" dirty="0" smtClean="0">
                <a:solidFill>
                  <a:srgbClr val="002060"/>
                </a:solidFill>
              </a:rPr>
              <a:t>les verbes HTTP comme identifiant des opérations</a:t>
            </a:r>
          </a:p>
          <a:p>
            <a:r>
              <a:rPr lang="fr-FR" sz="2800" b="0" i="0" u="none" strike="noStrike" baseline="0" dirty="0" smtClean="0">
                <a:solidFill>
                  <a:srgbClr val="002060"/>
                </a:solidFill>
              </a:rPr>
              <a:t> Règle n°3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0" i="0" u="none" strike="noStrike" baseline="0" dirty="0" smtClean="0">
                <a:solidFill>
                  <a:srgbClr val="002060"/>
                </a:solidFill>
              </a:rPr>
              <a:t>les réponses HTTP comme représentation des ressources</a:t>
            </a:r>
          </a:p>
          <a:p>
            <a:r>
              <a:rPr lang="fr-FR" sz="2800" b="0" i="0" u="none" strike="noStrike" baseline="0" dirty="0" smtClean="0">
                <a:solidFill>
                  <a:srgbClr val="002060"/>
                </a:solidFill>
              </a:rPr>
              <a:t> </a:t>
            </a:r>
            <a:endParaRPr lang="fr-FR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3100" y="146735"/>
            <a:ext cx="6499408" cy="11975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fr-FR" sz="32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Règle N°1 :</a:t>
            </a:r>
          </a:p>
          <a:p>
            <a:pPr>
              <a:lnSpc>
                <a:spcPts val="4900"/>
              </a:lnSpc>
            </a:pPr>
            <a:r>
              <a:rPr lang="fr-FR" sz="32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l’URI comme identifiant des ressources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347" y="2162760"/>
            <a:ext cx="10198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002060"/>
                </a:solidFill>
              </a:rPr>
              <a:t>REST </a:t>
            </a:r>
            <a:r>
              <a:rPr lang="fr-FR" sz="2800" dirty="0">
                <a:solidFill>
                  <a:srgbClr val="002060"/>
                </a:solidFill>
              </a:rPr>
              <a:t>se base sur les URI (</a:t>
            </a:r>
            <a:r>
              <a:rPr lang="fr-FR" sz="2800" dirty="0" smtClean="0">
                <a:solidFill>
                  <a:srgbClr val="002060"/>
                </a:solidFill>
              </a:rPr>
              <a:t>Uniform Resource </a:t>
            </a:r>
            <a:r>
              <a:rPr lang="fr-FR" sz="2800" dirty="0">
                <a:solidFill>
                  <a:srgbClr val="002060"/>
                </a:solidFill>
              </a:rPr>
              <a:t>Identifier) afin </a:t>
            </a:r>
            <a:r>
              <a:rPr lang="fr-FR" sz="2800" dirty="0" smtClean="0">
                <a:solidFill>
                  <a:srgbClr val="002060"/>
                </a:solidFill>
              </a:rPr>
              <a:t>d’identifier une </a:t>
            </a:r>
            <a:r>
              <a:rPr lang="fr-FR" sz="2800" dirty="0">
                <a:solidFill>
                  <a:srgbClr val="002060"/>
                </a:solidFill>
              </a:rPr>
              <a:t>ressource</a:t>
            </a:r>
            <a:r>
              <a:rPr lang="fr-FR" sz="2800" dirty="0" smtClean="0">
                <a:solidFill>
                  <a:srgbClr val="002060"/>
                </a:solidFill>
              </a:rPr>
              <a:t>.</a:t>
            </a:r>
          </a:p>
          <a:p>
            <a:endParaRPr lang="fr-F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002060"/>
                </a:solidFill>
              </a:rPr>
              <a:t>Ainsi </a:t>
            </a:r>
            <a:r>
              <a:rPr lang="fr-FR" sz="2800" dirty="0">
                <a:solidFill>
                  <a:srgbClr val="002060"/>
                </a:solidFill>
              </a:rPr>
              <a:t>une application se doit </a:t>
            </a:r>
            <a:r>
              <a:rPr lang="fr-FR" sz="2800" dirty="0" smtClean="0">
                <a:solidFill>
                  <a:srgbClr val="002060"/>
                </a:solidFill>
              </a:rPr>
              <a:t>de construire </a:t>
            </a:r>
            <a:r>
              <a:rPr lang="fr-FR" sz="2800" dirty="0">
                <a:solidFill>
                  <a:srgbClr val="002060"/>
                </a:solidFill>
              </a:rPr>
              <a:t>ses URI (et donc ses URL) </a:t>
            </a:r>
            <a:r>
              <a:rPr lang="fr-FR" sz="2800" dirty="0" smtClean="0">
                <a:solidFill>
                  <a:srgbClr val="002060"/>
                </a:solidFill>
              </a:rPr>
              <a:t>de manière </a:t>
            </a:r>
            <a:r>
              <a:rPr lang="fr-FR" sz="2800" dirty="0">
                <a:solidFill>
                  <a:srgbClr val="002060"/>
                </a:solidFill>
              </a:rPr>
              <a:t>précise, en tenant compte </a:t>
            </a:r>
            <a:r>
              <a:rPr lang="fr-FR" sz="2800" dirty="0" smtClean="0">
                <a:solidFill>
                  <a:srgbClr val="002060"/>
                </a:solidFill>
              </a:rPr>
              <a:t>des contraintes </a:t>
            </a:r>
            <a:r>
              <a:rPr lang="fr-FR" sz="2800" dirty="0">
                <a:solidFill>
                  <a:srgbClr val="002060"/>
                </a:solidFill>
              </a:rPr>
              <a:t>REST</a:t>
            </a:r>
            <a:r>
              <a:rPr lang="fr-FR" sz="2800" dirty="0" smtClean="0">
                <a:solidFill>
                  <a:srgbClr val="002060"/>
                </a:solidFill>
              </a:rPr>
              <a:t>.</a:t>
            </a:r>
          </a:p>
          <a:p>
            <a:endParaRPr lang="fr-F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002060"/>
                </a:solidFill>
              </a:rPr>
              <a:t>Il </a:t>
            </a:r>
            <a:r>
              <a:rPr lang="fr-FR" sz="2800" dirty="0">
                <a:solidFill>
                  <a:srgbClr val="002060"/>
                </a:solidFill>
              </a:rPr>
              <a:t>est nécessaire de prendre en compte </a:t>
            </a:r>
            <a:r>
              <a:rPr lang="fr-FR" sz="2800" dirty="0" smtClean="0">
                <a:solidFill>
                  <a:srgbClr val="002060"/>
                </a:solidFill>
              </a:rPr>
              <a:t>la hiérarchie </a:t>
            </a:r>
            <a:r>
              <a:rPr lang="fr-FR" sz="2800" dirty="0">
                <a:solidFill>
                  <a:srgbClr val="002060"/>
                </a:solidFill>
              </a:rPr>
              <a:t>des ressources et </a:t>
            </a:r>
            <a:r>
              <a:rPr lang="fr-FR" sz="2800" dirty="0" smtClean="0">
                <a:solidFill>
                  <a:srgbClr val="002060"/>
                </a:solidFill>
              </a:rPr>
              <a:t>la sémantique </a:t>
            </a:r>
            <a:r>
              <a:rPr lang="fr-FR" sz="2800" dirty="0">
                <a:solidFill>
                  <a:srgbClr val="002060"/>
                </a:solidFill>
              </a:rPr>
              <a:t>des </a:t>
            </a:r>
            <a:r>
              <a:rPr lang="fr-FR" sz="2800" dirty="0" smtClean="0">
                <a:solidFill>
                  <a:srgbClr val="002060"/>
                </a:solidFill>
              </a:rPr>
              <a:t>URI </a:t>
            </a:r>
            <a:r>
              <a:rPr lang="fr-FR" sz="2800" dirty="0">
                <a:solidFill>
                  <a:srgbClr val="002060"/>
                </a:solidFill>
              </a:rPr>
              <a:t>pour les éditer :</a:t>
            </a:r>
          </a:p>
        </p:txBody>
      </p:sp>
    </p:spTree>
    <p:extLst>
      <p:ext uri="{BB962C8B-B14F-4D97-AF65-F5344CB8AC3E}">
        <p14:creationId xmlns:p14="http://schemas.microsoft.com/office/powerpoint/2010/main" val="9971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026" y="207546"/>
            <a:ext cx="9589548" cy="11975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fr-FR" sz="32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Règle N°1 :</a:t>
            </a:r>
          </a:p>
          <a:p>
            <a:pPr>
              <a:lnSpc>
                <a:spcPts val="4900"/>
              </a:lnSpc>
            </a:pPr>
            <a:r>
              <a:rPr lang="fr-FR" sz="32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Quelques exemples de construction d’URL avec </a:t>
            </a:r>
            <a:r>
              <a:rPr lang="fr-FR" sz="3200" u="sng" dirty="0" err="1">
                <a:solidFill>
                  <a:srgbClr val="002060"/>
                </a:solidFill>
                <a:latin typeface="Gill Sans MT" panose="020B0502020104020203" pitchFamily="34" charset="0"/>
              </a:rPr>
              <a:t>RESTful</a:t>
            </a:r>
            <a:r>
              <a:rPr lang="fr-FR" sz="32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 :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0" y="1414106"/>
            <a:ext cx="93599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b="0" i="0" u="none" strike="noStrike" baseline="0" dirty="0" smtClean="0">
              <a:solidFill>
                <a:srgbClr val="3892A8"/>
              </a:solidFill>
              <a:latin typeface="Wingdings2"/>
            </a:endParaRPr>
          </a:p>
          <a:p>
            <a:r>
              <a:rPr lang="fr-FR" sz="2000" b="0" i="0" u="none" strike="noStrike" baseline="0" dirty="0" smtClean="0">
                <a:solidFill>
                  <a:srgbClr val="3892A8"/>
                </a:solidFill>
                <a:latin typeface="Wingdings2"/>
              </a:rPr>
              <a:t> </a:t>
            </a:r>
            <a:r>
              <a:rPr lang="fr-FR" sz="2000" dirty="0">
                <a:solidFill>
                  <a:srgbClr val="002060"/>
                </a:solidFill>
              </a:rPr>
              <a:t>Liste des livres</a:t>
            </a:r>
          </a:p>
          <a:p>
            <a:r>
              <a:rPr lang="fr-FR" sz="2000" dirty="0">
                <a:solidFill>
                  <a:srgbClr val="002060"/>
                </a:solidFill>
              </a:rPr>
              <a:t>◦ NOK : http://mywebsite.com/book</a:t>
            </a:r>
          </a:p>
          <a:p>
            <a:r>
              <a:rPr lang="fr-FR" sz="2000" dirty="0">
                <a:solidFill>
                  <a:srgbClr val="002060"/>
                </a:solidFill>
              </a:rPr>
              <a:t>◦ OK : </a:t>
            </a:r>
            <a:r>
              <a:rPr lang="fr-FR" sz="2000" dirty="0">
                <a:solidFill>
                  <a:srgbClr val="002060"/>
                </a:solidFill>
                <a:hlinkClick r:id="rId2"/>
              </a:rPr>
              <a:t>http://mywebsite.com/books</a:t>
            </a:r>
            <a:endParaRPr lang="fr-FR" sz="2000" dirty="0">
              <a:solidFill>
                <a:srgbClr val="002060"/>
              </a:solidFill>
            </a:endParaRPr>
          </a:p>
          <a:p>
            <a:endParaRPr lang="fr-FR" sz="2000" dirty="0">
              <a:solidFill>
                <a:srgbClr val="002060"/>
              </a:solidFill>
            </a:endParaRPr>
          </a:p>
          <a:p>
            <a:r>
              <a:rPr lang="fr-FR" sz="2000" dirty="0">
                <a:solidFill>
                  <a:srgbClr val="002060"/>
                </a:solidFill>
              </a:rPr>
              <a:t> Filtre et tri sur les livres</a:t>
            </a:r>
          </a:p>
          <a:p>
            <a:r>
              <a:rPr lang="fr-FR" sz="2000" dirty="0">
                <a:solidFill>
                  <a:srgbClr val="002060"/>
                </a:solidFill>
              </a:rPr>
              <a:t>◦ NOK : http://mywebsite.com/books/filtre/policier/tri/asc</a:t>
            </a:r>
          </a:p>
          <a:p>
            <a:r>
              <a:rPr lang="fr-FR" sz="2000" dirty="0">
                <a:solidFill>
                  <a:srgbClr val="002060"/>
                </a:solidFill>
              </a:rPr>
              <a:t>◦ OK : </a:t>
            </a:r>
            <a:r>
              <a:rPr lang="fr-FR" sz="2000" dirty="0">
                <a:solidFill>
                  <a:srgbClr val="002060"/>
                </a:solidFill>
                <a:hlinkClick r:id="rId3"/>
              </a:rPr>
              <a:t>http://</a:t>
            </a:r>
            <a:r>
              <a:rPr lang="fr-FR" sz="2000" dirty="0" smtClean="0">
                <a:solidFill>
                  <a:srgbClr val="002060"/>
                </a:solidFill>
                <a:hlinkClick r:id="rId3"/>
              </a:rPr>
              <a:t>mywebsite.com/books?filtre=policier&amp;tri=asc</a:t>
            </a:r>
            <a:endParaRPr lang="fr-FR" sz="2000" dirty="0">
              <a:solidFill>
                <a:srgbClr val="002060"/>
              </a:solidFill>
            </a:endParaRPr>
          </a:p>
          <a:p>
            <a:endParaRPr lang="fr-FR" sz="2000" dirty="0">
              <a:solidFill>
                <a:srgbClr val="002060"/>
              </a:solidFill>
            </a:endParaRPr>
          </a:p>
          <a:p>
            <a:r>
              <a:rPr lang="fr-FR" sz="2000" dirty="0">
                <a:solidFill>
                  <a:srgbClr val="002060"/>
                </a:solidFill>
              </a:rPr>
              <a:t> Affichage d’un livre</a:t>
            </a:r>
          </a:p>
          <a:p>
            <a:r>
              <a:rPr lang="fr-FR" sz="2000" dirty="0">
                <a:solidFill>
                  <a:srgbClr val="002060"/>
                </a:solidFill>
              </a:rPr>
              <a:t>◦ NOK : http://mywebsite.com/book/display/87</a:t>
            </a:r>
          </a:p>
          <a:p>
            <a:r>
              <a:rPr lang="fr-FR" sz="2000" dirty="0">
                <a:solidFill>
                  <a:srgbClr val="002060"/>
                </a:solidFill>
              </a:rPr>
              <a:t>◦ OK : </a:t>
            </a:r>
            <a:r>
              <a:rPr lang="fr-FR" sz="2000" dirty="0">
                <a:solidFill>
                  <a:srgbClr val="002060"/>
                </a:solidFill>
                <a:hlinkClick r:id="rId4"/>
              </a:rPr>
              <a:t>http://mywebsite.com/books/87</a:t>
            </a:r>
            <a:endParaRPr lang="fr-FR" sz="2000" dirty="0">
              <a:solidFill>
                <a:srgbClr val="002060"/>
              </a:solidFill>
            </a:endParaRPr>
          </a:p>
          <a:p>
            <a:endParaRPr lang="fr-FR" sz="2000" dirty="0">
              <a:solidFill>
                <a:srgbClr val="002060"/>
              </a:solidFill>
            </a:endParaRPr>
          </a:p>
          <a:p>
            <a:r>
              <a:rPr lang="fr-FR" sz="2000" dirty="0">
                <a:solidFill>
                  <a:srgbClr val="002060"/>
                </a:solidFill>
              </a:rPr>
              <a:t> Tous les commentaires sur un livre</a:t>
            </a:r>
          </a:p>
          <a:p>
            <a:r>
              <a:rPr lang="fr-FR" sz="2000" dirty="0">
                <a:solidFill>
                  <a:srgbClr val="002060"/>
                </a:solidFill>
              </a:rPr>
              <a:t>◦ NOK : http://mywebsite.com/books/comments/87</a:t>
            </a:r>
          </a:p>
          <a:p>
            <a:r>
              <a:rPr lang="fr-FR" sz="2000" dirty="0">
                <a:solidFill>
                  <a:srgbClr val="002060"/>
                </a:solidFill>
              </a:rPr>
              <a:t>◦ OK : </a:t>
            </a:r>
            <a:r>
              <a:rPr lang="fr-FR" sz="2000" dirty="0">
                <a:solidFill>
                  <a:srgbClr val="002060"/>
                </a:solidFill>
              </a:rPr>
              <a:t>http://mywebsite.com/books/87/comments</a:t>
            </a:r>
          </a:p>
        </p:txBody>
      </p:sp>
    </p:spTree>
    <p:extLst>
      <p:ext uri="{BB962C8B-B14F-4D97-AF65-F5344CB8AC3E}">
        <p14:creationId xmlns:p14="http://schemas.microsoft.com/office/powerpoint/2010/main" val="1962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156746"/>
            <a:ext cx="7112012" cy="12567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fr-FR" sz="24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Règle N°1 :</a:t>
            </a:r>
          </a:p>
          <a:p>
            <a:pPr>
              <a:lnSpc>
                <a:spcPts val="4900"/>
              </a:lnSpc>
            </a:pPr>
            <a:r>
              <a:rPr lang="fr-FR" sz="24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Quelques exemples de construction </a:t>
            </a:r>
            <a:r>
              <a:rPr lang="fr-FR" sz="2400" u="sng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d’URI </a:t>
            </a:r>
            <a:r>
              <a:rPr lang="fr-FR" sz="24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avec </a:t>
            </a:r>
            <a:r>
              <a:rPr lang="fr-FR" sz="2400" u="sng" dirty="0" err="1">
                <a:solidFill>
                  <a:srgbClr val="002060"/>
                </a:solidFill>
                <a:latin typeface="Gill Sans MT" panose="020B0502020104020203" pitchFamily="34" charset="0"/>
              </a:rPr>
              <a:t>RESTful</a:t>
            </a:r>
            <a:r>
              <a:rPr lang="fr-FR" sz="24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 :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673" y="1807216"/>
            <a:ext cx="104521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b="0" i="0" u="none" strike="noStrike" baseline="0" dirty="0" smtClean="0">
                <a:solidFill>
                  <a:srgbClr val="002060"/>
                </a:solidFill>
              </a:rPr>
              <a:t> </a:t>
            </a:r>
            <a:r>
              <a:rPr lang="fr-FR" sz="2400" b="1" i="0" u="none" strike="noStrike" baseline="0" dirty="0" smtClean="0">
                <a:solidFill>
                  <a:srgbClr val="002060"/>
                </a:solidFill>
              </a:rPr>
              <a:t>Affichage d’un commentaire sur un livre</a:t>
            </a:r>
          </a:p>
          <a:p>
            <a:pPr lvl="1"/>
            <a:r>
              <a:rPr lang="fr-FR" dirty="0">
                <a:solidFill>
                  <a:srgbClr val="002060"/>
                </a:solidFill>
              </a:rPr>
              <a:t>◦ </a:t>
            </a:r>
            <a:r>
              <a:rPr lang="fr-FR" dirty="0" smtClean="0">
                <a:solidFill>
                  <a:srgbClr val="002060"/>
                </a:solidFill>
              </a:rPr>
              <a:t>NOK </a:t>
            </a:r>
            <a:r>
              <a:rPr lang="fr-FR" dirty="0">
                <a:solidFill>
                  <a:srgbClr val="002060"/>
                </a:solidFill>
              </a:rPr>
              <a:t>: http://mywebsite.com/books/comments/87/1568</a:t>
            </a:r>
          </a:p>
          <a:p>
            <a:pPr lvl="1"/>
            <a:r>
              <a:rPr lang="fr-FR" dirty="0">
                <a:solidFill>
                  <a:srgbClr val="002060"/>
                </a:solidFill>
              </a:rPr>
              <a:t>◦ OK : </a:t>
            </a:r>
            <a:r>
              <a:rPr lang="fr-FR" dirty="0">
                <a:solidFill>
                  <a:srgbClr val="002060"/>
                </a:solidFill>
                <a:hlinkClick r:id="rId2"/>
              </a:rPr>
              <a:t>http://</a:t>
            </a:r>
            <a:r>
              <a:rPr lang="fr-FR" dirty="0" smtClean="0">
                <a:solidFill>
                  <a:srgbClr val="002060"/>
                </a:solidFill>
                <a:hlinkClick r:id="rId2"/>
              </a:rPr>
              <a:t>mywebsite.com/books/87/comments/1568</a:t>
            </a:r>
            <a:endParaRPr lang="fr-FR" dirty="0" smtClean="0">
              <a:solidFill>
                <a:srgbClr val="002060"/>
              </a:solidFill>
            </a:endParaRPr>
          </a:p>
          <a:p>
            <a:pPr lvl="1"/>
            <a:endParaRPr lang="fr-FR" dirty="0">
              <a:solidFill>
                <a:srgbClr val="002060"/>
              </a:solidFill>
            </a:endParaRPr>
          </a:p>
          <a:p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En 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construisant correctement les URI, il est possible 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de</a:t>
            </a:r>
            <a:r>
              <a:rPr lang="fr-FR" sz="2400" b="0" i="0" u="none" strike="noStrike" dirty="0" smtClean="0">
                <a:solidFill>
                  <a:srgbClr val="002060"/>
                </a:solidFill>
              </a:rPr>
              <a:t> 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les 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trier, de les hiérarchiser et donc d’améliorer la compréhension du système.</a:t>
            </a:r>
          </a:p>
          <a:p>
            <a:r>
              <a:rPr lang="fr-FR" sz="1900" b="0" i="0" u="none" strike="noStrike" baseline="0" dirty="0" smtClean="0">
                <a:solidFill>
                  <a:srgbClr val="002060"/>
                </a:solidFill>
              </a:rPr>
              <a:t> 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L’URL suivante peut alors être décomposée logiquement :</a:t>
            </a:r>
          </a:p>
          <a:p>
            <a:r>
              <a:rPr lang="fr-FR" dirty="0">
                <a:solidFill>
                  <a:srgbClr val="002060"/>
                </a:solidFill>
              </a:rPr>
              <a:t>◦ http://mywebsite.com/books/87/comments/1568 =&gt; </a:t>
            </a:r>
            <a:r>
              <a:rPr lang="fr-FR" b="1" dirty="0">
                <a:solidFill>
                  <a:srgbClr val="002060"/>
                </a:solidFill>
              </a:rPr>
              <a:t>un </a:t>
            </a:r>
            <a:r>
              <a:rPr lang="fr-FR" b="1" dirty="0" smtClean="0">
                <a:solidFill>
                  <a:srgbClr val="002060"/>
                </a:solidFill>
              </a:rPr>
              <a:t>commentaire</a:t>
            </a:r>
          </a:p>
          <a:p>
            <a:endParaRPr lang="fr-FR" b="1" dirty="0">
              <a:solidFill>
                <a:srgbClr val="002060"/>
              </a:solidFill>
            </a:endParaRPr>
          </a:p>
          <a:p>
            <a:r>
              <a:rPr lang="fr-FR" b="1" dirty="0">
                <a:solidFill>
                  <a:srgbClr val="002060"/>
                </a:solidFill>
              </a:rPr>
              <a:t>pour un livre</a:t>
            </a:r>
          </a:p>
          <a:p>
            <a:r>
              <a:rPr lang="fr-FR" dirty="0">
                <a:solidFill>
                  <a:srgbClr val="002060"/>
                </a:solidFill>
              </a:rPr>
              <a:t>◦ http://mywebsite.com/books/87/comments =&gt; </a:t>
            </a:r>
            <a:r>
              <a:rPr lang="fr-FR" b="1" dirty="0">
                <a:solidFill>
                  <a:srgbClr val="002060"/>
                </a:solidFill>
              </a:rPr>
              <a:t>tous </a:t>
            </a:r>
            <a:r>
              <a:rPr lang="fr-FR" b="1" dirty="0" smtClean="0">
                <a:solidFill>
                  <a:srgbClr val="002060"/>
                </a:solidFill>
              </a:rPr>
              <a:t>les commentaires </a:t>
            </a:r>
            <a:r>
              <a:rPr lang="fr-FR" b="1" dirty="0">
                <a:solidFill>
                  <a:srgbClr val="002060"/>
                </a:solidFill>
              </a:rPr>
              <a:t>pour un livre</a:t>
            </a:r>
          </a:p>
          <a:p>
            <a:r>
              <a:rPr lang="fr-FR" dirty="0">
                <a:solidFill>
                  <a:srgbClr val="002060"/>
                </a:solidFill>
              </a:rPr>
              <a:t>◦ http://mywebsite.com/books/87 =&gt; </a:t>
            </a:r>
            <a:r>
              <a:rPr lang="fr-FR" b="1" dirty="0">
                <a:solidFill>
                  <a:srgbClr val="002060"/>
                </a:solidFill>
              </a:rPr>
              <a:t>un livre</a:t>
            </a:r>
          </a:p>
          <a:p>
            <a:r>
              <a:rPr lang="fr-FR" dirty="0">
                <a:solidFill>
                  <a:srgbClr val="002060"/>
                </a:solidFill>
              </a:rPr>
              <a:t>◦ http://mywebsite.com/books =&gt; </a:t>
            </a:r>
            <a:r>
              <a:rPr lang="fr-FR" b="1" dirty="0">
                <a:solidFill>
                  <a:srgbClr val="002060"/>
                </a:solidFill>
              </a:rPr>
              <a:t>tous les livres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47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" y="0"/>
            <a:ext cx="6565900" cy="12567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fr-FR" sz="24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Règle n°2 : </a:t>
            </a:r>
            <a:endParaRPr lang="fr-FR" sz="2400" u="sng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>
              <a:lnSpc>
                <a:spcPts val="4900"/>
              </a:lnSpc>
            </a:pPr>
            <a:r>
              <a:rPr lang="fr-FR" sz="2400" u="sng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les </a:t>
            </a:r>
            <a:r>
              <a:rPr lang="fr-FR" sz="24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verbes HTTP comme identifiant </a:t>
            </a:r>
            <a:r>
              <a:rPr lang="fr-FR" sz="2400" u="sng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des opérations</a:t>
            </a:r>
            <a:endParaRPr lang="fr-FR" sz="2400" u="sng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256754"/>
            <a:ext cx="10871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0" i="0" u="none" strike="noStrike" baseline="0" dirty="0" smtClean="0">
                <a:solidFill>
                  <a:srgbClr val="3892A8"/>
                </a:solidFill>
                <a:latin typeface="Wingdings2"/>
              </a:rPr>
              <a:t> </a:t>
            </a:r>
            <a:r>
              <a:rPr lang="fr-FR" sz="2400" dirty="0">
                <a:solidFill>
                  <a:srgbClr val="002060"/>
                </a:solidFill>
              </a:rPr>
              <a:t>La seconde règle d’une architecture REST est d’utiliser les </a:t>
            </a:r>
            <a:r>
              <a:rPr lang="fr-FR" sz="2400" dirty="0" smtClean="0">
                <a:solidFill>
                  <a:srgbClr val="002060"/>
                </a:solidFill>
              </a:rPr>
              <a:t>verbes HTTP </a:t>
            </a:r>
            <a:r>
              <a:rPr lang="fr-FR" sz="2400" dirty="0">
                <a:solidFill>
                  <a:srgbClr val="002060"/>
                </a:solidFill>
              </a:rPr>
              <a:t>existants plutôt que d’inclure l’opération dans l’URI de </a:t>
            </a:r>
            <a:r>
              <a:rPr lang="fr-FR" sz="2400" dirty="0" smtClean="0">
                <a:solidFill>
                  <a:srgbClr val="002060"/>
                </a:solidFill>
              </a:rPr>
              <a:t>la ressource</a:t>
            </a:r>
            <a:r>
              <a:rPr lang="fr-FR" sz="2400" dirty="0">
                <a:solidFill>
                  <a:srgbClr val="002060"/>
                </a:solidFill>
              </a:rPr>
              <a:t>.</a:t>
            </a:r>
          </a:p>
          <a:p>
            <a:r>
              <a:rPr lang="fr-FR" sz="2400" dirty="0">
                <a:solidFill>
                  <a:srgbClr val="002060"/>
                </a:solidFill>
              </a:rPr>
              <a:t> Ainsi, généralement pour une ressource, il y a 4 </a:t>
            </a:r>
            <a:r>
              <a:rPr lang="fr-FR" sz="2400" dirty="0" smtClean="0">
                <a:solidFill>
                  <a:srgbClr val="002060"/>
                </a:solidFill>
              </a:rPr>
              <a:t>opérations possibles </a:t>
            </a:r>
            <a:r>
              <a:rPr lang="fr-FR" sz="2400" dirty="0">
                <a:solidFill>
                  <a:srgbClr val="002060"/>
                </a:solidFill>
              </a:rPr>
              <a:t>(CRUD) :</a:t>
            </a:r>
          </a:p>
          <a:p>
            <a:r>
              <a:rPr lang="fr-FR" sz="2400" dirty="0">
                <a:solidFill>
                  <a:srgbClr val="002060"/>
                </a:solidFill>
              </a:rPr>
              <a:t>◦ Créer (</a:t>
            </a:r>
            <a:r>
              <a:rPr lang="fr-FR" sz="2400" dirty="0" err="1">
                <a:solidFill>
                  <a:srgbClr val="002060"/>
                </a:solidFill>
              </a:rPr>
              <a:t>create</a:t>
            </a:r>
            <a:r>
              <a:rPr lang="fr-FR" sz="2400" dirty="0">
                <a:solidFill>
                  <a:srgbClr val="002060"/>
                </a:solidFill>
              </a:rPr>
              <a:t>)</a:t>
            </a:r>
          </a:p>
          <a:p>
            <a:r>
              <a:rPr lang="fr-FR" sz="2400" dirty="0">
                <a:solidFill>
                  <a:srgbClr val="002060"/>
                </a:solidFill>
              </a:rPr>
              <a:t>◦ Afficher (</a:t>
            </a:r>
            <a:r>
              <a:rPr lang="fr-FR" sz="2400" dirty="0" err="1">
                <a:solidFill>
                  <a:srgbClr val="002060"/>
                </a:solidFill>
              </a:rPr>
              <a:t>read</a:t>
            </a:r>
            <a:r>
              <a:rPr lang="fr-FR" sz="2400" dirty="0">
                <a:solidFill>
                  <a:srgbClr val="002060"/>
                </a:solidFill>
              </a:rPr>
              <a:t>)</a:t>
            </a:r>
          </a:p>
          <a:p>
            <a:r>
              <a:rPr lang="fr-FR" sz="2400" dirty="0">
                <a:solidFill>
                  <a:srgbClr val="002060"/>
                </a:solidFill>
              </a:rPr>
              <a:t>◦ Mettre à jour (update)</a:t>
            </a:r>
          </a:p>
          <a:p>
            <a:r>
              <a:rPr lang="fr-FR" sz="2400" dirty="0">
                <a:solidFill>
                  <a:srgbClr val="002060"/>
                </a:solidFill>
              </a:rPr>
              <a:t>◦ Supprimer (</a:t>
            </a:r>
            <a:r>
              <a:rPr lang="fr-FR" sz="2400" dirty="0" err="1">
                <a:solidFill>
                  <a:srgbClr val="002060"/>
                </a:solidFill>
              </a:rPr>
              <a:t>delete</a:t>
            </a:r>
            <a:r>
              <a:rPr lang="fr-FR" sz="2400" dirty="0" smtClean="0">
                <a:solidFill>
                  <a:srgbClr val="002060"/>
                </a:solidFill>
              </a:rPr>
              <a:t>)</a:t>
            </a:r>
          </a:p>
          <a:p>
            <a:endParaRPr lang="fr-FR" sz="2400" dirty="0">
              <a:solidFill>
                <a:srgbClr val="002060"/>
              </a:solidFill>
            </a:endParaRPr>
          </a:p>
          <a:p>
            <a:r>
              <a:rPr lang="fr-FR" sz="2400" dirty="0">
                <a:solidFill>
                  <a:srgbClr val="002060"/>
                </a:solidFill>
              </a:rPr>
              <a:t> HTTP propose les verbes correspondant :</a:t>
            </a:r>
          </a:p>
          <a:p>
            <a:r>
              <a:rPr lang="fr-FR" sz="2400" dirty="0">
                <a:solidFill>
                  <a:srgbClr val="002060"/>
                </a:solidFill>
              </a:rPr>
              <a:t>◦ Créer (</a:t>
            </a:r>
            <a:r>
              <a:rPr lang="fr-FR" sz="2400" dirty="0" err="1">
                <a:solidFill>
                  <a:srgbClr val="002060"/>
                </a:solidFill>
              </a:rPr>
              <a:t>create</a:t>
            </a:r>
            <a:r>
              <a:rPr lang="fr-FR" sz="2400" dirty="0">
                <a:solidFill>
                  <a:srgbClr val="002060"/>
                </a:solidFill>
              </a:rPr>
              <a:t>) =&gt; POST</a:t>
            </a:r>
          </a:p>
          <a:p>
            <a:r>
              <a:rPr lang="fr-FR" sz="2400" dirty="0">
                <a:solidFill>
                  <a:srgbClr val="002060"/>
                </a:solidFill>
              </a:rPr>
              <a:t>◦ Afficher (</a:t>
            </a:r>
            <a:r>
              <a:rPr lang="fr-FR" sz="2400" dirty="0" err="1">
                <a:solidFill>
                  <a:srgbClr val="002060"/>
                </a:solidFill>
              </a:rPr>
              <a:t>read</a:t>
            </a:r>
            <a:r>
              <a:rPr lang="fr-FR" sz="2400" dirty="0">
                <a:solidFill>
                  <a:srgbClr val="002060"/>
                </a:solidFill>
              </a:rPr>
              <a:t>) =&gt; GET</a:t>
            </a:r>
          </a:p>
          <a:p>
            <a:r>
              <a:rPr lang="fr-FR" sz="2400" dirty="0">
                <a:solidFill>
                  <a:srgbClr val="002060"/>
                </a:solidFill>
              </a:rPr>
              <a:t>◦ Mettre à jour (update) =&gt; PUT</a:t>
            </a:r>
          </a:p>
          <a:p>
            <a:r>
              <a:rPr lang="fr-FR" sz="2400" dirty="0">
                <a:solidFill>
                  <a:srgbClr val="002060"/>
                </a:solidFill>
              </a:rPr>
              <a:t>◦ Supprimer (</a:t>
            </a:r>
            <a:r>
              <a:rPr lang="fr-FR" sz="2400" dirty="0" err="1">
                <a:solidFill>
                  <a:srgbClr val="002060"/>
                </a:solidFill>
              </a:rPr>
              <a:t>delete</a:t>
            </a:r>
            <a:r>
              <a:rPr lang="fr-FR" sz="2400" dirty="0">
                <a:solidFill>
                  <a:srgbClr val="002060"/>
                </a:solidFill>
              </a:rPr>
              <a:t>) =&gt; DELETE</a:t>
            </a:r>
          </a:p>
        </p:txBody>
      </p:sp>
    </p:spTree>
    <p:extLst>
      <p:ext uri="{BB962C8B-B14F-4D97-AF65-F5344CB8AC3E}">
        <p14:creationId xmlns:p14="http://schemas.microsoft.com/office/powerpoint/2010/main" val="9506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112" y="1495832"/>
            <a:ext cx="10185400" cy="4892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</a:rPr>
              <a:t>Exemple d’URL pour une ressource donnée (un livre </a:t>
            </a:r>
            <a:r>
              <a:rPr lang="fr-FR" sz="2400" dirty="0" smtClean="0">
                <a:solidFill>
                  <a:srgbClr val="002060"/>
                </a:solidFill>
              </a:rPr>
              <a:t>par exemple</a:t>
            </a:r>
            <a:r>
              <a:rPr lang="fr-FR" sz="2400" dirty="0">
                <a:solidFill>
                  <a:srgbClr val="002060"/>
                </a:solidFill>
              </a:rPr>
              <a:t>) :</a:t>
            </a:r>
          </a:p>
          <a:p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b="1" u="sng" dirty="0">
                <a:solidFill>
                  <a:srgbClr val="002060"/>
                </a:solidFill>
              </a:rPr>
              <a:t>Créer un livre</a:t>
            </a:r>
          </a:p>
          <a:p>
            <a:pPr lvl="1"/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dirty="0" smtClean="0">
                <a:solidFill>
                  <a:srgbClr val="002060"/>
                </a:solidFill>
              </a:rPr>
              <a:t>◦ NOK </a:t>
            </a:r>
            <a:r>
              <a:rPr lang="fr-FR" sz="2400" dirty="0">
                <a:solidFill>
                  <a:srgbClr val="002060"/>
                </a:solidFill>
              </a:rPr>
              <a:t>: GET http://mywebsite.com/books/create</a:t>
            </a:r>
          </a:p>
          <a:p>
            <a:pPr lvl="1"/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dirty="0" smtClean="0">
                <a:solidFill>
                  <a:srgbClr val="002060"/>
                </a:solidFill>
              </a:rPr>
              <a:t>◦ OK </a:t>
            </a:r>
            <a:r>
              <a:rPr lang="fr-FR" sz="2400" dirty="0">
                <a:solidFill>
                  <a:srgbClr val="002060"/>
                </a:solidFill>
              </a:rPr>
              <a:t>: POST http://mywebsite.com/books</a:t>
            </a:r>
          </a:p>
          <a:p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b="1" u="sng" dirty="0">
                <a:solidFill>
                  <a:srgbClr val="002060"/>
                </a:solidFill>
              </a:rPr>
              <a:t>Afficher</a:t>
            </a:r>
          </a:p>
          <a:p>
            <a:pPr lvl="1"/>
            <a:r>
              <a:rPr lang="fr-FR" sz="2400" dirty="0">
                <a:solidFill>
                  <a:srgbClr val="002060"/>
                </a:solidFill>
              </a:rPr>
              <a:t>◦ NOK : GET http://mywebsite.com/books/display/87</a:t>
            </a:r>
          </a:p>
          <a:p>
            <a:pPr lvl="1"/>
            <a:r>
              <a:rPr lang="fr-FR" sz="2400" dirty="0">
                <a:solidFill>
                  <a:srgbClr val="002060"/>
                </a:solidFill>
              </a:rPr>
              <a:t>◦ OK :GET http://mywebsite.com/books/87</a:t>
            </a:r>
          </a:p>
          <a:p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b="1" u="sng" dirty="0">
                <a:solidFill>
                  <a:srgbClr val="002060"/>
                </a:solidFill>
              </a:rPr>
              <a:t>Mettre à jour</a:t>
            </a:r>
          </a:p>
          <a:p>
            <a:pPr lvl="1"/>
            <a:r>
              <a:rPr lang="fr-FR" sz="2400" dirty="0">
                <a:solidFill>
                  <a:srgbClr val="002060"/>
                </a:solidFill>
              </a:rPr>
              <a:t>◦ NOK : POST http://mywebsite.com/books/editer/87</a:t>
            </a:r>
          </a:p>
          <a:p>
            <a:pPr lvl="1"/>
            <a:r>
              <a:rPr lang="fr-FR" sz="2400" dirty="0">
                <a:solidFill>
                  <a:srgbClr val="002060"/>
                </a:solidFill>
              </a:rPr>
              <a:t>◦ OK : PUT http://mywebsite.com/books/87</a:t>
            </a:r>
          </a:p>
          <a:p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b="1" u="sng" dirty="0">
                <a:solidFill>
                  <a:srgbClr val="002060"/>
                </a:solidFill>
              </a:rPr>
              <a:t>Supprimer</a:t>
            </a:r>
          </a:p>
          <a:p>
            <a:pPr lvl="1"/>
            <a:r>
              <a:rPr lang="fr-FR" sz="2400" dirty="0">
                <a:solidFill>
                  <a:srgbClr val="002060"/>
                </a:solidFill>
              </a:rPr>
              <a:t>◦ NOK : GET http://mywebsite.com/books/87/delete</a:t>
            </a:r>
          </a:p>
          <a:p>
            <a:pPr lvl="1"/>
            <a:r>
              <a:rPr lang="fr-FR" sz="2400" dirty="0">
                <a:solidFill>
                  <a:srgbClr val="002060"/>
                </a:solidFill>
              </a:rPr>
              <a:t>◦ OK :DELETE http://mywebsite.com/books/87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" y="108635"/>
            <a:ext cx="6756400" cy="12567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fr-FR" sz="24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Règle n°2 : </a:t>
            </a:r>
            <a:endParaRPr lang="fr-FR" sz="2400" u="sng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>
              <a:lnSpc>
                <a:spcPts val="4900"/>
              </a:lnSpc>
            </a:pPr>
            <a:r>
              <a:rPr lang="fr-FR" sz="2400" u="sng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les </a:t>
            </a:r>
            <a:r>
              <a:rPr lang="fr-FR" sz="24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verbes HTTP comme identifiant </a:t>
            </a:r>
            <a:r>
              <a:rPr lang="fr-FR" sz="2400" u="sng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des opérations</a:t>
            </a:r>
            <a:endParaRPr lang="fr-FR" sz="2400" u="sng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783" y="1309397"/>
            <a:ext cx="113411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L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a réponse envoyée n’est pas une ressource, c’est la représentation d’une ressource.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 Ainsi, une ressource peut avoir plusieurs représentations dans des formats divers : </a:t>
            </a:r>
            <a:r>
              <a:rPr lang="fr-FR" sz="2400" b="1" i="0" u="none" strike="noStrike" baseline="0" dirty="0" smtClean="0">
                <a:solidFill>
                  <a:srgbClr val="002060"/>
                </a:solidFill>
              </a:rPr>
              <a:t>HTML, XML, CSV, JSON,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C’est au client de définir quel format de réponse il souhaite recevoir via l’entête </a:t>
            </a:r>
            <a:r>
              <a:rPr lang="fr-FR" sz="2400" b="1" i="0" u="none" strike="noStrike" baseline="0" dirty="0" err="1" smtClean="0">
                <a:solidFill>
                  <a:srgbClr val="002060"/>
                </a:solidFill>
              </a:rPr>
              <a:t>Accept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Il est possible de définir plusieurs formats.</a:t>
            </a:r>
          </a:p>
          <a:p>
            <a:pPr lvl="2"/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◦ </a:t>
            </a:r>
            <a:r>
              <a:rPr lang="fr-FR" sz="2400" b="1" i="0" u="none" strike="noStrike" baseline="0" dirty="0" smtClean="0">
                <a:solidFill>
                  <a:srgbClr val="002060"/>
                </a:solidFill>
              </a:rPr>
              <a:t>Réponse en HTML</a:t>
            </a:r>
          </a:p>
          <a:p>
            <a:pPr lvl="2"/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 		GET /books</a:t>
            </a:r>
          </a:p>
          <a:p>
            <a:pPr lvl="2"/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		Host: mywebsite.com</a:t>
            </a:r>
          </a:p>
          <a:p>
            <a:pPr lvl="2"/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		</a:t>
            </a:r>
            <a:r>
              <a:rPr lang="fr-FR" sz="2400" b="0" i="0" u="none" strike="noStrike" baseline="0" dirty="0" err="1" smtClean="0">
                <a:solidFill>
                  <a:srgbClr val="002060"/>
                </a:solidFill>
              </a:rPr>
              <a:t>Accept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: </a:t>
            </a:r>
            <a:r>
              <a:rPr lang="fr-FR" sz="2400" b="0" i="0" u="none" strike="noStrike" baseline="0" dirty="0" err="1" smtClean="0">
                <a:solidFill>
                  <a:srgbClr val="002060"/>
                </a:solidFill>
              </a:rPr>
              <a:t>text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/html</a:t>
            </a:r>
          </a:p>
          <a:p>
            <a:pPr lvl="2"/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◦ </a:t>
            </a:r>
            <a:r>
              <a:rPr lang="fr-FR" sz="2400" b="1" i="0" u="none" strike="noStrike" baseline="0" dirty="0" smtClean="0">
                <a:solidFill>
                  <a:srgbClr val="002060"/>
                </a:solidFill>
              </a:rPr>
              <a:t>Réponse en XML</a:t>
            </a:r>
          </a:p>
          <a:p>
            <a:pPr lvl="2"/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 		GET /books</a:t>
            </a:r>
          </a:p>
          <a:p>
            <a:pPr lvl="2"/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		Host: mywebsite.com</a:t>
            </a:r>
          </a:p>
          <a:p>
            <a:pPr lvl="2"/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		</a:t>
            </a:r>
            <a:r>
              <a:rPr lang="fr-FR" sz="2400" b="0" i="0" u="none" strike="noStrike" baseline="0" dirty="0" err="1" smtClean="0">
                <a:solidFill>
                  <a:srgbClr val="002060"/>
                </a:solidFill>
              </a:rPr>
              <a:t>Accept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: application/</a:t>
            </a:r>
            <a:r>
              <a:rPr lang="fr-FR" sz="2400" b="0" i="0" u="none" strike="noStrike" baseline="0" dirty="0" err="1" smtClean="0">
                <a:solidFill>
                  <a:srgbClr val="002060"/>
                </a:solidFill>
              </a:rPr>
              <a:t>xml</a:t>
            </a: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4000" y="0"/>
            <a:ext cx="9676367" cy="12567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fr-FR" sz="32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Règle n°3 : </a:t>
            </a:r>
          </a:p>
          <a:p>
            <a:pPr>
              <a:lnSpc>
                <a:spcPts val="4900"/>
              </a:lnSpc>
            </a:pPr>
            <a:r>
              <a:rPr lang="fr-FR" sz="32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les réponses HTTP comme représentation des ressources</a:t>
            </a:r>
          </a:p>
        </p:txBody>
      </p:sp>
    </p:spTree>
    <p:extLst>
      <p:ext uri="{BB962C8B-B14F-4D97-AF65-F5344CB8AC3E}">
        <p14:creationId xmlns:p14="http://schemas.microsoft.com/office/powerpoint/2010/main" val="39306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901</Words>
  <Application>Microsoft Office PowerPoint</Application>
  <PresentationFormat>Grand écran</PresentationFormat>
  <Paragraphs>172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Gill Sans MT</vt:lpstr>
      <vt:lpstr>OpenSans</vt:lpstr>
      <vt:lpstr>Wingdings2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108</cp:revision>
  <dcterms:created xsi:type="dcterms:W3CDTF">2014-11-03T15:50:04Z</dcterms:created>
  <dcterms:modified xsi:type="dcterms:W3CDTF">2020-02-27T21:47:01Z</dcterms:modified>
</cp:coreProperties>
</file>