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491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47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57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8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5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9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2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2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98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91" r:id="rId6"/>
    <p:sldLayoutId id="2147483686" r:id="rId7"/>
    <p:sldLayoutId id="2147483687" r:id="rId8"/>
    <p:sldLayoutId id="2147483688" r:id="rId9"/>
    <p:sldLayoutId id="2147483690" r:id="rId10"/>
    <p:sldLayoutId id="214748368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9B4B814A-0737-C876-226C-C0378A08D5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8" b="10193"/>
          <a:stretch/>
        </p:blipFill>
        <p:spPr>
          <a:xfrm>
            <a:off x="-1545" y="10"/>
            <a:ext cx="1219198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D71B7C5-20B3-4793-FA47-C86971A27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543" y="1261872"/>
            <a:ext cx="10896600" cy="2003842"/>
          </a:xfrm>
        </p:spPr>
        <p:txBody>
          <a:bodyPr>
            <a:normAutofit/>
          </a:bodyPr>
          <a:lstStyle/>
          <a:p>
            <a:pPr algn="ctr"/>
            <a:r>
              <a:rPr lang="en-US" b="1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DAEGU REAL ESTATE MARKET ANALYSIS</a:t>
            </a:r>
            <a:r>
              <a:rPr lang="en-US" b="1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Investment &amp; Accessibility Insights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873503C-9465-D39C-FC93-EC53328C5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457" y="3897956"/>
            <a:ext cx="8675914" cy="793787"/>
          </a:xfrm>
        </p:spPr>
        <p:txBody>
          <a:bodyPr>
            <a:noAutofit/>
          </a:bodyPr>
          <a:lstStyle/>
          <a:p>
            <a:r>
              <a:rPr lang="en-US"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Analysis of Daegu's Property Market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3A846-3EC3-F5C2-4487-2807805D77C7}"/>
              </a:ext>
            </a:extLst>
          </p:cNvPr>
          <p:cNvSpPr txBox="1"/>
          <p:nvPr/>
        </p:nvSpPr>
        <p:spPr>
          <a:xfrm>
            <a:off x="1839685" y="5128540"/>
            <a:ext cx="263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Venkata Akhil Mettu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11, 2024  </a:t>
            </a:r>
          </a:p>
        </p:txBody>
      </p:sp>
    </p:spTree>
    <p:extLst>
      <p:ext uri="{BB962C8B-B14F-4D97-AF65-F5344CB8AC3E}">
        <p14:creationId xmlns:p14="http://schemas.microsoft.com/office/powerpoint/2010/main" val="3542150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B2A8B3-CEF4-F9CB-F6CC-CE2130616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FAEC7298-7C85-1B75-B461-A5C0852E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8" b="10193"/>
          <a:stretch/>
        </p:blipFill>
        <p:spPr>
          <a:xfrm>
            <a:off x="-1545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F8FD102-BCBE-035A-4380-F3A08F1A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0" y="365125"/>
            <a:ext cx="11154740" cy="679904"/>
          </a:xfrm>
        </p:spPr>
        <p:txBody>
          <a:bodyPr>
            <a:normAutofit/>
          </a:bodyPr>
          <a:lstStyle/>
          <a:p>
            <a:r>
              <a:rPr lang="en-US" b="1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DA8E7-C5D6-B530-487E-B0E7BF44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153887"/>
            <a:ext cx="11002338" cy="533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Modeling: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building.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measure creation.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optimization.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Dashboard Features: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filtering.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Cross-filtering.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updates.</a:t>
            </a:r>
          </a:p>
        </p:txBody>
      </p:sp>
    </p:spTree>
    <p:extLst>
      <p:ext uri="{BB962C8B-B14F-4D97-AF65-F5344CB8AC3E}">
        <p14:creationId xmlns:p14="http://schemas.microsoft.com/office/powerpoint/2010/main" val="2556642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52E716-C516-D00C-D7D5-53D8A579D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7DD098DC-DBE2-4831-515A-6A942257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8" b="10193"/>
          <a:stretch/>
        </p:blipFill>
        <p:spPr>
          <a:xfrm>
            <a:off x="-1545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F35B0A5-D172-058E-8818-41F52097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0" y="365125"/>
            <a:ext cx="11154740" cy="679904"/>
          </a:xfrm>
        </p:spPr>
        <p:txBody>
          <a:bodyPr>
            <a:normAutofit/>
          </a:bodyPr>
          <a:lstStyle/>
          <a:p>
            <a:r>
              <a:rPr lang="en-US" b="1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010CD-DA94-5632-B81D-B7AAEBE2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153887"/>
            <a:ext cx="11002338" cy="533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Complexity: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facility types.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time calculations.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normalization.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Implemented: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DAX measures.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filtering.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hierarchy.</a:t>
            </a:r>
          </a:p>
        </p:txBody>
      </p:sp>
    </p:spTree>
    <p:extLst>
      <p:ext uri="{BB962C8B-B14F-4D97-AF65-F5344CB8AC3E}">
        <p14:creationId xmlns:p14="http://schemas.microsoft.com/office/powerpoint/2010/main" val="3958297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578E39-2D25-FE97-3528-DE32A3DA2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33A0DC45-2C17-25F7-B728-95AFA1B9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8" b="10193"/>
          <a:stretch/>
        </p:blipFill>
        <p:spPr>
          <a:xfrm>
            <a:off x="-1545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9100D1-9CB1-C689-4C65-C6B8A0B5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0" y="365125"/>
            <a:ext cx="11154740" cy="679904"/>
          </a:xfrm>
        </p:spPr>
        <p:txBody>
          <a:bodyPr>
            <a:normAutofit/>
          </a:bodyPr>
          <a:lstStyle/>
          <a:p>
            <a:r>
              <a:rPr lang="en-US" b="1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A7CB2-603F-96CD-13A2-CB56BF7D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153887"/>
            <a:ext cx="11002338" cy="533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Insights: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Investment Strategy: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medium-sized properties.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transit-oriented locations.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facility scores.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Value Optimization: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proximity.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accessibility.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711781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907C59-85CF-E8A3-DFED-1170571CC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3226EF12-A434-9F31-6382-5780DFEB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8" b="10193"/>
          <a:stretch/>
        </p:blipFill>
        <p:spPr>
          <a:xfrm>
            <a:off x="-1545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8CCD3A8-C385-1B1A-E832-50998188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0" y="365125"/>
            <a:ext cx="11154740" cy="679904"/>
          </a:xfrm>
        </p:spPr>
        <p:txBody>
          <a:bodyPr>
            <a:normAutofit/>
          </a:bodyPr>
          <a:lstStyle/>
          <a:p>
            <a:r>
              <a:rPr lang="en-US" b="1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 &amp;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765A1-0CDF-639B-74E8-0F11EEC80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153887"/>
            <a:ext cx="11002338" cy="53389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Outcomes: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Actionable Insights: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understanding.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guidance.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optimization.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Skills: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expertise.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proficiency.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&amp; Growth: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 complexity.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application.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market dynamics.</a:t>
            </a:r>
          </a:p>
        </p:txBody>
      </p:sp>
    </p:spTree>
    <p:extLst>
      <p:ext uri="{BB962C8B-B14F-4D97-AF65-F5344CB8AC3E}">
        <p14:creationId xmlns:p14="http://schemas.microsoft.com/office/powerpoint/2010/main" val="4007469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D8CECF-66A9-E17F-E584-FAFBB9FE8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9450A076-A7E7-C568-B7FB-6818B414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8" b="10193"/>
          <a:stretch/>
        </p:blipFill>
        <p:spPr>
          <a:xfrm>
            <a:off x="-1545" y="10"/>
            <a:ext cx="12191980" cy="685799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2AAEB-AC47-4F82-CF91-DDE598475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754086"/>
            <a:ext cx="10003972" cy="134982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5956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49812D-3D34-A07D-47E6-0F7B5280F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9B0653DB-8EE8-5F0A-45A6-F15B6C633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8" b="10193"/>
          <a:stretch/>
        </p:blipFill>
        <p:spPr>
          <a:xfrm>
            <a:off x="-1545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D2BEEA9-F82D-B423-5FF2-45BF30CF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0" y="365125"/>
            <a:ext cx="11154740" cy="679904"/>
          </a:xfrm>
        </p:spPr>
        <p:txBody>
          <a:bodyPr>
            <a:normAutofit/>
          </a:bodyPr>
          <a:lstStyle/>
          <a:p>
            <a:r>
              <a:rPr lang="en-US" b="1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Context &amp; 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C9920-0474-F11C-ECAC-8EA950BF9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153887"/>
            <a:ext cx="11002338" cy="5338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investments in Daegu require detailed market understanding.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Investors need data-driven insights for decision-making.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interplay between location, accessibility, and property values.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property values correlate with location and accessibility?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factors drive investment potential in different areas?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optimize property selection based on facilities and transit access?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comprehensive market analysis dashboard.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location intelligence framework.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investment insights.</a:t>
            </a:r>
          </a:p>
        </p:txBody>
      </p:sp>
    </p:spTree>
    <p:extLst>
      <p:ext uri="{BB962C8B-B14F-4D97-AF65-F5344CB8AC3E}">
        <p14:creationId xmlns:p14="http://schemas.microsoft.com/office/powerpoint/2010/main" val="1818833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C404CC-7E56-12A8-551C-30807F9E4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F9164E5F-67BA-DB21-6BD7-7543370DE4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8" b="10193"/>
          <a:stretch/>
        </p:blipFill>
        <p:spPr>
          <a:xfrm>
            <a:off x="-1545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336764C-61E2-63F4-B237-6AB7E50C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0" y="365125"/>
            <a:ext cx="11154740" cy="679904"/>
          </a:xfrm>
        </p:spPr>
        <p:txBody>
          <a:bodyPr>
            <a:normAutofit/>
          </a:bodyPr>
          <a:lstStyle/>
          <a:p>
            <a:r>
              <a:rPr lang="en-US" b="1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&amp; Data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78D29-11FB-0E62-8D8A-A43396E2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153887"/>
            <a:ext cx="11002338" cy="53389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5,891 property records.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BI.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Framework: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Metrics.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Intelligence.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Scoring.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 Developed: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trends and growth patterns.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accessibility scoring.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 impact assessment.</a:t>
            </a:r>
          </a:p>
        </p:txBody>
      </p:sp>
    </p:spTree>
    <p:extLst>
      <p:ext uri="{BB962C8B-B14F-4D97-AF65-F5344CB8AC3E}">
        <p14:creationId xmlns:p14="http://schemas.microsoft.com/office/powerpoint/2010/main" val="3134340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57E788-6965-EBCE-462B-F565F080D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E8D96736-6D18-CC80-0174-9D15D602E5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8" b="10193"/>
          <a:stretch/>
        </p:blipFill>
        <p:spPr>
          <a:xfrm>
            <a:off x="-1545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ED07FD9-48E1-3568-33A1-86903684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0" y="365125"/>
            <a:ext cx="11154740" cy="679904"/>
          </a:xfrm>
        </p:spPr>
        <p:txBody>
          <a:bodyPr>
            <a:normAutofit/>
          </a:bodyPr>
          <a:lstStyle/>
          <a:p>
            <a:r>
              <a:rPr lang="en-US" b="1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1 - Investment Analysis</a:t>
            </a:r>
          </a:p>
        </p:txBody>
      </p:sp>
      <p:pic>
        <p:nvPicPr>
          <p:cNvPr id="10" name="Content Placeholder 9" descr="A close-up of a graph&#10;&#10;Description automatically generated">
            <a:extLst>
              <a:ext uri="{FF2B5EF4-FFF2-40B4-BE49-F238E27FC236}">
                <a16:creationId xmlns:a16="http://schemas.microsoft.com/office/drawing/2014/main" id="{EF44ECF1-A77A-6659-DC65-B020ADA21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60" y="1197429"/>
            <a:ext cx="11154740" cy="5295445"/>
          </a:xfrm>
        </p:spPr>
      </p:pic>
    </p:spTree>
    <p:extLst>
      <p:ext uri="{BB962C8B-B14F-4D97-AF65-F5344CB8AC3E}">
        <p14:creationId xmlns:p14="http://schemas.microsoft.com/office/powerpoint/2010/main" val="878241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454E02-E2F5-CD6D-1680-32A1A1FB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9DEEF818-4A3D-E019-23FF-DA4E725D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8" b="10193"/>
          <a:stretch/>
        </p:blipFill>
        <p:spPr>
          <a:xfrm>
            <a:off x="-1545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AB6BAC-221D-2C5F-5510-46AADB48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0" y="365125"/>
            <a:ext cx="11154740" cy="679904"/>
          </a:xfrm>
        </p:spPr>
        <p:txBody>
          <a:bodyPr>
            <a:normAutofit/>
          </a:bodyPr>
          <a:lstStyle/>
          <a:p>
            <a:r>
              <a:rPr lang="en-US" b="1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1 - Investment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EFD96-4695-273B-E12C-96FFEA281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153887"/>
            <a:ext cx="11002338" cy="533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KPI Development: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Property Price: 221.22K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per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Sq.Ft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231.50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YoY Growth: 30.94%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Visualization Strategy: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filters.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Multi-dimensional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monitoring.</a:t>
            </a:r>
          </a:p>
        </p:txBody>
      </p:sp>
    </p:spTree>
    <p:extLst>
      <p:ext uri="{BB962C8B-B14F-4D97-AF65-F5344CB8AC3E}">
        <p14:creationId xmlns:p14="http://schemas.microsoft.com/office/powerpoint/2010/main" val="2258781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FCF551-6D68-88C0-28F7-43DD5D9E2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17CC8BB4-9433-9925-1334-2B141654F5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8" b="10193"/>
          <a:stretch/>
        </p:blipFill>
        <p:spPr>
          <a:xfrm>
            <a:off x="-1545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830A4A6-F62B-D34D-450A-9BEC2050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723446"/>
          </a:xfrm>
        </p:spPr>
        <p:txBody>
          <a:bodyPr>
            <a:normAutofit/>
          </a:bodyPr>
          <a:lstStyle/>
          <a:p>
            <a:r>
              <a:rPr lang="en-US" b="1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9F6BC-F190-EFE7-FB96-4B30784C9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1453687"/>
            <a:ext cx="4995019" cy="4723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 Locations: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Banwoldang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Highest avg. price (308,937).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Kyungbuk_uni_hospital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Highest volume (1,644 units).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Dynamics: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Size-based price variations.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sales patterns.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corridors.</a:t>
            </a:r>
          </a:p>
        </p:txBody>
      </p:sp>
      <p:pic>
        <p:nvPicPr>
          <p:cNvPr id="3" name="Content Placeholder 9" descr="A close-up of a graph&#10;&#10;Description automatically generated">
            <a:extLst>
              <a:ext uri="{FF2B5EF4-FFF2-40B4-BE49-F238E27FC236}">
                <a16:creationId xmlns:a16="http://schemas.microsoft.com/office/drawing/2014/main" id="{913C9676-CCFC-8E19-4F90-1F13AA65F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8" t="25079" r="31521" b="40797"/>
          <a:stretch/>
        </p:blipFill>
        <p:spPr>
          <a:xfrm>
            <a:off x="7674429" y="1251857"/>
            <a:ext cx="3875314" cy="2438400"/>
          </a:xfrm>
          <a:prstGeom prst="rect">
            <a:avLst/>
          </a:prstGeom>
        </p:spPr>
      </p:pic>
      <p:pic>
        <p:nvPicPr>
          <p:cNvPr id="7" name="Content Placeholder 9" descr="A close-up of a graph&#10;&#10;Description automatically generated">
            <a:extLst>
              <a:ext uri="{FF2B5EF4-FFF2-40B4-BE49-F238E27FC236}">
                <a16:creationId xmlns:a16="http://schemas.microsoft.com/office/drawing/2014/main" id="{9683AD58-A8DE-13E3-ADFF-9CC13F922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28" t="24979" r="2182" b="40907"/>
          <a:stretch/>
        </p:blipFill>
        <p:spPr>
          <a:xfrm>
            <a:off x="7674428" y="3965692"/>
            <a:ext cx="3875313" cy="22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0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EC245B-B6EB-AAEC-DE7F-A5144DBDC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291568D6-93F6-3803-D61B-3D1E6EC9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8" b="10193"/>
          <a:stretch/>
        </p:blipFill>
        <p:spPr>
          <a:xfrm>
            <a:off x="-1545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02D562D-F01B-3E88-AE9F-578323C9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0" y="365125"/>
            <a:ext cx="11154740" cy="679904"/>
          </a:xfrm>
        </p:spPr>
        <p:txBody>
          <a:bodyPr>
            <a:normAutofit/>
          </a:bodyPr>
          <a:lstStyle/>
          <a:p>
            <a:r>
              <a:rPr lang="en-US" b="1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2 - Location Intelligence</a:t>
            </a:r>
          </a:p>
        </p:txBody>
      </p:sp>
      <p:pic>
        <p:nvPicPr>
          <p:cNvPr id="3" name="Content Placeholder 2" descr="A close-up of a graph&#10;&#10;Description automatically generated">
            <a:extLst>
              <a:ext uri="{FF2B5EF4-FFF2-40B4-BE49-F238E27FC236}">
                <a16:creationId xmlns:a16="http://schemas.microsoft.com/office/drawing/2014/main" id="{55FC50FF-7F7B-0BD8-11F2-4DB485991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60" y="1197429"/>
            <a:ext cx="11154740" cy="5295446"/>
          </a:xfrm>
        </p:spPr>
      </p:pic>
    </p:spTree>
    <p:extLst>
      <p:ext uri="{BB962C8B-B14F-4D97-AF65-F5344CB8AC3E}">
        <p14:creationId xmlns:p14="http://schemas.microsoft.com/office/powerpoint/2010/main" val="2617547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0B5E1-EF20-13AF-D474-27C584474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FE8DD237-2499-070B-8AA9-DE3B4010AD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8" b="10193"/>
          <a:stretch/>
        </p:blipFill>
        <p:spPr>
          <a:xfrm>
            <a:off x="-1545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9837242-F47F-2267-E291-DDE3F5E7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0" y="365125"/>
            <a:ext cx="11154740" cy="679904"/>
          </a:xfrm>
        </p:spPr>
        <p:txBody>
          <a:bodyPr>
            <a:normAutofit/>
          </a:bodyPr>
          <a:lstStyle/>
          <a:p>
            <a:r>
              <a:rPr lang="en-US" b="1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2 - Location Intelligence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95E74-20B6-C8CA-8751-DE7649E5B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153887"/>
            <a:ext cx="11002338" cy="533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Development: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Scoring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 Assessment.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 Impact.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Score: 0.47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 Score: 9.87</a:t>
            </a:r>
          </a:p>
        </p:txBody>
      </p:sp>
    </p:spTree>
    <p:extLst>
      <p:ext uri="{BB962C8B-B14F-4D97-AF65-F5344CB8AC3E}">
        <p14:creationId xmlns:p14="http://schemas.microsoft.com/office/powerpoint/2010/main" val="668607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A5F083-A777-8121-7272-4F87A3D92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4EE7035F-3106-07A5-F5FA-E8A40E6EAA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8" b="10193"/>
          <a:stretch/>
        </p:blipFill>
        <p:spPr>
          <a:xfrm>
            <a:off x="-1545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18A6CD5-8ABB-0060-AA19-0A645ED5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701675"/>
          </a:xfrm>
        </p:spPr>
        <p:txBody>
          <a:bodyPr>
            <a:normAutofit/>
          </a:bodyPr>
          <a:lstStyle/>
          <a:p>
            <a:r>
              <a:rPr lang="en-US" b="1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Analysis 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5DE0F-017B-71F2-20A4-1FC318E6E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1431915"/>
            <a:ext cx="4995019" cy="4745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Findings: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Impact: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value correlation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patterns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Facility Distribution: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hub influence.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value-add.</a:t>
            </a:r>
          </a:p>
        </p:txBody>
      </p:sp>
      <p:pic>
        <p:nvPicPr>
          <p:cNvPr id="8" name="Content Placeholder 2" descr="A close-up of a graph&#10;&#10;Description automatically generated">
            <a:extLst>
              <a:ext uri="{FF2B5EF4-FFF2-40B4-BE49-F238E27FC236}">
                <a16:creationId xmlns:a16="http://schemas.microsoft.com/office/drawing/2014/main" id="{A99A9AA6-3F5C-5FFE-1AFA-481095C29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9" t="24978" r="1882" b="3635"/>
          <a:stretch/>
        </p:blipFill>
        <p:spPr>
          <a:xfrm>
            <a:off x="6622516" y="1508801"/>
            <a:ext cx="5130869" cy="47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98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1D2EEC-17E4-4F56-987A-C27027F560AF}">
  <we:reference id="wa104380050" version="3.8.0.0" store="en-US" storeType="OMEX"/>
  <we:alternateReferences>
    <we:reference id="wa104380050" version="3.8.0.0" store="wa10438005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471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 Next LT Pro Light</vt:lpstr>
      <vt:lpstr>Times New Roman</vt:lpstr>
      <vt:lpstr>VeniceBeachVTI</vt:lpstr>
      <vt:lpstr>DAEGU REAL ESTATE MARKET ANALYSIS: Investment &amp; Accessibility Insights</vt:lpstr>
      <vt:lpstr>Business Context &amp; Problem Statement</vt:lpstr>
      <vt:lpstr>Methodology &amp; Data Overview</vt:lpstr>
      <vt:lpstr>Dashboard 1 - Investment Analysis</vt:lpstr>
      <vt:lpstr>Dashboard 1 - Investment Analysis</vt:lpstr>
      <vt:lpstr>Investment Insights</vt:lpstr>
      <vt:lpstr>Dashboard 2 - Location Intelligence</vt:lpstr>
      <vt:lpstr>Dashboard 2 - Location Intelligence</vt:lpstr>
      <vt:lpstr>Location Analysis Insights</vt:lpstr>
      <vt:lpstr>Technical Implementation</vt:lpstr>
      <vt:lpstr>Challenges &amp; Solutions</vt:lpstr>
      <vt:lpstr>Recommendations</vt:lpstr>
      <vt:lpstr>Business Impact &amp;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Akhil</dc:creator>
  <cp:lastModifiedBy>Venkata Akhil</cp:lastModifiedBy>
  <cp:revision>2</cp:revision>
  <dcterms:created xsi:type="dcterms:W3CDTF">2024-12-12T04:02:47Z</dcterms:created>
  <dcterms:modified xsi:type="dcterms:W3CDTF">2024-12-12T05:43:43Z</dcterms:modified>
</cp:coreProperties>
</file>