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sldIdLst>
    <p:sldId id="256" r:id="rId2"/>
    <p:sldId id="257" r:id="rId3"/>
    <p:sldId id="259" r:id="rId4"/>
    <p:sldId id="270"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0741" autoAdjust="0"/>
  </p:normalViewPr>
  <p:slideViewPr>
    <p:cSldViewPr snapToGrid="0">
      <p:cViewPr varScale="1">
        <p:scale>
          <a:sx n="57" d="100"/>
          <a:sy n="57" d="100"/>
        </p:scale>
        <p:origin x="992"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9FA64BB-6F93-4B9D-9845-2B2C1291E686}" type="datetimeFigureOut">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2FADD0AE-90A0-48C1-8E68-2FA56F054EBC}" type="slidenum">
              <a:rPr lang="en-US" smtClean="0"/>
              <a:t>‹#›</a:t>
            </a:fld>
            <a:endParaRPr lang="en-US"/>
          </a:p>
        </p:txBody>
      </p:sp>
    </p:spTree>
    <p:extLst>
      <p:ext uri="{BB962C8B-B14F-4D97-AF65-F5344CB8AC3E}">
        <p14:creationId xmlns:p14="http://schemas.microsoft.com/office/powerpoint/2010/main" val="1809403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FA64BB-6F93-4B9D-9845-2B2C1291E686}" type="datetimeFigureOut">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FADD0AE-90A0-48C1-8E68-2FA56F054EBC}" type="slidenum">
              <a:rPr lang="en-US" smtClean="0"/>
              <a:t>‹#›</a:t>
            </a:fld>
            <a:endParaRPr lang="en-US"/>
          </a:p>
        </p:txBody>
      </p:sp>
    </p:spTree>
    <p:extLst>
      <p:ext uri="{BB962C8B-B14F-4D97-AF65-F5344CB8AC3E}">
        <p14:creationId xmlns:p14="http://schemas.microsoft.com/office/powerpoint/2010/main" val="40124095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FA64BB-6F93-4B9D-9845-2B2C1291E686}" type="datetimeFigureOut">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FADD0AE-90A0-48C1-8E68-2FA56F054EBC}"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494479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9FA64BB-6F93-4B9D-9845-2B2C1291E686}" type="datetimeFigureOut">
              <a:rPr lang="en-US" smtClean="0"/>
              <a:t>12/8/2024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FADD0AE-90A0-48C1-8E68-2FA56F054EBC}" type="slidenum">
              <a:rPr lang="en-US" smtClean="0"/>
              <a:t>‹#›</a:t>
            </a:fld>
            <a:endParaRPr lang="en-US"/>
          </a:p>
        </p:txBody>
      </p:sp>
    </p:spTree>
    <p:extLst>
      <p:ext uri="{BB962C8B-B14F-4D97-AF65-F5344CB8AC3E}">
        <p14:creationId xmlns:p14="http://schemas.microsoft.com/office/powerpoint/2010/main" val="26917578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9FA64BB-6F93-4B9D-9845-2B2C1291E686}" type="datetimeFigureOut">
              <a:rPr lang="en-US" smtClean="0"/>
              <a:t>12/8/2024</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FADD0AE-90A0-48C1-8E68-2FA56F054EBC}"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5572503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9FA64BB-6F93-4B9D-9845-2B2C1291E686}" type="datetimeFigureOut">
              <a:rPr lang="en-US" smtClean="0"/>
              <a:t>12/8/2024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FADD0AE-90A0-48C1-8E68-2FA56F054EBC}" type="slidenum">
              <a:rPr lang="en-US" smtClean="0"/>
              <a:t>‹#›</a:t>
            </a:fld>
            <a:endParaRPr lang="en-US"/>
          </a:p>
        </p:txBody>
      </p:sp>
    </p:spTree>
    <p:extLst>
      <p:ext uri="{BB962C8B-B14F-4D97-AF65-F5344CB8AC3E}">
        <p14:creationId xmlns:p14="http://schemas.microsoft.com/office/powerpoint/2010/main" val="22274202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FA64BB-6F93-4B9D-9845-2B2C1291E686}" type="datetimeFigureOut">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FADD0AE-90A0-48C1-8E68-2FA56F054EBC}" type="slidenum">
              <a:rPr lang="en-US" smtClean="0"/>
              <a:t>‹#›</a:t>
            </a:fld>
            <a:endParaRPr lang="en-US"/>
          </a:p>
        </p:txBody>
      </p:sp>
    </p:spTree>
    <p:extLst>
      <p:ext uri="{BB962C8B-B14F-4D97-AF65-F5344CB8AC3E}">
        <p14:creationId xmlns:p14="http://schemas.microsoft.com/office/powerpoint/2010/main" val="11888219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FA64BB-6F93-4B9D-9845-2B2C1291E686}" type="datetimeFigureOut">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FADD0AE-90A0-48C1-8E68-2FA56F054EBC}" type="slidenum">
              <a:rPr lang="en-US" smtClean="0"/>
              <a:t>‹#›</a:t>
            </a:fld>
            <a:endParaRPr lang="en-US"/>
          </a:p>
        </p:txBody>
      </p:sp>
    </p:spTree>
    <p:extLst>
      <p:ext uri="{BB962C8B-B14F-4D97-AF65-F5344CB8AC3E}">
        <p14:creationId xmlns:p14="http://schemas.microsoft.com/office/powerpoint/2010/main" val="1943794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FA64BB-6F93-4B9D-9845-2B2C1291E686}" type="datetimeFigureOut">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FADD0AE-90A0-48C1-8E68-2FA56F054EBC}" type="slidenum">
              <a:rPr lang="en-US" smtClean="0"/>
              <a:t>‹#›</a:t>
            </a:fld>
            <a:endParaRPr lang="en-US"/>
          </a:p>
        </p:txBody>
      </p:sp>
    </p:spTree>
    <p:extLst>
      <p:ext uri="{BB962C8B-B14F-4D97-AF65-F5344CB8AC3E}">
        <p14:creationId xmlns:p14="http://schemas.microsoft.com/office/powerpoint/2010/main" val="35012379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FA64BB-6F93-4B9D-9845-2B2C1291E686}" type="datetimeFigureOut">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FADD0AE-90A0-48C1-8E68-2FA56F054EBC}" type="slidenum">
              <a:rPr lang="en-US" smtClean="0"/>
              <a:t>‹#›</a:t>
            </a:fld>
            <a:endParaRPr lang="en-US"/>
          </a:p>
        </p:txBody>
      </p:sp>
    </p:spTree>
    <p:extLst>
      <p:ext uri="{BB962C8B-B14F-4D97-AF65-F5344CB8AC3E}">
        <p14:creationId xmlns:p14="http://schemas.microsoft.com/office/powerpoint/2010/main" val="33188555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9FA64BB-6F93-4B9D-9845-2B2C1291E686}" type="datetimeFigureOut">
              <a:rPr lang="en-US" smtClean="0"/>
              <a:t>12/8/2024</a:t>
            </a:fld>
            <a:endParaRPr lang="en-US"/>
          </a:p>
        </p:txBody>
      </p:sp>
      <p:sp>
        <p:nvSpPr>
          <p:cNvPr id="6" name="Footer Placeholder 5"/>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2FADD0AE-90A0-48C1-8E68-2FA56F054EBC}" type="slidenum">
              <a:rPr lang="en-US" smtClean="0"/>
              <a:t>‹#›</a:t>
            </a:fld>
            <a:endParaRPr lang="en-US"/>
          </a:p>
        </p:txBody>
      </p:sp>
    </p:spTree>
    <p:extLst>
      <p:ext uri="{BB962C8B-B14F-4D97-AF65-F5344CB8AC3E}">
        <p14:creationId xmlns:p14="http://schemas.microsoft.com/office/powerpoint/2010/main" val="42146233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FA64BB-6F93-4B9D-9845-2B2C1291E686}" type="datetimeFigureOut">
              <a:rPr lang="en-US" smtClean="0"/>
              <a:t>12/8/2024</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2FADD0AE-90A0-48C1-8E68-2FA56F054EBC}" type="slidenum">
              <a:rPr lang="en-US" smtClean="0"/>
              <a:t>‹#›</a:t>
            </a:fld>
            <a:endParaRPr lang="en-US"/>
          </a:p>
        </p:txBody>
      </p:sp>
    </p:spTree>
    <p:extLst>
      <p:ext uri="{BB962C8B-B14F-4D97-AF65-F5344CB8AC3E}">
        <p14:creationId xmlns:p14="http://schemas.microsoft.com/office/powerpoint/2010/main" val="21897698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9FA64BB-6F93-4B9D-9845-2B2C1291E686}" type="datetimeFigureOut">
              <a:rPr lang="en-US" smtClean="0"/>
              <a:t>12/8/2024</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2FADD0AE-90A0-48C1-8E68-2FA56F054EBC}" type="slidenum">
              <a:rPr lang="en-US" smtClean="0"/>
              <a:t>‹#›</a:t>
            </a:fld>
            <a:endParaRPr lang="en-US"/>
          </a:p>
        </p:txBody>
      </p:sp>
    </p:spTree>
    <p:extLst>
      <p:ext uri="{BB962C8B-B14F-4D97-AF65-F5344CB8AC3E}">
        <p14:creationId xmlns:p14="http://schemas.microsoft.com/office/powerpoint/2010/main" val="320519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FA64BB-6F93-4B9D-9845-2B2C1291E686}" type="datetimeFigureOut">
              <a:rPr lang="en-US" smtClean="0"/>
              <a:t>12/8/2024</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2FADD0AE-90A0-48C1-8E68-2FA56F054EBC}" type="slidenum">
              <a:rPr lang="en-US" smtClean="0"/>
              <a:t>‹#›</a:t>
            </a:fld>
            <a:endParaRPr lang="en-US"/>
          </a:p>
        </p:txBody>
      </p:sp>
    </p:spTree>
    <p:extLst>
      <p:ext uri="{BB962C8B-B14F-4D97-AF65-F5344CB8AC3E}">
        <p14:creationId xmlns:p14="http://schemas.microsoft.com/office/powerpoint/2010/main" val="22003526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9FA64BB-6F93-4B9D-9845-2B2C1291E686}" type="datetimeFigureOut">
              <a:rPr lang="en-US" smtClean="0"/>
              <a:t>12/8/2024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2FADD0AE-90A0-48C1-8E68-2FA56F054EBC}" type="slidenum">
              <a:rPr lang="en-US" smtClean="0"/>
              <a:t>‹#›</a:t>
            </a:fld>
            <a:endParaRPr lang="en-US"/>
          </a:p>
        </p:txBody>
      </p:sp>
    </p:spTree>
    <p:extLst>
      <p:ext uri="{BB962C8B-B14F-4D97-AF65-F5344CB8AC3E}">
        <p14:creationId xmlns:p14="http://schemas.microsoft.com/office/powerpoint/2010/main" val="33982599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9FA64BB-6F93-4B9D-9845-2B2C1291E686}" type="datetimeFigureOut">
              <a:rPr lang="en-US" smtClean="0"/>
              <a:t>12/8/2024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FADD0AE-90A0-48C1-8E68-2FA56F054EBC}" type="slidenum">
              <a:rPr lang="en-US" smtClean="0"/>
              <a:t>‹#›</a:t>
            </a:fld>
            <a:endParaRPr lang="en-US"/>
          </a:p>
        </p:txBody>
      </p:sp>
    </p:spTree>
    <p:extLst>
      <p:ext uri="{BB962C8B-B14F-4D97-AF65-F5344CB8AC3E}">
        <p14:creationId xmlns:p14="http://schemas.microsoft.com/office/powerpoint/2010/main" val="26531902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D9FA64BB-6F93-4B9D-9845-2B2C1291E686}" type="datetimeFigureOut">
              <a:rPr lang="en-US" smtClean="0"/>
              <a:t>12/8/2024</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2FADD0AE-90A0-48C1-8E68-2FA56F054EBC}" type="slidenum">
              <a:rPr lang="en-US" smtClean="0"/>
              <a:t>‹#›</a:t>
            </a:fld>
            <a:endParaRPr lang="en-US"/>
          </a:p>
        </p:txBody>
      </p:sp>
    </p:spTree>
    <p:extLst>
      <p:ext uri="{BB962C8B-B14F-4D97-AF65-F5344CB8AC3E}">
        <p14:creationId xmlns:p14="http://schemas.microsoft.com/office/powerpoint/2010/main" val="139474690"/>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 id="2147483726" r:id="rId15"/>
    <p:sldLayoutId id="2147483727"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F3328-0870-049F-6416-2950649ED18A}"/>
              </a:ext>
            </a:extLst>
          </p:cNvPr>
          <p:cNvSpPr>
            <a:spLocks noGrp="1"/>
          </p:cNvSpPr>
          <p:nvPr>
            <p:ph type="ctrTitle"/>
          </p:nvPr>
        </p:nvSpPr>
        <p:spPr>
          <a:xfrm>
            <a:off x="1948544" y="2100943"/>
            <a:ext cx="9753600" cy="793209"/>
          </a:xfrm>
        </p:spPr>
        <p:txBody>
          <a:bodyPr>
            <a:normAutofit/>
          </a:bodyPr>
          <a:lstStyle/>
          <a:p>
            <a:r>
              <a:rPr lang="en-US" sz="4400" dirty="0"/>
              <a:t>Data Professionals Survey Analysis</a:t>
            </a:r>
          </a:p>
        </p:txBody>
      </p:sp>
      <p:sp>
        <p:nvSpPr>
          <p:cNvPr id="3" name="Subtitle 2">
            <a:extLst>
              <a:ext uri="{FF2B5EF4-FFF2-40B4-BE49-F238E27FC236}">
                <a16:creationId xmlns:a16="http://schemas.microsoft.com/office/drawing/2014/main" id="{0E864FEC-EB7E-4D6F-5A9B-9A771E8C6B23}"/>
              </a:ext>
            </a:extLst>
          </p:cNvPr>
          <p:cNvSpPr>
            <a:spLocks noGrp="1"/>
          </p:cNvSpPr>
          <p:nvPr>
            <p:ph type="subTitle" idx="1"/>
          </p:nvPr>
        </p:nvSpPr>
        <p:spPr>
          <a:xfrm>
            <a:off x="2044928" y="3394895"/>
            <a:ext cx="8915399" cy="1126283"/>
          </a:xfrm>
        </p:spPr>
        <p:txBody>
          <a:bodyPr>
            <a:normAutofit/>
          </a:bodyPr>
          <a:lstStyle/>
          <a:p>
            <a:r>
              <a:rPr lang="en-US" sz="3200" dirty="0"/>
              <a:t>Insights from 630 Data Industry Professionals</a:t>
            </a:r>
          </a:p>
        </p:txBody>
      </p:sp>
      <p:sp>
        <p:nvSpPr>
          <p:cNvPr id="4" name="TextBox 3">
            <a:extLst>
              <a:ext uri="{FF2B5EF4-FFF2-40B4-BE49-F238E27FC236}">
                <a16:creationId xmlns:a16="http://schemas.microsoft.com/office/drawing/2014/main" id="{5779964F-B74B-EBCA-D754-1776A4FD81D8}"/>
              </a:ext>
            </a:extLst>
          </p:cNvPr>
          <p:cNvSpPr txBox="1"/>
          <p:nvPr/>
        </p:nvSpPr>
        <p:spPr>
          <a:xfrm>
            <a:off x="2044928" y="5021921"/>
            <a:ext cx="3385456" cy="707886"/>
          </a:xfrm>
          <a:prstGeom prst="rect">
            <a:avLst/>
          </a:prstGeom>
          <a:noFill/>
        </p:spPr>
        <p:txBody>
          <a:bodyPr wrap="square" rtlCol="0">
            <a:spAutoFit/>
          </a:bodyPr>
          <a:lstStyle/>
          <a:p>
            <a:r>
              <a:rPr lang="en-US" sz="2000" dirty="0"/>
              <a:t>Venkata Akhil Mettu</a:t>
            </a:r>
          </a:p>
          <a:p>
            <a:r>
              <a:rPr lang="en-US" sz="2000" dirty="0"/>
              <a:t>December 08</a:t>
            </a:r>
            <a:r>
              <a:rPr lang="en-US" sz="2000" baseline="30000" dirty="0"/>
              <a:t>th</a:t>
            </a:r>
            <a:r>
              <a:rPr lang="en-US" sz="2000" dirty="0"/>
              <a:t>, 2024</a:t>
            </a:r>
          </a:p>
        </p:txBody>
      </p:sp>
    </p:spTree>
    <p:extLst>
      <p:ext uri="{BB962C8B-B14F-4D97-AF65-F5344CB8AC3E}">
        <p14:creationId xmlns:p14="http://schemas.microsoft.com/office/powerpoint/2010/main" val="4301732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51AF61-9711-6B25-3698-D854E3304D6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9A9016B-3CF4-EBC9-F6C4-263329EF3203}"/>
              </a:ext>
            </a:extLst>
          </p:cNvPr>
          <p:cNvSpPr>
            <a:spLocks noGrp="1"/>
          </p:cNvSpPr>
          <p:nvPr>
            <p:ph type="title"/>
          </p:nvPr>
        </p:nvSpPr>
        <p:spPr>
          <a:xfrm>
            <a:off x="1939781" y="580567"/>
            <a:ext cx="8911687" cy="791033"/>
          </a:xfrm>
        </p:spPr>
        <p:txBody>
          <a:bodyPr/>
          <a:lstStyle/>
          <a:p>
            <a:r>
              <a:rPr lang="en-US" dirty="0"/>
              <a:t>Age and Technology Trends</a:t>
            </a:r>
          </a:p>
        </p:txBody>
      </p:sp>
      <p:sp>
        <p:nvSpPr>
          <p:cNvPr id="5" name="Rectangle 1">
            <a:extLst>
              <a:ext uri="{FF2B5EF4-FFF2-40B4-BE49-F238E27FC236}">
                <a16:creationId xmlns:a16="http://schemas.microsoft.com/office/drawing/2014/main" id="{FFE1EDD3-E2D3-F496-FA03-14EF619F58C6}"/>
              </a:ext>
            </a:extLst>
          </p:cNvPr>
          <p:cNvSpPr>
            <a:spLocks noGrp="1" noChangeArrowheads="1"/>
          </p:cNvSpPr>
          <p:nvPr>
            <p:ph sz="half" idx="1"/>
          </p:nvPr>
        </p:nvSpPr>
        <p:spPr bwMode="auto">
          <a:xfrm>
            <a:off x="1939781" y="1371600"/>
            <a:ext cx="4918219" cy="35599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buNone/>
            </a:pPr>
            <a:r>
              <a:rPr lang="en-US" sz="2400" dirty="0"/>
              <a:t>Key Observations:</a:t>
            </a:r>
          </a:p>
          <a:p>
            <a:pPr>
              <a:buFont typeface="Arial" panose="020B0604020202020204" pitchFamily="34" charset="0"/>
              <a:buChar char="•"/>
            </a:pPr>
            <a:r>
              <a:rPr lang="en-US" sz="2400" dirty="0"/>
              <a:t>Python dominance in 20-30 age group.</a:t>
            </a:r>
          </a:p>
          <a:p>
            <a:pPr>
              <a:buFont typeface="Arial" panose="020B0604020202020204" pitchFamily="34" charset="0"/>
              <a:buChar char="•"/>
            </a:pPr>
            <a:r>
              <a:rPr lang="en-US" sz="2400" dirty="0"/>
              <a:t>More diverse technology stack in 31+ age group.</a:t>
            </a:r>
          </a:p>
          <a:p>
            <a:pPr>
              <a:buFont typeface="Arial" panose="020B0604020202020204" pitchFamily="34" charset="0"/>
              <a:buChar char="•"/>
            </a:pPr>
            <a:r>
              <a:rPr lang="en-US" sz="2400" dirty="0"/>
              <a:t>Clear preference patterns by age segment.</a:t>
            </a:r>
          </a:p>
          <a:p>
            <a:pPr marL="0" indent="0">
              <a:buNone/>
            </a:pPr>
            <a:endParaRPr lang="en-US" sz="2400" dirty="0"/>
          </a:p>
        </p:txBody>
      </p:sp>
      <p:pic>
        <p:nvPicPr>
          <p:cNvPr id="6" name="Content Placeholder 5">
            <a:extLst>
              <a:ext uri="{FF2B5EF4-FFF2-40B4-BE49-F238E27FC236}">
                <a16:creationId xmlns:a16="http://schemas.microsoft.com/office/drawing/2014/main" id="{9F40CDE0-459A-EF97-75E6-01B4FE85F9E6}"/>
              </a:ext>
            </a:extLst>
          </p:cNvPr>
          <p:cNvPicPr>
            <a:picLocks noGrp="1" noChangeAspect="1"/>
          </p:cNvPicPr>
          <p:nvPr>
            <p:ph sz="half" idx="2"/>
          </p:nvPr>
        </p:nvPicPr>
        <p:blipFill>
          <a:blip r:embed="rId2"/>
          <a:stretch>
            <a:fillRect/>
          </a:stretch>
        </p:blipFill>
        <p:spPr>
          <a:xfrm>
            <a:off x="7103328" y="1371600"/>
            <a:ext cx="4806174" cy="4400796"/>
          </a:xfrm>
        </p:spPr>
      </p:pic>
    </p:spTree>
    <p:extLst>
      <p:ext uri="{BB962C8B-B14F-4D97-AF65-F5344CB8AC3E}">
        <p14:creationId xmlns:p14="http://schemas.microsoft.com/office/powerpoint/2010/main" val="995219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660308-D489-F0CB-5AF1-C0E88A5BA3B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D0D343A-804C-CE92-1DB3-374C564F014C}"/>
              </a:ext>
            </a:extLst>
          </p:cNvPr>
          <p:cNvSpPr>
            <a:spLocks noGrp="1"/>
          </p:cNvSpPr>
          <p:nvPr>
            <p:ph type="title"/>
          </p:nvPr>
        </p:nvSpPr>
        <p:spPr>
          <a:xfrm>
            <a:off x="2037753" y="504367"/>
            <a:ext cx="8911687" cy="660404"/>
          </a:xfrm>
        </p:spPr>
        <p:txBody>
          <a:bodyPr/>
          <a:lstStyle/>
          <a:p>
            <a:r>
              <a:rPr lang="en-US" dirty="0"/>
              <a:t>Key Insights</a:t>
            </a:r>
          </a:p>
        </p:txBody>
      </p:sp>
      <p:sp>
        <p:nvSpPr>
          <p:cNvPr id="3" name="Content Placeholder 2">
            <a:extLst>
              <a:ext uri="{FF2B5EF4-FFF2-40B4-BE49-F238E27FC236}">
                <a16:creationId xmlns:a16="http://schemas.microsoft.com/office/drawing/2014/main" id="{D5D3BBE8-4257-B11E-86D7-8E8C85C22B28}"/>
              </a:ext>
            </a:extLst>
          </p:cNvPr>
          <p:cNvSpPr>
            <a:spLocks noGrp="1"/>
          </p:cNvSpPr>
          <p:nvPr>
            <p:ph idx="1"/>
          </p:nvPr>
        </p:nvSpPr>
        <p:spPr>
          <a:xfrm>
            <a:off x="2037753" y="1295399"/>
            <a:ext cx="9417731" cy="4969468"/>
          </a:xfrm>
        </p:spPr>
        <p:txBody>
          <a:bodyPr>
            <a:noAutofit/>
          </a:bodyPr>
          <a:lstStyle/>
          <a:p>
            <a:pPr marL="0" indent="0">
              <a:buNone/>
            </a:pPr>
            <a:r>
              <a:rPr lang="en-US" sz="2000" dirty="0"/>
              <a:t>1. Industry Demographics:</a:t>
            </a:r>
          </a:p>
          <a:p>
            <a:pPr>
              <a:buFont typeface="Arial" panose="020B0604020202020204" pitchFamily="34" charset="0"/>
              <a:buChar char="•"/>
            </a:pPr>
            <a:r>
              <a:rPr lang="en-US" sz="2000" dirty="0"/>
              <a:t>Young workforce (avg. 29.87 years).</a:t>
            </a:r>
          </a:p>
          <a:p>
            <a:pPr>
              <a:buFont typeface="Arial" panose="020B0604020202020204" pitchFamily="34" charset="0"/>
              <a:buChar char="•"/>
            </a:pPr>
            <a:r>
              <a:rPr lang="en-US" sz="2000" dirty="0"/>
              <a:t>Male-dominated field (74.29%).</a:t>
            </a:r>
          </a:p>
          <a:p>
            <a:pPr>
              <a:buFont typeface="Arial" panose="020B0604020202020204" pitchFamily="34" charset="0"/>
              <a:buChar char="•"/>
            </a:pPr>
            <a:r>
              <a:rPr lang="en-US" sz="2000" dirty="0"/>
              <a:t>Strong US presence.</a:t>
            </a:r>
          </a:p>
          <a:p>
            <a:pPr marL="0" indent="0">
              <a:buNone/>
            </a:pPr>
            <a:r>
              <a:rPr lang="en-US" sz="2000" dirty="0"/>
              <a:t>2. Career Trends:</a:t>
            </a:r>
          </a:p>
          <a:p>
            <a:pPr>
              <a:buFont typeface="Arial" panose="020B0604020202020204" pitchFamily="34" charset="0"/>
              <a:buChar char="•"/>
            </a:pPr>
            <a:r>
              <a:rPr lang="en-US" sz="2000" dirty="0"/>
              <a:t>Data Analyst as dominant role.</a:t>
            </a:r>
          </a:p>
          <a:p>
            <a:pPr>
              <a:buFont typeface="Arial" panose="020B0604020202020204" pitchFamily="34" charset="0"/>
              <a:buChar char="•"/>
            </a:pPr>
            <a:r>
              <a:rPr lang="en-US" sz="2000" dirty="0"/>
              <a:t>Moderate entry barriers.</a:t>
            </a:r>
          </a:p>
          <a:p>
            <a:pPr>
              <a:buFont typeface="Arial" panose="020B0604020202020204" pitchFamily="34" charset="0"/>
              <a:buChar char="•"/>
            </a:pPr>
            <a:r>
              <a:rPr lang="en-US" sz="2000" dirty="0"/>
              <a:t>Active career switching.</a:t>
            </a:r>
          </a:p>
          <a:p>
            <a:pPr marL="0" indent="0">
              <a:buNone/>
            </a:pPr>
            <a:r>
              <a:rPr lang="en-US" sz="2000" dirty="0"/>
              <a:t>3. Satisfaction Metrics:</a:t>
            </a:r>
          </a:p>
          <a:p>
            <a:pPr>
              <a:buFont typeface="Arial" panose="020B0604020202020204" pitchFamily="34" charset="0"/>
              <a:buChar char="•"/>
            </a:pPr>
            <a:r>
              <a:rPr lang="en-US" sz="2000" dirty="0"/>
              <a:t>Good work/life balance.</a:t>
            </a:r>
          </a:p>
          <a:p>
            <a:pPr>
              <a:buFont typeface="Arial" panose="020B0604020202020204" pitchFamily="34" charset="0"/>
              <a:buChar char="•"/>
            </a:pPr>
            <a:r>
              <a:rPr lang="en-US" sz="2000" dirty="0"/>
              <a:t>Lower salary satisfaction.</a:t>
            </a:r>
          </a:p>
          <a:p>
            <a:pPr>
              <a:buFont typeface="Arial" panose="020B0604020202020204" pitchFamily="34" charset="0"/>
              <a:buChar char="•"/>
            </a:pPr>
            <a:r>
              <a:rPr lang="en-US" sz="2000" dirty="0"/>
              <a:t>Strong learning opportunities.</a:t>
            </a:r>
          </a:p>
        </p:txBody>
      </p:sp>
    </p:spTree>
    <p:extLst>
      <p:ext uri="{BB962C8B-B14F-4D97-AF65-F5344CB8AC3E}">
        <p14:creationId xmlns:p14="http://schemas.microsoft.com/office/powerpoint/2010/main" val="1742091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9A0085-44D8-3B45-3870-A0B50CF868B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0592211-D8F3-2012-8EBA-505D8B667F0E}"/>
              </a:ext>
            </a:extLst>
          </p:cNvPr>
          <p:cNvSpPr>
            <a:spLocks noGrp="1"/>
          </p:cNvSpPr>
          <p:nvPr>
            <p:ph type="title"/>
          </p:nvPr>
        </p:nvSpPr>
        <p:spPr>
          <a:xfrm>
            <a:off x="2037753" y="504367"/>
            <a:ext cx="8911687" cy="660404"/>
          </a:xfrm>
        </p:spPr>
        <p:txBody>
          <a:bodyPr/>
          <a:lstStyle/>
          <a:p>
            <a:r>
              <a:rPr lang="en-US" dirty="0"/>
              <a:t>Recommendations</a:t>
            </a:r>
          </a:p>
        </p:txBody>
      </p:sp>
      <p:sp>
        <p:nvSpPr>
          <p:cNvPr id="3" name="Content Placeholder 2">
            <a:extLst>
              <a:ext uri="{FF2B5EF4-FFF2-40B4-BE49-F238E27FC236}">
                <a16:creationId xmlns:a16="http://schemas.microsoft.com/office/drawing/2014/main" id="{B688FE10-DB1A-7D39-18BF-00B35BD627CD}"/>
              </a:ext>
            </a:extLst>
          </p:cNvPr>
          <p:cNvSpPr>
            <a:spLocks noGrp="1"/>
          </p:cNvSpPr>
          <p:nvPr>
            <p:ph idx="1"/>
          </p:nvPr>
        </p:nvSpPr>
        <p:spPr>
          <a:xfrm>
            <a:off x="2037753" y="1295399"/>
            <a:ext cx="9417731" cy="4969468"/>
          </a:xfrm>
        </p:spPr>
        <p:txBody>
          <a:bodyPr>
            <a:noAutofit/>
          </a:bodyPr>
          <a:lstStyle/>
          <a:p>
            <a:pPr marL="0" indent="0">
              <a:buNone/>
            </a:pPr>
            <a:r>
              <a:rPr lang="en-US" sz="2400" dirty="0"/>
              <a:t>1. For Employers:</a:t>
            </a:r>
          </a:p>
          <a:p>
            <a:pPr>
              <a:buFont typeface="Arial" panose="020B0604020202020204" pitchFamily="34" charset="0"/>
              <a:buChar char="•"/>
            </a:pPr>
            <a:r>
              <a:rPr lang="en-US" sz="2400" dirty="0"/>
              <a:t>Address salary satisfaction gap.</a:t>
            </a:r>
          </a:p>
          <a:p>
            <a:pPr>
              <a:buFont typeface="Arial" panose="020B0604020202020204" pitchFamily="34" charset="0"/>
              <a:buChar char="•"/>
            </a:pPr>
            <a:r>
              <a:rPr lang="en-US" sz="2400" dirty="0"/>
              <a:t>Maintain flexible work options.</a:t>
            </a:r>
          </a:p>
          <a:p>
            <a:pPr>
              <a:buFont typeface="Arial" panose="020B0604020202020204" pitchFamily="34" charset="0"/>
              <a:buChar char="•"/>
            </a:pPr>
            <a:r>
              <a:rPr lang="en-US" sz="2400" dirty="0"/>
              <a:t>Continue strong learning programs.</a:t>
            </a:r>
          </a:p>
          <a:p>
            <a:pPr marL="0" indent="0">
              <a:buNone/>
            </a:pPr>
            <a:r>
              <a:rPr lang="en-US" sz="2400" dirty="0"/>
              <a:t>2. For Professionals:</a:t>
            </a:r>
          </a:p>
          <a:p>
            <a:pPr>
              <a:buFont typeface="Arial" panose="020B0604020202020204" pitchFamily="34" charset="0"/>
              <a:buChar char="•"/>
            </a:pPr>
            <a:r>
              <a:rPr lang="en-US" sz="2400" dirty="0"/>
              <a:t>Focus on Python proficiency.</a:t>
            </a:r>
          </a:p>
          <a:p>
            <a:pPr>
              <a:buFont typeface="Arial" panose="020B0604020202020204" pitchFamily="34" charset="0"/>
              <a:buChar char="•"/>
            </a:pPr>
            <a:r>
              <a:rPr lang="en-US" sz="2400" dirty="0"/>
              <a:t>Consider Data Analyst as entry point.</a:t>
            </a:r>
          </a:p>
          <a:p>
            <a:pPr>
              <a:buFont typeface="Arial" panose="020B0604020202020204" pitchFamily="34" charset="0"/>
              <a:buChar char="•"/>
            </a:pPr>
            <a:r>
              <a:rPr lang="en-US" sz="2400" dirty="0"/>
              <a:t>Leverage learning opportunities.</a:t>
            </a:r>
          </a:p>
        </p:txBody>
      </p:sp>
    </p:spTree>
    <p:extLst>
      <p:ext uri="{BB962C8B-B14F-4D97-AF65-F5344CB8AC3E}">
        <p14:creationId xmlns:p14="http://schemas.microsoft.com/office/powerpoint/2010/main" val="4351931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89ACFB-A75B-950F-1BD3-D0D043131E0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29BD2CC-D744-22A7-D7F2-DEDB4C8D7EFE}"/>
              </a:ext>
            </a:extLst>
          </p:cNvPr>
          <p:cNvSpPr>
            <a:spLocks noGrp="1"/>
          </p:cNvSpPr>
          <p:nvPr>
            <p:ph type="title"/>
          </p:nvPr>
        </p:nvSpPr>
        <p:spPr>
          <a:xfrm>
            <a:off x="2037753" y="504367"/>
            <a:ext cx="8911687" cy="660404"/>
          </a:xfrm>
        </p:spPr>
        <p:txBody>
          <a:bodyPr/>
          <a:lstStyle/>
          <a:p>
            <a:r>
              <a:rPr lang="en-US" dirty="0"/>
              <a:t>Future Outlook</a:t>
            </a:r>
          </a:p>
        </p:txBody>
      </p:sp>
      <p:sp>
        <p:nvSpPr>
          <p:cNvPr id="3" name="Content Placeholder 2">
            <a:extLst>
              <a:ext uri="{FF2B5EF4-FFF2-40B4-BE49-F238E27FC236}">
                <a16:creationId xmlns:a16="http://schemas.microsoft.com/office/drawing/2014/main" id="{F23E78A7-36B1-A9E4-27C0-5A9CE1CFD561}"/>
              </a:ext>
            </a:extLst>
          </p:cNvPr>
          <p:cNvSpPr>
            <a:spLocks noGrp="1"/>
          </p:cNvSpPr>
          <p:nvPr>
            <p:ph idx="1"/>
          </p:nvPr>
        </p:nvSpPr>
        <p:spPr>
          <a:xfrm>
            <a:off x="2037753" y="1295399"/>
            <a:ext cx="9417731" cy="4969468"/>
          </a:xfrm>
        </p:spPr>
        <p:txBody>
          <a:bodyPr>
            <a:noAutofit/>
          </a:bodyPr>
          <a:lstStyle/>
          <a:p>
            <a:pPr>
              <a:buFont typeface="Arial" panose="020B0604020202020204" pitchFamily="34" charset="0"/>
              <a:buChar char="•"/>
            </a:pPr>
            <a:r>
              <a:rPr lang="en-US" sz="2400" dirty="0"/>
              <a:t>Growing importance of Python.</a:t>
            </a:r>
          </a:p>
          <a:p>
            <a:pPr>
              <a:buFont typeface="Arial" panose="020B0604020202020204" pitchFamily="34" charset="0"/>
              <a:buChar char="•"/>
            </a:pPr>
            <a:r>
              <a:rPr lang="en-US" sz="2400" dirty="0"/>
              <a:t>Emphasis on work/life balance.</a:t>
            </a:r>
          </a:p>
          <a:p>
            <a:pPr>
              <a:buFont typeface="Arial" panose="020B0604020202020204" pitchFamily="34" charset="0"/>
              <a:buChar char="•"/>
            </a:pPr>
            <a:r>
              <a:rPr lang="en-US" sz="2400" dirty="0"/>
              <a:t>Continued career switching opportunities.</a:t>
            </a:r>
          </a:p>
          <a:p>
            <a:pPr>
              <a:buFont typeface="Arial" panose="020B0604020202020204" pitchFamily="34" charset="0"/>
              <a:buChar char="•"/>
            </a:pPr>
            <a:r>
              <a:rPr lang="en-US" sz="2400" dirty="0"/>
              <a:t>Focus on remote work options.</a:t>
            </a:r>
          </a:p>
        </p:txBody>
      </p:sp>
    </p:spTree>
    <p:extLst>
      <p:ext uri="{BB962C8B-B14F-4D97-AF65-F5344CB8AC3E}">
        <p14:creationId xmlns:p14="http://schemas.microsoft.com/office/powerpoint/2010/main" val="16053261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3D879B-114C-4293-B4A1-049506016381}"/>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E9E9B7B-AC91-8881-E234-9ED8F3AC2F75}"/>
              </a:ext>
            </a:extLst>
          </p:cNvPr>
          <p:cNvSpPr>
            <a:spLocks noGrp="1"/>
          </p:cNvSpPr>
          <p:nvPr>
            <p:ph idx="1"/>
          </p:nvPr>
        </p:nvSpPr>
        <p:spPr>
          <a:xfrm>
            <a:off x="4054928" y="2830286"/>
            <a:ext cx="4082143" cy="887186"/>
          </a:xfrm>
        </p:spPr>
        <p:txBody>
          <a:bodyPr>
            <a:noAutofit/>
          </a:bodyPr>
          <a:lstStyle/>
          <a:p>
            <a:pPr marL="0" indent="0">
              <a:buNone/>
            </a:pPr>
            <a:r>
              <a:rPr lang="en-US" sz="6000" b="1" dirty="0"/>
              <a:t>Thank You</a:t>
            </a:r>
          </a:p>
        </p:txBody>
      </p:sp>
    </p:spTree>
    <p:extLst>
      <p:ext uri="{BB962C8B-B14F-4D97-AF65-F5344CB8AC3E}">
        <p14:creationId xmlns:p14="http://schemas.microsoft.com/office/powerpoint/2010/main" val="36342314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8656D-50FE-3266-5E0E-71C6FA8E6011}"/>
              </a:ext>
            </a:extLst>
          </p:cNvPr>
          <p:cNvSpPr>
            <a:spLocks noGrp="1"/>
          </p:cNvSpPr>
          <p:nvPr>
            <p:ph type="title"/>
          </p:nvPr>
        </p:nvSpPr>
        <p:spPr>
          <a:xfrm>
            <a:off x="2037753" y="504367"/>
            <a:ext cx="8911687" cy="660404"/>
          </a:xfrm>
        </p:spPr>
        <p:txBody>
          <a:bodyPr/>
          <a:lstStyle/>
          <a:p>
            <a:r>
              <a:rPr lang="en-US" dirty="0"/>
              <a:t>Executive Summary</a:t>
            </a:r>
          </a:p>
        </p:txBody>
      </p:sp>
      <p:sp>
        <p:nvSpPr>
          <p:cNvPr id="3" name="Content Placeholder 2">
            <a:extLst>
              <a:ext uri="{FF2B5EF4-FFF2-40B4-BE49-F238E27FC236}">
                <a16:creationId xmlns:a16="http://schemas.microsoft.com/office/drawing/2014/main" id="{AF8E5118-1247-E910-EF08-34B93B480355}"/>
              </a:ext>
            </a:extLst>
          </p:cNvPr>
          <p:cNvSpPr>
            <a:spLocks noGrp="1"/>
          </p:cNvSpPr>
          <p:nvPr>
            <p:ph idx="1"/>
          </p:nvPr>
        </p:nvSpPr>
        <p:spPr>
          <a:xfrm>
            <a:off x="2037753" y="1295399"/>
            <a:ext cx="9417731" cy="4969468"/>
          </a:xfrm>
        </p:spPr>
        <p:txBody>
          <a:bodyPr>
            <a:noAutofit/>
          </a:bodyPr>
          <a:lstStyle/>
          <a:p>
            <a:pPr marL="0" indent="0">
              <a:buNone/>
            </a:pPr>
            <a:r>
              <a:rPr lang="en-US" sz="2400" b="1" dirty="0"/>
              <a:t>Introduction</a:t>
            </a:r>
          </a:p>
          <a:p>
            <a:pPr marL="0" indent="0">
              <a:buNone/>
            </a:pPr>
            <a:r>
              <a:rPr lang="en-US" sz="2400" dirty="0"/>
              <a:t>This analysis explores insights from a survey of 630 data professionals, examining their demographics, career paths, job satisfaction, and preferred technologies. The project utilizes Power BI dashboards to visualize key trends and patterns in the data industry.</a:t>
            </a:r>
            <a:br>
              <a:rPr lang="en-US" sz="2400" dirty="0"/>
            </a:br>
            <a:endParaRPr lang="en-US" sz="2400" dirty="0"/>
          </a:p>
          <a:p>
            <a:pPr>
              <a:buFont typeface="Arial" panose="020B0604020202020204" pitchFamily="34" charset="0"/>
              <a:buChar char="•"/>
            </a:pPr>
            <a:r>
              <a:rPr lang="en-US" sz="2400" dirty="0"/>
              <a:t>Survey Overview: </a:t>
            </a:r>
          </a:p>
          <a:p>
            <a:pPr lvl="1">
              <a:buFont typeface="Arial" panose="020B0604020202020204" pitchFamily="34" charset="0"/>
              <a:buChar char="•"/>
            </a:pPr>
            <a:r>
              <a:rPr lang="en-US" sz="2400" dirty="0"/>
              <a:t>630 Total Respondents.</a:t>
            </a:r>
          </a:p>
          <a:p>
            <a:pPr lvl="1">
              <a:buFont typeface="Arial" panose="020B0604020202020204" pitchFamily="34" charset="0"/>
              <a:buChar char="•"/>
            </a:pPr>
            <a:r>
              <a:rPr lang="en-US" sz="2400" dirty="0"/>
              <a:t>Average Age: 29.87 years.</a:t>
            </a:r>
          </a:p>
          <a:p>
            <a:pPr lvl="1">
              <a:buFont typeface="Arial" panose="020B0604020202020204" pitchFamily="34" charset="0"/>
              <a:buChar char="•"/>
            </a:pPr>
            <a:r>
              <a:rPr lang="en-US" sz="2400" dirty="0"/>
              <a:t>Global Representation.</a:t>
            </a:r>
          </a:p>
          <a:p>
            <a:pPr lvl="1">
              <a:buFont typeface="Arial" panose="020B0604020202020204" pitchFamily="34" charset="0"/>
              <a:buChar char="•"/>
            </a:pPr>
            <a:r>
              <a:rPr lang="en-US" sz="2400" dirty="0"/>
              <a:t>Focus on Career Paths, Satisfaction, and Skills.</a:t>
            </a:r>
          </a:p>
        </p:txBody>
      </p:sp>
    </p:spTree>
    <p:extLst>
      <p:ext uri="{BB962C8B-B14F-4D97-AF65-F5344CB8AC3E}">
        <p14:creationId xmlns:p14="http://schemas.microsoft.com/office/powerpoint/2010/main" val="5448285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729BC5-DEB7-69BF-AE70-BBB072653A0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A6C9A76-D448-BB14-3FB8-F181C5427CCF}"/>
              </a:ext>
            </a:extLst>
          </p:cNvPr>
          <p:cNvSpPr>
            <a:spLocks noGrp="1"/>
          </p:cNvSpPr>
          <p:nvPr>
            <p:ph type="title"/>
          </p:nvPr>
        </p:nvSpPr>
        <p:spPr>
          <a:xfrm>
            <a:off x="1939781" y="580567"/>
            <a:ext cx="8911687" cy="791033"/>
          </a:xfrm>
        </p:spPr>
        <p:txBody>
          <a:bodyPr/>
          <a:lstStyle/>
          <a:p>
            <a:r>
              <a:rPr lang="en-US" dirty="0"/>
              <a:t>Demographics Overview</a:t>
            </a:r>
          </a:p>
        </p:txBody>
      </p:sp>
      <p:sp>
        <p:nvSpPr>
          <p:cNvPr id="5" name="Rectangle 1">
            <a:extLst>
              <a:ext uri="{FF2B5EF4-FFF2-40B4-BE49-F238E27FC236}">
                <a16:creationId xmlns:a16="http://schemas.microsoft.com/office/drawing/2014/main" id="{0C28840E-1EFE-BD16-4590-24C4C1C940F1}"/>
              </a:ext>
            </a:extLst>
          </p:cNvPr>
          <p:cNvSpPr>
            <a:spLocks noGrp="1" noChangeArrowheads="1"/>
          </p:cNvSpPr>
          <p:nvPr>
            <p:ph sz="half" idx="1"/>
          </p:nvPr>
        </p:nvSpPr>
        <p:spPr bwMode="auto">
          <a:xfrm>
            <a:off x="1820038" y="1371600"/>
            <a:ext cx="4689619" cy="49398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buNone/>
            </a:pPr>
            <a:r>
              <a:rPr lang="en-US" sz="2400" dirty="0"/>
              <a:t>Gender Distribution: </a:t>
            </a:r>
          </a:p>
          <a:p>
            <a:pPr>
              <a:buFont typeface="Arial" panose="020B0604020202020204" pitchFamily="34" charset="0"/>
              <a:buChar char="•"/>
            </a:pPr>
            <a:r>
              <a:rPr lang="en-US" sz="2400" dirty="0"/>
              <a:t>Male: 74.29% (468).</a:t>
            </a:r>
          </a:p>
          <a:p>
            <a:pPr>
              <a:buFont typeface="Arial" panose="020B0604020202020204" pitchFamily="34" charset="0"/>
              <a:buChar char="•"/>
            </a:pPr>
            <a:r>
              <a:rPr lang="en-US" sz="2400" dirty="0"/>
              <a:t>Female: 25.71% (162).</a:t>
            </a:r>
          </a:p>
          <a:p>
            <a:pPr marL="0" indent="0">
              <a:buNone/>
            </a:pPr>
            <a:endParaRPr lang="en-US" sz="2400" dirty="0"/>
          </a:p>
          <a:p>
            <a:pPr marL="0" indent="0">
              <a:buNone/>
            </a:pPr>
            <a:r>
              <a:rPr lang="en-US" sz="2400" dirty="0"/>
              <a:t>Geographic Spread: </a:t>
            </a:r>
          </a:p>
          <a:p>
            <a:pPr>
              <a:buFont typeface="Arial" panose="020B0604020202020204" pitchFamily="34" charset="0"/>
              <a:buChar char="•"/>
            </a:pPr>
            <a:r>
              <a:rPr lang="en-US" sz="2400" dirty="0"/>
              <a:t>United States (261).</a:t>
            </a:r>
          </a:p>
          <a:p>
            <a:pPr>
              <a:buFont typeface="Arial" panose="020B0604020202020204" pitchFamily="34" charset="0"/>
              <a:buChar char="•"/>
            </a:pPr>
            <a:r>
              <a:rPr lang="en-US" sz="2400" dirty="0"/>
              <a:t>Other (224).</a:t>
            </a:r>
          </a:p>
          <a:p>
            <a:pPr>
              <a:buFont typeface="Arial" panose="020B0604020202020204" pitchFamily="34" charset="0"/>
              <a:buChar char="•"/>
            </a:pPr>
            <a:r>
              <a:rPr lang="en-US" sz="2400" dirty="0"/>
              <a:t>India (73).</a:t>
            </a:r>
          </a:p>
          <a:p>
            <a:pPr>
              <a:buFont typeface="Arial" panose="020B0604020202020204" pitchFamily="34" charset="0"/>
              <a:buChar char="•"/>
            </a:pPr>
            <a:r>
              <a:rPr lang="en-US" sz="2400" dirty="0"/>
              <a:t>United Kingdom (40).</a:t>
            </a:r>
          </a:p>
          <a:p>
            <a:pPr>
              <a:buFont typeface="Arial" panose="020B0604020202020204" pitchFamily="34" charset="0"/>
              <a:buChar char="•"/>
            </a:pPr>
            <a:r>
              <a:rPr lang="en-US" sz="2400" dirty="0"/>
              <a:t>Canada (32).</a:t>
            </a:r>
          </a:p>
        </p:txBody>
      </p:sp>
      <p:pic>
        <p:nvPicPr>
          <p:cNvPr id="6" name="Content Placeholder 6">
            <a:extLst>
              <a:ext uri="{FF2B5EF4-FFF2-40B4-BE49-F238E27FC236}">
                <a16:creationId xmlns:a16="http://schemas.microsoft.com/office/drawing/2014/main" id="{70DEDC34-265B-191A-C077-6AA975223987}"/>
              </a:ext>
            </a:extLst>
          </p:cNvPr>
          <p:cNvPicPr>
            <a:picLocks noChangeAspect="1"/>
          </p:cNvPicPr>
          <p:nvPr/>
        </p:nvPicPr>
        <p:blipFill>
          <a:blip r:embed="rId2"/>
          <a:stretch>
            <a:fillRect/>
          </a:stretch>
        </p:blipFill>
        <p:spPr>
          <a:xfrm>
            <a:off x="7467229" y="1371601"/>
            <a:ext cx="3788600" cy="1839686"/>
          </a:xfrm>
          <a:prstGeom prst="rect">
            <a:avLst/>
          </a:prstGeom>
        </p:spPr>
      </p:pic>
      <p:pic>
        <p:nvPicPr>
          <p:cNvPr id="8" name="Picture 7">
            <a:extLst>
              <a:ext uri="{FF2B5EF4-FFF2-40B4-BE49-F238E27FC236}">
                <a16:creationId xmlns:a16="http://schemas.microsoft.com/office/drawing/2014/main" id="{CEC032B9-9AA2-91C4-8CE9-4B804738167C}"/>
              </a:ext>
            </a:extLst>
          </p:cNvPr>
          <p:cNvPicPr>
            <a:picLocks noChangeAspect="1"/>
          </p:cNvPicPr>
          <p:nvPr/>
        </p:nvPicPr>
        <p:blipFill>
          <a:blip r:embed="rId3"/>
          <a:stretch>
            <a:fillRect/>
          </a:stretch>
        </p:blipFill>
        <p:spPr>
          <a:xfrm>
            <a:off x="7467229" y="3438587"/>
            <a:ext cx="3941000" cy="2838846"/>
          </a:xfrm>
          <a:prstGeom prst="rect">
            <a:avLst/>
          </a:prstGeom>
        </p:spPr>
      </p:pic>
    </p:spTree>
    <p:extLst>
      <p:ext uri="{BB962C8B-B14F-4D97-AF65-F5344CB8AC3E}">
        <p14:creationId xmlns:p14="http://schemas.microsoft.com/office/powerpoint/2010/main" val="39615420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299F50-6BA9-D799-034B-D7EB67B5BE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976501-EAA1-7634-98A0-A35DB3617D2F}"/>
              </a:ext>
            </a:extLst>
          </p:cNvPr>
          <p:cNvSpPr>
            <a:spLocks noGrp="1"/>
          </p:cNvSpPr>
          <p:nvPr>
            <p:ph type="title"/>
          </p:nvPr>
        </p:nvSpPr>
        <p:spPr>
          <a:xfrm>
            <a:off x="1939781" y="580567"/>
            <a:ext cx="8911687" cy="791033"/>
          </a:xfrm>
        </p:spPr>
        <p:txBody>
          <a:bodyPr/>
          <a:lstStyle/>
          <a:p>
            <a:r>
              <a:rPr lang="en-US" dirty="0"/>
              <a:t>Job Roles Distribution</a:t>
            </a:r>
          </a:p>
        </p:txBody>
      </p:sp>
      <p:sp>
        <p:nvSpPr>
          <p:cNvPr id="5" name="Rectangle 1">
            <a:extLst>
              <a:ext uri="{FF2B5EF4-FFF2-40B4-BE49-F238E27FC236}">
                <a16:creationId xmlns:a16="http://schemas.microsoft.com/office/drawing/2014/main" id="{ACC7DDB6-E93A-28B9-AE34-AFFE0B0F0FA8}"/>
              </a:ext>
            </a:extLst>
          </p:cNvPr>
          <p:cNvSpPr>
            <a:spLocks noGrp="1" noChangeArrowheads="1"/>
          </p:cNvSpPr>
          <p:nvPr>
            <p:ph sz="half" idx="1"/>
          </p:nvPr>
        </p:nvSpPr>
        <p:spPr bwMode="auto">
          <a:xfrm>
            <a:off x="1740081" y="1371600"/>
            <a:ext cx="4689619" cy="3816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buFont typeface="Arial" panose="020B0604020202020204" pitchFamily="34" charset="0"/>
              <a:buChar char="•"/>
            </a:pPr>
            <a:r>
              <a:rPr lang="en-US" sz="2400" dirty="0"/>
              <a:t>Key Statistics: </a:t>
            </a:r>
          </a:p>
          <a:p>
            <a:pPr lvl="1">
              <a:buFont typeface="Arial" panose="020B0604020202020204" pitchFamily="34" charset="0"/>
              <a:buChar char="•"/>
            </a:pPr>
            <a:r>
              <a:rPr lang="en-US" sz="2400" dirty="0"/>
              <a:t>Data Analysts: 381 professionals.</a:t>
            </a:r>
          </a:p>
          <a:p>
            <a:pPr lvl="1">
              <a:buFont typeface="Arial" panose="020B0604020202020204" pitchFamily="34" charset="0"/>
              <a:buChar char="•"/>
            </a:pPr>
            <a:r>
              <a:rPr lang="en-US" sz="2400" dirty="0"/>
              <a:t>Students/Looking: 90.</a:t>
            </a:r>
          </a:p>
          <a:p>
            <a:pPr lvl="1">
              <a:buFont typeface="Arial" panose="020B0604020202020204" pitchFamily="34" charset="0"/>
              <a:buChar char="•"/>
            </a:pPr>
            <a:r>
              <a:rPr lang="en-US" sz="2400" dirty="0"/>
              <a:t>Data Engineers: 38.</a:t>
            </a:r>
          </a:p>
          <a:p>
            <a:pPr lvl="1">
              <a:buFont typeface="Arial" panose="020B0604020202020204" pitchFamily="34" charset="0"/>
              <a:buChar char="•"/>
            </a:pPr>
            <a:r>
              <a:rPr lang="en-US" sz="2400" dirty="0"/>
              <a:t>Data Scientists: 25.</a:t>
            </a:r>
          </a:p>
          <a:p>
            <a:pPr lvl="1">
              <a:buFont typeface="Arial" panose="020B0604020202020204" pitchFamily="34" charset="0"/>
              <a:buChar char="•"/>
            </a:pPr>
            <a:r>
              <a:rPr lang="en-US" sz="2400" dirty="0"/>
              <a:t>Database Developers: 5.</a:t>
            </a:r>
          </a:p>
          <a:p>
            <a:pPr lvl="1">
              <a:buFont typeface="Arial" panose="020B0604020202020204" pitchFamily="34" charset="0"/>
              <a:buChar char="•"/>
            </a:pPr>
            <a:r>
              <a:rPr lang="en-US" sz="2400" dirty="0"/>
              <a:t>Data Architects: 3.</a:t>
            </a:r>
          </a:p>
        </p:txBody>
      </p:sp>
      <p:pic>
        <p:nvPicPr>
          <p:cNvPr id="6" name="Content Placeholder 5">
            <a:extLst>
              <a:ext uri="{FF2B5EF4-FFF2-40B4-BE49-F238E27FC236}">
                <a16:creationId xmlns:a16="http://schemas.microsoft.com/office/drawing/2014/main" id="{5E7EF3FE-D5D5-A182-428A-2DA43F8DF8FE}"/>
              </a:ext>
            </a:extLst>
          </p:cNvPr>
          <p:cNvPicPr>
            <a:picLocks noGrp="1" noChangeAspect="1"/>
          </p:cNvPicPr>
          <p:nvPr>
            <p:ph sz="half" idx="2"/>
          </p:nvPr>
        </p:nvPicPr>
        <p:blipFill>
          <a:blip r:embed="rId2"/>
          <a:stretch>
            <a:fillRect/>
          </a:stretch>
        </p:blipFill>
        <p:spPr>
          <a:xfrm>
            <a:off x="7002966" y="1371600"/>
            <a:ext cx="4421768" cy="4326673"/>
          </a:xfrm>
        </p:spPr>
      </p:pic>
    </p:spTree>
    <p:extLst>
      <p:ext uri="{BB962C8B-B14F-4D97-AF65-F5344CB8AC3E}">
        <p14:creationId xmlns:p14="http://schemas.microsoft.com/office/powerpoint/2010/main" val="14519679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08EEDD-F448-C55C-ADC1-554F362FF58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67EF135-C5D7-3FCA-7475-694085F1B487}"/>
              </a:ext>
            </a:extLst>
          </p:cNvPr>
          <p:cNvSpPr>
            <a:spLocks noGrp="1"/>
          </p:cNvSpPr>
          <p:nvPr>
            <p:ph type="title"/>
          </p:nvPr>
        </p:nvSpPr>
        <p:spPr>
          <a:xfrm>
            <a:off x="1939781" y="580567"/>
            <a:ext cx="8911687" cy="791033"/>
          </a:xfrm>
        </p:spPr>
        <p:txBody>
          <a:bodyPr/>
          <a:lstStyle/>
          <a:p>
            <a:r>
              <a:rPr lang="en-US" dirty="0"/>
              <a:t>Career Path Analysis</a:t>
            </a:r>
          </a:p>
        </p:txBody>
      </p:sp>
      <p:sp>
        <p:nvSpPr>
          <p:cNvPr id="5" name="Rectangle 1">
            <a:extLst>
              <a:ext uri="{FF2B5EF4-FFF2-40B4-BE49-F238E27FC236}">
                <a16:creationId xmlns:a16="http://schemas.microsoft.com/office/drawing/2014/main" id="{3D0E5D5E-8CCA-10A9-C3E5-CD648CADDA68}"/>
              </a:ext>
            </a:extLst>
          </p:cNvPr>
          <p:cNvSpPr>
            <a:spLocks noGrp="1" noChangeArrowheads="1"/>
          </p:cNvSpPr>
          <p:nvPr>
            <p:ph sz="half" idx="1"/>
          </p:nvPr>
        </p:nvSpPr>
        <p:spPr bwMode="auto">
          <a:xfrm>
            <a:off x="1842076" y="1291453"/>
            <a:ext cx="4689619" cy="4985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buFont typeface="Arial" panose="020B0604020202020204" pitchFamily="34" charset="0"/>
              <a:buChar char="•"/>
            </a:pPr>
            <a:r>
              <a:rPr lang="en-US" sz="2600" dirty="0"/>
              <a:t>Breaking into Data:</a:t>
            </a:r>
          </a:p>
          <a:p>
            <a:pPr lvl="1">
              <a:buFont typeface="Arial" panose="020B0604020202020204" pitchFamily="34" charset="0"/>
              <a:buChar char="•"/>
            </a:pPr>
            <a:r>
              <a:rPr lang="en-US" sz="2400" dirty="0"/>
              <a:t>Neither Easy nor Difficult: 42.7%</a:t>
            </a:r>
          </a:p>
          <a:p>
            <a:pPr lvl="1">
              <a:buFont typeface="Arial" panose="020B0604020202020204" pitchFamily="34" charset="0"/>
              <a:buChar char="•"/>
            </a:pPr>
            <a:r>
              <a:rPr lang="en-US" sz="2400" dirty="0"/>
              <a:t>Difficult/Very Difficult: 31.7%</a:t>
            </a:r>
          </a:p>
          <a:p>
            <a:pPr lvl="1">
              <a:buFont typeface="Arial" panose="020B0604020202020204" pitchFamily="34" charset="0"/>
              <a:buChar char="•"/>
            </a:pPr>
            <a:r>
              <a:rPr lang="en-US" sz="2400" dirty="0"/>
              <a:t>Easy/Very Easy: 25.6%</a:t>
            </a:r>
          </a:p>
          <a:p>
            <a:pPr>
              <a:buFont typeface="Arial" panose="020B0604020202020204" pitchFamily="34" charset="0"/>
              <a:buChar char="•"/>
            </a:pPr>
            <a:r>
              <a:rPr lang="en-US" sz="2600" dirty="0"/>
              <a:t>Career Transition Trends</a:t>
            </a:r>
          </a:p>
          <a:p>
            <a:pPr lvl="1">
              <a:buFont typeface="Arial" panose="020B0604020202020204" pitchFamily="34" charset="0"/>
              <a:buChar char="•"/>
            </a:pPr>
            <a:r>
              <a:rPr lang="en-US" sz="2400" dirty="0"/>
              <a:t>High transition rate into Data Analyst roles.</a:t>
            </a:r>
          </a:p>
          <a:p>
            <a:pPr lvl="1">
              <a:buFont typeface="Arial" panose="020B0604020202020204" pitchFamily="34" charset="0"/>
              <a:buChar char="•"/>
            </a:pPr>
            <a:r>
              <a:rPr lang="en-US" sz="2400" dirty="0"/>
              <a:t>Significant career switching across all roles.</a:t>
            </a:r>
          </a:p>
        </p:txBody>
      </p:sp>
      <p:pic>
        <p:nvPicPr>
          <p:cNvPr id="8" name="Content Placeholder 7">
            <a:extLst>
              <a:ext uri="{FF2B5EF4-FFF2-40B4-BE49-F238E27FC236}">
                <a16:creationId xmlns:a16="http://schemas.microsoft.com/office/drawing/2014/main" id="{AA8E0A44-13DE-F5C2-5FE3-9682FC7C094A}"/>
              </a:ext>
            </a:extLst>
          </p:cNvPr>
          <p:cNvPicPr>
            <a:picLocks noGrp="1" noChangeAspect="1"/>
          </p:cNvPicPr>
          <p:nvPr>
            <p:ph sz="half" idx="2"/>
          </p:nvPr>
        </p:nvPicPr>
        <p:blipFill>
          <a:blip r:embed="rId2"/>
          <a:stretch>
            <a:fillRect/>
          </a:stretch>
        </p:blipFill>
        <p:spPr>
          <a:xfrm>
            <a:off x="7191374" y="1371600"/>
            <a:ext cx="4528557" cy="3896258"/>
          </a:xfrm>
        </p:spPr>
      </p:pic>
    </p:spTree>
    <p:extLst>
      <p:ext uri="{BB962C8B-B14F-4D97-AF65-F5344CB8AC3E}">
        <p14:creationId xmlns:p14="http://schemas.microsoft.com/office/powerpoint/2010/main" val="42687111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AB385E-68F3-3E21-7DE7-FE3EFF63AA2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0978733-73CB-629B-0388-29EFA97305F5}"/>
              </a:ext>
            </a:extLst>
          </p:cNvPr>
          <p:cNvSpPr>
            <a:spLocks noGrp="1"/>
          </p:cNvSpPr>
          <p:nvPr>
            <p:ph type="title"/>
          </p:nvPr>
        </p:nvSpPr>
        <p:spPr>
          <a:xfrm>
            <a:off x="1939781" y="580567"/>
            <a:ext cx="8911687" cy="791033"/>
          </a:xfrm>
        </p:spPr>
        <p:txBody>
          <a:bodyPr/>
          <a:lstStyle/>
          <a:p>
            <a:r>
              <a:rPr lang="en-US" dirty="0"/>
              <a:t>Job Satisfaction Metrics</a:t>
            </a:r>
          </a:p>
        </p:txBody>
      </p:sp>
      <p:sp>
        <p:nvSpPr>
          <p:cNvPr id="5" name="Rectangle 1">
            <a:extLst>
              <a:ext uri="{FF2B5EF4-FFF2-40B4-BE49-F238E27FC236}">
                <a16:creationId xmlns:a16="http://schemas.microsoft.com/office/drawing/2014/main" id="{9062F17C-0199-BFAB-7541-B17086ED29E3}"/>
              </a:ext>
            </a:extLst>
          </p:cNvPr>
          <p:cNvSpPr>
            <a:spLocks noGrp="1" noChangeArrowheads="1"/>
          </p:cNvSpPr>
          <p:nvPr>
            <p:ph sz="half" idx="1"/>
          </p:nvPr>
        </p:nvSpPr>
        <p:spPr bwMode="auto">
          <a:xfrm>
            <a:off x="1830924" y="1422895"/>
            <a:ext cx="4689619" cy="4298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buFont typeface="Arial" panose="020B0604020202020204" pitchFamily="34" charset="0"/>
              <a:buChar char="•"/>
            </a:pPr>
            <a:r>
              <a:rPr lang="en-US" sz="2400" dirty="0"/>
              <a:t>Work/Life Balance Score: 5.74/10</a:t>
            </a:r>
          </a:p>
          <a:p>
            <a:pPr>
              <a:buFont typeface="Arial" panose="020B0604020202020204" pitchFamily="34" charset="0"/>
              <a:buChar char="•"/>
            </a:pPr>
            <a:r>
              <a:rPr lang="en-US" sz="2400" dirty="0"/>
              <a:t>Salary Satisfaction Score: 4.27/10</a:t>
            </a:r>
          </a:p>
          <a:p>
            <a:pPr>
              <a:buFont typeface="Arial" panose="020B0604020202020204" pitchFamily="34" charset="0"/>
              <a:buChar char="•"/>
            </a:pPr>
            <a:r>
              <a:rPr lang="en-US" sz="2400" dirty="0"/>
              <a:t>Learning Satisfaction Distribution</a:t>
            </a:r>
          </a:p>
          <a:p>
            <a:pPr lvl="1">
              <a:buFont typeface="Arial" panose="020B0604020202020204" pitchFamily="34" charset="0"/>
              <a:buChar char="•"/>
            </a:pPr>
            <a:r>
              <a:rPr lang="en-US" sz="2200" dirty="0"/>
              <a:t>Highest satisfaction: 83 respondents (10/10).</a:t>
            </a:r>
          </a:p>
          <a:p>
            <a:pPr lvl="1">
              <a:buFont typeface="Arial" panose="020B0604020202020204" pitchFamily="34" charset="0"/>
              <a:buChar char="•"/>
            </a:pPr>
            <a:r>
              <a:rPr lang="en-US" sz="2200" dirty="0"/>
              <a:t>Strong middle range: 6-7 ratings.</a:t>
            </a:r>
          </a:p>
        </p:txBody>
      </p:sp>
      <p:pic>
        <p:nvPicPr>
          <p:cNvPr id="9" name="Content Placeholder 8">
            <a:extLst>
              <a:ext uri="{FF2B5EF4-FFF2-40B4-BE49-F238E27FC236}">
                <a16:creationId xmlns:a16="http://schemas.microsoft.com/office/drawing/2014/main" id="{C9E90488-E4A3-3F56-5BF0-C7D28095CC41}"/>
              </a:ext>
            </a:extLst>
          </p:cNvPr>
          <p:cNvPicPr>
            <a:picLocks noGrp="1" noChangeAspect="1"/>
          </p:cNvPicPr>
          <p:nvPr>
            <p:ph sz="half" idx="2"/>
          </p:nvPr>
        </p:nvPicPr>
        <p:blipFill>
          <a:blip r:embed="rId2"/>
          <a:stretch>
            <a:fillRect/>
          </a:stretch>
        </p:blipFill>
        <p:spPr>
          <a:xfrm>
            <a:off x="7190746" y="3608039"/>
            <a:ext cx="4313862" cy="2413620"/>
          </a:xfrm>
        </p:spPr>
      </p:pic>
      <p:pic>
        <p:nvPicPr>
          <p:cNvPr id="7" name="Picture 6">
            <a:extLst>
              <a:ext uri="{FF2B5EF4-FFF2-40B4-BE49-F238E27FC236}">
                <a16:creationId xmlns:a16="http://schemas.microsoft.com/office/drawing/2014/main" id="{485C2C3A-225C-77D3-A77B-52941F018965}"/>
              </a:ext>
            </a:extLst>
          </p:cNvPr>
          <p:cNvPicPr>
            <a:picLocks noChangeAspect="1"/>
          </p:cNvPicPr>
          <p:nvPr/>
        </p:nvPicPr>
        <p:blipFill>
          <a:blip r:embed="rId3"/>
          <a:stretch>
            <a:fillRect/>
          </a:stretch>
        </p:blipFill>
        <p:spPr>
          <a:xfrm>
            <a:off x="7190746" y="1371600"/>
            <a:ext cx="4313863" cy="2200582"/>
          </a:xfrm>
          <a:prstGeom prst="rect">
            <a:avLst/>
          </a:prstGeom>
        </p:spPr>
      </p:pic>
    </p:spTree>
    <p:extLst>
      <p:ext uri="{BB962C8B-B14F-4D97-AF65-F5344CB8AC3E}">
        <p14:creationId xmlns:p14="http://schemas.microsoft.com/office/powerpoint/2010/main" val="16159411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9D83CA-13E8-1E4C-0632-B36A9E50A52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774AF9A-4938-391C-9EAA-279AD7E98D94}"/>
              </a:ext>
            </a:extLst>
          </p:cNvPr>
          <p:cNvSpPr>
            <a:spLocks noGrp="1"/>
          </p:cNvSpPr>
          <p:nvPr>
            <p:ph type="title"/>
          </p:nvPr>
        </p:nvSpPr>
        <p:spPr>
          <a:xfrm>
            <a:off x="1939781" y="580567"/>
            <a:ext cx="8911687" cy="791033"/>
          </a:xfrm>
        </p:spPr>
        <p:txBody>
          <a:bodyPr/>
          <a:lstStyle/>
          <a:p>
            <a:r>
              <a:rPr lang="en-US" dirty="0"/>
              <a:t>Role-Based Satisfaction</a:t>
            </a:r>
          </a:p>
        </p:txBody>
      </p:sp>
      <p:sp>
        <p:nvSpPr>
          <p:cNvPr id="5" name="Rectangle 1">
            <a:extLst>
              <a:ext uri="{FF2B5EF4-FFF2-40B4-BE49-F238E27FC236}">
                <a16:creationId xmlns:a16="http://schemas.microsoft.com/office/drawing/2014/main" id="{AB2BE8A6-EA71-767C-0D33-AD059690050B}"/>
              </a:ext>
            </a:extLst>
          </p:cNvPr>
          <p:cNvSpPr>
            <a:spLocks noGrp="1" noChangeArrowheads="1"/>
          </p:cNvSpPr>
          <p:nvPr>
            <p:ph sz="half" idx="1"/>
          </p:nvPr>
        </p:nvSpPr>
        <p:spPr bwMode="auto">
          <a:xfrm>
            <a:off x="1853227" y="1299785"/>
            <a:ext cx="4689619" cy="51860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buFont typeface="Arial" panose="020B0604020202020204" pitchFamily="34" charset="0"/>
              <a:buChar char="•"/>
            </a:pPr>
            <a:r>
              <a:rPr lang="en-US" sz="2400" dirty="0"/>
              <a:t>Satisfaction Scores by Role:</a:t>
            </a:r>
          </a:p>
          <a:p>
            <a:pPr>
              <a:buFont typeface="+mj-lt"/>
              <a:buAutoNum type="arabicPeriod"/>
            </a:pPr>
            <a:r>
              <a:rPr lang="en-US" sz="2400" dirty="0"/>
              <a:t>Data Scientists: </a:t>
            </a:r>
          </a:p>
          <a:p>
            <a:pPr lvl="1">
              <a:buFont typeface="Arial" panose="020B0604020202020204" pitchFamily="34" charset="0"/>
              <a:buChar char="•"/>
            </a:pPr>
            <a:r>
              <a:rPr lang="en-US" sz="2000" dirty="0"/>
              <a:t>Highest overall satisfaction.</a:t>
            </a:r>
          </a:p>
          <a:p>
            <a:pPr lvl="1">
              <a:buFont typeface="Arial" panose="020B0604020202020204" pitchFamily="34" charset="0"/>
              <a:buChar char="•"/>
            </a:pPr>
            <a:r>
              <a:rPr lang="en-US" sz="2000" dirty="0"/>
              <a:t>Strong learning opportunities (6.84).</a:t>
            </a:r>
          </a:p>
          <a:p>
            <a:pPr>
              <a:buFont typeface="+mj-lt"/>
              <a:buAutoNum type="arabicPeriod"/>
            </a:pPr>
            <a:r>
              <a:rPr lang="en-US" sz="2400" dirty="0"/>
              <a:t>Data Architects: </a:t>
            </a:r>
          </a:p>
          <a:p>
            <a:pPr lvl="1">
              <a:buFont typeface="Arial" panose="020B0604020202020204" pitchFamily="34" charset="0"/>
              <a:buChar char="•"/>
            </a:pPr>
            <a:r>
              <a:rPr lang="en-US" sz="2000" dirty="0"/>
              <a:t>Strong work/life balance.</a:t>
            </a:r>
          </a:p>
          <a:p>
            <a:pPr lvl="1">
              <a:buFont typeface="Arial" panose="020B0604020202020204" pitchFamily="34" charset="0"/>
              <a:buChar char="•"/>
            </a:pPr>
            <a:r>
              <a:rPr lang="en-US" sz="2000" dirty="0"/>
              <a:t>Good management scores.</a:t>
            </a:r>
          </a:p>
          <a:p>
            <a:pPr>
              <a:buFont typeface="+mj-lt"/>
              <a:buAutoNum type="arabicPeriod"/>
            </a:pPr>
            <a:r>
              <a:rPr lang="en-US" sz="2400" dirty="0"/>
              <a:t>Data Analysts: </a:t>
            </a:r>
          </a:p>
          <a:p>
            <a:pPr lvl="1">
              <a:buFont typeface="Arial" panose="020B0604020202020204" pitchFamily="34" charset="0"/>
              <a:buChar char="•"/>
            </a:pPr>
            <a:r>
              <a:rPr lang="en-US" sz="2000" dirty="0"/>
              <a:t>Moderate satisfaction levels.</a:t>
            </a:r>
          </a:p>
          <a:p>
            <a:pPr lvl="1">
              <a:buFont typeface="Arial" panose="020B0604020202020204" pitchFamily="34" charset="0"/>
              <a:buChar char="•"/>
            </a:pPr>
            <a:r>
              <a:rPr lang="en-US" sz="2000" dirty="0"/>
              <a:t>Room for improvement in salary satisfaction.</a:t>
            </a:r>
          </a:p>
        </p:txBody>
      </p:sp>
      <p:pic>
        <p:nvPicPr>
          <p:cNvPr id="8" name="Content Placeholder 7">
            <a:extLst>
              <a:ext uri="{FF2B5EF4-FFF2-40B4-BE49-F238E27FC236}">
                <a16:creationId xmlns:a16="http://schemas.microsoft.com/office/drawing/2014/main" id="{8C81F9A3-A214-20B0-0362-642EA365BD29}"/>
              </a:ext>
            </a:extLst>
          </p:cNvPr>
          <p:cNvPicPr>
            <a:picLocks noGrp="1" noChangeAspect="1"/>
          </p:cNvPicPr>
          <p:nvPr>
            <p:ph sz="half" idx="2"/>
          </p:nvPr>
        </p:nvPicPr>
        <p:blipFill>
          <a:blip r:embed="rId2"/>
          <a:stretch>
            <a:fillRect/>
          </a:stretch>
        </p:blipFill>
        <p:spPr>
          <a:xfrm>
            <a:off x="6629400" y="1299785"/>
            <a:ext cx="4875213" cy="4198434"/>
          </a:xfrm>
        </p:spPr>
      </p:pic>
    </p:spTree>
    <p:extLst>
      <p:ext uri="{BB962C8B-B14F-4D97-AF65-F5344CB8AC3E}">
        <p14:creationId xmlns:p14="http://schemas.microsoft.com/office/powerpoint/2010/main" val="41685348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E5E114-D71F-FA9B-A36F-771BB659E31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3231468-613F-1F79-AACF-467B086CD90A}"/>
              </a:ext>
            </a:extLst>
          </p:cNvPr>
          <p:cNvSpPr>
            <a:spLocks noGrp="1"/>
          </p:cNvSpPr>
          <p:nvPr>
            <p:ph type="title"/>
          </p:nvPr>
        </p:nvSpPr>
        <p:spPr>
          <a:xfrm>
            <a:off x="1939781" y="580567"/>
            <a:ext cx="8911687" cy="791033"/>
          </a:xfrm>
        </p:spPr>
        <p:txBody>
          <a:bodyPr/>
          <a:lstStyle/>
          <a:p>
            <a:r>
              <a:rPr lang="en-US" dirty="0"/>
              <a:t>Professional Priorities</a:t>
            </a:r>
          </a:p>
        </p:txBody>
      </p:sp>
      <p:sp>
        <p:nvSpPr>
          <p:cNvPr id="5" name="Rectangle 1">
            <a:extLst>
              <a:ext uri="{FF2B5EF4-FFF2-40B4-BE49-F238E27FC236}">
                <a16:creationId xmlns:a16="http://schemas.microsoft.com/office/drawing/2014/main" id="{2FB52A67-09CF-9BA3-B6FF-B58206A1B1B2}"/>
              </a:ext>
            </a:extLst>
          </p:cNvPr>
          <p:cNvSpPr>
            <a:spLocks noGrp="1" noChangeArrowheads="1"/>
          </p:cNvSpPr>
          <p:nvPr>
            <p:ph sz="half" idx="1"/>
          </p:nvPr>
        </p:nvSpPr>
        <p:spPr bwMode="auto">
          <a:xfrm>
            <a:off x="1681442" y="1186934"/>
            <a:ext cx="4918219" cy="35599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buFont typeface="Arial" panose="020B0604020202020204" pitchFamily="34" charset="0"/>
              <a:buChar char="•"/>
            </a:pPr>
            <a:r>
              <a:rPr lang="en-US" sz="2400" dirty="0"/>
              <a:t>Top Priorities for New Opportunities:</a:t>
            </a:r>
          </a:p>
          <a:p>
            <a:pPr>
              <a:buFont typeface="+mj-lt"/>
              <a:buAutoNum type="arabicPeriod"/>
            </a:pPr>
            <a:r>
              <a:rPr lang="en-US" sz="2400" dirty="0"/>
              <a:t>Better Salary (297 responses).</a:t>
            </a:r>
          </a:p>
          <a:p>
            <a:pPr>
              <a:buFont typeface="+mj-lt"/>
              <a:buAutoNum type="arabicPeriod"/>
            </a:pPr>
            <a:r>
              <a:rPr lang="en-US" sz="2400" dirty="0"/>
              <a:t>Remote Work (127 responses).</a:t>
            </a:r>
          </a:p>
          <a:p>
            <a:pPr>
              <a:buFont typeface="+mj-lt"/>
              <a:buAutoNum type="arabicPeriod"/>
            </a:pPr>
            <a:r>
              <a:rPr lang="en-US" sz="2400" dirty="0"/>
              <a:t>Good Work/Life Balance (117 responses).</a:t>
            </a:r>
          </a:p>
          <a:p>
            <a:pPr>
              <a:buFont typeface="+mj-lt"/>
              <a:buAutoNum type="arabicPeriod"/>
            </a:pPr>
            <a:r>
              <a:rPr lang="en-US" sz="2400" dirty="0"/>
              <a:t>Good Culture (54 responses).</a:t>
            </a:r>
          </a:p>
        </p:txBody>
      </p:sp>
      <p:pic>
        <p:nvPicPr>
          <p:cNvPr id="8" name="Content Placeholder 7">
            <a:extLst>
              <a:ext uri="{FF2B5EF4-FFF2-40B4-BE49-F238E27FC236}">
                <a16:creationId xmlns:a16="http://schemas.microsoft.com/office/drawing/2014/main" id="{A1F93868-E1A7-6593-4F2C-E677CC868E4E}"/>
              </a:ext>
            </a:extLst>
          </p:cNvPr>
          <p:cNvPicPr>
            <a:picLocks noGrp="1" noChangeAspect="1"/>
          </p:cNvPicPr>
          <p:nvPr>
            <p:ph sz="half" idx="2"/>
          </p:nvPr>
        </p:nvPicPr>
        <p:blipFill>
          <a:blip r:embed="rId2"/>
          <a:stretch>
            <a:fillRect/>
          </a:stretch>
        </p:blipFill>
        <p:spPr>
          <a:xfrm>
            <a:off x="7025268" y="1371601"/>
            <a:ext cx="4251807" cy="4650058"/>
          </a:xfrm>
        </p:spPr>
      </p:pic>
    </p:spTree>
    <p:extLst>
      <p:ext uri="{BB962C8B-B14F-4D97-AF65-F5344CB8AC3E}">
        <p14:creationId xmlns:p14="http://schemas.microsoft.com/office/powerpoint/2010/main" val="28798364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4A2E74-ECB6-E461-0E6D-CB84C0E6DBF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16EA455-BA5C-7547-0F58-864961CF7788}"/>
              </a:ext>
            </a:extLst>
          </p:cNvPr>
          <p:cNvSpPr>
            <a:spLocks noGrp="1"/>
          </p:cNvSpPr>
          <p:nvPr>
            <p:ph type="title"/>
          </p:nvPr>
        </p:nvSpPr>
        <p:spPr>
          <a:xfrm>
            <a:off x="1939781" y="580567"/>
            <a:ext cx="8911687" cy="791033"/>
          </a:xfrm>
        </p:spPr>
        <p:txBody>
          <a:bodyPr/>
          <a:lstStyle/>
          <a:p>
            <a:r>
              <a:rPr lang="en-US" dirty="0"/>
              <a:t>Programming Languages</a:t>
            </a:r>
          </a:p>
        </p:txBody>
      </p:sp>
      <p:sp>
        <p:nvSpPr>
          <p:cNvPr id="5" name="Rectangle 1">
            <a:extLst>
              <a:ext uri="{FF2B5EF4-FFF2-40B4-BE49-F238E27FC236}">
                <a16:creationId xmlns:a16="http://schemas.microsoft.com/office/drawing/2014/main" id="{2C06E064-60DC-9729-C2B7-BAAE41E706CC}"/>
              </a:ext>
            </a:extLst>
          </p:cNvPr>
          <p:cNvSpPr>
            <a:spLocks noGrp="1" noChangeArrowheads="1"/>
          </p:cNvSpPr>
          <p:nvPr>
            <p:ph sz="half" idx="1"/>
          </p:nvPr>
        </p:nvSpPr>
        <p:spPr bwMode="auto">
          <a:xfrm>
            <a:off x="1841810" y="1706137"/>
            <a:ext cx="4918219" cy="39446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buFont typeface="Arial" panose="020B0604020202020204" pitchFamily="34" charset="0"/>
              <a:buChar char="•"/>
            </a:pPr>
            <a:r>
              <a:rPr lang="en-US" sz="2400" dirty="0"/>
              <a:t>Most Popular Languages: </a:t>
            </a:r>
          </a:p>
          <a:p>
            <a:pPr marL="514350" indent="-514350">
              <a:buFont typeface="+mj-lt"/>
              <a:buAutoNum type="arabicPeriod"/>
            </a:pPr>
            <a:r>
              <a:rPr lang="en-US" sz="2400" dirty="0"/>
              <a:t>Python (255 users).</a:t>
            </a:r>
          </a:p>
          <a:p>
            <a:pPr>
              <a:buFont typeface="+mj-lt"/>
              <a:buAutoNum type="arabicPeriod"/>
            </a:pPr>
            <a:r>
              <a:rPr lang="en-US" sz="2400" dirty="0"/>
              <a:t>R (61 users).</a:t>
            </a:r>
          </a:p>
          <a:p>
            <a:pPr>
              <a:buFont typeface="+mj-lt"/>
              <a:buAutoNum type="arabicPeriod"/>
            </a:pPr>
            <a:r>
              <a:rPr lang="en-US" sz="2400" dirty="0"/>
              <a:t>Other (60 users).</a:t>
            </a:r>
          </a:p>
          <a:p>
            <a:pPr>
              <a:buFont typeface="+mj-lt"/>
              <a:buAutoNum type="arabicPeriod"/>
            </a:pPr>
            <a:r>
              <a:rPr lang="en-US" sz="2400" dirty="0"/>
              <a:t>C/C++ (29 users).</a:t>
            </a:r>
          </a:p>
          <a:p>
            <a:pPr>
              <a:buFont typeface="+mj-lt"/>
              <a:buAutoNum type="arabicPeriod"/>
            </a:pPr>
            <a:r>
              <a:rPr lang="en-US" sz="2400" dirty="0"/>
              <a:t>JavaScript (20 users).</a:t>
            </a:r>
          </a:p>
          <a:p>
            <a:pPr>
              <a:buFont typeface="+mj-lt"/>
              <a:buAutoNum type="arabicPeriod"/>
            </a:pPr>
            <a:r>
              <a:rPr lang="en-US" sz="2400" dirty="0"/>
              <a:t>Java (19 users).</a:t>
            </a:r>
          </a:p>
          <a:p>
            <a:pPr>
              <a:buFont typeface="Arial" panose="020B0604020202020204" pitchFamily="34" charset="0"/>
              <a:buChar char="•"/>
            </a:pPr>
            <a:endParaRPr lang="en-US" sz="2400" dirty="0"/>
          </a:p>
        </p:txBody>
      </p:sp>
      <p:pic>
        <p:nvPicPr>
          <p:cNvPr id="6" name="Content Placeholder 5">
            <a:extLst>
              <a:ext uri="{FF2B5EF4-FFF2-40B4-BE49-F238E27FC236}">
                <a16:creationId xmlns:a16="http://schemas.microsoft.com/office/drawing/2014/main" id="{699F3C3E-7918-7E99-928E-88ADEE5ACC8E}"/>
              </a:ext>
            </a:extLst>
          </p:cNvPr>
          <p:cNvPicPr>
            <a:picLocks noGrp="1" noChangeAspect="1"/>
          </p:cNvPicPr>
          <p:nvPr>
            <p:ph sz="half" idx="2"/>
          </p:nvPr>
        </p:nvPicPr>
        <p:blipFill>
          <a:blip r:embed="rId2"/>
          <a:stretch>
            <a:fillRect/>
          </a:stretch>
        </p:blipFill>
        <p:spPr>
          <a:xfrm>
            <a:off x="7191375" y="1706137"/>
            <a:ext cx="4562010" cy="4033678"/>
          </a:xfrm>
        </p:spPr>
      </p:pic>
    </p:spTree>
    <p:extLst>
      <p:ext uri="{BB962C8B-B14F-4D97-AF65-F5344CB8AC3E}">
        <p14:creationId xmlns:p14="http://schemas.microsoft.com/office/powerpoint/2010/main" val="377674743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70</TotalTime>
  <Words>534</Words>
  <Application>Microsoft Office PowerPoint</Application>
  <PresentationFormat>Widescreen</PresentationFormat>
  <Paragraphs>103</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Century Gothic</vt:lpstr>
      <vt:lpstr>Wingdings 3</vt:lpstr>
      <vt:lpstr>Wisp</vt:lpstr>
      <vt:lpstr>Data Professionals Survey Analysis</vt:lpstr>
      <vt:lpstr>Executive Summary</vt:lpstr>
      <vt:lpstr>Demographics Overview</vt:lpstr>
      <vt:lpstr>Job Roles Distribution</vt:lpstr>
      <vt:lpstr>Career Path Analysis</vt:lpstr>
      <vt:lpstr>Job Satisfaction Metrics</vt:lpstr>
      <vt:lpstr>Role-Based Satisfaction</vt:lpstr>
      <vt:lpstr>Professional Priorities</vt:lpstr>
      <vt:lpstr>Programming Languages</vt:lpstr>
      <vt:lpstr>Age and Technology Trends</vt:lpstr>
      <vt:lpstr>Key Insights</vt:lpstr>
      <vt:lpstr>Recommendations</vt:lpstr>
      <vt:lpstr>Future Outlook</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Venkata Akhil</dc:creator>
  <cp:lastModifiedBy>Venkata Akhil</cp:lastModifiedBy>
  <cp:revision>1</cp:revision>
  <dcterms:created xsi:type="dcterms:W3CDTF">2024-12-08T07:13:40Z</dcterms:created>
  <dcterms:modified xsi:type="dcterms:W3CDTF">2024-12-08T08:24:25Z</dcterms:modified>
</cp:coreProperties>
</file>