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80" r:id="rId4"/>
    <p:sldId id="279" r:id="rId5"/>
    <p:sldId id="295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57" r:id="rId15"/>
    <p:sldId id="258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59" r:id="rId25"/>
    <p:sldId id="296" r:id="rId26"/>
    <p:sldId id="297" r:id="rId27"/>
    <p:sldId id="298" r:id="rId28"/>
    <p:sldId id="299" r:id="rId29"/>
    <p:sldId id="300" r:id="rId30"/>
    <p:sldId id="301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2" autoAdjust="0"/>
  </p:normalViewPr>
  <p:slideViewPr>
    <p:cSldViewPr>
      <p:cViewPr varScale="1">
        <p:scale>
          <a:sx n="71" d="100"/>
          <a:sy n="71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06A40-A4C3-4660-8930-46CF7CB6E8AA}" type="datetimeFigureOut">
              <a:rPr lang="en-US" smtClean="0"/>
              <a:pPr/>
              <a:t>19-Sep-17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7ACF-F6E8-482E-9EA8-D923E33860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0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5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/>
              <a:t>2</a:t>
            </a:r>
          </a:p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EOF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macro which expands to an integer constant expression, with type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negative value, that is returned by several functions to indicate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end-of-file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is, no more input from a stream.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I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feof</a:t>
            </a:r>
            <a:r>
              <a:rPr lang="en-I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function tests the end-of-file indicator for the stream pointed to by file</a:t>
            </a:r>
            <a:r>
              <a:rPr lang="en-IN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pointer</a:t>
            </a:r>
            <a:r>
              <a:rPr lang="en-I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4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 not specify a return type or parameter type, C will implicitly declare it as </a:t>
            </a:r>
            <a:r>
              <a:rPr lang="en-IN" dirty="0" smtClean="0"/>
              <a:t>int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4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full declaration of main looks like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this:</a:t>
            </a:r>
            <a:r>
              <a:rPr lang="en-IN" dirty="0" err="1" smtClean="0"/>
              <a:t>int</a:t>
            </a:r>
            <a:r>
              <a:rPr lang="en-IN" dirty="0" smtClean="0"/>
              <a:t> main (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argc</a:t>
            </a:r>
            <a:r>
              <a:rPr lang="en-IN" dirty="0" smtClean="0"/>
              <a:t>, char *</a:t>
            </a:r>
            <a:r>
              <a:rPr lang="en-IN" dirty="0" err="1" smtClean="0"/>
              <a:t>argv</a:t>
            </a:r>
            <a:r>
              <a:rPr lang="en-IN" dirty="0" smtClean="0"/>
              <a:t>[] ) 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integer,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ument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ount. It is the number of arguments passed into the program from the command line, including the name of the program.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9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</a:p>
          <a:p>
            <a:r>
              <a:rPr lang="nn-NO" dirty="0" smtClean="0"/>
              <a:t>Hello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7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5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variables can be stored either on the stack or in a data segment depending on whether they are auto or static. (if neither auto or static is explicitly specified, auto is assumed)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57ACF-F6E8-482E-9EA8-D923E3386067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CC76-4B47-441F-855F-D0A9B9D9544E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7D1-A4E7-4C56-B1E0-5F8F9ABAECE2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9CA-ED7E-44D9-B8B1-E96D7FF30066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C90B-EB56-4EB7-A98F-F500EC98E65C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242-7C00-4D69-99DE-E5B03305F1E3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955-419A-4DC1-8684-086238D695D4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24A-23D4-4101-8616-6F448E9C0FD4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B06-FD2B-4B82-9BEB-B1D700CF9E65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809-6BEE-4DC4-943F-A72119EF9062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1C8-12F1-4309-A9EF-F538DABCC3F4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61F4-5A46-48F0-935F-C65D24AF154C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l="25000" t="25000" r="20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76F5-E2F5-453C-8224-B1C2E05A217A}" type="datetime1">
              <a:rPr lang="en-US" smtClean="0"/>
              <a:pPr/>
              <a:t>19-Sep-17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775A-81E1-4004-94F8-2536A66B0A1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7603"/>
            <a:ext cx="7772400" cy="1470025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TCS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Round</a:t>
            </a:r>
            <a:endParaRPr lang="en-IN" dirty="0"/>
          </a:p>
        </p:txBody>
      </p:sp>
      <p:sp>
        <p:nvSpPr>
          <p:cNvPr id="34818" name="AutoShape 2" descr="Image result for T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20" name="AutoShape 4" descr="Image result for T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43174" y="714356"/>
            <a:ext cx="4000528" cy="185738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3: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c program, to check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whether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given</a:t>
            </a:r>
            <a:r>
              <a:rPr lang="en-US" sz="3200" dirty="0" smtClean="0"/>
              <a:t> year is a leap year or not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command line arguments.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A leap year is a calendar year containing one additional day (Feb 29th) added to keep the calendar year synchronized with the astronomical year.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214290"/>
            <a:ext cx="8229600" cy="66437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stdio.h</a:t>
            </a:r>
            <a:r>
              <a:rPr lang="en-IN" sz="2400" dirty="0" smtClean="0"/>
              <a:t>&gt;</a:t>
            </a:r>
            <a:endParaRPr lang="en-US" sz="2400" dirty="0" smtClean="0"/>
          </a:p>
          <a:p>
            <a:pPr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</a:t>
            </a:r>
            <a:r>
              <a:rPr lang="en-IN" sz="2400" b="1" dirty="0" err="1" smtClean="0">
                <a:solidFill>
                  <a:srgbClr val="FF0000"/>
                </a:solidFill>
              </a:rPr>
              <a:t>int</a:t>
            </a:r>
            <a:r>
              <a:rPr lang="en-IN" sz="2400" b="1" dirty="0" smtClean="0">
                <a:solidFill>
                  <a:srgbClr val="FF0000"/>
                </a:solidFill>
              </a:rPr>
              <a:t> a, char*b[]</a:t>
            </a:r>
            <a:r>
              <a:rPr lang="en-IN" sz="2400" dirty="0" smtClean="0"/>
              <a:t>)</a:t>
            </a:r>
            <a:endParaRPr lang="en-US" sz="2400" b="1" dirty="0" smtClean="0"/>
          </a:p>
          <a:p>
            <a:pPr>
              <a:buNone/>
            </a:pPr>
            <a:r>
              <a:rPr lang="en-IN" sz="2400" dirty="0" smtClean="0"/>
              <a:t>{</a:t>
            </a:r>
            <a:endParaRPr lang="en-US" sz="2400" dirty="0" smtClean="0"/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year;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year=</a:t>
            </a:r>
            <a:r>
              <a:rPr lang="en-IN" b="1" dirty="0" err="1" smtClean="0">
                <a:solidFill>
                  <a:srgbClr val="FF0000"/>
                </a:solidFill>
              </a:rPr>
              <a:t>atoi</a:t>
            </a:r>
            <a:r>
              <a:rPr lang="en-IN" dirty="0" smtClean="0"/>
              <a:t>(b[1]);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if(year%100==0){</a:t>
            </a:r>
          </a:p>
          <a:p>
            <a:pPr lvl="2">
              <a:buNone/>
            </a:pPr>
            <a:r>
              <a:rPr lang="en-IN" dirty="0" smtClean="0"/>
              <a:t>		if(year%400==0)</a:t>
            </a:r>
          </a:p>
          <a:p>
            <a:pPr lvl="2">
              <a:buNone/>
            </a:pPr>
            <a:r>
              <a:rPr lang="en-IN" dirty="0" smtClean="0"/>
              <a:t>		        {	</a:t>
            </a:r>
            <a:r>
              <a:rPr lang="en-IN" dirty="0" err="1" smtClean="0"/>
              <a:t>printf</a:t>
            </a:r>
            <a:r>
              <a:rPr lang="en-IN" dirty="0" smtClean="0"/>
              <a:t>(“LEAP YEAR”);	         }</a:t>
            </a:r>
          </a:p>
          <a:p>
            <a:pPr lvl="2">
              <a:buNone/>
            </a:pPr>
            <a:r>
              <a:rPr lang="en-IN" dirty="0" smtClean="0"/>
              <a:t>		else{	 </a:t>
            </a:r>
            <a:r>
              <a:rPr lang="en-IN" dirty="0" err="1" smtClean="0"/>
              <a:t>printf</a:t>
            </a:r>
            <a:r>
              <a:rPr lang="en-IN" dirty="0" smtClean="0"/>
              <a:t>(“NOT LEAP YEAR”);   }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}</a:t>
            </a:r>
          </a:p>
          <a:p>
            <a:pPr lvl="2">
              <a:buNone/>
            </a:pPr>
            <a:r>
              <a:rPr lang="en-IN" dirty="0" smtClean="0"/>
              <a:t>else if(year%4==0)</a:t>
            </a:r>
          </a:p>
          <a:p>
            <a:pPr lvl="2">
              <a:buNone/>
            </a:pPr>
            <a:r>
              <a:rPr lang="en-US" dirty="0" smtClean="0"/>
              <a:t>{		</a:t>
            </a: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(“LEAP YEAR”);		}</a:t>
            </a:r>
          </a:p>
          <a:p>
            <a:pPr lvl="2">
              <a:buNone/>
            </a:pPr>
            <a:r>
              <a:rPr lang="en-IN" dirty="0" smtClean="0"/>
              <a:t>else{	 </a:t>
            </a:r>
            <a:r>
              <a:rPr lang="en-IN" dirty="0" err="1" smtClean="0"/>
              <a:t>printf</a:t>
            </a:r>
            <a:r>
              <a:rPr lang="en-IN" dirty="0" smtClean="0"/>
              <a:t>(“NOT LEAP YEAR”);       	}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return 0;</a:t>
            </a:r>
            <a:endParaRPr lang="en-US" dirty="0" smtClean="0"/>
          </a:p>
          <a:p>
            <a:pPr>
              <a:buNone/>
            </a:pPr>
            <a:r>
              <a:rPr lang="en-IN" sz="2400" dirty="0" smtClean="0"/>
              <a:t>}</a:t>
            </a:r>
            <a:endParaRPr lang="en-US" sz="24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Program 4: </a:t>
            </a:r>
          </a:p>
          <a:p>
            <a:pPr>
              <a:buNone/>
            </a:pPr>
            <a:r>
              <a:rPr lang="en-US" dirty="0" smtClean="0"/>
              <a:t>Write a c program, to find the GCD of the given 2 numbers, using command line arguments.</a:t>
            </a:r>
          </a:p>
          <a:p>
            <a:pPr>
              <a:buNone/>
            </a:pPr>
            <a:r>
              <a:rPr lang="en-US" dirty="0" smtClean="0"/>
              <a:t>The input is 2 integer and the output GCD also should be an integer value.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579438" indent="-122238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x, char *y[])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79438" indent="-122238">
              <a:buNone/>
            </a:pPr>
            <a:r>
              <a:rPr lang="en-IN" dirty="0" smtClean="0"/>
              <a:t>{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err="1" smtClean="0"/>
              <a:t>inta,b,small,i</a:t>
            </a:r>
            <a:r>
              <a:rPr lang="en-IN" dirty="0" smtClean="0"/>
              <a:t>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    a=</a:t>
            </a:r>
            <a:r>
              <a:rPr lang="en-IN" b="1" dirty="0" err="1" smtClean="0">
                <a:solidFill>
                  <a:srgbClr val="FF0000"/>
                </a:solidFill>
              </a:rPr>
              <a:t>atoi</a:t>
            </a:r>
            <a:r>
              <a:rPr lang="en-IN" dirty="0" smtClean="0"/>
              <a:t>(y[1]);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    b=</a:t>
            </a:r>
            <a:r>
              <a:rPr lang="en-IN" b="1" dirty="0" err="1" smtClean="0">
                <a:solidFill>
                  <a:srgbClr val="FF0000"/>
                </a:solidFill>
              </a:rPr>
              <a:t>atoi</a:t>
            </a:r>
            <a:r>
              <a:rPr lang="en-IN" dirty="0" smtClean="0"/>
              <a:t>(y[2]);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small=a&gt;</a:t>
            </a:r>
            <a:r>
              <a:rPr lang="en-IN" dirty="0" err="1" smtClean="0"/>
              <a:t>b?b:a</a:t>
            </a:r>
            <a:r>
              <a:rPr lang="en-IN" dirty="0" smtClean="0"/>
              <a:t>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small;i</a:t>
            </a:r>
            <a:r>
              <a:rPr lang="en-IN" dirty="0" smtClean="0"/>
              <a:t>&gt;=1;i--)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    {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if((</a:t>
            </a:r>
            <a:r>
              <a:rPr lang="en-IN" dirty="0" err="1" smtClean="0"/>
              <a:t>a%i</a:t>
            </a:r>
            <a:r>
              <a:rPr lang="en-IN" dirty="0" smtClean="0"/>
              <a:t>==0)&amp;&amp;(</a:t>
            </a:r>
            <a:r>
              <a:rPr lang="en-IN" dirty="0" err="1" smtClean="0"/>
              <a:t>b%i</a:t>
            </a:r>
            <a:r>
              <a:rPr lang="en-IN" dirty="0" smtClean="0"/>
              <a:t>==0))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        {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d",i</a:t>
            </a:r>
            <a:r>
              <a:rPr lang="en-IN" dirty="0" smtClean="0"/>
              <a:t>);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break;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        }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    }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return 0;</a:t>
            </a:r>
            <a:endParaRPr lang="en-US" dirty="0" smtClean="0"/>
          </a:p>
          <a:p>
            <a:pPr marL="579438" indent="-122238"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1) How many times the below loop will be executed?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lvl="2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x, y;</a:t>
            </a:r>
          </a:p>
          <a:p>
            <a:pPr lvl="2">
              <a:buNone/>
            </a:pPr>
            <a:r>
              <a:rPr lang="en-IN" dirty="0" smtClean="0"/>
              <a:t>   for(x=5;x&gt;=1;x--)</a:t>
            </a:r>
          </a:p>
          <a:p>
            <a:pPr lvl="2">
              <a:buNone/>
            </a:pPr>
            <a:r>
              <a:rPr lang="en-IN" dirty="0" smtClean="0"/>
              <a:t>   {</a:t>
            </a:r>
          </a:p>
          <a:p>
            <a:pPr lvl="2">
              <a:buNone/>
            </a:pPr>
            <a:r>
              <a:rPr lang="en-IN" dirty="0" smtClean="0"/>
              <a:t>       for(y=1;y&lt;=</a:t>
            </a:r>
            <a:r>
              <a:rPr lang="en-IN" dirty="0" err="1" smtClean="0"/>
              <a:t>x;y</a:t>
            </a:r>
            <a:r>
              <a:rPr lang="en-IN" dirty="0" smtClean="0"/>
              <a:t>++)</a:t>
            </a:r>
          </a:p>
          <a:p>
            <a:pPr lvl="2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("%d\</a:t>
            </a:r>
            <a:r>
              <a:rPr lang="en-IN" dirty="0" err="1" smtClean="0"/>
              <a:t>n",y</a:t>
            </a:r>
            <a:r>
              <a:rPr lang="en-IN" dirty="0" smtClean="0"/>
              <a:t>);</a:t>
            </a:r>
          </a:p>
          <a:p>
            <a:pPr lvl="2">
              <a:buNone/>
            </a:pPr>
            <a:r>
              <a:rPr lang="en-IN" dirty="0" smtClean="0"/>
              <a:t>   }</a:t>
            </a:r>
          </a:p>
          <a:p>
            <a:pPr lvl="2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Options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IN" dirty="0" smtClean="0"/>
              <a:t>15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11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10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13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292" y="1757358"/>
            <a:ext cx="457196" cy="45719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2) Which of the following indicate the end of the file?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Feof</a:t>
            </a:r>
            <a:r>
              <a:rPr lang="en-US" dirty="0" smtClean="0"/>
              <a:t>()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EOF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Both </a:t>
            </a:r>
            <a:r>
              <a:rPr lang="en-US" dirty="0" err="1" smtClean="0"/>
              <a:t>feof</a:t>
            </a:r>
            <a:r>
              <a:rPr lang="en-US" dirty="0" smtClean="0"/>
              <a:t>() and EOF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None of the mentioned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457196" cy="45719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3</a:t>
            </a:r>
            <a:r>
              <a:rPr lang="en-US" sz="2800" dirty="0" smtClean="0"/>
              <a:t>) If a function’s return type is not explicitly defined then it’s default to ______ (In C).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float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void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Error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857364"/>
            <a:ext cx="457196" cy="45719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4) For passing command line argument the main function should be like _______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main(char *</a:t>
            </a:r>
            <a:r>
              <a:rPr lang="en-US" dirty="0" err="1" smtClean="0"/>
              <a:t>argv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)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)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int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4214818"/>
            <a:ext cx="457196" cy="45719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5</a:t>
            </a:r>
            <a:r>
              <a:rPr lang="en-US" sz="2800" dirty="0" smtClean="0"/>
              <a:t>) How many times the below loop will be executed?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lvl="2">
              <a:buNone/>
            </a:pPr>
            <a:r>
              <a:rPr lang="en-IN" dirty="0" smtClean="0"/>
              <a:t>{</a:t>
            </a:r>
          </a:p>
          <a:p>
            <a:pPr lvl="2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lvl="2">
              <a:buNone/>
            </a:pPr>
            <a:r>
              <a:rPr lang="en-IN" dirty="0" smtClean="0"/>
              <a:t>   for(</a:t>
            </a:r>
            <a:r>
              <a:rPr lang="en-IN" dirty="0" err="1" smtClean="0"/>
              <a:t>i</a:t>
            </a:r>
            <a:r>
              <a:rPr lang="en-IN" dirty="0" smtClean="0"/>
              <a:t>=0;i&lt;5;i++)</a:t>
            </a:r>
          </a:p>
          <a:p>
            <a:pPr lvl="2">
              <a:buNone/>
            </a:pPr>
            <a:r>
              <a:rPr lang="en-IN" dirty="0" smtClean="0"/>
              <a:t>   {</a:t>
            </a:r>
          </a:p>
          <a:p>
            <a:pPr lvl="2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("Hello\n");</a:t>
            </a:r>
          </a:p>
          <a:p>
            <a:pPr lvl="2">
              <a:buNone/>
            </a:pPr>
            <a:r>
              <a:rPr lang="en-IN" dirty="0" smtClean="0"/>
              <a:t>   }</a:t>
            </a:r>
          </a:p>
          <a:p>
            <a:pPr lvl="2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9289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 </a:t>
            </a:r>
            <a:r>
              <a:rPr lang="en-IN" b="1" dirty="0" smtClean="0">
                <a:solidFill>
                  <a:srgbClr val="FF0000"/>
                </a:solidFill>
              </a:rPr>
              <a:t>can't use any input functions like </a:t>
            </a:r>
            <a:r>
              <a:rPr lang="en-IN" b="1" dirty="0" err="1" smtClean="0">
                <a:solidFill>
                  <a:srgbClr val="FF0000"/>
                </a:solidFill>
              </a:rPr>
              <a:t>scanf</a:t>
            </a:r>
            <a:r>
              <a:rPr lang="en-IN" b="1" dirty="0" smtClean="0">
                <a:solidFill>
                  <a:srgbClr val="FF0000"/>
                </a:solidFill>
              </a:rPr>
              <a:t>(), </a:t>
            </a:r>
            <a:r>
              <a:rPr lang="en-IN" b="1" dirty="0" err="1" smtClean="0">
                <a:solidFill>
                  <a:srgbClr val="FF0000"/>
                </a:solidFill>
              </a:rPr>
              <a:t>getch</a:t>
            </a:r>
            <a:r>
              <a:rPr lang="en-IN" b="1" dirty="0" smtClean="0">
                <a:solidFill>
                  <a:srgbClr val="FF0000"/>
                </a:solidFill>
              </a:rPr>
              <a:t>(), </a:t>
            </a:r>
            <a:r>
              <a:rPr lang="en-IN" b="1" dirty="0" err="1" smtClean="0">
                <a:solidFill>
                  <a:srgbClr val="FF0000"/>
                </a:solidFill>
              </a:rPr>
              <a:t>getchar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input to be provided should be read as </a:t>
            </a:r>
            <a:r>
              <a:rPr lang="en-IN" sz="4900" b="1" dirty="0" smtClean="0">
                <a:solidFill>
                  <a:srgbClr val="00B050"/>
                </a:solidFill>
              </a:rPr>
              <a:t>command line arguments</a:t>
            </a:r>
            <a:r>
              <a:rPr lang="en-IN" b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Options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IN" dirty="0" smtClean="0"/>
              <a:t>5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3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292" y="1757358"/>
            <a:ext cx="457196" cy="45719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6) </a:t>
            </a:r>
            <a:r>
              <a:rPr lang="en-IN" sz="2800" dirty="0"/>
              <a:t>Which of the following is a User-defined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d</a:t>
            </a:r>
            <a:r>
              <a:rPr lang="en-US" dirty="0" smtClean="0"/>
              <a:t>ouble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u</a:t>
            </a:r>
            <a:r>
              <a:rPr lang="en-US" dirty="0" smtClean="0"/>
              <a:t>nsigned 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enum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214818"/>
            <a:ext cx="457196" cy="45719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7</a:t>
            </a:r>
            <a:r>
              <a:rPr lang="en-US" sz="2800" dirty="0" smtClean="0"/>
              <a:t>) </a:t>
            </a:r>
            <a:r>
              <a:rPr lang="en-IN" sz="2800" dirty="0"/>
              <a:t>Which </a:t>
            </a:r>
            <a:r>
              <a:rPr lang="en-IN" sz="2800" dirty="0" smtClean="0"/>
              <a:t>has the highest precision?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float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d</a:t>
            </a:r>
            <a:r>
              <a:rPr lang="en-US" dirty="0" smtClean="0"/>
              <a:t>ouble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/>
              <a:t>u</a:t>
            </a:r>
            <a:r>
              <a:rPr lang="en-US" dirty="0" smtClean="0"/>
              <a:t>nsigned 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IN" dirty="0"/>
          </a:p>
        </p:txBody>
      </p:sp>
      <p:pic>
        <p:nvPicPr>
          <p:cNvPr id="102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643182"/>
            <a:ext cx="457196" cy="45719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Floating point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 algn="just">
              <a:lnSpc>
                <a:spcPct val="200000"/>
              </a:lnSpc>
              <a:buNone/>
            </a:pPr>
            <a:r>
              <a:rPr lang="en-IN" dirty="0"/>
              <a:t>The following table provide the details of standard floating-point types with storage sizes and value ranges and their precision −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3429000"/>
          <a:ext cx="7286676" cy="170688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80633"/>
                <a:gridCol w="1334011"/>
                <a:gridCol w="2571768"/>
                <a:gridCol w="2000264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/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/>
                        <a:t>Storage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/>
                        <a:t>Value range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/>
                        <a:t>Precision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1.2E-38 to 3.4E+38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6 decimal places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8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2.3E-308 to 1.7E+308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15 decimal places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long 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10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3.4E-4932 to 1.1E+4932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19 decimal places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8</a:t>
            </a:r>
            <a:r>
              <a:rPr lang="en-US" sz="2800" dirty="0" smtClean="0"/>
              <a:t>) Where the local variables are stored?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68" y="1628768"/>
            <a:ext cx="8229600" cy="4525963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Disk</a:t>
            </a:r>
            <a:endParaRPr lang="en-IN" dirty="0" smtClean="0"/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Stack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Heap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13</a:t>
            </a:r>
            <a:endParaRPr lang="en-IN" dirty="0"/>
          </a:p>
        </p:txBody>
      </p:sp>
      <p:pic>
        <p:nvPicPr>
          <p:cNvPr id="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643182"/>
            <a:ext cx="457196" cy="45719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3671"/>
            <a:ext cx="8229600" cy="108498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9</a:t>
            </a:r>
            <a:r>
              <a:rPr lang="en-US" sz="2800" dirty="0" smtClean="0"/>
              <a:t>) What is dangling pointer?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Points to garbage value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Points to function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Both A and B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None of these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0828" y="2108121"/>
            <a:ext cx="457196" cy="457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2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10) How to release the dynamically allocated memory?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f</a:t>
            </a:r>
            <a:r>
              <a:rPr lang="en-US" sz="2400" dirty="0" smtClean="0"/>
              <a:t>ree()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</a:t>
            </a:r>
            <a:r>
              <a:rPr lang="en-US" sz="2400" dirty="0" smtClean="0"/>
              <a:t>runcate()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delete()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release()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16832"/>
            <a:ext cx="457196" cy="457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85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22" y="457200"/>
            <a:ext cx="8229600" cy="145963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11)  </a:t>
            </a:r>
            <a:r>
              <a:rPr lang="en-US" sz="2800" dirty="0" err="1" smtClean="0"/>
              <a:t>int</a:t>
            </a:r>
            <a:r>
              <a:rPr lang="en-US" sz="2800" dirty="0" smtClean="0"/>
              <a:t> main(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argc</a:t>
            </a:r>
            <a:r>
              <a:rPr lang="en-US" sz="2800" dirty="0" smtClean="0"/>
              <a:t>, char **</a:t>
            </a:r>
            <a:r>
              <a:rPr lang="en-US" sz="2800" dirty="0" err="1" smtClean="0"/>
              <a:t>argv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comment about:  char **</a:t>
            </a:r>
            <a:r>
              <a:rPr lang="en-US" sz="2800" dirty="0" err="1" smtClean="0"/>
              <a:t>argv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4028"/>
            <a:ext cx="8229600" cy="37521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Pointer to pointer 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It is the file name and arguments passed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 it is an array of character pointers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Compile time error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021497"/>
            <a:ext cx="457196" cy="457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34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12) Predict the output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float x = 0.1;</a:t>
            </a:r>
          </a:p>
          <a:p>
            <a:pPr marL="0" indent="0">
              <a:buNone/>
            </a:pPr>
            <a:r>
              <a:rPr lang="en-US" dirty="0" smtClean="0"/>
              <a:t>If(x==0.1)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(“yes”);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(“no”);</a:t>
            </a:r>
          </a:p>
          <a:p>
            <a:pPr marL="0" indent="0">
              <a:buNone/>
            </a:pP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Output: 	__________		Ans: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13) What is the similarity between enum and struct?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Can assign new values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Can create new data types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Nothing in common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They are same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92896"/>
            <a:ext cx="457196" cy="457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5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818" y="1142984"/>
            <a:ext cx="10929982" cy="1714512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 err="1" smtClean="0"/>
              <a:t>int</a:t>
            </a:r>
            <a:r>
              <a:rPr lang="en-US" sz="3600" dirty="0" smtClean="0"/>
              <a:t> main(</a:t>
            </a:r>
            <a:r>
              <a:rPr lang="en-US" sz="3600" b="1" dirty="0" err="1" smtClean="0">
                <a:solidFill>
                  <a:srgbClr val="FF0000"/>
                </a:solidFill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argc</a:t>
            </a:r>
            <a:r>
              <a:rPr lang="en-US" sz="3600" b="1" dirty="0" smtClean="0">
                <a:solidFill>
                  <a:srgbClr val="FF0000"/>
                </a:solidFill>
              </a:rPr>
              <a:t>, char *</a:t>
            </a:r>
            <a:r>
              <a:rPr lang="en-US" sz="3600" b="1" dirty="0" err="1" smtClean="0">
                <a:solidFill>
                  <a:srgbClr val="FF0000"/>
                </a:solidFill>
              </a:rPr>
              <a:t>argv</a:t>
            </a:r>
            <a:r>
              <a:rPr lang="en-US" sz="3600" b="1" dirty="0" smtClean="0">
                <a:solidFill>
                  <a:srgbClr val="FF0000"/>
                </a:solidFill>
              </a:rPr>
              <a:t>[])</a:t>
            </a:r>
            <a:r>
              <a:rPr lang="en-US" sz="3600" dirty="0" smtClean="0"/>
              <a:t>  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14348" y="2552541"/>
            <a:ext cx="84296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cap="all" dirty="0" smtClean="0"/>
              <a:t>COMMAND LINE ARGUMENTS IN C:</a:t>
            </a:r>
          </a:p>
          <a:p>
            <a:pPr fontAlgn="base"/>
            <a:r>
              <a:rPr lang="en-US" sz="2400" dirty="0" smtClean="0"/>
              <a:t>main() function of a C program accepts arguments from command line or from other shell scripts by following commands.</a:t>
            </a:r>
          </a:p>
          <a:p>
            <a:pPr fontAlgn="base"/>
            <a:r>
              <a:rPr lang="en-US" sz="2400" dirty="0" smtClean="0"/>
              <a:t> They are   </a:t>
            </a:r>
            <a:r>
              <a:rPr lang="en-US" sz="2400" dirty="0" err="1" smtClean="0"/>
              <a:t>argc</a:t>
            </a:r>
            <a:r>
              <a:rPr lang="en-US" sz="2400" dirty="0" smtClean="0"/>
              <a:t>  and  </a:t>
            </a:r>
            <a:r>
              <a:rPr lang="en-US" sz="2400" dirty="0" err="1" smtClean="0"/>
              <a:t>argv</a:t>
            </a:r>
            <a:r>
              <a:rPr lang="en-US" sz="2400" dirty="0" smtClean="0"/>
              <a:t>[]</a:t>
            </a:r>
          </a:p>
          <a:p>
            <a:pPr fontAlgn="base"/>
            <a:r>
              <a:rPr lang="en-US" sz="2400" dirty="0" smtClean="0"/>
              <a:t>where,</a:t>
            </a:r>
          </a:p>
          <a:p>
            <a:pPr fontAlgn="base"/>
            <a:r>
              <a:rPr lang="en-US" sz="2800" b="1" dirty="0" err="1" smtClean="0"/>
              <a:t>argc</a:t>
            </a:r>
            <a:r>
              <a:rPr lang="en-US" sz="2800" b="1" dirty="0" smtClean="0"/>
              <a:t>    – </a:t>
            </a:r>
            <a:r>
              <a:rPr lang="en-US" sz="2800" dirty="0" smtClean="0"/>
              <a:t>Number of arguments in the command line including program name (integer).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err="1" smtClean="0"/>
              <a:t>argv</a:t>
            </a:r>
            <a:r>
              <a:rPr lang="en-US" sz="2800" b="1" dirty="0" smtClean="0"/>
              <a:t>[]   – </a:t>
            </a:r>
            <a:r>
              <a:rPr lang="en-US" sz="2800" dirty="0" smtClean="0"/>
              <a:t>This is carrying all the arguments </a:t>
            </a:r>
            <a:r>
              <a:rPr lang="en-US" sz="2800" dirty="0" smtClean="0">
                <a:solidFill>
                  <a:prstClr val="black"/>
                </a:solidFill>
              </a:rPr>
              <a:t>including program name (pointer array ).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command line arguments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14) What is recursion?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Looping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A function calls another function repeatedly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A function calls repeatedly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Function calls itself repeatedly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653136"/>
            <a:ext cx="457196" cy="457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7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ll the b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643734" cy="1377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00200"/>
            <a:ext cx="9286940" cy="504351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800" dirty="0" smtClean="0"/>
              <a:t>#include 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 </a:t>
            </a:r>
          </a:p>
          <a:p>
            <a:pPr fontAlgn="base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argc</a:t>
            </a:r>
            <a:r>
              <a:rPr lang="en-US" sz="2800" b="1" dirty="0" smtClean="0"/>
              <a:t>, char *</a:t>
            </a:r>
            <a:r>
              <a:rPr lang="en-US" sz="2800" b="1" dirty="0" err="1" smtClean="0"/>
              <a:t>argv</a:t>
            </a:r>
            <a:r>
              <a:rPr lang="en-US" sz="2800" b="1" dirty="0" smtClean="0"/>
              <a:t>[])</a:t>
            </a:r>
            <a:r>
              <a:rPr lang="en-US" sz="2800" dirty="0" smtClean="0"/>
              <a:t>   </a:t>
            </a:r>
            <a:r>
              <a:rPr lang="en-US" sz="2400" dirty="0" smtClean="0"/>
              <a:t>//command line arguments</a:t>
            </a:r>
            <a:endParaRPr lang="en-US" sz="2800" dirty="0" smtClean="0"/>
          </a:p>
          <a:p>
            <a:pPr fontAlgn="base">
              <a:buNone/>
            </a:pPr>
            <a:r>
              <a:rPr lang="en-US" sz="2800" dirty="0" smtClean="0"/>
              <a:t>{</a:t>
            </a:r>
          </a:p>
          <a:p>
            <a:pPr fontAlgn="base">
              <a:buNone/>
            </a:pPr>
            <a:r>
              <a:rPr lang="en-US" sz="2800" dirty="0" smtClean="0"/>
              <a:t>  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("\n Program name  : %s \n", </a:t>
            </a:r>
            <a:r>
              <a:rPr lang="en-US" sz="2800" b="1" dirty="0" err="1" smtClean="0"/>
              <a:t>argv</a:t>
            </a:r>
            <a:r>
              <a:rPr lang="en-US" sz="2800" b="1" dirty="0" smtClean="0"/>
              <a:t>[0]</a:t>
            </a:r>
            <a:r>
              <a:rPr lang="en-US" sz="2800" dirty="0" smtClean="0"/>
              <a:t>);</a:t>
            </a:r>
          </a:p>
          <a:p>
            <a:pPr fontAlgn="base">
              <a:buNone/>
            </a:pPr>
            <a:r>
              <a:rPr lang="en-US" sz="2800" dirty="0" smtClean="0"/>
              <a:t>  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("1st </a:t>
            </a:r>
            <a:r>
              <a:rPr lang="en-US" sz="2800" dirty="0" err="1" smtClean="0"/>
              <a:t>arg</a:t>
            </a:r>
            <a:r>
              <a:rPr lang="en-US" sz="2800" dirty="0" smtClean="0"/>
              <a:t>  : %s \n", </a:t>
            </a:r>
            <a:r>
              <a:rPr lang="en-US" sz="2800" b="1" dirty="0" err="1" smtClean="0"/>
              <a:t>argv</a:t>
            </a:r>
            <a:r>
              <a:rPr lang="en-US" sz="2800" b="1" dirty="0" smtClean="0"/>
              <a:t>[1]</a:t>
            </a:r>
            <a:r>
              <a:rPr lang="en-US" sz="2800" dirty="0" smtClean="0"/>
              <a:t>);</a:t>
            </a:r>
          </a:p>
          <a:p>
            <a:pPr fontAlgn="base">
              <a:buNone/>
            </a:pPr>
            <a:r>
              <a:rPr lang="en-US" sz="2800" dirty="0" smtClean="0"/>
              <a:t>  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("2nd </a:t>
            </a:r>
            <a:r>
              <a:rPr lang="en-US" sz="2800" dirty="0" err="1" smtClean="0"/>
              <a:t>arg</a:t>
            </a:r>
            <a:r>
              <a:rPr lang="en-US" sz="2800" dirty="0" smtClean="0"/>
              <a:t>  : %s \n", </a:t>
            </a:r>
            <a:r>
              <a:rPr lang="en-US" sz="2800" b="1" dirty="0" err="1" smtClean="0"/>
              <a:t>argv</a:t>
            </a:r>
            <a:r>
              <a:rPr lang="en-US" sz="2800" b="1" dirty="0" smtClean="0"/>
              <a:t>[2]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return 0;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b="1" dirty="0" smtClean="0"/>
              <a:t>Properties of Command Line Arguments: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They are passed to main() function.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They are parameters/arguments supplied to the program when it is invoked.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They are used to control program from outside instead of hard coding those values inside the code.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dirty="0" err="1" smtClean="0"/>
              <a:t>argc</a:t>
            </a:r>
            <a:r>
              <a:rPr lang="en-US" dirty="0" smtClean="0"/>
              <a:t>] is a NULL pointer.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argv</a:t>
            </a:r>
            <a:r>
              <a:rPr lang="en-US" dirty="0" smtClean="0"/>
              <a:t>[0] holds the name of the program.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argv</a:t>
            </a:r>
            <a:r>
              <a:rPr lang="en-US" dirty="0" smtClean="0"/>
              <a:t>[1] points to the first command line argument and </a:t>
            </a:r>
            <a:r>
              <a:rPr lang="en-US" dirty="0" err="1" smtClean="0"/>
              <a:t>argv</a:t>
            </a:r>
            <a:r>
              <a:rPr lang="en-US" dirty="0" smtClean="0"/>
              <a:t>[n] points last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command line arguments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Program 1: </a:t>
            </a:r>
          </a:p>
          <a:p>
            <a:pPr>
              <a:buNone/>
            </a:pPr>
            <a:r>
              <a:rPr lang="en-US" sz="2800" dirty="0" smtClean="0"/>
              <a:t>Factorial program in c using command line arguments.</a:t>
            </a:r>
            <a:endParaRPr lang="en-US" dirty="0" smtClean="0"/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Factorial</a:t>
            </a:r>
            <a:r>
              <a:rPr lang="en-US" sz="2800" dirty="0" smtClean="0"/>
              <a:t> of a non-negative integer n, denoted by n!, is the product of all positive integers less than or equal to n. </a:t>
            </a:r>
          </a:p>
          <a:p>
            <a:pPr>
              <a:buNone/>
            </a:pPr>
            <a:r>
              <a:rPr lang="en-US" sz="2800" dirty="0" smtClean="0"/>
              <a:t>For example, The value of 5! is 5*4*3*2*1 = 120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08" y="588961"/>
            <a:ext cx="8229600" cy="576899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a, char *b[]) </a:t>
            </a:r>
            <a:r>
              <a:rPr lang="en-US" dirty="0" smtClean="0"/>
              <a:t>//command line arguments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 lvl="2">
              <a:buNone/>
            </a:pPr>
            <a:r>
              <a:rPr lang="en-IN" sz="3600" dirty="0" err="1"/>
              <a:t>i</a:t>
            </a:r>
            <a:r>
              <a:rPr lang="en-IN" sz="3600" dirty="0" err="1" smtClean="0"/>
              <a:t>nt</a:t>
            </a:r>
            <a:r>
              <a:rPr lang="en-IN" sz="3600" dirty="0" smtClean="0"/>
              <a:t> </a:t>
            </a:r>
            <a:r>
              <a:rPr lang="en-IN" sz="3600" dirty="0" err="1" smtClean="0"/>
              <a:t>x,i,f</a:t>
            </a:r>
            <a:r>
              <a:rPr lang="en-IN" sz="3600" dirty="0" smtClean="0"/>
              <a:t>=1;</a:t>
            </a:r>
            <a:endParaRPr lang="en-US" sz="3600" dirty="0" smtClean="0"/>
          </a:p>
          <a:p>
            <a:pPr lvl="2">
              <a:buNone/>
            </a:pPr>
            <a:r>
              <a:rPr lang="en-IN" sz="3600" dirty="0" smtClean="0"/>
              <a:t>x=</a:t>
            </a:r>
            <a:r>
              <a:rPr lang="en-IN" sz="3600" dirty="0" err="1" smtClean="0">
                <a:solidFill>
                  <a:srgbClr val="FF0000"/>
                </a:solidFill>
              </a:rPr>
              <a:t>atoi</a:t>
            </a:r>
            <a:r>
              <a:rPr lang="en-IN" sz="3600" dirty="0" smtClean="0"/>
              <a:t>(b[1]); </a:t>
            </a:r>
            <a:endParaRPr lang="en-US" sz="3600" dirty="0" smtClean="0"/>
          </a:p>
          <a:p>
            <a:pPr lvl="2">
              <a:buNone/>
            </a:pPr>
            <a:r>
              <a:rPr lang="en-IN" sz="3600" dirty="0" smtClean="0"/>
              <a:t>for(</a:t>
            </a:r>
            <a:r>
              <a:rPr lang="en-IN" sz="3600" dirty="0" err="1" smtClean="0"/>
              <a:t>i</a:t>
            </a:r>
            <a:r>
              <a:rPr lang="en-IN" sz="3600" dirty="0" smtClean="0"/>
              <a:t>=1;i&lt;=</a:t>
            </a:r>
            <a:r>
              <a:rPr lang="en-IN" sz="3600" dirty="0" err="1" smtClean="0"/>
              <a:t>x;i</a:t>
            </a:r>
            <a:r>
              <a:rPr lang="en-IN" sz="3600" dirty="0" smtClean="0"/>
              <a:t>++)</a:t>
            </a:r>
            <a:endParaRPr lang="en-US" sz="3600" dirty="0" smtClean="0"/>
          </a:p>
          <a:p>
            <a:pPr lvl="2">
              <a:buNone/>
            </a:pPr>
            <a:r>
              <a:rPr lang="en-IN" sz="3600" dirty="0" smtClean="0"/>
              <a:t>{</a:t>
            </a:r>
            <a:endParaRPr lang="en-US" sz="3600" dirty="0" smtClean="0"/>
          </a:p>
          <a:p>
            <a:pPr lvl="2">
              <a:buNone/>
            </a:pPr>
            <a:r>
              <a:rPr lang="en-IN" sz="3600" dirty="0" smtClean="0"/>
              <a:t>     f=f*</a:t>
            </a:r>
            <a:r>
              <a:rPr lang="en-IN" sz="3600" dirty="0" err="1" smtClean="0"/>
              <a:t>i</a:t>
            </a:r>
            <a:r>
              <a:rPr lang="en-IN" sz="3600" dirty="0" smtClean="0"/>
              <a:t>;</a:t>
            </a:r>
            <a:endParaRPr lang="en-US" sz="3600" dirty="0" smtClean="0"/>
          </a:p>
          <a:p>
            <a:pPr lvl="2">
              <a:buNone/>
            </a:pPr>
            <a:r>
              <a:rPr lang="en-IN" sz="3600" dirty="0" smtClean="0"/>
              <a:t> }</a:t>
            </a:r>
            <a:endParaRPr lang="en-US" sz="3600" dirty="0" smtClean="0"/>
          </a:p>
          <a:p>
            <a:pPr lvl="2">
              <a:buNone/>
            </a:pPr>
            <a:r>
              <a:rPr lang="en-IN" sz="3600" dirty="0" err="1" smtClean="0"/>
              <a:t>printf</a:t>
            </a:r>
            <a:r>
              <a:rPr lang="en-IN" sz="3600" dirty="0" smtClean="0"/>
              <a:t>("%</a:t>
            </a:r>
            <a:r>
              <a:rPr lang="en-IN" sz="3600" dirty="0" err="1" smtClean="0"/>
              <a:t>d",f</a:t>
            </a:r>
            <a:r>
              <a:rPr lang="en-IN" sz="3600" dirty="0" smtClean="0"/>
              <a:t>);</a:t>
            </a:r>
            <a:endParaRPr lang="en-US" sz="3600" dirty="0" smtClean="0"/>
          </a:p>
          <a:p>
            <a:pPr lvl="2">
              <a:buNone/>
            </a:pPr>
            <a:r>
              <a:rPr lang="en-IN" sz="3600" dirty="0" smtClean="0"/>
              <a:t>return 0;</a:t>
            </a:r>
            <a:endParaRPr lang="en-US" sz="3600" dirty="0" smtClean="0"/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b="1" dirty="0" err="1" smtClean="0"/>
              <a:t>atoi</a:t>
            </a:r>
            <a:r>
              <a:rPr lang="en-US" dirty="0" smtClean="0"/>
              <a:t> function is to convert a character to integer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Program 2: </a:t>
            </a:r>
          </a:p>
          <a:p>
            <a:pPr>
              <a:buNone/>
            </a:pPr>
            <a:r>
              <a:rPr lang="en-US" dirty="0" smtClean="0"/>
              <a:t>Write a c program, to find the area of a circle when the diameter is given, using command line arguments.</a:t>
            </a:r>
          </a:p>
          <a:p>
            <a:pPr>
              <a:buNone/>
            </a:pPr>
            <a:r>
              <a:rPr lang="en-US" dirty="0" smtClean="0"/>
              <a:t>The input diameter is an integer and the output area should be a floating point variable with 2 point precision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714356"/>
            <a:ext cx="8229600" cy="57150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#define PI 3.14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a, char *b[]) </a:t>
            </a:r>
            <a:r>
              <a:rPr lang="en-US" dirty="0" smtClean="0"/>
              <a:t>//command line arguments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 lvl="2">
              <a:buNone/>
            </a:pPr>
            <a:r>
              <a:rPr lang="en-IN" sz="3600" dirty="0" err="1" smtClean="0"/>
              <a:t>int</a:t>
            </a:r>
            <a:r>
              <a:rPr lang="en-US" sz="3300" dirty="0" smtClean="0"/>
              <a:t> d; </a:t>
            </a:r>
          </a:p>
          <a:p>
            <a:pPr lvl="2">
              <a:buNone/>
            </a:pPr>
            <a:r>
              <a:rPr lang="en-US" sz="3300" dirty="0" smtClean="0"/>
              <a:t>float area =0;</a:t>
            </a:r>
          </a:p>
          <a:p>
            <a:pPr lvl="2">
              <a:buNone/>
            </a:pPr>
            <a:r>
              <a:rPr lang="en-US" sz="3300" dirty="0" smtClean="0"/>
              <a:t>d= </a:t>
            </a:r>
            <a:r>
              <a:rPr lang="en-US" sz="3300" b="1" dirty="0" err="1" smtClean="0">
                <a:solidFill>
                  <a:srgbClr val="FF0000"/>
                </a:solidFill>
              </a:rPr>
              <a:t>atoi</a:t>
            </a:r>
            <a:r>
              <a:rPr lang="en-US" sz="3300" smtClean="0"/>
              <a:t>(b[1</a:t>
            </a:r>
            <a:r>
              <a:rPr lang="en-US" sz="3300" dirty="0" smtClean="0"/>
              <a:t>]);</a:t>
            </a:r>
          </a:p>
          <a:p>
            <a:pPr lvl="2">
              <a:buNone/>
            </a:pPr>
            <a:r>
              <a:rPr lang="en-US" sz="3300" dirty="0" smtClean="0"/>
              <a:t>area =(float) PI*(d/2)*(d/2);</a:t>
            </a:r>
          </a:p>
          <a:p>
            <a:pPr lvl="2">
              <a:buNone/>
            </a:pPr>
            <a:r>
              <a:rPr lang="en-US" sz="3300" dirty="0" err="1" smtClean="0"/>
              <a:t>printf</a:t>
            </a:r>
            <a:r>
              <a:rPr lang="en-US" sz="3300" dirty="0" smtClean="0"/>
              <a:t>(“</a:t>
            </a:r>
            <a:r>
              <a:rPr lang="en-US" sz="3300" b="1" dirty="0" smtClean="0">
                <a:solidFill>
                  <a:srgbClr val="FF0000"/>
                </a:solidFill>
              </a:rPr>
              <a:t>%0.2f</a:t>
            </a:r>
            <a:r>
              <a:rPr lang="en-US" sz="3300" dirty="0" smtClean="0"/>
              <a:t>", area);</a:t>
            </a:r>
          </a:p>
          <a:p>
            <a:pPr lvl="2">
              <a:buNone/>
            </a:pPr>
            <a:r>
              <a:rPr lang="en-US" sz="3300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%0.2f  </a:t>
            </a:r>
            <a:r>
              <a:rPr lang="en-US" dirty="0" smtClean="0"/>
              <a:t>is to print the answer with 2 values after decimal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775A-81E1-4004-94F8-2536A66B0A1B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941</Words>
  <Application>Microsoft Office PowerPoint</Application>
  <PresentationFormat>On-screen Show (4:3)</PresentationFormat>
  <Paragraphs>298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TCS</vt:lpstr>
      <vt:lpstr>We can't use any input functions like scanf(), getch(), getchar().  The input to be provided should be read as command line arguments. </vt:lpstr>
      <vt:lpstr>int main(int argc, char *argv[])  </vt:lpstr>
      <vt:lpstr>command line arguments</vt:lpstr>
      <vt:lpstr>command line arguments</vt:lpstr>
      <vt:lpstr>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1) How many times the below loop will be executed?</vt:lpstr>
      <vt:lpstr>Options</vt:lpstr>
      <vt:lpstr>2) Which of the following indicate the end of the file?</vt:lpstr>
      <vt:lpstr>3) If a function’s return type is not explicitly defined then it’s default to ______ (In C).</vt:lpstr>
      <vt:lpstr>4) For passing command line argument the main function should be like _______</vt:lpstr>
      <vt:lpstr>5) How many times the below loop will be executed?</vt:lpstr>
      <vt:lpstr>Options</vt:lpstr>
      <vt:lpstr>6) Which of the following is a User-defined data type?</vt:lpstr>
      <vt:lpstr>7) Which has the highest precision?</vt:lpstr>
      <vt:lpstr>Floating point types</vt:lpstr>
      <vt:lpstr>8) Where the local variables are stored?</vt:lpstr>
      <vt:lpstr>9) What is dangling pointer?</vt:lpstr>
      <vt:lpstr>10) How to release the dynamically allocated memory?</vt:lpstr>
      <vt:lpstr>11)  int main(int argc, char **argv)  comment about:  char **argv</vt:lpstr>
      <vt:lpstr>12) Predict the output</vt:lpstr>
      <vt:lpstr>13) What is the similarity between enum and struct?</vt:lpstr>
      <vt:lpstr>14) What is recursion?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</dc:title>
  <dc:creator>SMART</dc:creator>
  <cp:lastModifiedBy>Geetha Palanisamy</cp:lastModifiedBy>
  <cp:revision>77</cp:revision>
  <dcterms:created xsi:type="dcterms:W3CDTF">2017-09-13T05:14:02Z</dcterms:created>
  <dcterms:modified xsi:type="dcterms:W3CDTF">2017-09-19T05:03:45Z</dcterms:modified>
</cp:coreProperties>
</file>