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72" r:id="rId3"/>
    <p:sldId id="270" r:id="rId4"/>
    <p:sldId id="273" r:id="rId5"/>
    <p:sldId id="274" r:id="rId6"/>
    <p:sldId id="275" r:id="rId7"/>
    <p:sldId id="278" r:id="rId8"/>
    <p:sldId id="280" r:id="rId9"/>
    <p:sldId id="279" r:id="rId10"/>
    <p:sldId id="281" r:id="rId11"/>
    <p:sldId id="282" r:id="rId12"/>
    <p:sldId id="283" r:id="rId13"/>
    <p:sldId id="284" r:id="rId14"/>
    <p:sldId id="285" r:id="rId15"/>
    <p:sldId id="286" r:id="rId16"/>
    <p:sldId id="287" r:id="rId17"/>
    <p:sldId id="288" r:id="rId18"/>
    <p:sldId id="353" r:id="rId19"/>
    <p:sldId id="354" r:id="rId20"/>
    <p:sldId id="358" r:id="rId21"/>
    <p:sldId id="359" r:id="rId22"/>
    <p:sldId id="360" r:id="rId23"/>
    <p:sldId id="361" r:id="rId24"/>
    <p:sldId id="377" r:id="rId25"/>
    <p:sldId id="378" r:id="rId26"/>
    <p:sldId id="379" r:id="rId27"/>
    <p:sldId id="394" r:id="rId28"/>
    <p:sldId id="395" r:id="rId29"/>
    <p:sldId id="396" r:id="rId30"/>
    <p:sldId id="397" r:id="rId31"/>
    <p:sldId id="398" r:id="rId32"/>
    <p:sldId id="399" r:id="rId33"/>
    <p:sldId id="400" r:id="rId34"/>
    <p:sldId id="401" r:id="rId35"/>
    <p:sldId id="402" r:id="rId36"/>
    <p:sldId id="376"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8" r:id="rId53"/>
    <p:sldId id="339" r:id="rId54"/>
    <p:sldId id="340" r:id="rId55"/>
    <p:sldId id="341" r:id="rId56"/>
    <p:sldId id="342" r:id="rId57"/>
    <p:sldId id="343" r:id="rId58"/>
    <p:sldId id="345" r:id="rId59"/>
    <p:sldId id="346" r:id="rId60"/>
    <p:sldId id="347" r:id="rId61"/>
    <p:sldId id="348" r:id="rId62"/>
    <p:sldId id="350" r:id="rId63"/>
    <p:sldId id="351" r:id="rId64"/>
    <p:sldId id="352" r:id="rId65"/>
    <p:sldId id="355" r:id="rId66"/>
    <p:sldId id="356" r:id="rId67"/>
    <p:sldId id="357" r:id="rId68"/>
    <p:sldId id="362" r:id="rId69"/>
    <p:sldId id="363" r:id="rId70"/>
    <p:sldId id="364" r:id="rId71"/>
    <p:sldId id="391" r:id="rId72"/>
    <p:sldId id="365" r:id="rId73"/>
    <p:sldId id="366" r:id="rId74"/>
    <p:sldId id="393" r:id="rId75"/>
    <p:sldId id="367" r:id="rId76"/>
    <p:sldId id="368" r:id="rId77"/>
    <p:sldId id="369" r:id="rId78"/>
    <p:sldId id="392" r:id="rId79"/>
    <p:sldId id="370" r:id="rId80"/>
    <p:sldId id="371" r:id="rId81"/>
    <p:sldId id="372" r:id="rId82"/>
    <p:sldId id="389" r:id="rId83"/>
    <p:sldId id="390" r:id="rId84"/>
    <p:sldId id="28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21" autoAdjust="0"/>
    <p:restoredTop sz="91756" autoAdjust="0"/>
  </p:normalViewPr>
  <p:slideViewPr>
    <p:cSldViewPr>
      <p:cViewPr>
        <p:scale>
          <a:sx n="67" d="100"/>
          <a:sy n="67" d="100"/>
        </p:scale>
        <p:origin x="-2028" y="-3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06A40-A4C3-4660-8930-46CF7CB6E8AA}" type="datetimeFigureOut">
              <a:rPr lang="en-US" smtClean="0"/>
              <a:pPr/>
              <a:t>9/22/2017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57ACF-F6E8-482E-9EA8-D923E3386067}" type="slidenum">
              <a:rPr lang="en-IN" smtClean="0"/>
              <a:pPr/>
              <a:t>‹#›</a:t>
            </a:fld>
            <a:endParaRPr lang="en-IN"/>
          </a:p>
        </p:txBody>
      </p:sp>
    </p:spTree>
    <p:extLst>
      <p:ext uri="{BB962C8B-B14F-4D97-AF65-F5344CB8AC3E}">
        <p14:creationId xmlns="" xmlns:p14="http://schemas.microsoft.com/office/powerpoint/2010/main" val="191152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28</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49</a:t>
            </a:fld>
            <a:endParaRPr lang="en-IN"/>
          </a:p>
        </p:txBody>
      </p:sp>
    </p:spTree>
    <p:extLst>
      <p:ext uri="{BB962C8B-B14F-4D97-AF65-F5344CB8AC3E}">
        <p14:creationId xmlns="" xmlns:p14="http://schemas.microsoft.com/office/powerpoint/2010/main" val="38146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50</a:t>
            </a:fld>
            <a:endParaRPr lang="en-IN"/>
          </a:p>
        </p:txBody>
      </p:sp>
    </p:spTree>
    <p:extLst>
      <p:ext uri="{BB962C8B-B14F-4D97-AF65-F5344CB8AC3E}">
        <p14:creationId xmlns="" xmlns:p14="http://schemas.microsoft.com/office/powerpoint/2010/main" val="151715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Output:</a:t>
            </a:r>
          </a:p>
          <a:p>
            <a:r>
              <a:rPr lang="en-IN" dirty="0" smtClean="0"/>
              <a:t>1</a:t>
            </a:r>
          </a:p>
          <a:p>
            <a:r>
              <a:rPr lang="en-IN" dirty="0" smtClean="0"/>
              <a:t>2</a:t>
            </a:r>
          </a:p>
          <a:p>
            <a:r>
              <a:rPr lang="en-IN" dirty="0" smtClean="0"/>
              <a:t>3</a:t>
            </a:r>
          </a:p>
          <a:p>
            <a:r>
              <a:rPr lang="en-IN" dirty="0" smtClean="0"/>
              <a:t>4</a:t>
            </a:r>
          </a:p>
          <a:p>
            <a:r>
              <a:rPr lang="en-IN" dirty="0" smtClean="0"/>
              <a:t>5</a:t>
            </a:r>
          </a:p>
          <a:p>
            <a:r>
              <a:rPr lang="en-IN" dirty="0" smtClean="0"/>
              <a:t>1</a:t>
            </a:r>
          </a:p>
          <a:p>
            <a:r>
              <a:rPr lang="en-IN" dirty="0" smtClean="0"/>
              <a:t>2</a:t>
            </a:r>
          </a:p>
          <a:p>
            <a:r>
              <a:rPr lang="en-IN" dirty="0" smtClean="0"/>
              <a:t>3</a:t>
            </a:r>
          </a:p>
          <a:p>
            <a:r>
              <a:rPr lang="en-IN" dirty="0" smtClean="0"/>
              <a:t>4</a:t>
            </a:r>
          </a:p>
          <a:p>
            <a:r>
              <a:rPr lang="en-IN" dirty="0" smtClean="0"/>
              <a:t>1</a:t>
            </a:r>
          </a:p>
          <a:p>
            <a:r>
              <a:rPr lang="en-IN" dirty="0" smtClean="0"/>
              <a:t>2</a:t>
            </a:r>
          </a:p>
          <a:p>
            <a:r>
              <a:rPr lang="en-IN" dirty="0" smtClean="0"/>
              <a:t>3</a:t>
            </a:r>
          </a:p>
          <a:p>
            <a:r>
              <a:rPr lang="en-IN" dirty="0" smtClean="0"/>
              <a:t>1</a:t>
            </a:r>
          </a:p>
          <a:p>
            <a:r>
              <a:rPr lang="en-IN" dirty="0" smtClean="0"/>
              <a:t>2</a:t>
            </a:r>
          </a:p>
          <a:p>
            <a:r>
              <a:rPr lang="en-IN" dirty="0" smtClean="0"/>
              <a:t>1</a:t>
            </a:r>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37</a:t>
            </a:fld>
            <a:endParaRPr lang="en-IN"/>
          </a:p>
        </p:txBody>
      </p:sp>
    </p:spTree>
    <p:extLst>
      <p:ext uri="{BB962C8B-B14F-4D97-AF65-F5344CB8AC3E}">
        <p14:creationId xmlns="" xmlns:p14="http://schemas.microsoft.com/office/powerpoint/2010/main" val="187167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local</a:t>
            </a:r>
            <a:r>
              <a:rPr lang="en-IN" sz="1200" b="0" i="0" kern="1200" dirty="0" smtClean="0">
                <a:solidFill>
                  <a:schemeClr val="tx1"/>
                </a:solidFill>
                <a:latin typeface="+mn-lt"/>
                <a:ea typeface="+mn-ea"/>
                <a:cs typeface="+mn-cs"/>
              </a:rPr>
              <a:t> variables can be stored either on the stack or in a data segment depending on whether they are auto or static. (if neither auto or static is explicitly specified, auto is assumed)</a:t>
            </a:r>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39</a:t>
            </a:fld>
            <a:endParaRPr lang="en-IN"/>
          </a:p>
        </p:txBody>
      </p:sp>
    </p:spTree>
    <p:extLst>
      <p:ext uri="{BB962C8B-B14F-4D97-AF65-F5344CB8AC3E}">
        <p14:creationId xmlns="" xmlns:p14="http://schemas.microsoft.com/office/powerpoint/2010/main" val="253670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40</a:t>
            </a:fld>
            <a:endParaRPr lang="en-IN"/>
          </a:p>
        </p:txBody>
      </p:sp>
    </p:spTree>
    <p:extLst>
      <p:ext uri="{BB962C8B-B14F-4D97-AF65-F5344CB8AC3E}">
        <p14:creationId xmlns="" xmlns:p14="http://schemas.microsoft.com/office/powerpoint/2010/main" val="183065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EOF</a:t>
            </a:r>
            <a:r>
              <a:rPr lang="en-IN" sz="1200" b="0" i="0" kern="1200" dirty="0" smtClean="0">
                <a:solidFill>
                  <a:schemeClr val="tx1"/>
                </a:solidFill>
                <a:latin typeface="+mn-lt"/>
                <a:ea typeface="+mn-ea"/>
                <a:cs typeface="+mn-cs"/>
              </a:rPr>
              <a:t> macro which expands to an integer constant expression, with type </a:t>
            </a:r>
            <a:r>
              <a:rPr lang="en-IN" sz="1200" b="0" i="0" kern="1200" dirty="0" err="1" smtClean="0">
                <a:solidFill>
                  <a:schemeClr val="tx1"/>
                </a:solidFill>
                <a:latin typeface="+mn-lt"/>
                <a:ea typeface="+mn-ea"/>
                <a:cs typeface="+mn-cs"/>
              </a:rPr>
              <a:t>int</a:t>
            </a:r>
            <a:r>
              <a:rPr lang="en-IN" sz="1200" b="0" i="0" kern="1200" dirty="0" smtClean="0">
                <a:solidFill>
                  <a:schemeClr val="tx1"/>
                </a:solidFill>
                <a:latin typeface="+mn-lt"/>
                <a:ea typeface="+mn-ea"/>
                <a:cs typeface="+mn-cs"/>
              </a:rPr>
              <a:t> and a negative value, that is returned by several functions to indicate </a:t>
            </a:r>
            <a:r>
              <a:rPr lang="en-IN" sz="1200" b="1" i="0" kern="1200" dirty="0" smtClean="0">
                <a:solidFill>
                  <a:schemeClr val="tx1"/>
                </a:solidFill>
                <a:latin typeface="+mn-lt"/>
                <a:ea typeface="+mn-ea"/>
                <a:cs typeface="+mn-cs"/>
              </a:rPr>
              <a:t>end-of-file</a:t>
            </a:r>
            <a:r>
              <a:rPr lang="en-IN" sz="1200" b="0" i="0" kern="1200" dirty="0" smtClean="0">
                <a:solidFill>
                  <a:schemeClr val="tx1"/>
                </a:solidFill>
                <a:latin typeface="+mn-lt"/>
                <a:ea typeface="+mn-ea"/>
                <a:cs typeface="+mn-cs"/>
              </a:rPr>
              <a:t>, that is, no more input from a stream.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1" kern="1200" dirty="0" smtClean="0">
                <a:solidFill>
                  <a:schemeClr val="tx1"/>
                </a:solidFill>
                <a:latin typeface="+mn-lt"/>
                <a:ea typeface="+mn-ea"/>
                <a:cs typeface="+mn-cs"/>
              </a:rPr>
              <a:t>The </a:t>
            </a:r>
            <a:r>
              <a:rPr lang="en-IN" sz="1200" b="0" i="1" kern="1200" dirty="0" err="1" smtClean="0">
                <a:solidFill>
                  <a:schemeClr val="tx1"/>
                </a:solidFill>
                <a:latin typeface="+mn-lt"/>
                <a:ea typeface="+mn-ea"/>
                <a:cs typeface="+mn-cs"/>
              </a:rPr>
              <a:t>feof</a:t>
            </a:r>
            <a:r>
              <a:rPr lang="en-IN" sz="1200" b="0" i="1" kern="1200" dirty="0" smtClean="0">
                <a:solidFill>
                  <a:schemeClr val="tx1"/>
                </a:solidFill>
                <a:latin typeface="+mn-lt"/>
                <a:ea typeface="+mn-ea"/>
                <a:cs typeface="+mn-cs"/>
              </a:rPr>
              <a:t>() function tests the end-of-file indicator for the stream pointed to by file</a:t>
            </a:r>
            <a:r>
              <a:rPr lang="en-IN" sz="1200" b="0" i="1" kern="1200" baseline="0" dirty="0" smtClean="0">
                <a:solidFill>
                  <a:schemeClr val="tx1"/>
                </a:solidFill>
                <a:latin typeface="+mn-lt"/>
                <a:ea typeface="+mn-ea"/>
                <a:cs typeface="+mn-cs"/>
              </a:rPr>
              <a:t> pointer</a:t>
            </a:r>
            <a:r>
              <a:rPr lang="en-IN" sz="1200" b="0" i="1" kern="120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42</a:t>
            </a:fld>
            <a:endParaRPr lang="en-IN"/>
          </a:p>
        </p:txBody>
      </p:sp>
    </p:spTree>
    <p:extLst>
      <p:ext uri="{BB962C8B-B14F-4D97-AF65-F5344CB8AC3E}">
        <p14:creationId xmlns="" xmlns:p14="http://schemas.microsoft.com/office/powerpoint/2010/main" val="139071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 you do not specify a return type or parameter type, C will implicitly declare it as </a:t>
            </a:r>
            <a:r>
              <a:rPr lang="en-IN" dirty="0" smtClean="0"/>
              <a:t>int</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43</a:t>
            </a:fld>
            <a:endParaRPr lang="en-IN"/>
          </a:p>
        </p:txBody>
      </p:sp>
    </p:spTree>
    <p:extLst>
      <p:ext uri="{BB962C8B-B14F-4D97-AF65-F5344CB8AC3E}">
        <p14:creationId xmlns="" xmlns:p14="http://schemas.microsoft.com/office/powerpoint/2010/main" val="384337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full declaration of main looks like </a:t>
            </a:r>
            <a:r>
              <a:rPr lang="en-IN" sz="1200" b="0" i="0" kern="1200" dirty="0" err="1" smtClean="0">
                <a:solidFill>
                  <a:schemeClr val="tx1"/>
                </a:solidFill>
                <a:latin typeface="+mn-lt"/>
                <a:ea typeface="+mn-ea"/>
                <a:cs typeface="+mn-cs"/>
              </a:rPr>
              <a:t>this:</a:t>
            </a:r>
            <a:r>
              <a:rPr lang="en-IN" dirty="0" err="1" smtClean="0"/>
              <a:t>int</a:t>
            </a:r>
            <a:r>
              <a:rPr lang="en-IN" dirty="0" smtClean="0"/>
              <a:t> main ( </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 </a:t>
            </a:r>
            <a:r>
              <a:rPr lang="en-IN" sz="1200" b="0" i="0" kern="1200" dirty="0" smtClean="0">
                <a:solidFill>
                  <a:schemeClr val="tx1"/>
                </a:solidFill>
                <a:latin typeface="+mn-lt"/>
                <a:ea typeface="+mn-ea"/>
                <a:cs typeface="+mn-cs"/>
              </a:rPr>
              <a:t>The integer, </a:t>
            </a:r>
            <a:r>
              <a:rPr lang="en-IN" sz="1200" b="0" i="0" kern="1200" dirty="0" err="1" smtClean="0">
                <a:solidFill>
                  <a:schemeClr val="tx1"/>
                </a:solidFill>
                <a:latin typeface="+mn-lt"/>
                <a:ea typeface="+mn-ea"/>
                <a:cs typeface="+mn-cs"/>
              </a:rPr>
              <a:t>argc</a:t>
            </a:r>
            <a:r>
              <a:rPr lang="en-IN" sz="1200" b="0" i="0" kern="1200" dirty="0" smtClean="0">
                <a:solidFill>
                  <a:schemeClr val="tx1"/>
                </a:solidFill>
                <a:latin typeface="+mn-lt"/>
                <a:ea typeface="+mn-ea"/>
                <a:cs typeface="+mn-cs"/>
              </a:rPr>
              <a:t> is the </a:t>
            </a:r>
            <a:r>
              <a:rPr lang="en-IN" sz="1200" b="1" i="0" kern="1200" dirty="0" smtClean="0">
                <a:solidFill>
                  <a:schemeClr val="tx1"/>
                </a:solidFill>
                <a:latin typeface="+mn-lt"/>
                <a:ea typeface="+mn-ea"/>
                <a:cs typeface="+mn-cs"/>
              </a:rPr>
              <a:t>arg</a:t>
            </a:r>
            <a:r>
              <a:rPr lang="en-IN" sz="1200" b="0" i="0" kern="1200" dirty="0" smtClean="0">
                <a:solidFill>
                  <a:schemeClr val="tx1"/>
                </a:solidFill>
                <a:latin typeface="+mn-lt"/>
                <a:ea typeface="+mn-ea"/>
                <a:cs typeface="+mn-cs"/>
              </a:rPr>
              <a:t>ument </a:t>
            </a:r>
            <a:r>
              <a:rPr lang="en-IN" sz="1200" b="1" i="0" kern="1200" dirty="0" smtClean="0">
                <a:solidFill>
                  <a:schemeClr val="tx1"/>
                </a:solidFill>
                <a:latin typeface="+mn-lt"/>
                <a:ea typeface="+mn-ea"/>
                <a:cs typeface="+mn-cs"/>
              </a:rPr>
              <a:t>c</a:t>
            </a:r>
            <a:r>
              <a:rPr lang="en-IN" sz="1200" b="0" i="0" kern="1200" dirty="0" smtClean="0">
                <a:solidFill>
                  <a:schemeClr val="tx1"/>
                </a:solidFill>
                <a:latin typeface="+mn-lt"/>
                <a:ea typeface="+mn-ea"/>
                <a:cs typeface="+mn-cs"/>
              </a:rPr>
              <a:t>ount. It is the number of arguments passed into the program from the command line, including the name of the program. </a:t>
            </a:r>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44</a:t>
            </a:fld>
            <a:endParaRPr lang="en-IN"/>
          </a:p>
        </p:txBody>
      </p:sp>
    </p:spTree>
    <p:extLst>
      <p:ext uri="{BB962C8B-B14F-4D97-AF65-F5344CB8AC3E}">
        <p14:creationId xmlns="" xmlns:p14="http://schemas.microsoft.com/office/powerpoint/2010/main" val="2288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Output:</a:t>
            </a:r>
          </a:p>
          <a:p>
            <a:r>
              <a:rPr lang="nn-NO" dirty="0" smtClean="0"/>
              <a:t>Hello</a:t>
            </a:r>
          </a:p>
          <a:p>
            <a:r>
              <a:rPr lang="nn-NO" dirty="0" smtClean="0"/>
              <a:t>Hello</a:t>
            </a:r>
          </a:p>
          <a:p>
            <a:r>
              <a:rPr lang="nn-NO" dirty="0" smtClean="0"/>
              <a:t>Hello</a:t>
            </a:r>
          </a:p>
          <a:p>
            <a:r>
              <a:rPr lang="nn-NO" dirty="0" smtClean="0"/>
              <a:t>Hello</a:t>
            </a:r>
          </a:p>
          <a:p>
            <a:r>
              <a:rPr lang="nn-NO" dirty="0" smtClean="0"/>
              <a:t>Hello</a:t>
            </a:r>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45</a:t>
            </a:fld>
            <a:endParaRPr lang="en-IN"/>
          </a:p>
        </p:txBody>
      </p:sp>
    </p:spTree>
    <p:extLst>
      <p:ext uri="{BB962C8B-B14F-4D97-AF65-F5344CB8AC3E}">
        <p14:creationId xmlns="" xmlns:p14="http://schemas.microsoft.com/office/powerpoint/2010/main" val="2917569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E57ACF-F6E8-482E-9EA8-D923E3386067}" type="slidenum">
              <a:rPr lang="en-IN" smtClean="0"/>
              <a:pPr/>
              <a:t>48</a:t>
            </a:fld>
            <a:endParaRPr lang="en-IN"/>
          </a:p>
        </p:txBody>
      </p:sp>
    </p:spTree>
    <p:extLst>
      <p:ext uri="{BB962C8B-B14F-4D97-AF65-F5344CB8AC3E}">
        <p14:creationId xmlns="" xmlns:p14="http://schemas.microsoft.com/office/powerpoint/2010/main" val="426730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46CC76-4B47-441F-855F-D0A9B9D9544E}" type="datetime1">
              <a:rPr lang="en-US" smtClean="0"/>
              <a:pPr/>
              <a:t>9/22/2017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5607D1-A4E7-4C56-B1E0-5F8F9ABAECE2}" type="datetime1">
              <a:rPr lang="en-US" smtClean="0"/>
              <a:pPr/>
              <a:t>9/22/2017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1E69CA-ED7E-44D9-B8B1-E96D7FF30066}" type="datetime1">
              <a:rPr lang="en-US" smtClean="0"/>
              <a:pPr/>
              <a:t>9/22/2017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98C90B-EB56-4EB7-A98F-F500EC98E65C}" type="datetime1">
              <a:rPr lang="en-US" smtClean="0"/>
              <a:pPr/>
              <a:t>9/22/2017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EF242-7C00-4D69-99DE-E5B03305F1E3}" type="datetime1">
              <a:rPr lang="en-US" smtClean="0"/>
              <a:pPr/>
              <a:t>9/22/2017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82E955-419A-4DC1-8684-086238D695D4}" type="datetime1">
              <a:rPr lang="en-US" smtClean="0"/>
              <a:pPr/>
              <a:t>9/22/2017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DBF24A-23D4-4101-8616-6F448E9C0FD4}" type="datetime1">
              <a:rPr lang="en-US" smtClean="0"/>
              <a:pPr/>
              <a:t>9/22/2017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842B06-FD2B-4B82-9BEB-B1D700CF9E65}" type="datetime1">
              <a:rPr lang="en-US" smtClean="0"/>
              <a:pPr/>
              <a:t>9/22/2017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3D809-6BEE-4DC4-943F-A72119EF9062}" type="datetime1">
              <a:rPr lang="en-US" smtClean="0"/>
              <a:pPr/>
              <a:t>9/22/2017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6A1C8-12F1-4309-A9EF-F538DABCC3F4}" type="datetime1">
              <a:rPr lang="en-US" smtClean="0"/>
              <a:pPr/>
              <a:t>9/22/2017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D61F4-5A46-48F0-935F-C65D24AF154C}" type="datetime1">
              <a:rPr lang="en-US" smtClean="0"/>
              <a:pPr/>
              <a:t>9/22/2017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775A-81E1-4004-94F8-2536A66B0A1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l="25000" t="25000" r="2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A76F5-E2F5-453C-8224-B1C2E05A217A}" type="datetime1">
              <a:rPr lang="en-US" smtClean="0"/>
              <a:pPr/>
              <a:t>9/22/2017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E775A-81E1-4004-94F8-2536A66B0A1B}" type="slidenum">
              <a:rPr lang="en-IN" smtClean="0"/>
              <a:pPr/>
              <a:t>‹#›</a:t>
            </a:fld>
            <a:endParaRPr lang="en-IN"/>
          </a:p>
        </p:txBody>
      </p:sp>
      <p:sp>
        <p:nvSpPr>
          <p:cNvPr id="9" name="Title 1"/>
          <p:cNvSpPr txBox="1">
            <a:spLocks/>
          </p:cNvSpPr>
          <p:nvPr userDrawn="1"/>
        </p:nvSpPr>
        <p:spPr>
          <a:xfrm>
            <a:off x="3286116" y="6429372"/>
            <a:ext cx="2714612" cy="428628"/>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j-lt"/>
                <a:ea typeface="+mj-ea"/>
                <a:cs typeface="+mj-cs"/>
              </a:rPr>
              <a:t>Focus</a:t>
            </a:r>
            <a:r>
              <a:rPr kumimoji="0" lang="en-US" sz="1600" b="0" i="0" u="none" strike="noStrike" kern="1200" cap="none" spc="0" normalizeH="0" noProof="0" dirty="0" smtClean="0">
                <a:ln>
                  <a:noFill/>
                </a:ln>
                <a:solidFill>
                  <a:schemeClr val="tx1"/>
                </a:solidFill>
                <a:effectLst/>
                <a:uLnTx/>
                <a:uFillTx/>
                <a:latin typeface="+mj-lt"/>
                <a:ea typeface="+mj-ea"/>
                <a:cs typeface="+mj-cs"/>
              </a:rPr>
              <a:t> Academy for Career Enhancement</a:t>
            </a:r>
            <a:endParaRPr kumimoji="0" lang="en-IN"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Rectangle 9"/>
          <p:cNvSpPr/>
          <p:nvPr userDrawn="1"/>
        </p:nvSpPr>
        <p:spPr>
          <a:xfrm>
            <a:off x="8358214" y="0"/>
            <a:ext cx="785786" cy="785794"/>
          </a:xfrm>
          <a:prstGeom prst="rect">
            <a:avLst/>
          </a:prstGeom>
          <a:blipFill dpi="0" rotWithShape="1">
            <a:blip r:embed="rId14">
              <a:alphaModFix amt="4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0" y="0"/>
            <a:ext cx="785786" cy="785794"/>
          </a:xfrm>
          <a:prstGeom prst="rect">
            <a:avLst/>
          </a:prstGeom>
          <a:blipFill dpi="0" rotWithShape="1">
            <a:blip r:embed="rId14">
              <a:alphaModFix amt="4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userDrawn="1"/>
        </p:nvSpPr>
        <p:spPr>
          <a:xfrm>
            <a:off x="0" y="6072206"/>
            <a:ext cx="785786" cy="785794"/>
          </a:xfrm>
          <a:prstGeom prst="rect">
            <a:avLst/>
          </a:prstGeom>
          <a:blipFill dpi="0" rotWithShape="1">
            <a:blip r:embed="rId14">
              <a:alphaModFix amt="4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userDrawn="1"/>
        </p:nvSpPr>
        <p:spPr>
          <a:xfrm>
            <a:off x="8358214" y="6072206"/>
            <a:ext cx="785786" cy="785794"/>
          </a:xfrm>
          <a:prstGeom prst="rect">
            <a:avLst/>
          </a:prstGeom>
          <a:blipFill dpi="0" rotWithShape="1">
            <a:blip r:embed="rId14">
              <a:alphaModFix amt="4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25000" t="25000" r="20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87603"/>
            <a:ext cx="7772400" cy="1470025"/>
          </a:xfrm>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TCS</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Subtitle 2"/>
          <p:cNvSpPr>
            <a:spLocks noGrp="1"/>
          </p:cNvSpPr>
          <p:nvPr>
            <p:ph type="subTitle" idx="1"/>
          </p:nvPr>
        </p:nvSpPr>
        <p:spPr/>
        <p:txBody>
          <a:bodyPr/>
          <a:lstStyle/>
          <a:p>
            <a:r>
              <a:rPr lang="en-US" dirty="0" smtClean="0"/>
              <a:t>Technical Round</a:t>
            </a:r>
            <a:endParaRPr lang="en-IN" dirty="0"/>
          </a:p>
        </p:txBody>
      </p:sp>
      <p:sp>
        <p:nvSpPr>
          <p:cNvPr id="34818" name="AutoShape 2" descr="Image result for T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Image result for T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2643174" y="714356"/>
            <a:ext cx="4000528" cy="185738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PROGRAMS</a:t>
            </a:r>
            <a:endParaRPr lang="en-US" b="1" dirty="0"/>
          </a:p>
        </p:txBody>
      </p:sp>
      <p:sp>
        <p:nvSpPr>
          <p:cNvPr id="3" name="Content Placeholder 2"/>
          <p:cNvSpPr>
            <a:spLocks noGrp="1"/>
          </p:cNvSpPr>
          <p:nvPr>
            <p:ph idx="1"/>
          </p:nvPr>
        </p:nvSpPr>
        <p:spPr/>
        <p:txBody>
          <a:bodyPr/>
          <a:lstStyle/>
          <a:p>
            <a:pPr>
              <a:buNone/>
            </a:pPr>
            <a:r>
              <a:rPr lang="en-US" b="1" dirty="0" smtClean="0"/>
              <a:t>Program 1: </a:t>
            </a:r>
          </a:p>
          <a:p>
            <a:pPr>
              <a:buNone/>
            </a:pPr>
            <a:r>
              <a:rPr lang="en-US" sz="2800" dirty="0" smtClean="0"/>
              <a:t>Factorial program in c using command line arguments.</a:t>
            </a:r>
            <a:endParaRPr lang="en-US" dirty="0" smtClean="0"/>
          </a:p>
          <a:p>
            <a:pPr>
              <a:buNone/>
            </a:pPr>
            <a:endParaRPr lang="en-US" sz="2800" b="1" dirty="0" smtClean="0"/>
          </a:p>
          <a:p>
            <a:pPr>
              <a:buNone/>
            </a:pPr>
            <a:r>
              <a:rPr lang="en-US" sz="2800" b="1" dirty="0" smtClean="0"/>
              <a:t>Factorial</a:t>
            </a:r>
            <a:r>
              <a:rPr lang="en-US" sz="2800" dirty="0" smtClean="0"/>
              <a:t> of a non-negative integer n, denoted by n!, is the product of all positive integers less than or equal to n. </a:t>
            </a:r>
          </a:p>
          <a:p>
            <a:pPr>
              <a:buNone/>
            </a:pPr>
            <a:r>
              <a:rPr lang="en-US" sz="2800" dirty="0" smtClean="0"/>
              <a:t>For example, The value of 5! is 5*4*3*2*1 = 120</a:t>
            </a:r>
            <a:endParaRPr lang="en-US" sz="28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7308" y="588961"/>
            <a:ext cx="8229600" cy="5768997"/>
          </a:xfrm>
        </p:spPr>
        <p:txBody>
          <a:bodyPr>
            <a:normAutofit fontScale="77500" lnSpcReduction="20000"/>
          </a:bodyPr>
          <a:lstStyle/>
          <a:p>
            <a:pPr>
              <a:buNone/>
            </a:pPr>
            <a:r>
              <a:rPr lang="en-IN" dirty="0" smtClean="0"/>
              <a:t>#include&lt;</a:t>
            </a:r>
            <a:r>
              <a:rPr lang="en-IN" dirty="0" err="1" smtClean="0"/>
              <a:t>stdio.h</a:t>
            </a:r>
            <a:r>
              <a:rPr lang="en-IN" dirty="0" smtClean="0"/>
              <a:t>&gt;</a:t>
            </a:r>
            <a:endParaRPr lang="en-US" dirty="0" smtClean="0"/>
          </a:p>
          <a:p>
            <a:pPr>
              <a:buNone/>
            </a:pPr>
            <a:r>
              <a:rPr lang="en-IN" dirty="0" err="1" smtClean="0"/>
              <a:t>int</a:t>
            </a:r>
            <a:r>
              <a:rPr lang="en-IN" dirty="0" smtClean="0"/>
              <a:t> main(</a:t>
            </a:r>
            <a:r>
              <a:rPr lang="en-IN" b="1" dirty="0" err="1" smtClean="0">
                <a:solidFill>
                  <a:srgbClr val="FF0000"/>
                </a:solidFill>
              </a:rPr>
              <a:t>int</a:t>
            </a:r>
            <a:r>
              <a:rPr lang="en-IN" b="1" dirty="0" smtClean="0">
                <a:solidFill>
                  <a:srgbClr val="FF0000"/>
                </a:solidFill>
              </a:rPr>
              <a:t> a, char *b[]) </a:t>
            </a:r>
            <a:r>
              <a:rPr lang="en-US" dirty="0" smtClean="0"/>
              <a:t>//command line arguments</a:t>
            </a:r>
          </a:p>
          <a:p>
            <a:pPr>
              <a:buNone/>
            </a:pPr>
            <a:r>
              <a:rPr lang="en-IN" dirty="0" smtClean="0"/>
              <a:t>{  </a:t>
            </a:r>
          </a:p>
          <a:p>
            <a:pPr lvl="2">
              <a:buNone/>
            </a:pPr>
            <a:r>
              <a:rPr lang="en-IN" sz="3600" dirty="0" err="1" smtClean="0"/>
              <a:t>Int</a:t>
            </a:r>
            <a:r>
              <a:rPr lang="en-IN" sz="3600" dirty="0" smtClean="0"/>
              <a:t> </a:t>
            </a:r>
            <a:r>
              <a:rPr lang="en-IN" sz="3600" dirty="0" err="1" smtClean="0"/>
              <a:t>x,y,f</a:t>
            </a:r>
            <a:r>
              <a:rPr lang="en-IN" sz="3600" dirty="0" smtClean="0"/>
              <a:t>=1;</a:t>
            </a:r>
            <a:endParaRPr lang="en-US" sz="3600" dirty="0" smtClean="0"/>
          </a:p>
          <a:p>
            <a:pPr lvl="2">
              <a:buNone/>
            </a:pPr>
            <a:r>
              <a:rPr lang="en-IN" sz="3600" dirty="0" smtClean="0"/>
              <a:t>x=</a:t>
            </a:r>
            <a:r>
              <a:rPr lang="en-IN" sz="3600" dirty="0" err="1" smtClean="0">
                <a:solidFill>
                  <a:srgbClr val="FF0000"/>
                </a:solidFill>
              </a:rPr>
              <a:t>atoi</a:t>
            </a:r>
            <a:r>
              <a:rPr lang="en-IN" sz="3600" dirty="0" smtClean="0"/>
              <a:t>(b[1]); </a:t>
            </a:r>
            <a:endParaRPr lang="en-US" sz="3600" dirty="0" smtClean="0"/>
          </a:p>
          <a:p>
            <a:pPr lvl="2">
              <a:buNone/>
            </a:pPr>
            <a:r>
              <a:rPr lang="en-IN" sz="3600" dirty="0" smtClean="0"/>
              <a:t>for(</a:t>
            </a:r>
            <a:r>
              <a:rPr lang="en-IN" sz="3600" dirty="0" err="1" smtClean="0"/>
              <a:t>i</a:t>
            </a:r>
            <a:r>
              <a:rPr lang="en-IN" sz="3600" dirty="0" smtClean="0"/>
              <a:t>=1;i&lt;=</a:t>
            </a:r>
            <a:r>
              <a:rPr lang="en-IN" sz="3600" dirty="0" err="1" smtClean="0"/>
              <a:t>x;i</a:t>
            </a:r>
            <a:r>
              <a:rPr lang="en-IN" sz="3600" dirty="0" smtClean="0"/>
              <a:t>++)</a:t>
            </a:r>
            <a:endParaRPr lang="en-US" sz="3600" dirty="0" smtClean="0"/>
          </a:p>
          <a:p>
            <a:pPr lvl="2">
              <a:buNone/>
            </a:pPr>
            <a:r>
              <a:rPr lang="en-IN" sz="3600" dirty="0" smtClean="0"/>
              <a:t>{</a:t>
            </a:r>
            <a:endParaRPr lang="en-US" sz="3600" dirty="0" smtClean="0"/>
          </a:p>
          <a:p>
            <a:pPr lvl="2">
              <a:buNone/>
            </a:pPr>
            <a:r>
              <a:rPr lang="en-IN" sz="3600" dirty="0" smtClean="0"/>
              <a:t>     f=f*</a:t>
            </a:r>
            <a:r>
              <a:rPr lang="en-IN" sz="3600" dirty="0" err="1" smtClean="0"/>
              <a:t>i</a:t>
            </a:r>
            <a:r>
              <a:rPr lang="en-IN" sz="3600" dirty="0" smtClean="0"/>
              <a:t>;</a:t>
            </a:r>
            <a:endParaRPr lang="en-US" sz="3600" dirty="0" smtClean="0"/>
          </a:p>
          <a:p>
            <a:pPr lvl="2">
              <a:buNone/>
            </a:pPr>
            <a:r>
              <a:rPr lang="en-IN" sz="3600" dirty="0" smtClean="0"/>
              <a:t> }</a:t>
            </a:r>
            <a:endParaRPr lang="en-US" sz="3600" dirty="0" smtClean="0"/>
          </a:p>
          <a:p>
            <a:pPr lvl="2">
              <a:buNone/>
            </a:pPr>
            <a:r>
              <a:rPr lang="en-IN" sz="3600" dirty="0" err="1" smtClean="0"/>
              <a:t>printf</a:t>
            </a:r>
            <a:r>
              <a:rPr lang="en-IN" sz="3600" dirty="0" smtClean="0"/>
              <a:t>("%</a:t>
            </a:r>
            <a:r>
              <a:rPr lang="en-IN" sz="3600" dirty="0" err="1" smtClean="0"/>
              <a:t>d",f</a:t>
            </a:r>
            <a:r>
              <a:rPr lang="en-IN" sz="3600" dirty="0" smtClean="0"/>
              <a:t>);</a:t>
            </a:r>
            <a:endParaRPr lang="en-US" sz="3600" dirty="0" smtClean="0"/>
          </a:p>
          <a:p>
            <a:pPr lvl="2">
              <a:buNone/>
            </a:pPr>
            <a:r>
              <a:rPr lang="en-IN" sz="3600" dirty="0" smtClean="0"/>
              <a:t>return 0;</a:t>
            </a:r>
            <a:endParaRPr lang="en-US" sz="3600" dirty="0" smtClean="0"/>
          </a:p>
          <a:p>
            <a:pPr lvl="2">
              <a:buNone/>
            </a:pPr>
            <a:endParaRPr lang="en-US" dirty="0" smtClean="0"/>
          </a:p>
          <a:p>
            <a:pPr>
              <a:buNone/>
            </a:pPr>
            <a:r>
              <a:rPr lang="en-IN" dirty="0" smtClean="0"/>
              <a:t>}</a:t>
            </a:r>
          </a:p>
          <a:p>
            <a:pPr>
              <a:buNone/>
            </a:pPr>
            <a:r>
              <a:rPr lang="en-US" dirty="0" smtClean="0"/>
              <a:t>//</a:t>
            </a:r>
            <a:r>
              <a:rPr lang="en-US" b="1" dirty="0" err="1" smtClean="0"/>
              <a:t>atoi</a:t>
            </a:r>
            <a:r>
              <a:rPr lang="en-US" dirty="0" smtClean="0"/>
              <a:t> function is to convert a character to integer</a:t>
            </a:r>
          </a:p>
          <a:p>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Program 2: </a:t>
            </a:r>
          </a:p>
          <a:p>
            <a:pPr>
              <a:buNone/>
            </a:pPr>
            <a:r>
              <a:rPr lang="en-US" dirty="0" smtClean="0"/>
              <a:t>Write a c program, to find the area of a circle when the diameter is given, using command line arguments.</a:t>
            </a:r>
          </a:p>
          <a:p>
            <a:pPr>
              <a:buNone/>
            </a:pPr>
            <a:r>
              <a:rPr lang="en-US" dirty="0" smtClean="0"/>
              <a:t>The input diameter is an integer and the output area should be a floating point variable with 2 point precision</a:t>
            </a:r>
          </a:p>
          <a:p>
            <a:pPr>
              <a:buNone/>
            </a:pPr>
            <a:endParaRPr lang="en-US" b="1" dirty="0" smtClean="0"/>
          </a:p>
          <a:p>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714356"/>
            <a:ext cx="8229600" cy="5715040"/>
          </a:xfrm>
        </p:spPr>
        <p:txBody>
          <a:bodyPr>
            <a:normAutofit fontScale="85000" lnSpcReduction="20000"/>
          </a:bodyPr>
          <a:lstStyle/>
          <a:p>
            <a:pPr>
              <a:buNone/>
            </a:pPr>
            <a:r>
              <a:rPr lang="en-IN" dirty="0" smtClean="0"/>
              <a:t>#include&lt;</a:t>
            </a:r>
            <a:r>
              <a:rPr lang="en-IN" dirty="0" err="1" smtClean="0"/>
              <a:t>stdio.h</a:t>
            </a:r>
            <a:r>
              <a:rPr lang="en-IN" dirty="0" smtClean="0"/>
              <a:t>&gt;</a:t>
            </a:r>
            <a:endParaRPr lang="en-US" dirty="0" smtClean="0"/>
          </a:p>
          <a:p>
            <a:pPr>
              <a:buNone/>
            </a:pPr>
            <a:r>
              <a:rPr lang="en-US" dirty="0" smtClean="0"/>
              <a:t>#define PI 3.14</a:t>
            </a:r>
          </a:p>
          <a:p>
            <a:pPr>
              <a:buNone/>
            </a:pPr>
            <a:r>
              <a:rPr lang="en-IN" dirty="0" err="1" smtClean="0"/>
              <a:t>int</a:t>
            </a:r>
            <a:r>
              <a:rPr lang="en-IN" dirty="0" smtClean="0"/>
              <a:t> main(</a:t>
            </a:r>
            <a:r>
              <a:rPr lang="en-IN" b="1" dirty="0" err="1" smtClean="0">
                <a:solidFill>
                  <a:srgbClr val="FF0000"/>
                </a:solidFill>
              </a:rPr>
              <a:t>int</a:t>
            </a:r>
            <a:r>
              <a:rPr lang="en-IN" b="1" dirty="0" smtClean="0">
                <a:solidFill>
                  <a:srgbClr val="FF0000"/>
                </a:solidFill>
              </a:rPr>
              <a:t> a, char *b[]) </a:t>
            </a:r>
            <a:r>
              <a:rPr lang="en-US" dirty="0" smtClean="0"/>
              <a:t>//command line arguments</a:t>
            </a:r>
          </a:p>
          <a:p>
            <a:pPr>
              <a:buNone/>
            </a:pPr>
            <a:r>
              <a:rPr lang="en-IN" dirty="0" smtClean="0"/>
              <a:t>{  </a:t>
            </a:r>
          </a:p>
          <a:p>
            <a:pPr lvl="2">
              <a:buNone/>
            </a:pPr>
            <a:r>
              <a:rPr lang="en-IN" sz="3600" dirty="0" err="1" smtClean="0"/>
              <a:t>int</a:t>
            </a:r>
            <a:r>
              <a:rPr lang="en-US" sz="3300" dirty="0" smtClean="0"/>
              <a:t> d; </a:t>
            </a:r>
          </a:p>
          <a:p>
            <a:pPr lvl="2">
              <a:buNone/>
            </a:pPr>
            <a:r>
              <a:rPr lang="en-US" sz="3300" dirty="0" smtClean="0"/>
              <a:t>float area =0;</a:t>
            </a:r>
          </a:p>
          <a:p>
            <a:pPr lvl="2">
              <a:buNone/>
            </a:pPr>
            <a:r>
              <a:rPr lang="en-US" sz="3300" dirty="0" smtClean="0"/>
              <a:t>d= </a:t>
            </a:r>
            <a:r>
              <a:rPr lang="en-US" sz="3300" b="1" dirty="0" err="1" smtClean="0">
                <a:solidFill>
                  <a:srgbClr val="FF0000"/>
                </a:solidFill>
              </a:rPr>
              <a:t>atoi</a:t>
            </a:r>
            <a:r>
              <a:rPr lang="en-US" sz="3300" dirty="0" smtClean="0"/>
              <a:t>(</a:t>
            </a:r>
            <a:r>
              <a:rPr lang="en-US" sz="3300" dirty="0" err="1" smtClean="0"/>
              <a:t>argv</a:t>
            </a:r>
            <a:r>
              <a:rPr lang="en-US" sz="3300" dirty="0" smtClean="0"/>
              <a:t>[1]);</a:t>
            </a:r>
          </a:p>
          <a:p>
            <a:pPr lvl="2">
              <a:buNone/>
            </a:pPr>
            <a:r>
              <a:rPr lang="en-US" sz="3300" dirty="0" smtClean="0"/>
              <a:t>area =(float) PI*(d/2)*(d/2);</a:t>
            </a:r>
          </a:p>
          <a:p>
            <a:pPr lvl="2">
              <a:buNone/>
            </a:pPr>
            <a:r>
              <a:rPr lang="en-US" sz="3300" dirty="0" err="1" smtClean="0"/>
              <a:t>printf</a:t>
            </a:r>
            <a:r>
              <a:rPr lang="en-US" sz="3300" dirty="0" smtClean="0"/>
              <a:t>(“</a:t>
            </a:r>
            <a:r>
              <a:rPr lang="en-US" sz="3300" b="1" dirty="0" smtClean="0">
                <a:solidFill>
                  <a:srgbClr val="FF0000"/>
                </a:solidFill>
              </a:rPr>
              <a:t>%0.2f</a:t>
            </a:r>
            <a:r>
              <a:rPr lang="en-US" sz="3300" dirty="0" smtClean="0"/>
              <a:t>", area);</a:t>
            </a:r>
          </a:p>
          <a:p>
            <a:pPr lvl="2">
              <a:buNone/>
            </a:pPr>
            <a:r>
              <a:rPr lang="en-US" sz="3300" dirty="0" smtClean="0"/>
              <a:t>return 0;</a:t>
            </a:r>
          </a:p>
          <a:p>
            <a:pPr>
              <a:buNone/>
            </a:pPr>
            <a:r>
              <a:rPr lang="en-US" dirty="0" smtClean="0"/>
              <a:t>}</a:t>
            </a:r>
          </a:p>
          <a:p>
            <a:pPr>
              <a:buNone/>
            </a:pPr>
            <a:r>
              <a:rPr lang="en-US" b="1" dirty="0" smtClean="0"/>
              <a:t>%0.2f  </a:t>
            </a:r>
            <a:r>
              <a:rPr lang="en-US" dirty="0" smtClean="0"/>
              <a:t>is to print the answer with 2 values after decimal point.</a:t>
            </a: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1752600"/>
            <a:ext cx="8534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Program 3: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Write a c program, to check</a:t>
            </a:r>
            <a:r>
              <a:rPr kumimoji="0" lang="en-US" sz="3200" b="0" i="0" u="none" strike="noStrike" kern="1200" cap="none" spc="0" normalizeH="0" noProof="0" dirty="0" smtClean="0">
                <a:ln>
                  <a:noFill/>
                </a:ln>
                <a:solidFill>
                  <a:schemeClr val="tx1"/>
                </a:solidFill>
                <a:effectLst/>
                <a:uLnTx/>
                <a:uFillTx/>
                <a:latin typeface="+mn-lt"/>
                <a:ea typeface="+mn-ea"/>
                <a:cs typeface="+mn-cs"/>
              </a:rPr>
              <a:t> whether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the given</a:t>
            </a:r>
            <a:r>
              <a:rPr lang="en-US" sz="3200" dirty="0" smtClean="0"/>
              <a:t> year is a leap year or not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using command line arguments.</a:t>
            </a:r>
          </a:p>
          <a:p>
            <a:pPr marL="342900" indent="-342900">
              <a:spcBef>
                <a:spcPct val="20000"/>
              </a:spcBef>
            </a:pPr>
            <a:r>
              <a:rPr lang="en-US" sz="3200" dirty="0" smtClean="0"/>
              <a:t>A leap year is a calendar year containing one additional day (Feb 29th) added to keep the calendar year synchronized with the astronomical year.</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Slide Number Placeholder 2"/>
          <p:cNvSpPr>
            <a:spLocks noGrp="1"/>
          </p:cNvSpPr>
          <p:nvPr>
            <p:ph type="sldNum" sz="quarter" idx="12"/>
          </p:nvPr>
        </p:nvSpPr>
        <p:spPr/>
        <p:txBody>
          <a:bodyPr/>
          <a:lstStyle/>
          <a:p>
            <a:fld id="{6FCE775A-81E1-4004-94F8-2536A66B0A1B}"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214290"/>
            <a:ext cx="8229600" cy="6643710"/>
          </a:xfrm>
        </p:spPr>
        <p:txBody>
          <a:bodyPr>
            <a:noAutofit/>
          </a:bodyPr>
          <a:lstStyle/>
          <a:p>
            <a:pPr>
              <a:buNone/>
            </a:pPr>
            <a:r>
              <a:rPr lang="en-IN" sz="2400" dirty="0" smtClean="0"/>
              <a:t>#include&lt;</a:t>
            </a:r>
            <a:r>
              <a:rPr lang="en-IN" sz="2400" dirty="0" err="1" smtClean="0"/>
              <a:t>stdio.h</a:t>
            </a:r>
            <a:r>
              <a:rPr lang="en-IN" sz="2400" dirty="0" smtClean="0"/>
              <a:t>&gt;</a:t>
            </a:r>
            <a:endParaRPr lang="en-US" sz="2400" dirty="0" smtClean="0"/>
          </a:p>
          <a:p>
            <a:pPr>
              <a:buNone/>
            </a:pPr>
            <a:r>
              <a:rPr lang="en-IN" sz="2400" dirty="0" err="1" smtClean="0"/>
              <a:t>int</a:t>
            </a:r>
            <a:r>
              <a:rPr lang="en-IN" sz="2400" dirty="0" smtClean="0"/>
              <a:t> main(</a:t>
            </a:r>
            <a:r>
              <a:rPr lang="en-IN" sz="2400" b="1" dirty="0" err="1" smtClean="0">
                <a:solidFill>
                  <a:srgbClr val="FF0000"/>
                </a:solidFill>
              </a:rPr>
              <a:t>int</a:t>
            </a:r>
            <a:r>
              <a:rPr lang="en-IN" sz="2400" b="1" dirty="0" smtClean="0">
                <a:solidFill>
                  <a:srgbClr val="FF0000"/>
                </a:solidFill>
              </a:rPr>
              <a:t> a, char*b[]</a:t>
            </a:r>
            <a:r>
              <a:rPr lang="en-IN" sz="2400" dirty="0" smtClean="0"/>
              <a:t>)</a:t>
            </a:r>
            <a:endParaRPr lang="en-US" sz="2400" b="1" dirty="0" smtClean="0"/>
          </a:p>
          <a:p>
            <a:pPr>
              <a:buNone/>
            </a:pPr>
            <a:r>
              <a:rPr lang="en-IN" sz="2400" dirty="0" smtClean="0"/>
              <a:t>{</a:t>
            </a:r>
            <a:endParaRPr lang="en-US" sz="2400" dirty="0" smtClean="0"/>
          </a:p>
          <a:p>
            <a:pPr lvl="2">
              <a:buNone/>
            </a:pPr>
            <a:r>
              <a:rPr lang="en-IN" dirty="0" err="1" smtClean="0"/>
              <a:t>Int</a:t>
            </a:r>
            <a:r>
              <a:rPr lang="en-IN" dirty="0" smtClean="0"/>
              <a:t> year;</a:t>
            </a:r>
            <a:endParaRPr lang="en-US" dirty="0" smtClean="0"/>
          </a:p>
          <a:p>
            <a:pPr lvl="2">
              <a:buNone/>
            </a:pPr>
            <a:r>
              <a:rPr lang="en-IN" dirty="0" smtClean="0"/>
              <a:t>year=</a:t>
            </a:r>
            <a:r>
              <a:rPr lang="en-IN" b="1" dirty="0" err="1" smtClean="0">
                <a:solidFill>
                  <a:srgbClr val="FF0000"/>
                </a:solidFill>
              </a:rPr>
              <a:t>atoi</a:t>
            </a:r>
            <a:r>
              <a:rPr lang="en-IN" dirty="0" smtClean="0"/>
              <a:t>(b[1]);</a:t>
            </a:r>
            <a:endParaRPr lang="en-US" dirty="0" smtClean="0"/>
          </a:p>
          <a:p>
            <a:pPr lvl="2">
              <a:buNone/>
            </a:pPr>
            <a:r>
              <a:rPr lang="en-IN" dirty="0" smtClean="0"/>
              <a:t>if(year%100==0){</a:t>
            </a:r>
          </a:p>
          <a:p>
            <a:pPr lvl="2">
              <a:buNone/>
            </a:pPr>
            <a:r>
              <a:rPr lang="en-IN" dirty="0" smtClean="0"/>
              <a:t>		if(year%400==0)</a:t>
            </a:r>
          </a:p>
          <a:p>
            <a:pPr lvl="2">
              <a:buNone/>
            </a:pPr>
            <a:r>
              <a:rPr lang="en-IN" dirty="0" smtClean="0"/>
              <a:t>		        {	</a:t>
            </a:r>
            <a:r>
              <a:rPr lang="en-IN" dirty="0" err="1" smtClean="0"/>
              <a:t>printf</a:t>
            </a:r>
            <a:r>
              <a:rPr lang="en-IN" dirty="0" smtClean="0"/>
              <a:t>(“LEAP YEAR”);	         }</a:t>
            </a:r>
          </a:p>
          <a:p>
            <a:pPr lvl="2">
              <a:buNone/>
            </a:pPr>
            <a:r>
              <a:rPr lang="en-IN" dirty="0" smtClean="0"/>
              <a:t>		else{	 </a:t>
            </a:r>
            <a:r>
              <a:rPr lang="en-IN" dirty="0" err="1" smtClean="0"/>
              <a:t>printf</a:t>
            </a:r>
            <a:r>
              <a:rPr lang="en-IN" dirty="0" smtClean="0"/>
              <a:t>(“NOT LEAP YEAR”);   }</a:t>
            </a:r>
            <a:endParaRPr lang="en-US" dirty="0" smtClean="0"/>
          </a:p>
          <a:p>
            <a:pPr lvl="2">
              <a:buNone/>
            </a:pPr>
            <a:r>
              <a:rPr lang="en-IN" dirty="0" smtClean="0"/>
              <a:t>}</a:t>
            </a:r>
          </a:p>
          <a:p>
            <a:pPr lvl="2">
              <a:buNone/>
            </a:pPr>
            <a:r>
              <a:rPr lang="en-IN" dirty="0" smtClean="0"/>
              <a:t>else if(year%4==0)</a:t>
            </a:r>
          </a:p>
          <a:p>
            <a:pPr lvl="2">
              <a:buNone/>
            </a:pPr>
            <a:r>
              <a:rPr lang="en-US" dirty="0" smtClean="0"/>
              <a:t>{		</a:t>
            </a:r>
            <a:r>
              <a:rPr lang="en-IN" dirty="0" smtClean="0"/>
              <a:t> </a:t>
            </a:r>
            <a:r>
              <a:rPr lang="en-IN" dirty="0" err="1" smtClean="0"/>
              <a:t>printf</a:t>
            </a:r>
            <a:r>
              <a:rPr lang="en-IN" dirty="0" smtClean="0"/>
              <a:t>(“LEAP YEAR”);		}</a:t>
            </a:r>
          </a:p>
          <a:p>
            <a:pPr lvl="2">
              <a:buNone/>
            </a:pPr>
            <a:r>
              <a:rPr lang="en-IN" dirty="0" smtClean="0"/>
              <a:t>else{	 </a:t>
            </a:r>
            <a:r>
              <a:rPr lang="en-IN" dirty="0" err="1" smtClean="0"/>
              <a:t>printf</a:t>
            </a:r>
            <a:r>
              <a:rPr lang="en-IN" dirty="0" smtClean="0"/>
              <a:t>(“NOT LEAP YEAR”);       	}</a:t>
            </a:r>
            <a:endParaRPr lang="en-US" dirty="0" smtClean="0"/>
          </a:p>
          <a:p>
            <a:pPr lvl="2">
              <a:buNone/>
            </a:pPr>
            <a:r>
              <a:rPr lang="en-IN" dirty="0" smtClean="0"/>
              <a:t>return 0;</a:t>
            </a:r>
            <a:endParaRPr lang="en-US" dirty="0" smtClean="0"/>
          </a:p>
          <a:p>
            <a:pPr>
              <a:buNone/>
            </a:pPr>
            <a:r>
              <a:rPr lang="en-IN" sz="2400" dirty="0" smtClean="0"/>
              <a:t>}</a:t>
            </a:r>
            <a:endParaRPr lang="en-US" sz="2400" dirty="0" smtClean="0"/>
          </a:p>
          <a:p>
            <a:endParaRPr lang="en-US" sz="22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525963"/>
          </a:xfrm>
        </p:spPr>
        <p:txBody>
          <a:bodyPr>
            <a:normAutofit/>
          </a:bodyPr>
          <a:lstStyle/>
          <a:p>
            <a:pPr>
              <a:buNone/>
            </a:pPr>
            <a:r>
              <a:rPr lang="en-US" b="1" dirty="0" smtClean="0"/>
              <a:t>Program 4: </a:t>
            </a:r>
          </a:p>
          <a:p>
            <a:pPr>
              <a:buNone/>
            </a:pPr>
            <a:r>
              <a:rPr lang="en-US" dirty="0" smtClean="0"/>
              <a:t>Write a c program, to find the GCD of the given 2 numbers, using command line arguments.</a:t>
            </a:r>
          </a:p>
          <a:p>
            <a:pPr>
              <a:buNone/>
            </a:pPr>
            <a:r>
              <a:rPr lang="en-US" dirty="0" smtClean="0"/>
              <a:t>The input is 2 integer and the output GCD also should be an integer value.</a:t>
            </a:r>
          </a:p>
          <a:p>
            <a:pPr>
              <a:buNone/>
            </a:pPr>
            <a:endParaRPr lang="en-US" b="1" dirty="0" smtClean="0"/>
          </a:p>
          <a:p>
            <a:endParaRPr lang="en-US" dirty="0"/>
          </a:p>
        </p:txBody>
      </p:sp>
      <p:sp>
        <p:nvSpPr>
          <p:cNvPr id="3" name="Slide Number Placeholder 2"/>
          <p:cNvSpPr>
            <a:spLocks noGrp="1"/>
          </p:cNvSpPr>
          <p:nvPr>
            <p:ph type="sldNum" sz="quarter" idx="12"/>
          </p:nvPr>
        </p:nvSpPr>
        <p:spPr/>
        <p:txBody>
          <a:bodyPr/>
          <a:lstStyle/>
          <a:p>
            <a:fld id="{6FCE775A-81E1-4004-94F8-2536A66B0A1B}"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85000" lnSpcReduction="20000"/>
          </a:bodyPr>
          <a:lstStyle/>
          <a:p>
            <a:pPr marL="579438" indent="-122238">
              <a:buNone/>
            </a:pPr>
            <a:r>
              <a:rPr lang="en-IN" dirty="0" smtClean="0"/>
              <a:t>#include&lt;</a:t>
            </a:r>
            <a:r>
              <a:rPr lang="en-IN" dirty="0" err="1" smtClean="0"/>
              <a:t>stdio.h</a:t>
            </a:r>
            <a:r>
              <a:rPr lang="en-IN" dirty="0" smtClean="0"/>
              <a:t>&gt;</a:t>
            </a:r>
            <a:endParaRPr lang="en-US" dirty="0" smtClean="0"/>
          </a:p>
          <a:p>
            <a:pPr marL="579438" indent="-122238">
              <a:buNone/>
            </a:pPr>
            <a:r>
              <a:rPr lang="en-IN" dirty="0" err="1" smtClean="0"/>
              <a:t>int</a:t>
            </a:r>
            <a:r>
              <a:rPr lang="en-IN" dirty="0" smtClean="0"/>
              <a:t> main(</a:t>
            </a:r>
            <a:r>
              <a:rPr lang="en-IN" b="1" dirty="0" err="1" smtClean="0">
                <a:solidFill>
                  <a:srgbClr val="FF0000"/>
                </a:solidFill>
              </a:rPr>
              <a:t>int</a:t>
            </a:r>
            <a:r>
              <a:rPr lang="en-IN" b="1" dirty="0" smtClean="0">
                <a:solidFill>
                  <a:srgbClr val="FF0000"/>
                </a:solidFill>
              </a:rPr>
              <a:t> x, char *y[])</a:t>
            </a:r>
            <a:endParaRPr lang="en-US" b="1" dirty="0" smtClean="0">
              <a:solidFill>
                <a:srgbClr val="FF0000"/>
              </a:solidFill>
            </a:endParaRPr>
          </a:p>
          <a:p>
            <a:pPr marL="579438" indent="-122238">
              <a:buNone/>
            </a:pPr>
            <a:r>
              <a:rPr lang="en-IN" dirty="0" smtClean="0"/>
              <a:t>{</a:t>
            </a:r>
            <a:endParaRPr lang="en-US" dirty="0" smtClean="0"/>
          </a:p>
          <a:p>
            <a:pPr marL="579438" indent="-122238">
              <a:buNone/>
            </a:pPr>
            <a:r>
              <a:rPr lang="en-IN" dirty="0" err="1" smtClean="0"/>
              <a:t>inta,b,small,i</a:t>
            </a:r>
            <a:r>
              <a:rPr lang="en-IN" dirty="0" smtClean="0"/>
              <a:t>;</a:t>
            </a:r>
            <a:endParaRPr lang="en-US" dirty="0" smtClean="0"/>
          </a:p>
          <a:p>
            <a:pPr marL="579438" indent="-122238">
              <a:buNone/>
            </a:pPr>
            <a:r>
              <a:rPr lang="en-IN" dirty="0" smtClean="0"/>
              <a:t>    a=</a:t>
            </a:r>
            <a:r>
              <a:rPr lang="en-IN" b="1" dirty="0" err="1" smtClean="0">
                <a:solidFill>
                  <a:srgbClr val="FF0000"/>
                </a:solidFill>
              </a:rPr>
              <a:t>atoi</a:t>
            </a:r>
            <a:r>
              <a:rPr lang="en-IN" dirty="0" smtClean="0"/>
              <a:t>(y[1]);</a:t>
            </a:r>
            <a:endParaRPr lang="en-US" dirty="0" smtClean="0"/>
          </a:p>
          <a:p>
            <a:pPr marL="579438" indent="-122238">
              <a:buNone/>
            </a:pPr>
            <a:r>
              <a:rPr lang="en-IN" dirty="0" smtClean="0"/>
              <a:t>    b=</a:t>
            </a:r>
            <a:r>
              <a:rPr lang="en-IN" b="1" dirty="0" err="1" smtClean="0">
                <a:solidFill>
                  <a:srgbClr val="FF0000"/>
                </a:solidFill>
              </a:rPr>
              <a:t>atoi</a:t>
            </a:r>
            <a:r>
              <a:rPr lang="en-IN" dirty="0" smtClean="0"/>
              <a:t>(y[2]);</a:t>
            </a:r>
            <a:endParaRPr lang="en-US" dirty="0" smtClean="0"/>
          </a:p>
          <a:p>
            <a:pPr marL="579438" indent="-122238">
              <a:buNone/>
            </a:pPr>
            <a:r>
              <a:rPr lang="en-IN" dirty="0" smtClean="0"/>
              <a:t> </a:t>
            </a:r>
            <a:endParaRPr lang="en-US" dirty="0" smtClean="0"/>
          </a:p>
          <a:p>
            <a:pPr marL="579438" indent="-122238">
              <a:buNone/>
            </a:pPr>
            <a:r>
              <a:rPr lang="en-IN" dirty="0" smtClean="0"/>
              <a:t>small=a&gt;</a:t>
            </a:r>
            <a:r>
              <a:rPr lang="en-IN" dirty="0" err="1" smtClean="0"/>
              <a:t>b?b:a</a:t>
            </a:r>
            <a:r>
              <a:rPr lang="en-IN" dirty="0" smtClean="0"/>
              <a:t>;</a:t>
            </a:r>
            <a:endParaRPr lang="en-US" dirty="0" smtClean="0"/>
          </a:p>
          <a:p>
            <a:pPr marL="579438" indent="-122238">
              <a:buNone/>
            </a:pPr>
            <a:r>
              <a:rPr lang="en-IN" dirty="0" smtClean="0"/>
              <a:t>for(</a:t>
            </a:r>
            <a:r>
              <a:rPr lang="en-IN" dirty="0" err="1" smtClean="0"/>
              <a:t>i</a:t>
            </a:r>
            <a:r>
              <a:rPr lang="en-IN" dirty="0" smtClean="0"/>
              <a:t>=</a:t>
            </a:r>
            <a:r>
              <a:rPr lang="en-IN" dirty="0" err="1" smtClean="0"/>
              <a:t>small;i</a:t>
            </a:r>
            <a:r>
              <a:rPr lang="en-IN" dirty="0" smtClean="0"/>
              <a:t>&gt;=1;i--)</a:t>
            </a:r>
            <a:endParaRPr lang="en-US" dirty="0" smtClean="0"/>
          </a:p>
          <a:p>
            <a:pPr marL="579438" indent="-122238">
              <a:buNone/>
            </a:pPr>
            <a:r>
              <a:rPr lang="en-IN" dirty="0" smtClean="0"/>
              <a:t>    {</a:t>
            </a:r>
            <a:endParaRPr lang="en-US" dirty="0" smtClean="0"/>
          </a:p>
          <a:p>
            <a:pPr marL="579438" indent="-122238">
              <a:buNone/>
            </a:pPr>
            <a:r>
              <a:rPr lang="en-IN" dirty="0" smtClean="0"/>
              <a:t>if((</a:t>
            </a:r>
            <a:r>
              <a:rPr lang="en-IN" dirty="0" err="1" smtClean="0"/>
              <a:t>a%i</a:t>
            </a:r>
            <a:r>
              <a:rPr lang="en-IN" dirty="0" smtClean="0"/>
              <a:t>==0)&amp;&amp;(</a:t>
            </a:r>
            <a:r>
              <a:rPr lang="en-IN" dirty="0" err="1" smtClean="0"/>
              <a:t>b%i</a:t>
            </a:r>
            <a:r>
              <a:rPr lang="en-IN" dirty="0" smtClean="0"/>
              <a:t>==0))</a:t>
            </a:r>
            <a:endParaRPr lang="en-US" dirty="0" smtClean="0"/>
          </a:p>
          <a:p>
            <a:pPr marL="579438" indent="-122238">
              <a:buNone/>
            </a:pPr>
            <a:r>
              <a:rPr lang="en-IN" dirty="0" smtClean="0"/>
              <a:t>        {</a:t>
            </a:r>
            <a:endParaRPr lang="en-US" dirty="0" smtClean="0"/>
          </a:p>
          <a:p>
            <a:pPr marL="579438" indent="-122238">
              <a:buNone/>
            </a:pPr>
            <a:r>
              <a:rPr lang="en-IN" dirty="0" err="1" smtClean="0"/>
              <a:t>printf</a:t>
            </a:r>
            <a:r>
              <a:rPr lang="en-IN" dirty="0" smtClean="0"/>
              <a:t>("%</a:t>
            </a:r>
            <a:r>
              <a:rPr lang="en-IN" dirty="0" err="1" smtClean="0"/>
              <a:t>d",i</a:t>
            </a:r>
            <a:r>
              <a:rPr lang="en-IN" dirty="0" smtClean="0"/>
              <a:t>);</a:t>
            </a:r>
            <a:endParaRPr lang="en-US" dirty="0" smtClean="0"/>
          </a:p>
          <a:p>
            <a:pPr marL="579438" indent="-122238">
              <a:buNone/>
            </a:pPr>
            <a:r>
              <a:rPr lang="en-IN" dirty="0" smtClean="0"/>
              <a:t>break;</a:t>
            </a:r>
            <a:endParaRPr lang="en-US" dirty="0" smtClean="0"/>
          </a:p>
          <a:p>
            <a:pPr marL="579438" indent="-122238">
              <a:buNone/>
            </a:pPr>
            <a:r>
              <a:rPr lang="en-IN" dirty="0" smtClean="0"/>
              <a:t>        }</a:t>
            </a:r>
            <a:endParaRPr lang="en-US" dirty="0" smtClean="0"/>
          </a:p>
          <a:p>
            <a:pPr marL="579438" indent="-122238">
              <a:buNone/>
            </a:pPr>
            <a:r>
              <a:rPr lang="en-IN" dirty="0" smtClean="0"/>
              <a:t>    }</a:t>
            </a:r>
            <a:endParaRPr lang="en-US" dirty="0" smtClean="0"/>
          </a:p>
          <a:p>
            <a:pPr marL="579438" indent="-122238">
              <a:buNone/>
            </a:pPr>
            <a:r>
              <a:rPr lang="en-IN" dirty="0" smtClean="0"/>
              <a:t> </a:t>
            </a:r>
            <a:endParaRPr lang="en-US" dirty="0" smtClean="0"/>
          </a:p>
          <a:p>
            <a:pPr marL="579438" indent="-122238">
              <a:buNone/>
            </a:pPr>
            <a:r>
              <a:rPr lang="en-IN" dirty="0" smtClean="0"/>
              <a:t>return 0;</a:t>
            </a:r>
            <a:endParaRPr lang="en-US" dirty="0" smtClean="0"/>
          </a:p>
          <a:p>
            <a:pPr marL="579438" indent="-122238">
              <a:buNone/>
            </a:pPr>
            <a:r>
              <a:rPr lang="en-IN"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PROGRAMS</a:t>
            </a:r>
            <a:endParaRPr lang="en-US" b="1" dirty="0"/>
          </a:p>
        </p:txBody>
      </p:sp>
      <p:sp>
        <p:nvSpPr>
          <p:cNvPr id="3" name="Content Placeholder 2"/>
          <p:cNvSpPr>
            <a:spLocks noGrp="1"/>
          </p:cNvSpPr>
          <p:nvPr>
            <p:ph idx="1"/>
          </p:nvPr>
        </p:nvSpPr>
        <p:spPr/>
        <p:txBody>
          <a:bodyPr/>
          <a:lstStyle/>
          <a:p>
            <a:pPr>
              <a:buNone/>
            </a:pPr>
            <a:r>
              <a:rPr lang="en-US" b="1" dirty="0" smtClean="0"/>
              <a:t>Program </a:t>
            </a:r>
            <a:r>
              <a:rPr lang="en-US" b="1" dirty="0"/>
              <a:t>5</a:t>
            </a:r>
            <a:r>
              <a:rPr lang="en-US" b="1" dirty="0" smtClean="0"/>
              <a:t>: </a:t>
            </a:r>
            <a:r>
              <a:rPr lang="en-US" dirty="0" smtClean="0"/>
              <a:t>C Program to check </a:t>
            </a:r>
            <a:r>
              <a:rPr lang="en-IN" dirty="0" smtClean="0"/>
              <a:t>whether </a:t>
            </a:r>
            <a:r>
              <a:rPr lang="en-IN" dirty="0"/>
              <a:t>a given number is a prime </a:t>
            </a:r>
            <a:r>
              <a:rPr lang="en-IN" dirty="0" smtClean="0"/>
              <a:t>number </a:t>
            </a:r>
            <a:r>
              <a:rPr lang="en-IN" dirty="0"/>
              <a:t>or not</a:t>
            </a:r>
            <a:r>
              <a:rPr lang="en-IN" dirty="0" smtClean="0"/>
              <a:t>?</a:t>
            </a:r>
          </a:p>
          <a:p>
            <a:pPr>
              <a:buNone/>
            </a:pPr>
            <a:endParaRPr lang="en-US" b="1"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18</a:t>
            </a:fld>
            <a:endParaRPr lang="en-IN"/>
          </a:p>
        </p:txBody>
      </p:sp>
    </p:spTree>
    <p:extLst>
      <p:ext uri="{BB962C8B-B14F-4D97-AF65-F5344CB8AC3E}">
        <p14:creationId xmlns="" xmlns:p14="http://schemas.microsoft.com/office/powerpoint/2010/main" val="755706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88961"/>
            <a:ext cx="9035388" cy="5768997"/>
          </a:xfrm>
        </p:spPr>
        <p:txBody>
          <a:bodyPr>
            <a:normAutofit fontScale="47500" lnSpcReduction="20000"/>
          </a:bodyPr>
          <a:lstStyle/>
          <a:p>
            <a:pPr>
              <a:buNone/>
            </a:pPr>
            <a:r>
              <a:rPr lang="en-IN" sz="5500" dirty="0" smtClean="0">
                <a:latin typeface="Times New Roman" panose="02020603050405020304" pitchFamily="18" charset="0"/>
                <a:cs typeface="Times New Roman" panose="02020603050405020304" pitchFamily="18" charset="0"/>
              </a:rPr>
              <a:t>#include&lt;</a:t>
            </a:r>
            <a:r>
              <a:rPr lang="en-IN" sz="5500" dirty="0" err="1" smtClean="0">
                <a:latin typeface="Times New Roman" panose="02020603050405020304" pitchFamily="18" charset="0"/>
                <a:cs typeface="Times New Roman" panose="02020603050405020304" pitchFamily="18" charset="0"/>
              </a:rPr>
              <a:t>stdio.h</a:t>
            </a:r>
            <a:r>
              <a:rPr lang="en-IN" sz="5500" dirty="0" smtClean="0">
                <a:latin typeface="Times New Roman" panose="02020603050405020304" pitchFamily="18" charset="0"/>
                <a:cs typeface="Times New Roman" panose="02020603050405020304" pitchFamily="18" charset="0"/>
              </a:rPr>
              <a:t>&gt;</a:t>
            </a:r>
            <a:endParaRPr lang="en-US" sz="5500" dirty="0" smtClean="0">
              <a:latin typeface="Times New Roman" panose="02020603050405020304" pitchFamily="18" charset="0"/>
              <a:cs typeface="Times New Roman" panose="02020603050405020304" pitchFamily="18" charset="0"/>
            </a:endParaRPr>
          </a:p>
          <a:p>
            <a:pPr>
              <a:buNone/>
            </a:pPr>
            <a:r>
              <a:rPr lang="en-IN" sz="5500" dirty="0" err="1" smtClean="0">
                <a:latin typeface="Times New Roman" panose="02020603050405020304" pitchFamily="18" charset="0"/>
                <a:cs typeface="Times New Roman" panose="02020603050405020304" pitchFamily="18" charset="0"/>
              </a:rPr>
              <a:t>int</a:t>
            </a:r>
            <a:r>
              <a:rPr lang="en-IN" sz="5500" dirty="0" smtClean="0">
                <a:latin typeface="Times New Roman" panose="02020603050405020304" pitchFamily="18" charset="0"/>
                <a:cs typeface="Times New Roman" panose="02020603050405020304" pitchFamily="18" charset="0"/>
              </a:rPr>
              <a:t> main(</a:t>
            </a:r>
            <a:r>
              <a:rPr lang="en-IN" sz="5500" b="1" dirty="0" err="1" smtClean="0">
                <a:solidFill>
                  <a:srgbClr val="FF0000"/>
                </a:solidFill>
                <a:latin typeface="Times New Roman" panose="02020603050405020304" pitchFamily="18" charset="0"/>
                <a:cs typeface="Times New Roman" panose="02020603050405020304" pitchFamily="18" charset="0"/>
              </a:rPr>
              <a:t>int</a:t>
            </a:r>
            <a:r>
              <a:rPr lang="en-IN" sz="5500" b="1" dirty="0" smtClean="0">
                <a:solidFill>
                  <a:srgbClr val="FF0000"/>
                </a:solidFill>
                <a:latin typeface="Times New Roman" panose="02020603050405020304" pitchFamily="18" charset="0"/>
                <a:cs typeface="Times New Roman" panose="02020603050405020304" pitchFamily="18" charset="0"/>
              </a:rPr>
              <a:t> a, char *b[]) </a:t>
            </a:r>
            <a:r>
              <a:rPr lang="en-US" sz="5500" dirty="0" smtClean="0">
                <a:latin typeface="Times New Roman" panose="02020603050405020304" pitchFamily="18" charset="0"/>
                <a:cs typeface="Times New Roman" panose="02020603050405020304" pitchFamily="18" charset="0"/>
              </a:rPr>
              <a:t>//command line arguments</a:t>
            </a:r>
          </a:p>
          <a:p>
            <a:pPr>
              <a:buNone/>
            </a:pPr>
            <a:r>
              <a:rPr lang="en-IN" sz="5500" dirty="0" smtClean="0">
                <a:latin typeface="Times New Roman" panose="02020603050405020304" pitchFamily="18" charset="0"/>
                <a:cs typeface="Times New Roman" panose="02020603050405020304" pitchFamily="18" charset="0"/>
              </a:rPr>
              <a:t>{  </a:t>
            </a:r>
          </a:p>
          <a:p>
            <a:pPr>
              <a:buNone/>
            </a:pPr>
            <a:r>
              <a:rPr lang="en-IN" sz="5500" dirty="0" err="1" smtClean="0">
                <a:latin typeface="Times New Roman" panose="02020603050405020304" pitchFamily="18" charset="0"/>
                <a:cs typeface="Times New Roman" panose="02020603050405020304" pitchFamily="18" charset="0"/>
              </a:rPr>
              <a:t>int</a:t>
            </a:r>
            <a:r>
              <a:rPr lang="en-IN" sz="5500" dirty="0" smtClean="0">
                <a:latin typeface="Times New Roman" panose="02020603050405020304" pitchFamily="18" charset="0"/>
                <a:cs typeface="Times New Roman" panose="02020603050405020304" pitchFamily="18" charset="0"/>
              </a:rPr>
              <a:t> </a:t>
            </a:r>
            <a:r>
              <a:rPr lang="en-IN" sz="5500" dirty="0" err="1" smtClean="0">
                <a:latin typeface="Times New Roman" panose="02020603050405020304" pitchFamily="18" charset="0"/>
                <a:cs typeface="Times New Roman" panose="02020603050405020304" pitchFamily="18" charset="0"/>
              </a:rPr>
              <a:t>i,f</a:t>
            </a:r>
            <a:r>
              <a:rPr lang="en-IN" sz="5500" dirty="0" smtClean="0">
                <a:latin typeface="Times New Roman" panose="02020603050405020304" pitchFamily="18" charset="0"/>
                <a:cs typeface="Times New Roman" panose="02020603050405020304" pitchFamily="18" charset="0"/>
              </a:rPr>
              <a:t>;</a:t>
            </a:r>
          </a:p>
          <a:p>
            <a:pPr>
              <a:buNone/>
            </a:pPr>
            <a:r>
              <a:rPr lang="en-IN" sz="5500" dirty="0" smtClean="0">
                <a:latin typeface="Times New Roman" panose="02020603050405020304" pitchFamily="18" charset="0"/>
                <a:cs typeface="Times New Roman" panose="02020603050405020304" pitchFamily="18" charset="0"/>
              </a:rPr>
              <a:t>x=</a:t>
            </a:r>
            <a:r>
              <a:rPr lang="en-IN" sz="5500" dirty="0" err="1" smtClean="0">
                <a:solidFill>
                  <a:srgbClr val="FF0000"/>
                </a:solidFill>
                <a:latin typeface="Times New Roman" panose="02020603050405020304" pitchFamily="18" charset="0"/>
                <a:cs typeface="Times New Roman" panose="02020603050405020304" pitchFamily="18" charset="0"/>
              </a:rPr>
              <a:t>atoi</a:t>
            </a:r>
            <a:r>
              <a:rPr lang="en-IN" sz="5500" dirty="0" smtClean="0">
                <a:latin typeface="Times New Roman" panose="02020603050405020304" pitchFamily="18" charset="0"/>
                <a:cs typeface="Times New Roman" panose="02020603050405020304" pitchFamily="18" charset="0"/>
              </a:rPr>
              <a:t>(b[1]); </a:t>
            </a:r>
            <a:endParaRPr lang="en-US" sz="5500" dirty="0">
              <a:latin typeface="Times New Roman" panose="02020603050405020304" pitchFamily="18" charset="0"/>
              <a:cs typeface="Times New Roman" panose="02020603050405020304" pitchFamily="18" charset="0"/>
            </a:endParaRPr>
          </a:p>
          <a:p>
            <a:pPr>
              <a:buNone/>
            </a:pPr>
            <a:r>
              <a:rPr lang="en-IN" sz="5500" dirty="0" smtClean="0">
                <a:latin typeface="Times New Roman" panose="02020603050405020304" pitchFamily="18" charset="0"/>
                <a:cs typeface="Times New Roman" panose="02020603050405020304" pitchFamily="18" charset="0"/>
              </a:rPr>
              <a:t>for(</a:t>
            </a:r>
            <a:r>
              <a:rPr lang="en-IN" sz="5500" dirty="0" err="1" smtClean="0">
                <a:latin typeface="Times New Roman" panose="02020603050405020304" pitchFamily="18" charset="0"/>
                <a:cs typeface="Times New Roman" panose="02020603050405020304" pitchFamily="18" charset="0"/>
              </a:rPr>
              <a:t>i</a:t>
            </a:r>
            <a:r>
              <a:rPr lang="en-IN" sz="5500" dirty="0" smtClean="0">
                <a:latin typeface="Times New Roman" panose="02020603050405020304" pitchFamily="18" charset="0"/>
                <a:cs typeface="Times New Roman" panose="02020603050405020304" pitchFamily="18" charset="0"/>
              </a:rPr>
              <a:t>=2;i&lt;=x/2;i++)</a:t>
            </a:r>
          </a:p>
          <a:p>
            <a:pPr>
              <a:buNone/>
            </a:pPr>
            <a:r>
              <a:rPr lang="en-IN" sz="5500" dirty="0" smtClean="0">
                <a:latin typeface="Times New Roman" panose="02020603050405020304" pitchFamily="18" charset="0"/>
                <a:cs typeface="Times New Roman" panose="02020603050405020304" pitchFamily="18" charset="0"/>
              </a:rPr>
              <a:t>{</a:t>
            </a:r>
            <a:endParaRPr lang="en-IN" sz="5500" dirty="0">
              <a:latin typeface="Times New Roman" panose="02020603050405020304" pitchFamily="18" charset="0"/>
              <a:cs typeface="Times New Roman" panose="02020603050405020304" pitchFamily="18" charset="0"/>
            </a:endParaRPr>
          </a:p>
          <a:p>
            <a:pPr>
              <a:buNone/>
            </a:pPr>
            <a:r>
              <a:rPr lang="en-IN" sz="5500" dirty="0" smtClean="0">
                <a:latin typeface="Times New Roman" panose="02020603050405020304" pitchFamily="18" charset="0"/>
                <a:cs typeface="Times New Roman" panose="02020603050405020304" pitchFamily="18" charset="0"/>
              </a:rPr>
              <a:t>f=1;</a:t>
            </a:r>
            <a:endParaRPr lang="en-US" sz="5500" dirty="0" smtClean="0">
              <a:latin typeface="Times New Roman" panose="02020603050405020304" pitchFamily="18" charset="0"/>
              <a:cs typeface="Times New Roman" panose="02020603050405020304" pitchFamily="18" charset="0"/>
            </a:endParaRPr>
          </a:p>
          <a:p>
            <a:pPr>
              <a:buNone/>
            </a:pPr>
            <a:r>
              <a:rPr lang="en-IN" sz="5500" dirty="0" smtClean="0">
                <a:latin typeface="Times New Roman" panose="02020603050405020304" pitchFamily="18" charset="0"/>
                <a:cs typeface="Times New Roman" panose="02020603050405020304" pitchFamily="18" charset="0"/>
              </a:rPr>
              <a:t>if(</a:t>
            </a:r>
            <a:r>
              <a:rPr lang="en-IN" sz="5500" dirty="0" err="1" smtClean="0">
                <a:latin typeface="Times New Roman" panose="02020603050405020304" pitchFamily="18" charset="0"/>
                <a:cs typeface="Times New Roman" panose="02020603050405020304" pitchFamily="18" charset="0"/>
              </a:rPr>
              <a:t>x%i</a:t>
            </a:r>
            <a:r>
              <a:rPr lang="en-IN" sz="5500" dirty="0" smtClean="0">
                <a:latin typeface="Times New Roman" panose="02020603050405020304" pitchFamily="18" charset="0"/>
                <a:cs typeface="Times New Roman" panose="02020603050405020304" pitchFamily="18" charset="0"/>
              </a:rPr>
              <a:t>==0)</a:t>
            </a:r>
          </a:p>
          <a:p>
            <a:pPr>
              <a:buNone/>
            </a:pPr>
            <a:r>
              <a:rPr lang="en-IN" sz="5500" dirty="0" smtClean="0">
                <a:latin typeface="Times New Roman" panose="02020603050405020304" pitchFamily="18" charset="0"/>
                <a:cs typeface="Times New Roman" panose="02020603050405020304" pitchFamily="18" charset="0"/>
              </a:rPr>
              <a:t>{</a:t>
            </a:r>
            <a:endParaRPr lang="en-IN" sz="5500" dirty="0">
              <a:latin typeface="Times New Roman" panose="02020603050405020304" pitchFamily="18" charset="0"/>
              <a:cs typeface="Times New Roman" panose="02020603050405020304" pitchFamily="18" charset="0"/>
            </a:endParaRPr>
          </a:p>
          <a:p>
            <a:pPr>
              <a:buNone/>
            </a:pPr>
            <a:r>
              <a:rPr lang="en-IN" sz="5500" dirty="0" smtClean="0">
                <a:latin typeface="Times New Roman" panose="02020603050405020304" pitchFamily="18" charset="0"/>
                <a:cs typeface="Times New Roman" panose="02020603050405020304" pitchFamily="18" charset="0"/>
              </a:rPr>
              <a:t>f=0;</a:t>
            </a:r>
          </a:p>
          <a:p>
            <a:pPr>
              <a:buNone/>
            </a:pPr>
            <a:r>
              <a:rPr lang="en-IN" sz="5500" dirty="0" smtClean="0">
                <a:latin typeface="Times New Roman" panose="02020603050405020304" pitchFamily="18" charset="0"/>
                <a:cs typeface="Times New Roman" panose="02020603050405020304" pitchFamily="18" charset="0"/>
              </a:rPr>
              <a:t>break;</a:t>
            </a:r>
          </a:p>
          <a:p>
            <a:pPr>
              <a:buNone/>
            </a:pPr>
            <a:r>
              <a:rPr lang="en-IN" sz="5500" dirty="0" smtClean="0">
                <a:latin typeface="Times New Roman" panose="02020603050405020304" pitchFamily="18" charset="0"/>
                <a:cs typeface="Times New Roman" panose="02020603050405020304" pitchFamily="18" charset="0"/>
              </a:rPr>
              <a:t>}</a:t>
            </a:r>
            <a:endParaRPr lang="en-US" sz="5500" dirty="0" smtClean="0">
              <a:latin typeface="Times New Roman" panose="02020603050405020304" pitchFamily="18" charset="0"/>
              <a:cs typeface="Times New Roman" panose="02020603050405020304" pitchFamily="18" charset="0"/>
            </a:endParaRPr>
          </a:p>
          <a:p>
            <a:pPr>
              <a:buNone/>
            </a:pPr>
            <a:r>
              <a:rPr lang="en-IN" sz="5500" dirty="0" smtClean="0">
                <a:latin typeface="Times New Roman" panose="02020603050405020304" pitchFamily="18" charset="0"/>
                <a:cs typeface="Times New Roman" panose="02020603050405020304" pitchFamily="18" charset="0"/>
              </a:rPr>
              <a:t>}</a:t>
            </a:r>
            <a:endParaRPr lang="en-IN" sz="43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CE775A-81E1-4004-94F8-2536A66B0A1B}" type="slidenum">
              <a:rPr lang="en-IN" smtClean="0"/>
              <a:pPr/>
              <a:t>19</a:t>
            </a:fld>
            <a:endParaRPr lang="en-IN"/>
          </a:p>
        </p:txBody>
      </p:sp>
    </p:spTree>
    <p:extLst>
      <p:ext uri="{BB962C8B-B14F-4D97-AF65-F5344CB8AC3E}">
        <p14:creationId xmlns="" xmlns:p14="http://schemas.microsoft.com/office/powerpoint/2010/main" val="330255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Intro about the company</a:t>
            </a:r>
            <a:endParaRPr lang="en-IN" sz="2800" b="1" dirty="0"/>
          </a:p>
        </p:txBody>
      </p:sp>
      <p:sp>
        <p:nvSpPr>
          <p:cNvPr id="3" name="Content Placeholder 2"/>
          <p:cNvSpPr>
            <a:spLocks noGrp="1"/>
          </p:cNvSpPr>
          <p:nvPr>
            <p:ph idx="1"/>
          </p:nvPr>
        </p:nvSpPr>
        <p:spPr/>
        <p:txBody>
          <a:bodyPr>
            <a:normAutofit/>
          </a:bodyPr>
          <a:lstStyle/>
          <a:p>
            <a:pPr algn="just"/>
            <a:r>
              <a:rPr lang="en-IN" sz="2400" dirty="0" smtClean="0"/>
              <a:t>Tata Consultancy Services Limited (TCS) is an Indian multinational information technology (IT) service, consulting and business solutions company Headquartered in Mumbai, Maharashtra.</a:t>
            </a:r>
          </a:p>
          <a:p>
            <a:pPr algn="just"/>
            <a:r>
              <a:rPr lang="en-IN" sz="2400" dirty="0" smtClean="0"/>
              <a:t>It is a subsidiary of the Tata Group and operates in 46 countries.</a:t>
            </a:r>
          </a:p>
          <a:p>
            <a:pPr algn="just"/>
            <a:r>
              <a:rPr lang="en-IN" sz="2400" dirty="0" smtClean="0"/>
              <a:t>TCS is now placed among the ‘Big 4’ most valuable IT services brands worldwide.</a:t>
            </a:r>
          </a:p>
          <a:p>
            <a:pPr algn="just"/>
            <a:r>
              <a:rPr lang="en-IN" sz="2400" dirty="0"/>
              <a:t>TCS is one of the largest private sector employers in India</a:t>
            </a:r>
            <a:r>
              <a:rPr lang="en-IN" sz="2400" dirty="0" smtClean="0"/>
              <a:t>,</a:t>
            </a:r>
            <a:r>
              <a:rPr lang="en-IN" sz="2400" dirty="0"/>
              <a:t> and the fourth-largest employer among listed Indian companies (after Indian Railways, Indian Army and India Post).</a:t>
            </a:r>
          </a:p>
        </p:txBody>
      </p:sp>
      <p:sp>
        <p:nvSpPr>
          <p:cNvPr id="4" name="Slide Number Placeholder 3"/>
          <p:cNvSpPr>
            <a:spLocks noGrp="1"/>
          </p:cNvSpPr>
          <p:nvPr>
            <p:ph type="sldNum" sz="quarter" idx="12"/>
          </p:nvPr>
        </p:nvSpPr>
        <p:spPr/>
        <p:txBody>
          <a:bodyPr/>
          <a:lstStyle/>
          <a:p>
            <a:fld id="{6FCE775A-81E1-4004-94F8-2536A66B0A1B}" type="slidenum">
              <a:rPr lang="en-IN" smtClean="0"/>
              <a:pPr/>
              <a:t>2</a:t>
            </a:fld>
            <a:endParaRPr lang="en-IN"/>
          </a:p>
        </p:txBody>
      </p:sp>
    </p:spTree>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CE775A-81E1-4004-94F8-2536A66B0A1B}" type="slidenum">
              <a:rPr lang="en-IN" smtClean="0"/>
              <a:pPr/>
              <a:t>20</a:t>
            </a:fld>
            <a:endParaRPr lang="en-IN"/>
          </a:p>
        </p:txBody>
      </p:sp>
      <p:sp>
        <p:nvSpPr>
          <p:cNvPr id="3" name="Rectangle 2"/>
          <p:cNvSpPr/>
          <p:nvPr/>
        </p:nvSpPr>
        <p:spPr>
          <a:xfrm>
            <a:off x="971600" y="404664"/>
            <a:ext cx="7715200" cy="5109091"/>
          </a:xfrm>
          <a:prstGeom prst="rect">
            <a:avLst/>
          </a:prstGeom>
        </p:spPr>
        <p:txBody>
          <a:bodyPr wrap="square">
            <a:spAutoFit/>
          </a:bodyPr>
          <a:lstStyle/>
          <a:p>
            <a:pPr>
              <a:buNone/>
            </a:pPr>
            <a:r>
              <a:rPr lang="en-IN" sz="2800" dirty="0">
                <a:latin typeface="Times New Roman" panose="02020603050405020304" pitchFamily="18" charset="0"/>
                <a:cs typeface="Times New Roman" panose="02020603050405020304" pitchFamily="18" charset="0"/>
              </a:rPr>
              <a:t>if(f==1)</a:t>
            </a:r>
          </a:p>
          <a:p>
            <a:pPr>
              <a:buNone/>
            </a:pPr>
            <a:r>
              <a:rPr lang="en-IN" sz="2800" dirty="0">
                <a:latin typeface="Times New Roman" panose="02020603050405020304" pitchFamily="18" charset="0"/>
                <a:cs typeface="Times New Roman" panose="02020603050405020304" pitchFamily="18" charset="0"/>
              </a:rPr>
              <a:t>{</a:t>
            </a:r>
          </a:p>
          <a:p>
            <a:pPr>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(“prime”);</a:t>
            </a:r>
            <a:endParaRPr lang="en-US" sz="2800" dirty="0">
              <a:latin typeface="Times New Roman" panose="02020603050405020304" pitchFamily="18" charset="0"/>
              <a:cs typeface="Times New Roman" panose="02020603050405020304" pitchFamily="18" charset="0"/>
            </a:endParaRPr>
          </a:p>
          <a:p>
            <a:pPr>
              <a:buNone/>
            </a:pPr>
            <a:r>
              <a:rPr lang="en-IN" sz="2800" dirty="0">
                <a:latin typeface="Times New Roman" panose="02020603050405020304" pitchFamily="18" charset="0"/>
                <a:cs typeface="Times New Roman" panose="02020603050405020304" pitchFamily="18" charset="0"/>
              </a:rPr>
              <a:t>}</a:t>
            </a:r>
          </a:p>
          <a:p>
            <a:pPr>
              <a:buNone/>
            </a:pPr>
            <a:r>
              <a:rPr lang="en-IN" sz="2800" dirty="0">
                <a:latin typeface="Times New Roman" panose="02020603050405020304" pitchFamily="18" charset="0"/>
                <a:cs typeface="Times New Roman" panose="02020603050405020304" pitchFamily="18" charset="0"/>
              </a:rPr>
              <a:t>else</a:t>
            </a:r>
          </a:p>
          <a:p>
            <a:pPr>
              <a:buNone/>
            </a:pPr>
            <a:r>
              <a:rPr lang="en-IN" sz="2800" dirty="0">
                <a:latin typeface="Times New Roman" panose="02020603050405020304" pitchFamily="18" charset="0"/>
                <a:cs typeface="Times New Roman" panose="02020603050405020304" pitchFamily="18" charset="0"/>
              </a:rPr>
              <a:t>{</a:t>
            </a:r>
          </a:p>
          <a:p>
            <a:pPr>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(“not prime”);</a:t>
            </a:r>
          </a:p>
          <a:p>
            <a:pPr>
              <a:buNone/>
            </a:pPr>
            <a:r>
              <a:rPr lang="en-IN" sz="2800" dirty="0">
                <a:latin typeface="Times New Roman" panose="02020603050405020304" pitchFamily="18" charset="0"/>
                <a:cs typeface="Times New Roman" panose="02020603050405020304" pitchFamily="18" charset="0"/>
              </a:rPr>
              <a:t>}</a:t>
            </a:r>
          </a:p>
          <a:p>
            <a:pPr>
              <a:buNone/>
            </a:pPr>
            <a:r>
              <a:rPr lang="en-IN" sz="2800" dirty="0">
                <a:latin typeface="Times New Roman" panose="02020603050405020304" pitchFamily="18" charset="0"/>
                <a:cs typeface="Times New Roman" panose="02020603050405020304" pitchFamily="18" charset="0"/>
              </a:rPr>
              <a:t>return 0;</a:t>
            </a:r>
            <a:endParaRPr lang="en-US" sz="2800" dirty="0">
              <a:latin typeface="Times New Roman" panose="02020603050405020304" pitchFamily="18" charset="0"/>
              <a:cs typeface="Times New Roman" panose="02020603050405020304" pitchFamily="18" charset="0"/>
            </a:endParaRPr>
          </a:p>
          <a:p>
            <a:pPr>
              <a:buNone/>
            </a:pPr>
            <a:r>
              <a:rPr lang="en-IN" sz="2800" dirty="0">
                <a:latin typeface="Times New Roman" panose="02020603050405020304" pitchFamily="18" charset="0"/>
                <a:cs typeface="Times New Roman" panose="02020603050405020304" pitchFamily="18" charset="0"/>
              </a:rPr>
              <a:t>}</a:t>
            </a:r>
          </a:p>
          <a:p>
            <a:pPr>
              <a:buNone/>
            </a:pPr>
            <a:r>
              <a:rPr lang="en-US" sz="2800" dirty="0"/>
              <a:t>//</a:t>
            </a:r>
            <a:r>
              <a:rPr lang="en-US" sz="2800" b="1" dirty="0" err="1"/>
              <a:t>atoi</a:t>
            </a:r>
            <a:r>
              <a:rPr lang="en-US" sz="2800" dirty="0"/>
              <a:t> function is to convert a character to integer</a:t>
            </a:r>
          </a:p>
          <a:p>
            <a:endParaRPr lang="en-US" dirty="0"/>
          </a:p>
        </p:txBody>
      </p:sp>
    </p:spTree>
    <p:extLst>
      <p:ext uri="{BB962C8B-B14F-4D97-AF65-F5344CB8AC3E}">
        <p14:creationId xmlns="" xmlns:p14="http://schemas.microsoft.com/office/powerpoint/2010/main" val="3756470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PROGRAMS</a:t>
            </a:r>
            <a:endParaRPr lang="en-US" b="1" dirty="0"/>
          </a:p>
        </p:txBody>
      </p:sp>
      <p:sp>
        <p:nvSpPr>
          <p:cNvPr id="3" name="Content Placeholder 2"/>
          <p:cNvSpPr>
            <a:spLocks noGrp="1"/>
          </p:cNvSpPr>
          <p:nvPr>
            <p:ph idx="1"/>
          </p:nvPr>
        </p:nvSpPr>
        <p:spPr/>
        <p:txBody>
          <a:bodyPr/>
          <a:lstStyle/>
          <a:p>
            <a:pPr>
              <a:buNone/>
            </a:pPr>
            <a:r>
              <a:rPr lang="en-US" b="1" dirty="0" smtClean="0"/>
              <a:t>Program </a:t>
            </a:r>
            <a:r>
              <a:rPr lang="en-US" b="1" dirty="0"/>
              <a:t>6</a:t>
            </a:r>
            <a:r>
              <a:rPr lang="en-US" b="1" dirty="0" smtClean="0"/>
              <a:t>: </a:t>
            </a:r>
            <a:r>
              <a:rPr lang="en-US" dirty="0" smtClean="0"/>
              <a:t>C Program to check </a:t>
            </a:r>
            <a:r>
              <a:rPr lang="en-IN" dirty="0" smtClean="0"/>
              <a:t>whether </a:t>
            </a:r>
            <a:r>
              <a:rPr lang="en-IN" dirty="0"/>
              <a:t>a given number is a </a:t>
            </a:r>
            <a:r>
              <a:rPr lang="en-IN" dirty="0" smtClean="0"/>
              <a:t>strong number </a:t>
            </a:r>
            <a:r>
              <a:rPr lang="en-IN" dirty="0"/>
              <a:t>or not</a:t>
            </a:r>
            <a:r>
              <a:rPr lang="en-IN" dirty="0" smtClean="0"/>
              <a:t>?</a:t>
            </a:r>
          </a:p>
          <a:p>
            <a:pPr>
              <a:buNone/>
            </a:pPr>
            <a:endParaRPr lang="en-US" b="1"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21</a:t>
            </a:fld>
            <a:endParaRPr lang="en-IN"/>
          </a:p>
        </p:txBody>
      </p:sp>
    </p:spTree>
    <p:extLst>
      <p:ext uri="{BB962C8B-B14F-4D97-AF65-F5344CB8AC3E}">
        <p14:creationId xmlns="" xmlns:p14="http://schemas.microsoft.com/office/powerpoint/2010/main" val="1322236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88961"/>
            <a:ext cx="9035388" cy="5768997"/>
          </a:xfrm>
        </p:spPr>
        <p:txBody>
          <a:bodyPr>
            <a:noAutofit/>
          </a:bodyPr>
          <a:lstStyle/>
          <a:p>
            <a:pPr>
              <a:buNone/>
            </a:pPr>
            <a:r>
              <a:rPr lang="en-IN" sz="2400" dirty="0" smtClean="0">
                <a:latin typeface="Times New Roman" panose="02020603050405020304" pitchFamily="18" charset="0"/>
                <a:cs typeface="Times New Roman" panose="02020603050405020304" pitchFamily="18" charset="0"/>
              </a:rPr>
              <a:t>#include&lt;</a:t>
            </a:r>
            <a:r>
              <a:rPr lang="en-IN" sz="2400" dirty="0" err="1" smtClean="0">
                <a:latin typeface="Times New Roman" panose="02020603050405020304" pitchFamily="18" charset="0"/>
                <a:cs typeface="Times New Roman" panose="02020603050405020304" pitchFamily="18" charset="0"/>
              </a:rPr>
              <a:t>stdio.h</a:t>
            </a:r>
            <a:r>
              <a:rPr lang="en-IN" sz="2400" dirty="0" smtClean="0">
                <a:latin typeface="Times New Roman" panose="02020603050405020304" pitchFamily="18" charset="0"/>
                <a:cs typeface="Times New Roman" panose="02020603050405020304" pitchFamily="18" charset="0"/>
              </a:rPr>
              <a:t>&gt;</a:t>
            </a:r>
            <a:endParaRPr lang="en-US" sz="2400" dirty="0" smtClean="0">
              <a:latin typeface="Times New Roman" panose="02020603050405020304" pitchFamily="18" charset="0"/>
              <a:cs typeface="Times New Roman" panose="02020603050405020304" pitchFamily="18" charset="0"/>
            </a:endParaRPr>
          </a:p>
          <a:p>
            <a:pPr>
              <a:buNone/>
            </a:pPr>
            <a:r>
              <a:rPr lang="en-IN" sz="2400" dirty="0" err="1" smtClean="0">
                <a:latin typeface="Times New Roman" panose="02020603050405020304" pitchFamily="18" charset="0"/>
                <a:cs typeface="Times New Roman" panose="02020603050405020304" pitchFamily="18" charset="0"/>
              </a:rPr>
              <a:t>int</a:t>
            </a:r>
            <a:r>
              <a:rPr lang="en-IN" sz="2400" dirty="0" smtClean="0">
                <a:latin typeface="Times New Roman" panose="02020603050405020304" pitchFamily="18" charset="0"/>
                <a:cs typeface="Times New Roman" panose="02020603050405020304" pitchFamily="18" charset="0"/>
              </a:rPr>
              <a:t> main(</a:t>
            </a:r>
            <a:r>
              <a:rPr lang="en-IN" sz="2400" b="1" dirty="0" err="1" smtClean="0">
                <a:solidFill>
                  <a:srgbClr val="FF0000"/>
                </a:solidFill>
                <a:latin typeface="Times New Roman" panose="02020603050405020304" pitchFamily="18" charset="0"/>
                <a:cs typeface="Times New Roman" panose="02020603050405020304" pitchFamily="18" charset="0"/>
              </a:rPr>
              <a:t>int</a:t>
            </a:r>
            <a:r>
              <a:rPr lang="en-IN" sz="2400" b="1" dirty="0" smtClean="0">
                <a:solidFill>
                  <a:srgbClr val="FF0000"/>
                </a:solidFill>
                <a:latin typeface="Times New Roman" panose="02020603050405020304" pitchFamily="18" charset="0"/>
                <a:cs typeface="Times New Roman" panose="02020603050405020304" pitchFamily="18" charset="0"/>
              </a:rPr>
              <a:t> a, char *b[]) </a:t>
            </a:r>
            <a:r>
              <a:rPr lang="en-US" sz="2400" dirty="0" smtClean="0">
                <a:latin typeface="Times New Roman" panose="02020603050405020304" pitchFamily="18" charset="0"/>
                <a:cs typeface="Times New Roman" panose="02020603050405020304" pitchFamily="18" charset="0"/>
              </a:rPr>
              <a:t>//command line arguments</a:t>
            </a:r>
          </a:p>
          <a:p>
            <a:pPr>
              <a:buNone/>
            </a:pPr>
            <a:r>
              <a:rPr lang="en-IN" sz="2400" dirty="0" smtClean="0">
                <a:latin typeface="Times New Roman" panose="02020603050405020304" pitchFamily="18" charset="0"/>
                <a:cs typeface="Times New Roman" panose="02020603050405020304" pitchFamily="18" charset="0"/>
              </a:rPr>
              <a:t>{  </a:t>
            </a:r>
          </a:p>
          <a:p>
            <a:pPr>
              <a:buNone/>
            </a:pPr>
            <a:r>
              <a:rPr lang="en-IN" sz="2400" dirty="0" err="1" smtClean="0">
                <a:latin typeface="Times New Roman" panose="02020603050405020304" pitchFamily="18" charset="0"/>
                <a:cs typeface="Times New Roman" panose="02020603050405020304" pitchFamily="18" charset="0"/>
              </a:rPr>
              <a:t>int</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n,temp,rex</a:t>
            </a:r>
            <a:r>
              <a:rPr lang="en-IN" sz="2400" dirty="0" smtClean="0">
                <a:latin typeface="Times New Roman" panose="02020603050405020304" pitchFamily="18" charset="0"/>
                <a:cs typeface="Times New Roman" panose="02020603050405020304" pitchFamily="18" charset="0"/>
              </a:rPr>
              <a:t>=0,f=1;</a:t>
            </a:r>
          </a:p>
          <a:p>
            <a:pPr>
              <a:buNone/>
            </a:pPr>
            <a:r>
              <a:rPr lang="en-IN" sz="2400" dirty="0">
                <a:latin typeface="Times New Roman" panose="02020603050405020304" pitchFamily="18" charset="0"/>
                <a:cs typeface="Times New Roman" panose="02020603050405020304" pitchFamily="18" charset="0"/>
              </a:rPr>
              <a:t>n</a:t>
            </a:r>
            <a:r>
              <a:rPr lang="en-IN" sz="2400" dirty="0" smtClean="0">
                <a:latin typeface="Times New Roman" panose="02020603050405020304" pitchFamily="18" charset="0"/>
                <a:cs typeface="Times New Roman" panose="02020603050405020304" pitchFamily="18" charset="0"/>
              </a:rPr>
              <a:t>=</a:t>
            </a:r>
            <a:r>
              <a:rPr lang="en-IN" sz="2400" dirty="0" err="1" smtClean="0">
                <a:solidFill>
                  <a:srgbClr val="FF0000"/>
                </a:solidFill>
                <a:latin typeface="Times New Roman" panose="02020603050405020304" pitchFamily="18" charset="0"/>
                <a:cs typeface="Times New Roman" panose="02020603050405020304" pitchFamily="18" charset="0"/>
              </a:rPr>
              <a:t>atoi</a:t>
            </a:r>
            <a:r>
              <a:rPr lang="en-IN" sz="2400" dirty="0" smtClean="0">
                <a:latin typeface="Times New Roman" panose="02020603050405020304" pitchFamily="18" charset="0"/>
                <a:cs typeface="Times New Roman" panose="02020603050405020304" pitchFamily="18" charset="0"/>
              </a:rPr>
              <a:t>(b[1]); </a:t>
            </a:r>
            <a:endParaRPr lang="en-US"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emp=n;</a:t>
            </a:r>
          </a:p>
          <a:p>
            <a:pPr>
              <a:buNone/>
            </a:pPr>
            <a:r>
              <a:rPr lang="en-IN" sz="2400" dirty="0" smtClean="0">
                <a:latin typeface="Times New Roman" panose="02020603050405020304" pitchFamily="18" charset="0"/>
                <a:cs typeface="Times New Roman" panose="02020603050405020304" pitchFamily="18" charset="0"/>
              </a:rPr>
              <a:t>While(n!=0)</a:t>
            </a:r>
          </a:p>
          <a:p>
            <a:pPr>
              <a:buNone/>
            </a:pPr>
            <a:r>
              <a:rPr lang="en-IN" sz="2400" dirty="0" smtClean="0">
                <a:latin typeface="Times New Roman" panose="02020603050405020304" pitchFamily="18" charset="0"/>
                <a:cs typeface="Times New Roman" panose="02020603050405020304" pitchFamily="18" charset="0"/>
              </a:rPr>
              <a:t>{</a:t>
            </a:r>
          </a:p>
          <a:p>
            <a:pPr>
              <a:buNone/>
            </a:pPr>
            <a:r>
              <a:rPr lang="en-IN" sz="2400" dirty="0" smtClean="0">
                <a:latin typeface="Times New Roman" panose="02020603050405020304" pitchFamily="18" charset="0"/>
                <a:cs typeface="Times New Roman" panose="02020603050405020304" pitchFamily="18" charset="0"/>
              </a:rPr>
              <a:t>rem=n%10;</a:t>
            </a:r>
          </a:p>
          <a:p>
            <a:pPr>
              <a:buNone/>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or(</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=2;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&lt;=r;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a:t>
            </a:r>
          </a:p>
          <a:p>
            <a:pPr>
              <a:buNone/>
            </a:pPr>
            <a:r>
              <a:rPr lang="en-IN" sz="2400" dirty="0" smtClean="0">
                <a:latin typeface="Times New Roman" panose="02020603050405020304" pitchFamily="18" charset="0"/>
                <a:cs typeface="Times New Roman" panose="02020603050405020304" pitchFamily="18" charset="0"/>
              </a:rPr>
              <a:t>{</a:t>
            </a:r>
          </a:p>
          <a:p>
            <a:pPr>
              <a:buNone/>
            </a:pPr>
            <a:r>
              <a:rPr lang="en-IN" sz="2400" dirty="0" smtClean="0">
                <a:latin typeface="Times New Roman" panose="02020603050405020304" pitchFamily="18" charset="0"/>
                <a:cs typeface="Times New Roman" panose="02020603050405020304" pitchFamily="18" charset="0"/>
              </a:rPr>
              <a:t>f=f*</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a:t>
            </a:r>
          </a:p>
          <a:p>
            <a:pPr>
              <a:buNone/>
            </a:pPr>
            <a:r>
              <a:rPr lang="en-IN" sz="24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FCE775A-81E1-4004-94F8-2536A66B0A1B}" type="slidenum">
              <a:rPr lang="en-IN" smtClean="0"/>
              <a:pPr/>
              <a:t>22</a:t>
            </a:fld>
            <a:endParaRPr lang="en-IN"/>
          </a:p>
        </p:txBody>
      </p:sp>
    </p:spTree>
    <p:extLst>
      <p:ext uri="{BB962C8B-B14F-4D97-AF65-F5344CB8AC3E}">
        <p14:creationId xmlns="" xmlns:p14="http://schemas.microsoft.com/office/powerpoint/2010/main" val="3340296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CE775A-81E1-4004-94F8-2536A66B0A1B}" type="slidenum">
              <a:rPr lang="en-IN" smtClean="0"/>
              <a:pPr/>
              <a:t>23</a:t>
            </a:fld>
            <a:endParaRPr lang="en-IN"/>
          </a:p>
        </p:txBody>
      </p:sp>
      <p:sp>
        <p:nvSpPr>
          <p:cNvPr id="3" name="Rectangle 2"/>
          <p:cNvSpPr/>
          <p:nvPr/>
        </p:nvSpPr>
        <p:spPr>
          <a:xfrm>
            <a:off x="1619672" y="554963"/>
            <a:ext cx="4572000" cy="6001643"/>
          </a:xfrm>
          <a:prstGeom prst="rect">
            <a:avLst/>
          </a:prstGeom>
        </p:spPr>
        <p:txBody>
          <a:bodyPr>
            <a:spAutoFit/>
          </a:bodyPr>
          <a:lstStyle/>
          <a:p>
            <a:pPr>
              <a:buNone/>
            </a:pPr>
            <a:r>
              <a:rPr lang="en-IN" sz="3200" dirty="0" err="1">
                <a:latin typeface="Times New Roman" panose="02020603050405020304" pitchFamily="18" charset="0"/>
                <a:cs typeface="Times New Roman" panose="02020603050405020304" pitchFamily="18" charset="0"/>
              </a:rPr>
              <a:t>rex</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rex+f</a:t>
            </a:r>
            <a:r>
              <a:rPr lang="en-IN" sz="3200" dirty="0">
                <a:latin typeface="Times New Roman" panose="02020603050405020304" pitchFamily="18" charset="0"/>
                <a:cs typeface="Times New Roman" panose="02020603050405020304" pitchFamily="18" charset="0"/>
              </a:rPr>
              <a:t>;</a:t>
            </a:r>
          </a:p>
          <a:p>
            <a:pPr>
              <a:buNone/>
            </a:pPr>
            <a:r>
              <a:rPr lang="en-IN" sz="3200" dirty="0">
                <a:latin typeface="Times New Roman" panose="02020603050405020304" pitchFamily="18" charset="0"/>
                <a:cs typeface="Times New Roman" panose="02020603050405020304" pitchFamily="18" charset="0"/>
              </a:rPr>
              <a:t>n=n/10;</a:t>
            </a:r>
          </a:p>
          <a:p>
            <a:pPr>
              <a:buNone/>
            </a:pPr>
            <a:r>
              <a:rPr lang="en-IN" sz="3200" dirty="0">
                <a:latin typeface="Times New Roman" panose="02020603050405020304" pitchFamily="18" charset="0"/>
                <a:cs typeface="Times New Roman" panose="02020603050405020304" pitchFamily="18" charset="0"/>
              </a:rPr>
              <a:t>}</a:t>
            </a:r>
          </a:p>
          <a:p>
            <a:pPr>
              <a:buNone/>
            </a:pPr>
            <a:r>
              <a:rPr lang="en-IN" sz="3200" dirty="0">
                <a:latin typeface="Times New Roman" panose="02020603050405020304" pitchFamily="18" charset="0"/>
                <a:cs typeface="Times New Roman" panose="02020603050405020304" pitchFamily="18" charset="0"/>
              </a:rPr>
              <a:t>if(temp==</a:t>
            </a:r>
            <a:r>
              <a:rPr lang="en-IN" sz="3200" dirty="0" err="1">
                <a:latin typeface="Times New Roman" panose="02020603050405020304" pitchFamily="18" charset="0"/>
                <a:cs typeface="Times New Roman" panose="02020603050405020304" pitchFamily="18" charset="0"/>
              </a:rPr>
              <a:t>rex</a:t>
            </a:r>
            <a:r>
              <a:rPr lang="en-IN" sz="3200" dirty="0">
                <a:latin typeface="Times New Roman" panose="02020603050405020304" pitchFamily="18" charset="0"/>
                <a:cs typeface="Times New Roman" panose="02020603050405020304" pitchFamily="18" charset="0"/>
              </a:rPr>
              <a:t>)</a:t>
            </a:r>
          </a:p>
          <a:p>
            <a:pPr>
              <a:buNone/>
            </a:pPr>
            <a:r>
              <a:rPr lang="en-IN" sz="3200" dirty="0">
                <a:latin typeface="Times New Roman" panose="02020603050405020304" pitchFamily="18" charset="0"/>
                <a:cs typeface="Times New Roman" panose="02020603050405020304" pitchFamily="18" charset="0"/>
              </a:rPr>
              <a:t>{</a:t>
            </a:r>
          </a:p>
          <a:p>
            <a:pPr>
              <a:buNone/>
            </a:pPr>
            <a:r>
              <a:rPr lang="en-IN" sz="3200" dirty="0" err="1">
                <a:latin typeface="Times New Roman" panose="02020603050405020304" pitchFamily="18" charset="0"/>
                <a:cs typeface="Times New Roman" panose="02020603050405020304" pitchFamily="18" charset="0"/>
              </a:rPr>
              <a:t>Printf</a:t>
            </a:r>
            <a:r>
              <a:rPr lang="en-IN" sz="3200" dirty="0">
                <a:latin typeface="Times New Roman" panose="02020603050405020304" pitchFamily="18" charset="0"/>
                <a:cs typeface="Times New Roman" panose="02020603050405020304" pitchFamily="18" charset="0"/>
              </a:rPr>
              <a:t>(“Yes”);</a:t>
            </a:r>
          </a:p>
          <a:p>
            <a:pPr>
              <a:buNone/>
            </a:pPr>
            <a:r>
              <a:rPr lang="en-IN" sz="3200" dirty="0">
                <a:latin typeface="Times New Roman" panose="02020603050405020304" pitchFamily="18" charset="0"/>
                <a:cs typeface="Times New Roman" panose="02020603050405020304" pitchFamily="18" charset="0"/>
              </a:rPr>
              <a:t>}</a:t>
            </a:r>
          </a:p>
          <a:p>
            <a:pPr>
              <a:buNone/>
            </a:pPr>
            <a:r>
              <a:rPr lang="en-IN" sz="3200" dirty="0">
                <a:latin typeface="Times New Roman" panose="02020603050405020304" pitchFamily="18" charset="0"/>
                <a:cs typeface="Times New Roman" panose="02020603050405020304" pitchFamily="18" charset="0"/>
              </a:rPr>
              <a:t>Else</a:t>
            </a:r>
          </a:p>
          <a:p>
            <a:pPr>
              <a:buNone/>
            </a:pPr>
            <a:r>
              <a:rPr lang="en-IN" sz="3200" dirty="0">
                <a:latin typeface="Times New Roman" panose="02020603050405020304" pitchFamily="18" charset="0"/>
                <a:cs typeface="Times New Roman" panose="02020603050405020304" pitchFamily="18" charset="0"/>
              </a:rPr>
              <a:t>{</a:t>
            </a:r>
          </a:p>
          <a:p>
            <a:pPr>
              <a:buNone/>
            </a:pPr>
            <a:r>
              <a:rPr lang="en-IN" sz="3200" dirty="0" err="1">
                <a:latin typeface="Times New Roman" panose="02020603050405020304" pitchFamily="18" charset="0"/>
                <a:cs typeface="Times New Roman" panose="02020603050405020304" pitchFamily="18" charset="0"/>
              </a:rPr>
              <a:t>Printf</a:t>
            </a:r>
            <a:r>
              <a:rPr lang="en-IN" sz="3200" dirty="0">
                <a:latin typeface="Times New Roman" panose="02020603050405020304" pitchFamily="18" charset="0"/>
                <a:cs typeface="Times New Roman" panose="02020603050405020304" pitchFamily="18" charset="0"/>
              </a:rPr>
              <a:t>(“No”);</a:t>
            </a:r>
          </a:p>
          <a:p>
            <a:pPr>
              <a:buNone/>
            </a:pP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None/>
            </a:pPr>
            <a:r>
              <a:rPr lang="en-IN" sz="32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0981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Write a C program which will convert a given decimal integer number N to its binary equivalent. The given number N, a positive integer, will be passed to the program using the first command line parameter. Print the equivalent binary number to </a:t>
            </a:r>
            <a:r>
              <a:rPr lang="en-US" dirty="0" err="1" smtClean="0"/>
              <a:t>stdout</a:t>
            </a:r>
            <a:r>
              <a:rPr lang="en-US" dirty="0" smtClean="0"/>
              <a:t>. Other than the binary number, no other extra information should be printed to </a:t>
            </a:r>
            <a:r>
              <a:rPr lang="en-US" dirty="0" err="1" smtClean="0"/>
              <a:t>stdout</a:t>
            </a:r>
            <a:endParaRPr lang="en-US" dirty="0" smtClean="0"/>
          </a:p>
          <a:p>
            <a:pPr>
              <a:buNone/>
            </a:pPr>
            <a:r>
              <a:rPr lang="en-US" dirty="0" smtClean="0"/>
              <a:t>Example:</a:t>
            </a:r>
          </a:p>
          <a:p>
            <a:pPr>
              <a:buNone/>
            </a:pPr>
            <a:r>
              <a:rPr lang="en-US" dirty="0" smtClean="0"/>
              <a:t>Given input “19”, here N=19,expected out 10011</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Write a c program that will find the sum of all prime numbers in a given range. The range will be specified as command line parameters. The first command line parameter, N1 which is a positive integer, will contain the lower bound of the range. The second command line parameter N2, which is also a positive integer will contain the upper bound of the range. The program should consider all the prime numbers within the range, excluding the upper bound and lower bound. Print the output in integer format to </a:t>
            </a:r>
            <a:r>
              <a:rPr lang="en-US" dirty="0" err="1" smtClean="0"/>
              <a:t>stdout</a:t>
            </a:r>
            <a:r>
              <a:rPr lang="en-US" dirty="0" smtClean="0"/>
              <a:t>. Other than the integer number, no other extra information should  be printed to </a:t>
            </a:r>
            <a:r>
              <a:rPr lang="en-US" dirty="0" err="1" smtClean="0"/>
              <a:t>stdout</a:t>
            </a:r>
            <a:r>
              <a:rPr lang="en-US" dirty="0" smtClean="0"/>
              <a:t>.</a:t>
            </a:r>
          </a:p>
          <a:p>
            <a:endParaRPr lang="en-US" dirty="0"/>
          </a:p>
          <a:p>
            <a:r>
              <a:rPr lang="en-US" dirty="0" smtClean="0"/>
              <a:t>Example</a:t>
            </a:r>
          </a:p>
          <a:p>
            <a:pPr>
              <a:buNone/>
            </a:pPr>
            <a:endParaRPr lang="en-US" dirty="0"/>
          </a:p>
          <a:p>
            <a:pPr>
              <a:buNone/>
            </a:pPr>
            <a:r>
              <a:rPr lang="en-US" dirty="0" smtClean="0"/>
              <a:t>Given inputs “7” and “24” here N1= 7 and N2=34,  expected output as 83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Write a C program which will check whether a given year YYYY is a leap year. A leap year is exactly divisible by 4 except for century years(years ending with 00). The century year is a leap year only if its perfectly divisible by 400. The given year YYYY will be passed to the program using the first command line parameter. If the given year YYYY is a leap year then print YES to </a:t>
            </a:r>
            <a:r>
              <a:rPr lang="en-US" dirty="0" err="1" smtClean="0"/>
              <a:t>stdout</a:t>
            </a:r>
            <a:r>
              <a:rPr lang="en-US" dirty="0" smtClean="0"/>
              <a:t>. If the given year is not a leap year, then print NO to </a:t>
            </a:r>
            <a:r>
              <a:rPr lang="en-US" dirty="0" err="1" smtClean="0"/>
              <a:t>stdout</a:t>
            </a:r>
            <a:r>
              <a:rPr lang="en-US" dirty="0" smtClean="0"/>
              <a:t>. Note that the words YES and NO have to be printed in UPPER CASE(capital letters) Other than the word YES or </a:t>
            </a:r>
            <a:r>
              <a:rPr lang="en-US" dirty="0" err="1" smtClean="0"/>
              <a:t>No,no</a:t>
            </a:r>
            <a:r>
              <a:rPr lang="en-US" dirty="0" smtClean="0"/>
              <a:t> other extra information should be printed to </a:t>
            </a:r>
            <a:r>
              <a:rPr lang="en-US" dirty="0" err="1" smtClean="0"/>
              <a:t>stdout</a:t>
            </a:r>
            <a:r>
              <a:rPr lang="en-US" dirty="0" smtClean="0"/>
              <a:t>.</a:t>
            </a:r>
          </a:p>
          <a:p>
            <a:endParaRPr lang="en-US" dirty="0" smtClean="0"/>
          </a:p>
          <a:p>
            <a:r>
              <a:rPr lang="en-US" dirty="0" smtClean="0"/>
              <a:t>Example:</a:t>
            </a:r>
          </a:p>
          <a:p>
            <a:r>
              <a:rPr lang="en-US" dirty="0" smtClean="0"/>
              <a:t>Given input “1900”, here YYYY is 1900, expected output is No</a:t>
            </a:r>
          </a:p>
          <a:p>
            <a:r>
              <a:rPr lang="en-US" dirty="0" smtClean="0"/>
              <a:t>Write your code here</a:t>
            </a:r>
          </a:p>
          <a:p>
            <a:r>
              <a:rPr lang="en-US" dirty="0" smtClean="0"/>
              <a:t>#include&lt;</a:t>
            </a:r>
            <a:r>
              <a:rPr lang="en-US" dirty="0" err="1" smtClean="0"/>
              <a:t>stdio.h</a:t>
            </a:r>
            <a:r>
              <a:rPr lang="en-US" dirty="0" smtClean="0"/>
              <a:t>&gt;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Square</a:t>
            </a:r>
            <a:endParaRPr lang="en-IN" dirty="0"/>
          </a:p>
        </p:txBody>
      </p:sp>
      <p:sp>
        <p:nvSpPr>
          <p:cNvPr id="3" name="Content Placeholder 2"/>
          <p:cNvSpPr>
            <a:spLocks noGrp="1"/>
          </p:cNvSpPr>
          <p:nvPr>
            <p:ph idx="1"/>
          </p:nvPr>
        </p:nvSpPr>
        <p:spPr>
          <a:xfrm>
            <a:off x="428596" y="1643050"/>
            <a:ext cx="8229600" cy="4525963"/>
          </a:xfrm>
        </p:spPr>
        <p:txBody>
          <a:bodyPr numCol="2">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err="1" smtClean="0"/>
              <a:t>int</a:t>
            </a:r>
            <a:r>
              <a:rPr lang="en-US" dirty="0" smtClean="0"/>
              <a:t> main(</a:t>
            </a:r>
            <a:r>
              <a:rPr lang="en-US" dirty="0" err="1" smtClean="0"/>
              <a:t>int</a:t>
            </a:r>
            <a:r>
              <a:rPr lang="en-US" dirty="0" smtClean="0"/>
              <a:t> a, char*b[])</a:t>
            </a:r>
          </a:p>
          <a:p>
            <a:pPr>
              <a:buNone/>
            </a:pPr>
            <a:r>
              <a:rPr lang="en-US" dirty="0" smtClean="0"/>
              <a:t>{</a:t>
            </a:r>
          </a:p>
          <a:p>
            <a:pPr>
              <a:buNone/>
            </a:pPr>
            <a:r>
              <a:rPr lang="en-US" dirty="0" err="1" smtClean="0"/>
              <a:t>int</a:t>
            </a:r>
            <a:r>
              <a:rPr lang="en-US" dirty="0" smtClean="0"/>
              <a:t> a, n; </a:t>
            </a:r>
          </a:p>
          <a:p>
            <a:pPr>
              <a:buNone/>
            </a:pPr>
            <a:r>
              <a:rPr lang="en-US" dirty="0" smtClean="0"/>
              <a:t> n= </a:t>
            </a:r>
            <a:r>
              <a:rPr lang="en-US" dirty="0" err="1" smtClean="0"/>
              <a:t>atoi</a:t>
            </a:r>
            <a:r>
              <a:rPr lang="en-US" dirty="0" smtClean="0"/>
              <a:t>(b[1]);</a:t>
            </a:r>
          </a:p>
          <a:p>
            <a:pPr>
              <a:buNone/>
            </a:pPr>
            <a:r>
              <a:rPr lang="en-US" dirty="0" smtClean="0"/>
              <a:t>for(a = 0; a &lt;= n; a++)</a:t>
            </a:r>
          </a:p>
          <a:p>
            <a:pPr>
              <a:buNone/>
            </a:pPr>
            <a:r>
              <a:rPr lang="en-US" dirty="0" smtClean="0"/>
              <a:t> {</a:t>
            </a:r>
          </a:p>
          <a:p>
            <a:pPr>
              <a:buNone/>
            </a:pPr>
            <a:r>
              <a:rPr lang="en-US" dirty="0" smtClean="0"/>
              <a:t> if (n == a * a) </a:t>
            </a:r>
          </a:p>
          <a:p>
            <a:pPr>
              <a:buNone/>
            </a:pPr>
            <a:r>
              <a:rPr lang="en-US" dirty="0" smtClean="0"/>
              <a:t>{</a:t>
            </a:r>
          </a:p>
          <a:p>
            <a:pPr>
              <a:buNone/>
            </a:pPr>
            <a:r>
              <a:rPr lang="en-US" dirty="0" smtClean="0"/>
              <a:t> </a:t>
            </a:r>
            <a:r>
              <a:rPr lang="en-US" dirty="0" err="1" smtClean="0"/>
              <a:t>printf</a:t>
            </a:r>
            <a:r>
              <a:rPr lang="en-US" dirty="0" smtClean="0"/>
              <a:t>("YES"); </a:t>
            </a:r>
          </a:p>
          <a:p>
            <a:pPr>
              <a:buNone/>
            </a:pPr>
            <a:r>
              <a:rPr lang="en-US" dirty="0" smtClean="0"/>
              <a:t>return 0;</a:t>
            </a:r>
          </a:p>
          <a:p>
            <a:pPr>
              <a:buNone/>
            </a:pPr>
            <a:r>
              <a:rPr lang="en-US" dirty="0" smtClean="0"/>
              <a:t> } </a:t>
            </a:r>
          </a:p>
          <a:p>
            <a:pPr>
              <a:buNone/>
            </a:pPr>
            <a:r>
              <a:rPr lang="en-US" dirty="0" smtClean="0"/>
              <a:t>} </a:t>
            </a:r>
          </a:p>
          <a:p>
            <a:pPr>
              <a:buNone/>
            </a:pPr>
            <a:r>
              <a:rPr lang="en-US" dirty="0" err="1" smtClean="0"/>
              <a:t>printf</a:t>
            </a:r>
            <a:r>
              <a:rPr lang="en-US" dirty="0" smtClean="0"/>
              <a:t>("NO");</a:t>
            </a:r>
          </a:p>
          <a:p>
            <a:pPr>
              <a:buNone/>
            </a:pPr>
            <a:r>
              <a:rPr lang="en-US" dirty="0" smtClean="0"/>
              <a:t> return 0; </a:t>
            </a:r>
          </a:p>
          <a:p>
            <a:pPr>
              <a:buNone/>
            </a:pPr>
            <a:r>
              <a:rPr lang="en-US" dirty="0" smtClean="0"/>
              <a:t>}</a:t>
            </a:r>
            <a:br>
              <a:rPr lang="en-US" dirty="0" smtClean="0"/>
            </a:b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smtClean="0"/>
              <a:t>Armstrong</a:t>
            </a:r>
            <a:endParaRPr lang="en-IN" dirty="0"/>
          </a:p>
        </p:txBody>
      </p:sp>
      <p:sp>
        <p:nvSpPr>
          <p:cNvPr id="3" name="Content Placeholder 2"/>
          <p:cNvSpPr>
            <a:spLocks noGrp="1"/>
          </p:cNvSpPr>
          <p:nvPr>
            <p:ph idx="1"/>
          </p:nvPr>
        </p:nvSpPr>
        <p:spPr>
          <a:xfrm>
            <a:off x="1200184" y="903301"/>
            <a:ext cx="8229600" cy="4525963"/>
          </a:xfrm>
        </p:spPr>
        <p:txBody>
          <a:bodyPr numCol="2">
            <a:no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stdlib.h</a:t>
            </a:r>
            <a:r>
              <a:rPr lang="en-US" sz="2000" dirty="0" smtClean="0"/>
              <a:t>&gt;</a:t>
            </a:r>
          </a:p>
          <a:p>
            <a:pPr>
              <a:buNone/>
            </a:pPr>
            <a:r>
              <a:rPr lang="en-US" sz="2000" dirty="0" smtClean="0"/>
              <a:t>#include&lt;</a:t>
            </a:r>
            <a:r>
              <a:rPr lang="en-US" sz="2000" dirty="0" err="1" smtClean="0"/>
              <a:t>math.h</a:t>
            </a:r>
            <a:r>
              <a:rPr lang="en-US" sz="2000" dirty="0" smtClean="0"/>
              <a:t>&gt;</a:t>
            </a:r>
          </a:p>
          <a:p>
            <a:pPr>
              <a:buNone/>
            </a:pPr>
            <a:r>
              <a:rPr lang="en-US" sz="2000" dirty="0" err="1" smtClean="0"/>
              <a:t>int</a:t>
            </a:r>
            <a:r>
              <a:rPr lang="en-US" sz="2000" dirty="0" smtClean="0"/>
              <a:t> main(</a:t>
            </a:r>
            <a:r>
              <a:rPr lang="en-US" sz="2000" dirty="0" err="1" smtClean="0"/>
              <a:t>int</a:t>
            </a:r>
            <a:r>
              <a:rPr lang="en-US" sz="2000" dirty="0" smtClean="0"/>
              <a:t> a, char*b[])</a:t>
            </a:r>
          </a:p>
          <a:p>
            <a:pPr>
              <a:buNone/>
            </a:pPr>
            <a:r>
              <a:rPr lang="en-US" sz="2000" dirty="0" smtClean="0"/>
              <a:t>{</a:t>
            </a:r>
          </a:p>
          <a:p>
            <a:pPr>
              <a:buNone/>
            </a:pPr>
            <a:r>
              <a:rPr lang="en-US" sz="2000" dirty="0" err="1" smtClean="0"/>
              <a:t>int</a:t>
            </a:r>
            <a:r>
              <a:rPr lang="en-US" sz="2000" dirty="0" smtClean="0"/>
              <a:t> n; </a:t>
            </a:r>
          </a:p>
          <a:p>
            <a:pPr>
              <a:buNone/>
            </a:pPr>
            <a:r>
              <a:rPr lang="en-US" sz="2000" dirty="0" smtClean="0"/>
              <a:t> n= </a:t>
            </a:r>
            <a:r>
              <a:rPr lang="en-US" sz="2000" dirty="0" err="1" smtClean="0"/>
              <a:t>atoi</a:t>
            </a:r>
            <a:r>
              <a:rPr lang="en-US" sz="2000" dirty="0" smtClean="0"/>
              <a:t>(b[1]);</a:t>
            </a:r>
          </a:p>
          <a:p>
            <a:pPr>
              <a:buNone/>
            </a:pPr>
            <a:r>
              <a:rPr lang="en-US" sz="2000" dirty="0" smtClean="0"/>
              <a:t> </a:t>
            </a:r>
            <a:r>
              <a:rPr lang="en-US" sz="2000" dirty="0" err="1" smtClean="0"/>
              <a:t>int</a:t>
            </a:r>
            <a:r>
              <a:rPr lang="en-US" sz="2000" dirty="0" smtClean="0"/>
              <a:t> sum=0;</a:t>
            </a:r>
          </a:p>
          <a:p>
            <a:pPr>
              <a:buNone/>
            </a:pPr>
            <a:r>
              <a:rPr lang="en-US" sz="2000" dirty="0" smtClean="0"/>
              <a:t> </a:t>
            </a:r>
            <a:r>
              <a:rPr lang="en-US" sz="2000" dirty="0" err="1" smtClean="0"/>
              <a:t>int</a:t>
            </a:r>
            <a:r>
              <a:rPr lang="en-US" sz="2000" dirty="0" smtClean="0"/>
              <a:t> temp=n;</a:t>
            </a:r>
          </a:p>
          <a:p>
            <a:pPr>
              <a:buNone/>
            </a:pPr>
            <a:r>
              <a:rPr lang="en-US" sz="2000" dirty="0" smtClean="0"/>
              <a:t> </a:t>
            </a:r>
            <a:r>
              <a:rPr lang="en-US" sz="2000" dirty="0" err="1" smtClean="0"/>
              <a:t>int</a:t>
            </a:r>
            <a:r>
              <a:rPr lang="en-US" sz="2000" dirty="0" smtClean="0"/>
              <a:t> </a:t>
            </a:r>
            <a:r>
              <a:rPr lang="en-US" sz="2000" dirty="0" err="1" smtClean="0"/>
              <a:t>cnt</a:t>
            </a:r>
            <a:r>
              <a:rPr lang="en-US" sz="2000" dirty="0" smtClean="0"/>
              <a:t>=0;</a:t>
            </a:r>
          </a:p>
          <a:p>
            <a:pPr>
              <a:buNone/>
            </a:pPr>
            <a:r>
              <a:rPr lang="en-US" sz="2000" dirty="0" smtClean="0"/>
              <a:t> </a:t>
            </a:r>
          </a:p>
          <a:p>
            <a:pPr>
              <a:buNone/>
            </a:pPr>
            <a:r>
              <a:rPr lang="en-US" sz="2000" dirty="0" smtClean="0"/>
              <a:t>while(n!=0)</a:t>
            </a:r>
          </a:p>
          <a:p>
            <a:pPr>
              <a:buNone/>
            </a:pPr>
            <a:r>
              <a:rPr lang="en-US" sz="2000" dirty="0" smtClean="0"/>
              <a:t>{</a:t>
            </a:r>
          </a:p>
          <a:p>
            <a:pPr>
              <a:buNone/>
            </a:pPr>
            <a:r>
              <a:rPr lang="en-US" sz="2000" dirty="0" err="1" smtClean="0"/>
              <a:t>int</a:t>
            </a:r>
            <a:r>
              <a:rPr lang="en-US" sz="2000" dirty="0" smtClean="0"/>
              <a:t> </a:t>
            </a:r>
            <a:r>
              <a:rPr lang="en-US" sz="2000" dirty="0" err="1" smtClean="0"/>
              <a:t>rem</a:t>
            </a:r>
            <a:r>
              <a:rPr lang="en-US" sz="2000" dirty="0" smtClean="0"/>
              <a:t>=n%10;</a:t>
            </a:r>
          </a:p>
          <a:p>
            <a:pPr>
              <a:buNone/>
            </a:pPr>
            <a:r>
              <a:rPr lang="en-US" sz="2000" dirty="0" smtClean="0"/>
              <a:t>n=n/10;</a:t>
            </a:r>
          </a:p>
          <a:p>
            <a:pPr>
              <a:buNone/>
            </a:pPr>
            <a:r>
              <a:rPr lang="en-US" sz="2000" dirty="0" err="1" smtClean="0"/>
              <a:t>cnt</a:t>
            </a:r>
            <a:r>
              <a:rPr lang="en-US" sz="2000" dirty="0" smtClean="0"/>
              <a:t>++;</a:t>
            </a:r>
          </a:p>
          <a:p>
            <a:pPr>
              <a:buNone/>
            </a:pPr>
            <a:r>
              <a:rPr lang="en-US" sz="2000" dirty="0" smtClean="0"/>
              <a:t>}</a:t>
            </a:r>
          </a:p>
          <a:p>
            <a:pPr>
              <a:buNone/>
            </a:pPr>
            <a:r>
              <a:rPr lang="en-US" sz="2000" dirty="0" smtClean="0"/>
              <a:t>n=temp;</a:t>
            </a:r>
          </a:p>
          <a:p>
            <a:pPr>
              <a:buNone/>
            </a:pPr>
            <a:r>
              <a:rPr lang="en-US" sz="2000" dirty="0" smtClean="0"/>
              <a:t>while(n!=0)</a:t>
            </a:r>
          </a:p>
          <a:p>
            <a:pPr>
              <a:buNone/>
            </a:pPr>
            <a:r>
              <a:rPr lang="en-US" sz="2000" dirty="0" smtClean="0"/>
              <a:t>{</a:t>
            </a:r>
          </a:p>
          <a:p>
            <a:pPr>
              <a:buNone/>
            </a:pPr>
            <a:r>
              <a:rPr lang="en-US" sz="2000" dirty="0" err="1" smtClean="0"/>
              <a:t>int</a:t>
            </a:r>
            <a:r>
              <a:rPr lang="en-US" sz="2000" dirty="0" smtClean="0"/>
              <a:t> </a:t>
            </a:r>
            <a:r>
              <a:rPr lang="en-US" sz="2000" dirty="0" err="1" smtClean="0"/>
              <a:t>rem</a:t>
            </a:r>
            <a:r>
              <a:rPr lang="en-US" sz="2000" dirty="0" smtClean="0"/>
              <a:t>=n%10;</a:t>
            </a:r>
          </a:p>
          <a:p>
            <a:pPr>
              <a:buNone/>
            </a:pPr>
            <a:r>
              <a:rPr lang="en-US" sz="2000" dirty="0" smtClean="0"/>
              <a:t>sum=</a:t>
            </a:r>
            <a:r>
              <a:rPr lang="en-US" sz="2000" dirty="0" err="1" smtClean="0"/>
              <a:t>sum+pow</a:t>
            </a:r>
            <a:r>
              <a:rPr lang="en-US" sz="2000" dirty="0" smtClean="0"/>
              <a:t>(</a:t>
            </a:r>
            <a:r>
              <a:rPr lang="en-US" sz="2000" dirty="0" err="1" smtClean="0"/>
              <a:t>rem,cnt</a:t>
            </a:r>
            <a:r>
              <a:rPr lang="en-US" sz="2000" dirty="0" smtClean="0"/>
              <a:t>);</a:t>
            </a:r>
          </a:p>
          <a:p>
            <a:pPr>
              <a:buNone/>
            </a:pPr>
            <a:r>
              <a:rPr lang="en-US" sz="2000" dirty="0" smtClean="0"/>
              <a:t>n=n/10;</a:t>
            </a:r>
          </a:p>
          <a:p>
            <a:pPr>
              <a:buNone/>
            </a:pPr>
            <a:r>
              <a:rPr lang="en-US" sz="2000" dirty="0" smtClean="0"/>
              <a:t>}</a:t>
            </a:r>
          </a:p>
          <a:p>
            <a:pPr>
              <a:buNone/>
            </a:pPr>
            <a:r>
              <a:rPr lang="en-US" sz="2000" dirty="0" smtClean="0"/>
              <a:t>if(temp==sum)</a:t>
            </a:r>
          </a:p>
          <a:p>
            <a:pPr>
              <a:buNone/>
            </a:pPr>
            <a:r>
              <a:rPr lang="en-US" sz="2000" dirty="0" smtClean="0"/>
              <a:t>{</a:t>
            </a:r>
          </a:p>
          <a:p>
            <a:pPr>
              <a:buNone/>
            </a:pPr>
            <a:r>
              <a:rPr lang="en-US" sz="2000" dirty="0" err="1" smtClean="0"/>
              <a:t>printf</a:t>
            </a:r>
            <a:r>
              <a:rPr lang="en-US" sz="2000" dirty="0" smtClean="0"/>
              <a:t>("yes");</a:t>
            </a:r>
          </a:p>
          <a:p>
            <a:pPr>
              <a:buNone/>
            </a:pPr>
            <a:r>
              <a:rPr lang="en-US" sz="2000" dirty="0" smtClean="0"/>
              <a:t>}</a:t>
            </a:r>
          </a:p>
          <a:p>
            <a:pPr>
              <a:buNone/>
            </a:pPr>
            <a:r>
              <a:rPr lang="en-US" sz="2000" dirty="0" smtClean="0"/>
              <a:t>else</a:t>
            </a:r>
          </a:p>
          <a:p>
            <a:pPr>
              <a:buNone/>
            </a:pPr>
            <a:r>
              <a:rPr lang="en-US" sz="2000" dirty="0" err="1" smtClean="0"/>
              <a:t>printf</a:t>
            </a:r>
            <a:r>
              <a:rPr lang="en-US" sz="2000" dirty="0" smtClean="0"/>
              <a:t>("no");</a:t>
            </a:r>
          </a:p>
          <a:p>
            <a:pPr>
              <a:buNone/>
            </a:pPr>
            <a:r>
              <a:rPr lang="en-US" sz="2000" dirty="0" smtClean="0"/>
              <a:t>}</a:t>
            </a:r>
          </a:p>
          <a:p>
            <a:pPr>
              <a:buNone/>
            </a:pPr>
            <a:endParaRPr lang="en-US" sz="2000"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IN" dirty="0"/>
          </a:p>
        </p:txBody>
      </p:sp>
      <p:sp>
        <p:nvSpPr>
          <p:cNvPr id="3" name="Content Placeholder 2"/>
          <p:cNvSpPr>
            <a:spLocks noGrp="1"/>
          </p:cNvSpPr>
          <p:nvPr>
            <p:ph idx="1"/>
          </p:nvPr>
        </p:nvSpPr>
        <p:spPr/>
        <p:txBody>
          <a:bodyPr numCol="2">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err="1" smtClean="0"/>
              <a:t>int</a:t>
            </a:r>
            <a:r>
              <a:rPr lang="en-US" dirty="0" smtClean="0"/>
              <a:t> main(</a:t>
            </a:r>
            <a:r>
              <a:rPr lang="en-US" dirty="0" err="1" smtClean="0"/>
              <a:t>int</a:t>
            </a:r>
            <a:r>
              <a:rPr lang="en-US" dirty="0" smtClean="0"/>
              <a:t> </a:t>
            </a:r>
            <a:r>
              <a:rPr lang="en-US" dirty="0" err="1" smtClean="0"/>
              <a:t>a,int</a:t>
            </a:r>
            <a:r>
              <a:rPr lang="en-US" dirty="0" smtClean="0"/>
              <a:t>*b[])</a:t>
            </a:r>
          </a:p>
          <a:p>
            <a:pPr>
              <a:buNone/>
            </a:pPr>
            <a:r>
              <a:rPr lang="en-US" dirty="0" smtClean="0"/>
              <a:t>{</a:t>
            </a:r>
          </a:p>
          <a:p>
            <a:pPr>
              <a:buNone/>
            </a:pPr>
            <a:r>
              <a:rPr lang="en-US" dirty="0" err="1" smtClean="0"/>
              <a:t>int</a:t>
            </a:r>
            <a:r>
              <a:rPr lang="en-US" dirty="0" smtClean="0"/>
              <a:t>  </a:t>
            </a:r>
            <a:r>
              <a:rPr lang="en-US" dirty="0" err="1" smtClean="0"/>
              <a:t>n,r,s</a:t>
            </a:r>
            <a:r>
              <a:rPr lang="en-US" dirty="0" smtClean="0"/>
              <a:t>=0;</a:t>
            </a:r>
          </a:p>
          <a:p>
            <a:pPr>
              <a:buNone/>
            </a:pPr>
            <a:r>
              <a:rPr lang="en-US" dirty="0" err="1" smtClean="0"/>
              <a:t>int</a:t>
            </a:r>
            <a:r>
              <a:rPr lang="en-US" dirty="0" smtClean="0"/>
              <a:t> m=n;</a:t>
            </a:r>
          </a:p>
          <a:p>
            <a:pPr>
              <a:buNone/>
            </a:pPr>
            <a:r>
              <a:rPr lang="en-US" dirty="0" smtClean="0"/>
              <a:t>n=</a:t>
            </a:r>
            <a:r>
              <a:rPr lang="en-US" dirty="0" err="1" smtClean="0"/>
              <a:t>atoi</a:t>
            </a:r>
            <a:r>
              <a:rPr lang="en-US" dirty="0" smtClean="0"/>
              <a:t>(b[1]);</a:t>
            </a:r>
          </a:p>
          <a:p>
            <a:pPr>
              <a:buNone/>
            </a:pPr>
            <a:r>
              <a:rPr lang="en-US" dirty="0" smtClean="0"/>
              <a:t>while(n!=0)</a:t>
            </a:r>
          </a:p>
          <a:p>
            <a:pPr>
              <a:buNone/>
            </a:pPr>
            <a:r>
              <a:rPr lang="en-US" dirty="0" smtClean="0"/>
              <a:t>{</a:t>
            </a:r>
          </a:p>
          <a:p>
            <a:pPr>
              <a:buNone/>
            </a:pPr>
            <a:r>
              <a:rPr lang="en-US" dirty="0" smtClean="0"/>
              <a:t>r=n%10;</a:t>
            </a:r>
          </a:p>
          <a:p>
            <a:pPr>
              <a:buNone/>
            </a:pPr>
            <a:r>
              <a:rPr lang="en-US" dirty="0" smtClean="0"/>
              <a:t>s=s*10+r;</a:t>
            </a:r>
          </a:p>
          <a:p>
            <a:pPr>
              <a:buNone/>
            </a:pPr>
            <a:r>
              <a:rPr lang="en-US" dirty="0" smtClean="0"/>
              <a:t>n=n/10;</a:t>
            </a:r>
          </a:p>
          <a:p>
            <a:pPr>
              <a:buNone/>
            </a:pPr>
            <a:r>
              <a:rPr lang="en-US" dirty="0" smtClean="0"/>
              <a:t>}</a:t>
            </a:r>
          </a:p>
          <a:p>
            <a:pPr>
              <a:buNone/>
            </a:pPr>
            <a:r>
              <a:rPr lang="en-US" dirty="0" smtClean="0"/>
              <a:t>if(m==n)</a:t>
            </a:r>
          </a:p>
          <a:p>
            <a:pPr>
              <a:buNone/>
            </a:pPr>
            <a:r>
              <a:rPr lang="en-US" dirty="0" err="1" smtClean="0"/>
              <a:t>printf</a:t>
            </a:r>
            <a:r>
              <a:rPr lang="en-US" dirty="0" smtClean="0"/>
              <a:t>(“palindrome”);</a:t>
            </a:r>
          </a:p>
          <a:p>
            <a:pPr>
              <a:buNone/>
            </a:pPr>
            <a:r>
              <a:rPr lang="en-US" dirty="0" smtClean="0"/>
              <a:t>else</a:t>
            </a:r>
          </a:p>
          <a:p>
            <a:pPr>
              <a:buNone/>
            </a:pPr>
            <a:r>
              <a:rPr lang="en-US" dirty="0" err="1" smtClean="0"/>
              <a:t>printf</a:t>
            </a:r>
            <a:r>
              <a:rPr lang="en-US" dirty="0" smtClean="0"/>
              <a:t>(“Not Palindrome”);</a:t>
            </a:r>
          </a:p>
          <a:p>
            <a:pPr>
              <a:buNone/>
            </a:pPr>
            <a:r>
              <a:rPr lang="en-US" dirty="0" smtClean="0"/>
              <a:t>return 0;</a:t>
            </a:r>
          </a:p>
          <a:p>
            <a:pPr>
              <a:buNone/>
            </a:pPr>
            <a:r>
              <a:rPr lang="en-US" dirty="0" smtClean="0"/>
              <a:t>}</a:t>
            </a:r>
          </a:p>
          <a:p>
            <a:pPr>
              <a:buNone/>
            </a:pP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TCS Technical round</a:t>
            </a:r>
            <a:endParaRPr lang="en-IN" sz="2800" b="1" dirty="0"/>
          </a:p>
        </p:txBody>
      </p:sp>
      <p:sp>
        <p:nvSpPr>
          <p:cNvPr id="3" name="Content Placeholder 2"/>
          <p:cNvSpPr>
            <a:spLocks noGrp="1"/>
          </p:cNvSpPr>
          <p:nvPr>
            <p:ph idx="1"/>
          </p:nvPr>
        </p:nvSpPr>
        <p:spPr>
          <a:xfrm>
            <a:off x="500034" y="1500174"/>
            <a:ext cx="8229600" cy="4525963"/>
          </a:xfrm>
        </p:spPr>
        <p:txBody>
          <a:bodyPr>
            <a:normAutofit/>
          </a:bodyPr>
          <a:lstStyle/>
          <a:p>
            <a:pPr algn="just"/>
            <a:r>
              <a:rPr lang="en-IN" sz="2400" dirty="0"/>
              <a:t>There are two components of technical questions. MCQ's and Programming</a:t>
            </a:r>
            <a:r>
              <a:rPr lang="en-IN" sz="2400" dirty="0" smtClean="0"/>
              <a:t>.</a:t>
            </a:r>
          </a:p>
          <a:p>
            <a:pPr algn="just"/>
            <a:endParaRPr lang="en-US" sz="2400" dirty="0" smtClean="0"/>
          </a:p>
          <a:p>
            <a:r>
              <a:rPr lang="en-US" sz="2400" dirty="0" smtClean="0"/>
              <a:t>MCQ (or) Fill in the blanks</a:t>
            </a:r>
          </a:p>
          <a:p>
            <a:pPr lvl="1"/>
            <a:r>
              <a:rPr lang="en-US" sz="2400" dirty="0" smtClean="0"/>
              <a:t>20 Minutes</a:t>
            </a:r>
            <a:endParaRPr lang="en-IN" sz="2400" dirty="0" smtClean="0"/>
          </a:p>
          <a:p>
            <a:pPr lvl="1"/>
            <a:r>
              <a:rPr lang="en-US" sz="2400" dirty="0" smtClean="0"/>
              <a:t>10 Questions</a:t>
            </a:r>
          </a:p>
          <a:p>
            <a:endParaRPr lang="en-US" sz="2400" dirty="0"/>
          </a:p>
          <a:p>
            <a:r>
              <a:rPr lang="en-US" sz="2400" dirty="0" smtClean="0"/>
              <a:t>Coding round</a:t>
            </a:r>
          </a:p>
          <a:p>
            <a:pPr lvl="1"/>
            <a:r>
              <a:rPr lang="en-US" sz="2400" dirty="0" smtClean="0"/>
              <a:t>20 Minutes</a:t>
            </a:r>
          </a:p>
          <a:p>
            <a:pPr lvl="1"/>
            <a:r>
              <a:rPr lang="en-US" sz="2400" dirty="0" smtClean="0"/>
              <a:t>One C program</a:t>
            </a:r>
          </a:p>
        </p:txBody>
      </p:sp>
      <p:sp>
        <p:nvSpPr>
          <p:cNvPr id="4" name="Slide Number Placeholder 3"/>
          <p:cNvSpPr>
            <a:spLocks noGrp="1"/>
          </p:cNvSpPr>
          <p:nvPr>
            <p:ph type="sldNum" sz="quarter" idx="12"/>
          </p:nvPr>
        </p:nvSpPr>
        <p:spPr/>
        <p:txBody>
          <a:bodyPr/>
          <a:lstStyle/>
          <a:p>
            <a:fld id="{6FCE775A-81E1-4004-94F8-2536A66B0A1B}" type="slidenum">
              <a:rPr lang="en-IN" smtClean="0"/>
              <a:pPr/>
              <a:t>3</a:t>
            </a:fld>
            <a:endParaRPr lang="en-IN"/>
          </a:p>
        </p:txBody>
      </p:sp>
    </p:spTree>
  </p:cSld>
  <p:clrMapOvr>
    <a:masterClrMapping/>
  </p:clrMapOvr>
  <p:transition>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Decimal to binary</a:t>
            </a:r>
            <a:endParaRPr lang="en-IN" dirty="0"/>
          </a:p>
        </p:txBody>
      </p:sp>
      <p:sp>
        <p:nvSpPr>
          <p:cNvPr id="3" name="Content Placeholder 2"/>
          <p:cNvSpPr>
            <a:spLocks noGrp="1"/>
          </p:cNvSpPr>
          <p:nvPr>
            <p:ph idx="1"/>
          </p:nvPr>
        </p:nvSpPr>
        <p:spPr/>
        <p:txBody>
          <a:bodyPr numCol="2">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err="1" smtClean="0"/>
              <a:t>int</a:t>
            </a:r>
            <a:r>
              <a:rPr lang="en-US" dirty="0" smtClean="0"/>
              <a:t> main(</a:t>
            </a:r>
            <a:r>
              <a:rPr lang="en-US" dirty="0" err="1" smtClean="0"/>
              <a:t>int</a:t>
            </a:r>
            <a:r>
              <a:rPr lang="en-US" dirty="0" smtClean="0"/>
              <a:t> a, char* b[])</a:t>
            </a:r>
          </a:p>
          <a:p>
            <a:pPr>
              <a:buNone/>
            </a:pPr>
            <a:r>
              <a:rPr lang="en-US" dirty="0" smtClean="0"/>
              <a:t>{</a:t>
            </a:r>
          </a:p>
          <a:p>
            <a:pPr>
              <a:buNone/>
            </a:pPr>
            <a:r>
              <a:rPr lang="en-US" dirty="0" err="1" smtClean="0"/>
              <a:t>int</a:t>
            </a:r>
            <a:r>
              <a:rPr lang="en-US" dirty="0" smtClean="0"/>
              <a:t> n, </a:t>
            </a:r>
            <a:r>
              <a:rPr lang="en-US" dirty="0" err="1" smtClean="0"/>
              <a:t>cnt,i</a:t>
            </a:r>
            <a:r>
              <a:rPr lang="en-US" dirty="0" smtClean="0"/>
              <a:t>;</a:t>
            </a:r>
          </a:p>
          <a:p>
            <a:pPr>
              <a:buNone/>
            </a:pPr>
            <a:r>
              <a:rPr lang="en-US" dirty="0" err="1" smtClean="0"/>
              <a:t>int</a:t>
            </a:r>
            <a:r>
              <a:rPr lang="en-US" dirty="0" smtClean="0"/>
              <a:t> b[32];</a:t>
            </a:r>
          </a:p>
          <a:p>
            <a:pPr>
              <a:buNone/>
            </a:pPr>
            <a:r>
              <a:rPr lang="en-US" dirty="0" smtClean="0"/>
              <a:t>N=</a:t>
            </a:r>
            <a:r>
              <a:rPr lang="en-US" dirty="0" err="1" smtClean="0"/>
              <a:t>atoi</a:t>
            </a:r>
            <a:r>
              <a:rPr lang="en-US" dirty="0" smtClean="0"/>
              <a:t>(b[</a:t>
            </a:r>
            <a:r>
              <a:rPr lang="en-US" dirty="0" err="1" smtClean="0"/>
              <a:t>i</a:t>
            </a:r>
            <a:r>
              <a:rPr lang="en-US" dirty="0" smtClean="0"/>
              <a:t>]);</a:t>
            </a:r>
          </a:p>
          <a:p>
            <a:pPr>
              <a:buNone/>
            </a:pPr>
            <a:r>
              <a:rPr lang="en-US" dirty="0" err="1" smtClean="0"/>
              <a:t>cnt</a:t>
            </a:r>
            <a:r>
              <a:rPr lang="en-US" dirty="0" smtClean="0"/>
              <a:t>=0;</a:t>
            </a:r>
          </a:p>
          <a:p>
            <a:pPr>
              <a:buNone/>
            </a:pPr>
            <a:r>
              <a:rPr lang="en-US" dirty="0" smtClean="0"/>
              <a:t>while(n!=0)</a:t>
            </a:r>
          </a:p>
          <a:p>
            <a:pPr>
              <a:buNone/>
            </a:pPr>
            <a:r>
              <a:rPr lang="en-US" dirty="0" smtClean="0"/>
              <a:t>{</a:t>
            </a:r>
          </a:p>
          <a:p>
            <a:pPr>
              <a:buNone/>
            </a:pPr>
            <a:r>
              <a:rPr lang="en-US" dirty="0" smtClean="0"/>
              <a:t>b[</a:t>
            </a:r>
            <a:r>
              <a:rPr lang="en-US" dirty="0" err="1" smtClean="0"/>
              <a:t>int</a:t>
            </a:r>
            <a:r>
              <a:rPr lang="en-US" dirty="0" smtClean="0"/>
              <a:t>]=n%2;</a:t>
            </a:r>
          </a:p>
          <a:p>
            <a:pPr>
              <a:buNone/>
            </a:pPr>
            <a:r>
              <a:rPr lang="en-US" dirty="0" smtClean="0"/>
              <a:t>n=n/2;</a:t>
            </a:r>
          </a:p>
          <a:p>
            <a:pPr>
              <a:buNone/>
            </a:pPr>
            <a:r>
              <a:rPr lang="en-US" dirty="0" err="1" smtClean="0"/>
              <a:t>cn</a:t>
            </a:r>
            <a:r>
              <a:rPr lang="en-US" dirty="0" smtClean="0"/>
              <a:t>++;</a:t>
            </a:r>
          </a:p>
          <a:p>
            <a:pPr>
              <a:buNone/>
            </a:pPr>
            <a:r>
              <a:rPr lang="en-US" dirty="0" smtClean="0"/>
              <a:t>}</a:t>
            </a:r>
          </a:p>
          <a:p>
            <a:pPr>
              <a:buNone/>
            </a:pPr>
            <a:r>
              <a:rPr lang="en-US" dirty="0" smtClean="0"/>
              <a:t>for(</a:t>
            </a:r>
            <a:r>
              <a:rPr lang="en-US" dirty="0" err="1" smtClean="0"/>
              <a:t>i</a:t>
            </a:r>
            <a:r>
              <a:rPr lang="en-US" dirty="0" smtClean="0"/>
              <a:t>=(cnt-1);</a:t>
            </a:r>
            <a:r>
              <a:rPr lang="en-US" dirty="0" err="1" smtClean="0"/>
              <a:t>i</a:t>
            </a:r>
            <a:r>
              <a:rPr lang="en-US" dirty="0" smtClean="0"/>
              <a:t>&gt;=0;i--)</a:t>
            </a:r>
          </a:p>
          <a:p>
            <a:pPr>
              <a:buNone/>
            </a:pPr>
            <a:r>
              <a:rPr lang="en-US" dirty="0" err="1" smtClean="0"/>
              <a:t>Printf</a:t>
            </a:r>
            <a:r>
              <a:rPr lang="en-US" dirty="0" smtClean="0"/>
              <a:t>(“%</a:t>
            </a:r>
            <a:r>
              <a:rPr lang="en-US" dirty="0" err="1" smtClean="0"/>
              <a:t>d”,b</a:t>
            </a:r>
            <a:r>
              <a:rPr lang="en-US" dirty="0" smtClean="0"/>
              <a:t>[</a:t>
            </a:r>
            <a:r>
              <a:rPr lang="en-US" dirty="0" err="1" smtClean="0"/>
              <a:t>i</a:t>
            </a:r>
            <a:r>
              <a:rPr lang="en-US" dirty="0" smtClean="0"/>
              <a:t>]);</a:t>
            </a:r>
          </a:p>
          <a:p>
            <a:pPr>
              <a:buNone/>
            </a:pPr>
            <a:r>
              <a:rPr lang="en-US" dirty="0" smtClean="0"/>
              <a:t>return 0;</a:t>
            </a:r>
          </a:p>
          <a:p>
            <a:pPr>
              <a:buNone/>
            </a:pPr>
            <a:r>
              <a:rPr lang="en-US" dirty="0" smtClean="0"/>
              <a:t>}</a:t>
            </a:r>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 of prime numbers</a:t>
            </a:r>
            <a:endParaRPr lang="en-IN" dirty="0"/>
          </a:p>
        </p:txBody>
      </p:sp>
      <p:sp>
        <p:nvSpPr>
          <p:cNvPr id="3" name="Content Placeholder 2"/>
          <p:cNvSpPr>
            <a:spLocks noGrp="1"/>
          </p:cNvSpPr>
          <p:nvPr>
            <p:ph idx="1"/>
          </p:nvPr>
        </p:nvSpPr>
        <p:spPr/>
        <p:txBody>
          <a:bodyPr numCol="2">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err="1" smtClean="0"/>
              <a:t>int</a:t>
            </a:r>
            <a:r>
              <a:rPr lang="en-US" dirty="0" smtClean="0"/>
              <a:t> main(</a:t>
            </a:r>
            <a:r>
              <a:rPr lang="en-US" dirty="0" err="1" smtClean="0"/>
              <a:t>int</a:t>
            </a:r>
            <a:r>
              <a:rPr lang="en-US" dirty="0" smtClean="0"/>
              <a:t> a, char*</a:t>
            </a:r>
            <a:r>
              <a:rPr lang="en-US" dirty="0" err="1" smtClean="0"/>
              <a:t>bc</a:t>
            </a:r>
            <a:r>
              <a:rPr lang="en-US" dirty="0" smtClean="0"/>
              <a:t>))</a:t>
            </a:r>
          </a:p>
          <a:p>
            <a:pPr>
              <a:buNone/>
            </a:pPr>
            <a:r>
              <a:rPr lang="en-US" dirty="0" smtClean="0"/>
              <a:t>{</a:t>
            </a:r>
          </a:p>
          <a:p>
            <a:pPr>
              <a:buNone/>
            </a:pPr>
            <a:r>
              <a:rPr lang="en-US" dirty="0" err="1" smtClean="0"/>
              <a:t>int</a:t>
            </a:r>
            <a:r>
              <a:rPr lang="en-US" dirty="0" smtClean="0"/>
              <a:t> </a:t>
            </a:r>
            <a:r>
              <a:rPr lang="en-US" dirty="0" err="1" smtClean="0"/>
              <a:t>m,n,j,c,i</a:t>
            </a:r>
            <a:endParaRPr lang="en-US" dirty="0" smtClean="0"/>
          </a:p>
          <a:p>
            <a:pPr>
              <a:buNone/>
            </a:pPr>
            <a:r>
              <a:rPr lang="en-US" dirty="0" err="1" smtClean="0"/>
              <a:t>int</a:t>
            </a:r>
            <a:r>
              <a:rPr lang="en-US" dirty="0" smtClean="0"/>
              <a:t> s=0;</a:t>
            </a:r>
          </a:p>
          <a:p>
            <a:pPr>
              <a:buNone/>
            </a:pPr>
            <a:r>
              <a:rPr lang="en-US" dirty="0" smtClean="0"/>
              <a:t>m=</a:t>
            </a:r>
            <a:r>
              <a:rPr lang="en-US" dirty="0" err="1" smtClean="0"/>
              <a:t>atoi</a:t>
            </a:r>
            <a:r>
              <a:rPr lang="en-US" dirty="0" smtClean="0"/>
              <a:t>(b[1]);</a:t>
            </a:r>
          </a:p>
          <a:p>
            <a:pPr>
              <a:buNone/>
            </a:pPr>
            <a:r>
              <a:rPr lang="en-US" dirty="0" smtClean="0"/>
              <a:t>n=</a:t>
            </a:r>
            <a:r>
              <a:rPr lang="en-US" dirty="0" err="1" smtClean="0"/>
              <a:t>atoi</a:t>
            </a:r>
            <a:r>
              <a:rPr lang="en-US" dirty="0" smtClean="0"/>
              <a:t>(b[2]);</a:t>
            </a:r>
          </a:p>
          <a:p>
            <a:pPr>
              <a:buNone/>
            </a:pPr>
            <a:r>
              <a:rPr lang="en-US" dirty="0" smtClean="0"/>
              <a:t>for(</a:t>
            </a:r>
            <a:r>
              <a:rPr lang="en-US" dirty="0" err="1" smtClean="0"/>
              <a:t>i</a:t>
            </a:r>
            <a:r>
              <a:rPr lang="en-US" dirty="0" smtClean="0"/>
              <a:t>=</a:t>
            </a:r>
            <a:r>
              <a:rPr lang="en-US" dirty="0" err="1" smtClean="0"/>
              <a:t>m;i</a:t>
            </a:r>
            <a:r>
              <a:rPr lang="en-US" dirty="0" smtClean="0"/>
              <a:t>&lt;=</a:t>
            </a:r>
            <a:r>
              <a:rPr lang="en-US" dirty="0" err="1" smtClean="0"/>
              <a:t>n;i</a:t>
            </a:r>
            <a:r>
              <a:rPr lang="en-US" dirty="0" smtClean="0"/>
              <a:t>++)</a:t>
            </a:r>
          </a:p>
          <a:p>
            <a:pPr>
              <a:buNone/>
            </a:pPr>
            <a:r>
              <a:rPr lang="en-US" dirty="0" smtClean="0"/>
              <a:t>{ </a:t>
            </a:r>
          </a:p>
          <a:p>
            <a:pPr>
              <a:buNone/>
            </a:pPr>
            <a:r>
              <a:rPr lang="en-US" dirty="0" smtClean="0"/>
              <a:t>if(</a:t>
            </a:r>
            <a:r>
              <a:rPr lang="en-US" dirty="0" err="1" smtClean="0"/>
              <a:t>i%j</a:t>
            </a:r>
            <a:r>
              <a:rPr lang="en-US" dirty="0" smtClean="0"/>
              <a:t>==c)</a:t>
            </a:r>
          </a:p>
          <a:p>
            <a:pPr>
              <a:buNone/>
            </a:pPr>
            <a:r>
              <a:rPr lang="en-US" dirty="0" err="1" smtClean="0"/>
              <a:t>c++</a:t>
            </a:r>
            <a:r>
              <a:rPr lang="en-US" dirty="0" smtClean="0"/>
              <a:t>;</a:t>
            </a:r>
          </a:p>
          <a:p>
            <a:pPr>
              <a:buNone/>
            </a:pPr>
            <a:r>
              <a:rPr lang="en-US" dirty="0" smtClean="0"/>
              <a:t>}</a:t>
            </a:r>
          </a:p>
          <a:p>
            <a:pPr>
              <a:buNone/>
            </a:pPr>
            <a:r>
              <a:rPr lang="en-US" dirty="0" smtClean="0"/>
              <a:t>if(c==2)</a:t>
            </a:r>
          </a:p>
          <a:p>
            <a:pPr>
              <a:buNone/>
            </a:pPr>
            <a:r>
              <a:rPr lang="en-US" dirty="0" smtClean="0"/>
              <a:t>s=</a:t>
            </a:r>
            <a:r>
              <a:rPr lang="en-US" dirty="0" err="1" smtClean="0"/>
              <a:t>s+i</a:t>
            </a:r>
            <a:r>
              <a:rPr lang="en-US" dirty="0" smtClean="0"/>
              <a:t>;</a:t>
            </a:r>
          </a:p>
          <a:p>
            <a:pPr>
              <a:buNone/>
            </a:pPr>
            <a:r>
              <a:rPr lang="en-US" dirty="0" smtClean="0"/>
              <a:t>}</a:t>
            </a:r>
          </a:p>
          <a:p>
            <a:pPr>
              <a:buNone/>
            </a:pPr>
            <a:r>
              <a:rPr lang="en-US" dirty="0" err="1" smtClean="0"/>
              <a:t>printf</a:t>
            </a:r>
            <a:r>
              <a:rPr lang="en-US" dirty="0" smtClean="0"/>
              <a:t>(“%</a:t>
            </a:r>
            <a:r>
              <a:rPr lang="en-US" dirty="0" err="1" smtClean="0"/>
              <a:t>d”,s</a:t>
            </a:r>
            <a:r>
              <a:rPr lang="en-US" dirty="0" smtClean="0"/>
              <a:t>);</a:t>
            </a:r>
          </a:p>
          <a:p>
            <a:pPr>
              <a:buNone/>
            </a:pPr>
            <a:r>
              <a:rPr lang="en-US" dirty="0" smtClean="0"/>
              <a:t>return 0;</a:t>
            </a:r>
          </a:p>
          <a:p>
            <a:pPr>
              <a:buNone/>
            </a:pPr>
            <a:r>
              <a:rPr lang="en-US" dirty="0" smtClean="0"/>
              <a:t>}</a:t>
            </a:r>
          </a:p>
          <a:p>
            <a:pPr>
              <a:buNone/>
            </a:pP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Fibonacci Series up to n number of terms</a:t>
            </a:r>
            <a:endParaRPr lang="en-US" dirty="0"/>
          </a:p>
        </p:txBody>
      </p:sp>
      <p:sp>
        <p:nvSpPr>
          <p:cNvPr id="3" name="Content Placeholder 2"/>
          <p:cNvSpPr>
            <a:spLocks noGrp="1"/>
          </p:cNvSpPr>
          <p:nvPr>
            <p:ph idx="1"/>
          </p:nvPr>
        </p:nvSpPr>
        <p:spPr/>
        <p:txBody>
          <a:bodyPr numCol="2" spcCol="822960">
            <a:normAutofit fontScale="85000" lnSpcReduction="1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err="1" smtClean="0"/>
              <a:t>int</a:t>
            </a:r>
            <a:r>
              <a:rPr lang="en-US" dirty="0" smtClean="0"/>
              <a:t> main(</a:t>
            </a:r>
            <a:r>
              <a:rPr lang="en-US" dirty="0" err="1" smtClean="0"/>
              <a:t>int</a:t>
            </a:r>
            <a:r>
              <a:rPr lang="en-US" dirty="0" smtClean="0"/>
              <a:t> a, char* b[])</a:t>
            </a:r>
          </a:p>
          <a:p>
            <a:pPr>
              <a:buNone/>
            </a:pP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 n, t1 = 0, t2 = 1, </a:t>
            </a:r>
            <a:r>
              <a:rPr lang="en-US" dirty="0" err="1" smtClean="0"/>
              <a:t>nextTerm</a:t>
            </a:r>
            <a:r>
              <a:rPr lang="en-US" dirty="0" smtClean="0"/>
              <a:t>;</a:t>
            </a:r>
          </a:p>
          <a:p>
            <a:pPr>
              <a:buNone/>
            </a:pPr>
            <a:endParaRPr lang="en-US" dirty="0" smtClean="0"/>
          </a:p>
          <a:p>
            <a:pPr>
              <a:buNone/>
            </a:pPr>
            <a:r>
              <a:rPr lang="en-US" dirty="0" smtClean="0"/>
              <a:t>    n=</a:t>
            </a:r>
            <a:r>
              <a:rPr lang="en-US" dirty="0" err="1" smtClean="0"/>
              <a:t>atoi</a:t>
            </a:r>
            <a:r>
              <a:rPr lang="en-US" dirty="0" smtClean="0"/>
              <a:t>(b[1]);</a:t>
            </a:r>
          </a:p>
          <a:p>
            <a:pPr>
              <a:buNone/>
            </a:pPr>
            <a:r>
              <a:rPr lang="en-US" dirty="0" smtClean="0"/>
              <a:t>       for (</a:t>
            </a:r>
            <a:r>
              <a:rPr lang="en-US" dirty="0" err="1" smtClean="0"/>
              <a:t>i</a:t>
            </a:r>
            <a:r>
              <a:rPr lang="en-US" dirty="0" smtClean="0"/>
              <a:t> = 1; </a:t>
            </a:r>
            <a:r>
              <a:rPr lang="en-US" dirty="0" err="1" smtClean="0"/>
              <a:t>i</a:t>
            </a:r>
            <a:r>
              <a:rPr lang="en-US" dirty="0" smtClean="0"/>
              <a:t> &lt;= n; ++</a:t>
            </a:r>
            <a:r>
              <a:rPr lang="en-US" dirty="0" err="1" smtClean="0"/>
              <a:t>i</a:t>
            </a:r>
            <a:r>
              <a:rPr lang="en-US" dirty="0" smtClean="0"/>
              <a:t>)</a:t>
            </a:r>
          </a:p>
          <a:p>
            <a:pPr>
              <a:buNone/>
            </a:pPr>
            <a:r>
              <a:rPr lang="en-US" dirty="0" smtClean="0"/>
              <a:t>    {</a:t>
            </a:r>
          </a:p>
          <a:p>
            <a:pPr>
              <a:buNone/>
            </a:pPr>
            <a:r>
              <a:rPr lang="en-US" dirty="0" smtClean="0"/>
              <a:t>        </a:t>
            </a:r>
            <a:r>
              <a:rPr lang="en-US" dirty="0" err="1" smtClean="0"/>
              <a:t>printf</a:t>
            </a:r>
            <a:r>
              <a:rPr lang="en-US" dirty="0" smtClean="0"/>
              <a:t>("%d, ", t1);</a:t>
            </a:r>
          </a:p>
          <a:p>
            <a:pPr>
              <a:buNone/>
            </a:pPr>
            <a:r>
              <a:rPr lang="en-US" dirty="0" smtClean="0"/>
              <a:t>        </a:t>
            </a:r>
            <a:r>
              <a:rPr lang="en-US" dirty="0" err="1" smtClean="0"/>
              <a:t>nextTerm</a:t>
            </a:r>
            <a:r>
              <a:rPr lang="en-US" dirty="0" smtClean="0"/>
              <a:t> = t1 + t2;</a:t>
            </a:r>
          </a:p>
          <a:p>
            <a:pPr>
              <a:buNone/>
            </a:pPr>
            <a:r>
              <a:rPr lang="en-US" dirty="0" smtClean="0"/>
              <a:t>        t1 = t2;</a:t>
            </a:r>
          </a:p>
          <a:p>
            <a:pPr>
              <a:buNone/>
            </a:pPr>
            <a:r>
              <a:rPr lang="en-US" dirty="0" smtClean="0"/>
              <a:t>        t2 = </a:t>
            </a:r>
            <a:r>
              <a:rPr lang="en-US" dirty="0" err="1" smtClean="0"/>
              <a:t>nextTerm</a:t>
            </a:r>
            <a:r>
              <a:rPr lang="en-US" dirty="0" smtClean="0"/>
              <a:t>;</a:t>
            </a:r>
          </a:p>
          <a:p>
            <a:pPr>
              <a:buNone/>
            </a:pPr>
            <a:r>
              <a:rPr lang="en-US" dirty="0" smtClean="0"/>
              <a:t>    }</a:t>
            </a:r>
          </a:p>
          <a:p>
            <a:pPr>
              <a:buNone/>
            </a:pPr>
            <a:r>
              <a:rPr lang="en-US" dirty="0" smtClean="0"/>
              <a:t>    return 0;</a:t>
            </a:r>
          </a:p>
          <a:p>
            <a:pPr>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 given number</a:t>
            </a:r>
            <a:endParaRPr lang="en-US" dirty="0"/>
          </a:p>
        </p:txBody>
      </p:sp>
      <p:sp>
        <p:nvSpPr>
          <p:cNvPr id="3" name="Content Placeholder 2"/>
          <p:cNvSpPr>
            <a:spLocks noGrp="1"/>
          </p:cNvSpPr>
          <p:nvPr>
            <p:ph idx="1"/>
          </p:nvPr>
        </p:nvSpPr>
        <p:spPr/>
        <p:txBody>
          <a:bodyPr numCol="2" spcCol="914400">
            <a:normAutofit lnSpcReduction="10000"/>
          </a:bodyPr>
          <a:lstStyle/>
          <a:p>
            <a:pPr>
              <a:buNone/>
            </a:pPr>
            <a:r>
              <a:rPr lang="pt-BR" dirty="0" smtClean="0"/>
              <a:t>#include&lt;stdio.h&gt;</a:t>
            </a:r>
          </a:p>
          <a:p>
            <a:pPr>
              <a:buNone/>
            </a:pPr>
            <a:r>
              <a:rPr lang="pt-BR" dirty="0" smtClean="0"/>
              <a:t>#include&lt;stdlib.h&gt;</a:t>
            </a:r>
          </a:p>
          <a:p>
            <a:pPr>
              <a:buNone/>
            </a:pPr>
            <a:r>
              <a:rPr lang="pt-BR" dirty="0" smtClean="0"/>
              <a:t>int main(int a, char *b[])</a:t>
            </a:r>
          </a:p>
          <a:p>
            <a:pPr>
              <a:buNone/>
            </a:pPr>
            <a:r>
              <a:rPr lang="pt-BR" dirty="0" smtClean="0"/>
              <a:t>{</a:t>
            </a:r>
          </a:p>
          <a:p>
            <a:pPr>
              <a:buNone/>
            </a:pPr>
            <a:r>
              <a:rPr lang="pt-BR" dirty="0" smtClean="0"/>
              <a:t>int  n,r,s=0;</a:t>
            </a:r>
          </a:p>
          <a:p>
            <a:pPr>
              <a:buNone/>
            </a:pPr>
            <a:r>
              <a:rPr lang="pt-BR" dirty="0" smtClean="0"/>
              <a:t>int m=n;</a:t>
            </a:r>
          </a:p>
          <a:p>
            <a:pPr>
              <a:buNone/>
            </a:pPr>
            <a:r>
              <a:rPr lang="pt-BR" dirty="0" smtClean="0"/>
              <a:t>n=atoi(b[1]);</a:t>
            </a:r>
          </a:p>
          <a:p>
            <a:pPr>
              <a:buNone/>
            </a:pPr>
            <a:r>
              <a:rPr lang="pt-BR" dirty="0" smtClean="0"/>
              <a:t>while(n!=0)</a:t>
            </a:r>
          </a:p>
          <a:p>
            <a:pPr>
              <a:buNone/>
            </a:pPr>
            <a:r>
              <a:rPr lang="pt-BR" dirty="0" smtClean="0"/>
              <a:t>{</a:t>
            </a:r>
          </a:p>
          <a:p>
            <a:pPr>
              <a:buNone/>
            </a:pPr>
            <a:r>
              <a:rPr lang="pt-BR" dirty="0" smtClean="0"/>
              <a:t>r=n%10;</a:t>
            </a:r>
          </a:p>
          <a:p>
            <a:pPr>
              <a:buNone/>
            </a:pPr>
            <a:r>
              <a:rPr lang="pt-BR" dirty="0" smtClean="0"/>
              <a:t>s=s*10+r;</a:t>
            </a:r>
          </a:p>
          <a:p>
            <a:pPr>
              <a:buNone/>
            </a:pPr>
            <a:r>
              <a:rPr lang="pt-BR" dirty="0" smtClean="0"/>
              <a:t>n=n/10;</a:t>
            </a:r>
          </a:p>
          <a:p>
            <a:pPr>
              <a:buNone/>
            </a:pPr>
            <a:r>
              <a:rPr lang="pt-BR" dirty="0" smtClean="0"/>
              <a:t>}</a:t>
            </a:r>
          </a:p>
          <a:p>
            <a:pPr>
              <a:buNone/>
            </a:pPr>
            <a:r>
              <a:rPr lang="pt-BR" dirty="0" smtClean="0"/>
              <a:t>printf("%d",s);</a:t>
            </a:r>
          </a:p>
          <a:p>
            <a:pPr>
              <a:buNone/>
            </a:pPr>
            <a:r>
              <a:rPr lang="pt-BR" dirty="0" smtClean="0"/>
              <a:t>}</a:t>
            </a: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palindrome</a:t>
            </a:r>
            <a:endParaRPr lang="en-US" dirty="0"/>
          </a:p>
        </p:txBody>
      </p:sp>
      <p:sp>
        <p:nvSpPr>
          <p:cNvPr id="3" name="Content Placeholder 2"/>
          <p:cNvSpPr>
            <a:spLocks noGrp="1"/>
          </p:cNvSpPr>
          <p:nvPr>
            <p:ph idx="1"/>
          </p:nvPr>
        </p:nvSpPr>
        <p:spPr/>
        <p:txBody>
          <a:bodyPr numCol="2" spcCol="914400">
            <a:normAutofit fontScale="6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string.h</a:t>
            </a:r>
            <a:r>
              <a:rPr lang="en-US" dirty="0" smtClean="0"/>
              <a:t>&gt;</a:t>
            </a:r>
          </a:p>
          <a:p>
            <a:pPr>
              <a:buNone/>
            </a:pPr>
            <a:r>
              <a:rPr lang="en-US" dirty="0" smtClean="0"/>
              <a:t> </a:t>
            </a:r>
            <a:r>
              <a:rPr lang="en-US" dirty="0" err="1" smtClean="0"/>
              <a:t>int</a:t>
            </a:r>
            <a:r>
              <a:rPr lang="en-US" dirty="0" smtClean="0"/>
              <a:t> </a:t>
            </a:r>
            <a:r>
              <a:rPr lang="en-US" dirty="0" err="1" smtClean="0"/>
              <a:t>my_pal</a:t>
            </a:r>
            <a:r>
              <a:rPr lang="en-US" dirty="0" smtClean="0"/>
              <a:t>(char*p);</a:t>
            </a:r>
          </a:p>
          <a:p>
            <a:pPr>
              <a:buNone/>
            </a:pPr>
            <a:r>
              <a:rPr lang="en-US" dirty="0" smtClean="0"/>
              <a:t> </a:t>
            </a:r>
            <a:r>
              <a:rPr lang="en-US" dirty="0" err="1" smtClean="0"/>
              <a:t>int</a:t>
            </a:r>
            <a:r>
              <a:rPr lang="en-US" dirty="0" smtClean="0"/>
              <a:t> main(</a:t>
            </a:r>
            <a:r>
              <a:rPr lang="en-US" dirty="0" err="1" smtClean="0"/>
              <a:t>int</a:t>
            </a:r>
            <a:r>
              <a:rPr lang="en-US" dirty="0" smtClean="0"/>
              <a:t> </a:t>
            </a:r>
            <a:r>
              <a:rPr lang="en-US" dirty="0" err="1" smtClean="0"/>
              <a:t>argc,char</a:t>
            </a:r>
            <a:r>
              <a:rPr lang="en-US" dirty="0" smtClean="0"/>
              <a:t>* </a:t>
            </a:r>
            <a:r>
              <a:rPr lang="en-US" dirty="0" err="1" smtClean="0"/>
              <a:t>argv</a:t>
            </a:r>
            <a:r>
              <a:rPr lang="en-US" dirty="0" smtClean="0"/>
              <a:t>[])</a:t>
            </a:r>
          </a:p>
          <a:p>
            <a:pPr>
              <a:buNone/>
            </a:pPr>
            <a:r>
              <a:rPr lang="en-US" dirty="0" smtClean="0"/>
              <a:t> {</a:t>
            </a:r>
          </a:p>
          <a:p>
            <a:pPr>
              <a:buNone/>
            </a:pPr>
            <a:r>
              <a:rPr lang="en-US" dirty="0" smtClean="0"/>
              <a:t>          </a:t>
            </a:r>
            <a:r>
              <a:rPr lang="en-US" dirty="0" err="1" smtClean="0"/>
              <a:t>int</a:t>
            </a:r>
            <a:r>
              <a:rPr lang="en-US" dirty="0" smtClean="0"/>
              <a:t> res= </a:t>
            </a:r>
            <a:r>
              <a:rPr lang="en-US" dirty="0" err="1" smtClean="0"/>
              <a:t>my_pal</a:t>
            </a:r>
            <a:r>
              <a:rPr lang="en-US" dirty="0" smtClean="0"/>
              <a:t>(</a:t>
            </a:r>
            <a:r>
              <a:rPr lang="en-US" dirty="0" err="1" smtClean="0"/>
              <a:t>argv</a:t>
            </a:r>
            <a:r>
              <a:rPr lang="en-US" dirty="0" smtClean="0"/>
              <a:t>[1]);</a:t>
            </a:r>
          </a:p>
          <a:p>
            <a:pPr>
              <a:buNone/>
            </a:pPr>
            <a:r>
              <a:rPr lang="en-US" dirty="0" smtClean="0"/>
              <a:t>          if(res )</a:t>
            </a:r>
          </a:p>
          <a:p>
            <a:pPr>
              <a:buNone/>
            </a:pPr>
            <a:r>
              <a:rPr lang="en-US" dirty="0" smtClean="0"/>
              <a:t>          {</a:t>
            </a:r>
          </a:p>
          <a:p>
            <a:pPr>
              <a:buNone/>
            </a:pPr>
            <a:r>
              <a:rPr lang="en-US" dirty="0" smtClean="0"/>
              <a:t>                     </a:t>
            </a:r>
            <a:r>
              <a:rPr lang="en-US" dirty="0" err="1" smtClean="0"/>
              <a:t>printf</a:t>
            </a:r>
            <a:r>
              <a:rPr lang="en-US" dirty="0" smtClean="0"/>
              <a:t>(" given string is a palindrome\n");</a:t>
            </a:r>
          </a:p>
          <a:p>
            <a:pPr>
              <a:buNone/>
            </a:pPr>
            <a:r>
              <a:rPr lang="en-US" dirty="0" smtClean="0"/>
              <a:t>          }</a:t>
            </a:r>
          </a:p>
          <a:p>
            <a:pPr>
              <a:buNone/>
            </a:pPr>
            <a:r>
              <a:rPr lang="en-US" dirty="0" smtClean="0"/>
              <a:t>         else</a:t>
            </a:r>
          </a:p>
          <a:p>
            <a:pPr>
              <a:buNone/>
            </a:pPr>
            <a:r>
              <a:rPr lang="en-US" dirty="0" smtClean="0"/>
              <a:t>         {</a:t>
            </a:r>
          </a:p>
          <a:p>
            <a:pPr>
              <a:buNone/>
            </a:pPr>
            <a:r>
              <a:rPr lang="en-US" dirty="0" smtClean="0"/>
              <a:t>                     </a:t>
            </a:r>
            <a:r>
              <a:rPr lang="en-US" dirty="0" err="1" smtClean="0"/>
              <a:t>printf</a:t>
            </a:r>
            <a:r>
              <a:rPr lang="en-US" dirty="0" smtClean="0"/>
              <a:t>(" %s is not a palindrome\n", </a:t>
            </a:r>
            <a:r>
              <a:rPr lang="en-US" dirty="0" err="1" smtClean="0"/>
              <a:t>argv</a:t>
            </a:r>
            <a:r>
              <a:rPr lang="en-US" dirty="0" smtClean="0"/>
              <a:t>[1]);</a:t>
            </a:r>
          </a:p>
          <a:p>
            <a:pPr>
              <a:buNone/>
            </a:pPr>
            <a:r>
              <a:rPr lang="en-US" dirty="0" smtClean="0"/>
              <a:t>         }</a:t>
            </a:r>
          </a:p>
          <a:p>
            <a:pPr>
              <a:buNone/>
            </a:pPr>
            <a:r>
              <a:rPr lang="en-US" dirty="0" smtClean="0"/>
              <a:t> }</a:t>
            </a:r>
          </a:p>
          <a:p>
            <a:pPr>
              <a:buNone/>
            </a:pPr>
            <a:r>
              <a:rPr lang="en-US" dirty="0" smtClean="0"/>
              <a:t> </a:t>
            </a:r>
            <a:r>
              <a:rPr lang="en-US" dirty="0" err="1" smtClean="0"/>
              <a:t>int</a:t>
            </a:r>
            <a:r>
              <a:rPr lang="en-US" dirty="0" smtClean="0"/>
              <a:t> </a:t>
            </a:r>
            <a:r>
              <a:rPr lang="en-US" dirty="0" err="1" smtClean="0"/>
              <a:t>my_pal</a:t>
            </a:r>
            <a:r>
              <a:rPr lang="en-US" dirty="0" smtClean="0"/>
              <a:t>(char *p1)</a:t>
            </a:r>
          </a:p>
          <a:p>
            <a:pPr>
              <a:buNone/>
            </a:pPr>
            <a:r>
              <a:rPr lang="en-US" dirty="0" smtClean="0"/>
              <a:t> {</a:t>
            </a:r>
          </a:p>
          <a:p>
            <a:pPr>
              <a:buNone/>
            </a:pPr>
            <a:r>
              <a:rPr lang="en-US" dirty="0" smtClean="0"/>
              <a:t>             char* p2 = p1 + </a:t>
            </a:r>
            <a:r>
              <a:rPr lang="en-US" dirty="0" err="1" smtClean="0"/>
              <a:t>strlen</a:t>
            </a:r>
            <a:r>
              <a:rPr lang="en-US" dirty="0" smtClean="0"/>
              <a:t>(p2)-1;</a:t>
            </a:r>
          </a:p>
          <a:p>
            <a:pPr>
              <a:buNone/>
            </a:pPr>
            <a:r>
              <a:rPr lang="en-US" dirty="0" smtClean="0"/>
              <a:t>             while(p1 &lt; p2)</a:t>
            </a:r>
          </a:p>
          <a:p>
            <a:pPr>
              <a:buNone/>
            </a:pPr>
            <a:r>
              <a:rPr lang="en-US" dirty="0" smtClean="0"/>
              <a:t>             {</a:t>
            </a:r>
          </a:p>
          <a:p>
            <a:pPr>
              <a:buNone/>
            </a:pPr>
            <a:r>
              <a:rPr lang="en-US" dirty="0" smtClean="0"/>
              <a:t>                        if(*p1++ != *p2--)</a:t>
            </a:r>
          </a:p>
          <a:p>
            <a:pPr>
              <a:buNone/>
            </a:pPr>
            <a:r>
              <a:rPr lang="en-US" dirty="0" smtClean="0"/>
              <a:t>                        return 0;</a:t>
            </a:r>
          </a:p>
          <a:p>
            <a:pPr>
              <a:buNone/>
            </a:pPr>
            <a:r>
              <a:rPr lang="en-US" dirty="0" smtClean="0"/>
              <a:t>             }</a:t>
            </a:r>
          </a:p>
          <a:p>
            <a:pPr>
              <a:buNone/>
            </a:pPr>
            <a:r>
              <a:rPr lang="en-US" dirty="0" smtClean="0"/>
              <a:t>              return 1;</a:t>
            </a:r>
          </a:p>
          <a:p>
            <a:pPr>
              <a:buNone/>
            </a:pPr>
            <a:r>
              <a:rPr lang="en-US" dirty="0" smtClean="0"/>
              <a:t> }</a:t>
            </a:r>
          </a:p>
        </p:txBody>
      </p:sp>
      <p:sp>
        <p:nvSpPr>
          <p:cNvPr id="4" name="Slide Number Placeholder 3"/>
          <p:cNvSpPr>
            <a:spLocks noGrp="1"/>
          </p:cNvSpPr>
          <p:nvPr>
            <p:ph type="sldNum" sz="quarter" idx="12"/>
          </p:nvPr>
        </p:nvSpPr>
        <p:spPr/>
        <p:txBody>
          <a:bodyPr/>
          <a:lstStyle/>
          <a:p>
            <a:fld id="{6FCE775A-81E1-4004-94F8-2536A66B0A1B}"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hypotenuse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stdlib.h</a:t>
            </a:r>
            <a:r>
              <a:rPr lang="en-US" dirty="0" smtClean="0"/>
              <a:t>&gt;</a:t>
            </a:r>
          </a:p>
          <a:p>
            <a:pPr>
              <a:buNone/>
            </a:pPr>
            <a:r>
              <a:rPr lang="en-US" dirty="0" smtClean="0"/>
              <a:t>#include&lt;</a:t>
            </a:r>
            <a:r>
              <a:rPr lang="en-US" dirty="0" err="1" smtClean="0"/>
              <a:t>math.h</a:t>
            </a:r>
            <a:r>
              <a:rPr lang="en-US" dirty="0" smtClean="0"/>
              <a:t>&gt;</a:t>
            </a:r>
          </a:p>
          <a:p>
            <a:pPr>
              <a:buNone/>
            </a:pPr>
            <a:r>
              <a:rPr lang="en-US" dirty="0" err="1" smtClean="0"/>
              <a:t>int</a:t>
            </a:r>
            <a:r>
              <a:rPr lang="en-US" dirty="0" smtClean="0"/>
              <a:t> main(</a:t>
            </a:r>
            <a:r>
              <a:rPr lang="en-US" dirty="0" err="1" smtClean="0"/>
              <a:t>int</a:t>
            </a:r>
            <a:r>
              <a:rPr lang="en-US" dirty="0" smtClean="0"/>
              <a:t> a, char*b[])</a:t>
            </a:r>
          </a:p>
          <a:p>
            <a:pPr>
              <a:buNone/>
            </a:pPr>
            <a:r>
              <a:rPr lang="en-US" dirty="0" smtClean="0"/>
              <a:t>{</a:t>
            </a:r>
          </a:p>
          <a:p>
            <a:pPr>
              <a:buNone/>
            </a:pPr>
            <a:r>
              <a:rPr lang="en-US" dirty="0" smtClean="0"/>
              <a:t>	float </a:t>
            </a:r>
            <a:r>
              <a:rPr lang="en-US" dirty="0" err="1" smtClean="0"/>
              <a:t>hyp</a:t>
            </a:r>
            <a:r>
              <a:rPr lang="en-US" dirty="0" smtClean="0"/>
              <a:t>;</a:t>
            </a:r>
          </a:p>
          <a:p>
            <a:pPr>
              <a:buNone/>
            </a:pPr>
            <a:r>
              <a:rPr lang="en-US" dirty="0" smtClean="0"/>
              <a:t>	</a:t>
            </a:r>
            <a:r>
              <a:rPr lang="en-US" dirty="0" err="1" smtClean="0"/>
              <a:t>int</a:t>
            </a:r>
            <a:r>
              <a:rPr lang="en-US" dirty="0" smtClean="0"/>
              <a:t> </a:t>
            </a:r>
            <a:r>
              <a:rPr lang="en-US" dirty="0" err="1" smtClean="0"/>
              <a:t>opp</a:t>
            </a:r>
            <a:r>
              <a:rPr lang="en-US" dirty="0" smtClean="0"/>
              <a:t>=</a:t>
            </a:r>
            <a:r>
              <a:rPr lang="en-US" dirty="0" err="1" smtClean="0"/>
              <a:t>atoi</a:t>
            </a:r>
            <a:r>
              <a:rPr lang="en-US" dirty="0" smtClean="0"/>
              <a:t>(b[1]);</a:t>
            </a:r>
          </a:p>
          <a:p>
            <a:pPr>
              <a:buNone/>
            </a:pPr>
            <a:r>
              <a:rPr lang="en-US" dirty="0" smtClean="0"/>
              <a:t>	</a:t>
            </a:r>
            <a:r>
              <a:rPr lang="en-US" dirty="0" err="1" smtClean="0"/>
              <a:t>int</a:t>
            </a:r>
            <a:r>
              <a:rPr lang="en-US" dirty="0" smtClean="0"/>
              <a:t> </a:t>
            </a:r>
            <a:r>
              <a:rPr lang="en-US" dirty="0" err="1" smtClean="0"/>
              <a:t>adj</a:t>
            </a:r>
            <a:r>
              <a:rPr lang="en-US" dirty="0" smtClean="0"/>
              <a:t>=</a:t>
            </a:r>
            <a:r>
              <a:rPr lang="en-US" dirty="0" err="1" smtClean="0"/>
              <a:t>atoi</a:t>
            </a:r>
            <a:r>
              <a:rPr lang="en-US" dirty="0" smtClean="0"/>
              <a:t>(b[2]);</a:t>
            </a:r>
          </a:p>
          <a:p>
            <a:pPr>
              <a:buNone/>
            </a:pPr>
            <a:r>
              <a:rPr lang="en-US" dirty="0" smtClean="0"/>
              <a:t>	</a:t>
            </a:r>
            <a:r>
              <a:rPr lang="en-US" dirty="0" err="1" smtClean="0"/>
              <a:t>hyp</a:t>
            </a:r>
            <a:r>
              <a:rPr lang="en-US" dirty="0" smtClean="0"/>
              <a:t>=</a:t>
            </a:r>
            <a:r>
              <a:rPr lang="en-US" dirty="0" err="1" smtClean="0"/>
              <a:t>sqrt</a:t>
            </a:r>
            <a:r>
              <a:rPr lang="en-US" dirty="0" smtClean="0"/>
              <a:t>((</a:t>
            </a:r>
            <a:r>
              <a:rPr lang="en-US" dirty="0" err="1" smtClean="0"/>
              <a:t>opp</a:t>
            </a:r>
            <a:r>
              <a:rPr lang="en-US" dirty="0" smtClean="0"/>
              <a:t>*</a:t>
            </a:r>
            <a:r>
              <a:rPr lang="en-US" dirty="0" err="1" smtClean="0"/>
              <a:t>opp</a:t>
            </a:r>
            <a:r>
              <a:rPr lang="en-US" dirty="0" smtClean="0"/>
              <a:t>)+(</a:t>
            </a:r>
            <a:r>
              <a:rPr lang="en-US" dirty="0" err="1" smtClean="0"/>
              <a:t>adj</a:t>
            </a:r>
            <a:r>
              <a:rPr lang="en-US" dirty="0" smtClean="0"/>
              <a:t>*</a:t>
            </a:r>
            <a:r>
              <a:rPr lang="en-US" dirty="0" err="1" smtClean="0"/>
              <a:t>adj</a:t>
            </a:r>
            <a:r>
              <a:rPr lang="en-US" dirty="0" smtClean="0"/>
              <a:t>));</a:t>
            </a:r>
          </a:p>
          <a:p>
            <a:pPr>
              <a:buNone/>
            </a:pPr>
            <a:r>
              <a:rPr lang="en-US" dirty="0" smtClean="0"/>
              <a:t>	</a:t>
            </a:r>
            <a:r>
              <a:rPr lang="en-US" dirty="0" err="1" smtClean="0"/>
              <a:t>printf</a:t>
            </a:r>
            <a:r>
              <a:rPr lang="en-US" dirty="0" smtClean="0"/>
              <a:t>("%0.2f",hyp);</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14554"/>
            <a:ext cx="8229600" cy="1143000"/>
          </a:xfrm>
        </p:spPr>
        <p:txBody>
          <a:bodyPr>
            <a:noAutofit/>
          </a:bodyPr>
          <a:lstStyle/>
          <a:p>
            <a:r>
              <a:rPr lang="en-US" sz="8800" dirty="0" smtClean="0"/>
              <a:t>MCQ</a:t>
            </a:r>
            <a:endParaRPr lang="en-IN" sz="88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 How many times the below loop will be executed?</a:t>
            </a:r>
            <a:endParaRPr lang="en-IN" sz="2800" dirty="0"/>
          </a:p>
        </p:txBody>
      </p:sp>
      <p:sp>
        <p:nvSpPr>
          <p:cNvPr id="3" name="Content Placeholder 2"/>
          <p:cNvSpPr>
            <a:spLocks noGrp="1"/>
          </p:cNvSpPr>
          <p:nvPr>
            <p:ph idx="1"/>
          </p:nvPr>
        </p:nvSpPr>
        <p:spPr/>
        <p:txBody>
          <a:bodyPr>
            <a:normAutofit/>
          </a:bodyPr>
          <a:lstStyle/>
          <a:p>
            <a:pPr lvl="2">
              <a:buNone/>
            </a:pPr>
            <a:r>
              <a:rPr lang="en-IN" dirty="0" smtClean="0"/>
              <a:t>#include&lt;</a:t>
            </a:r>
            <a:r>
              <a:rPr lang="en-IN" dirty="0" err="1" smtClean="0"/>
              <a:t>stdio.h</a:t>
            </a:r>
            <a:r>
              <a:rPr lang="en-IN" dirty="0" smtClean="0"/>
              <a:t>&gt;</a:t>
            </a:r>
          </a:p>
          <a:p>
            <a:pPr lvl="2">
              <a:buNone/>
            </a:pPr>
            <a:r>
              <a:rPr lang="en-IN" dirty="0" err="1" smtClean="0"/>
              <a:t>int</a:t>
            </a:r>
            <a:r>
              <a:rPr lang="en-IN" dirty="0" smtClean="0"/>
              <a:t> main() {</a:t>
            </a:r>
          </a:p>
          <a:p>
            <a:pPr lvl="2">
              <a:buNone/>
            </a:pPr>
            <a:r>
              <a:rPr lang="en-IN" dirty="0" smtClean="0"/>
              <a:t>   </a:t>
            </a:r>
            <a:r>
              <a:rPr lang="en-IN" dirty="0" err="1" smtClean="0"/>
              <a:t>int</a:t>
            </a:r>
            <a:r>
              <a:rPr lang="en-IN" dirty="0" smtClean="0"/>
              <a:t> x, y;</a:t>
            </a:r>
          </a:p>
          <a:p>
            <a:pPr lvl="2">
              <a:buNone/>
            </a:pPr>
            <a:r>
              <a:rPr lang="en-IN" dirty="0" smtClean="0"/>
              <a:t>   for(x=5;x&gt;=1;x--)</a:t>
            </a:r>
          </a:p>
          <a:p>
            <a:pPr lvl="2">
              <a:buNone/>
            </a:pPr>
            <a:r>
              <a:rPr lang="en-IN" dirty="0" smtClean="0"/>
              <a:t>   {</a:t>
            </a:r>
          </a:p>
          <a:p>
            <a:pPr lvl="2">
              <a:buNone/>
            </a:pPr>
            <a:r>
              <a:rPr lang="en-IN" dirty="0" smtClean="0"/>
              <a:t>       for(y=1;y&lt;=</a:t>
            </a:r>
            <a:r>
              <a:rPr lang="en-IN" dirty="0" err="1" smtClean="0"/>
              <a:t>x;y</a:t>
            </a:r>
            <a:r>
              <a:rPr lang="en-IN" dirty="0" smtClean="0"/>
              <a:t>++)</a:t>
            </a:r>
          </a:p>
          <a:p>
            <a:pPr lvl="2">
              <a:buNone/>
            </a:pPr>
            <a:r>
              <a:rPr lang="en-IN" dirty="0" smtClean="0"/>
              <a:t>        </a:t>
            </a:r>
            <a:r>
              <a:rPr lang="en-IN" dirty="0" err="1" smtClean="0"/>
              <a:t>printf</a:t>
            </a:r>
            <a:r>
              <a:rPr lang="en-IN" dirty="0" smtClean="0"/>
              <a:t>("%d\</a:t>
            </a:r>
            <a:r>
              <a:rPr lang="en-IN" dirty="0" err="1" smtClean="0"/>
              <a:t>n",y</a:t>
            </a:r>
            <a:r>
              <a:rPr lang="en-IN" dirty="0" smtClean="0"/>
              <a:t>);</a:t>
            </a:r>
          </a:p>
          <a:p>
            <a:pPr lvl="2">
              <a:buNone/>
            </a:pPr>
            <a:r>
              <a:rPr lang="en-IN" dirty="0" smtClean="0"/>
              <a:t>   }</a:t>
            </a:r>
          </a:p>
          <a:p>
            <a:pPr lvl="2">
              <a:buNone/>
            </a:pPr>
            <a:r>
              <a:rPr lang="en-IN" dirty="0" smtClean="0"/>
              <a:t>}</a:t>
            </a: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37</a:t>
            </a:fld>
            <a:endParaRPr lang="en-IN"/>
          </a:p>
        </p:txBody>
      </p:sp>
    </p:spTree>
    <p:extLst>
      <p:ext uri="{BB962C8B-B14F-4D97-AF65-F5344CB8AC3E}">
        <p14:creationId xmlns="" xmlns:p14="http://schemas.microsoft.com/office/powerpoint/2010/main" val="2439487005"/>
      </p:ext>
    </p:extLst>
  </p:cSld>
  <p:clrMapOvr>
    <a:masterClrMapping/>
  </p:clrMapOvr>
  <p:transition>
    <p:newsfla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Options</a:t>
            </a:r>
            <a:endParaRPr lang="en-IN" sz="2800" dirty="0"/>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IN" dirty="0" smtClean="0"/>
              <a:t>15</a:t>
            </a:r>
          </a:p>
          <a:p>
            <a:pPr marL="1371600" lvl="2" indent="-457200">
              <a:lnSpc>
                <a:spcPct val="200000"/>
              </a:lnSpc>
              <a:buFont typeface="+mj-lt"/>
              <a:buAutoNum type="alphaUcPeriod"/>
            </a:pPr>
            <a:r>
              <a:rPr lang="en-US" dirty="0" smtClean="0"/>
              <a:t>11</a:t>
            </a:r>
          </a:p>
          <a:p>
            <a:pPr marL="1371600" lvl="2" indent="-457200">
              <a:lnSpc>
                <a:spcPct val="200000"/>
              </a:lnSpc>
              <a:buFont typeface="+mj-lt"/>
              <a:buAutoNum type="alphaUcPeriod"/>
            </a:pPr>
            <a:r>
              <a:rPr lang="en-US" dirty="0" smtClean="0"/>
              <a:t>10</a:t>
            </a:r>
          </a:p>
          <a:p>
            <a:pPr marL="1371600" lvl="2" indent="-457200">
              <a:lnSpc>
                <a:spcPct val="200000"/>
              </a:lnSpc>
              <a:buFont typeface="+mj-lt"/>
              <a:buAutoNum type="alphaUcPeriod"/>
            </a:pPr>
            <a:r>
              <a:rPr lang="en-US" dirty="0" smtClean="0"/>
              <a:t>13</a:t>
            </a:r>
            <a:endParaRPr lang="en-IN" dirty="0"/>
          </a:p>
        </p:txBody>
      </p:sp>
      <p:pic>
        <p:nvPicPr>
          <p:cNvPr id="1026" name="Picture 2" descr="C:\Users\SMART\Documents\Jeeva\Pictures\selected.png"/>
          <p:cNvPicPr>
            <a:picLocks noChangeAspect="1" noChangeArrowheads="1"/>
          </p:cNvPicPr>
          <p:nvPr/>
        </p:nvPicPr>
        <p:blipFill>
          <a:blip r:embed="rId2" cstate="print"/>
          <a:srcRect/>
          <a:stretch>
            <a:fillRect/>
          </a:stretch>
        </p:blipFill>
        <p:spPr bwMode="auto">
          <a:xfrm>
            <a:off x="2400292" y="1757358"/>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38</a:t>
            </a:fld>
            <a:endParaRPr lang="en-IN"/>
          </a:p>
        </p:txBody>
      </p:sp>
    </p:spTree>
    <p:extLst>
      <p:ext uri="{BB962C8B-B14F-4D97-AF65-F5344CB8AC3E}">
        <p14:creationId xmlns="" xmlns:p14="http://schemas.microsoft.com/office/powerpoint/2010/main" val="1833285154"/>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2</a:t>
            </a:r>
            <a:r>
              <a:rPr lang="en-US" sz="2800" dirty="0" smtClean="0"/>
              <a:t>) Where the local variables are stored?</a:t>
            </a:r>
            <a:endParaRPr lang="en-IN" sz="2800" dirty="0"/>
          </a:p>
        </p:txBody>
      </p:sp>
      <p:sp>
        <p:nvSpPr>
          <p:cNvPr id="5" name="Content Placeholder 2"/>
          <p:cNvSpPr>
            <a:spLocks noGrp="1"/>
          </p:cNvSpPr>
          <p:nvPr>
            <p:ph idx="1"/>
          </p:nvPr>
        </p:nvSpPr>
        <p:spPr>
          <a:xfrm>
            <a:off x="485768" y="1628768"/>
            <a:ext cx="8229600" cy="4525963"/>
          </a:xfrm>
        </p:spPr>
        <p:txBody>
          <a:bodyPr>
            <a:normAutofit/>
          </a:bodyPr>
          <a:lstStyle/>
          <a:p>
            <a:pPr marL="1371600" lvl="2" indent="-457200">
              <a:lnSpc>
                <a:spcPct val="200000"/>
              </a:lnSpc>
              <a:buFont typeface="+mj-lt"/>
              <a:buAutoNum type="alphaUcPeriod"/>
            </a:pPr>
            <a:r>
              <a:rPr lang="en-US" dirty="0" smtClean="0"/>
              <a:t>Disk</a:t>
            </a:r>
            <a:endParaRPr lang="en-IN" dirty="0" smtClean="0"/>
          </a:p>
          <a:p>
            <a:pPr marL="1371600" lvl="2" indent="-457200">
              <a:lnSpc>
                <a:spcPct val="200000"/>
              </a:lnSpc>
              <a:buFont typeface="+mj-lt"/>
              <a:buAutoNum type="alphaUcPeriod"/>
            </a:pPr>
            <a:r>
              <a:rPr lang="en-US" dirty="0" smtClean="0"/>
              <a:t>Stack</a:t>
            </a:r>
          </a:p>
          <a:p>
            <a:pPr marL="1371600" lvl="2" indent="-457200">
              <a:lnSpc>
                <a:spcPct val="200000"/>
              </a:lnSpc>
              <a:buFont typeface="+mj-lt"/>
              <a:buAutoNum type="alphaUcPeriod"/>
            </a:pPr>
            <a:r>
              <a:rPr lang="en-US" dirty="0" smtClean="0"/>
              <a:t>Heap</a:t>
            </a:r>
          </a:p>
          <a:p>
            <a:pPr marL="1371600" lvl="2" indent="-457200">
              <a:lnSpc>
                <a:spcPct val="200000"/>
              </a:lnSpc>
              <a:buFont typeface="+mj-lt"/>
              <a:buAutoNum type="alphaUcPeriod"/>
            </a:pPr>
            <a:r>
              <a:rPr lang="en-US" dirty="0" smtClean="0"/>
              <a:t>13</a:t>
            </a:r>
            <a:endParaRPr lang="en-IN" dirty="0"/>
          </a:p>
        </p:txBody>
      </p:sp>
      <p:pic>
        <p:nvPicPr>
          <p:cNvPr id="6" name="Picture 2" descr="C:\Users\SMART\Documents\Jeeva\Pictures\selected.png"/>
          <p:cNvPicPr>
            <a:picLocks noChangeAspect="1" noChangeArrowheads="1"/>
          </p:cNvPicPr>
          <p:nvPr/>
        </p:nvPicPr>
        <p:blipFill>
          <a:blip r:embed="rId3" cstate="print"/>
          <a:srcRect/>
          <a:stretch>
            <a:fillRect/>
          </a:stretch>
        </p:blipFill>
        <p:spPr bwMode="auto">
          <a:xfrm>
            <a:off x="2714612" y="2643182"/>
            <a:ext cx="457196" cy="457196"/>
          </a:xfrm>
          <a:prstGeom prst="rect">
            <a:avLst/>
          </a:prstGeom>
          <a:noFill/>
        </p:spPr>
      </p:pic>
      <p:sp>
        <p:nvSpPr>
          <p:cNvPr id="7" name="Slide Number Placeholder 6"/>
          <p:cNvSpPr>
            <a:spLocks noGrp="1"/>
          </p:cNvSpPr>
          <p:nvPr>
            <p:ph type="sldNum" sz="quarter" idx="12"/>
          </p:nvPr>
        </p:nvSpPr>
        <p:spPr/>
        <p:txBody>
          <a:bodyPr/>
          <a:lstStyle/>
          <a:p>
            <a:fld id="{6FCE775A-81E1-4004-94F8-2536A66B0A1B}" type="slidenum">
              <a:rPr lang="en-IN" smtClean="0"/>
              <a:pPr/>
              <a:t>39</a:t>
            </a:fld>
            <a:endParaRPr lang="en-IN"/>
          </a:p>
        </p:txBody>
      </p:sp>
    </p:spTree>
    <p:extLst>
      <p:ext uri="{BB962C8B-B14F-4D97-AF65-F5344CB8AC3E}">
        <p14:creationId xmlns="" xmlns:p14="http://schemas.microsoft.com/office/powerpoint/2010/main" val="4168418133"/>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Coding platform</a:t>
            </a:r>
            <a:endParaRPr lang="en-IN" sz="2800" b="1" dirty="0"/>
          </a:p>
        </p:txBody>
      </p:sp>
      <p:pic>
        <p:nvPicPr>
          <p:cNvPr id="39938" name="Picture 2"/>
          <p:cNvPicPr>
            <a:picLocks noChangeAspect="1" noChangeArrowheads="1"/>
          </p:cNvPicPr>
          <p:nvPr/>
        </p:nvPicPr>
        <p:blipFill>
          <a:blip r:embed="rId2"/>
          <a:srcRect/>
          <a:stretch>
            <a:fillRect/>
          </a:stretch>
        </p:blipFill>
        <p:spPr bwMode="auto">
          <a:xfrm>
            <a:off x="814320" y="1461442"/>
            <a:ext cx="6972390" cy="511083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FCE775A-81E1-4004-94F8-2536A66B0A1B}" type="slidenum">
              <a:rPr lang="en-IN" smtClean="0"/>
              <a:pPr/>
              <a:t>4</a:t>
            </a:fld>
            <a:endParaRPr lang="en-IN"/>
          </a:p>
        </p:txBody>
      </p:sp>
    </p:spTree>
  </p:cSld>
  <p:clrMapOvr>
    <a:masterClrMapping/>
  </p:clrMapOvr>
  <p:transition>
    <p:newsfla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pPr algn="l"/>
            <a:r>
              <a:rPr lang="en-US" sz="2800" dirty="0" smtClean="0"/>
              <a:t>3) Select the missing statement?</a:t>
            </a:r>
            <a:endParaRPr lang="en-IN" sz="2800" dirty="0"/>
          </a:p>
        </p:txBody>
      </p:sp>
      <p:sp>
        <p:nvSpPr>
          <p:cNvPr id="3" name="Content Placeholder 2"/>
          <p:cNvSpPr>
            <a:spLocks noGrp="1"/>
          </p:cNvSpPr>
          <p:nvPr>
            <p:ph idx="1"/>
          </p:nvPr>
        </p:nvSpPr>
        <p:spPr>
          <a:xfrm>
            <a:off x="457200" y="1071546"/>
            <a:ext cx="8229600" cy="5286412"/>
          </a:xfrm>
        </p:spPr>
        <p:txBody>
          <a:bodyPr>
            <a:normAutofit fontScale="92500" lnSpcReduction="20000"/>
          </a:bodyPr>
          <a:lstStyle/>
          <a:p>
            <a:pPr marL="1371600" lvl="2" indent="-457200">
              <a:lnSpc>
                <a:spcPct val="120000"/>
              </a:lnSpc>
              <a:buNone/>
            </a:pPr>
            <a:r>
              <a:rPr lang="en-IN" dirty="0" smtClean="0"/>
              <a:t>#include&lt;</a:t>
            </a:r>
            <a:r>
              <a:rPr lang="en-IN" dirty="0" err="1" smtClean="0"/>
              <a:t>stdio.h</a:t>
            </a:r>
            <a:r>
              <a:rPr lang="en-IN" dirty="0" smtClean="0"/>
              <a:t>&gt;</a:t>
            </a:r>
          </a:p>
          <a:p>
            <a:pPr marL="1371600" lvl="2" indent="-457200">
              <a:lnSpc>
                <a:spcPct val="120000"/>
              </a:lnSpc>
              <a:buNone/>
            </a:pPr>
            <a:r>
              <a:rPr lang="en-IN" dirty="0" smtClean="0"/>
              <a:t>long </a:t>
            </a:r>
            <a:r>
              <a:rPr lang="en-IN" dirty="0" err="1" smtClean="0"/>
              <a:t>int</a:t>
            </a:r>
            <a:r>
              <a:rPr lang="en-IN" dirty="0" smtClean="0"/>
              <a:t> fact(</a:t>
            </a:r>
            <a:r>
              <a:rPr lang="en-IN" dirty="0" err="1" smtClean="0"/>
              <a:t>int</a:t>
            </a:r>
            <a:r>
              <a:rPr lang="en-IN" dirty="0" smtClean="0"/>
              <a:t> n);</a:t>
            </a:r>
          </a:p>
          <a:p>
            <a:pPr marL="1371600" lvl="2" indent="-457200">
              <a:lnSpc>
                <a:spcPct val="120000"/>
              </a:lnSpc>
              <a:buNone/>
            </a:pPr>
            <a:r>
              <a:rPr lang="en-IN" dirty="0" err="1" smtClean="0"/>
              <a:t>int</a:t>
            </a:r>
            <a:r>
              <a:rPr lang="en-IN" dirty="0" smtClean="0"/>
              <a:t> main() </a:t>
            </a:r>
          </a:p>
          <a:p>
            <a:pPr marL="1371600" lvl="2" indent="-457200">
              <a:lnSpc>
                <a:spcPct val="120000"/>
              </a:lnSpc>
              <a:buNone/>
            </a:pPr>
            <a:r>
              <a:rPr lang="en-IN" dirty="0" smtClean="0"/>
              <a:t>{</a:t>
            </a:r>
          </a:p>
          <a:p>
            <a:pPr marL="1371600" lvl="2" indent="-457200">
              <a:lnSpc>
                <a:spcPct val="120000"/>
              </a:lnSpc>
              <a:buNone/>
            </a:pPr>
            <a:r>
              <a:rPr lang="en-IN" dirty="0" smtClean="0"/>
              <a:t>      \\</a:t>
            </a:r>
            <a:r>
              <a:rPr lang="en-IN" dirty="0" smtClean="0">
                <a:solidFill>
                  <a:srgbClr val="FF0000"/>
                </a:solidFill>
              </a:rPr>
              <a:t>missing statement</a:t>
            </a:r>
          </a:p>
          <a:p>
            <a:pPr marL="1371600" lvl="2" indent="-457200">
              <a:lnSpc>
                <a:spcPct val="120000"/>
              </a:lnSpc>
              <a:buNone/>
            </a:pPr>
            <a:r>
              <a:rPr lang="en-IN" dirty="0" smtClean="0"/>
              <a:t>}</a:t>
            </a:r>
          </a:p>
          <a:p>
            <a:pPr marL="1371600" lvl="2" indent="-457200">
              <a:lnSpc>
                <a:spcPct val="120000"/>
              </a:lnSpc>
              <a:buNone/>
            </a:pPr>
            <a:r>
              <a:rPr lang="en-IN" dirty="0" smtClean="0"/>
              <a:t>long </a:t>
            </a:r>
            <a:r>
              <a:rPr lang="en-IN" dirty="0" err="1" smtClean="0"/>
              <a:t>int</a:t>
            </a:r>
            <a:r>
              <a:rPr lang="en-IN" dirty="0" smtClean="0"/>
              <a:t> fact(</a:t>
            </a:r>
            <a:r>
              <a:rPr lang="en-IN" dirty="0" err="1" smtClean="0"/>
              <a:t>int</a:t>
            </a:r>
            <a:r>
              <a:rPr lang="en-IN" dirty="0" smtClean="0"/>
              <a:t> n)</a:t>
            </a:r>
          </a:p>
          <a:p>
            <a:pPr marL="1371600" lvl="2" indent="-457200">
              <a:lnSpc>
                <a:spcPct val="120000"/>
              </a:lnSpc>
              <a:buNone/>
            </a:pPr>
            <a:r>
              <a:rPr lang="en-IN" dirty="0" smtClean="0"/>
              <a:t>{</a:t>
            </a:r>
          </a:p>
          <a:p>
            <a:pPr marL="1371600" lvl="2" indent="-457200">
              <a:lnSpc>
                <a:spcPct val="120000"/>
              </a:lnSpc>
              <a:buNone/>
            </a:pPr>
            <a:r>
              <a:rPr lang="en-IN" dirty="0" smtClean="0"/>
              <a:t>    if(n&gt;=1)</a:t>
            </a:r>
          </a:p>
          <a:p>
            <a:pPr marL="1371600" lvl="2" indent="-457200">
              <a:lnSpc>
                <a:spcPct val="120000"/>
              </a:lnSpc>
              <a:buNone/>
            </a:pPr>
            <a:r>
              <a:rPr lang="en-IN" dirty="0" smtClean="0"/>
              <a:t>        return n*fact(n-1);</a:t>
            </a:r>
          </a:p>
          <a:p>
            <a:pPr marL="1371600" lvl="2" indent="-457200">
              <a:lnSpc>
                <a:spcPct val="120000"/>
              </a:lnSpc>
              <a:buNone/>
            </a:pPr>
            <a:r>
              <a:rPr lang="en-IN" dirty="0" smtClean="0"/>
              <a:t>    else</a:t>
            </a:r>
          </a:p>
          <a:p>
            <a:pPr marL="1371600" lvl="2" indent="-457200">
              <a:lnSpc>
                <a:spcPct val="120000"/>
              </a:lnSpc>
              <a:buNone/>
            </a:pPr>
            <a:r>
              <a:rPr lang="en-IN" dirty="0" smtClean="0"/>
              <a:t>        return 1;</a:t>
            </a:r>
          </a:p>
          <a:p>
            <a:pPr marL="1371600" lvl="2" indent="-457200">
              <a:lnSpc>
                <a:spcPct val="120000"/>
              </a:lnSpc>
              <a:buNone/>
            </a:pPr>
            <a:r>
              <a:rPr lang="en-IN" dirty="0" smtClean="0"/>
              <a:t>}</a:t>
            </a: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40</a:t>
            </a:fld>
            <a:endParaRPr lang="en-IN"/>
          </a:p>
        </p:txBody>
      </p:sp>
    </p:spTree>
    <p:extLst>
      <p:ext uri="{BB962C8B-B14F-4D97-AF65-F5344CB8AC3E}">
        <p14:creationId xmlns="" xmlns:p14="http://schemas.microsoft.com/office/powerpoint/2010/main" val="3313754157"/>
      </p:ext>
    </p:extLst>
  </p:cSld>
  <p:clrMapOvr>
    <a:masterClrMapping/>
  </p:clrMapOvr>
  <p:transition>
    <p:newsfla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Options</a:t>
            </a:r>
            <a:endParaRPr lang="en-IN" sz="2800" dirty="0"/>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US" dirty="0" err="1" smtClean="0"/>
              <a:t>printf</a:t>
            </a:r>
            <a:r>
              <a:rPr lang="en-US" dirty="0" smtClean="0"/>
              <a:t>(“%</a:t>
            </a:r>
            <a:r>
              <a:rPr lang="en-US" dirty="0" err="1" smtClean="0"/>
              <a:t>ll</a:t>
            </a:r>
            <a:r>
              <a:rPr lang="en-US" dirty="0" smtClean="0"/>
              <a:t>\</a:t>
            </a:r>
            <a:r>
              <a:rPr lang="en-US" dirty="0" err="1" smtClean="0"/>
              <a:t>n",fact</a:t>
            </a:r>
            <a:r>
              <a:rPr lang="en-US" dirty="0" smtClean="0"/>
              <a:t>(5));</a:t>
            </a:r>
            <a:endParaRPr lang="en-IN" dirty="0" smtClean="0"/>
          </a:p>
          <a:p>
            <a:pPr marL="1371600" lvl="2" indent="-457200">
              <a:lnSpc>
                <a:spcPct val="200000"/>
              </a:lnSpc>
              <a:buFont typeface="+mj-lt"/>
              <a:buAutoNum type="alphaUcPeriod"/>
            </a:pPr>
            <a:r>
              <a:rPr lang="en-US" dirty="0" err="1" smtClean="0"/>
              <a:t>printf</a:t>
            </a:r>
            <a:r>
              <a:rPr lang="en-US" dirty="0" smtClean="0"/>
              <a:t>("%u\</a:t>
            </a:r>
            <a:r>
              <a:rPr lang="en-US" dirty="0" err="1" smtClean="0"/>
              <a:t>n",fact</a:t>
            </a:r>
            <a:r>
              <a:rPr lang="en-US" dirty="0" smtClean="0"/>
              <a:t>(5));</a:t>
            </a:r>
          </a:p>
          <a:p>
            <a:pPr marL="1371600" lvl="2" indent="-457200">
              <a:lnSpc>
                <a:spcPct val="200000"/>
              </a:lnSpc>
              <a:buFont typeface="+mj-lt"/>
              <a:buAutoNum type="alphaUcPeriod"/>
            </a:pPr>
            <a:r>
              <a:rPr lang="en-US" dirty="0" err="1" smtClean="0"/>
              <a:t>printf</a:t>
            </a:r>
            <a:r>
              <a:rPr lang="en-US" dirty="0" smtClean="0"/>
              <a:t>("%d\</a:t>
            </a:r>
            <a:r>
              <a:rPr lang="en-US" dirty="0" err="1" smtClean="0"/>
              <a:t>n",fact</a:t>
            </a:r>
            <a:r>
              <a:rPr lang="en-US" dirty="0" smtClean="0"/>
              <a:t>(5));</a:t>
            </a:r>
          </a:p>
          <a:p>
            <a:pPr marL="1371600" lvl="2" indent="-457200">
              <a:lnSpc>
                <a:spcPct val="200000"/>
              </a:lnSpc>
              <a:buFont typeface="+mj-lt"/>
              <a:buAutoNum type="alphaUcPeriod"/>
            </a:pPr>
            <a:r>
              <a:rPr lang="en-US" dirty="0" err="1" smtClean="0"/>
              <a:t>printf</a:t>
            </a:r>
            <a:r>
              <a:rPr lang="en-US" dirty="0" smtClean="0"/>
              <a:t>("%ld\</a:t>
            </a:r>
            <a:r>
              <a:rPr lang="en-US" dirty="0" err="1" smtClean="0"/>
              <a:t>n",fact</a:t>
            </a:r>
            <a:r>
              <a:rPr lang="en-US" dirty="0" smtClean="0"/>
              <a:t>(5));</a:t>
            </a:r>
            <a:endParaRPr lang="en-IN" dirty="0"/>
          </a:p>
        </p:txBody>
      </p:sp>
      <p:pic>
        <p:nvPicPr>
          <p:cNvPr id="1026" name="Picture 2" descr="C:\Users\SMART\Documents\Jeeva\Pictures\selected.png"/>
          <p:cNvPicPr>
            <a:picLocks noChangeAspect="1" noChangeArrowheads="1"/>
          </p:cNvPicPr>
          <p:nvPr/>
        </p:nvPicPr>
        <p:blipFill>
          <a:blip r:embed="rId2" cstate="print"/>
          <a:srcRect/>
          <a:stretch>
            <a:fillRect/>
          </a:stretch>
        </p:blipFill>
        <p:spPr bwMode="auto">
          <a:xfrm>
            <a:off x="4857752" y="4143380"/>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41</a:t>
            </a:fld>
            <a:endParaRPr lang="en-IN"/>
          </a:p>
        </p:txBody>
      </p:sp>
    </p:spTree>
    <p:extLst>
      <p:ext uri="{BB962C8B-B14F-4D97-AF65-F5344CB8AC3E}">
        <p14:creationId xmlns="" xmlns:p14="http://schemas.microsoft.com/office/powerpoint/2010/main" val="86755940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4) Which of the following indicate the end of the file?</a:t>
            </a:r>
            <a:endParaRPr lang="en-IN" sz="2800" dirty="0"/>
          </a:p>
        </p:txBody>
      </p:sp>
      <p:sp>
        <p:nvSpPr>
          <p:cNvPr id="5" name="Content Placeholder 2"/>
          <p:cNvSpPr>
            <a:spLocks noGrp="1"/>
          </p:cNvSpPr>
          <p:nvPr>
            <p:ph idx="1"/>
          </p:nvPr>
        </p:nvSpPr>
        <p:spPr>
          <a:xfrm>
            <a:off x="485768" y="1628768"/>
            <a:ext cx="8229600" cy="4525963"/>
          </a:xfrm>
        </p:spPr>
        <p:txBody>
          <a:bodyPr>
            <a:normAutofit/>
          </a:bodyPr>
          <a:lstStyle/>
          <a:p>
            <a:pPr marL="1371600" lvl="2" indent="-457200">
              <a:lnSpc>
                <a:spcPct val="200000"/>
              </a:lnSpc>
              <a:buFont typeface="+mj-lt"/>
              <a:buAutoNum type="alphaUcPeriod"/>
            </a:pPr>
            <a:r>
              <a:rPr lang="en-US" dirty="0" err="1" smtClean="0"/>
              <a:t>Feof</a:t>
            </a:r>
            <a:r>
              <a:rPr lang="en-US" dirty="0" smtClean="0"/>
              <a:t>()</a:t>
            </a:r>
            <a:endParaRPr lang="en-IN" dirty="0" smtClean="0"/>
          </a:p>
          <a:p>
            <a:pPr marL="1371600" lvl="2" indent="-457200">
              <a:lnSpc>
                <a:spcPct val="200000"/>
              </a:lnSpc>
              <a:buFont typeface="+mj-lt"/>
              <a:buAutoNum type="alphaUcPeriod"/>
            </a:pPr>
            <a:r>
              <a:rPr lang="en-US" dirty="0" smtClean="0"/>
              <a:t>EOF</a:t>
            </a:r>
          </a:p>
          <a:p>
            <a:pPr marL="1371600" lvl="2" indent="-457200">
              <a:lnSpc>
                <a:spcPct val="200000"/>
              </a:lnSpc>
              <a:buFont typeface="+mj-lt"/>
              <a:buAutoNum type="alphaUcPeriod"/>
            </a:pPr>
            <a:r>
              <a:rPr lang="en-US" dirty="0" smtClean="0"/>
              <a:t>Both </a:t>
            </a:r>
            <a:r>
              <a:rPr lang="en-US" dirty="0" err="1" smtClean="0"/>
              <a:t>feof</a:t>
            </a:r>
            <a:r>
              <a:rPr lang="en-US" dirty="0" smtClean="0"/>
              <a:t>() and EOF</a:t>
            </a:r>
          </a:p>
          <a:p>
            <a:pPr marL="1371600" lvl="2" indent="-457200">
              <a:lnSpc>
                <a:spcPct val="200000"/>
              </a:lnSpc>
              <a:buFont typeface="+mj-lt"/>
              <a:buAutoNum type="alphaUcPeriod"/>
            </a:pPr>
            <a:r>
              <a:rPr lang="en-US" dirty="0" smtClean="0"/>
              <a:t>None of the mentioned</a:t>
            </a:r>
            <a:endParaRPr lang="en-IN" dirty="0"/>
          </a:p>
        </p:txBody>
      </p:sp>
      <p:pic>
        <p:nvPicPr>
          <p:cNvPr id="6" name="Picture 2" descr="C:\Users\SMART\Documents\Jeeva\Pictures\selected.png"/>
          <p:cNvPicPr>
            <a:picLocks noChangeAspect="1" noChangeArrowheads="1"/>
          </p:cNvPicPr>
          <p:nvPr/>
        </p:nvPicPr>
        <p:blipFill>
          <a:blip r:embed="rId3" cstate="print"/>
          <a:srcRect/>
          <a:stretch>
            <a:fillRect/>
          </a:stretch>
        </p:blipFill>
        <p:spPr bwMode="auto">
          <a:xfrm>
            <a:off x="4572000" y="3429000"/>
            <a:ext cx="457196" cy="457196"/>
          </a:xfrm>
          <a:prstGeom prst="rect">
            <a:avLst/>
          </a:prstGeom>
          <a:noFill/>
        </p:spPr>
      </p:pic>
      <p:sp>
        <p:nvSpPr>
          <p:cNvPr id="7" name="Slide Number Placeholder 6"/>
          <p:cNvSpPr>
            <a:spLocks noGrp="1"/>
          </p:cNvSpPr>
          <p:nvPr>
            <p:ph type="sldNum" sz="quarter" idx="12"/>
          </p:nvPr>
        </p:nvSpPr>
        <p:spPr/>
        <p:txBody>
          <a:bodyPr/>
          <a:lstStyle/>
          <a:p>
            <a:fld id="{6FCE775A-81E1-4004-94F8-2536A66B0A1B}" type="slidenum">
              <a:rPr lang="en-IN" smtClean="0"/>
              <a:pPr/>
              <a:t>42</a:t>
            </a:fld>
            <a:endParaRPr lang="en-IN"/>
          </a:p>
        </p:txBody>
      </p:sp>
    </p:spTree>
    <p:extLst>
      <p:ext uri="{BB962C8B-B14F-4D97-AF65-F5344CB8AC3E}">
        <p14:creationId xmlns="" xmlns:p14="http://schemas.microsoft.com/office/powerpoint/2010/main" val="1685438299"/>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5</a:t>
            </a:r>
            <a:r>
              <a:rPr lang="en-US" sz="2800" dirty="0" smtClean="0"/>
              <a:t>) If a function’s return type is not explicitly defined then it’s default to ______ (In C).</a:t>
            </a:r>
            <a:endParaRPr lang="en-IN" sz="2800" dirty="0"/>
          </a:p>
        </p:txBody>
      </p:sp>
      <p:sp>
        <p:nvSpPr>
          <p:cNvPr id="5" name="Content Placeholder 2"/>
          <p:cNvSpPr>
            <a:spLocks noGrp="1"/>
          </p:cNvSpPr>
          <p:nvPr>
            <p:ph idx="1"/>
          </p:nvPr>
        </p:nvSpPr>
        <p:spPr>
          <a:xfrm>
            <a:off x="485768" y="1628768"/>
            <a:ext cx="8229600" cy="4525963"/>
          </a:xfrm>
        </p:spPr>
        <p:txBody>
          <a:bodyPr>
            <a:normAutofit/>
          </a:bodyPr>
          <a:lstStyle/>
          <a:p>
            <a:pPr marL="1371600" lvl="2" indent="-457200">
              <a:lnSpc>
                <a:spcPct val="200000"/>
              </a:lnSpc>
              <a:buFont typeface="+mj-lt"/>
              <a:buAutoNum type="alphaUcPeriod"/>
            </a:pPr>
            <a:r>
              <a:rPr lang="en-US" dirty="0" err="1" smtClean="0"/>
              <a:t>int</a:t>
            </a:r>
            <a:endParaRPr lang="en-IN" dirty="0" smtClean="0"/>
          </a:p>
          <a:p>
            <a:pPr marL="1371600" lvl="2" indent="-457200">
              <a:lnSpc>
                <a:spcPct val="200000"/>
              </a:lnSpc>
              <a:buFont typeface="+mj-lt"/>
              <a:buAutoNum type="alphaUcPeriod"/>
            </a:pPr>
            <a:r>
              <a:rPr lang="en-US" dirty="0" smtClean="0"/>
              <a:t>float</a:t>
            </a:r>
          </a:p>
          <a:p>
            <a:pPr marL="1371600" lvl="2" indent="-457200">
              <a:lnSpc>
                <a:spcPct val="200000"/>
              </a:lnSpc>
              <a:buFont typeface="+mj-lt"/>
              <a:buAutoNum type="alphaUcPeriod"/>
            </a:pPr>
            <a:r>
              <a:rPr lang="en-US" dirty="0" smtClean="0"/>
              <a:t>void</a:t>
            </a:r>
          </a:p>
          <a:p>
            <a:pPr marL="1371600" lvl="2" indent="-457200">
              <a:lnSpc>
                <a:spcPct val="200000"/>
              </a:lnSpc>
              <a:buFont typeface="+mj-lt"/>
              <a:buAutoNum type="alphaUcPeriod"/>
            </a:pPr>
            <a:r>
              <a:rPr lang="en-US" dirty="0" smtClean="0"/>
              <a:t>Error</a:t>
            </a:r>
            <a:endParaRPr lang="en-IN" dirty="0"/>
          </a:p>
        </p:txBody>
      </p:sp>
      <p:pic>
        <p:nvPicPr>
          <p:cNvPr id="6" name="Picture 2" descr="C:\Users\SMART\Documents\Jeeva\Pictures\selected.png"/>
          <p:cNvPicPr>
            <a:picLocks noChangeAspect="1" noChangeArrowheads="1"/>
          </p:cNvPicPr>
          <p:nvPr/>
        </p:nvPicPr>
        <p:blipFill>
          <a:blip r:embed="rId3" cstate="print"/>
          <a:srcRect/>
          <a:stretch>
            <a:fillRect/>
          </a:stretch>
        </p:blipFill>
        <p:spPr bwMode="auto">
          <a:xfrm>
            <a:off x="2357422" y="1857364"/>
            <a:ext cx="457196" cy="457196"/>
          </a:xfrm>
          <a:prstGeom prst="rect">
            <a:avLst/>
          </a:prstGeom>
          <a:noFill/>
        </p:spPr>
      </p:pic>
      <p:sp>
        <p:nvSpPr>
          <p:cNvPr id="7" name="Slide Number Placeholder 6"/>
          <p:cNvSpPr>
            <a:spLocks noGrp="1"/>
          </p:cNvSpPr>
          <p:nvPr>
            <p:ph type="sldNum" sz="quarter" idx="12"/>
          </p:nvPr>
        </p:nvSpPr>
        <p:spPr/>
        <p:txBody>
          <a:bodyPr/>
          <a:lstStyle/>
          <a:p>
            <a:fld id="{6FCE775A-81E1-4004-94F8-2536A66B0A1B}" type="slidenum">
              <a:rPr lang="en-IN" smtClean="0"/>
              <a:pPr/>
              <a:t>43</a:t>
            </a:fld>
            <a:endParaRPr lang="en-IN"/>
          </a:p>
        </p:txBody>
      </p:sp>
    </p:spTree>
    <p:extLst>
      <p:ext uri="{BB962C8B-B14F-4D97-AF65-F5344CB8AC3E}">
        <p14:creationId xmlns="" xmlns:p14="http://schemas.microsoft.com/office/powerpoint/2010/main" val="3768973205"/>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6) For passing command line argument the main function should be like _______</a:t>
            </a:r>
            <a:endParaRPr lang="en-IN" sz="2800" dirty="0"/>
          </a:p>
        </p:txBody>
      </p:sp>
      <p:sp>
        <p:nvSpPr>
          <p:cNvPr id="5" name="Content Placeholder 2"/>
          <p:cNvSpPr>
            <a:spLocks noGrp="1"/>
          </p:cNvSpPr>
          <p:nvPr>
            <p:ph idx="1"/>
          </p:nvPr>
        </p:nvSpPr>
        <p:spPr>
          <a:xfrm>
            <a:off x="485768" y="1628768"/>
            <a:ext cx="8229600" cy="4525963"/>
          </a:xfrm>
        </p:spPr>
        <p:txBody>
          <a:bodyPr>
            <a:normAutofit/>
          </a:bodyPr>
          <a:lstStyle/>
          <a:p>
            <a:pPr marL="1371600" lvl="2" indent="-457200">
              <a:lnSpc>
                <a:spcPct val="200000"/>
              </a:lnSpc>
              <a:buFont typeface="+mj-lt"/>
              <a:buAutoNum type="alphaUcPeriod"/>
            </a:pPr>
            <a:r>
              <a:rPr lang="en-US" dirty="0" err="1" smtClean="0"/>
              <a:t>int</a:t>
            </a:r>
            <a:r>
              <a:rPr lang="en-US" dirty="0" smtClean="0"/>
              <a:t> main(char *</a:t>
            </a:r>
            <a:r>
              <a:rPr lang="en-US" dirty="0" err="1" smtClean="0"/>
              <a:t>argv</a:t>
            </a:r>
            <a:r>
              <a:rPr lang="en-US" dirty="0" smtClean="0"/>
              <a:t>[], </a:t>
            </a:r>
            <a:r>
              <a:rPr lang="en-US" dirty="0" err="1" smtClean="0"/>
              <a:t>int</a:t>
            </a:r>
            <a:r>
              <a:rPr lang="en-US" dirty="0" smtClean="0"/>
              <a:t> </a:t>
            </a:r>
            <a:r>
              <a:rPr lang="en-US" dirty="0" err="1" smtClean="0"/>
              <a:t>argc</a:t>
            </a:r>
            <a:r>
              <a:rPr lang="en-US" dirty="0" smtClean="0"/>
              <a:t>)</a:t>
            </a:r>
            <a:endParaRPr lang="en-IN" dirty="0" smtClean="0"/>
          </a:p>
          <a:p>
            <a:pPr marL="1371600" lvl="2" indent="-457200">
              <a:lnSpc>
                <a:spcPct val="200000"/>
              </a:lnSpc>
              <a:buFont typeface="+mj-lt"/>
              <a:buAutoNum type="alphaUcPeriod"/>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a:t>
            </a:r>
          </a:p>
          <a:p>
            <a:pPr marL="1371600" lvl="2" indent="-457200">
              <a:lnSpc>
                <a:spcPct val="200000"/>
              </a:lnSpc>
              <a:buFont typeface="+mj-lt"/>
              <a:buAutoNum type="alphaUcPeriod"/>
            </a:pPr>
            <a:r>
              <a:rPr lang="en-US" dirty="0" err="1" smtClean="0"/>
              <a:t>int</a:t>
            </a:r>
            <a:r>
              <a:rPr lang="en-US" dirty="0" smtClean="0"/>
              <a:t> main(char *</a:t>
            </a:r>
            <a:r>
              <a:rPr lang="en-US" dirty="0" err="1" smtClean="0"/>
              <a:t>argv</a:t>
            </a:r>
            <a:r>
              <a:rPr lang="en-US" dirty="0" smtClean="0"/>
              <a:t>[])</a:t>
            </a:r>
          </a:p>
          <a:p>
            <a:pPr marL="1371600" lvl="2" indent="-457200">
              <a:lnSpc>
                <a:spcPct val="200000"/>
              </a:lnSpc>
              <a:buFont typeface="+mj-lt"/>
              <a:buAutoNum type="alphaUcPeriod"/>
            </a:pPr>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endParaRPr lang="en-IN" dirty="0"/>
          </a:p>
        </p:txBody>
      </p:sp>
      <p:pic>
        <p:nvPicPr>
          <p:cNvPr id="6" name="Picture 2" descr="C:\Users\SMART\Documents\Jeeva\Pictures\selected.png"/>
          <p:cNvPicPr>
            <a:picLocks noChangeAspect="1" noChangeArrowheads="1"/>
          </p:cNvPicPr>
          <p:nvPr/>
        </p:nvPicPr>
        <p:blipFill>
          <a:blip r:embed="rId3" cstate="print"/>
          <a:srcRect/>
          <a:stretch>
            <a:fillRect/>
          </a:stretch>
        </p:blipFill>
        <p:spPr bwMode="auto">
          <a:xfrm>
            <a:off x="5786446" y="4214818"/>
            <a:ext cx="457196" cy="457196"/>
          </a:xfrm>
          <a:prstGeom prst="rect">
            <a:avLst/>
          </a:prstGeom>
          <a:noFill/>
        </p:spPr>
      </p:pic>
      <p:sp>
        <p:nvSpPr>
          <p:cNvPr id="7" name="Slide Number Placeholder 6"/>
          <p:cNvSpPr>
            <a:spLocks noGrp="1"/>
          </p:cNvSpPr>
          <p:nvPr>
            <p:ph type="sldNum" sz="quarter" idx="12"/>
          </p:nvPr>
        </p:nvSpPr>
        <p:spPr/>
        <p:txBody>
          <a:bodyPr/>
          <a:lstStyle/>
          <a:p>
            <a:fld id="{6FCE775A-81E1-4004-94F8-2536A66B0A1B}" type="slidenum">
              <a:rPr lang="en-IN" smtClean="0"/>
              <a:pPr/>
              <a:t>44</a:t>
            </a:fld>
            <a:endParaRPr lang="en-IN"/>
          </a:p>
        </p:txBody>
      </p:sp>
    </p:spTree>
    <p:extLst>
      <p:ext uri="{BB962C8B-B14F-4D97-AF65-F5344CB8AC3E}">
        <p14:creationId xmlns="" xmlns:p14="http://schemas.microsoft.com/office/powerpoint/2010/main" val="3585584703"/>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7</a:t>
            </a:r>
            <a:r>
              <a:rPr lang="en-US" sz="2800" dirty="0" smtClean="0"/>
              <a:t>) How many times the below loop will be executed?</a:t>
            </a:r>
            <a:endParaRPr lang="en-IN" sz="2800" dirty="0"/>
          </a:p>
        </p:txBody>
      </p:sp>
      <p:sp>
        <p:nvSpPr>
          <p:cNvPr id="3" name="Content Placeholder 2"/>
          <p:cNvSpPr>
            <a:spLocks noGrp="1"/>
          </p:cNvSpPr>
          <p:nvPr>
            <p:ph idx="1"/>
          </p:nvPr>
        </p:nvSpPr>
        <p:spPr/>
        <p:txBody>
          <a:bodyPr>
            <a:normAutofit/>
          </a:bodyPr>
          <a:lstStyle/>
          <a:p>
            <a:pPr lvl="2">
              <a:buNone/>
            </a:pPr>
            <a:r>
              <a:rPr lang="en-IN" dirty="0" smtClean="0"/>
              <a:t>#include&lt;</a:t>
            </a:r>
            <a:r>
              <a:rPr lang="en-IN" dirty="0" err="1" smtClean="0"/>
              <a:t>stdio.h</a:t>
            </a:r>
            <a:r>
              <a:rPr lang="en-IN" dirty="0" smtClean="0"/>
              <a:t>&gt;</a:t>
            </a:r>
          </a:p>
          <a:p>
            <a:pPr lvl="2">
              <a:buNone/>
            </a:pPr>
            <a:r>
              <a:rPr lang="en-IN" dirty="0" err="1" smtClean="0"/>
              <a:t>int</a:t>
            </a:r>
            <a:r>
              <a:rPr lang="en-IN" dirty="0" smtClean="0"/>
              <a:t> main() </a:t>
            </a:r>
          </a:p>
          <a:p>
            <a:pPr lvl="2">
              <a:buNone/>
            </a:pPr>
            <a:r>
              <a:rPr lang="en-IN" dirty="0" smtClean="0"/>
              <a:t>{</a:t>
            </a:r>
          </a:p>
          <a:p>
            <a:pPr lvl="2">
              <a:buNone/>
            </a:pPr>
            <a:r>
              <a:rPr lang="en-IN" dirty="0" smtClean="0"/>
              <a:t>   </a:t>
            </a:r>
            <a:r>
              <a:rPr lang="en-IN" dirty="0" err="1" smtClean="0"/>
              <a:t>int</a:t>
            </a:r>
            <a:r>
              <a:rPr lang="en-IN" dirty="0" smtClean="0"/>
              <a:t> </a:t>
            </a:r>
            <a:r>
              <a:rPr lang="en-IN" dirty="0" err="1" smtClean="0"/>
              <a:t>i</a:t>
            </a:r>
            <a:r>
              <a:rPr lang="en-IN" dirty="0" smtClean="0"/>
              <a:t>;</a:t>
            </a:r>
          </a:p>
          <a:p>
            <a:pPr lvl="2">
              <a:buNone/>
            </a:pPr>
            <a:r>
              <a:rPr lang="en-IN" dirty="0" smtClean="0"/>
              <a:t>   for(</a:t>
            </a:r>
            <a:r>
              <a:rPr lang="en-IN" dirty="0" err="1" smtClean="0"/>
              <a:t>i</a:t>
            </a:r>
            <a:r>
              <a:rPr lang="en-IN" dirty="0" smtClean="0"/>
              <a:t>=0;i&lt;5;i++)</a:t>
            </a:r>
          </a:p>
          <a:p>
            <a:pPr lvl="2">
              <a:buNone/>
            </a:pPr>
            <a:r>
              <a:rPr lang="en-IN" dirty="0" smtClean="0"/>
              <a:t>   {</a:t>
            </a:r>
          </a:p>
          <a:p>
            <a:pPr lvl="2">
              <a:buNone/>
            </a:pPr>
            <a:r>
              <a:rPr lang="en-IN" dirty="0" smtClean="0"/>
              <a:t>       </a:t>
            </a:r>
            <a:r>
              <a:rPr lang="en-IN" dirty="0" err="1" smtClean="0"/>
              <a:t>printf</a:t>
            </a:r>
            <a:r>
              <a:rPr lang="en-IN" dirty="0" smtClean="0"/>
              <a:t>("Hello\n");</a:t>
            </a:r>
          </a:p>
          <a:p>
            <a:pPr lvl="2">
              <a:buNone/>
            </a:pPr>
            <a:r>
              <a:rPr lang="en-IN" dirty="0" smtClean="0"/>
              <a:t>   }</a:t>
            </a:r>
          </a:p>
          <a:p>
            <a:pPr lvl="2">
              <a:buNone/>
            </a:pPr>
            <a:r>
              <a:rPr lang="en-IN" dirty="0" smtClean="0"/>
              <a:t>}</a:t>
            </a: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45</a:t>
            </a:fld>
            <a:endParaRPr lang="en-IN"/>
          </a:p>
        </p:txBody>
      </p:sp>
    </p:spTree>
    <p:extLst>
      <p:ext uri="{BB962C8B-B14F-4D97-AF65-F5344CB8AC3E}">
        <p14:creationId xmlns="" xmlns:p14="http://schemas.microsoft.com/office/powerpoint/2010/main" val="18586229"/>
      </p:ext>
    </p:extLst>
  </p:cSld>
  <p:clrMapOvr>
    <a:masterClrMapping/>
  </p:clrMapOvr>
  <p:transition>
    <p:newsfla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Options</a:t>
            </a:r>
            <a:endParaRPr lang="en-IN" sz="2800" dirty="0"/>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IN" dirty="0" smtClean="0"/>
              <a:t>5</a:t>
            </a:r>
          </a:p>
          <a:p>
            <a:pPr marL="1371600" lvl="2" indent="-457200">
              <a:lnSpc>
                <a:spcPct val="200000"/>
              </a:lnSpc>
              <a:buFont typeface="+mj-lt"/>
              <a:buAutoNum type="alphaUcPeriod"/>
            </a:pPr>
            <a:r>
              <a:rPr lang="en-US" dirty="0" smtClean="0"/>
              <a:t>1</a:t>
            </a:r>
          </a:p>
          <a:p>
            <a:pPr marL="1371600" lvl="2" indent="-457200">
              <a:lnSpc>
                <a:spcPct val="200000"/>
              </a:lnSpc>
              <a:buFont typeface="+mj-lt"/>
              <a:buAutoNum type="alphaUcPeriod"/>
            </a:pPr>
            <a:r>
              <a:rPr lang="en-US" dirty="0" smtClean="0"/>
              <a:t>0</a:t>
            </a:r>
          </a:p>
          <a:p>
            <a:pPr marL="1371600" lvl="2" indent="-457200">
              <a:lnSpc>
                <a:spcPct val="200000"/>
              </a:lnSpc>
              <a:buFont typeface="+mj-lt"/>
              <a:buAutoNum type="alphaUcPeriod"/>
            </a:pPr>
            <a:r>
              <a:rPr lang="en-US" dirty="0" smtClean="0"/>
              <a:t>3</a:t>
            </a:r>
            <a:endParaRPr lang="en-IN" dirty="0"/>
          </a:p>
        </p:txBody>
      </p:sp>
      <p:pic>
        <p:nvPicPr>
          <p:cNvPr id="1026" name="Picture 2" descr="C:\Users\SMART\Documents\Jeeva\Pictures\selected.png"/>
          <p:cNvPicPr>
            <a:picLocks noChangeAspect="1" noChangeArrowheads="1"/>
          </p:cNvPicPr>
          <p:nvPr/>
        </p:nvPicPr>
        <p:blipFill>
          <a:blip r:embed="rId2" cstate="print"/>
          <a:srcRect/>
          <a:stretch>
            <a:fillRect/>
          </a:stretch>
        </p:blipFill>
        <p:spPr bwMode="auto">
          <a:xfrm>
            <a:off x="2400292" y="1757358"/>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46</a:t>
            </a:fld>
            <a:endParaRPr lang="en-IN"/>
          </a:p>
        </p:txBody>
      </p:sp>
    </p:spTree>
    <p:extLst>
      <p:ext uri="{BB962C8B-B14F-4D97-AF65-F5344CB8AC3E}">
        <p14:creationId xmlns="" xmlns:p14="http://schemas.microsoft.com/office/powerpoint/2010/main" val="1174363621"/>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8) </a:t>
            </a:r>
            <a:r>
              <a:rPr lang="en-IN" sz="2800" dirty="0"/>
              <a:t>Which of the following is a User-defined data type?</a:t>
            </a:r>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US" dirty="0" smtClean="0"/>
              <a:t>long </a:t>
            </a:r>
            <a:r>
              <a:rPr lang="en-US" dirty="0" err="1" smtClean="0"/>
              <a:t>int</a:t>
            </a:r>
            <a:endParaRPr lang="en-US" dirty="0" smtClean="0"/>
          </a:p>
          <a:p>
            <a:pPr marL="1371600" lvl="2" indent="-457200">
              <a:lnSpc>
                <a:spcPct val="200000"/>
              </a:lnSpc>
              <a:buFont typeface="+mj-lt"/>
              <a:buAutoNum type="alphaUcPeriod"/>
            </a:pPr>
            <a:r>
              <a:rPr lang="en-US" dirty="0"/>
              <a:t>d</a:t>
            </a:r>
            <a:r>
              <a:rPr lang="en-US" dirty="0" smtClean="0"/>
              <a:t>ouble</a:t>
            </a:r>
          </a:p>
          <a:p>
            <a:pPr marL="1371600" lvl="2" indent="-457200">
              <a:lnSpc>
                <a:spcPct val="200000"/>
              </a:lnSpc>
              <a:buFont typeface="+mj-lt"/>
              <a:buAutoNum type="alphaUcPeriod"/>
            </a:pPr>
            <a:r>
              <a:rPr lang="en-US" dirty="0"/>
              <a:t>u</a:t>
            </a:r>
            <a:r>
              <a:rPr lang="en-US" dirty="0" smtClean="0"/>
              <a:t>nsigned long </a:t>
            </a:r>
            <a:r>
              <a:rPr lang="en-US" dirty="0" err="1" smtClean="0"/>
              <a:t>int</a:t>
            </a:r>
            <a:endParaRPr lang="en-US" dirty="0" smtClean="0"/>
          </a:p>
          <a:p>
            <a:pPr marL="1371600" lvl="2" indent="-457200">
              <a:lnSpc>
                <a:spcPct val="200000"/>
              </a:lnSpc>
              <a:buFont typeface="+mj-lt"/>
              <a:buAutoNum type="alphaUcPeriod"/>
            </a:pPr>
            <a:r>
              <a:rPr lang="en-US" dirty="0" err="1" smtClean="0"/>
              <a:t>enum</a:t>
            </a:r>
            <a:endParaRPr lang="en-IN" dirty="0"/>
          </a:p>
        </p:txBody>
      </p:sp>
      <p:pic>
        <p:nvPicPr>
          <p:cNvPr id="1026" name="Picture 2" descr="C:\Users\SMART\Documents\Jeeva\Pictures\selected.png"/>
          <p:cNvPicPr>
            <a:picLocks noChangeAspect="1" noChangeArrowheads="1"/>
          </p:cNvPicPr>
          <p:nvPr/>
        </p:nvPicPr>
        <p:blipFill>
          <a:blip r:embed="rId2" cstate="print"/>
          <a:srcRect/>
          <a:stretch>
            <a:fillRect/>
          </a:stretch>
        </p:blipFill>
        <p:spPr bwMode="auto">
          <a:xfrm>
            <a:off x="2714612" y="4214818"/>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47</a:t>
            </a:fld>
            <a:endParaRPr lang="en-IN"/>
          </a:p>
        </p:txBody>
      </p:sp>
    </p:spTree>
    <p:extLst>
      <p:ext uri="{BB962C8B-B14F-4D97-AF65-F5344CB8AC3E}">
        <p14:creationId xmlns="" xmlns:p14="http://schemas.microsoft.com/office/powerpoint/2010/main" val="2950831371"/>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9</a:t>
            </a:r>
            <a:r>
              <a:rPr lang="en-US" sz="2800" dirty="0" smtClean="0"/>
              <a:t>) </a:t>
            </a:r>
            <a:r>
              <a:rPr lang="en-IN" sz="2800" dirty="0"/>
              <a:t>Which </a:t>
            </a:r>
            <a:r>
              <a:rPr lang="en-IN" sz="2800" dirty="0" smtClean="0"/>
              <a:t>has the highest precision?</a:t>
            </a:r>
            <a:endParaRPr lang="en-IN" sz="2800" dirty="0"/>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US" dirty="0" smtClean="0"/>
              <a:t>float</a:t>
            </a:r>
          </a:p>
          <a:p>
            <a:pPr marL="1371600" lvl="2" indent="-457200">
              <a:lnSpc>
                <a:spcPct val="200000"/>
              </a:lnSpc>
              <a:buFont typeface="+mj-lt"/>
              <a:buAutoNum type="alphaUcPeriod"/>
            </a:pPr>
            <a:r>
              <a:rPr lang="en-US" dirty="0"/>
              <a:t>d</a:t>
            </a:r>
            <a:r>
              <a:rPr lang="en-US" dirty="0" smtClean="0"/>
              <a:t>ouble</a:t>
            </a:r>
          </a:p>
          <a:p>
            <a:pPr marL="1371600" lvl="2" indent="-457200">
              <a:lnSpc>
                <a:spcPct val="200000"/>
              </a:lnSpc>
              <a:buFont typeface="+mj-lt"/>
              <a:buAutoNum type="alphaUcPeriod"/>
            </a:pPr>
            <a:r>
              <a:rPr lang="en-US" dirty="0"/>
              <a:t>u</a:t>
            </a:r>
            <a:r>
              <a:rPr lang="en-US" dirty="0" smtClean="0"/>
              <a:t>nsigned long </a:t>
            </a:r>
            <a:r>
              <a:rPr lang="en-US" dirty="0" err="1" smtClean="0"/>
              <a:t>int</a:t>
            </a:r>
            <a:endParaRPr lang="en-US" dirty="0" smtClean="0"/>
          </a:p>
          <a:p>
            <a:pPr marL="1371600" lvl="2" indent="-457200">
              <a:lnSpc>
                <a:spcPct val="200000"/>
              </a:lnSpc>
              <a:buFont typeface="+mj-lt"/>
              <a:buAutoNum type="alphaUcPeriod"/>
            </a:pPr>
            <a:r>
              <a:rPr lang="en-US" dirty="0" smtClean="0"/>
              <a:t>Long </a:t>
            </a:r>
            <a:r>
              <a:rPr lang="en-US" dirty="0" err="1" smtClean="0"/>
              <a:t>int</a:t>
            </a:r>
            <a:endParaRPr lang="en-IN" dirty="0"/>
          </a:p>
        </p:txBody>
      </p:sp>
      <p:pic>
        <p:nvPicPr>
          <p:cNvPr id="1026" name="Picture 2" descr="C:\Users\SMART\Documents\Jeeva\Pictures\selected.png"/>
          <p:cNvPicPr>
            <a:picLocks noChangeAspect="1" noChangeArrowheads="1"/>
          </p:cNvPicPr>
          <p:nvPr/>
        </p:nvPicPr>
        <p:blipFill>
          <a:blip r:embed="rId3" cstate="print"/>
          <a:srcRect/>
          <a:stretch>
            <a:fillRect/>
          </a:stretch>
        </p:blipFill>
        <p:spPr bwMode="auto">
          <a:xfrm>
            <a:off x="2928926" y="2643182"/>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48</a:t>
            </a:fld>
            <a:endParaRPr lang="en-IN"/>
          </a:p>
        </p:txBody>
      </p:sp>
    </p:spTree>
    <p:extLst>
      <p:ext uri="{BB962C8B-B14F-4D97-AF65-F5344CB8AC3E}">
        <p14:creationId xmlns="" xmlns:p14="http://schemas.microsoft.com/office/powerpoint/2010/main" val="3511699503"/>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Floating point types</a:t>
            </a:r>
            <a:endParaRPr lang="en-IN" sz="2800" b="1" dirty="0"/>
          </a:p>
        </p:txBody>
      </p:sp>
      <p:sp>
        <p:nvSpPr>
          <p:cNvPr id="3" name="Content Placeholder 2"/>
          <p:cNvSpPr>
            <a:spLocks noGrp="1"/>
          </p:cNvSpPr>
          <p:nvPr>
            <p:ph idx="1"/>
          </p:nvPr>
        </p:nvSpPr>
        <p:spPr/>
        <p:txBody>
          <a:bodyPr>
            <a:normAutofit/>
          </a:bodyPr>
          <a:lstStyle/>
          <a:p>
            <a:pPr marL="0" lvl="2" indent="0" algn="just">
              <a:lnSpc>
                <a:spcPct val="200000"/>
              </a:lnSpc>
              <a:buNone/>
            </a:pPr>
            <a:r>
              <a:rPr lang="en-IN" dirty="0"/>
              <a:t>The following table provide the details of standard floating-point types with storage sizes and value ranges and their precision −</a:t>
            </a:r>
          </a:p>
        </p:txBody>
      </p:sp>
      <p:graphicFrame>
        <p:nvGraphicFramePr>
          <p:cNvPr id="5" name="Table 4"/>
          <p:cNvGraphicFramePr>
            <a:graphicFrameLocks noGrp="1"/>
          </p:cNvGraphicFramePr>
          <p:nvPr/>
        </p:nvGraphicFramePr>
        <p:xfrm>
          <a:off x="928662" y="3429000"/>
          <a:ext cx="7286676" cy="1706880"/>
        </p:xfrm>
        <a:graphic>
          <a:graphicData uri="http://schemas.openxmlformats.org/drawingml/2006/table">
            <a:tbl>
              <a:tblPr>
                <a:tableStyleId>{C4B1156A-380E-4F78-BDF5-A606A8083BF9}</a:tableStyleId>
              </a:tblPr>
              <a:tblGrid>
                <a:gridCol w="1380633"/>
                <a:gridCol w="1334011"/>
                <a:gridCol w="2571768"/>
                <a:gridCol w="2000264"/>
              </a:tblGrid>
              <a:tr h="0">
                <a:tc>
                  <a:txBody>
                    <a:bodyPr/>
                    <a:lstStyle/>
                    <a:p>
                      <a:pPr algn="ctr" fontAlgn="t"/>
                      <a:r>
                        <a:rPr lang="en-IN" b="1" dirty="0"/>
                        <a:t>Type</a:t>
                      </a:r>
                    </a:p>
                  </a:txBody>
                  <a:tcPr marL="76200" marR="76200" marT="76200" marB="76200"/>
                </a:tc>
                <a:tc>
                  <a:txBody>
                    <a:bodyPr/>
                    <a:lstStyle/>
                    <a:p>
                      <a:pPr algn="ctr" fontAlgn="t"/>
                      <a:r>
                        <a:rPr lang="en-IN" b="1"/>
                        <a:t>Storage size</a:t>
                      </a:r>
                    </a:p>
                  </a:txBody>
                  <a:tcPr marL="76200" marR="76200" marT="76200" marB="76200"/>
                </a:tc>
                <a:tc>
                  <a:txBody>
                    <a:bodyPr/>
                    <a:lstStyle/>
                    <a:p>
                      <a:pPr algn="ctr" fontAlgn="t"/>
                      <a:r>
                        <a:rPr lang="en-IN" b="1"/>
                        <a:t>Value range</a:t>
                      </a:r>
                    </a:p>
                  </a:txBody>
                  <a:tcPr marL="76200" marR="76200" marT="76200" marB="76200"/>
                </a:tc>
                <a:tc>
                  <a:txBody>
                    <a:bodyPr/>
                    <a:lstStyle/>
                    <a:p>
                      <a:pPr algn="ctr" fontAlgn="t"/>
                      <a:r>
                        <a:rPr lang="en-IN" b="1" dirty="0"/>
                        <a:t>Precision</a:t>
                      </a:r>
                    </a:p>
                  </a:txBody>
                  <a:tcPr marL="76200" marR="76200" marT="76200" marB="76200"/>
                </a:tc>
              </a:tr>
              <a:tr h="0">
                <a:tc>
                  <a:txBody>
                    <a:bodyPr/>
                    <a:lstStyle/>
                    <a:p>
                      <a:pPr fontAlgn="t"/>
                      <a:r>
                        <a:rPr lang="en-IN"/>
                        <a:t>float</a:t>
                      </a:r>
                    </a:p>
                  </a:txBody>
                  <a:tcPr marL="76200" marR="76200" marT="76200" marB="76200"/>
                </a:tc>
                <a:tc>
                  <a:txBody>
                    <a:bodyPr/>
                    <a:lstStyle/>
                    <a:p>
                      <a:pPr fontAlgn="t"/>
                      <a:r>
                        <a:rPr lang="en-IN"/>
                        <a:t>4 byte</a:t>
                      </a:r>
                    </a:p>
                  </a:txBody>
                  <a:tcPr marL="76200" marR="76200" marT="76200" marB="76200"/>
                </a:tc>
                <a:tc>
                  <a:txBody>
                    <a:bodyPr/>
                    <a:lstStyle/>
                    <a:p>
                      <a:pPr fontAlgn="t"/>
                      <a:r>
                        <a:rPr lang="en-IN"/>
                        <a:t>1.2E-38 to 3.4E+38</a:t>
                      </a:r>
                    </a:p>
                  </a:txBody>
                  <a:tcPr marL="76200" marR="76200" marT="76200" marB="76200"/>
                </a:tc>
                <a:tc>
                  <a:txBody>
                    <a:bodyPr/>
                    <a:lstStyle/>
                    <a:p>
                      <a:pPr fontAlgn="t"/>
                      <a:r>
                        <a:rPr lang="en-IN"/>
                        <a:t>6 decimal places</a:t>
                      </a:r>
                    </a:p>
                  </a:txBody>
                  <a:tcPr marL="76200" marR="76200" marT="76200" marB="76200"/>
                </a:tc>
              </a:tr>
              <a:tr h="0">
                <a:tc>
                  <a:txBody>
                    <a:bodyPr/>
                    <a:lstStyle/>
                    <a:p>
                      <a:pPr fontAlgn="t"/>
                      <a:r>
                        <a:rPr lang="en-IN"/>
                        <a:t>double</a:t>
                      </a:r>
                    </a:p>
                  </a:txBody>
                  <a:tcPr marL="76200" marR="76200" marT="76200" marB="76200"/>
                </a:tc>
                <a:tc>
                  <a:txBody>
                    <a:bodyPr/>
                    <a:lstStyle/>
                    <a:p>
                      <a:pPr fontAlgn="t"/>
                      <a:r>
                        <a:rPr lang="en-IN"/>
                        <a:t>8 byte</a:t>
                      </a:r>
                    </a:p>
                  </a:txBody>
                  <a:tcPr marL="76200" marR="76200" marT="76200" marB="76200"/>
                </a:tc>
                <a:tc>
                  <a:txBody>
                    <a:bodyPr/>
                    <a:lstStyle/>
                    <a:p>
                      <a:pPr fontAlgn="t"/>
                      <a:r>
                        <a:rPr lang="en-IN"/>
                        <a:t>2.3E-308 to 1.7E+308</a:t>
                      </a:r>
                    </a:p>
                  </a:txBody>
                  <a:tcPr marL="76200" marR="76200" marT="76200" marB="76200"/>
                </a:tc>
                <a:tc>
                  <a:txBody>
                    <a:bodyPr/>
                    <a:lstStyle/>
                    <a:p>
                      <a:pPr fontAlgn="t"/>
                      <a:r>
                        <a:rPr lang="en-IN"/>
                        <a:t>15 decimal places</a:t>
                      </a:r>
                    </a:p>
                  </a:txBody>
                  <a:tcPr marL="76200" marR="76200" marT="76200" marB="76200"/>
                </a:tc>
              </a:tr>
              <a:tr h="0">
                <a:tc>
                  <a:txBody>
                    <a:bodyPr/>
                    <a:lstStyle/>
                    <a:p>
                      <a:pPr fontAlgn="t"/>
                      <a:r>
                        <a:rPr lang="en-IN"/>
                        <a:t>long double</a:t>
                      </a:r>
                    </a:p>
                  </a:txBody>
                  <a:tcPr marL="76200" marR="76200" marT="76200" marB="76200"/>
                </a:tc>
                <a:tc>
                  <a:txBody>
                    <a:bodyPr/>
                    <a:lstStyle/>
                    <a:p>
                      <a:pPr fontAlgn="t"/>
                      <a:r>
                        <a:rPr lang="en-IN"/>
                        <a:t>10 byte</a:t>
                      </a:r>
                    </a:p>
                  </a:txBody>
                  <a:tcPr marL="76200" marR="76200" marT="76200" marB="76200"/>
                </a:tc>
                <a:tc>
                  <a:txBody>
                    <a:bodyPr/>
                    <a:lstStyle/>
                    <a:p>
                      <a:pPr fontAlgn="t"/>
                      <a:r>
                        <a:rPr lang="en-IN"/>
                        <a:t>3.4E-4932 to 1.1E+4932</a:t>
                      </a:r>
                    </a:p>
                  </a:txBody>
                  <a:tcPr marL="76200" marR="76200" marT="76200" marB="76200"/>
                </a:tc>
                <a:tc>
                  <a:txBody>
                    <a:bodyPr/>
                    <a:lstStyle/>
                    <a:p>
                      <a:pPr fontAlgn="t"/>
                      <a:r>
                        <a:rPr lang="en-IN" dirty="0"/>
                        <a:t>19 decimal places</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6FCE775A-81E1-4004-94F8-2536A66B0A1B}" type="slidenum">
              <a:rPr lang="en-IN" smtClean="0"/>
              <a:pPr/>
              <a:t>49</a:t>
            </a:fld>
            <a:endParaRPr lang="en-IN"/>
          </a:p>
        </p:txBody>
      </p:sp>
    </p:spTree>
    <p:extLst>
      <p:ext uri="{BB962C8B-B14F-4D97-AF65-F5344CB8AC3E}">
        <p14:creationId xmlns="" xmlns:p14="http://schemas.microsoft.com/office/powerpoint/2010/main" val="2893445349"/>
      </p:ext>
    </p:extLst>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Coding platform - Instructions</a:t>
            </a:r>
            <a:endParaRPr lang="en-IN" sz="2800" b="1" dirty="0"/>
          </a:p>
        </p:txBody>
      </p:sp>
      <p:sp>
        <p:nvSpPr>
          <p:cNvPr id="5" name="Content Placeholder 2"/>
          <p:cNvSpPr>
            <a:spLocks noGrp="1"/>
          </p:cNvSpPr>
          <p:nvPr>
            <p:ph idx="1"/>
          </p:nvPr>
        </p:nvSpPr>
        <p:spPr>
          <a:xfrm>
            <a:off x="500034" y="1500174"/>
            <a:ext cx="8229600" cy="4525963"/>
          </a:xfrm>
        </p:spPr>
        <p:txBody>
          <a:bodyPr>
            <a:normAutofit/>
          </a:bodyPr>
          <a:lstStyle/>
          <a:p>
            <a:pPr algn="just"/>
            <a:r>
              <a:rPr lang="en-IN" sz="2400" dirty="0"/>
              <a:t>There </a:t>
            </a:r>
            <a:r>
              <a:rPr lang="en-IN" sz="2400" dirty="0" smtClean="0"/>
              <a:t>is</a:t>
            </a:r>
            <a:r>
              <a:rPr lang="en-IN" sz="2400" dirty="0"/>
              <a:t> </a:t>
            </a:r>
            <a:r>
              <a:rPr lang="en-IN" sz="2400" b="1" dirty="0"/>
              <a:t>only one </a:t>
            </a:r>
            <a:r>
              <a:rPr lang="en-IN" sz="2400" b="1" dirty="0" smtClean="0"/>
              <a:t>question </a:t>
            </a:r>
            <a:r>
              <a:rPr lang="en-IN" sz="2400" dirty="0" smtClean="0"/>
              <a:t>for </a:t>
            </a:r>
            <a:r>
              <a:rPr lang="en-IN" sz="2400" b="1" dirty="0" smtClean="0"/>
              <a:t>20 minutes.</a:t>
            </a:r>
            <a:endParaRPr lang="en-IN" sz="2400" dirty="0" smtClean="0"/>
          </a:p>
          <a:p>
            <a:pPr algn="just"/>
            <a:r>
              <a:rPr lang="en-IN" sz="2400" dirty="0" smtClean="0"/>
              <a:t>It </a:t>
            </a:r>
            <a:r>
              <a:rPr lang="en-IN" sz="2400" dirty="0"/>
              <a:t>has </a:t>
            </a:r>
            <a:r>
              <a:rPr lang="en-IN" sz="2400" b="1" dirty="0"/>
              <a:t>10 </a:t>
            </a:r>
            <a:r>
              <a:rPr lang="en-IN" sz="2400" b="1" dirty="0" smtClean="0"/>
              <a:t>attempts(We can compile only 10 times)</a:t>
            </a:r>
            <a:r>
              <a:rPr lang="en-IN" sz="2400" dirty="0" smtClean="0"/>
              <a:t>. </a:t>
            </a:r>
          </a:p>
          <a:p>
            <a:pPr algn="just"/>
            <a:r>
              <a:rPr lang="en-IN" sz="2400" dirty="0" smtClean="0"/>
              <a:t>We </a:t>
            </a:r>
            <a:r>
              <a:rPr lang="en-IN" sz="2400" dirty="0"/>
              <a:t>must</a:t>
            </a:r>
            <a:r>
              <a:rPr lang="en-IN" sz="2400" b="1" dirty="0"/>
              <a:t> start our code from the scratch</a:t>
            </a:r>
            <a:r>
              <a:rPr lang="en-IN" sz="2400" dirty="0"/>
              <a:t>. </a:t>
            </a:r>
            <a:endParaRPr lang="en-IN" sz="2400" dirty="0" smtClean="0"/>
          </a:p>
          <a:p>
            <a:pPr algn="just"/>
            <a:r>
              <a:rPr lang="en-IN" sz="2400" dirty="0" smtClean="0"/>
              <a:t>The </a:t>
            </a:r>
            <a:r>
              <a:rPr lang="en-IN" sz="2400" dirty="0"/>
              <a:t>coding platform is divided into two, one for writing the code and other for output. We </a:t>
            </a:r>
            <a:r>
              <a:rPr lang="en-IN" sz="2400" b="1" dirty="0"/>
              <a:t>should write the whole program</a:t>
            </a:r>
            <a:r>
              <a:rPr lang="en-IN" sz="2400" dirty="0" smtClean="0"/>
              <a:t>.</a:t>
            </a:r>
          </a:p>
          <a:p>
            <a:pPr algn="just"/>
            <a:r>
              <a:rPr lang="en-IN" sz="2400" dirty="0"/>
              <a:t>We </a:t>
            </a:r>
            <a:r>
              <a:rPr lang="en-IN" sz="2400" b="1" dirty="0"/>
              <a:t>can't use any input functions like </a:t>
            </a:r>
            <a:r>
              <a:rPr lang="en-IN" sz="2400" b="1" dirty="0" err="1"/>
              <a:t>scanf</a:t>
            </a:r>
            <a:r>
              <a:rPr lang="en-IN" sz="2400" b="1" dirty="0"/>
              <a:t>(), </a:t>
            </a:r>
            <a:r>
              <a:rPr lang="en-IN" sz="2400" b="1" dirty="0" err="1"/>
              <a:t>getch</a:t>
            </a:r>
            <a:r>
              <a:rPr lang="en-IN" sz="2400" b="1" dirty="0"/>
              <a:t>(), </a:t>
            </a:r>
            <a:r>
              <a:rPr lang="en-IN" sz="2400" b="1" dirty="0" err="1"/>
              <a:t>getchar</a:t>
            </a:r>
            <a:r>
              <a:rPr lang="en-IN" sz="2400" b="1" dirty="0"/>
              <a:t>()</a:t>
            </a:r>
            <a:r>
              <a:rPr lang="en-IN" sz="2400" dirty="0"/>
              <a:t>. </a:t>
            </a:r>
            <a:endParaRPr lang="en-IN" sz="2400" dirty="0" smtClean="0"/>
          </a:p>
          <a:p>
            <a:pPr algn="just"/>
            <a:r>
              <a:rPr lang="en-IN" sz="2400" dirty="0" smtClean="0"/>
              <a:t>The </a:t>
            </a:r>
            <a:r>
              <a:rPr lang="en-IN" sz="2400" dirty="0"/>
              <a:t>input to be provided should be read as </a:t>
            </a:r>
            <a:r>
              <a:rPr lang="en-IN" sz="2400" b="1" dirty="0"/>
              <a:t>command line arguments.</a:t>
            </a:r>
            <a:endParaRPr lang="en-US" sz="2400"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5</a:t>
            </a:fld>
            <a:endParaRPr lang="en-IN"/>
          </a:p>
        </p:txBody>
      </p:sp>
    </p:spTree>
  </p:cSld>
  <p:clrMapOvr>
    <a:masterClrMapping/>
  </p:clrMapOvr>
  <p:transition>
    <p:newsfla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pPr algn="l"/>
            <a:r>
              <a:rPr lang="en-US" sz="2800" dirty="0" smtClean="0"/>
              <a:t>10) What will be the output/error?(for input: 6, 9</a:t>
            </a:r>
            <a:endParaRPr lang="en-IN" sz="2800" dirty="0"/>
          </a:p>
        </p:txBody>
      </p:sp>
      <p:sp>
        <p:nvSpPr>
          <p:cNvPr id="3" name="Content Placeholder 2"/>
          <p:cNvSpPr>
            <a:spLocks noGrp="1"/>
          </p:cNvSpPr>
          <p:nvPr>
            <p:ph idx="1"/>
          </p:nvPr>
        </p:nvSpPr>
        <p:spPr>
          <a:xfrm>
            <a:off x="457200" y="1071546"/>
            <a:ext cx="8229600" cy="5286412"/>
          </a:xfrm>
        </p:spPr>
        <p:txBody>
          <a:bodyPr numCol="2">
            <a:normAutofit lnSpcReduction="10000"/>
          </a:bodyPr>
          <a:lstStyle/>
          <a:p>
            <a:pPr marL="1371600" lvl="2" indent="-457200">
              <a:lnSpc>
                <a:spcPct val="120000"/>
              </a:lnSpc>
              <a:buNone/>
            </a:pPr>
            <a:r>
              <a:rPr lang="en-IN" dirty="0" smtClean="0"/>
              <a:t>#include&lt;</a:t>
            </a:r>
            <a:r>
              <a:rPr lang="en-IN" dirty="0" err="1" smtClean="0"/>
              <a:t>stdio.h</a:t>
            </a:r>
            <a:r>
              <a:rPr lang="en-IN" dirty="0" smtClean="0"/>
              <a:t>&gt;</a:t>
            </a:r>
          </a:p>
          <a:p>
            <a:pPr marL="1371600" lvl="2" indent="-457200">
              <a:lnSpc>
                <a:spcPct val="120000"/>
              </a:lnSpc>
              <a:buNone/>
            </a:pPr>
            <a:r>
              <a:rPr lang="en-IN" dirty="0" err="1" smtClean="0"/>
              <a:t>int</a:t>
            </a:r>
            <a:r>
              <a:rPr lang="en-IN" dirty="0" smtClean="0"/>
              <a:t> </a:t>
            </a:r>
            <a:r>
              <a:rPr lang="en-IN" dirty="0" err="1" smtClean="0"/>
              <a:t>fg</a:t>
            </a:r>
            <a:r>
              <a:rPr lang="en-IN" dirty="0" smtClean="0"/>
              <a:t>(</a:t>
            </a:r>
            <a:r>
              <a:rPr lang="en-IN" dirty="0" err="1" smtClean="0"/>
              <a:t>int,int</a:t>
            </a:r>
            <a:r>
              <a:rPr lang="en-IN" dirty="0" smtClean="0"/>
              <a:t>);</a:t>
            </a:r>
          </a:p>
          <a:p>
            <a:pPr marL="1371600" lvl="2" indent="-457200">
              <a:lnSpc>
                <a:spcPct val="120000"/>
              </a:lnSpc>
              <a:buNone/>
            </a:pPr>
            <a:r>
              <a:rPr lang="en-IN" dirty="0" err="1" smtClean="0"/>
              <a:t>int</a:t>
            </a:r>
            <a:r>
              <a:rPr lang="en-IN" dirty="0" smtClean="0"/>
              <a:t> main() </a:t>
            </a:r>
          </a:p>
          <a:p>
            <a:pPr marL="1371600" lvl="2" indent="-457200">
              <a:lnSpc>
                <a:spcPct val="120000"/>
              </a:lnSpc>
              <a:buNone/>
            </a:pPr>
            <a:r>
              <a:rPr lang="en-IN" dirty="0" smtClean="0"/>
              <a:t>{</a:t>
            </a:r>
          </a:p>
          <a:p>
            <a:pPr marL="1371600" lvl="2" indent="-457200">
              <a:lnSpc>
                <a:spcPct val="120000"/>
              </a:lnSpc>
              <a:buNone/>
            </a:pPr>
            <a:r>
              <a:rPr lang="en-IN" dirty="0" smtClean="0"/>
              <a:t>    </a:t>
            </a:r>
            <a:r>
              <a:rPr lang="en-IN" dirty="0" err="1" smtClean="0"/>
              <a:t>int</a:t>
            </a:r>
            <a:r>
              <a:rPr lang="en-IN" dirty="0" smtClean="0"/>
              <a:t> n1,n2,g;</a:t>
            </a:r>
          </a:p>
          <a:p>
            <a:pPr marL="1371600" lvl="2" indent="-457200">
              <a:lnSpc>
                <a:spcPct val="120000"/>
              </a:lnSpc>
              <a:buNone/>
            </a:pPr>
            <a:r>
              <a:rPr lang="en-IN" dirty="0" smtClean="0"/>
              <a:t>    </a:t>
            </a:r>
            <a:r>
              <a:rPr lang="en-IN" dirty="0" err="1" smtClean="0"/>
              <a:t>scanf</a:t>
            </a:r>
            <a:r>
              <a:rPr lang="en-IN" dirty="0" smtClean="0"/>
              <a:t>("%</a:t>
            </a:r>
            <a:r>
              <a:rPr lang="en-IN" dirty="0" err="1" smtClean="0"/>
              <a:t>d%d</a:t>
            </a:r>
            <a:r>
              <a:rPr lang="en-IN" dirty="0" smtClean="0"/>
              <a:t>", &amp;n1,&amp;n2);</a:t>
            </a:r>
          </a:p>
          <a:p>
            <a:pPr marL="1371600" lvl="2" indent="-457200">
              <a:lnSpc>
                <a:spcPct val="120000"/>
              </a:lnSpc>
              <a:buNone/>
            </a:pPr>
            <a:r>
              <a:rPr lang="en-IN" dirty="0" smtClean="0"/>
              <a:t>    g=</a:t>
            </a:r>
            <a:r>
              <a:rPr lang="en-IN" dirty="0" err="1" smtClean="0"/>
              <a:t>fg</a:t>
            </a:r>
            <a:r>
              <a:rPr lang="en-IN" dirty="0" smtClean="0"/>
              <a:t>(n1,n2);</a:t>
            </a:r>
          </a:p>
          <a:p>
            <a:pPr marL="1371600" lvl="2" indent="-457200">
              <a:lnSpc>
                <a:spcPct val="120000"/>
              </a:lnSpc>
              <a:buNone/>
            </a:pPr>
            <a:r>
              <a:rPr lang="en-IN" dirty="0" smtClean="0"/>
              <a:t>    </a:t>
            </a:r>
            <a:r>
              <a:rPr lang="en-IN" dirty="0" err="1" smtClean="0"/>
              <a:t>printf</a:t>
            </a:r>
            <a:r>
              <a:rPr lang="en-IN" dirty="0" smtClean="0"/>
              <a:t>("%</a:t>
            </a:r>
            <a:r>
              <a:rPr lang="en-IN" dirty="0" err="1" smtClean="0"/>
              <a:t>d",g</a:t>
            </a:r>
            <a:r>
              <a:rPr lang="en-IN" dirty="0" smtClean="0"/>
              <a:t>);</a:t>
            </a:r>
          </a:p>
          <a:p>
            <a:pPr marL="1371600" lvl="2" indent="-457200">
              <a:lnSpc>
                <a:spcPct val="120000"/>
              </a:lnSpc>
              <a:buNone/>
            </a:pPr>
            <a:r>
              <a:rPr lang="en-IN" dirty="0" smtClean="0"/>
              <a:t>}</a:t>
            </a:r>
          </a:p>
          <a:p>
            <a:pPr marL="1371600" lvl="2" indent="-457200">
              <a:lnSpc>
                <a:spcPct val="120000"/>
              </a:lnSpc>
              <a:buNone/>
            </a:pPr>
            <a:r>
              <a:rPr lang="en-IN" dirty="0" err="1" smtClean="0"/>
              <a:t>int</a:t>
            </a:r>
            <a:r>
              <a:rPr lang="en-IN" dirty="0" smtClean="0"/>
              <a:t> </a:t>
            </a:r>
            <a:r>
              <a:rPr lang="en-IN" dirty="0" err="1" smtClean="0"/>
              <a:t>fg</a:t>
            </a:r>
            <a:r>
              <a:rPr lang="en-IN" dirty="0" smtClean="0"/>
              <a:t>(</a:t>
            </a:r>
            <a:r>
              <a:rPr lang="en-IN" dirty="0" err="1" smtClean="0"/>
              <a:t>int</a:t>
            </a:r>
            <a:r>
              <a:rPr lang="en-IN" dirty="0" smtClean="0"/>
              <a:t> </a:t>
            </a:r>
            <a:r>
              <a:rPr lang="en-IN" dirty="0" err="1" smtClean="0"/>
              <a:t>x,int</a:t>
            </a:r>
            <a:r>
              <a:rPr lang="en-IN" dirty="0" smtClean="0"/>
              <a:t> y)</a:t>
            </a:r>
          </a:p>
          <a:p>
            <a:pPr marL="1371600" lvl="2" indent="-457200">
              <a:lnSpc>
                <a:spcPct val="120000"/>
              </a:lnSpc>
              <a:buNone/>
            </a:pPr>
            <a:r>
              <a:rPr lang="en-IN" dirty="0" smtClean="0"/>
              <a:t>{</a:t>
            </a:r>
          </a:p>
          <a:p>
            <a:pPr marL="1371600" lvl="2" indent="-457200">
              <a:lnSpc>
                <a:spcPct val="120000"/>
              </a:lnSpc>
              <a:buNone/>
            </a:pPr>
            <a:r>
              <a:rPr lang="en-IN" dirty="0" smtClean="0"/>
              <a:t>    while(x!=y)</a:t>
            </a:r>
          </a:p>
          <a:p>
            <a:pPr marL="1371600" lvl="2" indent="-457200">
              <a:lnSpc>
                <a:spcPct val="120000"/>
              </a:lnSpc>
              <a:buNone/>
            </a:pPr>
            <a:r>
              <a:rPr lang="en-IN" dirty="0" smtClean="0"/>
              <a:t>    {</a:t>
            </a:r>
          </a:p>
          <a:p>
            <a:pPr marL="1371600" lvl="2" indent="-457200">
              <a:lnSpc>
                <a:spcPct val="120000"/>
              </a:lnSpc>
              <a:buNone/>
            </a:pPr>
            <a:r>
              <a:rPr lang="en-IN" dirty="0" smtClean="0"/>
              <a:t>        if(x&gt;y)</a:t>
            </a:r>
          </a:p>
          <a:p>
            <a:pPr marL="1371600" lvl="2" indent="-457200">
              <a:lnSpc>
                <a:spcPct val="120000"/>
              </a:lnSpc>
              <a:buNone/>
            </a:pPr>
            <a:r>
              <a:rPr lang="en-IN" dirty="0" smtClean="0"/>
              <a:t>            return </a:t>
            </a:r>
            <a:r>
              <a:rPr lang="en-IN" dirty="0" err="1" smtClean="0"/>
              <a:t>fg</a:t>
            </a:r>
            <a:r>
              <a:rPr lang="en-IN" dirty="0" smtClean="0"/>
              <a:t>(x-</a:t>
            </a:r>
            <a:r>
              <a:rPr lang="en-IN" dirty="0" err="1" smtClean="0"/>
              <a:t>y,y</a:t>
            </a:r>
            <a:r>
              <a:rPr lang="en-IN" dirty="0" smtClean="0"/>
              <a:t>);</a:t>
            </a:r>
          </a:p>
          <a:p>
            <a:pPr marL="1371600" lvl="2" indent="-457200">
              <a:lnSpc>
                <a:spcPct val="120000"/>
              </a:lnSpc>
              <a:buNone/>
            </a:pPr>
            <a:r>
              <a:rPr lang="en-IN" dirty="0" smtClean="0"/>
              <a:t>        else</a:t>
            </a:r>
          </a:p>
          <a:p>
            <a:pPr marL="1371600" lvl="2" indent="-457200">
              <a:lnSpc>
                <a:spcPct val="120000"/>
              </a:lnSpc>
              <a:buNone/>
            </a:pPr>
            <a:r>
              <a:rPr lang="en-IN" dirty="0" smtClean="0"/>
              <a:t>            return </a:t>
            </a:r>
            <a:r>
              <a:rPr lang="en-IN" dirty="0" err="1" smtClean="0"/>
              <a:t>fg</a:t>
            </a:r>
            <a:r>
              <a:rPr lang="en-IN" dirty="0" smtClean="0"/>
              <a:t>(</a:t>
            </a:r>
            <a:r>
              <a:rPr lang="en-IN" dirty="0" err="1" smtClean="0"/>
              <a:t>x,y</a:t>
            </a:r>
            <a:r>
              <a:rPr lang="en-IN" dirty="0" smtClean="0"/>
              <a:t>-x);</a:t>
            </a:r>
          </a:p>
          <a:p>
            <a:pPr marL="1371600" lvl="2" indent="-457200">
              <a:lnSpc>
                <a:spcPct val="120000"/>
              </a:lnSpc>
              <a:buNone/>
            </a:pPr>
            <a:r>
              <a:rPr lang="en-IN" dirty="0" smtClean="0"/>
              <a:t>    }</a:t>
            </a:r>
          </a:p>
          <a:p>
            <a:pPr marL="1371600" lvl="2" indent="-457200">
              <a:lnSpc>
                <a:spcPct val="120000"/>
              </a:lnSpc>
              <a:buNone/>
            </a:pPr>
            <a:r>
              <a:rPr lang="en-IN" dirty="0" smtClean="0"/>
              <a:t>    return x;</a:t>
            </a:r>
          </a:p>
          <a:p>
            <a:pPr marL="1371600" lvl="2" indent="-457200">
              <a:lnSpc>
                <a:spcPct val="120000"/>
              </a:lnSpc>
              <a:buNone/>
            </a:pPr>
            <a:r>
              <a:rPr lang="en-IN" dirty="0" smtClean="0"/>
              <a:t>}</a:t>
            </a: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50</a:t>
            </a:fld>
            <a:endParaRPr lang="en-IN"/>
          </a:p>
        </p:txBody>
      </p:sp>
    </p:spTree>
    <p:extLst>
      <p:ext uri="{BB962C8B-B14F-4D97-AF65-F5344CB8AC3E}">
        <p14:creationId xmlns="" xmlns:p14="http://schemas.microsoft.com/office/powerpoint/2010/main" val="3388058454"/>
      </p:ext>
    </p:extLst>
  </p:cSld>
  <p:clrMapOvr>
    <a:masterClrMapping/>
  </p:clrMapOvr>
  <p:transition>
    <p:newsfla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Options</a:t>
            </a:r>
            <a:endParaRPr lang="en-IN" sz="2800" dirty="0"/>
          </a:p>
        </p:txBody>
      </p:sp>
      <p:sp>
        <p:nvSpPr>
          <p:cNvPr id="3" name="Content Placeholder 2"/>
          <p:cNvSpPr>
            <a:spLocks noGrp="1"/>
          </p:cNvSpPr>
          <p:nvPr>
            <p:ph idx="1"/>
          </p:nvPr>
        </p:nvSpPr>
        <p:spPr/>
        <p:txBody>
          <a:bodyPr>
            <a:normAutofit/>
          </a:bodyPr>
          <a:lstStyle/>
          <a:p>
            <a:pPr marL="1371600" lvl="2" indent="-457200">
              <a:lnSpc>
                <a:spcPct val="200000"/>
              </a:lnSpc>
              <a:buFont typeface="+mj-lt"/>
              <a:buAutoNum type="alphaUcPeriod"/>
            </a:pPr>
            <a:r>
              <a:rPr lang="en-US" dirty="0" smtClean="0"/>
              <a:t>3</a:t>
            </a:r>
            <a:endParaRPr lang="en-IN" dirty="0" smtClean="0"/>
          </a:p>
          <a:p>
            <a:pPr marL="1371600" lvl="2" indent="-457200">
              <a:lnSpc>
                <a:spcPct val="200000"/>
              </a:lnSpc>
              <a:buFont typeface="+mj-lt"/>
              <a:buAutoNum type="alphaUcPeriod"/>
            </a:pPr>
            <a:r>
              <a:rPr lang="en-US" dirty="0" smtClean="0"/>
              <a:t>6</a:t>
            </a:r>
          </a:p>
          <a:p>
            <a:pPr marL="1371600" lvl="2" indent="-457200">
              <a:lnSpc>
                <a:spcPct val="200000"/>
              </a:lnSpc>
              <a:buFont typeface="+mj-lt"/>
              <a:buAutoNum type="alphaUcPeriod"/>
            </a:pPr>
            <a:r>
              <a:rPr lang="en-US" dirty="0" smtClean="0"/>
              <a:t>9</a:t>
            </a:r>
          </a:p>
          <a:p>
            <a:pPr marL="1371600" lvl="2" indent="-457200">
              <a:lnSpc>
                <a:spcPct val="200000"/>
              </a:lnSpc>
              <a:buFont typeface="+mj-lt"/>
              <a:buAutoNum type="alphaUcPeriod"/>
            </a:pPr>
            <a:r>
              <a:rPr lang="en-US" dirty="0" smtClean="0"/>
              <a:t>Error</a:t>
            </a:r>
            <a:endParaRPr lang="en-IN" dirty="0"/>
          </a:p>
        </p:txBody>
      </p:sp>
      <p:pic>
        <p:nvPicPr>
          <p:cNvPr id="1026" name="Picture 2" descr="C:\Users\SMART\Documents\Jeeva\Pictures\selected.png"/>
          <p:cNvPicPr>
            <a:picLocks noChangeAspect="1" noChangeArrowheads="1"/>
          </p:cNvPicPr>
          <p:nvPr/>
        </p:nvPicPr>
        <p:blipFill>
          <a:blip r:embed="rId2" cstate="print"/>
          <a:srcRect/>
          <a:stretch>
            <a:fillRect/>
          </a:stretch>
        </p:blipFill>
        <p:spPr bwMode="auto">
          <a:xfrm>
            <a:off x="2185978" y="1828796"/>
            <a:ext cx="457196" cy="457196"/>
          </a:xfrm>
          <a:prstGeom prst="rect">
            <a:avLst/>
          </a:prstGeom>
          <a:noFill/>
        </p:spPr>
      </p:pic>
      <p:sp>
        <p:nvSpPr>
          <p:cNvPr id="5" name="Slide Number Placeholder 4"/>
          <p:cNvSpPr>
            <a:spLocks noGrp="1"/>
          </p:cNvSpPr>
          <p:nvPr>
            <p:ph type="sldNum" sz="quarter" idx="12"/>
          </p:nvPr>
        </p:nvSpPr>
        <p:spPr/>
        <p:txBody>
          <a:bodyPr/>
          <a:lstStyle/>
          <a:p>
            <a:fld id="{6FCE775A-81E1-4004-94F8-2536A66B0A1B}" type="slidenum">
              <a:rPr lang="en-IN" smtClean="0"/>
              <a:pPr/>
              <a:t>51</a:t>
            </a:fld>
            <a:endParaRPr lang="en-IN"/>
          </a:p>
        </p:txBody>
      </p:sp>
    </p:spTree>
    <p:extLst>
      <p:ext uri="{BB962C8B-B14F-4D97-AF65-F5344CB8AC3E}">
        <p14:creationId xmlns="" xmlns:p14="http://schemas.microsoft.com/office/powerpoint/2010/main" val="1732723229"/>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3671"/>
            <a:ext cx="8229600" cy="1084982"/>
          </a:xfrm>
        </p:spPr>
        <p:txBody>
          <a:bodyPr>
            <a:normAutofit/>
          </a:bodyPr>
          <a:lstStyle/>
          <a:p>
            <a:pPr algn="l"/>
            <a:r>
              <a:rPr lang="en-US" sz="2800" dirty="0" smtClean="0"/>
              <a:t>11) What is dangling pointer?</a:t>
            </a:r>
            <a:endParaRPr lang="en-US" sz="2800" dirty="0"/>
          </a:p>
        </p:txBody>
      </p:sp>
      <p:sp>
        <p:nvSpPr>
          <p:cNvPr id="3" name="Content Placeholder 2"/>
          <p:cNvSpPr>
            <a:spLocks noGrp="1"/>
          </p:cNvSpPr>
          <p:nvPr>
            <p:ph idx="1"/>
          </p:nvPr>
        </p:nvSpPr>
        <p:spPr>
          <a:xfrm>
            <a:off x="457200" y="2132856"/>
            <a:ext cx="8229600" cy="3993307"/>
          </a:xfrm>
        </p:spPr>
        <p:txBody>
          <a:bodyPr>
            <a:normAutofit/>
          </a:bodyPr>
          <a:lstStyle/>
          <a:p>
            <a:pPr marL="514350" indent="-514350">
              <a:buFont typeface="+mj-lt"/>
              <a:buAutoNum type="alphaUcPeriod"/>
            </a:pPr>
            <a:r>
              <a:rPr lang="en-US" sz="2400" dirty="0" smtClean="0"/>
              <a:t>Points to garbage value</a:t>
            </a:r>
          </a:p>
          <a:p>
            <a:pPr marL="514350" indent="-514350">
              <a:buFont typeface="+mj-lt"/>
              <a:buAutoNum type="alphaUcPeriod"/>
            </a:pPr>
            <a:endParaRPr lang="en-US" sz="2400" dirty="0" smtClean="0"/>
          </a:p>
          <a:p>
            <a:pPr marL="514350" indent="-514350">
              <a:buFont typeface="+mj-lt"/>
              <a:buAutoNum type="alphaUcPeriod"/>
            </a:pPr>
            <a:r>
              <a:rPr lang="en-US" sz="2400" dirty="0" smtClean="0"/>
              <a:t>Points to function</a:t>
            </a:r>
          </a:p>
          <a:p>
            <a:pPr marL="514350" indent="-514350">
              <a:buFont typeface="+mj-lt"/>
              <a:buAutoNum type="alphaUcPeriod"/>
            </a:pPr>
            <a:endParaRPr lang="en-US" sz="2400" dirty="0" smtClean="0"/>
          </a:p>
          <a:p>
            <a:pPr marL="514350" indent="-514350">
              <a:buFont typeface="+mj-lt"/>
              <a:buAutoNum type="alphaUcPeriod"/>
            </a:pPr>
            <a:r>
              <a:rPr lang="en-US" sz="2400" dirty="0" smtClean="0"/>
              <a:t>Both A and B</a:t>
            </a:r>
          </a:p>
          <a:p>
            <a:pPr marL="514350" indent="-514350">
              <a:buFont typeface="+mj-lt"/>
              <a:buAutoNum type="alphaUcPeriod"/>
            </a:pPr>
            <a:endParaRPr lang="en-US" sz="2400" dirty="0" smtClean="0"/>
          </a:p>
          <a:p>
            <a:pPr marL="514350" indent="-514350">
              <a:buFont typeface="+mj-lt"/>
              <a:buAutoNum type="alphaUcPeriod"/>
            </a:pPr>
            <a:r>
              <a:rPr lang="en-US" sz="2400" dirty="0" smtClean="0"/>
              <a:t>None of these</a:t>
            </a:r>
            <a:endParaRPr lang="en-US" sz="24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52</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4130828" y="2108121"/>
            <a:ext cx="457196" cy="457196"/>
          </a:xfrm>
          <a:prstGeom prst="rect">
            <a:avLst/>
          </a:prstGeom>
          <a:noFill/>
        </p:spPr>
      </p:pic>
    </p:spTree>
    <p:extLst>
      <p:ext uri="{BB962C8B-B14F-4D97-AF65-F5344CB8AC3E}">
        <p14:creationId xmlns="" xmlns:p14="http://schemas.microsoft.com/office/powerpoint/2010/main" val="327903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22" y="457200"/>
            <a:ext cx="8229600" cy="1143000"/>
          </a:xfrm>
        </p:spPr>
        <p:txBody>
          <a:bodyPr>
            <a:normAutofit/>
          </a:bodyPr>
          <a:lstStyle/>
          <a:p>
            <a:r>
              <a:rPr lang="en-US" sz="2800" dirty="0" smtClean="0"/>
              <a:t>12) How to release the dynamically allocated memory?</a:t>
            </a:r>
            <a:endParaRPr lang="en-US" sz="2800" dirty="0"/>
          </a:p>
        </p:txBody>
      </p:sp>
      <p:sp>
        <p:nvSpPr>
          <p:cNvPr id="3" name="Content Placeholder 2"/>
          <p:cNvSpPr>
            <a:spLocks noGrp="1"/>
          </p:cNvSpPr>
          <p:nvPr>
            <p:ph idx="1"/>
          </p:nvPr>
        </p:nvSpPr>
        <p:spPr>
          <a:xfrm>
            <a:off x="457200" y="1916832"/>
            <a:ext cx="8229600" cy="4209331"/>
          </a:xfrm>
        </p:spPr>
        <p:txBody>
          <a:bodyPr>
            <a:normAutofit/>
          </a:bodyPr>
          <a:lstStyle/>
          <a:p>
            <a:pPr marL="457200" indent="-457200">
              <a:buFont typeface="+mj-lt"/>
              <a:buAutoNum type="alphaUcPeriod"/>
            </a:pPr>
            <a:r>
              <a:rPr lang="en-US" sz="2400" dirty="0"/>
              <a:t>f</a:t>
            </a:r>
            <a:r>
              <a:rPr lang="en-US" sz="2400" dirty="0" smtClean="0"/>
              <a:t>ree()</a:t>
            </a:r>
          </a:p>
          <a:p>
            <a:pPr marL="457200" indent="-457200">
              <a:buFont typeface="+mj-lt"/>
              <a:buAutoNum type="alphaUcPeriod"/>
            </a:pPr>
            <a:endParaRPr lang="en-US" sz="2400" dirty="0" smtClean="0"/>
          </a:p>
          <a:p>
            <a:pPr marL="457200" indent="-457200">
              <a:buFont typeface="+mj-lt"/>
              <a:buAutoNum type="alphaUcPeriod"/>
            </a:pPr>
            <a:r>
              <a:rPr lang="en-US" sz="2400" dirty="0"/>
              <a:t>t</a:t>
            </a:r>
            <a:r>
              <a:rPr lang="en-US" sz="2400" dirty="0" smtClean="0"/>
              <a:t>runcate()</a:t>
            </a:r>
          </a:p>
          <a:p>
            <a:pPr marL="457200" indent="-457200">
              <a:buFont typeface="+mj-lt"/>
              <a:buAutoNum type="alphaUcPeriod"/>
            </a:pPr>
            <a:endParaRPr lang="en-US" sz="2400" dirty="0" smtClean="0"/>
          </a:p>
          <a:p>
            <a:pPr marL="457200" indent="-457200">
              <a:buFont typeface="+mj-lt"/>
              <a:buAutoNum type="alphaUcPeriod"/>
            </a:pPr>
            <a:r>
              <a:rPr lang="en-US" sz="2400" dirty="0" smtClean="0"/>
              <a:t>delete()</a:t>
            </a:r>
          </a:p>
          <a:p>
            <a:pPr marL="457200" indent="-457200">
              <a:buFont typeface="+mj-lt"/>
              <a:buAutoNum type="alphaUcPeriod"/>
            </a:pPr>
            <a:endParaRPr lang="en-US" sz="2400" dirty="0" smtClean="0"/>
          </a:p>
          <a:p>
            <a:pPr marL="457200" indent="-457200">
              <a:buFont typeface="+mj-lt"/>
              <a:buAutoNum type="alphaUcPeriod"/>
            </a:pPr>
            <a:r>
              <a:rPr lang="en-US" sz="2400" dirty="0" smtClean="0"/>
              <a:t>release()</a:t>
            </a:r>
          </a:p>
          <a:p>
            <a:pPr marL="457200" indent="-457200">
              <a:buFont typeface="+mj-lt"/>
              <a:buAutoNum type="alphaUcPeriod"/>
            </a:pPr>
            <a:endParaRPr lang="en-US" sz="24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53</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1907704" y="1916832"/>
            <a:ext cx="457196" cy="457196"/>
          </a:xfrm>
          <a:prstGeom prst="rect">
            <a:avLst/>
          </a:prstGeom>
          <a:noFill/>
        </p:spPr>
      </p:pic>
    </p:spTree>
    <p:extLst>
      <p:ext uri="{BB962C8B-B14F-4D97-AF65-F5344CB8AC3E}">
        <p14:creationId xmlns="" xmlns:p14="http://schemas.microsoft.com/office/powerpoint/2010/main" val="128497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22" y="457200"/>
            <a:ext cx="8229600" cy="1459632"/>
          </a:xfrm>
        </p:spPr>
        <p:txBody>
          <a:bodyPr>
            <a:normAutofit/>
          </a:bodyPr>
          <a:lstStyle/>
          <a:p>
            <a:pPr algn="l"/>
            <a:r>
              <a:rPr lang="en-US" sz="2800" dirty="0" smtClean="0"/>
              <a:t>13)  </a:t>
            </a:r>
            <a:r>
              <a:rPr lang="en-US" sz="2800" dirty="0" err="1" smtClean="0"/>
              <a:t>int</a:t>
            </a:r>
            <a:r>
              <a:rPr lang="en-US" sz="2800" dirty="0" smtClean="0"/>
              <a:t> main(</a:t>
            </a:r>
            <a:r>
              <a:rPr lang="en-US" sz="2800" dirty="0" err="1" smtClean="0"/>
              <a:t>int</a:t>
            </a:r>
            <a:r>
              <a:rPr lang="en-US" sz="2800" dirty="0" smtClean="0"/>
              <a:t> </a:t>
            </a:r>
            <a:r>
              <a:rPr lang="en-US" sz="2800" dirty="0" err="1" smtClean="0"/>
              <a:t>argc</a:t>
            </a:r>
            <a:r>
              <a:rPr lang="en-US" sz="2800" dirty="0" smtClean="0"/>
              <a:t>, char **</a:t>
            </a:r>
            <a:r>
              <a:rPr lang="en-US" sz="2800" dirty="0" err="1" smtClean="0"/>
              <a:t>argv</a:t>
            </a:r>
            <a:r>
              <a:rPr lang="en-US" sz="2800" dirty="0" smtClean="0"/>
              <a:t>)</a:t>
            </a:r>
            <a:br>
              <a:rPr lang="en-US" sz="2800" dirty="0" smtClean="0"/>
            </a:br>
            <a:r>
              <a:rPr lang="en-US" sz="2800" dirty="0"/>
              <a:t/>
            </a:r>
            <a:br>
              <a:rPr lang="en-US" sz="2800" dirty="0"/>
            </a:br>
            <a:r>
              <a:rPr lang="en-US" sz="2800" dirty="0" smtClean="0"/>
              <a:t>comment about:  char **</a:t>
            </a:r>
            <a:r>
              <a:rPr lang="en-US" sz="2800" dirty="0" err="1" smtClean="0"/>
              <a:t>argv</a:t>
            </a:r>
            <a:endParaRPr lang="en-US" sz="2800" dirty="0"/>
          </a:p>
        </p:txBody>
      </p:sp>
      <p:sp>
        <p:nvSpPr>
          <p:cNvPr id="3" name="Content Placeholder 2"/>
          <p:cNvSpPr>
            <a:spLocks noGrp="1"/>
          </p:cNvSpPr>
          <p:nvPr>
            <p:ph idx="1"/>
          </p:nvPr>
        </p:nvSpPr>
        <p:spPr>
          <a:xfrm>
            <a:off x="457200" y="2374028"/>
            <a:ext cx="8229600" cy="3752135"/>
          </a:xfrm>
        </p:spPr>
        <p:txBody>
          <a:bodyPr>
            <a:normAutofit/>
          </a:bodyPr>
          <a:lstStyle/>
          <a:p>
            <a:pPr marL="457200" indent="-457200">
              <a:buFont typeface="+mj-lt"/>
              <a:buAutoNum type="alphaUcPeriod"/>
            </a:pPr>
            <a:r>
              <a:rPr lang="en-US" sz="2400" dirty="0" smtClean="0"/>
              <a:t>Pointer to pointer </a:t>
            </a:r>
          </a:p>
          <a:p>
            <a:pPr marL="457200" indent="-457200">
              <a:buFont typeface="+mj-lt"/>
              <a:buAutoNum type="alphaUcPeriod"/>
            </a:pPr>
            <a:endParaRPr lang="en-US" sz="2400" dirty="0" smtClean="0"/>
          </a:p>
          <a:p>
            <a:pPr marL="457200" indent="-457200">
              <a:buFont typeface="+mj-lt"/>
              <a:buAutoNum type="alphaUcPeriod"/>
            </a:pPr>
            <a:r>
              <a:rPr lang="en-US" sz="2400" dirty="0" smtClean="0"/>
              <a:t>It is the file name and arguments passed</a:t>
            </a:r>
          </a:p>
          <a:p>
            <a:pPr marL="457200" indent="-457200">
              <a:buFont typeface="+mj-lt"/>
              <a:buAutoNum type="alphaUcPeriod"/>
            </a:pPr>
            <a:endParaRPr lang="en-US" sz="2400" dirty="0" smtClean="0"/>
          </a:p>
          <a:p>
            <a:pPr marL="457200" indent="-457200">
              <a:buFont typeface="+mj-lt"/>
              <a:buAutoNum type="alphaUcPeriod"/>
            </a:pPr>
            <a:r>
              <a:rPr lang="en-US" sz="2400" dirty="0" smtClean="0"/>
              <a:t> it is an array of character pointers</a:t>
            </a:r>
          </a:p>
          <a:p>
            <a:pPr marL="457200" indent="-457200">
              <a:buFont typeface="+mj-lt"/>
              <a:buAutoNum type="alphaUcPeriod"/>
            </a:pPr>
            <a:endParaRPr lang="en-US" sz="2400" dirty="0" smtClean="0"/>
          </a:p>
          <a:p>
            <a:pPr marL="457200" indent="-457200">
              <a:buFont typeface="+mj-lt"/>
              <a:buAutoNum type="alphaUcPeriod"/>
            </a:pPr>
            <a:r>
              <a:rPr lang="en-US" sz="2400" dirty="0" smtClean="0"/>
              <a:t>Compile time error</a:t>
            </a:r>
          </a:p>
          <a:p>
            <a:pPr marL="457200" indent="-457200">
              <a:buFont typeface="+mj-lt"/>
              <a:buAutoNum type="alphaUcPeriod"/>
            </a:pPr>
            <a:endParaRPr lang="en-US" sz="24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54</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5436096" y="4021497"/>
            <a:ext cx="457196" cy="457196"/>
          </a:xfrm>
          <a:prstGeom prst="rect">
            <a:avLst/>
          </a:prstGeom>
          <a:noFill/>
        </p:spPr>
      </p:pic>
    </p:spTree>
    <p:extLst>
      <p:ext uri="{BB962C8B-B14F-4D97-AF65-F5344CB8AC3E}">
        <p14:creationId xmlns="" xmlns:p14="http://schemas.microsoft.com/office/powerpoint/2010/main" val="122517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14) Predict the output</a:t>
            </a:r>
            <a:endParaRPr lang="en-US" sz="2800" dirty="0"/>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pPr marL="0" indent="0">
              <a:buNone/>
            </a:pPr>
            <a:r>
              <a:rPr lang="en-US" dirty="0" err="1"/>
              <a:t>i</a:t>
            </a:r>
            <a:r>
              <a:rPr lang="en-US" dirty="0" err="1" smtClean="0"/>
              <a:t>nt</a:t>
            </a:r>
            <a:r>
              <a:rPr lang="en-US" dirty="0" smtClean="0"/>
              <a:t> main()</a:t>
            </a:r>
          </a:p>
          <a:p>
            <a:pPr marL="0" indent="0">
              <a:buNone/>
            </a:pPr>
            <a:r>
              <a:rPr lang="en-US" dirty="0" smtClean="0"/>
              <a:t>{</a:t>
            </a:r>
          </a:p>
          <a:p>
            <a:pPr marL="0" indent="0">
              <a:buNone/>
            </a:pPr>
            <a:r>
              <a:rPr lang="en-US" dirty="0" smtClean="0"/>
              <a:t>float x = 0.1;</a:t>
            </a:r>
          </a:p>
          <a:p>
            <a:pPr marL="0" indent="0">
              <a:buNone/>
            </a:pPr>
            <a:r>
              <a:rPr lang="en-US" dirty="0" smtClean="0"/>
              <a:t>If(x==0.1)</a:t>
            </a:r>
          </a:p>
          <a:p>
            <a:pPr marL="0" indent="0">
              <a:buNone/>
            </a:pPr>
            <a:r>
              <a:rPr lang="en-US" dirty="0" err="1" smtClean="0"/>
              <a:t>printf</a:t>
            </a:r>
            <a:r>
              <a:rPr lang="en-US" dirty="0" smtClean="0"/>
              <a:t>(“yes”);</a:t>
            </a:r>
          </a:p>
          <a:p>
            <a:pPr marL="0" indent="0">
              <a:buNone/>
            </a:pPr>
            <a:r>
              <a:rPr lang="en-US" dirty="0"/>
              <a:t>e</a:t>
            </a:r>
            <a:r>
              <a:rPr lang="en-US" dirty="0" smtClean="0"/>
              <a:t>lse</a:t>
            </a:r>
          </a:p>
          <a:p>
            <a:pPr marL="0" indent="0">
              <a:buNone/>
            </a:pPr>
            <a:r>
              <a:rPr lang="en-US" dirty="0" err="1" smtClean="0"/>
              <a:t>printf</a:t>
            </a:r>
            <a:r>
              <a:rPr lang="en-US" dirty="0" smtClean="0"/>
              <a:t>(“no”);</a:t>
            </a:r>
          </a:p>
          <a:p>
            <a:pPr marL="0" indent="0">
              <a:buNone/>
            </a:pPr>
            <a:r>
              <a:rPr lang="en-US" dirty="0" smtClean="0"/>
              <a:t>return 0</a:t>
            </a:r>
            <a:r>
              <a:rPr lang="en-US" dirty="0"/>
              <a:t>; </a:t>
            </a:r>
            <a:endParaRPr lang="en-US" dirty="0" smtClean="0"/>
          </a:p>
          <a:p>
            <a:pPr marL="0" indent="0">
              <a:buNone/>
            </a:pPr>
            <a:r>
              <a:rPr lang="en-US" dirty="0" smtClean="0"/>
              <a:t>}</a:t>
            </a:r>
          </a:p>
          <a:p>
            <a:pPr marL="0" indent="0">
              <a:buNone/>
            </a:pPr>
            <a:r>
              <a:rPr lang="en-US" dirty="0" smtClean="0"/>
              <a:t>  </a:t>
            </a:r>
          </a:p>
          <a:p>
            <a:pPr marL="514350" indent="-514350">
              <a:buAutoNum type="alphaLcParenR"/>
            </a:pPr>
            <a:r>
              <a:rPr lang="en-US" dirty="0" smtClean="0"/>
              <a:t>Yes </a:t>
            </a:r>
          </a:p>
          <a:p>
            <a:pPr marL="514350" indent="-514350">
              <a:buAutoNum type="alphaLcParenR"/>
            </a:pPr>
            <a:endParaRPr lang="en-US" dirty="0" smtClean="0"/>
          </a:p>
          <a:p>
            <a:pPr marL="514350" indent="-514350">
              <a:buAutoNum type="alphaLcParenR"/>
            </a:pPr>
            <a:r>
              <a:rPr lang="en-US" dirty="0" smtClean="0"/>
              <a:t>no	</a:t>
            </a:r>
          </a:p>
          <a:p>
            <a:pPr marL="0" indent="0">
              <a:buNone/>
            </a:pP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55</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1547664" y="5301208"/>
            <a:ext cx="457196" cy="457196"/>
          </a:xfrm>
          <a:prstGeom prst="rect">
            <a:avLst/>
          </a:prstGeom>
          <a:noFill/>
        </p:spPr>
      </p:pic>
    </p:spTree>
    <p:extLst>
      <p:ext uri="{BB962C8B-B14F-4D97-AF65-F5344CB8AC3E}">
        <p14:creationId xmlns="" xmlns:p14="http://schemas.microsoft.com/office/powerpoint/2010/main" val="386710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15) What is the similarity between enum and struct?</a:t>
            </a:r>
            <a:endParaRPr lang="en-US" sz="2800" dirty="0"/>
          </a:p>
        </p:txBody>
      </p:sp>
      <p:sp>
        <p:nvSpPr>
          <p:cNvPr id="3" name="Content Placeholder 2"/>
          <p:cNvSpPr>
            <a:spLocks noGrp="1"/>
          </p:cNvSpPr>
          <p:nvPr>
            <p:ph idx="1"/>
          </p:nvPr>
        </p:nvSpPr>
        <p:spPr>
          <a:xfrm>
            <a:off x="457200" y="1700808"/>
            <a:ext cx="8229600" cy="4425355"/>
          </a:xfrm>
        </p:spPr>
        <p:txBody>
          <a:bodyPr>
            <a:normAutofit/>
          </a:bodyPr>
          <a:lstStyle/>
          <a:p>
            <a:pPr marL="514350" indent="-514350">
              <a:buFont typeface="+mj-lt"/>
              <a:buAutoNum type="alphaUcPeriod"/>
            </a:pPr>
            <a:r>
              <a:rPr lang="en-US" sz="2400" dirty="0" smtClean="0"/>
              <a:t>Can assign new values</a:t>
            </a:r>
          </a:p>
          <a:p>
            <a:pPr marL="514350" indent="-514350">
              <a:buFont typeface="+mj-lt"/>
              <a:buAutoNum type="alphaUcPeriod"/>
            </a:pPr>
            <a:endParaRPr lang="en-US" sz="2400" dirty="0"/>
          </a:p>
          <a:p>
            <a:pPr marL="514350" indent="-514350">
              <a:buFont typeface="+mj-lt"/>
              <a:buAutoNum type="alphaUcPeriod"/>
            </a:pPr>
            <a:r>
              <a:rPr lang="en-US" sz="2400" dirty="0" smtClean="0"/>
              <a:t>Can create new data types</a:t>
            </a:r>
          </a:p>
          <a:p>
            <a:pPr marL="514350" indent="-514350">
              <a:buFont typeface="+mj-lt"/>
              <a:buAutoNum type="alphaUcPeriod"/>
            </a:pPr>
            <a:endParaRPr lang="en-US" sz="2400" dirty="0"/>
          </a:p>
          <a:p>
            <a:pPr marL="514350" indent="-514350">
              <a:buFont typeface="+mj-lt"/>
              <a:buAutoNum type="alphaUcPeriod"/>
            </a:pPr>
            <a:r>
              <a:rPr lang="en-US" sz="2400" dirty="0" smtClean="0"/>
              <a:t>Nothing in common</a:t>
            </a:r>
          </a:p>
          <a:p>
            <a:pPr marL="514350" indent="-514350">
              <a:buFont typeface="+mj-lt"/>
              <a:buAutoNum type="alphaUcPeriod"/>
            </a:pPr>
            <a:endParaRPr lang="en-US" sz="2400" dirty="0"/>
          </a:p>
          <a:p>
            <a:pPr marL="514350" indent="-514350">
              <a:buFont typeface="+mj-lt"/>
              <a:buAutoNum type="alphaUcPeriod"/>
            </a:pPr>
            <a:r>
              <a:rPr lang="en-US" sz="2400" dirty="0" smtClean="0"/>
              <a:t>They are same</a:t>
            </a:r>
          </a:p>
          <a:p>
            <a:pPr marL="514350" indent="-514350">
              <a:buFont typeface="+mj-lt"/>
              <a:buAutoNum type="alphaUcPeriod"/>
            </a:pPr>
            <a:endParaRPr lang="en-US" sz="2400" dirty="0"/>
          </a:p>
          <a:p>
            <a:pPr marL="514350" indent="-514350">
              <a:buFont typeface="+mj-lt"/>
              <a:buAutoNum type="alphaUcPeriod"/>
            </a:pPr>
            <a:endParaRPr lang="en-US" sz="2400" dirty="0" smtClean="0"/>
          </a:p>
          <a:p>
            <a:pPr marL="514350" indent="-514350">
              <a:buFont typeface="+mj-lt"/>
              <a:buAutoNum type="alphaUcPeriod"/>
            </a:pPr>
            <a:endParaRPr lang="en-US" sz="2400" dirty="0"/>
          </a:p>
          <a:p>
            <a:pPr marL="514350" indent="-514350">
              <a:buFont typeface="+mj-lt"/>
              <a:buAutoNum type="alphaUcPeriod"/>
            </a:pPr>
            <a:endParaRPr lang="en-US" sz="24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56</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4499992" y="2492896"/>
            <a:ext cx="457196" cy="457196"/>
          </a:xfrm>
          <a:prstGeom prst="rect">
            <a:avLst/>
          </a:prstGeom>
          <a:noFill/>
        </p:spPr>
      </p:pic>
    </p:spTree>
    <p:extLst>
      <p:ext uri="{BB962C8B-B14F-4D97-AF65-F5344CB8AC3E}">
        <p14:creationId xmlns="" xmlns:p14="http://schemas.microsoft.com/office/powerpoint/2010/main" val="304654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16) What is recursion?</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lphaUcPeriod"/>
            </a:pPr>
            <a:endParaRPr lang="en-US" sz="2400" dirty="0" smtClean="0"/>
          </a:p>
          <a:p>
            <a:pPr marL="514350" indent="-514350">
              <a:buFont typeface="+mj-lt"/>
              <a:buAutoNum type="alphaUcPeriod"/>
            </a:pPr>
            <a:r>
              <a:rPr lang="en-US" sz="2400" dirty="0" smtClean="0"/>
              <a:t>Looping</a:t>
            </a:r>
          </a:p>
          <a:p>
            <a:pPr marL="514350" indent="-514350">
              <a:buFont typeface="+mj-lt"/>
              <a:buAutoNum type="alphaUcPeriod"/>
            </a:pPr>
            <a:endParaRPr lang="en-US" sz="2400" dirty="0"/>
          </a:p>
          <a:p>
            <a:pPr marL="514350" indent="-514350">
              <a:buFont typeface="+mj-lt"/>
              <a:buAutoNum type="alphaUcPeriod"/>
            </a:pPr>
            <a:r>
              <a:rPr lang="en-US" sz="2400" dirty="0" smtClean="0"/>
              <a:t>A function calls another function repeatedly</a:t>
            </a:r>
          </a:p>
          <a:p>
            <a:pPr marL="514350" indent="-514350">
              <a:buFont typeface="+mj-lt"/>
              <a:buAutoNum type="alphaUcPeriod"/>
            </a:pPr>
            <a:endParaRPr lang="en-US" sz="2400" dirty="0"/>
          </a:p>
          <a:p>
            <a:pPr marL="514350" indent="-514350">
              <a:buFont typeface="+mj-lt"/>
              <a:buAutoNum type="alphaUcPeriod"/>
            </a:pPr>
            <a:r>
              <a:rPr lang="en-US" sz="2400" dirty="0" smtClean="0"/>
              <a:t>A function calls repeatedly</a:t>
            </a:r>
          </a:p>
          <a:p>
            <a:pPr marL="514350" indent="-514350">
              <a:buFont typeface="+mj-lt"/>
              <a:buAutoNum type="alphaUcPeriod"/>
            </a:pPr>
            <a:endParaRPr lang="en-US" sz="2400" dirty="0"/>
          </a:p>
          <a:p>
            <a:pPr marL="514350" indent="-514350">
              <a:buFont typeface="+mj-lt"/>
              <a:buAutoNum type="alphaUcPeriod"/>
            </a:pPr>
            <a:r>
              <a:rPr lang="en-US" sz="2400" dirty="0" smtClean="0"/>
              <a:t>Function calls itself repeatedly</a:t>
            </a:r>
            <a:endParaRPr lang="en-US" sz="24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57</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4932040" y="4653136"/>
            <a:ext cx="457196" cy="457196"/>
          </a:xfrm>
          <a:prstGeom prst="rect">
            <a:avLst/>
          </a:prstGeom>
          <a:noFill/>
        </p:spPr>
      </p:pic>
    </p:spTree>
    <p:extLst>
      <p:ext uri="{BB962C8B-B14F-4D97-AF65-F5344CB8AC3E}">
        <p14:creationId xmlns="" xmlns:p14="http://schemas.microsoft.com/office/powerpoint/2010/main" val="168267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6858000" cy="1790700"/>
          </a:xfrm>
        </p:spPr>
        <p:txBody>
          <a:bodyPr/>
          <a:lstStyle/>
          <a:p>
            <a:r>
              <a:rPr lang="en-IN" dirty="0" smtClean="0"/>
              <a:t>17. What is the purpose of </a:t>
            </a:r>
            <a:r>
              <a:rPr lang="en-IN" dirty="0" err="1" smtClean="0"/>
              <a:t>ftell</a:t>
            </a:r>
            <a:r>
              <a:rPr lang="en-IN" dirty="0"/>
              <a:t>?</a:t>
            </a:r>
          </a:p>
        </p:txBody>
      </p:sp>
      <p:sp>
        <p:nvSpPr>
          <p:cNvPr id="3" name="Subtitle 2"/>
          <p:cNvSpPr>
            <a:spLocks noGrp="1"/>
          </p:cNvSpPr>
          <p:nvPr>
            <p:ph type="subTitle" idx="1"/>
          </p:nvPr>
        </p:nvSpPr>
        <p:spPr>
          <a:xfrm>
            <a:off x="1475656" y="3356992"/>
            <a:ext cx="6400800" cy="1752600"/>
          </a:xfrm>
        </p:spPr>
        <p:txBody>
          <a:bodyPr>
            <a:normAutofit fontScale="85000" lnSpcReduction="20000"/>
          </a:bodyPr>
          <a:lstStyle/>
          <a:p>
            <a:pPr marL="342900" indent="-342900" algn="l">
              <a:buAutoNum type="alphaLcParenR"/>
            </a:pPr>
            <a:r>
              <a:rPr lang="en-IN" sz="3300" dirty="0" smtClean="0">
                <a:solidFill>
                  <a:schemeClr val="tx1"/>
                </a:solidFill>
                <a:latin typeface="Times New Roman" panose="02020603050405020304" pitchFamily="18" charset="0"/>
                <a:cs typeface="Times New Roman" panose="02020603050405020304" pitchFamily="18" charset="0"/>
              </a:rPr>
              <a:t>To get the current file name</a:t>
            </a:r>
          </a:p>
          <a:p>
            <a:pPr marL="342900" indent="-342900" algn="l">
              <a:buFont typeface="Arial" panose="020B0604020202020204" pitchFamily="34" charset="0"/>
              <a:buAutoNum type="alphaLcParenR"/>
            </a:pPr>
            <a:r>
              <a:rPr lang="en-IN" sz="3300" dirty="0" smtClean="0">
                <a:solidFill>
                  <a:schemeClr val="tx1"/>
                </a:solidFill>
                <a:latin typeface="Times New Roman" panose="02020603050405020304" pitchFamily="18" charset="0"/>
                <a:cs typeface="Times New Roman" panose="02020603050405020304" pitchFamily="18" charset="0"/>
              </a:rPr>
              <a:t>To get the current file status</a:t>
            </a:r>
          </a:p>
          <a:p>
            <a:pPr marL="342900" indent="-342900" algn="l">
              <a:buFont typeface="Arial" panose="020B0604020202020204" pitchFamily="34" charset="0"/>
              <a:buAutoNum type="alphaLcParenR"/>
            </a:pPr>
            <a:r>
              <a:rPr lang="en-IN" sz="3300" dirty="0" smtClean="0">
                <a:solidFill>
                  <a:schemeClr val="tx1"/>
                </a:solidFill>
                <a:latin typeface="Times New Roman" panose="02020603050405020304" pitchFamily="18" charset="0"/>
                <a:cs typeface="Times New Roman" panose="02020603050405020304" pitchFamily="18" charset="0"/>
              </a:rPr>
              <a:t>To get the current file attributes</a:t>
            </a:r>
          </a:p>
          <a:p>
            <a:pPr marL="342900" indent="-342900" algn="l">
              <a:buFont typeface="Arial" panose="020B0604020202020204" pitchFamily="34" charset="0"/>
              <a:buAutoNum type="alphaLcParenR"/>
            </a:pPr>
            <a:r>
              <a:rPr lang="en-IN" sz="3300" dirty="0" smtClean="0">
                <a:solidFill>
                  <a:schemeClr val="tx1"/>
                </a:solidFill>
                <a:latin typeface="Times New Roman" panose="02020603050405020304" pitchFamily="18" charset="0"/>
                <a:cs typeface="Times New Roman" panose="02020603050405020304" pitchFamily="18" charset="0"/>
              </a:rPr>
              <a:t>To get the current file position</a:t>
            </a:r>
          </a:p>
          <a:p>
            <a:endParaRPr lang="en-IN" dirty="0"/>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6516216" y="4509120"/>
            <a:ext cx="457196" cy="457196"/>
          </a:xfrm>
          <a:prstGeom prst="rect">
            <a:avLst/>
          </a:prstGeom>
          <a:noFill/>
        </p:spPr>
      </p:pic>
    </p:spTree>
    <p:extLst>
      <p:ext uri="{BB962C8B-B14F-4D97-AF65-F5344CB8AC3E}">
        <p14:creationId xmlns="" xmlns:p14="http://schemas.microsoft.com/office/powerpoint/2010/main" val="313845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6858000" cy="1790700"/>
          </a:xfrm>
        </p:spPr>
        <p:txBody>
          <a:bodyPr>
            <a:normAutofit fontScale="90000"/>
          </a:bodyPr>
          <a:lstStyle/>
          <a:p>
            <a:r>
              <a:rPr lang="en-IN" dirty="0" smtClean="0"/>
              <a:t>18.</a:t>
            </a:r>
            <a:r>
              <a:rPr lang="en-IN" dirty="0"/>
              <a:t> What is the similarity between a structure, union and enumeration?</a:t>
            </a:r>
          </a:p>
        </p:txBody>
      </p:sp>
      <p:sp>
        <p:nvSpPr>
          <p:cNvPr id="3" name="Subtitle 2"/>
          <p:cNvSpPr>
            <a:spLocks noGrp="1"/>
          </p:cNvSpPr>
          <p:nvPr>
            <p:ph type="subTitle" idx="1"/>
          </p:nvPr>
        </p:nvSpPr>
        <p:spPr>
          <a:xfrm>
            <a:off x="1475656" y="3356992"/>
            <a:ext cx="6400800" cy="1752600"/>
          </a:xfrm>
        </p:spPr>
        <p:txBody>
          <a:bodyPr>
            <a:normAutofit fontScale="85000" lnSpcReduction="20000"/>
          </a:bodyPr>
          <a:lstStyle/>
          <a:p>
            <a:pPr algn="l"/>
            <a:r>
              <a:rPr lang="en-IN" dirty="0" smtClean="0">
                <a:solidFill>
                  <a:schemeClr val="tx1"/>
                </a:solidFill>
              </a:rPr>
              <a:t>a) All </a:t>
            </a:r>
            <a:r>
              <a:rPr lang="en-IN" dirty="0">
                <a:solidFill>
                  <a:schemeClr val="tx1"/>
                </a:solidFill>
              </a:rPr>
              <a:t>of them let you define new </a:t>
            </a:r>
            <a:r>
              <a:rPr lang="en-IN" dirty="0" smtClean="0">
                <a:solidFill>
                  <a:schemeClr val="tx1"/>
                </a:solidFill>
              </a:rPr>
              <a:t>values</a:t>
            </a:r>
          </a:p>
          <a:p>
            <a:pPr algn="l"/>
            <a:r>
              <a:rPr lang="en-IN" dirty="0" smtClean="0">
                <a:solidFill>
                  <a:schemeClr val="tx1"/>
                </a:solidFill>
              </a:rPr>
              <a:t>b)All </a:t>
            </a:r>
            <a:r>
              <a:rPr lang="en-IN" dirty="0">
                <a:solidFill>
                  <a:schemeClr val="tx1"/>
                </a:solidFill>
              </a:rPr>
              <a:t>of them let you define new </a:t>
            </a:r>
            <a:r>
              <a:rPr lang="en-IN" dirty="0" err="1" smtClean="0">
                <a:solidFill>
                  <a:schemeClr val="tx1"/>
                </a:solidFill>
              </a:rPr>
              <a:t>datatypes</a:t>
            </a:r>
            <a:endParaRPr lang="en-IN" dirty="0" smtClean="0">
              <a:solidFill>
                <a:schemeClr val="tx1"/>
              </a:solidFill>
            </a:endParaRPr>
          </a:p>
          <a:p>
            <a:pPr algn="l"/>
            <a:r>
              <a:rPr lang="en-IN" dirty="0" smtClean="0">
                <a:solidFill>
                  <a:schemeClr val="tx1"/>
                </a:solidFill>
              </a:rPr>
              <a:t>c)All </a:t>
            </a:r>
            <a:r>
              <a:rPr lang="en-IN" dirty="0">
                <a:solidFill>
                  <a:schemeClr val="tx1"/>
                </a:solidFill>
              </a:rPr>
              <a:t>of them let you define new </a:t>
            </a:r>
            <a:r>
              <a:rPr lang="en-IN" dirty="0" smtClean="0">
                <a:solidFill>
                  <a:schemeClr val="tx1"/>
                </a:solidFill>
              </a:rPr>
              <a:t>pointers</a:t>
            </a:r>
          </a:p>
          <a:p>
            <a:pPr algn="l"/>
            <a:r>
              <a:rPr lang="en-IN" dirty="0" smtClean="0">
                <a:solidFill>
                  <a:schemeClr val="tx1"/>
                </a:solidFill>
              </a:rPr>
              <a:t>d)All </a:t>
            </a:r>
            <a:r>
              <a:rPr lang="en-IN" dirty="0">
                <a:solidFill>
                  <a:schemeClr val="tx1"/>
                </a:solidFill>
              </a:rPr>
              <a:t>of them let you define new </a:t>
            </a:r>
            <a:r>
              <a:rPr lang="en-IN" dirty="0" smtClean="0">
                <a:solidFill>
                  <a:schemeClr val="tx1"/>
                </a:solidFill>
              </a:rPr>
              <a:t>structures</a:t>
            </a:r>
            <a:endParaRPr lang="en-IN" dirty="0">
              <a:solidFill>
                <a:schemeClr val="tx1"/>
              </a:solidFill>
            </a:endParaRPr>
          </a:p>
        </p:txBody>
      </p:sp>
      <p:pic>
        <p:nvPicPr>
          <p:cNvPr id="6" name="Picture 2" descr="C:\Users\SMART\Documents\Jeeva\Pictures\selected.png"/>
          <p:cNvPicPr>
            <a:picLocks noChangeAspect="1" noChangeArrowheads="1"/>
          </p:cNvPicPr>
          <p:nvPr/>
        </p:nvPicPr>
        <p:blipFill>
          <a:blip r:embed="rId2" cstate="print"/>
          <a:srcRect/>
          <a:stretch>
            <a:fillRect/>
          </a:stretch>
        </p:blipFill>
        <p:spPr bwMode="auto">
          <a:xfrm>
            <a:off x="7860680" y="3645024"/>
            <a:ext cx="457196" cy="457196"/>
          </a:xfrm>
          <a:prstGeom prst="rect">
            <a:avLst/>
          </a:prstGeom>
          <a:noFill/>
        </p:spPr>
      </p:pic>
    </p:spTree>
    <p:extLst>
      <p:ext uri="{BB962C8B-B14F-4D97-AF65-F5344CB8AC3E}">
        <p14:creationId xmlns="" xmlns:p14="http://schemas.microsoft.com/office/powerpoint/2010/main" val="92834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0"/>
            <a:ext cx="8229600" cy="1143000"/>
          </a:xfrm>
        </p:spPr>
        <p:txBody>
          <a:bodyPr>
            <a:normAutofit/>
          </a:bodyPr>
          <a:lstStyle/>
          <a:p>
            <a:r>
              <a:rPr lang="en-US" sz="2800" b="1" dirty="0" smtClean="0"/>
              <a:t>Coding platform - Instructions</a:t>
            </a:r>
            <a:endParaRPr lang="en-IN" sz="2800" b="1" dirty="0"/>
          </a:p>
        </p:txBody>
      </p:sp>
      <p:sp>
        <p:nvSpPr>
          <p:cNvPr id="5" name="Content Placeholder 2"/>
          <p:cNvSpPr>
            <a:spLocks noGrp="1"/>
          </p:cNvSpPr>
          <p:nvPr>
            <p:ph idx="1"/>
          </p:nvPr>
        </p:nvSpPr>
        <p:spPr>
          <a:xfrm>
            <a:off x="500034" y="857232"/>
            <a:ext cx="8229600" cy="6000768"/>
          </a:xfrm>
        </p:spPr>
        <p:txBody>
          <a:bodyPr>
            <a:normAutofit lnSpcReduction="10000"/>
          </a:bodyPr>
          <a:lstStyle/>
          <a:p>
            <a:pPr algn="just"/>
            <a:r>
              <a:rPr lang="en-IN" sz="2400" dirty="0"/>
              <a:t>We must </a:t>
            </a:r>
            <a:r>
              <a:rPr lang="en-IN" sz="2400" b="1" dirty="0"/>
              <a:t>only print exact output</a:t>
            </a:r>
            <a:r>
              <a:rPr lang="en-IN" sz="2400" dirty="0" smtClean="0"/>
              <a:t>.</a:t>
            </a:r>
          </a:p>
          <a:p>
            <a:pPr algn="just"/>
            <a:r>
              <a:rPr lang="en-IN" sz="2400" dirty="0"/>
              <a:t>Output must not be re-framed by extra words</a:t>
            </a:r>
            <a:r>
              <a:rPr lang="en-IN" sz="2400" dirty="0" smtClean="0"/>
              <a:t>.</a:t>
            </a:r>
          </a:p>
          <a:p>
            <a:pPr algn="just"/>
            <a:r>
              <a:rPr lang="en-IN" sz="2400" dirty="0"/>
              <a:t>If there is any error, the error will be shown in the output dialog box</a:t>
            </a:r>
            <a:r>
              <a:rPr lang="en-IN" sz="2400" dirty="0" smtClean="0"/>
              <a:t>.</a:t>
            </a:r>
          </a:p>
          <a:p>
            <a:pPr algn="just"/>
            <a:r>
              <a:rPr lang="en-IN" sz="2400" dirty="0"/>
              <a:t>The errors are clearly mentioned</a:t>
            </a:r>
            <a:r>
              <a:rPr lang="en-IN" sz="2400" dirty="0" smtClean="0"/>
              <a:t>.</a:t>
            </a:r>
          </a:p>
          <a:p>
            <a:pPr algn="just"/>
            <a:r>
              <a:rPr lang="en-IN" sz="2400" dirty="0"/>
              <a:t>If there are no errors, a message like "compiled successfully" will be printed</a:t>
            </a:r>
            <a:r>
              <a:rPr lang="en-IN" sz="2400" dirty="0" smtClean="0"/>
              <a:t>.</a:t>
            </a:r>
          </a:p>
          <a:p>
            <a:pPr algn="just"/>
            <a:r>
              <a:rPr lang="en-IN" sz="2400" dirty="0"/>
              <a:t>Along with that they will mention </a:t>
            </a:r>
            <a:r>
              <a:rPr lang="en-IN" sz="2400" b="1" dirty="0"/>
              <a:t>four test cases</a:t>
            </a:r>
            <a:r>
              <a:rPr lang="en-IN" sz="2400" dirty="0"/>
              <a:t> are '</a:t>
            </a:r>
            <a:r>
              <a:rPr lang="en-IN" sz="2400" b="1" dirty="0"/>
              <a:t>passed</a:t>
            </a:r>
            <a:r>
              <a:rPr lang="en-IN" sz="2400" dirty="0"/>
              <a:t>' or </a:t>
            </a:r>
            <a:r>
              <a:rPr lang="en-IN" sz="2400" b="1" dirty="0"/>
              <a:t>'failed</a:t>
            </a:r>
            <a:r>
              <a:rPr lang="en-IN" sz="2400" dirty="0"/>
              <a:t>'. They are indicated like private and public test cases. They have not mentioned what is the test case, which </a:t>
            </a:r>
            <a:r>
              <a:rPr lang="en-IN" sz="2400" dirty="0" smtClean="0"/>
              <a:t>is  difficult to understand. </a:t>
            </a:r>
          </a:p>
          <a:p>
            <a:pPr algn="just"/>
            <a:r>
              <a:rPr lang="en-IN" sz="2400" dirty="0" smtClean="0"/>
              <a:t>There </a:t>
            </a:r>
            <a:r>
              <a:rPr lang="en-IN" sz="2400" dirty="0"/>
              <a:t>is </a:t>
            </a:r>
            <a:r>
              <a:rPr lang="en-IN" sz="2400" b="1" dirty="0"/>
              <a:t>no time limit</a:t>
            </a:r>
            <a:r>
              <a:rPr lang="en-IN" sz="2400" dirty="0"/>
              <a:t>. But, when all the 10 attempts are over, a message like "attempts exhausted" will be shown</a:t>
            </a:r>
            <a:r>
              <a:rPr lang="en-IN" sz="2400" dirty="0" smtClean="0"/>
              <a:t>.</a:t>
            </a:r>
          </a:p>
          <a:p>
            <a:pPr algn="just"/>
            <a:r>
              <a:rPr lang="en-IN" sz="2400" dirty="0"/>
              <a:t>To compile and run there is a button provided. To run the code, just click on that.</a:t>
            </a:r>
            <a:endParaRPr lang="en-US" sz="2400"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6</a:t>
            </a:fld>
            <a:endParaRPr lang="en-IN"/>
          </a:p>
        </p:txBody>
      </p:sp>
    </p:spTree>
  </p:cSld>
  <p:clrMapOvr>
    <a:masterClrMapping/>
  </p:clrMapOvr>
  <p:transition>
    <p:newsfla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764704"/>
            <a:ext cx="6858000" cy="1790700"/>
          </a:xfrm>
        </p:spPr>
        <p:txBody>
          <a:bodyPr>
            <a:normAutofit/>
          </a:bodyPr>
          <a:lstStyle/>
          <a:p>
            <a:r>
              <a:rPr lang="en-IN" dirty="0" smtClean="0"/>
              <a:t>19. Which of the following is not a fundamental </a:t>
            </a:r>
            <a:r>
              <a:rPr lang="en-IN" dirty="0" err="1" smtClean="0"/>
              <a:t>datatype</a:t>
            </a:r>
            <a:r>
              <a:rPr lang="en-IN" dirty="0" smtClean="0"/>
              <a:t>?</a:t>
            </a:r>
            <a:endParaRPr lang="en-IN" dirty="0"/>
          </a:p>
        </p:txBody>
      </p:sp>
      <p:sp>
        <p:nvSpPr>
          <p:cNvPr id="3" name="Subtitle 2"/>
          <p:cNvSpPr>
            <a:spLocks noGrp="1"/>
          </p:cNvSpPr>
          <p:nvPr>
            <p:ph type="subTitle" idx="1"/>
          </p:nvPr>
        </p:nvSpPr>
        <p:spPr>
          <a:xfrm>
            <a:off x="467544" y="2555404"/>
            <a:ext cx="7408912" cy="3321868"/>
          </a:xfrm>
        </p:spPr>
        <p:txBody>
          <a:bodyPr>
            <a:normAutofit/>
          </a:bodyPr>
          <a:lstStyle/>
          <a:p>
            <a:pPr marL="514350" indent="-514350" algn="l">
              <a:buAutoNum type="alphaLcParenR"/>
            </a:pPr>
            <a:r>
              <a:rPr lang="en-IN" dirty="0" err="1" smtClean="0">
                <a:solidFill>
                  <a:schemeClr val="tx1"/>
                </a:solidFill>
              </a:rPr>
              <a:t>Enum</a:t>
            </a:r>
            <a:endParaRPr lang="en-IN" dirty="0" smtClean="0">
              <a:solidFill>
                <a:schemeClr val="tx1"/>
              </a:solidFill>
            </a:endParaRPr>
          </a:p>
          <a:p>
            <a:pPr marL="514350" indent="-514350" algn="l">
              <a:buAutoNum type="alphaLcParenR"/>
            </a:pPr>
            <a:r>
              <a:rPr lang="en-IN" dirty="0" smtClean="0">
                <a:solidFill>
                  <a:schemeClr val="tx1"/>
                </a:solidFill>
              </a:rPr>
              <a:t>Unsigned long </a:t>
            </a:r>
            <a:r>
              <a:rPr lang="en-IN" dirty="0" err="1" smtClean="0">
                <a:solidFill>
                  <a:schemeClr val="tx1"/>
                </a:solidFill>
              </a:rPr>
              <a:t>int</a:t>
            </a:r>
            <a:endParaRPr lang="en-IN" dirty="0" smtClean="0">
              <a:solidFill>
                <a:schemeClr val="tx1"/>
              </a:solidFill>
            </a:endParaRPr>
          </a:p>
          <a:p>
            <a:pPr marL="514350" indent="-514350" algn="l">
              <a:buAutoNum type="alphaLcParenR"/>
            </a:pPr>
            <a:r>
              <a:rPr lang="en-IN" dirty="0" smtClean="0">
                <a:solidFill>
                  <a:schemeClr val="tx1"/>
                </a:solidFill>
              </a:rPr>
              <a:t>Long </a:t>
            </a:r>
            <a:r>
              <a:rPr lang="en-IN" dirty="0" err="1" smtClean="0">
                <a:solidFill>
                  <a:schemeClr val="tx1"/>
                </a:solidFill>
              </a:rPr>
              <a:t>int</a:t>
            </a:r>
            <a:endParaRPr lang="en-IN" dirty="0" smtClean="0">
              <a:solidFill>
                <a:schemeClr val="tx1"/>
              </a:solidFill>
            </a:endParaRPr>
          </a:p>
          <a:p>
            <a:pPr marL="514350" indent="-514350" algn="l">
              <a:buAutoNum type="alphaLcParenR"/>
            </a:pPr>
            <a:r>
              <a:rPr lang="en-IN" dirty="0" smtClean="0">
                <a:solidFill>
                  <a:schemeClr val="tx1"/>
                </a:solidFill>
              </a:rPr>
              <a:t>double</a:t>
            </a:r>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4172000" y="3140968"/>
            <a:ext cx="457196" cy="457196"/>
          </a:xfrm>
          <a:prstGeom prst="rect">
            <a:avLst/>
          </a:prstGeom>
          <a:noFill/>
        </p:spPr>
      </p:pic>
    </p:spTree>
    <p:extLst>
      <p:ext uri="{BB962C8B-B14F-4D97-AF65-F5344CB8AC3E}">
        <p14:creationId xmlns="" xmlns:p14="http://schemas.microsoft.com/office/powerpoint/2010/main" val="213510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6858000" cy="1790700"/>
          </a:xfrm>
        </p:spPr>
        <p:txBody>
          <a:bodyPr>
            <a:normAutofit/>
          </a:bodyPr>
          <a:lstStyle/>
          <a:p>
            <a:r>
              <a:rPr lang="en-IN" dirty="0" smtClean="0"/>
              <a:t>20. A memory leak happens when?</a:t>
            </a:r>
            <a:endParaRPr lang="en-IN" dirty="0"/>
          </a:p>
        </p:txBody>
      </p:sp>
      <p:sp>
        <p:nvSpPr>
          <p:cNvPr id="3" name="Subtitle 2"/>
          <p:cNvSpPr>
            <a:spLocks noGrp="1"/>
          </p:cNvSpPr>
          <p:nvPr>
            <p:ph type="subTitle" idx="1"/>
          </p:nvPr>
        </p:nvSpPr>
        <p:spPr>
          <a:xfrm>
            <a:off x="996752" y="2507304"/>
            <a:ext cx="7895728" cy="3585992"/>
          </a:xfrm>
        </p:spPr>
        <p:txBody>
          <a:bodyPr>
            <a:normAutofit fontScale="85000" lnSpcReduction="20000"/>
          </a:bodyPr>
          <a:lstStyle/>
          <a:p>
            <a:pPr marL="514350" indent="-514350" algn="l">
              <a:buAutoNum type="alphaLcParenR"/>
            </a:pPr>
            <a:r>
              <a:rPr lang="en-IN" sz="4200" dirty="0" smtClean="0">
                <a:solidFill>
                  <a:schemeClr val="tx1"/>
                </a:solidFill>
              </a:rPr>
              <a:t>A program allocates memory in heap but forget to delete it</a:t>
            </a:r>
            <a:r>
              <a:rPr lang="en-IN" sz="4200" b="1" dirty="0" smtClean="0">
                <a:solidFill>
                  <a:schemeClr val="tx1"/>
                </a:solidFill>
              </a:rPr>
              <a:t>.</a:t>
            </a:r>
          </a:p>
          <a:p>
            <a:pPr marL="514350" indent="-514350" algn="l">
              <a:buAutoNum type="alphaLcParenR"/>
            </a:pPr>
            <a:r>
              <a:rPr lang="en-IN" sz="4200" dirty="0" smtClean="0">
                <a:solidFill>
                  <a:schemeClr val="tx1"/>
                </a:solidFill>
              </a:rPr>
              <a:t>A </a:t>
            </a:r>
            <a:r>
              <a:rPr lang="en-IN" sz="4200" dirty="0">
                <a:solidFill>
                  <a:schemeClr val="tx1"/>
                </a:solidFill>
              </a:rPr>
              <a:t>program allocates memory in </a:t>
            </a:r>
            <a:r>
              <a:rPr lang="en-IN" sz="4200" dirty="0" smtClean="0">
                <a:solidFill>
                  <a:schemeClr val="tx1"/>
                </a:solidFill>
              </a:rPr>
              <a:t>stack.</a:t>
            </a:r>
            <a:endParaRPr lang="en-IN" sz="4200" dirty="0">
              <a:solidFill>
                <a:schemeClr val="tx1"/>
              </a:solidFill>
            </a:endParaRPr>
          </a:p>
          <a:p>
            <a:pPr marL="514350" indent="-514350" algn="l">
              <a:buFont typeface="Arial" pitchFamily="34" charset="0"/>
              <a:buAutoNum type="alphaLcParenR"/>
            </a:pPr>
            <a:r>
              <a:rPr lang="en-IN" sz="4200" dirty="0" smtClean="0">
                <a:solidFill>
                  <a:schemeClr val="tx1"/>
                </a:solidFill>
              </a:rPr>
              <a:t>When an unsigned pointer is freed using free function.</a:t>
            </a:r>
          </a:p>
          <a:p>
            <a:pPr marL="514350" indent="-514350" algn="l">
              <a:buFont typeface="Arial" pitchFamily="34" charset="0"/>
              <a:buAutoNum type="alphaLcParenR"/>
            </a:pPr>
            <a:r>
              <a:rPr lang="en-IN" sz="4200" dirty="0" smtClean="0">
                <a:solidFill>
                  <a:schemeClr val="tx1"/>
                </a:solidFill>
              </a:rPr>
              <a:t>When </a:t>
            </a:r>
            <a:r>
              <a:rPr lang="en-IN" sz="4200" dirty="0" err="1" smtClean="0">
                <a:solidFill>
                  <a:schemeClr val="tx1"/>
                </a:solidFill>
              </a:rPr>
              <a:t>realloc</a:t>
            </a:r>
            <a:r>
              <a:rPr lang="en-IN" sz="4200" dirty="0" smtClean="0">
                <a:solidFill>
                  <a:schemeClr val="tx1"/>
                </a:solidFill>
              </a:rPr>
              <a:t>() is called on a pointer that is not allocated .</a:t>
            </a:r>
          </a:p>
          <a:p>
            <a:pPr algn="l"/>
            <a:endParaRPr lang="en-IN" dirty="0">
              <a:solidFill>
                <a:schemeClr val="tx1"/>
              </a:solidFill>
            </a:endParaRPr>
          </a:p>
          <a:p>
            <a:pPr marL="514350" indent="-514350" algn="l">
              <a:buAutoNum type="alphaLcParenR"/>
            </a:pPr>
            <a:endParaRPr lang="en-IN" dirty="0" smtClean="0">
              <a:solidFill>
                <a:schemeClr val="tx1"/>
              </a:solidFill>
            </a:endParaRPr>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5940152" y="2924944"/>
            <a:ext cx="457196" cy="457196"/>
          </a:xfrm>
          <a:prstGeom prst="rect">
            <a:avLst/>
          </a:prstGeom>
          <a:noFill/>
        </p:spPr>
      </p:pic>
    </p:spTree>
    <p:extLst>
      <p:ext uri="{BB962C8B-B14F-4D97-AF65-F5344CB8AC3E}">
        <p14:creationId xmlns="" xmlns:p14="http://schemas.microsoft.com/office/powerpoint/2010/main" val="168780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7087"/>
            <a:ext cx="6858000" cy="1790700"/>
          </a:xfrm>
        </p:spPr>
        <p:txBody>
          <a:bodyPr>
            <a:normAutofit/>
          </a:bodyPr>
          <a:lstStyle/>
          <a:p>
            <a:r>
              <a:rPr lang="en-IN" dirty="0" smtClean="0"/>
              <a:t>21. How many times hello will print?</a:t>
            </a:r>
            <a:endParaRPr lang="en-IN" dirty="0"/>
          </a:p>
        </p:txBody>
      </p:sp>
      <p:sp>
        <p:nvSpPr>
          <p:cNvPr id="3" name="Subtitle 2"/>
          <p:cNvSpPr>
            <a:spLocks noGrp="1"/>
          </p:cNvSpPr>
          <p:nvPr>
            <p:ph type="subTitle" idx="1"/>
          </p:nvPr>
        </p:nvSpPr>
        <p:spPr>
          <a:xfrm>
            <a:off x="996752" y="2060848"/>
            <a:ext cx="6400800" cy="1752600"/>
          </a:xfrm>
        </p:spPr>
        <p:txBody>
          <a:bodyPr>
            <a:normAutofit/>
          </a:bodyPr>
          <a:lstStyle/>
          <a:p>
            <a:pPr algn="l"/>
            <a:endParaRPr lang="en-IN" dirty="0">
              <a:solidFill>
                <a:schemeClr val="tx1"/>
              </a:solidFill>
            </a:endParaRPr>
          </a:p>
          <a:p>
            <a:pPr marL="514350" indent="-514350" algn="l">
              <a:buAutoNum type="alphaLcParenR"/>
            </a:pPr>
            <a:endParaRPr lang="en-IN" dirty="0" smtClean="0">
              <a:solidFill>
                <a:schemeClr val="tx1"/>
              </a:solidFill>
            </a:endParaRPr>
          </a:p>
        </p:txBody>
      </p:sp>
      <p:sp>
        <p:nvSpPr>
          <p:cNvPr id="5" name="TextBox 4"/>
          <p:cNvSpPr txBox="1"/>
          <p:nvPr/>
        </p:nvSpPr>
        <p:spPr>
          <a:xfrm>
            <a:off x="4754692" y="2975403"/>
            <a:ext cx="3849755" cy="1569660"/>
          </a:xfrm>
          <a:prstGeom prst="rect">
            <a:avLst/>
          </a:prstGeom>
          <a:noFill/>
        </p:spPr>
        <p:txBody>
          <a:bodyPr wrap="square" rtlCol="0">
            <a:spAutoFit/>
          </a:bodyPr>
          <a:lstStyle/>
          <a:p>
            <a:pPr marL="457200" indent="-457200">
              <a:buAutoNum type="alphaLcParenR"/>
            </a:pPr>
            <a:r>
              <a:rPr lang="en-IN" sz="2400" dirty="0" smtClean="0"/>
              <a:t>Compilation error</a:t>
            </a:r>
          </a:p>
          <a:p>
            <a:pPr marL="457200" indent="-457200">
              <a:buAutoNum type="alphaLcParenR"/>
            </a:pPr>
            <a:r>
              <a:rPr lang="en-IN" sz="2400" dirty="0" smtClean="0"/>
              <a:t>1</a:t>
            </a:r>
          </a:p>
          <a:p>
            <a:pPr marL="457200" indent="-457200">
              <a:buAutoNum type="alphaLcParenR"/>
            </a:pPr>
            <a:r>
              <a:rPr lang="en-IN" sz="2400" dirty="0" smtClean="0"/>
              <a:t>4</a:t>
            </a:r>
          </a:p>
          <a:p>
            <a:pPr marL="457200" indent="-457200">
              <a:buAutoNum type="alphaLcParenR"/>
            </a:pPr>
            <a:r>
              <a:rPr lang="en-IN" sz="2400" dirty="0" smtClean="0"/>
              <a:t>Runtime error </a:t>
            </a: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6753" y="1628800"/>
            <a:ext cx="4048690" cy="2934109"/>
          </a:xfrm>
          <a:prstGeom prst="rect">
            <a:avLst/>
          </a:prstGeom>
        </p:spPr>
      </p:pic>
      <p:pic>
        <p:nvPicPr>
          <p:cNvPr id="7" name="Picture 2" descr="C:\Users\SMART\Documents\Jeeva\Pictures\selected.png"/>
          <p:cNvPicPr>
            <a:picLocks noChangeAspect="1" noChangeArrowheads="1"/>
          </p:cNvPicPr>
          <p:nvPr/>
        </p:nvPicPr>
        <p:blipFill>
          <a:blip r:embed="rId3" cstate="print"/>
          <a:srcRect/>
          <a:stretch>
            <a:fillRect/>
          </a:stretch>
        </p:blipFill>
        <p:spPr bwMode="auto">
          <a:xfrm>
            <a:off x="6084168" y="3303037"/>
            <a:ext cx="457196" cy="457196"/>
          </a:xfrm>
          <a:prstGeom prst="rect">
            <a:avLst/>
          </a:prstGeom>
          <a:noFill/>
        </p:spPr>
      </p:pic>
    </p:spTree>
    <p:extLst>
      <p:ext uri="{BB962C8B-B14F-4D97-AF65-F5344CB8AC3E}">
        <p14:creationId xmlns="" xmlns:p14="http://schemas.microsoft.com/office/powerpoint/2010/main" val="223351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7087"/>
            <a:ext cx="6858000" cy="1790700"/>
          </a:xfrm>
        </p:spPr>
        <p:txBody>
          <a:bodyPr>
            <a:normAutofit fontScale="90000"/>
          </a:bodyPr>
          <a:lstStyle/>
          <a:p>
            <a:r>
              <a:rPr lang="en-IN" dirty="0" smtClean="0"/>
              <a:t>22. What is the output of the given program if user gives HELLO as input?</a:t>
            </a:r>
            <a:endParaRPr lang="en-IN" dirty="0"/>
          </a:p>
        </p:txBody>
      </p:sp>
      <p:sp>
        <p:nvSpPr>
          <p:cNvPr id="3" name="Subtitle 2"/>
          <p:cNvSpPr>
            <a:spLocks noGrp="1"/>
          </p:cNvSpPr>
          <p:nvPr>
            <p:ph type="subTitle" idx="1"/>
          </p:nvPr>
        </p:nvSpPr>
        <p:spPr>
          <a:xfrm>
            <a:off x="996752" y="2060848"/>
            <a:ext cx="6400800" cy="1752600"/>
          </a:xfrm>
        </p:spPr>
        <p:txBody>
          <a:bodyPr>
            <a:normAutofit/>
          </a:bodyPr>
          <a:lstStyle/>
          <a:p>
            <a:pPr algn="l"/>
            <a:endParaRPr lang="en-IN" dirty="0">
              <a:solidFill>
                <a:schemeClr val="tx1"/>
              </a:solidFill>
            </a:endParaRPr>
          </a:p>
          <a:p>
            <a:pPr marL="514350" indent="-514350" algn="l">
              <a:buAutoNum type="alphaLcParenR"/>
            </a:pPr>
            <a:endParaRPr lang="en-IN"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865016"/>
            <a:ext cx="8100392" cy="4372296"/>
          </a:xfrm>
          <a:prstGeom prst="rect">
            <a:avLst/>
          </a:prstGeom>
        </p:spPr>
      </p:pic>
    </p:spTree>
    <p:extLst>
      <p:ext uri="{BB962C8B-B14F-4D97-AF65-F5344CB8AC3E}">
        <p14:creationId xmlns="" xmlns:p14="http://schemas.microsoft.com/office/powerpoint/2010/main" val="28018533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CE775A-81E1-4004-94F8-2536A66B0A1B}" type="slidenum">
              <a:rPr lang="en-IN" smtClean="0"/>
              <a:pPr/>
              <a:t>64</a:t>
            </a:fld>
            <a:endParaRPr lang="en-IN"/>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75656" y="1124744"/>
            <a:ext cx="6336704" cy="4680520"/>
          </a:xfrm>
          <a:prstGeom prst="rect">
            <a:avLst/>
          </a:prstGeom>
        </p:spPr>
      </p:pic>
      <p:sp>
        <p:nvSpPr>
          <p:cNvPr id="4" name="TextBox 3"/>
          <p:cNvSpPr txBox="1"/>
          <p:nvPr/>
        </p:nvSpPr>
        <p:spPr>
          <a:xfrm>
            <a:off x="5374432" y="4005064"/>
            <a:ext cx="3312368" cy="2308324"/>
          </a:xfrm>
          <a:prstGeom prst="rect">
            <a:avLst/>
          </a:prstGeom>
          <a:noFill/>
        </p:spPr>
        <p:txBody>
          <a:bodyPr wrap="square" rtlCol="0">
            <a:spAutoFit/>
          </a:bodyPr>
          <a:lstStyle/>
          <a:p>
            <a:pPr marL="457200" indent="-457200">
              <a:buAutoNum type="alphaLcParenR"/>
            </a:pPr>
            <a:r>
              <a:rPr lang="en-IN" sz="2400" dirty="0" smtClean="0"/>
              <a:t>OLLEH</a:t>
            </a:r>
          </a:p>
          <a:p>
            <a:pPr marL="457200" indent="-457200">
              <a:buAutoNum type="alphaLcParenR"/>
            </a:pPr>
            <a:r>
              <a:rPr lang="en-IN" sz="2400" dirty="0" smtClean="0"/>
              <a:t>HELLO</a:t>
            </a:r>
          </a:p>
          <a:p>
            <a:pPr marL="457200" indent="-457200">
              <a:buAutoNum type="alphaLcParenR"/>
            </a:pPr>
            <a:r>
              <a:rPr lang="en-IN" sz="2400" dirty="0" smtClean="0"/>
              <a:t>LLO</a:t>
            </a:r>
          </a:p>
          <a:p>
            <a:pPr marL="457200" indent="-457200">
              <a:buAutoNum type="alphaLcParenR"/>
            </a:pPr>
            <a:r>
              <a:rPr lang="en-IN" sz="2400" dirty="0" smtClean="0"/>
              <a:t>ELLO</a:t>
            </a:r>
          </a:p>
          <a:p>
            <a:pPr marL="457200" indent="-457200">
              <a:buAutoNum type="alphaLcParenR"/>
            </a:pPr>
            <a:endParaRPr lang="en-IN" sz="2400" dirty="0" smtClean="0"/>
          </a:p>
          <a:p>
            <a:pPr marL="457200" indent="-457200">
              <a:buAutoNum type="alphaLcParenR"/>
            </a:pPr>
            <a:endParaRPr lang="en-IN" sz="2400" dirty="0"/>
          </a:p>
        </p:txBody>
      </p:sp>
      <p:pic>
        <p:nvPicPr>
          <p:cNvPr id="5" name="Picture 2" descr="C:\Users\SMART\Documents\Jeeva\Pictures\selected.png"/>
          <p:cNvPicPr>
            <a:picLocks noChangeAspect="1" noChangeArrowheads="1"/>
          </p:cNvPicPr>
          <p:nvPr/>
        </p:nvPicPr>
        <p:blipFill>
          <a:blip r:embed="rId3" cstate="print"/>
          <a:srcRect/>
          <a:stretch>
            <a:fillRect/>
          </a:stretch>
        </p:blipFill>
        <p:spPr bwMode="auto">
          <a:xfrm>
            <a:off x="6802018" y="3941266"/>
            <a:ext cx="457196" cy="457196"/>
          </a:xfrm>
          <a:prstGeom prst="rect">
            <a:avLst/>
          </a:prstGeom>
          <a:noFill/>
        </p:spPr>
      </p:pic>
    </p:spTree>
    <p:extLst>
      <p:ext uri="{BB962C8B-B14F-4D97-AF65-F5344CB8AC3E}">
        <p14:creationId xmlns="" xmlns:p14="http://schemas.microsoft.com/office/powerpoint/2010/main" val="7092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80729"/>
            <a:ext cx="7772400" cy="2619722"/>
          </a:xfrm>
        </p:spPr>
        <p:txBody>
          <a:bodyPr>
            <a:normAutofit fontScale="90000"/>
          </a:bodyPr>
          <a:lstStyle/>
          <a:p>
            <a:r>
              <a:rPr lang="en-IN" dirty="0" smtClean="0"/>
              <a:t>23. Which </a:t>
            </a:r>
            <a:r>
              <a:rPr lang="en-IN" dirty="0"/>
              <a:t>of the following is the correct order of evaluation for the below expression?</a:t>
            </a:r>
            <a:br>
              <a:rPr lang="en-IN" dirty="0"/>
            </a:br>
            <a:r>
              <a:rPr lang="en-IN" dirty="0"/>
              <a:t>z = x + y * z / 4 % 2 - 1</a:t>
            </a:r>
          </a:p>
        </p:txBody>
      </p:sp>
      <p:sp>
        <p:nvSpPr>
          <p:cNvPr id="5" name="Subtitle 4"/>
          <p:cNvSpPr>
            <a:spLocks noGrp="1"/>
          </p:cNvSpPr>
          <p:nvPr>
            <p:ph type="subTitle" idx="1"/>
          </p:nvPr>
        </p:nvSpPr>
        <p:spPr>
          <a:xfrm>
            <a:off x="1371600" y="3886200"/>
            <a:ext cx="6400800" cy="2639144"/>
          </a:xfrm>
        </p:spPr>
        <p:txBody>
          <a:bodyPr>
            <a:normAutofit/>
          </a:bodyPr>
          <a:lstStyle/>
          <a:p>
            <a:pPr marL="514350" indent="-514350">
              <a:buAutoNum type="alphaLcParenR"/>
            </a:pPr>
            <a:r>
              <a:rPr lang="en-IN" dirty="0" smtClean="0">
                <a:solidFill>
                  <a:schemeClr val="tx1"/>
                </a:solidFill>
              </a:rPr>
              <a:t>* / </a:t>
            </a:r>
            <a:r>
              <a:rPr lang="en-IN" dirty="0">
                <a:solidFill>
                  <a:schemeClr val="tx1"/>
                </a:solidFill>
              </a:rPr>
              <a:t>% + - </a:t>
            </a:r>
            <a:r>
              <a:rPr lang="en-IN" dirty="0" smtClean="0">
                <a:solidFill>
                  <a:schemeClr val="tx1"/>
                </a:solidFill>
              </a:rPr>
              <a:t>=</a:t>
            </a:r>
          </a:p>
          <a:p>
            <a:pPr marL="514350" indent="-514350">
              <a:buAutoNum type="alphaLcParenR"/>
            </a:pPr>
            <a:r>
              <a:rPr lang="en-IN" dirty="0">
                <a:solidFill>
                  <a:schemeClr val="tx1"/>
                </a:solidFill>
              </a:rPr>
              <a:t>= * / % + </a:t>
            </a:r>
            <a:r>
              <a:rPr lang="en-IN" dirty="0" smtClean="0">
                <a:solidFill>
                  <a:schemeClr val="tx1"/>
                </a:solidFill>
              </a:rPr>
              <a:t>-</a:t>
            </a:r>
          </a:p>
          <a:p>
            <a:pPr marL="514350" indent="-514350">
              <a:buAutoNum type="alphaLcParenR"/>
            </a:pPr>
            <a:r>
              <a:rPr lang="en-IN" dirty="0">
                <a:solidFill>
                  <a:schemeClr val="tx1"/>
                </a:solidFill>
              </a:rPr>
              <a:t>/ * % - + </a:t>
            </a:r>
            <a:r>
              <a:rPr lang="en-IN" dirty="0" smtClean="0">
                <a:solidFill>
                  <a:schemeClr val="tx1"/>
                </a:solidFill>
              </a:rPr>
              <a:t>=</a:t>
            </a:r>
          </a:p>
          <a:p>
            <a:pPr marL="514350" indent="-514350">
              <a:buAutoNum type="alphaLcParenR"/>
            </a:pPr>
            <a:r>
              <a:rPr lang="en-IN" dirty="0">
                <a:solidFill>
                  <a:schemeClr val="tx1"/>
                </a:solidFill>
              </a:rPr>
              <a:t>* % / - + =</a:t>
            </a:r>
            <a:endParaRPr lang="en-IN" dirty="0" smtClean="0">
              <a:solidFill>
                <a:schemeClr val="tx1"/>
              </a:solidFill>
            </a:endParaRPr>
          </a:p>
          <a:p>
            <a:pPr marL="514350" indent="-514350">
              <a:buAutoNum type="alphaLcParenR"/>
            </a:pPr>
            <a:endParaRPr lang="en-IN" dirty="0" smtClean="0"/>
          </a:p>
          <a:p>
            <a:endParaRPr lang="en-IN" dirty="0"/>
          </a:p>
        </p:txBody>
      </p:sp>
      <p:pic>
        <p:nvPicPr>
          <p:cNvPr id="10" name="Picture 2" descr="C:\Users\SMART\Documents\Jeeva\Pictures\selected.png"/>
          <p:cNvPicPr>
            <a:picLocks noChangeAspect="1" noChangeArrowheads="1"/>
          </p:cNvPicPr>
          <p:nvPr/>
        </p:nvPicPr>
        <p:blipFill>
          <a:blip r:embed="rId2" cstate="print"/>
          <a:srcRect/>
          <a:stretch>
            <a:fillRect/>
          </a:stretch>
        </p:blipFill>
        <p:spPr bwMode="auto">
          <a:xfrm>
            <a:off x="5940152" y="3886200"/>
            <a:ext cx="457196" cy="457196"/>
          </a:xfrm>
          <a:prstGeom prst="rect">
            <a:avLst/>
          </a:prstGeom>
          <a:noFill/>
        </p:spPr>
      </p:pic>
    </p:spTree>
    <p:extLst>
      <p:ext uri="{BB962C8B-B14F-4D97-AF65-F5344CB8AC3E}">
        <p14:creationId xmlns="" xmlns:p14="http://schemas.microsoft.com/office/powerpoint/2010/main" val="295537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7087"/>
            <a:ext cx="6858000" cy="1790700"/>
          </a:xfrm>
        </p:spPr>
        <p:txBody>
          <a:bodyPr>
            <a:normAutofit fontScale="90000"/>
          </a:bodyPr>
          <a:lstStyle/>
          <a:p>
            <a:r>
              <a:rPr lang="en-IN" dirty="0" smtClean="0"/>
              <a:t>24. What is the output if size for char is 1, </a:t>
            </a:r>
            <a:r>
              <a:rPr lang="en-IN" dirty="0" err="1" smtClean="0"/>
              <a:t>int</a:t>
            </a:r>
            <a:r>
              <a:rPr lang="en-IN" dirty="0" smtClean="0"/>
              <a:t> is 4, double is 8?</a:t>
            </a:r>
            <a:endParaRPr lang="en-IN" dirty="0"/>
          </a:p>
        </p:txBody>
      </p:sp>
      <p:sp>
        <p:nvSpPr>
          <p:cNvPr id="3" name="Subtitle 2"/>
          <p:cNvSpPr>
            <a:spLocks noGrp="1"/>
          </p:cNvSpPr>
          <p:nvPr>
            <p:ph type="subTitle" idx="1"/>
          </p:nvPr>
        </p:nvSpPr>
        <p:spPr>
          <a:xfrm>
            <a:off x="996752" y="2060848"/>
            <a:ext cx="6400800" cy="1752600"/>
          </a:xfrm>
        </p:spPr>
        <p:txBody>
          <a:bodyPr>
            <a:normAutofit/>
          </a:bodyPr>
          <a:lstStyle/>
          <a:p>
            <a:pPr algn="l"/>
            <a:endParaRPr lang="en-IN" dirty="0">
              <a:solidFill>
                <a:schemeClr val="tx1"/>
              </a:solidFill>
            </a:endParaRPr>
          </a:p>
          <a:p>
            <a:pPr marL="514350" indent="-514350" algn="l">
              <a:buAutoNum type="alphaLcParenR"/>
            </a:pPr>
            <a:endParaRPr lang="en-IN" dirty="0" smtClean="0">
              <a:solidFill>
                <a:schemeClr val="tx1"/>
              </a:solidFill>
            </a:endParaRPr>
          </a:p>
        </p:txBody>
      </p:sp>
      <p:sp>
        <p:nvSpPr>
          <p:cNvPr id="5" name="TextBox 4"/>
          <p:cNvSpPr txBox="1"/>
          <p:nvPr/>
        </p:nvSpPr>
        <p:spPr>
          <a:xfrm>
            <a:off x="4860032" y="2974831"/>
            <a:ext cx="2808312" cy="1569660"/>
          </a:xfrm>
          <a:prstGeom prst="rect">
            <a:avLst/>
          </a:prstGeom>
          <a:noFill/>
        </p:spPr>
        <p:txBody>
          <a:bodyPr wrap="square" rtlCol="0">
            <a:spAutoFit/>
          </a:bodyPr>
          <a:lstStyle/>
          <a:p>
            <a:pPr marL="457200" indent="-457200">
              <a:buAutoNum type="alphaLcParenR"/>
            </a:pPr>
            <a:r>
              <a:rPr lang="en-IN" sz="2400" dirty="0" smtClean="0"/>
              <a:t>8</a:t>
            </a:r>
          </a:p>
          <a:p>
            <a:pPr marL="457200" indent="-457200">
              <a:buAutoNum type="alphaLcParenR"/>
            </a:pPr>
            <a:r>
              <a:rPr lang="en-IN" sz="2400" dirty="0" smtClean="0"/>
              <a:t>4</a:t>
            </a:r>
          </a:p>
          <a:p>
            <a:pPr marL="457200" indent="-457200">
              <a:buAutoNum type="alphaLcParenR"/>
            </a:pPr>
            <a:r>
              <a:rPr lang="en-IN" sz="2400" dirty="0" smtClean="0"/>
              <a:t>1</a:t>
            </a:r>
          </a:p>
          <a:p>
            <a:pPr marL="457200" indent="-457200">
              <a:buAutoNum type="alphaLcParenR"/>
            </a:pPr>
            <a:r>
              <a:rPr lang="en-IN" sz="2400" dirty="0" smtClean="0"/>
              <a:t>error</a:t>
            </a:r>
            <a:endParaRPr lang="en-IN" sz="24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3529" y="1817788"/>
            <a:ext cx="4265712" cy="4275508"/>
          </a:xfrm>
          <a:prstGeom prst="rect">
            <a:avLst/>
          </a:prstGeom>
        </p:spPr>
      </p:pic>
      <p:pic>
        <p:nvPicPr>
          <p:cNvPr id="7" name="Picture 2" descr="C:\Users\SMART\Documents\Jeeva\Pictures\selected.png"/>
          <p:cNvPicPr>
            <a:picLocks noChangeAspect="1" noChangeArrowheads="1"/>
          </p:cNvPicPr>
          <p:nvPr/>
        </p:nvPicPr>
        <p:blipFill>
          <a:blip r:embed="rId3" cstate="print"/>
          <a:srcRect/>
          <a:stretch>
            <a:fillRect/>
          </a:stretch>
        </p:blipFill>
        <p:spPr bwMode="auto">
          <a:xfrm>
            <a:off x="5820560" y="2929012"/>
            <a:ext cx="457196" cy="457196"/>
          </a:xfrm>
          <a:prstGeom prst="rect">
            <a:avLst/>
          </a:prstGeom>
          <a:noFill/>
        </p:spPr>
      </p:pic>
    </p:spTree>
    <p:extLst>
      <p:ext uri="{BB962C8B-B14F-4D97-AF65-F5344CB8AC3E}">
        <p14:creationId xmlns="" xmlns:p14="http://schemas.microsoft.com/office/powerpoint/2010/main" val="18569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25. Which </a:t>
            </a:r>
            <a:r>
              <a:rPr lang="en-IN" dirty="0"/>
              <a:t>of the following statements is true about the C language?</a:t>
            </a:r>
          </a:p>
        </p:txBody>
      </p:sp>
      <p:sp>
        <p:nvSpPr>
          <p:cNvPr id="4" name="Slide Number Placeholder 3"/>
          <p:cNvSpPr>
            <a:spLocks noGrp="1"/>
          </p:cNvSpPr>
          <p:nvPr>
            <p:ph type="sldNum" sz="quarter" idx="12"/>
          </p:nvPr>
        </p:nvSpPr>
        <p:spPr/>
        <p:txBody>
          <a:bodyPr/>
          <a:lstStyle/>
          <a:p>
            <a:fld id="{6FCE775A-81E1-4004-94F8-2536A66B0A1B}" type="slidenum">
              <a:rPr lang="en-IN" smtClean="0"/>
              <a:pPr/>
              <a:t>67</a:t>
            </a:fld>
            <a:endParaRPr lang="en-IN"/>
          </a:p>
        </p:txBody>
      </p:sp>
      <p:sp>
        <p:nvSpPr>
          <p:cNvPr id="5" name="Subtitle 2"/>
          <p:cNvSpPr>
            <a:spLocks noGrp="1"/>
          </p:cNvSpPr>
          <p:nvPr>
            <p:ph idx="1"/>
          </p:nvPr>
        </p:nvSpPr>
        <p:spPr/>
        <p:txBody>
          <a:bodyPr>
            <a:normAutofit/>
          </a:bodyPr>
          <a:lstStyle/>
          <a:p>
            <a:pPr marL="457200" indent="-457200" algn="l">
              <a:buAutoNum type="alphaLcParenR"/>
            </a:pPr>
            <a:r>
              <a:rPr lang="en-IN" dirty="0" smtClean="0"/>
              <a:t>(void*)0 is different from a null pointer.</a:t>
            </a:r>
          </a:p>
          <a:p>
            <a:pPr marL="457200" indent="-457200" algn="l">
              <a:buAutoNum type="alphaLcParenR"/>
            </a:pPr>
            <a:r>
              <a:rPr lang="en-IN" dirty="0" smtClean="0"/>
              <a:t>Null pointer is another name for un initialized pointer.</a:t>
            </a:r>
          </a:p>
          <a:p>
            <a:pPr marL="457200" indent="-457200" algn="l">
              <a:buAutoNum type="alphaLcParenR"/>
            </a:pPr>
            <a:r>
              <a:rPr lang="en-IN" dirty="0" err="1" smtClean="0"/>
              <a:t>Calloc</a:t>
            </a:r>
            <a:r>
              <a:rPr lang="en-IN" dirty="0" smtClean="0"/>
              <a:t>() can be used only for character pointer allocation.</a:t>
            </a:r>
          </a:p>
          <a:p>
            <a:pPr marL="457200" indent="-457200" algn="l">
              <a:buAutoNum type="alphaLcParenR"/>
            </a:pPr>
            <a:r>
              <a:rPr lang="en-IN" dirty="0" smtClean="0"/>
              <a:t>Char *</a:t>
            </a:r>
            <a:r>
              <a:rPr lang="en-IN" dirty="0" err="1" smtClean="0"/>
              <a:t>i</a:t>
            </a:r>
            <a:r>
              <a:rPr lang="en-IN" dirty="0" smtClean="0"/>
              <a:t>=0 and char *</a:t>
            </a:r>
            <a:r>
              <a:rPr lang="en-IN" dirty="0" err="1" smtClean="0"/>
              <a:t>i</a:t>
            </a:r>
            <a:r>
              <a:rPr lang="en-IN" dirty="0" smtClean="0"/>
              <a:t>=NULL means the same.</a:t>
            </a:r>
          </a:p>
          <a:p>
            <a:endParaRPr lang="en-IN" dirty="0"/>
          </a:p>
        </p:txBody>
      </p:sp>
      <p:pic>
        <p:nvPicPr>
          <p:cNvPr id="6" name="Picture 2" descr="C:\Users\SMART\Documents\Jeeva\Pictures\selected.png"/>
          <p:cNvPicPr>
            <a:picLocks noChangeAspect="1" noChangeArrowheads="1"/>
          </p:cNvPicPr>
          <p:nvPr/>
        </p:nvPicPr>
        <p:blipFill>
          <a:blip r:embed="rId2" cstate="print"/>
          <a:srcRect/>
          <a:stretch>
            <a:fillRect/>
          </a:stretch>
        </p:blipFill>
        <p:spPr bwMode="auto">
          <a:xfrm>
            <a:off x="7812360" y="1647825"/>
            <a:ext cx="457196" cy="457196"/>
          </a:xfrm>
          <a:prstGeom prst="rect">
            <a:avLst/>
          </a:prstGeom>
          <a:noFill/>
        </p:spPr>
      </p:pic>
    </p:spTree>
    <p:extLst>
      <p:ext uri="{BB962C8B-B14F-4D97-AF65-F5344CB8AC3E}">
        <p14:creationId xmlns="" xmlns:p14="http://schemas.microsoft.com/office/powerpoint/2010/main" val="36210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questions</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IN" dirty="0"/>
          </a:p>
        </p:txBody>
      </p:sp>
      <p:sp>
        <p:nvSpPr>
          <p:cNvPr id="3" name="Content Placeholder 2"/>
          <p:cNvSpPr>
            <a:spLocks noGrp="1"/>
          </p:cNvSpPr>
          <p:nvPr>
            <p:ph idx="1"/>
          </p:nvPr>
        </p:nvSpPr>
        <p:spPr>
          <a:xfrm>
            <a:off x="457200" y="1571612"/>
            <a:ext cx="5686436" cy="4554551"/>
          </a:xfrm>
        </p:spPr>
        <p:txBody>
          <a:bodyPr>
            <a:normAutofit fontScale="92500" lnSpcReduction="20000"/>
          </a:bodyPr>
          <a:lstStyle/>
          <a:p>
            <a:pPr>
              <a:buNone/>
            </a:pPr>
            <a:r>
              <a:rPr lang="en-US" dirty="0" smtClean="0"/>
              <a:t>What will be the output of the below code:</a:t>
            </a:r>
            <a:endParaRPr lang="en-US" dirty="0"/>
          </a:p>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main()</a:t>
            </a:r>
          </a:p>
          <a:p>
            <a:pPr>
              <a:buNone/>
            </a:pPr>
            <a:r>
              <a:rPr lang="en-US" dirty="0" smtClean="0"/>
              <a:t>{</a:t>
            </a:r>
          </a:p>
          <a:p>
            <a:pPr>
              <a:buNone/>
            </a:pPr>
            <a:r>
              <a:rPr lang="en-US" dirty="0" smtClean="0"/>
              <a:t>float f = 0.1;</a:t>
            </a:r>
          </a:p>
          <a:p>
            <a:pPr>
              <a:buNone/>
            </a:pPr>
            <a:r>
              <a:rPr lang="en-US" dirty="0" smtClean="0"/>
              <a:t>if( f==0.1)</a:t>
            </a:r>
          </a:p>
          <a:p>
            <a:pPr>
              <a:buNone/>
            </a:pPr>
            <a:r>
              <a:rPr lang="en-US" dirty="0" err="1" smtClean="0"/>
              <a:t>printf</a:t>
            </a:r>
            <a:r>
              <a:rPr lang="en-US" dirty="0" smtClean="0"/>
              <a:t>(“NO\n”);</a:t>
            </a:r>
          </a:p>
          <a:p>
            <a:pPr>
              <a:buNone/>
            </a:pPr>
            <a:r>
              <a:rPr lang="en-US" dirty="0" smtClean="0"/>
              <a:t>return 0;</a:t>
            </a:r>
          </a:p>
          <a:p>
            <a:pPr>
              <a:buNone/>
            </a:pPr>
            <a:r>
              <a:rPr lang="en-US" dirty="0"/>
              <a:t>}</a:t>
            </a:r>
            <a:endParaRPr lang="en-US" dirty="0" smtClean="0"/>
          </a:p>
          <a:p>
            <a:pPr>
              <a:buNone/>
            </a:pPr>
            <a:endParaRPr lang="en-US" dirty="0" smtClean="0"/>
          </a:p>
          <a:p>
            <a:pPr>
              <a:buNone/>
            </a:pPr>
            <a:endParaRPr lang="en-IN" dirty="0"/>
          </a:p>
        </p:txBody>
      </p:sp>
      <p:sp>
        <p:nvSpPr>
          <p:cNvPr id="4" name="TextBox 3"/>
          <p:cNvSpPr txBox="1"/>
          <p:nvPr/>
        </p:nvSpPr>
        <p:spPr>
          <a:xfrm>
            <a:off x="5357818" y="2928934"/>
            <a:ext cx="3214710" cy="2308324"/>
          </a:xfrm>
          <a:prstGeom prst="rect">
            <a:avLst/>
          </a:prstGeom>
          <a:noFill/>
        </p:spPr>
        <p:txBody>
          <a:bodyPr wrap="square" rtlCol="0">
            <a:spAutoFit/>
          </a:bodyPr>
          <a:lstStyle/>
          <a:p>
            <a:pPr marL="342900" indent="-342900">
              <a:buFont typeface="+mj-lt"/>
              <a:buAutoNum type="alphaLcParenR"/>
            </a:pPr>
            <a:r>
              <a:rPr lang="en-US" sz="2400" dirty="0" smtClean="0"/>
              <a:t>NO</a:t>
            </a:r>
          </a:p>
          <a:p>
            <a:pPr marL="342900" indent="-342900">
              <a:buFont typeface="+mj-lt"/>
              <a:buAutoNum type="alphaLcParenR"/>
            </a:pPr>
            <a:r>
              <a:rPr lang="en-US" sz="2400" dirty="0" smtClean="0"/>
              <a:t>ERROR</a:t>
            </a:r>
          </a:p>
          <a:p>
            <a:pPr marL="342900" indent="-342900">
              <a:buFont typeface="+mj-lt"/>
              <a:buAutoNum type="alphaLcParenR"/>
            </a:pPr>
            <a:r>
              <a:rPr lang="en-US" sz="2400" dirty="0" smtClean="0"/>
              <a:t>NO output</a:t>
            </a:r>
          </a:p>
          <a:p>
            <a:pPr marL="342900" indent="-342900">
              <a:buFont typeface="+mj-lt"/>
              <a:buAutoNum type="alphaLcParenR"/>
            </a:pPr>
            <a:r>
              <a:rPr lang="en-US" sz="2400" dirty="0" smtClean="0"/>
              <a:t>Successfully complied but no output</a:t>
            </a:r>
          </a:p>
          <a:p>
            <a:pPr marL="342900" indent="-342900">
              <a:buFont typeface="+mj-lt"/>
              <a:buAutoNum type="alphaLcParenR"/>
            </a:pPr>
            <a:endParaRPr lang="en-US" sz="2400" dirty="0"/>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7715272" y="4429132"/>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928934"/>
            <a:ext cx="8229600" cy="1143000"/>
          </a:xfrm>
        </p:spPr>
        <p:txBody>
          <a:bodyPr>
            <a:normAutofit fontScale="90000"/>
          </a:bodyPr>
          <a:lstStyle/>
          <a:p>
            <a:r>
              <a:rPr lang="en-IN" dirty="0" smtClean="0"/>
              <a:t>We </a:t>
            </a:r>
            <a:r>
              <a:rPr lang="en-IN" b="1" dirty="0" smtClean="0">
                <a:solidFill>
                  <a:srgbClr val="FF0000"/>
                </a:solidFill>
              </a:rPr>
              <a:t>can't use any input functions like </a:t>
            </a:r>
            <a:r>
              <a:rPr lang="en-IN" b="1" dirty="0" err="1" smtClean="0">
                <a:solidFill>
                  <a:srgbClr val="FF0000"/>
                </a:solidFill>
              </a:rPr>
              <a:t>scanf</a:t>
            </a:r>
            <a:r>
              <a:rPr lang="en-IN" b="1" dirty="0" smtClean="0">
                <a:solidFill>
                  <a:srgbClr val="FF0000"/>
                </a:solidFill>
              </a:rPr>
              <a:t>(), </a:t>
            </a:r>
            <a:r>
              <a:rPr lang="en-IN" b="1" dirty="0" err="1" smtClean="0">
                <a:solidFill>
                  <a:srgbClr val="FF0000"/>
                </a:solidFill>
              </a:rPr>
              <a:t>getch</a:t>
            </a:r>
            <a:r>
              <a:rPr lang="en-IN" b="1" dirty="0" smtClean="0">
                <a:solidFill>
                  <a:srgbClr val="FF0000"/>
                </a:solidFill>
              </a:rPr>
              <a:t>(), </a:t>
            </a:r>
            <a:r>
              <a:rPr lang="en-IN" b="1" dirty="0" err="1" smtClean="0">
                <a:solidFill>
                  <a:srgbClr val="FF0000"/>
                </a:solidFill>
              </a:rPr>
              <a:t>getchar</a:t>
            </a:r>
            <a:r>
              <a:rPr lang="en-IN" b="1" dirty="0" smtClean="0">
                <a:solidFill>
                  <a:srgbClr val="FF0000"/>
                </a:solidFill>
              </a:rPr>
              <a:t>()</a:t>
            </a:r>
            <a:r>
              <a:rPr lang="en-IN" dirty="0" smtClean="0">
                <a:solidFill>
                  <a:srgbClr val="FF0000"/>
                </a:solidFill>
              </a:rPr>
              <a:t>. </a:t>
            </a:r>
            <a:r>
              <a:rPr lang="en-IN" dirty="0" smtClean="0"/>
              <a:t/>
            </a:r>
            <a:br>
              <a:rPr lang="en-IN" dirty="0" smtClean="0"/>
            </a:br>
            <a:r>
              <a:rPr lang="en-IN" dirty="0" smtClean="0"/>
              <a:t>The input to be provided should be read as </a:t>
            </a:r>
            <a:r>
              <a:rPr lang="en-IN" sz="4900" b="1" dirty="0" smtClean="0">
                <a:solidFill>
                  <a:srgbClr val="00B050"/>
                </a:solidFill>
              </a:rPr>
              <a:t>command line arguments</a:t>
            </a:r>
            <a:r>
              <a:rPr lang="en-IN" b="1" dirty="0" smtClean="0"/>
              <a:t>.</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6FCE775A-81E1-4004-94F8-2536A66B0A1B}" type="slidenum">
              <a:rPr lang="en-IN" smtClean="0"/>
              <a:pPr/>
              <a:t>7</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IN" dirty="0"/>
          </a:p>
        </p:txBody>
      </p:sp>
      <p:sp>
        <p:nvSpPr>
          <p:cNvPr id="3" name="Content Placeholder 2"/>
          <p:cNvSpPr>
            <a:spLocks noGrp="1"/>
          </p:cNvSpPr>
          <p:nvPr>
            <p:ph idx="1"/>
          </p:nvPr>
        </p:nvSpPr>
        <p:spPr/>
        <p:txBody>
          <a:bodyPr numCol="2">
            <a:normAutofit fontScale="77500" lnSpcReduction="20000"/>
          </a:bodyPr>
          <a:lstStyle/>
          <a:p>
            <a:pPr>
              <a:buNone/>
            </a:pPr>
            <a:r>
              <a:rPr lang="en-US" dirty="0" smtClean="0"/>
              <a:t>In the below code, what concept is used:</a:t>
            </a:r>
          </a:p>
          <a:p>
            <a:pPr>
              <a:buNone/>
            </a:pPr>
            <a:endParaRPr lang="en-US" dirty="0" smtClean="0"/>
          </a:p>
          <a:p>
            <a:pPr>
              <a:buNone/>
            </a:pPr>
            <a:r>
              <a:rPr lang="en-US" dirty="0" smtClean="0"/>
              <a:t>#include&lt;</a:t>
            </a:r>
            <a:r>
              <a:rPr lang="en-US" dirty="0" err="1" smtClean="0"/>
              <a:t>stdio.h</a:t>
            </a:r>
            <a:r>
              <a:rPr lang="en-US" dirty="0" smtClean="0"/>
              <a:t>&gt;</a:t>
            </a:r>
          </a:p>
          <a:p>
            <a:pPr>
              <a:buNone/>
            </a:pPr>
            <a:r>
              <a:rPr lang="en-US" dirty="0" smtClean="0"/>
              <a:t>long </a:t>
            </a:r>
            <a:r>
              <a:rPr lang="en-US" dirty="0" err="1" smtClean="0"/>
              <a:t>int</a:t>
            </a:r>
            <a:r>
              <a:rPr lang="en-US" dirty="0" smtClean="0"/>
              <a:t>  fact(</a:t>
            </a:r>
            <a:r>
              <a:rPr lang="en-US" dirty="0" err="1" smtClean="0"/>
              <a:t>int</a:t>
            </a:r>
            <a:r>
              <a:rPr lang="en-US" dirty="0" smtClean="0"/>
              <a:t>  n);</a:t>
            </a:r>
          </a:p>
          <a:p>
            <a:pPr>
              <a:buNone/>
            </a:pPr>
            <a:r>
              <a:rPr lang="en-US" dirty="0" err="1" smtClean="0"/>
              <a:t>int</a:t>
            </a:r>
            <a:r>
              <a:rPr lang="en-US" dirty="0" smtClean="0"/>
              <a:t> main()</a:t>
            </a:r>
          </a:p>
          <a:p>
            <a:pPr>
              <a:buNone/>
            </a:pPr>
            <a:r>
              <a:rPr lang="en-US" dirty="0" smtClean="0"/>
              <a:t>{</a:t>
            </a:r>
          </a:p>
          <a:p>
            <a:pPr>
              <a:buNone/>
            </a:pPr>
            <a:r>
              <a:rPr lang="en-US" dirty="0" err="1" smtClean="0"/>
              <a:t>int</a:t>
            </a:r>
            <a:r>
              <a:rPr lang="en-US" dirty="0" smtClean="0"/>
              <a:t> n;</a:t>
            </a:r>
          </a:p>
          <a:p>
            <a:pPr>
              <a:buNone/>
            </a:pPr>
            <a:r>
              <a:rPr lang="en-US" dirty="0" err="1" smtClean="0"/>
              <a:t>Printf</a:t>
            </a:r>
            <a:r>
              <a:rPr lang="en-US" dirty="0" smtClean="0"/>
              <a:t>(“Enter a positive integer:”);</a:t>
            </a:r>
          </a:p>
          <a:p>
            <a:pPr>
              <a:buNone/>
            </a:pPr>
            <a:r>
              <a:rPr lang="en-US" dirty="0" err="1" smtClean="0"/>
              <a:t>Scanf</a:t>
            </a:r>
            <a:r>
              <a:rPr lang="en-US" dirty="0" smtClean="0"/>
              <a:t>(“%</a:t>
            </a:r>
            <a:r>
              <a:rPr lang="en-US" dirty="0" err="1" smtClean="0"/>
              <a:t>d”,&amp;n</a:t>
            </a:r>
            <a:r>
              <a:rPr lang="en-US" dirty="0" smtClean="0"/>
              <a:t>);</a:t>
            </a:r>
          </a:p>
          <a:p>
            <a:pPr>
              <a:buNone/>
            </a:pPr>
            <a:r>
              <a:rPr lang="en-US" dirty="0" err="1" smtClean="0"/>
              <a:t>Printf</a:t>
            </a:r>
            <a:r>
              <a:rPr lang="en-US" dirty="0" smtClean="0"/>
              <a:t>(“ Factorial of %d=\</a:t>
            </a:r>
            <a:r>
              <a:rPr lang="en-US" dirty="0" err="1" smtClean="0"/>
              <a:t>ld’,n,fact</a:t>
            </a:r>
            <a:r>
              <a:rPr lang="en-US" dirty="0" smtClean="0"/>
              <a:t>(n));</a:t>
            </a:r>
          </a:p>
          <a:p>
            <a:pPr>
              <a:buNone/>
            </a:pPr>
            <a:r>
              <a:rPr lang="en-US" dirty="0" smtClean="0"/>
              <a:t>return 0;</a:t>
            </a:r>
          </a:p>
          <a:p>
            <a:pPr>
              <a:buNone/>
            </a:pPr>
            <a:r>
              <a:rPr lang="en-US" dirty="0" smtClean="0"/>
              <a:t>}</a:t>
            </a:r>
          </a:p>
          <a:p>
            <a:pPr>
              <a:buNone/>
            </a:pPr>
            <a:r>
              <a:rPr lang="en-US" dirty="0" smtClean="0"/>
              <a:t>long </a:t>
            </a:r>
            <a:r>
              <a:rPr lang="en-US" dirty="0" err="1" smtClean="0"/>
              <a:t>int</a:t>
            </a:r>
            <a:r>
              <a:rPr lang="en-US" dirty="0" smtClean="0"/>
              <a:t> fact(</a:t>
            </a:r>
            <a:r>
              <a:rPr lang="en-US" dirty="0" err="1" smtClean="0"/>
              <a:t>int</a:t>
            </a:r>
            <a:r>
              <a:rPr lang="en-US" dirty="0" smtClean="0"/>
              <a:t> n)</a:t>
            </a:r>
          </a:p>
          <a:p>
            <a:pPr>
              <a:buNone/>
            </a:pPr>
            <a:r>
              <a:rPr lang="en-US" dirty="0" smtClean="0"/>
              <a:t>{</a:t>
            </a:r>
          </a:p>
          <a:p>
            <a:pPr>
              <a:buNone/>
            </a:pPr>
            <a:r>
              <a:rPr lang="en-US" dirty="0" smtClean="0"/>
              <a:t>If (n&gt;=1)</a:t>
            </a:r>
          </a:p>
          <a:p>
            <a:pPr>
              <a:buNone/>
            </a:pPr>
            <a:r>
              <a:rPr lang="en-US" dirty="0"/>
              <a:t>r</a:t>
            </a:r>
            <a:r>
              <a:rPr lang="en-US" dirty="0" smtClean="0"/>
              <a:t>eturn n*fact(n-1);</a:t>
            </a:r>
          </a:p>
          <a:p>
            <a:pPr>
              <a:buNone/>
            </a:pPr>
            <a:r>
              <a:rPr lang="en-US" dirty="0" smtClean="0"/>
              <a:t>Else</a:t>
            </a:r>
          </a:p>
          <a:p>
            <a:pPr>
              <a:buNone/>
            </a:pPr>
            <a:r>
              <a:rPr lang="en-US" dirty="0"/>
              <a:t>r</a:t>
            </a:r>
            <a:r>
              <a:rPr lang="en-US" dirty="0" smtClean="0"/>
              <a:t>eturn 1;</a:t>
            </a:r>
          </a:p>
          <a:p>
            <a:pPr>
              <a:buNone/>
            </a:pPr>
            <a:r>
              <a:rPr lang="en-US" dirty="0" smtClean="0"/>
              <a:t>}</a:t>
            </a:r>
          </a:p>
          <a:p>
            <a:pPr>
              <a:buNone/>
            </a:pPr>
            <a:endParaRPr lang="en-US" dirty="0" smtClean="0"/>
          </a:p>
          <a:p>
            <a:pPr>
              <a:buNone/>
            </a:pP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lphaLcParenR"/>
            </a:pPr>
            <a:r>
              <a:rPr lang="en-US" dirty="0" smtClean="0"/>
              <a:t>Function calls from one to other function</a:t>
            </a:r>
          </a:p>
          <a:p>
            <a:pPr marL="514350" indent="-514350">
              <a:buFont typeface="+mj-lt"/>
              <a:buAutoNum type="alphaLcParenR"/>
            </a:pPr>
            <a:r>
              <a:rPr lang="en-US" dirty="0" smtClean="0"/>
              <a:t>Repeatedly calls itself(recursive)</a:t>
            </a:r>
          </a:p>
          <a:p>
            <a:pPr marL="514350" indent="-514350">
              <a:buFont typeface="+mj-lt"/>
              <a:buAutoNum type="alphaLcParenR"/>
            </a:pPr>
            <a:r>
              <a:rPr lang="en-US" dirty="0" smtClean="0"/>
              <a:t>Conditional looping</a:t>
            </a:r>
          </a:p>
          <a:p>
            <a:pPr marL="514350" indent="-514350">
              <a:buNone/>
            </a:pP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71</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6643702" y="2357430"/>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main(</a:t>
            </a:r>
            <a:r>
              <a:rPr lang="en-US" dirty="0" err="1" smtClean="0"/>
              <a:t>int</a:t>
            </a:r>
            <a:r>
              <a:rPr lang="en-US" dirty="0" smtClean="0"/>
              <a:t> </a:t>
            </a:r>
            <a:r>
              <a:rPr lang="en-US" dirty="0" err="1" smtClean="0"/>
              <a:t>argc,char</a:t>
            </a:r>
            <a:r>
              <a:rPr lang="en-US" dirty="0" smtClean="0"/>
              <a:t>** </a:t>
            </a:r>
            <a:r>
              <a:rPr lang="en-US" dirty="0" err="1" smtClean="0"/>
              <a:t>arg</a:t>
            </a:r>
            <a:r>
              <a:rPr lang="en-US" dirty="0" smtClean="0"/>
              <a:t> v)</a:t>
            </a:r>
          </a:p>
          <a:p>
            <a:pPr>
              <a:buNone/>
            </a:pPr>
            <a:r>
              <a:rPr lang="en-US" dirty="0" smtClean="0"/>
              <a:t>In the above definition of main function, the variable </a:t>
            </a:r>
            <a:r>
              <a:rPr lang="en-US" dirty="0" err="1" smtClean="0"/>
              <a:t>argv</a:t>
            </a:r>
            <a:r>
              <a:rPr lang="en-US" dirty="0" smtClean="0"/>
              <a:t> denotes:</a:t>
            </a:r>
          </a:p>
          <a:p>
            <a:pPr>
              <a:buNone/>
            </a:pPr>
            <a:r>
              <a:rPr lang="en-US" dirty="0" smtClean="0"/>
              <a:t>A) An array of character pointers each pointing to the command line parameters</a:t>
            </a:r>
          </a:p>
          <a:p>
            <a:pPr>
              <a:buNone/>
            </a:pPr>
            <a:r>
              <a:rPr lang="en-US" dirty="0" smtClean="0"/>
              <a:t>B) An array of character pointers, the first array item pointing to the program name and the remaining pointing to the command line parameters</a:t>
            </a:r>
          </a:p>
          <a:p>
            <a:pPr>
              <a:buNone/>
            </a:pPr>
            <a:r>
              <a:rPr lang="en-US" dirty="0" smtClean="0"/>
              <a:t>C)A pointer to character that points to command line parameters</a:t>
            </a:r>
          </a:p>
          <a:p>
            <a:pPr>
              <a:buNone/>
            </a:pPr>
            <a:r>
              <a:rPr lang="en-US" dirty="0" smtClean="0"/>
              <a:t>D) A pointer to a pointer that points to the memory location where the program has been loaded into the memory</a:t>
            </a:r>
            <a:endParaRPr lang="en-IN" dirty="0"/>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8001024" y="5286388"/>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 *</a:t>
            </a:r>
            <a:endParaRPr lang="en-IN" dirty="0"/>
          </a:p>
        </p:txBody>
      </p:sp>
      <p:sp>
        <p:nvSpPr>
          <p:cNvPr id="3" name="Content Placeholder 2"/>
          <p:cNvSpPr>
            <a:spLocks noGrp="1"/>
          </p:cNvSpPr>
          <p:nvPr>
            <p:ph idx="1"/>
          </p:nvPr>
        </p:nvSpPr>
        <p:spPr>
          <a:xfrm>
            <a:off x="457200" y="1571612"/>
            <a:ext cx="5400684" cy="4554551"/>
          </a:xfrm>
        </p:spPr>
        <p:txBody>
          <a:bodyPr>
            <a:normAutofit fontScale="70000" lnSpcReduction="20000"/>
          </a:bodyPr>
          <a:lstStyle/>
          <a:p>
            <a:pPr>
              <a:buNone/>
            </a:pPr>
            <a:r>
              <a:rPr lang="en-US" dirty="0" smtClean="0"/>
              <a:t>What will be the output of the below code:</a:t>
            </a:r>
          </a:p>
          <a:p>
            <a:pPr>
              <a:buNone/>
            </a:pPr>
            <a:endParaRPr lang="en-US" dirty="0"/>
          </a:p>
          <a:p>
            <a:pPr>
              <a:buNone/>
            </a:pPr>
            <a:r>
              <a:rPr lang="en-US" dirty="0" smtClean="0"/>
              <a:t>#include&lt;</a:t>
            </a:r>
            <a:r>
              <a:rPr lang="en-US" dirty="0" err="1" smtClean="0"/>
              <a:t>stdio.h</a:t>
            </a:r>
            <a:r>
              <a:rPr lang="en-US" dirty="0" smtClean="0"/>
              <a:t>&gt;</a:t>
            </a:r>
          </a:p>
          <a:p>
            <a:pPr>
              <a:buNone/>
            </a:pPr>
            <a:r>
              <a:rPr lang="en-US" dirty="0" err="1"/>
              <a:t>i</a:t>
            </a:r>
            <a:r>
              <a:rPr lang="en-US" dirty="0" err="1" smtClean="0"/>
              <a:t>nt</a:t>
            </a:r>
            <a:r>
              <a:rPr lang="en-US" dirty="0" smtClean="0"/>
              <a:t> main()</a:t>
            </a:r>
          </a:p>
          <a:p>
            <a:pPr>
              <a:buNone/>
            </a:pPr>
            <a:r>
              <a:rPr lang="en-US" dirty="0" smtClean="0"/>
              <a:t>{</a:t>
            </a:r>
          </a:p>
          <a:p>
            <a:pPr>
              <a:buNone/>
            </a:pPr>
            <a:r>
              <a:rPr lang="en-US" dirty="0"/>
              <a:t>f</a:t>
            </a:r>
            <a:r>
              <a:rPr lang="en-US" dirty="0" smtClean="0"/>
              <a:t>loat f=0.1;</a:t>
            </a:r>
          </a:p>
          <a:p>
            <a:pPr>
              <a:buNone/>
            </a:pPr>
            <a:r>
              <a:rPr lang="en-US" dirty="0" smtClean="0"/>
              <a:t>if(f==0.1)</a:t>
            </a:r>
          </a:p>
          <a:p>
            <a:pPr>
              <a:buNone/>
            </a:pPr>
            <a:r>
              <a:rPr lang="en-US" dirty="0" err="1" smtClean="0"/>
              <a:t>Printf</a:t>
            </a:r>
            <a:r>
              <a:rPr lang="en-US" dirty="0" smtClean="0"/>
              <a:t>(“YES\n”);</a:t>
            </a:r>
          </a:p>
          <a:p>
            <a:pPr>
              <a:buNone/>
            </a:pPr>
            <a:r>
              <a:rPr lang="en-US" dirty="0" smtClean="0"/>
              <a:t>Else</a:t>
            </a:r>
          </a:p>
          <a:p>
            <a:pPr>
              <a:buNone/>
            </a:pPr>
            <a:r>
              <a:rPr lang="en-US" dirty="0" err="1" smtClean="0"/>
              <a:t>Printf</a:t>
            </a:r>
            <a:r>
              <a:rPr lang="en-US" dirty="0" smtClean="0"/>
              <a:t>(“No\n”);</a:t>
            </a:r>
          </a:p>
          <a:p>
            <a:pPr>
              <a:buNone/>
            </a:pPr>
            <a:r>
              <a:rPr lang="en-US" dirty="0" smtClean="0"/>
              <a:t>Return 0;</a:t>
            </a:r>
          </a:p>
          <a:p>
            <a:pPr>
              <a:buNone/>
            </a:pPr>
            <a:r>
              <a:rPr lang="en-US" dirty="0" smtClean="0"/>
              <a:t>}</a:t>
            </a:r>
          </a:p>
          <a:p>
            <a:pPr>
              <a:buNone/>
            </a:pPr>
            <a:endParaRPr lang="en-US" dirty="0" smtClean="0"/>
          </a:p>
          <a:p>
            <a:pPr>
              <a:buNone/>
            </a:pPr>
            <a:endParaRPr lang="en-US" dirty="0" smtClean="0"/>
          </a:p>
          <a:p>
            <a:pPr>
              <a:buNone/>
            </a:pPr>
            <a:endParaRPr lang="en-IN" dirty="0"/>
          </a:p>
        </p:txBody>
      </p:sp>
      <p:sp>
        <p:nvSpPr>
          <p:cNvPr id="4" name="TextBox 3"/>
          <p:cNvSpPr txBox="1"/>
          <p:nvPr/>
        </p:nvSpPr>
        <p:spPr>
          <a:xfrm>
            <a:off x="6357950" y="2857496"/>
            <a:ext cx="2143140" cy="369332"/>
          </a:xfrm>
          <a:prstGeom prst="rect">
            <a:avLst/>
          </a:prstGeom>
          <a:noFill/>
        </p:spPr>
        <p:txBody>
          <a:bodyPr wrap="square" rtlCol="0">
            <a:spAutoFit/>
          </a:bodyPr>
          <a:lstStyle/>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ANSWER:</a:t>
            </a:r>
          </a:p>
          <a:p>
            <a:pPr>
              <a:buNone/>
            </a:pPr>
            <a:r>
              <a:rPr lang="en-US" dirty="0" smtClean="0"/>
              <a:t>NO</a:t>
            </a: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74</a:t>
            </a:fld>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IN" dirty="0"/>
          </a:p>
        </p:txBody>
      </p:sp>
      <p:sp>
        <p:nvSpPr>
          <p:cNvPr id="3" name="Content Placeholder 2"/>
          <p:cNvSpPr>
            <a:spLocks noGrp="1"/>
          </p:cNvSpPr>
          <p:nvPr>
            <p:ph idx="1"/>
          </p:nvPr>
        </p:nvSpPr>
        <p:spPr/>
        <p:txBody>
          <a:bodyPr/>
          <a:lstStyle/>
          <a:p>
            <a:pPr>
              <a:buNone/>
            </a:pPr>
            <a:r>
              <a:rPr lang="en-US" dirty="0" smtClean="0"/>
              <a:t>What does a default header file contain?</a:t>
            </a:r>
          </a:p>
          <a:p>
            <a:pPr>
              <a:buNone/>
            </a:pPr>
            <a:endParaRPr lang="en-US" dirty="0" smtClean="0"/>
          </a:p>
          <a:p>
            <a:pPr marL="514350" indent="-514350">
              <a:buAutoNum type="alphaUcParenR"/>
            </a:pPr>
            <a:r>
              <a:rPr lang="en-US" dirty="0" smtClean="0"/>
              <a:t>Prototypes</a:t>
            </a:r>
          </a:p>
          <a:p>
            <a:pPr marL="514350" indent="-514350">
              <a:buAutoNum type="alphaUcParenR"/>
            </a:pPr>
            <a:r>
              <a:rPr lang="en-US" dirty="0" smtClean="0"/>
              <a:t>Declarations</a:t>
            </a:r>
          </a:p>
          <a:p>
            <a:pPr marL="514350" indent="-514350">
              <a:buAutoNum type="alphaUcParenR"/>
            </a:pPr>
            <a:r>
              <a:rPr lang="en-US" dirty="0" smtClean="0"/>
              <a:t>Implementations</a:t>
            </a:r>
          </a:p>
          <a:p>
            <a:pPr marL="514350" indent="-514350">
              <a:buAutoNum type="alphaUcParenR"/>
            </a:pPr>
            <a:r>
              <a:rPr lang="en-US" dirty="0" smtClean="0"/>
              <a:t>All of the above </a:t>
            </a:r>
            <a:endParaRPr lang="en-IN" dirty="0"/>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3500430" y="3357562"/>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 the below code, the program expects the user to enter a word. If the user enters the word as   ABRACADABRA , what is the output value printed:</a:t>
            </a:r>
          </a:p>
          <a:p>
            <a:pPr marL="0" indent="0">
              <a:buNone/>
            </a:pPr>
            <a:endParaRPr lang="en-US" dirty="0" smtClean="0"/>
          </a:p>
          <a:p>
            <a:pPr>
              <a:buNone/>
            </a:pPr>
            <a:r>
              <a:rPr lang="en-US" dirty="0" smtClean="0"/>
              <a:t>#include&lt;</a:t>
            </a:r>
            <a:r>
              <a:rPr lang="en-US" dirty="0" err="1" smtClean="0"/>
              <a:t>stdio.h</a:t>
            </a:r>
            <a:r>
              <a:rPr lang="en-US" dirty="0" smtClean="0"/>
              <a:t>&gt;</a:t>
            </a:r>
          </a:p>
          <a:p>
            <a:pPr>
              <a:buNone/>
            </a:pPr>
            <a:r>
              <a:rPr lang="en-US" dirty="0" smtClean="0"/>
              <a:t>#define MAX 20</a:t>
            </a:r>
          </a:p>
          <a:p>
            <a:pPr>
              <a:buNone/>
            </a:pPr>
            <a:r>
              <a:rPr lang="en-US" dirty="0" smtClean="0"/>
              <a:t>char * fn(char());</a:t>
            </a:r>
          </a:p>
          <a:p>
            <a:pPr>
              <a:buNone/>
            </a:pPr>
            <a:r>
              <a:rPr lang="en-US" dirty="0" err="1" smtClean="0"/>
              <a:t>int</a:t>
            </a:r>
            <a:r>
              <a:rPr lang="en-US" dirty="0" smtClean="0"/>
              <a:t> main()</a:t>
            </a:r>
          </a:p>
          <a:p>
            <a:pPr>
              <a:buNone/>
            </a:pPr>
            <a:r>
              <a:rPr lang="en-US" dirty="0" smtClean="0"/>
              <a:t>{</a:t>
            </a:r>
          </a:p>
          <a:p>
            <a:pPr>
              <a:buNone/>
            </a:pPr>
            <a:r>
              <a:rPr lang="en-US" dirty="0"/>
              <a:t>c</a:t>
            </a:r>
            <a:r>
              <a:rPr lang="en-US" dirty="0" smtClean="0"/>
              <a:t>har </a:t>
            </a:r>
            <a:r>
              <a:rPr lang="en-US" dirty="0" err="1" smtClean="0"/>
              <a:t>str</a:t>
            </a:r>
            <a:r>
              <a:rPr lang="en-US" dirty="0" smtClean="0"/>
              <a:t>[MAX], * rev;</a:t>
            </a:r>
          </a:p>
          <a:p>
            <a:pPr>
              <a:buNone/>
            </a:pPr>
            <a:r>
              <a:rPr lang="en-US" dirty="0" err="1" smtClean="0"/>
              <a:t>Printf</a:t>
            </a:r>
            <a:r>
              <a:rPr lang="en-US" dirty="0" smtClean="0"/>
              <a:t>(“Enter a word size not more than 15 characters:”);</a:t>
            </a:r>
          </a:p>
          <a:p>
            <a:pPr>
              <a:buNone/>
            </a:pPr>
            <a:r>
              <a:rPr lang="en-US" dirty="0" err="1" smtClean="0"/>
              <a:t>scanf</a:t>
            </a:r>
            <a:r>
              <a:rPr lang="en-US" dirty="0" smtClean="0"/>
              <a:t>(“%s”, </a:t>
            </a:r>
            <a:r>
              <a:rPr lang="en-US" dirty="0" err="1" smtClean="0"/>
              <a:t>str</a:t>
            </a:r>
            <a:r>
              <a:rPr lang="en-US" dirty="0" smtClean="0"/>
              <a:t>);</a:t>
            </a:r>
          </a:p>
          <a:p>
            <a:pPr>
              <a:buNone/>
            </a:pPr>
            <a:r>
              <a:rPr lang="en-US" dirty="0" smtClean="0"/>
              <a:t>r=fn(</a:t>
            </a:r>
            <a:r>
              <a:rPr lang="en-US" dirty="0" err="1" smtClean="0"/>
              <a:t>str</a:t>
            </a:r>
            <a:r>
              <a:rPr lang="en-US" dirty="0" smtClean="0"/>
              <a:t>);</a:t>
            </a:r>
          </a:p>
          <a:p>
            <a:pPr>
              <a:buNone/>
            </a:pPr>
            <a:endParaRPr lang="en-US" dirty="0" smtClean="0"/>
          </a:p>
          <a:p>
            <a:pPr>
              <a:buNone/>
            </a:pPr>
            <a:endParaRPr lang="en-US" dirty="0" smtClean="0"/>
          </a:p>
          <a:p>
            <a:pPr>
              <a:buNone/>
            </a:pP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77500" lnSpcReduction="20000"/>
          </a:bodyPr>
          <a:lstStyle/>
          <a:p>
            <a:pPr>
              <a:buNone/>
            </a:pPr>
            <a:r>
              <a:rPr lang="en-US" dirty="0" err="1" smtClean="0"/>
              <a:t>Printf</a:t>
            </a:r>
            <a:r>
              <a:rPr lang="en-US" dirty="0" smtClean="0"/>
              <a:t>(“\m\</a:t>
            </a:r>
            <a:r>
              <a:rPr lang="en-US" dirty="0" err="1" smtClean="0"/>
              <a:t>n”,r</a:t>
            </a:r>
            <a:r>
              <a:rPr lang="en-US" dirty="0" smtClean="0"/>
              <a:t>);</a:t>
            </a:r>
          </a:p>
          <a:p>
            <a:pPr>
              <a:buNone/>
            </a:pPr>
            <a:r>
              <a:rPr lang="en-US" dirty="0" smtClean="0"/>
              <a:t>Return 0;</a:t>
            </a:r>
          </a:p>
          <a:p>
            <a:pPr>
              <a:buNone/>
            </a:pPr>
            <a:r>
              <a:rPr lang="en-US" dirty="0" smtClean="0"/>
              <a:t>}</a:t>
            </a:r>
          </a:p>
          <a:p>
            <a:pPr>
              <a:buNone/>
            </a:pPr>
            <a:r>
              <a:rPr lang="en-US" dirty="0" smtClean="0"/>
              <a:t>Char*fn(char  </a:t>
            </a:r>
            <a:r>
              <a:rPr lang="en-US" dirty="0" err="1" smtClean="0"/>
              <a:t>str</a:t>
            </a:r>
            <a:r>
              <a:rPr lang="en-US" dirty="0" smtClean="0"/>
              <a:t>())</a:t>
            </a:r>
          </a:p>
          <a:p>
            <a:pPr>
              <a:buNone/>
            </a:pPr>
            <a:r>
              <a:rPr lang="en-US" dirty="0" smtClean="0"/>
              <a:t>{</a:t>
            </a:r>
          </a:p>
          <a:p>
            <a:pPr>
              <a:buNone/>
            </a:pPr>
            <a:r>
              <a:rPr lang="en-US" dirty="0" smtClean="0"/>
              <a:t>Static </a:t>
            </a:r>
            <a:r>
              <a:rPr lang="en-US" dirty="0" err="1" smtClean="0"/>
              <a:t>int</a:t>
            </a:r>
            <a:r>
              <a:rPr lang="en-US" dirty="0" smtClean="0"/>
              <a:t> 1=0;</a:t>
            </a:r>
          </a:p>
          <a:p>
            <a:pPr>
              <a:buNone/>
            </a:pPr>
            <a:r>
              <a:rPr lang="en-US" dirty="0" smtClean="0"/>
              <a:t>Static char=r[MAX];</a:t>
            </a:r>
          </a:p>
          <a:p>
            <a:pPr>
              <a:buNone/>
            </a:pPr>
            <a:r>
              <a:rPr lang="en-US" dirty="0" smtClean="0"/>
              <a:t>If(*</a:t>
            </a:r>
            <a:r>
              <a:rPr lang="en-US" dirty="0" err="1" smtClean="0"/>
              <a:t>str</a:t>
            </a:r>
            <a:r>
              <a:rPr lang="en-US" dirty="0" smtClean="0"/>
              <a:t>)</a:t>
            </a:r>
          </a:p>
          <a:p>
            <a:pPr>
              <a:buNone/>
            </a:pPr>
            <a:r>
              <a:rPr lang="en-US" dirty="0" smtClean="0"/>
              <a:t>{</a:t>
            </a:r>
          </a:p>
          <a:p>
            <a:pPr>
              <a:buNone/>
            </a:pPr>
            <a:r>
              <a:rPr lang="en-US" dirty="0" smtClean="0"/>
              <a:t>Fn(str+1);</a:t>
            </a:r>
          </a:p>
          <a:p>
            <a:pPr>
              <a:buNone/>
            </a:pPr>
            <a:r>
              <a:rPr lang="en-US" dirty="0" smtClean="0"/>
              <a:t>R[</a:t>
            </a:r>
            <a:r>
              <a:rPr lang="en-US" dirty="0" err="1" smtClean="0"/>
              <a:t>i</a:t>
            </a:r>
            <a:r>
              <a:rPr lang="en-US" dirty="0" smtClean="0"/>
              <a:t>++]=*</a:t>
            </a:r>
            <a:r>
              <a:rPr lang="en-US" dirty="0" err="1" smtClean="0"/>
              <a:t>str</a:t>
            </a:r>
            <a:r>
              <a:rPr lang="en-US" dirty="0" smtClean="0"/>
              <a:t>;</a:t>
            </a:r>
          </a:p>
          <a:p>
            <a:pPr>
              <a:buNone/>
            </a:pPr>
            <a:r>
              <a:rPr lang="en-US" dirty="0" smtClean="0"/>
              <a:t>}</a:t>
            </a:r>
          </a:p>
          <a:p>
            <a:pPr>
              <a:buNone/>
            </a:pPr>
            <a:r>
              <a:rPr lang="en-US" dirty="0" smtClean="0"/>
              <a:t>Return r;</a:t>
            </a:r>
          </a:p>
          <a:p>
            <a:pPr>
              <a:buNone/>
            </a:pPr>
            <a:r>
              <a:rPr lang="en-US" dirty="0" smtClean="0"/>
              <a:t>}</a:t>
            </a:r>
          </a:p>
          <a:p>
            <a:pPr>
              <a:buNone/>
            </a:pP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lphaLcParenR"/>
            </a:pPr>
            <a:r>
              <a:rPr lang="en-US" dirty="0" smtClean="0"/>
              <a:t>ABRACADABRA</a:t>
            </a:r>
          </a:p>
          <a:p>
            <a:pPr marL="514350" indent="-514350">
              <a:buFont typeface="+mj-lt"/>
              <a:buAutoNum type="alphaLcParenR"/>
            </a:pPr>
            <a:r>
              <a:rPr lang="en-US" dirty="0" smtClean="0"/>
              <a:t>ARBADACARBA</a:t>
            </a:r>
          </a:p>
          <a:p>
            <a:pPr marL="514350" indent="-514350">
              <a:buFont typeface="+mj-lt"/>
              <a:buAutoNum type="alphaLcParenR"/>
            </a:pPr>
            <a:r>
              <a:rPr lang="en-US" dirty="0" smtClean="0"/>
              <a:t>ERROR</a:t>
            </a:r>
          </a:p>
          <a:p>
            <a:pPr marL="514350" indent="-514350">
              <a:buFont typeface="+mj-lt"/>
              <a:buAutoNum type="alphaLcParenR"/>
            </a:pPr>
            <a:r>
              <a:rPr lang="en-US" dirty="0" smtClean="0"/>
              <a:t>NO OUTPUT</a:t>
            </a:r>
            <a:endParaRPr lang="en-US"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78</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2571736" y="2714620"/>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IN" dirty="0"/>
          </a:p>
        </p:txBody>
      </p:sp>
      <p:sp>
        <p:nvSpPr>
          <p:cNvPr id="3" name="Content Placeholder 2"/>
          <p:cNvSpPr>
            <a:spLocks noGrp="1"/>
          </p:cNvSpPr>
          <p:nvPr>
            <p:ph idx="1"/>
          </p:nvPr>
        </p:nvSpPr>
        <p:spPr/>
        <p:txBody>
          <a:bodyPr/>
          <a:lstStyle/>
          <a:p>
            <a:pPr>
              <a:buNone/>
            </a:pPr>
            <a:r>
              <a:rPr lang="en-US" dirty="0" smtClean="0"/>
              <a:t>Which of the below has the highest precision?</a:t>
            </a:r>
          </a:p>
          <a:p>
            <a:pPr marL="514350" indent="-514350">
              <a:buAutoNum type="alphaUcParenR"/>
            </a:pPr>
            <a:r>
              <a:rPr lang="en-US" dirty="0"/>
              <a:t>d</a:t>
            </a:r>
            <a:r>
              <a:rPr lang="en-US" dirty="0" smtClean="0"/>
              <a:t>ouble</a:t>
            </a:r>
          </a:p>
          <a:p>
            <a:pPr marL="514350" indent="-514350">
              <a:buAutoNum type="alphaUcParenR"/>
            </a:pPr>
            <a:r>
              <a:rPr lang="en-US" dirty="0"/>
              <a:t>f</a:t>
            </a:r>
            <a:r>
              <a:rPr lang="en-US" dirty="0" smtClean="0"/>
              <a:t>loat</a:t>
            </a:r>
          </a:p>
          <a:p>
            <a:pPr marL="514350" indent="-514350">
              <a:buAutoNum type="alphaUcParenR"/>
            </a:pPr>
            <a:r>
              <a:rPr lang="en-US" dirty="0"/>
              <a:t>u</a:t>
            </a:r>
            <a:r>
              <a:rPr lang="en-US" dirty="0" smtClean="0"/>
              <a:t>nsigned long </a:t>
            </a:r>
            <a:r>
              <a:rPr lang="en-US" dirty="0" err="1" smtClean="0"/>
              <a:t>int</a:t>
            </a:r>
            <a:endParaRPr lang="en-US" dirty="0" smtClean="0"/>
          </a:p>
          <a:p>
            <a:pPr marL="514350" indent="-514350">
              <a:buAutoNum type="alphaUcParenR"/>
            </a:pPr>
            <a:r>
              <a:rPr lang="en-US" dirty="0"/>
              <a:t>l</a:t>
            </a:r>
            <a:r>
              <a:rPr lang="en-US" dirty="0" smtClean="0"/>
              <a:t>ong </a:t>
            </a:r>
            <a:r>
              <a:rPr lang="en-US" dirty="0" err="1" smtClean="0"/>
              <a:t>int</a:t>
            </a:r>
            <a:r>
              <a:rPr lang="en-US" dirty="0" smtClean="0"/>
              <a:t> </a:t>
            </a:r>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2357422" y="2214554"/>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602" y="571480"/>
            <a:ext cx="10929982" cy="1714512"/>
          </a:xfrm>
        </p:spPr>
        <p:txBody>
          <a:bodyPr>
            <a:normAutofit/>
          </a:bodyPr>
          <a:lstStyle/>
          <a:p>
            <a:pPr fontAlgn="base"/>
            <a:r>
              <a:rPr lang="en-US" dirty="0" err="1" smtClean="0"/>
              <a:t>int</a:t>
            </a:r>
            <a:r>
              <a:rPr lang="en-US" dirty="0" smtClean="0"/>
              <a:t> main(</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argc</a:t>
            </a:r>
            <a:r>
              <a:rPr lang="en-US" b="1" dirty="0" smtClean="0">
                <a:solidFill>
                  <a:srgbClr val="FF0000"/>
                </a:solidFill>
              </a:rPr>
              <a:t>, char *</a:t>
            </a:r>
            <a:r>
              <a:rPr lang="en-US" b="1" dirty="0" err="1" smtClean="0">
                <a:solidFill>
                  <a:srgbClr val="FF0000"/>
                </a:solidFill>
              </a:rPr>
              <a:t>argv</a:t>
            </a:r>
            <a:r>
              <a:rPr lang="en-US" b="1" dirty="0" smtClean="0">
                <a:solidFill>
                  <a:srgbClr val="FF0000"/>
                </a:solidFill>
              </a:rPr>
              <a:t>[])</a:t>
            </a:r>
            <a:r>
              <a:rPr lang="en-US" dirty="0" smtClean="0"/>
              <a:t>  </a:t>
            </a:r>
            <a:endParaRPr lang="en-US" dirty="0"/>
          </a:p>
        </p:txBody>
      </p:sp>
      <p:sp>
        <p:nvSpPr>
          <p:cNvPr id="4" name="Rectangle 3"/>
          <p:cNvSpPr/>
          <p:nvPr/>
        </p:nvSpPr>
        <p:spPr>
          <a:xfrm>
            <a:off x="500034" y="2227258"/>
            <a:ext cx="8429684" cy="3662541"/>
          </a:xfrm>
          <a:prstGeom prst="rect">
            <a:avLst/>
          </a:prstGeom>
        </p:spPr>
        <p:txBody>
          <a:bodyPr wrap="square">
            <a:spAutoFit/>
          </a:bodyPr>
          <a:lstStyle/>
          <a:p>
            <a:pPr fontAlgn="base"/>
            <a:r>
              <a:rPr lang="en-US" sz="2400" b="1" cap="all" dirty="0" smtClean="0"/>
              <a:t>COMMAND LINE ARGUMENTS IN C:</a:t>
            </a:r>
          </a:p>
          <a:p>
            <a:pPr fontAlgn="base"/>
            <a:r>
              <a:rPr lang="en-US" sz="2400" dirty="0" smtClean="0"/>
              <a:t>main() function of a C program accepts arguments from command line or from other shell scripts by following commands.</a:t>
            </a:r>
          </a:p>
          <a:p>
            <a:pPr fontAlgn="base"/>
            <a:r>
              <a:rPr lang="en-US" sz="2400" dirty="0" smtClean="0"/>
              <a:t> They are   </a:t>
            </a:r>
            <a:r>
              <a:rPr lang="en-US" sz="2400" dirty="0" err="1" smtClean="0"/>
              <a:t>argc</a:t>
            </a:r>
            <a:r>
              <a:rPr lang="en-US" sz="2400" dirty="0" smtClean="0"/>
              <a:t>  and  </a:t>
            </a:r>
            <a:r>
              <a:rPr lang="en-US" sz="2400" dirty="0" err="1" smtClean="0"/>
              <a:t>argv</a:t>
            </a:r>
            <a:r>
              <a:rPr lang="en-US" sz="2400" dirty="0" smtClean="0"/>
              <a:t>[]</a:t>
            </a:r>
          </a:p>
          <a:p>
            <a:pPr fontAlgn="base"/>
            <a:r>
              <a:rPr lang="en-US" sz="2400" dirty="0" smtClean="0"/>
              <a:t>where,</a:t>
            </a:r>
          </a:p>
          <a:p>
            <a:pPr fontAlgn="base"/>
            <a:r>
              <a:rPr lang="en-US" sz="2800" b="1" dirty="0" err="1" smtClean="0"/>
              <a:t>argc</a:t>
            </a:r>
            <a:r>
              <a:rPr lang="en-US" sz="2800" b="1" dirty="0" smtClean="0"/>
              <a:t>    – </a:t>
            </a:r>
            <a:r>
              <a:rPr lang="en-US" sz="2800" dirty="0" smtClean="0"/>
              <a:t>Number of arguments in the command line including program name (integer).</a:t>
            </a:r>
            <a:r>
              <a:rPr lang="en-US" sz="2400" dirty="0" smtClean="0"/>
              <a:t/>
            </a:r>
            <a:br>
              <a:rPr lang="en-US" sz="2400" dirty="0" smtClean="0"/>
            </a:br>
            <a:r>
              <a:rPr lang="en-US" sz="2800" b="1" dirty="0" err="1" smtClean="0"/>
              <a:t>argv</a:t>
            </a:r>
            <a:r>
              <a:rPr lang="en-US" sz="2800" b="1" dirty="0" smtClean="0"/>
              <a:t>[]   – </a:t>
            </a:r>
            <a:r>
              <a:rPr lang="en-US" sz="2800" dirty="0" smtClean="0"/>
              <a:t>This is carrying all the arguments </a:t>
            </a:r>
            <a:r>
              <a:rPr lang="en-US" sz="2800" dirty="0" smtClean="0">
                <a:solidFill>
                  <a:prstClr val="black"/>
                </a:solidFill>
              </a:rPr>
              <a:t>including program name (pointer array ).</a:t>
            </a:r>
            <a:endParaRPr lang="en-US" sz="2400" dirty="0"/>
          </a:p>
        </p:txBody>
      </p:sp>
      <p:sp>
        <p:nvSpPr>
          <p:cNvPr id="5" name="Slide Number Placeholder 4"/>
          <p:cNvSpPr>
            <a:spLocks noGrp="1"/>
          </p:cNvSpPr>
          <p:nvPr>
            <p:ph type="sldNum" sz="quarter" idx="12"/>
          </p:nvPr>
        </p:nvSpPr>
        <p:spPr/>
        <p:txBody>
          <a:bodyPr/>
          <a:lstStyle/>
          <a:p>
            <a:fld id="{6FCE775A-81E1-4004-94F8-2536A66B0A1B}" type="slidenum">
              <a:rPr lang="en-IN" smtClean="0"/>
              <a:pPr/>
              <a:t>8</a:t>
            </a:fld>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IN" dirty="0"/>
          </a:p>
        </p:txBody>
      </p:sp>
      <p:sp>
        <p:nvSpPr>
          <p:cNvPr id="3" name="Content Placeholder 2"/>
          <p:cNvSpPr>
            <a:spLocks noGrp="1"/>
          </p:cNvSpPr>
          <p:nvPr>
            <p:ph idx="1"/>
          </p:nvPr>
        </p:nvSpPr>
        <p:spPr/>
        <p:txBody>
          <a:bodyPr/>
          <a:lstStyle/>
          <a:p>
            <a:pPr>
              <a:buNone/>
            </a:pPr>
            <a:r>
              <a:rPr lang="en-US" dirty="0" err="1" smtClean="0"/>
              <a:t>atoi</a:t>
            </a:r>
            <a:r>
              <a:rPr lang="en-US" dirty="0" smtClean="0"/>
              <a:t>() function is used to</a:t>
            </a:r>
          </a:p>
          <a:p>
            <a:pPr>
              <a:buNone/>
            </a:pPr>
            <a:endParaRPr lang="en-US" dirty="0" smtClean="0"/>
          </a:p>
          <a:p>
            <a:pPr marL="514350" indent="-514350">
              <a:buAutoNum type="alphaUcParenR"/>
            </a:pPr>
            <a:r>
              <a:rPr lang="en-US" dirty="0" smtClean="0"/>
              <a:t>Gets index value of character in an array</a:t>
            </a:r>
          </a:p>
          <a:p>
            <a:pPr marL="514350" indent="-514350">
              <a:buAutoNum type="alphaUcParenR"/>
            </a:pPr>
            <a:r>
              <a:rPr lang="en-US" dirty="0" smtClean="0"/>
              <a:t>Converts ASCII character to its integer value</a:t>
            </a:r>
          </a:p>
          <a:p>
            <a:pPr marL="514350" indent="-514350">
              <a:buAutoNum type="alphaUcParenR"/>
            </a:pPr>
            <a:r>
              <a:rPr lang="en-US" dirty="0" smtClean="0"/>
              <a:t> converts an array of characters to array of equivalent integers</a:t>
            </a:r>
          </a:p>
          <a:p>
            <a:pPr marL="514350" indent="-514350">
              <a:buAutoNum type="alphaUcParenR"/>
            </a:pPr>
            <a:r>
              <a:rPr lang="en-US" dirty="0" smtClean="0"/>
              <a:t>Convert a character string to its equivalent integer value.</a:t>
            </a:r>
          </a:p>
          <a:p>
            <a:pPr marL="514350" indent="-514350">
              <a:buNone/>
            </a:pPr>
            <a:endParaRPr lang="en-US" dirty="0" smtClean="0"/>
          </a:p>
          <a:p>
            <a:pPr>
              <a:buNone/>
            </a:pPr>
            <a:endParaRPr lang="en-IN" dirty="0"/>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8215338" y="3357562"/>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Which of the following statements is true about C language ?</a:t>
            </a:r>
          </a:p>
          <a:p>
            <a:pPr marL="514350" indent="-514350">
              <a:buAutoNum type="alphaUcParenR"/>
            </a:pPr>
            <a:r>
              <a:rPr lang="en-US" dirty="0" smtClean="0"/>
              <a:t>There is a maximum limit to number of case instances inside a switch statement</a:t>
            </a:r>
          </a:p>
          <a:p>
            <a:pPr marL="514350" indent="-514350">
              <a:buNone/>
            </a:pPr>
            <a:r>
              <a:rPr lang="en-US" dirty="0" smtClean="0"/>
              <a:t>B) A do while loop is used to ensure that the statements within the loop are executed </a:t>
            </a:r>
            <a:r>
              <a:rPr lang="en-US" dirty="0" err="1" smtClean="0"/>
              <a:t>atleast</a:t>
            </a:r>
            <a:r>
              <a:rPr lang="en-US" dirty="0" smtClean="0"/>
              <a:t> once</a:t>
            </a:r>
          </a:p>
          <a:p>
            <a:pPr marL="514350" indent="-514350">
              <a:buNone/>
            </a:pPr>
            <a:r>
              <a:rPr lang="en-US" dirty="0" smtClean="0"/>
              <a:t>C) Two case constants within the same switch statement can have the same value</a:t>
            </a:r>
          </a:p>
          <a:p>
            <a:pPr marL="514350" indent="-514350">
              <a:buNone/>
            </a:pPr>
            <a:r>
              <a:rPr lang="en-US" dirty="0" smtClean="0"/>
              <a:t>D) Continue keyword skips one iteration of loop </a:t>
            </a:r>
          </a:p>
          <a:p>
            <a:pPr marL="514350" indent="-514350">
              <a:buNone/>
            </a:pPr>
            <a:endParaRPr lang="en-IN" dirty="0"/>
          </a:p>
        </p:txBody>
      </p:sp>
      <p:pic>
        <p:nvPicPr>
          <p:cNvPr id="4" name="Picture 2" descr="C:\Users\SMART\Documents\Jeeva\Pictures\selected.png"/>
          <p:cNvPicPr>
            <a:picLocks noChangeAspect="1" noChangeArrowheads="1"/>
          </p:cNvPicPr>
          <p:nvPr/>
        </p:nvPicPr>
        <p:blipFill>
          <a:blip r:embed="rId2" cstate="print"/>
          <a:srcRect/>
          <a:stretch>
            <a:fillRect/>
          </a:stretch>
        </p:blipFill>
        <p:spPr bwMode="auto">
          <a:xfrm>
            <a:off x="2143108" y="3929066"/>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10</a:t>
            </a:r>
            <a:endParaRPr lang="en-IN" dirty="0"/>
          </a:p>
        </p:txBody>
      </p:sp>
      <p:sp>
        <p:nvSpPr>
          <p:cNvPr id="3" name="Content Placeholder 2"/>
          <p:cNvSpPr>
            <a:spLocks noGrp="1"/>
          </p:cNvSpPr>
          <p:nvPr>
            <p:ph idx="1"/>
          </p:nvPr>
        </p:nvSpPr>
        <p:spPr/>
        <p:txBody>
          <a:bodyPr/>
          <a:lstStyle/>
          <a:p>
            <a:r>
              <a:rPr lang="en-US" dirty="0" smtClean="0"/>
              <a:t>While declaring parameters for main, the second parameter </a:t>
            </a:r>
            <a:r>
              <a:rPr lang="en-US" dirty="0" err="1" smtClean="0"/>
              <a:t>argv</a:t>
            </a:r>
            <a:r>
              <a:rPr lang="en-US" dirty="0" smtClean="0"/>
              <a:t> should be declared as</a:t>
            </a:r>
          </a:p>
          <a:p>
            <a:pPr marL="514350" indent="-514350">
              <a:buAutoNum type="alphaLcParenR"/>
            </a:pPr>
            <a:r>
              <a:rPr lang="en-US" dirty="0" smtClean="0"/>
              <a:t>char**</a:t>
            </a:r>
            <a:r>
              <a:rPr lang="en-US" dirty="0" err="1" smtClean="0"/>
              <a:t>argv</a:t>
            </a:r>
            <a:r>
              <a:rPr lang="en-US" dirty="0" smtClean="0"/>
              <a:t>[]</a:t>
            </a:r>
          </a:p>
          <a:p>
            <a:pPr marL="514350" indent="-514350">
              <a:buAutoNum type="alphaLcParenR"/>
            </a:pPr>
            <a:r>
              <a:rPr lang="en-US" dirty="0" smtClean="0"/>
              <a:t>char </a:t>
            </a:r>
            <a:r>
              <a:rPr lang="en-US" dirty="0" err="1" smtClean="0"/>
              <a:t>argv</a:t>
            </a:r>
            <a:r>
              <a:rPr lang="en-US" dirty="0" smtClean="0"/>
              <a:t>[]</a:t>
            </a:r>
          </a:p>
          <a:p>
            <a:pPr marL="514350" indent="-514350">
              <a:buAutoNum type="alphaLcParenR"/>
            </a:pPr>
            <a:r>
              <a:rPr lang="en-US" dirty="0" smtClean="0"/>
              <a:t>char </a:t>
            </a:r>
            <a:r>
              <a:rPr lang="en-US" dirty="0" err="1" smtClean="0"/>
              <a:t>arg</a:t>
            </a:r>
            <a:r>
              <a:rPr lang="en-US" dirty="0" smtClean="0"/>
              <a:t> </a:t>
            </a:r>
          </a:p>
          <a:p>
            <a:pPr marL="514350" indent="-514350">
              <a:buAutoNum type="alphaLcParenR"/>
            </a:pPr>
            <a:r>
              <a:rPr lang="en-US" smtClean="0"/>
              <a:t>Cant access</a:t>
            </a:r>
            <a:endParaRPr lang="en-US" dirty="0" smtClean="0"/>
          </a:p>
        </p:txBody>
      </p:sp>
      <p:sp>
        <p:nvSpPr>
          <p:cNvPr id="4" name="Slide Number Placeholder 3"/>
          <p:cNvSpPr>
            <a:spLocks noGrp="1"/>
          </p:cNvSpPr>
          <p:nvPr>
            <p:ph type="sldNum" sz="quarter" idx="12"/>
          </p:nvPr>
        </p:nvSpPr>
        <p:spPr/>
        <p:txBody>
          <a:bodyPr/>
          <a:lstStyle/>
          <a:p>
            <a:fld id="{6FCE775A-81E1-4004-94F8-2536A66B0A1B}" type="slidenum">
              <a:rPr lang="en-IN" smtClean="0"/>
              <a:pPr/>
              <a:t>82</a:t>
            </a:fld>
            <a:endParaRPr lang="en-IN"/>
          </a:p>
        </p:txBody>
      </p:sp>
      <p:pic>
        <p:nvPicPr>
          <p:cNvPr id="6" name="Picture 2" descr="C:\Users\SMART\Documents\Jeeva\Pictures\selected.png"/>
          <p:cNvPicPr>
            <a:picLocks noChangeAspect="1" noChangeArrowheads="1"/>
          </p:cNvPicPr>
          <p:nvPr/>
        </p:nvPicPr>
        <p:blipFill>
          <a:blip r:embed="rId2" cstate="print"/>
          <a:srcRect/>
          <a:stretch>
            <a:fillRect/>
          </a:stretch>
        </p:blipFill>
        <p:spPr bwMode="auto">
          <a:xfrm>
            <a:off x="3714744" y="2786058"/>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11</a:t>
            </a:r>
            <a:endParaRPr lang="en-IN" dirty="0"/>
          </a:p>
        </p:txBody>
      </p:sp>
      <p:sp>
        <p:nvSpPr>
          <p:cNvPr id="3" name="Content Placeholder 2"/>
          <p:cNvSpPr>
            <a:spLocks noGrp="1"/>
          </p:cNvSpPr>
          <p:nvPr>
            <p:ph idx="1"/>
          </p:nvPr>
        </p:nvSpPr>
        <p:spPr/>
        <p:txBody>
          <a:bodyPr/>
          <a:lstStyle/>
          <a:p>
            <a:r>
              <a:rPr lang="en-US" dirty="0" smtClean="0"/>
              <a:t>Which of the below functions is NOT declared in </a:t>
            </a:r>
            <a:r>
              <a:rPr lang="en-US" dirty="0" err="1" smtClean="0"/>
              <a:t>string.h</a:t>
            </a:r>
            <a:r>
              <a:rPr lang="en-US" dirty="0" smtClean="0"/>
              <a:t>?</a:t>
            </a:r>
          </a:p>
          <a:p>
            <a:pPr marL="514350" indent="-514350">
              <a:buAutoNum type="alphaUcParenR"/>
            </a:pPr>
            <a:r>
              <a:rPr lang="en-US" dirty="0" err="1" smtClean="0"/>
              <a:t>strcpr</a:t>
            </a:r>
            <a:r>
              <a:rPr lang="en-US" dirty="0" smtClean="0"/>
              <a:t> ()</a:t>
            </a:r>
          </a:p>
          <a:p>
            <a:pPr marL="514350" indent="-514350">
              <a:buAutoNum type="alphaUcParenR"/>
            </a:pPr>
            <a:r>
              <a:rPr lang="en-US" dirty="0" err="1" smtClean="0"/>
              <a:t>strcpy</a:t>
            </a:r>
            <a:r>
              <a:rPr lang="en-US" dirty="0" smtClean="0"/>
              <a:t> ()</a:t>
            </a:r>
          </a:p>
          <a:p>
            <a:pPr marL="514350" indent="-514350">
              <a:buAutoNum type="alphaUcParenR"/>
            </a:pPr>
            <a:r>
              <a:rPr lang="en-US" dirty="0" err="1" smtClean="0"/>
              <a:t>strlen</a:t>
            </a:r>
            <a:r>
              <a:rPr lang="en-US" dirty="0" smtClean="0"/>
              <a:t>()</a:t>
            </a:r>
          </a:p>
          <a:p>
            <a:pPr marL="514350" indent="-514350">
              <a:buAutoNum type="alphaUcParenR"/>
            </a:pPr>
            <a:endParaRPr lang="en-IN"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83</a:t>
            </a:fld>
            <a:endParaRPr lang="en-IN"/>
          </a:p>
        </p:txBody>
      </p:sp>
      <p:pic>
        <p:nvPicPr>
          <p:cNvPr id="5" name="Picture 2" descr="C:\Users\SMART\Documents\Jeeva\Pictures\selected.png"/>
          <p:cNvPicPr>
            <a:picLocks noChangeAspect="1" noChangeArrowheads="1"/>
          </p:cNvPicPr>
          <p:nvPr/>
        </p:nvPicPr>
        <p:blipFill>
          <a:blip r:embed="rId2" cstate="print"/>
          <a:srcRect/>
          <a:stretch>
            <a:fillRect/>
          </a:stretch>
        </p:blipFill>
        <p:spPr bwMode="auto">
          <a:xfrm>
            <a:off x="2643174" y="2786058"/>
            <a:ext cx="457196" cy="457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23000" t="35000" r="10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85804" y="417514"/>
            <a:ext cx="8229600" cy="2225668"/>
          </a:xfrm>
        </p:spPr>
        <p:txBody>
          <a:bodyPr>
            <a:noAutofit/>
          </a:bodyPr>
          <a:lstStyle/>
          <a:p>
            <a:pPr algn="l"/>
            <a:r>
              <a:rPr lang="en-IN" sz="4000" b="1" dirty="0" smtClean="0">
                <a:solidFill>
                  <a:srgbClr val="FF0000"/>
                </a:solidFill>
              </a:rPr>
              <a:t>Try more basic level programs using </a:t>
            </a:r>
            <a:r>
              <a:rPr lang="en-US" sz="4000" b="1" dirty="0" smtClean="0">
                <a:solidFill>
                  <a:srgbClr val="FF0000"/>
                </a:solidFill>
              </a:rPr>
              <a:t>command line arguments</a:t>
            </a:r>
            <a:r>
              <a:rPr lang="en-IN" sz="4000" b="1" dirty="0" smtClean="0">
                <a:solidFill>
                  <a:srgbClr val="FF0000"/>
                </a:solidFill>
              </a:rPr>
              <a:t> </a:t>
            </a:r>
            <a:endParaRPr lang="en-IN" sz="4000" b="1" dirty="0">
              <a:solidFill>
                <a:srgbClr val="FF0000"/>
              </a:solidFill>
            </a:endParaRPr>
          </a:p>
        </p:txBody>
      </p:sp>
      <p:sp>
        <p:nvSpPr>
          <p:cNvPr id="3" name="Slide Number Placeholder 2"/>
          <p:cNvSpPr>
            <a:spLocks noGrp="1"/>
          </p:cNvSpPr>
          <p:nvPr>
            <p:ph type="sldNum" sz="quarter" idx="12"/>
          </p:nvPr>
        </p:nvSpPr>
        <p:spPr/>
        <p:txBody>
          <a:bodyPr/>
          <a:lstStyle/>
          <a:p>
            <a:fld id="{6FCE775A-81E1-4004-94F8-2536A66B0A1B}" type="slidenum">
              <a:rPr lang="en-IN" smtClean="0"/>
              <a:pPr/>
              <a:t>84</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rPr>
              <a:t>command line arguments</a:t>
            </a:r>
            <a:endParaRPr lang="en-US" dirty="0"/>
          </a:p>
        </p:txBody>
      </p:sp>
      <p:sp>
        <p:nvSpPr>
          <p:cNvPr id="3" name="Content Placeholder 2"/>
          <p:cNvSpPr>
            <a:spLocks noGrp="1"/>
          </p:cNvSpPr>
          <p:nvPr>
            <p:ph idx="1"/>
          </p:nvPr>
        </p:nvSpPr>
        <p:spPr>
          <a:xfrm>
            <a:off x="642910" y="1600200"/>
            <a:ext cx="9286940" cy="5043510"/>
          </a:xfrm>
        </p:spPr>
        <p:txBody>
          <a:bodyPr>
            <a:noAutofit/>
          </a:bodyPr>
          <a:lstStyle/>
          <a:p>
            <a:pPr fontAlgn="base">
              <a:buNone/>
            </a:pPr>
            <a:r>
              <a:rPr lang="en-US" sz="2800" dirty="0" smtClean="0"/>
              <a:t>#include &lt;</a:t>
            </a:r>
            <a:r>
              <a:rPr lang="en-US" sz="2800" dirty="0" err="1" smtClean="0"/>
              <a:t>stdio.h</a:t>
            </a:r>
            <a:r>
              <a:rPr lang="en-US" sz="2800" dirty="0" smtClean="0"/>
              <a:t>&gt; </a:t>
            </a:r>
          </a:p>
          <a:p>
            <a:pPr fontAlgn="base">
              <a:buNone/>
            </a:pPr>
            <a:r>
              <a:rPr lang="en-US" sz="2800" dirty="0" err="1" smtClean="0"/>
              <a:t>int</a:t>
            </a:r>
            <a:r>
              <a:rPr lang="en-US" sz="2800" dirty="0" smtClean="0"/>
              <a:t> main(</a:t>
            </a:r>
            <a:r>
              <a:rPr lang="en-US" sz="2800" b="1" dirty="0" err="1" smtClean="0"/>
              <a:t>int</a:t>
            </a:r>
            <a:r>
              <a:rPr lang="en-US" sz="2800" b="1" dirty="0" smtClean="0"/>
              <a:t> </a:t>
            </a:r>
            <a:r>
              <a:rPr lang="en-US" sz="2800" b="1" dirty="0" err="1" smtClean="0"/>
              <a:t>argc</a:t>
            </a:r>
            <a:r>
              <a:rPr lang="en-US" sz="2800" b="1" dirty="0" smtClean="0"/>
              <a:t>, char *</a:t>
            </a:r>
            <a:r>
              <a:rPr lang="en-US" sz="2800" b="1" dirty="0" err="1" smtClean="0"/>
              <a:t>argv</a:t>
            </a:r>
            <a:r>
              <a:rPr lang="en-US" sz="2800" b="1" dirty="0" smtClean="0"/>
              <a:t>[])</a:t>
            </a:r>
            <a:r>
              <a:rPr lang="en-US" sz="2800" dirty="0" smtClean="0"/>
              <a:t>   </a:t>
            </a:r>
            <a:r>
              <a:rPr lang="en-US" sz="2400" dirty="0" smtClean="0"/>
              <a:t>//command line arguments</a:t>
            </a:r>
            <a:endParaRPr lang="en-US" sz="2800" dirty="0" smtClean="0"/>
          </a:p>
          <a:p>
            <a:pPr fontAlgn="base">
              <a:buNone/>
            </a:pPr>
            <a:r>
              <a:rPr lang="en-US" sz="2800" dirty="0" smtClean="0"/>
              <a:t>{</a:t>
            </a:r>
          </a:p>
          <a:p>
            <a:pPr fontAlgn="base">
              <a:buNone/>
            </a:pPr>
            <a:r>
              <a:rPr lang="en-US" sz="2800" dirty="0" smtClean="0"/>
              <a:t>   </a:t>
            </a:r>
            <a:r>
              <a:rPr lang="en-US" sz="2800" dirty="0" err="1" smtClean="0"/>
              <a:t>printf</a:t>
            </a:r>
            <a:r>
              <a:rPr lang="en-US" sz="2800" dirty="0" smtClean="0"/>
              <a:t>("\n Program name  : %s \n", </a:t>
            </a:r>
            <a:r>
              <a:rPr lang="en-US" sz="2800" b="1" dirty="0" err="1" smtClean="0"/>
              <a:t>argv</a:t>
            </a:r>
            <a:r>
              <a:rPr lang="en-US" sz="2800" b="1" dirty="0" smtClean="0"/>
              <a:t>[0]</a:t>
            </a:r>
            <a:r>
              <a:rPr lang="en-US" sz="2800" dirty="0" smtClean="0"/>
              <a:t>);</a:t>
            </a:r>
          </a:p>
          <a:p>
            <a:pPr fontAlgn="base">
              <a:buNone/>
            </a:pPr>
            <a:r>
              <a:rPr lang="en-US" sz="2800" dirty="0" smtClean="0"/>
              <a:t>   </a:t>
            </a:r>
            <a:r>
              <a:rPr lang="en-US" sz="2800" dirty="0" err="1" smtClean="0"/>
              <a:t>printf</a:t>
            </a:r>
            <a:r>
              <a:rPr lang="en-US" sz="2800" dirty="0" smtClean="0"/>
              <a:t>("1st </a:t>
            </a:r>
            <a:r>
              <a:rPr lang="en-US" sz="2800" dirty="0" err="1" smtClean="0"/>
              <a:t>arg</a:t>
            </a:r>
            <a:r>
              <a:rPr lang="en-US" sz="2800" dirty="0" smtClean="0"/>
              <a:t>  : %s \n", </a:t>
            </a:r>
            <a:r>
              <a:rPr lang="en-US" sz="2800" b="1" dirty="0" err="1" smtClean="0"/>
              <a:t>argv</a:t>
            </a:r>
            <a:r>
              <a:rPr lang="en-US" sz="2800" b="1" dirty="0" smtClean="0"/>
              <a:t>[1]</a:t>
            </a:r>
            <a:r>
              <a:rPr lang="en-US" sz="2800" dirty="0" smtClean="0"/>
              <a:t>);</a:t>
            </a:r>
          </a:p>
          <a:p>
            <a:pPr fontAlgn="base">
              <a:buNone/>
            </a:pPr>
            <a:r>
              <a:rPr lang="en-US" sz="2800" dirty="0" smtClean="0"/>
              <a:t>   </a:t>
            </a:r>
            <a:r>
              <a:rPr lang="en-US" sz="2800" dirty="0" err="1" smtClean="0"/>
              <a:t>printf</a:t>
            </a:r>
            <a:r>
              <a:rPr lang="en-US" sz="2800" dirty="0" smtClean="0"/>
              <a:t>("2nd </a:t>
            </a:r>
            <a:r>
              <a:rPr lang="en-US" sz="2800" dirty="0" err="1" smtClean="0"/>
              <a:t>arg</a:t>
            </a:r>
            <a:r>
              <a:rPr lang="en-US" sz="2800" dirty="0" smtClean="0"/>
              <a:t>  : %s \n", </a:t>
            </a:r>
            <a:r>
              <a:rPr lang="en-US" sz="2800" b="1" dirty="0" err="1" smtClean="0"/>
              <a:t>argv</a:t>
            </a:r>
            <a:r>
              <a:rPr lang="en-US" sz="2800" b="1" dirty="0" smtClean="0"/>
              <a:t>[2]</a:t>
            </a:r>
            <a:r>
              <a:rPr lang="en-US" sz="2800" dirty="0" smtClean="0"/>
              <a:t>);</a:t>
            </a:r>
          </a:p>
          <a:p>
            <a:pPr>
              <a:buNone/>
            </a:pPr>
            <a:r>
              <a:rPr lang="en-US" sz="2800" dirty="0" smtClean="0"/>
              <a:t>return 0;</a:t>
            </a:r>
          </a:p>
          <a:p>
            <a:pPr>
              <a:buNone/>
            </a:pPr>
            <a:r>
              <a:rPr lang="en-US" sz="2800" dirty="0" smtClean="0"/>
              <a:t>}</a:t>
            </a:r>
          </a:p>
          <a:p>
            <a:endParaRPr lang="en-US" sz="2000" dirty="0"/>
          </a:p>
        </p:txBody>
      </p:sp>
      <p:sp>
        <p:nvSpPr>
          <p:cNvPr id="4" name="Slide Number Placeholder 3"/>
          <p:cNvSpPr>
            <a:spLocks noGrp="1"/>
          </p:cNvSpPr>
          <p:nvPr>
            <p:ph type="sldNum" sz="quarter" idx="12"/>
          </p:nvPr>
        </p:nvSpPr>
        <p:spPr/>
        <p:txBody>
          <a:bodyPr/>
          <a:lstStyle/>
          <a:p>
            <a:fld id="{6FCE775A-81E1-4004-94F8-2536A66B0A1B}"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3118</Words>
  <Application>Microsoft Office PowerPoint</Application>
  <PresentationFormat>On-screen Show (4:3)</PresentationFormat>
  <Paragraphs>829</Paragraphs>
  <Slides>84</Slides>
  <Notes>11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TCS</vt:lpstr>
      <vt:lpstr>Intro about the company</vt:lpstr>
      <vt:lpstr>TCS Technical round</vt:lpstr>
      <vt:lpstr>Coding platform</vt:lpstr>
      <vt:lpstr>Coding platform - Instructions</vt:lpstr>
      <vt:lpstr>Coding platform - Instructions</vt:lpstr>
      <vt:lpstr>We can't use any input functions like scanf(), getch(), getchar().  The input to be provided should be read as command line arguments. </vt:lpstr>
      <vt:lpstr>int main(int argc, char *argv[])  </vt:lpstr>
      <vt:lpstr>command line arguments</vt:lpstr>
      <vt:lpstr>PROGRAMS</vt:lpstr>
      <vt:lpstr>Slide 11</vt:lpstr>
      <vt:lpstr>Slide 12</vt:lpstr>
      <vt:lpstr>Slide 13</vt:lpstr>
      <vt:lpstr>Slide 14</vt:lpstr>
      <vt:lpstr>Slide 15</vt:lpstr>
      <vt:lpstr>Slide 16</vt:lpstr>
      <vt:lpstr>Slide 17</vt:lpstr>
      <vt:lpstr>PROGRAMS</vt:lpstr>
      <vt:lpstr>Slide 19</vt:lpstr>
      <vt:lpstr>Slide 20</vt:lpstr>
      <vt:lpstr>PROGRAMS</vt:lpstr>
      <vt:lpstr>Slide 22</vt:lpstr>
      <vt:lpstr>Slide 23</vt:lpstr>
      <vt:lpstr>Slide 24</vt:lpstr>
      <vt:lpstr>Slide 25</vt:lpstr>
      <vt:lpstr>Slide 26</vt:lpstr>
      <vt:lpstr>Perfect Square</vt:lpstr>
      <vt:lpstr>Armstrong</vt:lpstr>
      <vt:lpstr>Palindrome</vt:lpstr>
      <vt:lpstr>Decimal to binary</vt:lpstr>
      <vt:lpstr>Sum of prime numbers</vt:lpstr>
      <vt:lpstr>Fibonacci Series up to n number of terms</vt:lpstr>
      <vt:lpstr>Reverse a given number</vt:lpstr>
      <vt:lpstr>String palindrome</vt:lpstr>
      <vt:lpstr>Finding hypotenuse</vt:lpstr>
      <vt:lpstr>MCQ</vt:lpstr>
      <vt:lpstr>1) How many times the below loop will be executed?</vt:lpstr>
      <vt:lpstr>Options</vt:lpstr>
      <vt:lpstr>2) Where the local variables are stored?</vt:lpstr>
      <vt:lpstr>3) Select the missing statement?</vt:lpstr>
      <vt:lpstr>Options</vt:lpstr>
      <vt:lpstr>4) Which of the following indicate the end of the file?</vt:lpstr>
      <vt:lpstr>5) If a function’s return type is not explicitly defined then it’s default to ______ (In C).</vt:lpstr>
      <vt:lpstr>6) For passing command line argument the main function should be like _______</vt:lpstr>
      <vt:lpstr>7) How many times the below loop will be executed?</vt:lpstr>
      <vt:lpstr>Options</vt:lpstr>
      <vt:lpstr>8) Which of the following is a User-defined data type?</vt:lpstr>
      <vt:lpstr>9) Which has the highest precision?</vt:lpstr>
      <vt:lpstr>Floating point types</vt:lpstr>
      <vt:lpstr>10) What will be the output/error?(for input: 6, 9</vt:lpstr>
      <vt:lpstr>Options</vt:lpstr>
      <vt:lpstr>11) What is dangling pointer?</vt:lpstr>
      <vt:lpstr>12) How to release the dynamically allocated memory?</vt:lpstr>
      <vt:lpstr>13)  int main(int argc, char **argv)  comment about:  char **argv</vt:lpstr>
      <vt:lpstr>14) Predict the output</vt:lpstr>
      <vt:lpstr>15) What is the similarity between enum and struct?</vt:lpstr>
      <vt:lpstr>16) What is recursion?</vt:lpstr>
      <vt:lpstr>17. What is the purpose of ftell?</vt:lpstr>
      <vt:lpstr>18. What is the similarity between a structure, union and enumeration?</vt:lpstr>
      <vt:lpstr>19. Which of the following is not a fundamental datatype?</vt:lpstr>
      <vt:lpstr>20. A memory leak happens when?</vt:lpstr>
      <vt:lpstr>21. How many times hello will print?</vt:lpstr>
      <vt:lpstr>22. What is the output of the given program if user gives HELLO as input?</vt:lpstr>
      <vt:lpstr>Slide 64</vt:lpstr>
      <vt:lpstr>23. Which of the following is the correct order of evaluation for the below expression? z = x + y * z / 4 % 2 - 1</vt:lpstr>
      <vt:lpstr>24. What is the output if size for char is 1, int is 4, double is 8?</vt:lpstr>
      <vt:lpstr>25. Which of the following statements is true about the C language?</vt:lpstr>
      <vt:lpstr>NEW questions</vt:lpstr>
      <vt:lpstr>Question 1</vt:lpstr>
      <vt:lpstr>Question 2</vt:lpstr>
      <vt:lpstr>Slide 71</vt:lpstr>
      <vt:lpstr>Question 3</vt:lpstr>
      <vt:lpstr>Question 4 *</vt:lpstr>
      <vt:lpstr>Slide 74</vt:lpstr>
      <vt:lpstr>Question 5</vt:lpstr>
      <vt:lpstr>Question 6</vt:lpstr>
      <vt:lpstr>Slide 77</vt:lpstr>
      <vt:lpstr>Slide 78</vt:lpstr>
      <vt:lpstr>Question 7</vt:lpstr>
      <vt:lpstr>Question 8</vt:lpstr>
      <vt:lpstr>Question 9</vt:lpstr>
      <vt:lpstr>Question 10</vt:lpstr>
      <vt:lpstr>Question 11</vt:lpstr>
      <vt:lpstr>Try more basic level programs using command line arguments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dc:title>
  <dc:creator>SMART</dc:creator>
  <cp:lastModifiedBy>godfrey</cp:lastModifiedBy>
  <cp:revision>162</cp:revision>
  <dcterms:created xsi:type="dcterms:W3CDTF">2017-09-13T05:14:02Z</dcterms:created>
  <dcterms:modified xsi:type="dcterms:W3CDTF">2017-09-22T08:08:26Z</dcterms:modified>
</cp:coreProperties>
</file>