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2" roundtripDataSignature="AMtx7miUwfQ/i0sB7+/nBBDxtuX3MKibH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K SB" initials="AS" lastIdx="1" clrIdx="0">
    <p:extLst>
      <p:ext uri="{19B8F6BF-5375-455C-9EA6-DF929625EA0E}">
        <p15:presenceInfo xmlns:p15="http://schemas.microsoft.com/office/powerpoint/2012/main" userId="ASHIK S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2ad3872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82ad3872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9484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2ad3872e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2ad3872e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ad3872e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2ad3872e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ad3872e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2ad3872e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ad3872e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2ad3872e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2ad3872e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2ad3872e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2ad3872e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82ad3872e5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2ad3872e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82ad3872e5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75540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76029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85000"/>
              </a:lnSpc>
              <a:spcBef>
                <a:spcPts val="0"/>
              </a:spcBef>
              <a:spcAft>
                <a:spcPts val="0"/>
              </a:spcAft>
              <a:buClr>
                <a:srgbClr val="3F3F3F"/>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SzPts val="1800"/>
              <a:buChar char="●"/>
              <a:defRPr/>
            </a:lvl1pPr>
            <a:lvl2pPr marL="914400" lvl="1" indent="-317500" algn="l">
              <a:lnSpc>
                <a:spcPct val="90000"/>
              </a:lnSpc>
              <a:spcBef>
                <a:spcPts val="1600"/>
              </a:spcBef>
              <a:spcAft>
                <a:spcPts val="0"/>
              </a:spcAft>
              <a:buSzPts val="1400"/>
              <a:buChar char="○"/>
              <a:defRPr/>
            </a:lvl2pPr>
            <a:lvl3pPr marL="1371600" lvl="2" indent="-317500" algn="l">
              <a:lnSpc>
                <a:spcPct val="90000"/>
              </a:lnSpc>
              <a:spcBef>
                <a:spcPts val="1600"/>
              </a:spcBef>
              <a:spcAft>
                <a:spcPts val="0"/>
              </a:spcAft>
              <a:buSzPts val="1400"/>
              <a:buChar char="■"/>
              <a:defRPr/>
            </a:lvl3pPr>
            <a:lvl4pPr marL="1828800" lvl="3" indent="-317500" algn="l">
              <a:lnSpc>
                <a:spcPct val="90000"/>
              </a:lnSpc>
              <a:spcBef>
                <a:spcPts val="1600"/>
              </a:spcBef>
              <a:spcAft>
                <a:spcPts val="0"/>
              </a:spcAft>
              <a:buSzPts val="1400"/>
              <a:buChar char="●"/>
              <a:defRPr/>
            </a:lvl4pPr>
            <a:lvl5pPr marL="2286000" lvl="4" indent="-317500" algn="l">
              <a:lnSpc>
                <a:spcPct val="90000"/>
              </a:lnSpc>
              <a:spcBef>
                <a:spcPts val="1600"/>
              </a:spcBef>
              <a:spcAft>
                <a:spcPts val="0"/>
              </a:spcAft>
              <a:buSzPts val="1400"/>
              <a:buChar char="○"/>
              <a:defRPr/>
            </a:lvl5pPr>
            <a:lvl6pPr marL="2743200" lvl="5" indent="-317500" algn="l">
              <a:lnSpc>
                <a:spcPct val="90000"/>
              </a:lnSpc>
              <a:spcBef>
                <a:spcPts val="1600"/>
              </a:spcBef>
              <a:spcAft>
                <a:spcPts val="0"/>
              </a:spcAft>
              <a:buSzPts val="1400"/>
              <a:buChar char="■"/>
              <a:defRPr/>
            </a:lvl6pPr>
            <a:lvl7pPr marL="3200400" lvl="6" indent="-317500" algn="l">
              <a:lnSpc>
                <a:spcPct val="90000"/>
              </a:lnSpc>
              <a:spcBef>
                <a:spcPts val="1600"/>
              </a:spcBef>
              <a:spcAft>
                <a:spcPts val="0"/>
              </a:spcAft>
              <a:buSzPts val="1400"/>
              <a:buChar char="●"/>
              <a:defRPr/>
            </a:lvl7pPr>
            <a:lvl8pPr marL="3657600" lvl="7" indent="-317500" algn="l">
              <a:lnSpc>
                <a:spcPct val="90000"/>
              </a:lnSpc>
              <a:spcBef>
                <a:spcPts val="1600"/>
              </a:spcBef>
              <a:spcAft>
                <a:spcPts val="0"/>
              </a:spcAft>
              <a:buSzPts val="1400"/>
              <a:buChar char="○"/>
              <a:defRPr/>
            </a:lvl8pPr>
            <a:lvl9pPr marL="4114800" lvl="8" indent="-317500" algn="l">
              <a:lnSpc>
                <a:spcPct val="90000"/>
              </a:lnSpc>
              <a:spcBef>
                <a:spcPts val="1600"/>
              </a:spcBef>
              <a:spcAft>
                <a:spcPts val="1600"/>
              </a:spcAft>
              <a:buSzPts val="1400"/>
              <a:buChar char="■"/>
              <a:defRPr/>
            </a:lvl9pPr>
          </a:lstStyle>
          <a:p>
            <a:endParaRPr/>
          </a:p>
        </p:txBody>
      </p:sp>
      <p:sp>
        <p:nvSpPr>
          <p:cNvPr id="26" name="Google Shape;2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788"/>
              <a:buFont typeface="Calibri"/>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255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00895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90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7556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90632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93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364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endParaRPr lang="en-IN"/>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76623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7971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endParaRPr lang="en-IN"/>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36722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p:nvPr/>
        </p:nvSpPr>
        <p:spPr>
          <a:xfrm>
            <a:off x="-191317" y="1554361"/>
            <a:ext cx="952663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SIGN LANGUAGE TRANSLATOR </a:t>
            </a:r>
            <a:endParaRPr sz="3600" b="1" i="0" u="none" strike="noStrike" cap="none" dirty="0">
              <a:solidFill>
                <a:schemeClr val="dk1"/>
              </a:solidFill>
              <a:latin typeface="Times New Roman"/>
              <a:ea typeface="Times New Roman"/>
              <a:cs typeface="Times New Roman"/>
              <a:sym typeface="Times New Roman"/>
            </a:endParaRPr>
          </a:p>
        </p:txBody>
      </p:sp>
      <p:cxnSp>
        <p:nvCxnSpPr>
          <p:cNvPr id="106" name="Google Shape;106;p1"/>
          <p:cNvCxnSpPr/>
          <p:nvPr/>
        </p:nvCxnSpPr>
        <p:spPr>
          <a:xfrm>
            <a:off x="4666592" y="3402367"/>
            <a:ext cx="0" cy="1251752"/>
          </a:xfrm>
          <a:prstGeom prst="straightConnector1">
            <a:avLst/>
          </a:prstGeom>
          <a:noFill/>
          <a:ln w="9525" cap="flat" cmpd="sng">
            <a:solidFill>
              <a:srgbClr val="7F7F7F"/>
            </a:solidFill>
            <a:prstDash val="solid"/>
            <a:round/>
            <a:headEnd type="none" w="sm" len="sm"/>
            <a:tailEnd type="none" w="sm" len="sm"/>
          </a:ln>
        </p:spPr>
      </p:cxnSp>
      <p:sp>
        <p:nvSpPr>
          <p:cNvPr id="107" name="Google Shape;107;p1"/>
          <p:cNvSpPr/>
          <p:nvPr/>
        </p:nvSpPr>
        <p:spPr>
          <a:xfrm>
            <a:off x="1119433" y="3269124"/>
            <a:ext cx="4572000"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Presented By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Akhil A              (UKP16CS006)</a:t>
            </a:r>
            <a:endParaRPr sz="1400" b="0"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a:t>
            </a:r>
            <a:r>
              <a:rPr lang="en-US" sz="1400" b="0" i="0" u="none" strike="noStrike" cap="none" dirty="0" err="1">
                <a:solidFill>
                  <a:schemeClr val="dk1"/>
                </a:solidFill>
                <a:latin typeface="Times New Roman"/>
                <a:ea typeface="Times New Roman"/>
                <a:cs typeface="Times New Roman"/>
                <a:sym typeface="Times New Roman"/>
              </a:rPr>
              <a:t>Akhin</a:t>
            </a:r>
            <a:r>
              <a:rPr lang="en-US" sz="1400" b="0" i="0" u="none" strike="noStrike" cap="none" dirty="0">
                <a:solidFill>
                  <a:schemeClr val="dk1"/>
                </a:solidFill>
                <a:latin typeface="Times New Roman"/>
                <a:ea typeface="Times New Roman"/>
                <a:cs typeface="Times New Roman"/>
                <a:sym typeface="Times New Roman"/>
              </a:rPr>
              <a:t> A</a:t>
            </a:r>
            <a:r>
              <a:rPr lang="en-US" dirty="0">
                <a:solidFill>
                  <a:schemeClr val="dk1"/>
                </a:solidFill>
                <a:latin typeface="Times New Roman"/>
                <a:ea typeface="Times New Roman"/>
                <a:cs typeface="Times New Roman"/>
                <a:sym typeface="Times New Roman"/>
              </a:rPr>
              <a:t>          </a:t>
            </a:r>
            <a:r>
              <a:rPr lang="en-US" sz="1400" b="0" i="0" u="none" strike="noStrike" cap="none" dirty="0">
                <a:solidFill>
                  <a:schemeClr val="dk1"/>
                </a:solidFill>
                <a:latin typeface="Times New Roman"/>
                <a:ea typeface="Times New Roman"/>
                <a:cs typeface="Times New Roman"/>
                <a:sym typeface="Times New Roman"/>
              </a:rPr>
              <a:t>(UKP16CS007)</a:t>
            </a:r>
            <a:endParaRPr sz="1400" b="0"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Ashik SB           (UKP16CS014)</a:t>
            </a:r>
            <a:endParaRPr sz="1400" b="0" i="0" u="none" strike="noStrike" cap="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a:t>
            </a:r>
            <a:r>
              <a:rPr lang="en-US" sz="1400" b="0" i="0" u="none" strike="noStrike" cap="none" dirty="0" err="1">
                <a:solidFill>
                  <a:schemeClr val="dk1"/>
                </a:solidFill>
                <a:latin typeface="Times New Roman"/>
                <a:ea typeface="Times New Roman"/>
                <a:cs typeface="Times New Roman"/>
                <a:sym typeface="Times New Roman"/>
              </a:rPr>
              <a:t>Harigovind</a:t>
            </a:r>
            <a:r>
              <a:rPr lang="en-US" sz="1400" b="0" i="0" u="none" strike="noStrike" cap="none" dirty="0">
                <a:solidFill>
                  <a:schemeClr val="dk1"/>
                </a:solidFill>
                <a:latin typeface="Times New Roman"/>
                <a:ea typeface="Times New Roman"/>
                <a:cs typeface="Times New Roman"/>
                <a:sym typeface="Times New Roman"/>
              </a:rPr>
              <a:t> K    (UKP16CS024)</a:t>
            </a:r>
            <a:endParaRPr sz="1400" b="0" i="0" u="none" strike="noStrike" cap="none" dirty="0">
              <a:solidFill>
                <a:schemeClr val="dk1"/>
              </a:solidFill>
              <a:latin typeface="Times New Roman"/>
              <a:ea typeface="Times New Roman"/>
              <a:cs typeface="Times New Roman"/>
              <a:sym typeface="Times New Roman"/>
            </a:endParaRPr>
          </a:p>
        </p:txBody>
      </p:sp>
      <p:sp>
        <p:nvSpPr>
          <p:cNvPr id="108" name="Google Shape;108;p1"/>
          <p:cNvSpPr/>
          <p:nvPr/>
        </p:nvSpPr>
        <p:spPr>
          <a:xfrm>
            <a:off x="5081833" y="3269124"/>
            <a:ext cx="457200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Times New Roman"/>
                <a:ea typeface="Times New Roman"/>
                <a:cs typeface="Times New Roman"/>
                <a:sym typeface="Times New Roman"/>
              </a:rPr>
              <a:t>Guided By</a:t>
            </a:r>
            <a:r>
              <a:rPr lang="en-US" sz="1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Ms. </a:t>
            </a:r>
            <a:r>
              <a:rPr lang="en-US" sz="1400" b="0" i="0" u="none" strike="noStrike" cap="none" dirty="0" err="1">
                <a:solidFill>
                  <a:schemeClr val="dk1"/>
                </a:solidFill>
                <a:latin typeface="Times New Roman"/>
                <a:ea typeface="Times New Roman"/>
                <a:cs typeface="Times New Roman"/>
                <a:sym typeface="Times New Roman"/>
              </a:rPr>
              <a:t>Remya</a:t>
            </a:r>
            <a:r>
              <a:rPr lang="en-US" sz="1400" b="0" i="0" u="none" strike="noStrike" cap="none" dirty="0">
                <a:solidFill>
                  <a:schemeClr val="dk1"/>
                </a:solidFill>
                <a:latin typeface="Times New Roman"/>
                <a:ea typeface="Times New Roman"/>
                <a:cs typeface="Times New Roman"/>
                <a:sym typeface="Times New Roman"/>
              </a:rPr>
              <a:t> </a:t>
            </a:r>
            <a:r>
              <a:rPr lang="en-US" sz="1400" b="0" i="0" u="none" strike="noStrike" cap="none" dirty="0" err="1">
                <a:solidFill>
                  <a:schemeClr val="dk1"/>
                </a:solidFill>
                <a:latin typeface="Times New Roman"/>
                <a:ea typeface="Times New Roman"/>
                <a:cs typeface="Times New Roman"/>
                <a:sym typeface="Times New Roman"/>
              </a:rPr>
              <a:t>Shaji</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Assistant Professor</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CSE	</a:t>
            </a:r>
            <a:endParaRPr sz="1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p:nvPr/>
        </p:nvSpPr>
        <p:spPr>
          <a:xfrm>
            <a:off x="809297" y="1229710"/>
            <a:ext cx="7683062" cy="14714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10"/>
          <p:cNvSpPr txBox="1">
            <a:spLocks noGrp="1"/>
          </p:cNvSpPr>
          <p:nvPr>
            <p:ph type="body" idx="1"/>
          </p:nvPr>
        </p:nvSpPr>
        <p:spPr>
          <a:xfrm>
            <a:off x="387063" y="276597"/>
            <a:ext cx="8527500" cy="48669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None/>
            </a:pPr>
            <a:r>
              <a:rPr lang="en-US" sz="2400" dirty="0">
                <a:solidFill>
                  <a:srgbClr val="000000"/>
                </a:solidFill>
                <a:latin typeface="Times New Roman"/>
                <a:ea typeface="Times New Roman"/>
                <a:cs typeface="Times New Roman"/>
                <a:sym typeface="Times New Roman"/>
              </a:rPr>
              <a:t>Scanner  </a:t>
            </a:r>
            <a:endParaRPr dirty="0"/>
          </a:p>
          <a:p>
            <a:pPr marL="457200" lvl="0" indent="-342900" algn="l" rtl="0">
              <a:lnSpc>
                <a:spcPct val="150000"/>
              </a:lnSpc>
              <a:spcBef>
                <a:spcPts val="0"/>
              </a:spcBef>
              <a:spcAft>
                <a:spcPts val="0"/>
              </a:spcAft>
              <a:buSzPts val="1800"/>
              <a:buFont typeface="Arial"/>
              <a:buChar char="•"/>
            </a:pPr>
            <a:r>
              <a:rPr lang="en-US" sz="2000" dirty="0">
                <a:solidFill>
                  <a:srgbClr val="000000"/>
                </a:solidFill>
                <a:latin typeface="Times New Roman"/>
                <a:ea typeface="Times New Roman"/>
                <a:cs typeface="Times New Roman"/>
                <a:sym typeface="Times New Roman"/>
              </a:rPr>
              <a:t>The module that uses the webcam to capture images </a:t>
            </a:r>
            <a:endParaRPr dirty="0"/>
          </a:p>
          <a:p>
            <a:pPr marL="457200" lvl="0" indent="-342900" algn="l" rtl="0">
              <a:lnSpc>
                <a:spcPct val="150000"/>
              </a:lnSpc>
              <a:spcBef>
                <a:spcPts val="0"/>
              </a:spcBef>
              <a:spcAft>
                <a:spcPts val="0"/>
              </a:spcAft>
              <a:buSzPts val="1800"/>
              <a:buFont typeface="Arial"/>
              <a:buChar char="•"/>
            </a:pPr>
            <a:r>
              <a:rPr lang="en-US" sz="2000" dirty="0">
                <a:solidFill>
                  <a:srgbClr val="000000"/>
                </a:solidFill>
                <a:latin typeface="Times New Roman"/>
                <a:ea typeface="Times New Roman"/>
                <a:cs typeface="Times New Roman"/>
                <a:sym typeface="Times New Roman"/>
              </a:rPr>
              <a:t>OpenCV is used for capturing the images  </a:t>
            </a:r>
            <a:endParaRPr dirty="0"/>
          </a:p>
          <a:p>
            <a:pPr marL="457200" lvl="0" indent="-228600" algn="l" rtl="0">
              <a:lnSpc>
                <a:spcPct val="100000"/>
              </a:lnSpc>
              <a:spcBef>
                <a:spcPts val="0"/>
              </a:spcBef>
              <a:spcAft>
                <a:spcPts val="0"/>
              </a:spcAft>
              <a:buSzPts val="1800"/>
              <a:buFont typeface="Arial"/>
              <a:buNone/>
            </a:pPr>
            <a:endParaRPr sz="2000" dirty="0"/>
          </a:p>
          <a:p>
            <a:pPr marL="457200" lvl="0" indent="-342900" algn="l" rtl="0">
              <a:lnSpc>
                <a:spcPct val="150000"/>
              </a:lnSpc>
              <a:spcBef>
                <a:spcPts val="0"/>
              </a:spcBef>
              <a:spcAft>
                <a:spcPts val="0"/>
              </a:spcAft>
              <a:buSzPts val="1800"/>
              <a:buNone/>
            </a:pPr>
            <a:r>
              <a:rPr lang="en-US" sz="2400" dirty="0">
                <a:solidFill>
                  <a:srgbClr val="000000"/>
                </a:solidFill>
                <a:latin typeface="Times New Roman"/>
                <a:ea typeface="Times New Roman"/>
                <a:cs typeface="Times New Roman"/>
                <a:sym typeface="Times New Roman"/>
              </a:rPr>
              <a:t>Data Pre-Processing</a:t>
            </a:r>
            <a:endParaRPr sz="1600"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Arial"/>
              <a:buChar char="•"/>
            </a:pPr>
            <a:r>
              <a:rPr lang="en-US" sz="2000" dirty="0">
                <a:solidFill>
                  <a:srgbClr val="000000"/>
                </a:solidFill>
                <a:latin typeface="Times New Roman"/>
                <a:ea typeface="Times New Roman"/>
                <a:cs typeface="Times New Roman"/>
                <a:sym typeface="Times New Roman"/>
              </a:rPr>
              <a:t>Here we are converting the image to HSV format</a:t>
            </a:r>
            <a:endParaRPr dirty="0"/>
          </a:p>
          <a:p>
            <a:pPr marL="457200" lvl="0" indent="-342900" algn="l" rtl="0">
              <a:lnSpc>
                <a:spcPct val="150000"/>
              </a:lnSpc>
              <a:spcBef>
                <a:spcPts val="0"/>
              </a:spcBef>
              <a:spcAft>
                <a:spcPts val="0"/>
              </a:spcAft>
              <a:buSzPts val="1800"/>
              <a:buFont typeface="Arial"/>
              <a:buChar char="•"/>
            </a:pPr>
            <a:r>
              <a:rPr lang="en-US" sz="2000" dirty="0">
                <a:solidFill>
                  <a:srgbClr val="000000"/>
                </a:solidFill>
                <a:latin typeface="Times New Roman"/>
                <a:ea typeface="Times New Roman"/>
                <a:cs typeface="Times New Roman"/>
                <a:sym typeface="Times New Roman"/>
              </a:rPr>
              <a:t>HSV is alternative representation of RGB</a:t>
            </a:r>
            <a:endParaRPr dirty="0"/>
          </a:p>
          <a:p>
            <a:pPr marL="457200" lvl="0" indent="-342900" algn="l" rtl="0">
              <a:lnSpc>
                <a:spcPct val="150000"/>
              </a:lnSpc>
              <a:spcBef>
                <a:spcPts val="0"/>
              </a:spcBef>
              <a:spcAft>
                <a:spcPts val="0"/>
              </a:spcAft>
              <a:buSzPts val="1800"/>
              <a:buFont typeface="Arial"/>
              <a:buChar char="•"/>
            </a:pPr>
            <a:r>
              <a:rPr lang="en-US" sz="2000" dirty="0">
                <a:solidFill>
                  <a:srgbClr val="000000"/>
                </a:solidFill>
                <a:latin typeface="Times New Roman"/>
                <a:ea typeface="Times New Roman"/>
                <a:cs typeface="Times New Roman"/>
                <a:sym typeface="Times New Roman"/>
              </a:rPr>
              <a:t>This HSV values are adjusted to get sharper image</a:t>
            </a:r>
            <a:endParaRPr dirty="0"/>
          </a:p>
          <a:p>
            <a:pPr marL="457200" lvl="0" indent="-342900" algn="l" rtl="0">
              <a:lnSpc>
                <a:spcPct val="150000"/>
              </a:lnSpc>
              <a:spcBef>
                <a:spcPts val="0"/>
              </a:spcBef>
              <a:spcAft>
                <a:spcPts val="0"/>
              </a:spcAft>
              <a:buSzPts val="1800"/>
              <a:buFont typeface="Arial"/>
              <a:buChar char="•"/>
            </a:pPr>
            <a:r>
              <a:rPr lang="en-US" sz="2000" dirty="0">
                <a:solidFill>
                  <a:srgbClr val="000000"/>
                </a:solidFill>
                <a:latin typeface="Times New Roman"/>
                <a:ea typeface="Times New Roman"/>
                <a:cs typeface="Times New Roman"/>
                <a:sym typeface="Times New Roman"/>
              </a:rPr>
              <a:t>OpenCV package is used </a:t>
            </a:r>
            <a:endParaRPr sz="2000" dirty="0">
              <a:solidFill>
                <a:srgbClr val="000000"/>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1"/>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8" name="Google Shape;168;p11"/>
          <p:cNvSpPr txBox="1">
            <a:spLocks noGrp="1"/>
          </p:cNvSpPr>
          <p:nvPr>
            <p:ph type="body" idx="1"/>
          </p:nvPr>
        </p:nvSpPr>
        <p:spPr>
          <a:xfrm>
            <a:off x="390500" y="300025"/>
            <a:ext cx="8520600" cy="3998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Gesture Processing </a:t>
            </a:r>
            <a:endParaRPr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None/>
            </a:pPr>
            <a:r>
              <a:rPr lang="en-US" sz="2000"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a:t>
            </a:r>
            <a:r>
              <a:rPr lang="en-US" sz="2000" dirty="0">
                <a:solidFill>
                  <a:srgbClr val="99CB38"/>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This module act as the classifier .</a:t>
            </a: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None/>
            </a:pPr>
            <a:r>
              <a:rPr lang="en-US" sz="2000"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a:t>
            </a:r>
            <a:r>
              <a:rPr lang="en-US" sz="2000" dirty="0">
                <a:solidFill>
                  <a:srgbClr val="99CB38"/>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We are using a CNN with 3 convolution layers.</a:t>
            </a: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a:t>
            </a:r>
            <a:r>
              <a:rPr lang="en-US" sz="2000" dirty="0">
                <a:solidFill>
                  <a:srgbClr val="99CB38"/>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Dataset : ASL alphabet by Kaggle</a:t>
            </a: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a:t>
            </a:r>
            <a:r>
              <a:rPr lang="en-US" sz="2000" dirty="0">
                <a:solidFill>
                  <a:srgbClr val="99CB38"/>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Training Data : 45500 (1750x26)</a:t>
            </a: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a:t>
            </a:r>
            <a:r>
              <a:rPr lang="en-US" sz="2000" dirty="0">
                <a:solidFill>
                  <a:srgbClr val="99CB38"/>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Test Data : 6500 (26x250)</a:t>
            </a: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a:t>
            </a:r>
            <a:r>
              <a:rPr lang="en-US" sz="2000" dirty="0">
                <a:solidFill>
                  <a:srgbClr val="99CB38"/>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The Evaluation Results 90% of accuracy with 9% loss.</a:t>
            </a:r>
            <a:endParaRPr sz="20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a:t>
            </a:r>
            <a:r>
              <a:rPr lang="en-US" sz="2000" dirty="0">
                <a:solidFill>
                  <a:srgbClr val="99CB38"/>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This module returns an alphabet corresponding to the sign.</a:t>
            </a:r>
            <a:endParaRPr sz="2000" dirty="0">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endParaRPr sz="20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2ad3872e5_0_0"/>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g82ad3872e5_0_0"/>
          <p:cNvSpPr txBox="1">
            <a:spLocks noGrp="1"/>
          </p:cNvSpPr>
          <p:nvPr>
            <p:ph type="body" idx="1"/>
          </p:nvPr>
        </p:nvSpPr>
        <p:spPr>
          <a:xfrm>
            <a:off x="390500" y="300025"/>
            <a:ext cx="8520600" cy="4484626"/>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Custom Gestures</a:t>
            </a:r>
            <a:endParaRPr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a:t>
            </a:r>
            <a:r>
              <a:rPr lang="en-US" sz="2000" dirty="0">
                <a:solidFill>
                  <a:srgbClr val="99CB38"/>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User can define gesture with custom meaning like words, emotions etc.</a:t>
            </a:r>
            <a:endParaRPr sz="20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None/>
            </a:pPr>
            <a:r>
              <a:rPr lang="en-US" sz="2000" dirty="0">
                <a:solidFill>
                  <a:schemeClr val="accent1"/>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Initially image is captured and its HSV mask is generated</a:t>
            </a:r>
            <a:endParaRPr sz="20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None/>
            </a:pPr>
            <a:r>
              <a:rPr lang="en-US" sz="2000" dirty="0">
                <a:solidFill>
                  <a:schemeClr val="accent1"/>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HSV file is saved as a .</a:t>
            </a:r>
            <a:r>
              <a:rPr lang="en-US" sz="2000" dirty="0" err="1">
                <a:solidFill>
                  <a:srgbClr val="000000"/>
                </a:solidFill>
                <a:latin typeface="Times New Roman"/>
                <a:ea typeface="Times New Roman"/>
                <a:cs typeface="Times New Roman"/>
                <a:sym typeface="Times New Roman"/>
              </a:rPr>
              <a:t>png</a:t>
            </a:r>
            <a:r>
              <a:rPr lang="en-US" sz="2000" dirty="0">
                <a:solidFill>
                  <a:srgbClr val="000000"/>
                </a:solidFill>
                <a:latin typeface="Times New Roman"/>
                <a:ea typeface="Times New Roman"/>
                <a:cs typeface="Times New Roman"/>
                <a:sym typeface="Times New Roman"/>
              </a:rPr>
              <a:t> file </a:t>
            </a:r>
            <a:endParaRPr sz="20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None/>
            </a:pPr>
            <a:r>
              <a:rPr lang="en-US" sz="2000" dirty="0">
                <a:solidFill>
                  <a:schemeClr val="accent1"/>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The file is saved in a directory named with the word that means </a:t>
            </a:r>
            <a:endParaRPr sz="2000" dirty="0">
              <a:solidFill>
                <a:srgbClr val="000000"/>
              </a:solidFill>
              <a:latin typeface="Times New Roman"/>
              <a:ea typeface="Times New Roman"/>
              <a:cs typeface="Times New Roman"/>
              <a:sym typeface="Times New Roman"/>
            </a:endParaRPr>
          </a:p>
          <a:p>
            <a:pPr marL="0" lvl="0" indent="0" algn="l" rtl="0">
              <a:lnSpc>
                <a:spcPct val="200000"/>
              </a:lnSpc>
              <a:spcBef>
                <a:spcPts val="0"/>
              </a:spcBef>
              <a:spcAft>
                <a:spcPts val="0"/>
              </a:spcAft>
              <a:buSzPts val="1800"/>
              <a:buNone/>
            </a:pPr>
            <a:r>
              <a:rPr lang="en-US" sz="2400" dirty="0">
                <a:solidFill>
                  <a:schemeClr val="dk1"/>
                </a:solidFill>
                <a:latin typeface="Times New Roman"/>
                <a:ea typeface="Times New Roman"/>
                <a:cs typeface="Times New Roman"/>
                <a:sym typeface="Times New Roman"/>
              </a:rPr>
              <a:t>Predicted Output</a:t>
            </a:r>
            <a:endParaRPr sz="16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US" sz="2000" dirty="0">
                <a:solidFill>
                  <a:schemeClr val="accent1"/>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Gestures are recognized and corresponding meaning can be displayed</a:t>
            </a:r>
            <a:endParaRPr sz="20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2000" dirty="0">
                <a:solidFill>
                  <a:schemeClr val="accent1"/>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These outputs  can be combined to form sentences </a:t>
            </a:r>
            <a:endParaRPr sz="20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800"/>
              <a:buFont typeface="Arial"/>
              <a:buNone/>
            </a:pPr>
            <a:endParaRPr sz="2000" dirty="0">
              <a:solidFill>
                <a:srgbClr val="000000"/>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None/>
            </a:pPr>
            <a:endParaRPr sz="2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p:nvPr/>
        </p:nvSpPr>
        <p:spPr>
          <a:xfrm>
            <a:off x="2962352" y="1432379"/>
            <a:ext cx="3020820" cy="492894"/>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Scanner </a:t>
            </a:r>
            <a:endParaRPr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180" name="Google Shape;180;p12"/>
          <p:cNvSpPr/>
          <p:nvPr/>
        </p:nvSpPr>
        <p:spPr>
          <a:xfrm>
            <a:off x="2962352" y="2329253"/>
            <a:ext cx="3020820" cy="492894"/>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Pre-processing </a:t>
            </a:r>
            <a:endParaRPr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181" name="Google Shape;181;p12"/>
          <p:cNvSpPr/>
          <p:nvPr/>
        </p:nvSpPr>
        <p:spPr>
          <a:xfrm>
            <a:off x="1257427" y="3104273"/>
            <a:ext cx="3020820" cy="492894"/>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Gesture Processing </a:t>
            </a:r>
            <a:endParaRPr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182" name="Google Shape;182;p12"/>
          <p:cNvSpPr/>
          <p:nvPr/>
        </p:nvSpPr>
        <p:spPr>
          <a:xfrm>
            <a:off x="4793427" y="3104273"/>
            <a:ext cx="3020820" cy="492894"/>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Custom Gesture Scan </a:t>
            </a:r>
            <a:endParaRPr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183" name="Google Shape;183;p12"/>
          <p:cNvSpPr/>
          <p:nvPr/>
        </p:nvSpPr>
        <p:spPr>
          <a:xfrm>
            <a:off x="3077727" y="4074597"/>
            <a:ext cx="3020820" cy="492894"/>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Output prediction</a:t>
            </a:r>
            <a:endParaRPr sz="18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cxnSp>
        <p:nvCxnSpPr>
          <p:cNvPr id="184" name="Google Shape;184;p12"/>
          <p:cNvCxnSpPr>
            <a:stCxn id="179" idx="2"/>
            <a:endCxn id="180" idx="0"/>
          </p:cNvCxnSpPr>
          <p:nvPr/>
        </p:nvCxnSpPr>
        <p:spPr>
          <a:xfrm>
            <a:off x="4472762" y="1925273"/>
            <a:ext cx="0" cy="404100"/>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cxnSp>
        <p:nvCxnSpPr>
          <p:cNvPr id="185" name="Google Shape;185;p12"/>
          <p:cNvCxnSpPr>
            <a:stCxn id="180" idx="2"/>
            <a:endCxn id="181" idx="0"/>
          </p:cNvCxnSpPr>
          <p:nvPr/>
        </p:nvCxnSpPr>
        <p:spPr>
          <a:xfrm flipH="1">
            <a:off x="2767862" y="2822147"/>
            <a:ext cx="1704900" cy="282000"/>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cxnSp>
        <p:nvCxnSpPr>
          <p:cNvPr id="186" name="Google Shape;186;p12"/>
          <p:cNvCxnSpPr>
            <a:stCxn id="180" idx="2"/>
            <a:endCxn id="182" idx="0"/>
          </p:cNvCxnSpPr>
          <p:nvPr/>
        </p:nvCxnSpPr>
        <p:spPr>
          <a:xfrm>
            <a:off x="4472762" y="2822147"/>
            <a:ext cx="1831200" cy="282000"/>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cxnSp>
        <p:nvCxnSpPr>
          <p:cNvPr id="187" name="Google Shape;187;p12"/>
          <p:cNvCxnSpPr>
            <a:stCxn id="181" idx="2"/>
            <a:endCxn id="183" idx="0"/>
          </p:cNvCxnSpPr>
          <p:nvPr/>
        </p:nvCxnSpPr>
        <p:spPr>
          <a:xfrm>
            <a:off x="2767837" y="3597167"/>
            <a:ext cx="1820400" cy="477300"/>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cxnSp>
        <p:nvCxnSpPr>
          <p:cNvPr id="188" name="Google Shape;188;p12"/>
          <p:cNvCxnSpPr>
            <a:stCxn id="182" idx="2"/>
            <a:endCxn id="183" idx="0"/>
          </p:cNvCxnSpPr>
          <p:nvPr/>
        </p:nvCxnSpPr>
        <p:spPr>
          <a:xfrm flipH="1">
            <a:off x="4588137" y="3597167"/>
            <a:ext cx="1715700" cy="477300"/>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sp>
        <p:nvSpPr>
          <p:cNvPr id="189" name="Google Shape;189;p12"/>
          <p:cNvSpPr/>
          <p:nvPr/>
        </p:nvSpPr>
        <p:spPr>
          <a:xfrm>
            <a:off x="796973" y="368811"/>
            <a:ext cx="6051600" cy="708000"/>
          </a:xfrm>
          <a:prstGeom prst="rect">
            <a:avLst/>
          </a:prstGeom>
          <a:noFill/>
          <a:ln>
            <a:noFill/>
          </a:ln>
        </p:spPr>
        <p:txBody>
          <a:bodyPr spcFirstLastPara="1" wrap="square" lIns="91425" tIns="45700" rIns="91425" bIns="45700" anchor="t" anchorCtr="0">
            <a:spAutoFit/>
          </a:bodyPr>
          <a:lstStyle/>
          <a:p>
            <a:pPr marL="596900" marR="0" lvl="0" indent="-457200" algn="l"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DATA FLOW DIAGRAM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2" name="Rectangle 1">
            <a:extLst>
              <a:ext uri="{FF2B5EF4-FFF2-40B4-BE49-F238E27FC236}">
                <a16:creationId xmlns:a16="http://schemas.microsoft.com/office/drawing/2014/main" id="{AE78A5F9-0F9D-4B78-B06E-65AA2D34226A}"/>
              </a:ext>
            </a:extLst>
          </p:cNvPr>
          <p:cNvSpPr/>
          <p:nvPr/>
        </p:nvSpPr>
        <p:spPr>
          <a:xfrm>
            <a:off x="893979" y="1169694"/>
            <a:ext cx="7634176" cy="198474"/>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200"/>
          </a:p>
        </p:txBody>
      </p:sp>
      <p:sp>
        <p:nvSpPr>
          <p:cNvPr id="32" name="Google Shape;179;p12">
            <a:extLst>
              <a:ext uri="{FF2B5EF4-FFF2-40B4-BE49-F238E27FC236}">
                <a16:creationId xmlns:a16="http://schemas.microsoft.com/office/drawing/2014/main" id="{D01B3A48-473C-4165-BA8E-8D64B58E9A9E}"/>
              </a:ext>
            </a:extLst>
          </p:cNvPr>
          <p:cNvSpPr/>
          <p:nvPr/>
        </p:nvSpPr>
        <p:spPr>
          <a:xfrm>
            <a:off x="4544990" y="885599"/>
            <a:ext cx="4315476" cy="2041451"/>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200" i="0" u="none" strike="noStrike">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Scanner </a:t>
            </a:r>
            <a:endParaRPr sz="12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25" name="Google Shape;179;p12">
            <a:extLst>
              <a:ext uri="{FF2B5EF4-FFF2-40B4-BE49-F238E27FC236}">
                <a16:creationId xmlns:a16="http://schemas.microsoft.com/office/drawing/2014/main" id="{1D1F5E2C-F355-4A82-860D-51F775603B5A}"/>
              </a:ext>
            </a:extLst>
          </p:cNvPr>
          <p:cNvSpPr/>
          <p:nvPr/>
        </p:nvSpPr>
        <p:spPr>
          <a:xfrm>
            <a:off x="3234118" y="3317289"/>
            <a:ext cx="2140176" cy="1389388"/>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200" i="0" u="none" strike="noStrike">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 </a:t>
            </a:r>
            <a:endParaRPr sz="12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22" name="Google Shape;179;p12">
            <a:extLst>
              <a:ext uri="{FF2B5EF4-FFF2-40B4-BE49-F238E27FC236}">
                <a16:creationId xmlns:a16="http://schemas.microsoft.com/office/drawing/2014/main" id="{E8A17F40-98E1-487C-8BC6-39681D3AD004}"/>
              </a:ext>
            </a:extLst>
          </p:cNvPr>
          <p:cNvSpPr/>
          <p:nvPr/>
        </p:nvSpPr>
        <p:spPr>
          <a:xfrm>
            <a:off x="239947" y="907310"/>
            <a:ext cx="3899954" cy="2041451"/>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2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18" name="Google Shape;179;p12">
            <a:extLst>
              <a:ext uri="{FF2B5EF4-FFF2-40B4-BE49-F238E27FC236}">
                <a16:creationId xmlns:a16="http://schemas.microsoft.com/office/drawing/2014/main" id="{EB7D9C08-6CAF-41E6-A470-364AD68A098F}"/>
              </a:ext>
            </a:extLst>
          </p:cNvPr>
          <p:cNvSpPr/>
          <p:nvPr/>
        </p:nvSpPr>
        <p:spPr>
          <a:xfrm>
            <a:off x="3047413" y="223030"/>
            <a:ext cx="2481518" cy="404898"/>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i="0" u="none" strike="noStrike">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Data Pre Processing </a:t>
            </a:r>
            <a:endParaRPr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19" name="Google Shape;179;p12">
            <a:extLst>
              <a:ext uri="{FF2B5EF4-FFF2-40B4-BE49-F238E27FC236}">
                <a16:creationId xmlns:a16="http://schemas.microsoft.com/office/drawing/2014/main" id="{6CBFF55E-F6BC-4B9C-9D6B-1918B8A4F783}"/>
              </a:ext>
            </a:extLst>
          </p:cNvPr>
          <p:cNvSpPr/>
          <p:nvPr/>
        </p:nvSpPr>
        <p:spPr>
          <a:xfrm>
            <a:off x="531863" y="1487019"/>
            <a:ext cx="908450" cy="1219200"/>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200" i="0" u="none" strike="noStrike">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 </a:t>
            </a:r>
            <a:endParaRPr sz="12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20" name="Google Shape;179;p12">
            <a:extLst>
              <a:ext uri="{FF2B5EF4-FFF2-40B4-BE49-F238E27FC236}">
                <a16:creationId xmlns:a16="http://schemas.microsoft.com/office/drawing/2014/main" id="{DFF39C66-7548-4BEA-9FAB-51AE3D59E6FF}"/>
              </a:ext>
            </a:extLst>
          </p:cNvPr>
          <p:cNvSpPr/>
          <p:nvPr/>
        </p:nvSpPr>
        <p:spPr>
          <a:xfrm>
            <a:off x="1654662" y="1523998"/>
            <a:ext cx="956860" cy="1175006"/>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Stored Gestures</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With Label</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sp>
        <p:nvSpPr>
          <p:cNvPr id="21" name="Google Shape;179;p12">
            <a:extLst>
              <a:ext uri="{FF2B5EF4-FFF2-40B4-BE49-F238E27FC236}">
                <a16:creationId xmlns:a16="http://schemas.microsoft.com/office/drawing/2014/main" id="{CC792EFD-702C-482A-AE66-78FFEA4251B0}"/>
              </a:ext>
            </a:extLst>
          </p:cNvPr>
          <p:cNvSpPr/>
          <p:nvPr/>
        </p:nvSpPr>
        <p:spPr>
          <a:xfrm>
            <a:off x="2787845" y="1487019"/>
            <a:ext cx="908450" cy="1219200"/>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ctr">
              <a:buClr>
                <a:schemeClr val="lt1"/>
              </a:buClr>
              <a:buSzPts val="1800"/>
            </a:pPr>
            <a:r>
              <a:rPr lang="en-US" sz="1200">
                <a:sym typeface="Calibri"/>
              </a:rPr>
              <a:t>Generate Label</a:t>
            </a:r>
            <a:endParaRPr lang="en-US" sz="1200" dirty="0">
              <a:sym typeface="Calibri"/>
            </a:endParaRPr>
          </a:p>
        </p:txBody>
      </p:sp>
      <p:sp>
        <p:nvSpPr>
          <p:cNvPr id="23" name="Google Shape;179;p12">
            <a:extLst>
              <a:ext uri="{FF2B5EF4-FFF2-40B4-BE49-F238E27FC236}">
                <a16:creationId xmlns:a16="http://schemas.microsoft.com/office/drawing/2014/main" id="{FD24C5CD-8D2B-41C1-9F55-AE85B7C690B3}"/>
              </a:ext>
            </a:extLst>
          </p:cNvPr>
          <p:cNvSpPr/>
          <p:nvPr/>
        </p:nvSpPr>
        <p:spPr>
          <a:xfrm>
            <a:off x="3351251" y="3648853"/>
            <a:ext cx="839029" cy="943557"/>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200" i="0" u="none" strike="noStrike">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 </a:t>
            </a:r>
            <a:endParaRPr sz="12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24" name="Google Shape;179;p12">
            <a:extLst>
              <a:ext uri="{FF2B5EF4-FFF2-40B4-BE49-F238E27FC236}">
                <a16:creationId xmlns:a16="http://schemas.microsoft.com/office/drawing/2014/main" id="{148560FF-A852-4381-A2A5-989092E570FF}"/>
              </a:ext>
            </a:extLst>
          </p:cNvPr>
          <p:cNvSpPr/>
          <p:nvPr/>
        </p:nvSpPr>
        <p:spPr>
          <a:xfrm>
            <a:off x="4413959" y="3648853"/>
            <a:ext cx="839029" cy="943557"/>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Export to file</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sp>
        <p:nvSpPr>
          <p:cNvPr id="26" name="Google Shape;179;p12">
            <a:extLst>
              <a:ext uri="{FF2B5EF4-FFF2-40B4-BE49-F238E27FC236}">
                <a16:creationId xmlns:a16="http://schemas.microsoft.com/office/drawing/2014/main" id="{C6391A19-AAAA-48D2-B4BD-B9F1F655C64A}"/>
              </a:ext>
            </a:extLst>
          </p:cNvPr>
          <p:cNvSpPr/>
          <p:nvPr/>
        </p:nvSpPr>
        <p:spPr>
          <a:xfrm>
            <a:off x="5673839" y="1330368"/>
            <a:ext cx="2978610" cy="1072589"/>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200" i="0" u="none" strike="noStrike">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 </a:t>
            </a:r>
            <a:endParaRPr sz="12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27" name="Google Shape;179;p12">
            <a:extLst>
              <a:ext uri="{FF2B5EF4-FFF2-40B4-BE49-F238E27FC236}">
                <a16:creationId xmlns:a16="http://schemas.microsoft.com/office/drawing/2014/main" id="{A3B47FC8-9AF4-4715-870C-77E5BAB4D703}"/>
              </a:ext>
            </a:extLst>
          </p:cNvPr>
          <p:cNvSpPr/>
          <p:nvPr/>
        </p:nvSpPr>
        <p:spPr>
          <a:xfrm>
            <a:off x="5976011" y="1582246"/>
            <a:ext cx="1097068" cy="598473"/>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200" i="0" u="none" strike="noStrike">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Scanner </a:t>
            </a:r>
            <a:endParaRPr sz="12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29" name="Google Shape;179;p12">
            <a:extLst>
              <a:ext uri="{FF2B5EF4-FFF2-40B4-BE49-F238E27FC236}">
                <a16:creationId xmlns:a16="http://schemas.microsoft.com/office/drawing/2014/main" id="{EA11DFFE-3061-40B2-924E-E01E921226A4}"/>
              </a:ext>
            </a:extLst>
          </p:cNvPr>
          <p:cNvSpPr/>
          <p:nvPr/>
        </p:nvSpPr>
        <p:spPr>
          <a:xfrm>
            <a:off x="7249403" y="1583253"/>
            <a:ext cx="1097068" cy="598473"/>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Stop When Delimiter</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Encountered</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sp>
        <p:nvSpPr>
          <p:cNvPr id="30" name="Google Shape;179;p12">
            <a:extLst>
              <a:ext uri="{FF2B5EF4-FFF2-40B4-BE49-F238E27FC236}">
                <a16:creationId xmlns:a16="http://schemas.microsoft.com/office/drawing/2014/main" id="{4D4A6EC3-4E46-43F6-8195-D68A85D0F7BD}"/>
              </a:ext>
            </a:extLst>
          </p:cNvPr>
          <p:cNvSpPr/>
          <p:nvPr/>
        </p:nvSpPr>
        <p:spPr>
          <a:xfrm>
            <a:off x="6042624" y="1783695"/>
            <a:ext cx="900801" cy="5013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2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sp>
        <p:nvSpPr>
          <p:cNvPr id="31" name="Google Shape;179;p12">
            <a:extLst>
              <a:ext uri="{FF2B5EF4-FFF2-40B4-BE49-F238E27FC236}">
                <a16:creationId xmlns:a16="http://schemas.microsoft.com/office/drawing/2014/main" id="{9A480349-2B7F-4598-8561-CF46D37EABFE}"/>
              </a:ext>
            </a:extLst>
          </p:cNvPr>
          <p:cNvSpPr/>
          <p:nvPr/>
        </p:nvSpPr>
        <p:spPr>
          <a:xfrm>
            <a:off x="4735208" y="1330368"/>
            <a:ext cx="698820" cy="1072589"/>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200" i="0" u="none" strike="noStrike">
                <a:ln w="0"/>
                <a:solidFill>
                  <a:schemeClr val="tx1"/>
                </a:solidFill>
                <a:effectLst>
                  <a:outerShdw blurRad="38100" dist="19050" dir="2700000" algn="tl" rotWithShape="0">
                    <a:schemeClr val="dk1">
                      <a:alpha val="40000"/>
                    </a:schemeClr>
                  </a:outerShdw>
                </a:effectLst>
                <a:latin typeface="Calibri"/>
                <a:ea typeface="Calibri"/>
                <a:cs typeface="Calibri"/>
                <a:sym typeface="Calibri"/>
              </a:rPr>
              <a:t> </a:t>
            </a:r>
            <a:endParaRPr sz="1200" i="0" u="none" strike="noStrike" dirty="0">
              <a:ln w="0"/>
              <a:solidFill>
                <a:schemeClr val="tx1"/>
              </a:solidFill>
              <a:effectLst>
                <a:outerShdw blurRad="38100" dist="19050" dir="2700000" algn="tl" rotWithShape="0">
                  <a:schemeClr val="dk1">
                    <a:alpha val="40000"/>
                  </a:schemeClr>
                </a:outerShdw>
              </a:effectLst>
              <a:latin typeface="Calibri"/>
              <a:ea typeface="Calibri"/>
              <a:cs typeface="Calibri"/>
              <a:sym typeface="Calibri"/>
            </a:endParaRPr>
          </a:p>
        </p:txBody>
      </p:sp>
      <p:cxnSp>
        <p:nvCxnSpPr>
          <p:cNvPr id="33" name="Google Shape;184;p12">
            <a:extLst>
              <a:ext uri="{FF2B5EF4-FFF2-40B4-BE49-F238E27FC236}">
                <a16:creationId xmlns:a16="http://schemas.microsoft.com/office/drawing/2014/main" id="{32BBD874-2853-4634-9EB0-BCE7C2C57E76}"/>
              </a:ext>
            </a:extLst>
          </p:cNvPr>
          <p:cNvCxnSpPr>
            <a:cxnSpLocks/>
          </p:cNvCxnSpPr>
          <p:nvPr/>
        </p:nvCxnSpPr>
        <p:spPr>
          <a:xfrm>
            <a:off x="3402418" y="627928"/>
            <a:ext cx="0" cy="279382"/>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cxnSp>
        <p:nvCxnSpPr>
          <p:cNvPr id="35" name="Google Shape;184;p12">
            <a:extLst>
              <a:ext uri="{FF2B5EF4-FFF2-40B4-BE49-F238E27FC236}">
                <a16:creationId xmlns:a16="http://schemas.microsoft.com/office/drawing/2014/main" id="{C3B79885-79E2-4C30-967A-63764B247B2E}"/>
              </a:ext>
            </a:extLst>
          </p:cNvPr>
          <p:cNvCxnSpPr>
            <a:cxnSpLocks/>
          </p:cNvCxnSpPr>
          <p:nvPr/>
        </p:nvCxnSpPr>
        <p:spPr>
          <a:xfrm>
            <a:off x="5044844" y="627928"/>
            <a:ext cx="0" cy="279382"/>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cxnSp>
        <p:nvCxnSpPr>
          <p:cNvPr id="36" name="Google Shape;184;p12">
            <a:extLst>
              <a:ext uri="{FF2B5EF4-FFF2-40B4-BE49-F238E27FC236}">
                <a16:creationId xmlns:a16="http://schemas.microsoft.com/office/drawing/2014/main" id="{6D8451F4-E6A8-4D9D-A372-B10739E96248}"/>
              </a:ext>
            </a:extLst>
          </p:cNvPr>
          <p:cNvCxnSpPr>
            <a:cxnSpLocks/>
          </p:cNvCxnSpPr>
          <p:nvPr/>
        </p:nvCxnSpPr>
        <p:spPr>
          <a:xfrm>
            <a:off x="3576735" y="2948761"/>
            <a:ext cx="0" cy="368528"/>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cxnSp>
        <p:nvCxnSpPr>
          <p:cNvPr id="38" name="Google Shape;184;p12">
            <a:extLst>
              <a:ext uri="{FF2B5EF4-FFF2-40B4-BE49-F238E27FC236}">
                <a16:creationId xmlns:a16="http://schemas.microsoft.com/office/drawing/2014/main" id="{4C3F0E0F-8A05-4784-9DBF-AEF3F69B97A4}"/>
              </a:ext>
            </a:extLst>
          </p:cNvPr>
          <p:cNvCxnSpPr>
            <a:cxnSpLocks/>
          </p:cNvCxnSpPr>
          <p:nvPr/>
        </p:nvCxnSpPr>
        <p:spPr>
          <a:xfrm>
            <a:off x="5041301" y="2948761"/>
            <a:ext cx="0" cy="368528"/>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cxnSp>
        <p:nvCxnSpPr>
          <p:cNvPr id="41" name="Google Shape;184;p12">
            <a:extLst>
              <a:ext uri="{FF2B5EF4-FFF2-40B4-BE49-F238E27FC236}">
                <a16:creationId xmlns:a16="http://schemas.microsoft.com/office/drawing/2014/main" id="{AA6C854C-18BB-4DEE-9776-DF3B22F87209}"/>
              </a:ext>
            </a:extLst>
          </p:cNvPr>
          <p:cNvCxnSpPr>
            <a:cxnSpLocks/>
          </p:cNvCxnSpPr>
          <p:nvPr/>
        </p:nvCxnSpPr>
        <p:spPr>
          <a:xfrm>
            <a:off x="1449826" y="2028115"/>
            <a:ext cx="180705" cy="0"/>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cxnSp>
        <p:nvCxnSpPr>
          <p:cNvPr id="44" name="Google Shape;184;p12">
            <a:extLst>
              <a:ext uri="{FF2B5EF4-FFF2-40B4-BE49-F238E27FC236}">
                <a16:creationId xmlns:a16="http://schemas.microsoft.com/office/drawing/2014/main" id="{CDEC39E1-FC58-4029-BB5B-00297C1EAF7C}"/>
              </a:ext>
            </a:extLst>
          </p:cNvPr>
          <p:cNvCxnSpPr>
            <a:cxnSpLocks/>
          </p:cNvCxnSpPr>
          <p:nvPr/>
        </p:nvCxnSpPr>
        <p:spPr>
          <a:xfrm>
            <a:off x="2611522" y="2034133"/>
            <a:ext cx="176323" cy="0"/>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sp>
        <p:nvSpPr>
          <p:cNvPr id="11" name="Rectangle 10">
            <a:extLst>
              <a:ext uri="{FF2B5EF4-FFF2-40B4-BE49-F238E27FC236}">
                <a16:creationId xmlns:a16="http://schemas.microsoft.com/office/drawing/2014/main" id="{A940B2B3-1A3C-4992-B766-493E7C277FFD}"/>
              </a:ext>
            </a:extLst>
          </p:cNvPr>
          <p:cNvSpPr/>
          <p:nvPr/>
        </p:nvSpPr>
        <p:spPr>
          <a:xfrm>
            <a:off x="1244470" y="996637"/>
            <a:ext cx="1681486" cy="369332"/>
          </a:xfrm>
          <a:prstGeom prst="rect">
            <a:avLst/>
          </a:prstGeom>
        </p:spPr>
        <p:txBody>
          <a:bodyPr wrap="square">
            <a:spAutoFit/>
          </a:bodyPr>
          <a:lstStyle/>
          <a:p>
            <a:pPr lvl="0" algn="ctr">
              <a:buClr>
                <a:schemeClr val="lt1"/>
              </a:buClr>
              <a:buSzPts val="1800"/>
            </a:pPr>
            <a:r>
              <a:rPr lang="en-US">
                <a:ln w="0"/>
                <a:effectLst>
                  <a:outerShdw blurRad="38100" dist="19050" dir="2700000" algn="tl" rotWithShape="0">
                    <a:schemeClr val="dk1">
                      <a:alpha val="40000"/>
                    </a:schemeClr>
                  </a:outerShdw>
                </a:effectLst>
                <a:ea typeface="Calibri"/>
                <a:cs typeface="Calibri"/>
                <a:sym typeface="Calibri"/>
              </a:rPr>
              <a:t>Create Gestures</a:t>
            </a:r>
            <a:endParaRPr lang="en-US" dirty="0">
              <a:ln w="0"/>
              <a:effectLst>
                <a:outerShdw blurRad="38100" dist="19050" dir="2700000" algn="tl" rotWithShape="0">
                  <a:schemeClr val="dk1">
                    <a:alpha val="40000"/>
                  </a:schemeClr>
                </a:outerShdw>
              </a:effectLst>
              <a:ea typeface="Calibri"/>
              <a:cs typeface="Calibri"/>
              <a:sym typeface="Calibri"/>
            </a:endParaRPr>
          </a:p>
        </p:txBody>
      </p:sp>
      <p:sp>
        <p:nvSpPr>
          <p:cNvPr id="12" name="Rectangle 11">
            <a:extLst>
              <a:ext uri="{FF2B5EF4-FFF2-40B4-BE49-F238E27FC236}">
                <a16:creationId xmlns:a16="http://schemas.microsoft.com/office/drawing/2014/main" id="{5D966A3B-D755-4A1E-9EB2-2BB5F6D224F5}"/>
              </a:ext>
            </a:extLst>
          </p:cNvPr>
          <p:cNvSpPr/>
          <p:nvPr/>
        </p:nvSpPr>
        <p:spPr>
          <a:xfrm>
            <a:off x="5952105" y="914204"/>
            <a:ext cx="1501245" cy="646331"/>
          </a:xfrm>
          <a:prstGeom prst="rect">
            <a:avLst/>
          </a:prstGeom>
        </p:spPr>
        <p:txBody>
          <a:bodyPr wrap="square">
            <a:spAutoFit/>
          </a:bodyPr>
          <a:lstStyle/>
          <a:p>
            <a:pPr algn="ctr">
              <a:buClr>
                <a:schemeClr val="lt1"/>
              </a:buClr>
              <a:buSzPts val="1800"/>
            </a:pPr>
            <a:r>
              <a:rPr lang="en-US">
                <a:ln w="0"/>
                <a:effectLst>
                  <a:outerShdw blurRad="38100" dist="19050" dir="2700000" algn="tl" rotWithShape="0">
                    <a:schemeClr val="dk1">
                      <a:alpha val="40000"/>
                    </a:schemeClr>
                  </a:outerShdw>
                </a:effectLst>
                <a:ea typeface="Calibri"/>
                <a:cs typeface="Calibri"/>
                <a:sym typeface="Calibri"/>
              </a:rPr>
              <a:t>Scan Gestures</a:t>
            </a:r>
          </a:p>
          <a:p>
            <a:pPr lvl="0" algn="ctr">
              <a:buClr>
                <a:schemeClr val="lt1"/>
              </a:buClr>
              <a:buSzPts val="1800"/>
            </a:pPr>
            <a:r>
              <a:rPr lang="en-US">
                <a:ln w="0"/>
                <a:effectLst>
                  <a:outerShdw blurRad="38100" dist="19050" dir="2700000" algn="tl" rotWithShape="0">
                    <a:schemeClr val="dk1">
                      <a:alpha val="40000"/>
                    </a:schemeClr>
                  </a:outerShdw>
                </a:effectLst>
                <a:ea typeface="Calibri"/>
                <a:cs typeface="Calibri"/>
                <a:sym typeface="Calibri"/>
              </a:rPr>
              <a:t> </a:t>
            </a:r>
            <a:endParaRPr lang="en-US" dirty="0">
              <a:ln w="0"/>
              <a:effectLst>
                <a:outerShdw blurRad="38100" dist="19050" dir="2700000" algn="tl" rotWithShape="0">
                  <a:schemeClr val="dk1">
                    <a:alpha val="40000"/>
                  </a:schemeClr>
                </a:outerShdw>
              </a:effectLst>
              <a:ea typeface="Calibri"/>
              <a:cs typeface="Calibri"/>
              <a:sym typeface="Calibri"/>
            </a:endParaRPr>
          </a:p>
        </p:txBody>
      </p:sp>
      <p:sp>
        <p:nvSpPr>
          <p:cNvPr id="13" name="Rectangle 12">
            <a:extLst>
              <a:ext uri="{FF2B5EF4-FFF2-40B4-BE49-F238E27FC236}">
                <a16:creationId xmlns:a16="http://schemas.microsoft.com/office/drawing/2014/main" id="{2EC4350A-1E04-4076-93D8-AA131B38F519}"/>
              </a:ext>
            </a:extLst>
          </p:cNvPr>
          <p:cNvSpPr/>
          <p:nvPr/>
        </p:nvSpPr>
        <p:spPr>
          <a:xfrm>
            <a:off x="367479" y="1709018"/>
            <a:ext cx="1242840" cy="646331"/>
          </a:xfrm>
          <a:prstGeom prst="rect">
            <a:avLst/>
          </a:prstGeom>
        </p:spPr>
        <p:txBody>
          <a:bodyPr wrap="square">
            <a:sp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Define</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Associated </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Label</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sp>
        <p:nvSpPr>
          <p:cNvPr id="48" name="Rectangle 47">
            <a:extLst>
              <a:ext uri="{FF2B5EF4-FFF2-40B4-BE49-F238E27FC236}">
                <a16:creationId xmlns:a16="http://schemas.microsoft.com/office/drawing/2014/main" id="{B5E1C33D-F5D4-435E-B7E1-32548ED50D89}"/>
              </a:ext>
            </a:extLst>
          </p:cNvPr>
          <p:cNvSpPr/>
          <p:nvPr/>
        </p:nvSpPr>
        <p:spPr>
          <a:xfrm>
            <a:off x="2787845" y="1387294"/>
            <a:ext cx="4572000" cy="1015663"/>
          </a:xfrm>
          <a:prstGeom prst="rect">
            <a:avLst/>
          </a:prstGeom>
        </p:spPr>
        <p:txBody>
          <a:bodyPr wrap="square">
            <a:sp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Compare</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With</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Stored</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Pixel</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Value</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sp>
        <p:nvSpPr>
          <p:cNvPr id="50" name="Rectangle 49">
            <a:extLst>
              <a:ext uri="{FF2B5EF4-FFF2-40B4-BE49-F238E27FC236}">
                <a16:creationId xmlns:a16="http://schemas.microsoft.com/office/drawing/2014/main" id="{5CE5C481-3D87-4FF5-B509-346CA6D6FEE1}"/>
              </a:ext>
            </a:extLst>
          </p:cNvPr>
          <p:cNvSpPr/>
          <p:nvPr/>
        </p:nvSpPr>
        <p:spPr>
          <a:xfrm>
            <a:off x="4877144" y="1296667"/>
            <a:ext cx="4572000" cy="276999"/>
          </a:xfrm>
          <a:prstGeom prst="rect">
            <a:avLst/>
          </a:prstGeom>
        </p:spPr>
        <p:txBody>
          <a:bodyPr wrap="square">
            <a:sp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Sequence of Gestures</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sp>
        <p:nvSpPr>
          <p:cNvPr id="51" name="Rectangle 50">
            <a:extLst>
              <a:ext uri="{FF2B5EF4-FFF2-40B4-BE49-F238E27FC236}">
                <a16:creationId xmlns:a16="http://schemas.microsoft.com/office/drawing/2014/main" id="{9839266A-711E-4B9F-8617-B1BD0C1F5D75}"/>
              </a:ext>
            </a:extLst>
          </p:cNvPr>
          <p:cNvSpPr/>
          <p:nvPr/>
        </p:nvSpPr>
        <p:spPr>
          <a:xfrm>
            <a:off x="5961636" y="1532578"/>
            <a:ext cx="1144289" cy="276999"/>
          </a:xfrm>
          <a:prstGeom prst="rect">
            <a:avLst/>
          </a:prstGeom>
        </p:spPr>
        <p:txBody>
          <a:bodyPr wrap="square">
            <a:sp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Single Gestures</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sp>
        <p:nvSpPr>
          <p:cNvPr id="52" name="Rectangle 51">
            <a:extLst>
              <a:ext uri="{FF2B5EF4-FFF2-40B4-BE49-F238E27FC236}">
                <a16:creationId xmlns:a16="http://schemas.microsoft.com/office/drawing/2014/main" id="{101AB5C5-2164-4F51-A4E2-A058478A60C1}"/>
              </a:ext>
            </a:extLst>
          </p:cNvPr>
          <p:cNvSpPr/>
          <p:nvPr/>
        </p:nvSpPr>
        <p:spPr>
          <a:xfrm>
            <a:off x="6115954" y="1781669"/>
            <a:ext cx="827471" cy="461665"/>
          </a:xfrm>
          <a:prstGeom prst="rect">
            <a:avLst/>
          </a:prstGeom>
        </p:spPr>
        <p:txBody>
          <a:bodyPr wrap="square">
            <a:sp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Generate </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with Label</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sp>
        <p:nvSpPr>
          <p:cNvPr id="53" name="Rectangle 52">
            <a:extLst>
              <a:ext uri="{FF2B5EF4-FFF2-40B4-BE49-F238E27FC236}">
                <a16:creationId xmlns:a16="http://schemas.microsoft.com/office/drawing/2014/main" id="{2225367B-D2E0-41C9-BB84-E5DD4A59AEC2}"/>
              </a:ext>
            </a:extLst>
          </p:cNvPr>
          <p:cNvSpPr/>
          <p:nvPr/>
        </p:nvSpPr>
        <p:spPr>
          <a:xfrm>
            <a:off x="3838764" y="3316407"/>
            <a:ext cx="989502" cy="276999"/>
          </a:xfrm>
          <a:prstGeom prst="rect">
            <a:avLst/>
          </a:prstGeom>
        </p:spPr>
        <p:txBody>
          <a:bodyPr wrap="square">
            <a:sp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Export to file</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sp>
        <p:nvSpPr>
          <p:cNvPr id="54" name="Rectangle 53">
            <a:extLst>
              <a:ext uri="{FF2B5EF4-FFF2-40B4-BE49-F238E27FC236}">
                <a16:creationId xmlns:a16="http://schemas.microsoft.com/office/drawing/2014/main" id="{C0A32979-8BA5-41E4-83CB-597611A9981F}"/>
              </a:ext>
            </a:extLst>
          </p:cNvPr>
          <p:cNvSpPr/>
          <p:nvPr/>
        </p:nvSpPr>
        <p:spPr>
          <a:xfrm>
            <a:off x="3352880" y="3787506"/>
            <a:ext cx="845295" cy="646331"/>
          </a:xfrm>
          <a:prstGeom prst="rect">
            <a:avLst/>
          </a:prstGeom>
        </p:spPr>
        <p:txBody>
          <a:bodyPr wrap="square">
            <a:spAutoFit/>
          </a:bodyPr>
          <a:lstStyle/>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Show</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Generated</a:t>
            </a:r>
          </a:p>
          <a:p>
            <a:pPr lvl="0" algn="ctr">
              <a:buClr>
                <a:schemeClr val="lt1"/>
              </a:buClr>
              <a:buSzPts val="1800"/>
            </a:pPr>
            <a:r>
              <a:rPr lang="en-US" sz="1200">
                <a:ln w="0"/>
                <a:effectLst>
                  <a:outerShdw blurRad="38100" dist="19050" dir="2700000" algn="tl" rotWithShape="0">
                    <a:schemeClr val="dk1">
                      <a:alpha val="40000"/>
                    </a:schemeClr>
                  </a:outerShdw>
                </a:effectLst>
                <a:ea typeface="Calibri"/>
                <a:cs typeface="Calibri"/>
                <a:sym typeface="Calibri"/>
              </a:rPr>
              <a:t>Labels</a:t>
            </a:r>
            <a:endParaRPr lang="en-US" sz="1200" dirty="0">
              <a:ln w="0"/>
              <a:effectLst>
                <a:outerShdw blurRad="38100" dist="19050" dir="2700000" algn="tl" rotWithShape="0">
                  <a:schemeClr val="dk1">
                    <a:alpha val="40000"/>
                  </a:schemeClr>
                </a:outerShdw>
              </a:effectLst>
              <a:ea typeface="Calibri"/>
              <a:cs typeface="Calibri"/>
              <a:sym typeface="Calibri"/>
            </a:endParaRPr>
          </a:p>
        </p:txBody>
      </p:sp>
      <p:cxnSp>
        <p:nvCxnSpPr>
          <p:cNvPr id="66" name="Google Shape;184;p12">
            <a:extLst>
              <a:ext uri="{FF2B5EF4-FFF2-40B4-BE49-F238E27FC236}">
                <a16:creationId xmlns:a16="http://schemas.microsoft.com/office/drawing/2014/main" id="{0B552663-F55C-439A-B67B-8E0681FCF3C0}"/>
              </a:ext>
            </a:extLst>
          </p:cNvPr>
          <p:cNvCxnSpPr>
            <a:cxnSpLocks/>
          </p:cNvCxnSpPr>
          <p:nvPr/>
        </p:nvCxnSpPr>
        <p:spPr>
          <a:xfrm>
            <a:off x="4172745" y="4110671"/>
            <a:ext cx="262921" cy="0"/>
          </a:xfrm>
          <a:prstGeom prst="straightConnector1">
            <a:avLst/>
          </a:prstGeom>
          <a:ln>
            <a:headEnd type="none" w="sm" len="sm"/>
            <a:tailEnd type="triangle" w="med" len="med"/>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402616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3"/>
          <p:cNvSpPr txBox="1">
            <a:spLocks noGrp="1"/>
          </p:cNvSpPr>
          <p:nvPr>
            <p:ph type="body" idx="1"/>
          </p:nvPr>
        </p:nvSpPr>
        <p:spPr>
          <a:xfrm>
            <a:off x="865137" y="393648"/>
            <a:ext cx="8520600" cy="699427"/>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800"/>
              <a:buNone/>
            </a:pPr>
            <a:r>
              <a:rPr lang="en-US" sz="4000" b="1" dirty="0">
                <a:solidFill>
                  <a:schemeClr val="dk1"/>
                </a:solidFill>
                <a:latin typeface="Times New Roman"/>
                <a:ea typeface="Times New Roman"/>
                <a:cs typeface="Times New Roman"/>
                <a:sym typeface="Times New Roman"/>
              </a:rPr>
              <a:t>REQUIREMENTS </a:t>
            </a:r>
            <a:endParaRPr sz="4000" b="1" dirty="0">
              <a:solidFill>
                <a:schemeClr val="dk1"/>
              </a:solidFill>
              <a:latin typeface="Times New Roman"/>
              <a:ea typeface="Times New Roman"/>
              <a:cs typeface="Times New Roman"/>
              <a:sym typeface="Times New Roman"/>
            </a:endParaRPr>
          </a:p>
        </p:txBody>
      </p:sp>
      <p:sp>
        <p:nvSpPr>
          <p:cNvPr id="195" name="Google Shape;195;p13"/>
          <p:cNvSpPr/>
          <p:nvPr/>
        </p:nvSpPr>
        <p:spPr>
          <a:xfrm>
            <a:off x="696310" y="1735943"/>
            <a:ext cx="7751379" cy="296491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rgbClr val="000000"/>
              </a:buClr>
              <a:buSzPts val="1800"/>
              <a:buFont typeface="Arial" panose="020B0604020202020204" pitchFamily="34" charset="0"/>
              <a:buChar char="•"/>
            </a:pPr>
            <a:r>
              <a:rPr lang="en-US" sz="2000" b="0" i="0" u="none" strike="noStrike" cap="none" dirty="0">
                <a:solidFill>
                  <a:schemeClr val="dk1"/>
                </a:solidFill>
                <a:latin typeface="Times New Roman"/>
                <a:ea typeface="Times New Roman"/>
                <a:cs typeface="Times New Roman"/>
                <a:sym typeface="Times New Roman"/>
              </a:rPr>
              <a:t>Intel Pentium Dual Core E6600 2.6Ghz / AMD Athlon II X2260</a:t>
            </a:r>
            <a:endParaRPr sz="14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1600"/>
              </a:spcBef>
              <a:spcAft>
                <a:spcPts val="0"/>
              </a:spcAft>
              <a:buClr>
                <a:srgbClr val="000000"/>
              </a:buClr>
              <a:buSzPts val="1800"/>
              <a:buFont typeface="Arial" panose="020B0604020202020204" pitchFamily="34" charset="0"/>
              <a:buChar char="•"/>
            </a:pPr>
            <a:r>
              <a:rPr lang="en-US" sz="2000" b="0" i="0" u="none" strike="noStrike" cap="none" dirty="0">
                <a:solidFill>
                  <a:schemeClr val="dk1"/>
                </a:solidFill>
                <a:latin typeface="Times New Roman"/>
                <a:ea typeface="Times New Roman"/>
                <a:cs typeface="Times New Roman"/>
                <a:sym typeface="Times New Roman"/>
              </a:rPr>
              <a:t>512 MB Disk Space</a:t>
            </a:r>
            <a:endParaRPr sz="14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1600"/>
              </a:spcBef>
              <a:spcAft>
                <a:spcPts val="0"/>
              </a:spcAft>
              <a:buClr>
                <a:srgbClr val="000000"/>
              </a:buClr>
              <a:buSzPts val="1800"/>
              <a:buFont typeface="Arial" panose="020B0604020202020204" pitchFamily="34" charset="0"/>
              <a:buChar char="•"/>
            </a:pPr>
            <a:r>
              <a:rPr lang="en-US" sz="2000" b="0" i="0" u="none" strike="noStrike" cap="none" dirty="0">
                <a:solidFill>
                  <a:schemeClr val="dk1"/>
                </a:solidFill>
                <a:latin typeface="Times New Roman"/>
                <a:ea typeface="Times New Roman"/>
                <a:cs typeface="Times New Roman"/>
                <a:sym typeface="Times New Roman"/>
              </a:rPr>
              <a:t>2GB RAM </a:t>
            </a:r>
            <a:endParaRPr sz="14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1600"/>
              </a:spcBef>
              <a:spcAft>
                <a:spcPts val="0"/>
              </a:spcAft>
              <a:buClr>
                <a:srgbClr val="000000"/>
              </a:buClr>
              <a:buSzPts val="1800"/>
              <a:buFont typeface="Arial" panose="020B0604020202020204" pitchFamily="34" charset="0"/>
              <a:buChar char="•"/>
            </a:pPr>
            <a:r>
              <a:rPr lang="en-US" sz="2000" b="0" i="0" u="none" strike="noStrike" cap="none" dirty="0">
                <a:solidFill>
                  <a:schemeClr val="dk1"/>
                </a:solidFill>
                <a:latin typeface="Times New Roman"/>
                <a:ea typeface="Times New Roman"/>
                <a:cs typeface="Times New Roman"/>
                <a:sym typeface="Times New Roman"/>
              </a:rPr>
              <a:t>256 MB VRAM</a:t>
            </a:r>
            <a:endParaRPr sz="20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1600"/>
              </a:spcBef>
              <a:spcAft>
                <a:spcPts val="0"/>
              </a:spcAft>
              <a:buClr>
                <a:srgbClr val="000000"/>
              </a:buClr>
              <a:buSzPts val="1800"/>
              <a:buFont typeface="Arial" panose="020B0604020202020204" pitchFamily="34" charset="0"/>
              <a:buChar char="•"/>
            </a:pPr>
            <a:r>
              <a:rPr lang="en-US" sz="2000" b="0" i="0" u="none" strike="noStrike" cap="none" dirty="0">
                <a:solidFill>
                  <a:schemeClr val="dk1"/>
                </a:solidFill>
                <a:latin typeface="Times New Roman"/>
                <a:ea typeface="Times New Roman"/>
                <a:cs typeface="Times New Roman"/>
                <a:sym typeface="Times New Roman"/>
              </a:rPr>
              <a:t>USB Keyboard, Mouse &amp; Speaker</a:t>
            </a:r>
            <a:endParaRPr sz="1400" b="0" i="0" u="none" strike="noStrike" cap="none" dirty="0">
              <a:solidFill>
                <a:srgbClr val="000000"/>
              </a:solidFill>
              <a:latin typeface="Arial"/>
              <a:ea typeface="Arial"/>
              <a:cs typeface="Arial"/>
              <a:sym typeface="Arial"/>
            </a:endParaRPr>
          </a:p>
          <a:p>
            <a:pPr marL="457200" marR="0" lvl="0" indent="-342900" algn="l" rtl="0">
              <a:lnSpc>
                <a:spcPct val="100000"/>
              </a:lnSpc>
              <a:spcBef>
                <a:spcPts val="1600"/>
              </a:spcBef>
              <a:spcAft>
                <a:spcPts val="0"/>
              </a:spcAft>
              <a:buClr>
                <a:srgbClr val="000000"/>
              </a:buClr>
              <a:buSzPts val="1800"/>
              <a:buFont typeface="Arial" panose="020B0604020202020204" pitchFamily="34" charset="0"/>
              <a:buChar char="•"/>
            </a:pPr>
            <a:r>
              <a:rPr lang="en-US" sz="2000" b="0" i="0" u="none" strike="noStrike" cap="none" dirty="0">
                <a:solidFill>
                  <a:schemeClr val="dk1"/>
                </a:solidFill>
                <a:latin typeface="Times New Roman"/>
                <a:ea typeface="Times New Roman"/>
                <a:cs typeface="Times New Roman"/>
                <a:sym typeface="Times New Roman"/>
              </a:rPr>
              <a:t>2MP VGA webcam  &amp; Monitor</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865137" y="1261369"/>
            <a:ext cx="456567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Minimum Hardware Requirements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14"/>
          <p:cNvPicPr preferRelativeResize="0"/>
          <p:nvPr/>
        </p:nvPicPr>
        <p:blipFill rotWithShape="1">
          <a:blip r:embed="rId3">
            <a:alphaModFix/>
          </a:blip>
          <a:srcRect/>
          <a:stretch/>
        </p:blipFill>
        <p:spPr>
          <a:xfrm>
            <a:off x="6176816" y="2811998"/>
            <a:ext cx="824582" cy="824582"/>
          </a:xfrm>
          <a:prstGeom prst="rect">
            <a:avLst/>
          </a:prstGeom>
          <a:noFill/>
          <a:ln>
            <a:noFill/>
          </a:ln>
        </p:spPr>
      </p:pic>
      <p:pic>
        <p:nvPicPr>
          <p:cNvPr id="202" name="Google Shape;202;p14"/>
          <p:cNvPicPr preferRelativeResize="0"/>
          <p:nvPr/>
        </p:nvPicPr>
        <p:blipFill rotWithShape="1">
          <a:blip r:embed="rId4">
            <a:alphaModFix/>
          </a:blip>
          <a:srcRect/>
          <a:stretch/>
        </p:blipFill>
        <p:spPr>
          <a:xfrm>
            <a:off x="7493522" y="1976484"/>
            <a:ext cx="1471802" cy="427063"/>
          </a:xfrm>
          <a:prstGeom prst="rect">
            <a:avLst/>
          </a:prstGeom>
          <a:noFill/>
          <a:ln>
            <a:noFill/>
          </a:ln>
        </p:spPr>
      </p:pic>
      <p:pic>
        <p:nvPicPr>
          <p:cNvPr id="203" name="Google Shape;203;p14"/>
          <p:cNvPicPr preferRelativeResize="0"/>
          <p:nvPr/>
        </p:nvPicPr>
        <p:blipFill rotWithShape="1">
          <a:blip r:embed="rId5">
            <a:alphaModFix/>
          </a:blip>
          <a:srcRect/>
          <a:stretch/>
        </p:blipFill>
        <p:spPr>
          <a:xfrm>
            <a:off x="7290906" y="2873612"/>
            <a:ext cx="619979" cy="764241"/>
          </a:xfrm>
          <a:prstGeom prst="rect">
            <a:avLst/>
          </a:prstGeom>
          <a:noFill/>
          <a:ln>
            <a:noFill/>
          </a:ln>
        </p:spPr>
      </p:pic>
      <p:pic>
        <p:nvPicPr>
          <p:cNvPr id="204" name="Google Shape;204;p14"/>
          <p:cNvPicPr preferRelativeResize="0"/>
          <p:nvPr/>
        </p:nvPicPr>
        <p:blipFill rotWithShape="1">
          <a:blip r:embed="rId6">
            <a:alphaModFix/>
          </a:blip>
          <a:srcRect/>
          <a:stretch/>
        </p:blipFill>
        <p:spPr>
          <a:xfrm>
            <a:off x="8225173" y="2857499"/>
            <a:ext cx="656068" cy="682915"/>
          </a:xfrm>
          <a:prstGeom prst="rect">
            <a:avLst/>
          </a:prstGeom>
          <a:noFill/>
          <a:ln>
            <a:noFill/>
          </a:ln>
        </p:spPr>
      </p:pic>
      <p:pic>
        <p:nvPicPr>
          <p:cNvPr id="205" name="Google Shape;205;p14"/>
          <p:cNvPicPr preferRelativeResize="0"/>
          <p:nvPr/>
        </p:nvPicPr>
        <p:blipFill rotWithShape="1">
          <a:blip r:embed="rId7">
            <a:alphaModFix/>
          </a:blip>
          <a:srcRect/>
          <a:stretch/>
        </p:blipFill>
        <p:spPr>
          <a:xfrm>
            <a:off x="5822730" y="2001663"/>
            <a:ext cx="1432141" cy="483748"/>
          </a:xfrm>
          <a:prstGeom prst="rect">
            <a:avLst/>
          </a:prstGeom>
          <a:noFill/>
          <a:ln>
            <a:noFill/>
          </a:ln>
        </p:spPr>
      </p:pic>
      <p:sp>
        <p:nvSpPr>
          <p:cNvPr id="206" name="Google Shape;206;p14"/>
          <p:cNvSpPr/>
          <p:nvPr/>
        </p:nvSpPr>
        <p:spPr>
          <a:xfrm>
            <a:off x="541283" y="1303210"/>
            <a:ext cx="5460124" cy="3323987"/>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Times New Roman"/>
                <a:ea typeface="Times New Roman"/>
                <a:cs typeface="Times New Roman"/>
                <a:sym typeface="Times New Roman"/>
              </a:rPr>
              <a:t>OS : Window 7 or later, Linux or macOS</a:t>
            </a:r>
            <a:endParaRPr sz="20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5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Times New Roman"/>
                <a:ea typeface="Times New Roman"/>
                <a:cs typeface="Times New Roman"/>
                <a:sym typeface="Times New Roman"/>
              </a:rPr>
              <a:t>Python 3.6.</a:t>
            </a:r>
            <a:endParaRPr sz="14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Times New Roman"/>
                <a:ea typeface="Times New Roman"/>
                <a:cs typeface="Times New Roman"/>
                <a:sym typeface="Times New Roman"/>
              </a:rPr>
              <a:t>TensorFlow framework, </a:t>
            </a:r>
            <a:r>
              <a:rPr lang="en-US" sz="2000" b="0" i="0" u="none" strike="noStrike" cap="none" dirty="0" err="1">
                <a:solidFill>
                  <a:schemeClr val="dk1"/>
                </a:solidFill>
                <a:latin typeface="Times New Roman"/>
                <a:ea typeface="Times New Roman"/>
                <a:cs typeface="Times New Roman"/>
                <a:sym typeface="Times New Roman"/>
              </a:rPr>
              <a:t>Keras</a:t>
            </a:r>
            <a:r>
              <a:rPr lang="en-US" sz="2000" b="0" i="0" u="none" strike="noStrike" cap="none" dirty="0">
                <a:solidFill>
                  <a:schemeClr val="dk1"/>
                </a:solidFill>
                <a:latin typeface="Times New Roman"/>
                <a:ea typeface="Times New Roman"/>
                <a:cs typeface="Times New Roman"/>
                <a:sym typeface="Times New Roman"/>
              </a:rPr>
              <a:t> API</a:t>
            </a:r>
            <a:endParaRPr sz="14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Times New Roman"/>
                <a:ea typeface="Times New Roman"/>
                <a:cs typeface="Times New Roman"/>
                <a:sym typeface="Times New Roman"/>
              </a:rPr>
              <a:t>Real-time computer vision using OpenCV</a:t>
            </a:r>
            <a:endParaRPr sz="20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5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Times New Roman"/>
                <a:ea typeface="Times New Roman"/>
                <a:cs typeface="Times New Roman"/>
                <a:sym typeface="Times New Roman"/>
              </a:rPr>
              <a:t>Industrial standard GUI application (PyQT5), </a:t>
            </a:r>
            <a:r>
              <a:rPr lang="en-US" sz="2000" b="0" i="0" u="none" strike="noStrike" cap="none" dirty="0" err="1">
                <a:solidFill>
                  <a:schemeClr val="dk1"/>
                </a:solidFill>
                <a:latin typeface="Times New Roman"/>
                <a:ea typeface="Times New Roman"/>
                <a:cs typeface="Times New Roman"/>
                <a:sym typeface="Times New Roman"/>
              </a:rPr>
              <a:t>Tkinter</a:t>
            </a:r>
            <a:r>
              <a:rPr lang="en-US" sz="2000" b="0" i="0" u="none" strike="noStrike" cap="none" dirty="0">
                <a:solidFill>
                  <a:schemeClr val="dk1"/>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457200" marR="0" lvl="0" indent="-342900" algn="l" rtl="0">
              <a:lnSpc>
                <a:spcPct val="150000"/>
              </a:lnSpc>
              <a:spcBef>
                <a:spcPts val="0"/>
              </a:spcBef>
              <a:spcAft>
                <a:spcPts val="0"/>
              </a:spcAft>
              <a:buClr>
                <a:srgbClr val="000000"/>
              </a:buClr>
              <a:buSzPts val="1800"/>
              <a:buFont typeface="Arial"/>
              <a:buChar char="•"/>
            </a:pPr>
            <a:r>
              <a:rPr lang="en-US" sz="2000" b="0" i="0" u="none" strike="noStrike" cap="none" dirty="0">
                <a:solidFill>
                  <a:schemeClr val="dk1"/>
                </a:solidFill>
                <a:latin typeface="Times New Roman"/>
                <a:ea typeface="Times New Roman"/>
                <a:cs typeface="Times New Roman"/>
                <a:sym typeface="Times New Roman"/>
              </a:rPr>
              <a:t>Offline TTS assistance for python </a:t>
            </a:r>
            <a:endParaRPr sz="1400" b="0" i="0" u="none" strike="noStrike" cap="none" dirty="0">
              <a:solidFill>
                <a:srgbClr val="000000"/>
              </a:solidFill>
              <a:latin typeface="Arial"/>
              <a:ea typeface="Arial"/>
              <a:cs typeface="Arial"/>
              <a:sym typeface="Arial"/>
            </a:endParaRPr>
          </a:p>
        </p:txBody>
      </p:sp>
      <p:sp>
        <p:nvSpPr>
          <p:cNvPr id="207" name="Google Shape;207;p14"/>
          <p:cNvSpPr/>
          <p:nvPr/>
        </p:nvSpPr>
        <p:spPr>
          <a:xfrm>
            <a:off x="708791" y="663387"/>
            <a:ext cx="329692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 </a:t>
            </a:r>
            <a:r>
              <a:rPr lang="en-US" sz="2400" b="0" i="0" u="none" strike="noStrike" cap="none" dirty="0">
                <a:solidFill>
                  <a:schemeClr val="dk1"/>
                </a:solidFill>
                <a:latin typeface="Times New Roman"/>
                <a:ea typeface="Times New Roman"/>
                <a:cs typeface="Times New Roman"/>
                <a:sym typeface="Times New Roman"/>
              </a:rPr>
              <a:t>Software</a:t>
            </a:r>
            <a:r>
              <a:rPr lang="en-US" sz="2400" b="1" i="0" u="none" strike="noStrike" cap="none" dirty="0">
                <a:solidFill>
                  <a:schemeClr val="dk1"/>
                </a:solidFill>
                <a:latin typeface="Times New Roman"/>
                <a:ea typeface="Times New Roman"/>
                <a:cs typeface="Times New Roman"/>
                <a:sym typeface="Times New Roman"/>
              </a:rPr>
              <a:t> </a:t>
            </a:r>
            <a:r>
              <a:rPr lang="en-US" sz="2400" b="0" i="0" u="none" strike="noStrike" cap="none" dirty="0">
                <a:solidFill>
                  <a:schemeClr val="dk1"/>
                </a:solidFill>
                <a:latin typeface="Times New Roman"/>
                <a:ea typeface="Times New Roman"/>
                <a:cs typeface="Times New Roman"/>
                <a:sym typeface="Times New Roman"/>
              </a:rPr>
              <a:t>Requirements</a:t>
            </a:r>
            <a:r>
              <a:rPr lang="en-US" sz="2400" b="1"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
        <p:nvSpPr>
          <p:cNvPr id="208" name="Google Shape;208;p14"/>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311700" y="1847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SzPts val="2800"/>
              <a:buNone/>
            </a:pPr>
            <a:r>
              <a:rPr lang="en-US" sz="4000" b="1">
                <a:solidFill>
                  <a:srgbClr val="222222"/>
                </a:solidFill>
                <a:highlight>
                  <a:srgbClr val="FFFFFF"/>
                </a:highlight>
                <a:latin typeface="Times New Roman"/>
                <a:ea typeface="Times New Roman"/>
                <a:cs typeface="Times New Roman"/>
                <a:sym typeface="Times New Roman"/>
              </a:rPr>
              <a:t>SAMPLE OUTPUT SCREENSHOTS</a:t>
            </a:r>
            <a:endParaRPr sz="4000">
              <a:latin typeface="Times New Roman"/>
              <a:ea typeface="Times New Roman"/>
              <a:cs typeface="Times New Roman"/>
              <a:sym typeface="Times New Roman"/>
            </a:endParaRPr>
          </a:p>
        </p:txBody>
      </p:sp>
      <p:sp>
        <p:nvSpPr>
          <p:cNvPr id="214" name="Google Shape;214;p15"/>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15" name="Google Shape;215;p15"/>
          <p:cNvPicPr preferRelativeResize="0"/>
          <p:nvPr/>
        </p:nvPicPr>
        <p:blipFill rotWithShape="1">
          <a:blip r:embed="rId3">
            <a:alphaModFix/>
          </a:blip>
          <a:srcRect/>
          <a:stretch/>
        </p:blipFill>
        <p:spPr>
          <a:xfrm>
            <a:off x="1210921" y="1023225"/>
            <a:ext cx="6879751" cy="3389025"/>
          </a:xfrm>
          <a:prstGeom prst="rect">
            <a:avLst/>
          </a:prstGeom>
          <a:noFill/>
          <a:ln>
            <a:noFill/>
          </a:ln>
        </p:spPr>
      </p:pic>
      <p:sp>
        <p:nvSpPr>
          <p:cNvPr id="216" name="Google Shape;216;p15"/>
          <p:cNvSpPr txBox="1"/>
          <p:nvPr/>
        </p:nvSpPr>
        <p:spPr>
          <a:xfrm>
            <a:off x="2904150" y="4301391"/>
            <a:ext cx="3335700" cy="6252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Fig 1 : Model Training</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p:nvPr/>
        </p:nvSpPr>
        <p:spPr>
          <a:xfrm>
            <a:off x="2904150" y="3718175"/>
            <a:ext cx="3335700" cy="6252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Fig 2 : Model Evaluation  </a:t>
            </a:r>
            <a:endParaRPr sz="1400" b="0" i="0" u="none" strike="noStrike" cap="none">
              <a:solidFill>
                <a:srgbClr val="000000"/>
              </a:solidFill>
              <a:latin typeface="Arial"/>
              <a:ea typeface="Arial"/>
              <a:cs typeface="Arial"/>
              <a:sym typeface="Arial"/>
            </a:endParaRPr>
          </a:p>
        </p:txBody>
      </p:sp>
      <p:pic>
        <p:nvPicPr>
          <p:cNvPr id="222" name="Google Shape;222;p16"/>
          <p:cNvPicPr preferRelativeResize="0"/>
          <p:nvPr/>
        </p:nvPicPr>
        <p:blipFill rotWithShape="1">
          <a:blip r:embed="rId3">
            <a:alphaModFix/>
          </a:blip>
          <a:srcRect/>
          <a:stretch/>
        </p:blipFill>
        <p:spPr>
          <a:xfrm>
            <a:off x="4510047" y="651725"/>
            <a:ext cx="4375953" cy="306645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69701" y="651734"/>
            <a:ext cx="4377457" cy="30664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g82ad3872e5_0_13"/>
          <p:cNvSpPr txBox="1">
            <a:spLocks noGrp="1"/>
          </p:cNvSpPr>
          <p:nvPr>
            <p:ph type="body" idx="1"/>
          </p:nvPr>
        </p:nvSpPr>
        <p:spPr>
          <a:xfrm>
            <a:off x="3572445" y="4249475"/>
            <a:ext cx="1999109" cy="528088"/>
          </a:xfrm>
          <a:prstGeom prst="rect">
            <a:avLst/>
          </a:prstGeom>
        </p:spPr>
        <p:txBody>
          <a:bodyPr spcFirstLastPara="1" wrap="square" lIns="91425" tIns="91425" rIns="91425" bIns="91425" anchor="t" anchorCtr="0">
            <a:noAutofit/>
          </a:bodyPr>
          <a:lstStyle/>
          <a:p>
            <a:pPr marL="457200" lvl="0" indent="0" algn="ctr" rtl="0">
              <a:lnSpc>
                <a:spcPct val="150000"/>
              </a:lnSpc>
              <a:spcBef>
                <a:spcPts val="0"/>
              </a:spcBef>
              <a:spcAft>
                <a:spcPts val="0"/>
              </a:spcAft>
              <a:buClr>
                <a:schemeClr val="dk1"/>
              </a:buClr>
              <a:buSzPts val="1400"/>
              <a:buFont typeface="Arial"/>
              <a:buNone/>
            </a:pPr>
            <a:r>
              <a:rPr lang="en-US" sz="1400" dirty="0">
                <a:solidFill>
                  <a:schemeClr val="dk1"/>
                </a:solidFill>
                <a:latin typeface="Times New Roman"/>
                <a:ea typeface="Times New Roman"/>
                <a:cs typeface="Times New Roman"/>
                <a:sym typeface="Times New Roman"/>
              </a:rPr>
              <a:t>Fig 3 :  Main UI</a:t>
            </a:r>
            <a:endParaRPr sz="1400" dirty="0">
              <a:solidFill>
                <a:schemeClr val="dk1"/>
              </a:solidFill>
              <a:latin typeface="Arial"/>
              <a:ea typeface="Arial"/>
              <a:cs typeface="Arial"/>
              <a:sym typeface="Arial"/>
            </a:endParaRPr>
          </a:p>
          <a:p>
            <a:pPr marL="0" lvl="0" indent="0" algn="ctr" rtl="0">
              <a:spcBef>
                <a:spcPts val="0"/>
              </a:spcBef>
              <a:spcAft>
                <a:spcPts val="0"/>
              </a:spcAft>
              <a:buNone/>
            </a:pPr>
            <a:endParaRPr dirty="0"/>
          </a:p>
        </p:txBody>
      </p:sp>
      <p:sp>
        <p:nvSpPr>
          <p:cNvPr id="230" name="Google Shape;230;g82ad3872e5_0_13"/>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1" name="Google Shape;231;g82ad3872e5_0_13"/>
          <p:cNvPicPr preferRelativeResize="0"/>
          <p:nvPr/>
        </p:nvPicPr>
        <p:blipFill>
          <a:blip r:embed="rId3">
            <a:alphaModFix/>
          </a:blip>
          <a:stretch>
            <a:fillRect/>
          </a:stretch>
        </p:blipFill>
        <p:spPr>
          <a:xfrm>
            <a:off x="1679863" y="296169"/>
            <a:ext cx="5784274" cy="3804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862647" y="459201"/>
            <a:ext cx="3340758"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2800"/>
              <a:buFont typeface="Times New Roman"/>
              <a:buNone/>
            </a:pPr>
            <a:r>
              <a:rPr lang="en-US" sz="4000" b="1" dirty="0">
                <a:solidFill>
                  <a:schemeClr val="dk1"/>
                </a:solidFill>
                <a:latin typeface="Times New Roman"/>
                <a:ea typeface="Times New Roman"/>
                <a:cs typeface="Times New Roman"/>
                <a:sym typeface="Times New Roman"/>
              </a:rPr>
              <a:t>CONTENTS</a:t>
            </a:r>
            <a:br>
              <a:rPr lang="en-US" sz="4000" b="1" dirty="0">
                <a:solidFill>
                  <a:schemeClr val="dk1"/>
                </a:solidFill>
                <a:latin typeface="Times New Roman"/>
                <a:ea typeface="Times New Roman"/>
                <a:cs typeface="Times New Roman"/>
                <a:sym typeface="Times New Roman"/>
              </a:rPr>
            </a:br>
            <a:endParaRPr sz="4000" b="1" dirty="0">
              <a:solidFill>
                <a:schemeClr val="dk1"/>
              </a:solidFill>
              <a:latin typeface="Times New Roman"/>
              <a:ea typeface="Times New Roman"/>
              <a:cs typeface="Times New Roman"/>
              <a:sym typeface="Times New Roman"/>
            </a:endParaRPr>
          </a:p>
        </p:txBody>
      </p:sp>
      <p:sp>
        <p:nvSpPr>
          <p:cNvPr id="114" name="Google Shape;114;p2"/>
          <p:cNvSpPr txBox="1"/>
          <p:nvPr/>
        </p:nvSpPr>
        <p:spPr>
          <a:xfrm>
            <a:off x="720483" y="1230583"/>
            <a:ext cx="5043600" cy="4128225"/>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Introduction</a:t>
            </a:r>
            <a:endParaRPr sz="2000" b="0" i="0" u="none" strike="noStrike" cap="none" dirty="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Problem Description</a:t>
            </a:r>
            <a:endParaRPr sz="2000" b="0" i="0" u="none" strike="noStrike" cap="none" dirty="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Existing System</a:t>
            </a:r>
            <a:endParaRPr sz="2000" b="0" i="0" u="none" strike="noStrike" cap="none" dirty="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Proposed System </a:t>
            </a:r>
            <a:endParaRPr sz="12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rgbClr val="000000"/>
              </a:buClr>
              <a:buSzPts val="2400"/>
              <a:buFont typeface="Times New Roman"/>
              <a:buChar char="⦁"/>
            </a:pPr>
            <a:r>
              <a:rPr lang="en-US" sz="2000" b="0" i="0" u="none" strike="noStrike" cap="none" dirty="0">
                <a:solidFill>
                  <a:srgbClr val="000000"/>
                </a:solidFill>
                <a:latin typeface="Times New Roman"/>
                <a:ea typeface="Times New Roman"/>
                <a:cs typeface="Times New Roman"/>
                <a:sym typeface="Times New Roman"/>
              </a:rPr>
              <a:t>Modules Description</a:t>
            </a:r>
            <a:endParaRPr sz="12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Data Flow Diagram</a:t>
            </a:r>
            <a:endParaRPr sz="12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Requirements</a:t>
            </a:r>
            <a:endParaRPr sz="2000" b="0" i="0" u="none" strike="noStrike" cap="none" dirty="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Sample Output Screenshots</a:t>
            </a:r>
            <a:endParaRPr sz="2000" b="0" i="0" u="none" strike="noStrike" cap="none" dirty="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Future enhancement</a:t>
            </a:r>
            <a:endParaRPr sz="2000" b="0" i="0" u="none" strike="noStrike" cap="none" dirty="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Conclusion</a:t>
            </a:r>
            <a:endParaRPr sz="2000" b="0" i="0" u="none" strike="noStrike" cap="none" dirty="0">
              <a:solidFill>
                <a:schemeClr val="dk1"/>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chemeClr val="dk1"/>
              </a:buClr>
              <a:buSzPts val="24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References </a:t>
            </a:r>
            <a:endParaRPr sz="2000" b="1" i="0" u="none" strike="noStrike" cap="none" dirty="0">
              <a:solidFill>
                <a:schemeClr val="dk1"/>
              </a:solidFill>
              <a:latin typeface="Times New Roman"/>
              <a:ea typeface="Times New Roman"/>
              <a:cs typeface="Times New Roman"/>
              <a:sym typeface="Times New Roman"/>
            </a:endParaRPr>
          </a:p>
          <a:p>
            <a:pPr marL="800100" marR="0" lvl="0" indent="-190500" algn="l" rtl="0">
              <a:lnSpc>
                <a:spcPct val="100000"/>
              </a:lnSpc>
              <a:spcBef>
                <a:spcPts val="0"/>
              </a:spcBef>
              <a:spcAft>
                <a:spcPts val="0"/>
              </a:spcAft>
              <a:buClr>
                <a:schemeClr val="dk1"/>
              </a:buClr>
              <a:buSzPts val="2400"/>
              <a:buFont typeface="Courier New"/>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g82ad3872e5_0_39"/>
          <p:cNvSpPr txBox="1">
            <a:spLocks noGrp="1"/>
          </p:cNvSpPr>
          <p:nvPr>
            <p:ph type="body" idx="1"/>
          </p:nvPr>
        </p:nvSpPr>
        <p:spPr>
          <a:xfrm>
            <a:off x="311699" y="4235297"/>
            <a:ext cx="8520600" cy="443027"/>
          </a:xfrm>
          <a:prstGeom prst="rect">
            <a:avLst/>
          </a:prstGeom>
        </p:spPr>
        <p:txBody>
          <a:bodyPr spcFirstLastPara="1" wrap="square" lIns="91425" tIns="91425" rIns="91425" bIns="91425" anchor="t" anchorCtr="0">
            <a:noAutofit/>
          </a:bodyPr>
          <a:lstStyle/>
          <a:p>
            <a:pPr marL="457200" lvl="0" indent="0" algn="ctr" rtl="0">
              <a:lnSpc>
                <a:spcPct val="150000"/>
              </a:lnSpc>
              <a:spcBef>
                <a:spcPts val="0"/>
              </a:spcBef>
              <a:spcAft>
                <a:spcPts val="0"/>
              </a:spcAft>
              <a:buNone/>
            </a:pPr>
            <a:r>
              <a:rPr lang="en-US" sz="1400" dirty="0">
                <a:solidFill>
                  <a:schemeClr val="dk1"/>
                </a:solidFill>
                <a:latin typeface="Times New Roman"/>
                <a:ea typeface="Times New Roman"/>
                <a:cs typeface="Times New Roman"/>
                <a:sym typeface="Times New Roman"/>
              </a:rPr>
              <a:t>Fig 4 : Create Customizable Gesture </a:t>
            </a:r>
            <a:endParaRPr sz="1400" dirty="0">
              <a:solidFill>
                <a:schemeClr val="dk1"/>
              </a:solidFill>
              <a:latin typeface="Arial"/>
              <a:ea typeface="Arial"/>
              <a:cs typeface="Arial"/>
              <a:sym typeface="Arial"/>
            </a:endParaRPr>
          </a:p>
          <a:p>
            <a:pPr marL="0" lvl="0" indent="0" algn="ctr" rtl="0">
              <a:spcBef>
                <a:spcPts val="0"/>
              </a:spcBef>
              <a:spcAft>
                <a:spcPts val="0"/>
              </a:spcAft>
              <a:buNone/>
            </a:pPr>
            <a:endParaRPr dirty="0"/>
          </a:p>
        </p:txBody>
      </p:sp>
      <p:sp>
        <p:nvSpPr>
          <p:cNvPr id="238" name="Google Shape;238;g82ad3872e5_0_39"/>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9" name="Google Shape;239;g82ad3872e5_0_39"/>
          <p:cNvPicPr preferRelativeResize="0"/>
          <p:nvPr/>
        </p:nvPicPr>
        <p:blipFill>
          <a:blip r:embed="rId3">
            <a:alphaModFix/>
          </a:blip>
          <a:stretch>
            <a:fillRect/>
          </a:stretch>
        </p:blipFill>
        <p:spPr>
          <a:xfrm>
            <a:off x="1679876" y="310346"/>
            <a:ext cx="5784247" cy="38044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g82ad3872e5_0_57"/>
          <p:cNvSpPr txBox="1">
            <a:spLocks noGrp="1"/>
          </p:cNvSpPr>
          <p:nvPr>
            <p:ph type="body" idx="1"/>
          </p:nvPr>
        </p:nvSpPr>
        <p:spPr>
          <a:xfrm>
            <a:off x="311700" y="4249475"/>
            <a:ext cx="8520600" cy="319500"/>
          </a:xfrm>
          <a:prstGeom prst="rect">
            <a:avLst/>
          </a:prstGeom>
        </p:spPr>
        <p:txBody>
          <a:bodyPr spcFirstLastPara="1" wrap="square" lIns="91425" tIns="91425" rIns="91425" bIns="91425" anchor="t" anchorCtr="0">
            <a:noAutofit/>
          </a:bodyPr>
          <a:lstStyle/>
          <a:p>
            <a:pPr marL="457200" lvl="0" indent="0" algn="ctr" rtl="0">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Fig 5 : Scan Single  Gesture</a:t>
            </a:r>
            <a:endParaRPr sz="1400">
              <a:solidFill>
                <a:schemeClr val="dk1"/>
              </a:solidFill>
              <a:latin typeface="Arial"/>
              <a:ea typeface="Arial"/>
              <a:cs typeface="Arial"/>
              <a:sym typeface="Arial"/>
            </a:endParaRPr>
          </a:p>
          <a:p>
            <a:pPr marL="0" lvl="0" indent="0" algn="ctr" rtl="0">
              <a:spcBef>
                <a:spcPts val="0"/>
              </a:spcBef>
              <a:spcAft>
                <a:spcPts val="0"/>
              </a:spcAft>
              <a:buNone/>
            </a:pPr>
            <a:endParaRPr/>
          </a:p>
        </p:txBody>
      </p:sp>
      <p:sp>
        <p:nvSpPr>
          <p:cNvPr id="246" name="Google Shape;246;g82ad3872e5_0_57"/>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47" name="Google Shape;247;g82ad3872e5_0_57"/>
          <p:cNvPicPr preferRelativeResize="0"/>
          <p:nvPr/>
        </p:nvPicPr>
        <p:blipFill rotWithShape="1">
          <a:blip r:embed="rId3">
            <a:alphaModFix/>
          </a:blip>
          <a:srcRect/>
          <a:stretch/>
        </p:blipFill>
        <p:spPr>
          <a:xfrm>
            <a:off x="1679863" y="310346"/>
            <a:ext cx="5784274" cy="38044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g82ad3872e5_0_51"/>
          <p:cNvSpPr txBox="1">
            <a:spLocks noGrp="1"/>
          </p:cNvSpPr>
          <p:nvPr>
            <p:ph type="body" idx="1"/>
          </p:nvPr>
        </p:nvSpPr>
        <p:spPr>
          <a:xfrm>
            <a:off x="311700" y="4249475"/>
            <a:ext cx="8520600" cy="319500"/>
          </a:xfrm>
          <a:prstGeom prst="rect">
            <a:avLst/>
          </a:prstGeom>
        </p:spPr>
        <p:txBody>
          <a:bodyPr spcFirstLastPara="1" wrap="square" lIns="91425" tIns="91425" rIns="91425" bIns="91425" anchor="t" anchorCtr="0">
            <a:noAutofit/>
          </a:bodyPr>
          <a:lstStyle/>
          <a:p>
            <a:pPr marL="457200" lvl="0" indent="0" algn="ctr" rtl="0">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Fig 6 :  Stream Of Character Formation</a:t>
            </a:r>
            <a:endParaRPr sz="1400">
              <a:solidFill>
                <a:schemeClr val="dk1"/>
              </a:solidFill>
              <a:latin typeface="Arial"/>
              <a:ea typeface="Arial"/>
              <a:cs typeface="Arial"/>
              <a:sym typeface="Arial"/>
            </a:endParaRPr>
          </a:p>
          <a:p>
            <a:pPr marL="0" lvl="0" indent="0" algn="ctr" rtl="0">
              <a:spcBef>
                <a:spcPts val="0"/>
              </a:spcBef>
              <a:spcAft>
                <a:spcPts val="0"/>
              </a:spcAft>
              <a:buNone/>
            </a:pPr>
            <a:endParaRPr/>
          </a:p>
        </p:txBody>
      </p:sp>
      <p:sp>
        <p:nvSpPr>
          <p:cNvPr id="254" name="Google Shape;254;g82ad3872e5_0_51"/>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55" name="Google Shape;255;g82ad3872e5_0_51"/>
          <p:cNvPicPr preferRelativeResize="0"/>
          <p:nvPr/>
        </p:nvPicPr>
        <p:blipFill rotWithShape="1">
          <a:blip r:embed="rId3">
            <a:alphaModFix/>
          </a:blip>
          <a:srcRect/>
          <a:stretch/>
        </p:blipFill>
        <p:spPr>
          <a:xfrm>
            <a:off x="1679863" y="310346"/>
            <a:ext cx="5784274" cy="38044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g82ad3872e5_0_45"/>
          <p:cNvSpPr txBox="1">
            <a:spLocks noGrp="1"/>
          </p:cNvSpPr>
          <p:nvPr>
            <p:ph type="body" idx="1"/>
          </p:nvPr>
        </p:nvSpPr>
        <p:spPr>
          <a:xfrm>
            <a:off x="311700" y="4249475"/>
            <a:ext cx="8520600" cy="319500"/>
          </a:xfrm>
          <a:prstGeom prst="rect">
            <a:avLst/>
          </a:prstGeom>
        </p:spPr>
        <p:txBody>
          <a:bodyPr spcFirstLastPara="1" wrap="square" lIns="91425" tIns="91425" rIns="91425" bIns="91425" anchor="t" anchorCtr="0">
            <a:noAutofit/>
          </a:bodyPr>
          <a:lstStyle/>
          <a:p>
            <a:pPr marL="457200" lvl="0" indent="0" algn="ctr" rtl="0">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Fig 7 : Convert to Voice &amp; Export to File</a:t>
            </a:r>
            <a:endParaRPr sz="1400">
              <a:solidFill>
                <a:schemeClr val="dk1"/>
              </a:solidFill>
              <a:latin typeface="Arial"/>
              <a:ea typeface="Arial"/>
              <a:cs typeface="Arial"/>
              <a:sym typeface="Arial"/>
            </a:endParaRPr>
          </a:p>
          <a:p>
            <a:pPr marL="0" lvl="0" indent="0" algn="ctr" rtl="0">
              <a:spcBef>
                <a:spcPts val="0"/>
              </a:spcBef>
              <a:spcAft>
                <a:spcPts val="0"/>
              </a:spcAft>
              <a:buNone/>
            </a:pPr>
            <a:endParaRPr/>
          </a:p>
        </p:txBody>
      </p:sp>
      <p:sp>
        <p:nvSpPr>
          <p:cNvPr id="262" name="Google Shape;262;g82ad3872e5_0_45"/>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63" name="Google Shape;263;g82ad3872e5_0_45"/>
          <p:cNvPicPr preferRelativeResize="0"/>
          <p:nvPr/>
        </p:nvPicPr>
        <p:blipFill rotWithShape="1">
          <a:blip r:embed="rId3">
            <a:alphaModFix/>
          </a:blip>
          <a:srcRect/>
          <a:stretch/>
        </p:blipFill>
        <p:spPr>
          <a:xfrm>
            <a:off x="1679863" y="310346"/>
            <a:ext cx="5784274" cy="38044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82ad3872e5_1_15"/>
          <p:cNvSpPr txBox="1">
            <a:spLocks noGrp="1"/>
          </p:cNvSpPr>
          <p:nvPr>
            <p:ph type="title"/>
          </p:nvPr>
        </p:nvSpPr>
        <p:spPr>
          <a:xfrm>
            <a:off x="864593" y="47125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2800"/>
              <a:buFont typeface="Times New Roman"/>
              <a:buNone/>
            </a:pPr>
            <a:r>
              <a:rPr lang="en-US" sz="4000" b="1">
                <a:solidFill>
                  <a:schemeClr val="dk1"/>
                </a:solidFill>
                <a:latin typeface="Times New Roman"/>
                <a:ea typeface="Times New Roman"/>
                <a:cs typeface="Times New Roman"/>
                <a:sym typeface="Times New Roman"/>
              </a:rPr>
              <a:t>FUTURE ENHANCEMENT</a:t>
            </a:r>
            <a:endParaRPr/>
          </a:p>
        </p:txBody>
      </p:sp>
      <p:sp>
        <p:nvSpPr>
          <p:cNvPr id="269" name="Google Shape;269;g82ad3872e5_1_15"/>
          <p:cNvSpPr txBox="1">
            <a:spLocks noGrp="1"/>
          </p:cNvSpPr>
          <p:nvPr>
            <p:ph type="body" idx="1"/>
          </p:nvPr>
        </p:nvSpPr>
        <p:spPr>
          <a:xfrm>
            <a:off x="864593" y="1421834"/>
            <a:ext cx="8520600" cy="34164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1600"/>
              </a:spcBef>
              <a:spcAft>
                <a:spcPts val="0"/>
              </a:spcAft>
              <a:buClr>
                <a:srgbClr val="000000"/>
              </a:buClr>
              <a:buSzPts val="20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Image pre-processing can be improved using advance algorithms</a:t>
            </a:r>
            <a:endParaRPr sz="2000" dirty="0">
              <a:solidFill>
                <a:srgbClr val="000000"/>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000000"/>
              </a:buClr>
              <a:buSzPts val="20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Contrast slider can be automated</a:t>
            </a:r>
            <a:endParaRPr sz="2000" dirty="0">
              <a:solidFill>
                <a:srgbClr val="000000"/>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000000"/>
              </a:buClr>
              <a:buSzPts val="20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Software can be embedded in wearables</a:t>
            </a:r>
            <a:endParaRPr sz="2000" dirty="0">
              <a:solidFill>
                <a:srgbClr val="000000"/>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000000"/>
              </a:buClr>
              <a:buSzPts val="20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Software can be modified for playing games and chatting</a:t>
            </a:r>
            <a:endParaRPr sz="2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82ad3872e5_1_10"/>
          <p:cNvSpPr txBox="1">
            <a:spLocks noGrp="1"/>
          </p:cNvSpPr>
          <p:nvPr>
            <p:ph type="title"/>
          </p:nvPr>
        </p:nvSpPr>
        <p:spPr>
          <a:xfrm>
            <a:off x="864593" y="47125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2800"/>
              <a:buFont typeface="Times New Roman"/>
              <a:buNone/>
            </a:pPr>
            <a:r>
              <a:rPr lang="en-US" sz="4000" b="1">
                <a:solidFill>
                  <a:schemeClr val="dk1"/>
                </a:solidFill>
                <a:latin typeface="Times New Roman"/>
                <a:ea typeface="Times New Roman"/>
                <a:cs typeface="Times New Roman"/>
                <a:sym typeface="Times New Roman"/>
              </a:rPr>
              <a:t>CONCLUSION</a:t>
            </a:r>
            <a:endParaRPr/>
          </a:p>
        </p:txBody>
      </p:sp>
      <p:sp>
        <p:nvSpPr>
          <p:cNvPr id="275" name="Google Shape;275;g82ad3872e5_1_10"/>
          <p:cNvSpPr txBox="1">
            <a:spLocks noGrp="1"/>
          </p:cNvSpPr>
          <p:nvPr>
            <p:ph type="body" idx="1"/>
          </p:nvPr>
        </p:nvSpPr>
        <p:spPr>
          <a:xfrm>
            <a:off x="864599" y="1421825"/>
            <a:ext cx="7445100" cy="3416400"/>
          </a:xfrm>
          <a:prstGeom prst="rect">
            <a:avLst/>
          </a:prstGeom>
          <a:noFill/>
          <a:ln>
            <a:noFill/>
          </a:ln>
        </p:spPr>
        <p:txBody>
          <a:bodyPr spcFirstLastPara="1" wrap="square" lIns="91425" tIns="91425" rIns="91425" bIns="91425" anchor="t" anchorCtr="0">
            <a:noAutofit/>
          </a:bodyPr>
          <a:lstStyle/>
          <a:p>
            <a:pPr marL="0" lvl="0" indent="0" algn="just" rtl="0">
              <a:lnSpc>
                <a:spcPct val="90000"/>
              </a:lnSpc>
              <a:spcBef>
                <a:spcPts val="1600"/>
              </a:spcBef>
              <a:spcAft>
                <a:spcPts val="0"/>
              </a:spcAft>
              <a:buSzPts val="1800"/>
              <a:buNone/>
            </a:pPr>
            <a:r>
              <a:rPr lang="en-US" sz="2000">
                <a:solidFill>
                  <a:srgbClr val="000000"/>
                </a:solidFill>
                <a:latin typeface="Times New Roman"/>
                <a:ea typeface="Times New Roman"/>
                <a:cs typeface="Times New Roman"/>
                <a:sym typeface="Times New Roman"/>
              </a:rPr>
              <a:t>A method of gesture recognition based on CNN is introduced and evaluation of the model in a real-world environment.The experimental results show that our model can achieve good results.The network also supports the addition of more gestures. In the future, we can even use gestures to play games, chat and email with others. Although the accuracy obtained by the experiment has been very high, we feel that it is necessary to further improve for the application to real life</a:t>
            </a:r>
            <a:endParaRPr sz="2000">
              <a:solidFill>
                <a:srgbClr val="000000"/>
              </a:solidFill>
              <a:latin typeface="Times New Roman"/>
              <a:ea typeface="Times New Roman"/>
              <a:cs typeface="Times New Roman"/>
              <a:sym typeface="Times New Roman"/>
            </a:endParaRPr>
          </a:p>
          <a:p>
            <a:pPr marL="0" lvl="0" indent="0" algn="just" rtl="0">
              <a:lnSpc>
                <a:spcPct val="90000"/>
              </a:lnSpc>
              <a:spcBef>
                <a:spcPts val="1600"/>
              </a:spcBef>
              <a:spcAft>
                <a:spcPts val="1600"/>
              </a:spcAft>
              <a:buSzPts val="1800"/>
              <a:buNone/>
            </a:pP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txBox="1">
            <a:spLocks noGrp="1"/>
          </p:cNvSpPr>
          <p:nvPr>
            <p:ph type="title"/>
          </p:nvPr>
        </p:nvSpPr>
        <p:spPr>
          <a:xfrm>
            <a:off x="807886" y="38805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SzPts val="2800"/>
              <a:buNone/>
            </a:pPr>
            <a:r>
              <a:rPr lang="en-US" sz="4000" b="1" dirty="0">
                <a:solidFill>
                  <a:srgbClr val="000000"/>
                </a:solidFill>
                <a:latin typeface="Times New Roman"/>
                <a:ea typeface="Times New Roman"/>
                <a:cs typeface="Times New Roman"/>
                <a:sym typeface="Times New Roman"/>
              </a:rPr>
              <a:t>REFERENCES</a:t>
            </a:r>
            <a:endParaRPr sz="4000" b="1" dirty="0">
              <a:solidFill>
                <a:srgbClr val="000000"/>
              </a:solidFill>
              <a:latin typeface="Times New Roman"/>
              <a:ea typeface="Times New Roman"/>
              <a:cs typeface="Times New Roman"/>
              <a:sym typeface="Times New Roman"/>
            </a:endParaRPr>
          </a:p>
        </p:txBody>
      </p:sp>
      <p:sp>
        <p:nvSpPr>
          <p:cNvPr id="282" name="Google Shape;282;p17"/>
          <p:cNvSpPr txBox="1">
            <a:spLocks noGrp="1"/>
          </p:cNvSpPr>
          <p:nvPr>
            <p:ph type="body" idx="1"/>
          </p:nvPr>
        </p:nvSpPr>
        <p:spPr>
          <a:xfrm>
            <a:off x="623400" y="960756"/>
            <a:ext cx="8520600" cy="3882000"/>
          </a:xfrm>
          <a:prstGeom prst="rect">
            <a:avLst/>
          </a:prstGeom>
          <a:noFill/>
          <a:ln>
            <a:noFill/>
          </a:ln>
        </p:spPr>
        <p:txBody>
          <a:bodyPr spcFirstLastPara="1" wrap="square" lIns="91425" tIns="91425" rIns="91425" bIns="91425" anchor="t" anchorCtr="0">
            <a:noAutofit/>
          </a:bodyPr>
          <a:lstStyle/>
          <a:p>
            <a:pPr marL="0" lvl="0" indent="0" algn="just" rtl="0">
              <a:lnSpc>
                <a:spcPct val="90000"/>
              </a:lnSpc>
              <a:spcBef>
                <a:spcPts val="0"/>
              </a:spcBef>
              <a:spcAft>
                <a:spcPts val="0"/>
              </a:spcAft>
              <a:buClr>
                <a:schemeClr val="dk1"/>
              </a:buClr>
              <a:buSzPts val="1100"/>
              <a:buFont typeface="Arial"/>
              <a:buNone/>
            </a:pPr>
            <a:r>
              <a:rPr lang="en-US" sz="1800" dirty="0">
                <a:solidFill>
                  <a:schemeClr val="dk1"/>
                </a:solidFill>
                <a:latin typeface="Arial"/>
                <a:ea typeface="Arial"/>
                <a:cs typeface="Arial"/>
                <a:sym typeface="Arial"/>
              </a:rPr>
              <a:t>	 	 	 	</a:t>
            </a:r>
            <a:endParaRPr sz="1800" dirty="0">
              <a:solidFill>
                <a:schemeClr val="dk1"/>
              </a:solidFill>
              <a:latin typeface="Arial"/>
              <a:ea typeface="Arial"/>
              <a:cs typeface="Arial"/>
              <a:sym typeface="Arial"/>
            </a:endParaRPr>
          </a:p>
          <a:p>
            <a:pPr marL="0" lvl="0" indent="0" algn="l" rtl="0">
              <a:lnSpc>
                <a:spcPct val="108000"/>
              </a:lnSpc>
              <a:spcBef>
                <a:spcPts val="1200"/>
              </a:spcBef>
              <a:spcAft>
                <a:spcPts val="0"/>
              </a:spcAft>
              <a:buClr>
                <a:schemeClr val="dk1"/>
              </a:buClr>
              <a:buSzPts val="1100"/>
              <a:buFont typeface="Arial"/>
              <a:buNone/>
            </a:pPr>
            <a:r>
              <a:rPr lang="en-US" sz="1800" dirty="0">
                <a:solidFill>
                  <a:srgbClr val="000000"/>
                </a:solidFill>
                <a:latin typeface="Times New Roman"/>
                <a:ea typeface="Times New Roman"/>
                <a:cs typeface="Times New Roman"/>
                <a:sym typeface="Times New Roman"/>
              </a:rPr>
              <a:t>[1] </a:t>
            </a:r>
            <a:r>
              <a:rPr lang="en-US" sz="1800" dirty="0" err="1">
                <a:solidFill>
                  <a:srgbClr val="000000"/>
                </a:solidFill>
                <a:latin typeface="Times New Roman"/>
                <a:ea typeface="Times New Roman"/>
                <a:cs typeface="Times New Roman"/>
                <a:sym typeface="Times New Roman"/>
              </a:rPr>
              <a:t>Shobhit</a:t>
            </a:r>
            <a:r>
              <a:rPr lang="en-US" sz="1800" dirty="0">
                <a:solidFill>
                  <a:srgbClr val="000000"/>
                </a:solidFill>
                <a:latin typeface="Times New Roman"/>
                <a:ea typeface="Times New Roman"/>
                <a:cs typeface="Times New Roman"/>
                <a:sym typeface="Times New Roman"/>
              </a:rPr>
              <a:t> Agarwal, “What are some problems faced by deaf and dumb people while using todays common tech like phones and PCs”, 2017 [Online].</a:t>
            </a:r>
            <a:endParaRPr sz="1800" dirty="0">
              <a:solidFill>
                <a:srgbClr val="000000"/>
              </a:solidFill>
              <a:latin typeface="Arial"/>
              <a:ea typeface="Arial"/>
              <a:cs typeface="Arial"/>
              <a:sym typeface="Arial"/>
            </a:endParaRPr>
          </a:p>
          <a:p>
            <a:pPr marL="0" lvl="0" indent="0" algn="l" rtl="0">
              <a:lnSpc>
                <a:spcPct val="108000"/>
              </a:lnSpc>
              <a:spcBef>
                <a:spcPts val="1200"/>
              </a:spcBef>
              <a:spcAft>
                <a:spcPts val="0"/>
              </a:spcAft>
              <a:buClr>
                <a:schemeClr val="dk1"/>
              </a:buClr>
              <a:buSzPts val="1100"/>
              <a:buFont typeface="Arial"/>
              <a:buNone/>
            </a:pPr>
            <a:r>
              <a:rPr lang="en-US" sz="1800" dirty="0">
                <a:solidFill>
                  <a:srgbClr val="000000"/>
                </a:solidFill>
                <a:latin typeface="Times New Roman"/>
                <a:ea typeface="Times New Roman"/>
                <a:cs typeface="Times New Roman"/>
                <a:sym typeface="Times New Roman"/>
              </a:rPr>
              <a:t>[2] NIDCD, “American sign language”, 2017 [Online]. Available: https://www.nidcd.nih.gov/health/american-sign-language, [Accessed April 06, 2019].</a:t>
            </a:r>
            <a:endParaRPr sz="1800" dirty="0">
              <a:solidFill>
                <a:srgbClr val="000000"/>
              </a:solidFill>
              <a:latin typeface="Arial"/>
              <a:ea typeface="Arial"/>
              <a:cs typeface="Arial"/>
              <a:sym typeface="Arial"/>
            </a:endParaRPr>
          </a:p>
          <a:p>
            <a:pPr marL="0" lvl="0" indent="0" algn="l" rtl="0">
              <a:lnSpc>
                <a:spcPct val="108000"/>
              </a:lnSpc>
              <a:spcBef>
                <a:spcPts val="1200"/>
              </a:spcBef>
              <a:spcAft>
                <a:spcPts val="0"/>
              </a:spcAft>
              <a:buClr>
                <a:schemeClr val="dk1"/>
              </a:buClr>
              <a:buSzPts val="1100"/>
              <a:buFont typeface="Arial"/>
              <a:buNone/>
            </a:pPr>
            <a:r>
              <a:rPr lang="en-US" sz="1800" dirty="0">
                <a:solidFill>
                  <a:srgbClr val="000000"/>
                </a:solidFill>
                <a:latin typeface="Times New Roman"/>
                <a:ea typeface="Times New Roman"/>
                <a:cs typeface="Times New Roman"/>
                <a:sym typeface="Times New Roman"/>
              </a:rPr>
              <a:t>[3] NAD, “American sign language-community and culture frequently asked questions”, 2017 [Online].</a:t>
            </a:r>
            <a:endParaRPr sz="1800" dirty="0">
              <a:solidFill>
                <a:srgbClr val="000000"/>
              </a:solidFill>
              <a:latin typeface="Arial"/>
              <a:ea typeface="Arial"/>
              <a:cs typeface="Arial"/>
              <a:sym typeface="Arial"/>
            </a:endParaRPr>
          </a:p>
          <a:p>
            <a:pPr marL="0" lvl="0" indent="0" algn="l" rtl="0">
              <a:lnSpc>
                <a:spcPct val="100000"/>
              </a:lnSpc>
              <a:spcBef>
                <a:spcPts val="1200"/>
              </a:spcBef>
              <a:spcAft>
                <a:spcPts val="0"/>
              </a:spcAft>
              <a:buClr>
                <a:schemeClr val="dk1"/>
              </a:buClr>
              <a:buSzPts val="1100"/>
              <a:buFont typeface="Arial"/>
              <a:buNone/>
            </a:pPr>
            <a:r>
              <a:rPr lang="en-US" sz="1800" dirty="0">
                <a:solidFill>
                  <a:srgbClr val="000000"/>
                </a:solidFill>
                <a:latin typeface="Times New Roman"/>
                <a:ea typeface="Times New Roman"/>
                <a:cs typeface="Times New Roman"/>
                <a:sym typeface="Times New Roman"/>
              </a:rPr>
              <a:t>[4] J. Lee, Y. Lee, E. Lee, and S. Hong, ``Hand region extraction and gesture recognition from video stream with complex background through entropy analysis,'' in </a:t>
            </a:r>
            <a:r>
              <a:rPr lang="en-US" sz="1800" i="1" dirty="0">
                <a:solidFill>
                  <a:srgbClr val="000000"/>
                </a:solidFill>
                <a:latin typeface="Times New Roman"/>
                <a:ea typeface="Times New Roman"/>
                <a:cs typeface="Times New Roman"/>
                <a:sym typeface="Times New Roman"/>
              </a:rPr>
              <a:t>Proc. Conf. IEEE Eng. Med. Biol. Soc.</a:t>
            </a:r>
            <a:r>
              <a:rPr lang="en-US" sz="1800" dirty="0">
                <a:solidFill>
                  <a:srgbClr val="000000"/>
                </a:solidFill>
                <a:latin typeface="Times New Roman"/>
                <a:ea typeface="Times New Roman"/>
                <a:cs typeface="Times New Roman"/>
                <a:sym typeface="Times New Roman"/>
              </a:rPr>
              <a:t>, Jan. 2004, vol. 2, no. 2, pp. 1513_1516.</a:t>
            </a:r>
            <a:endParaRPr sz="1800" dirty="0">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endParaRPr sz="1800" dirty="0">
              <a:solidFill>
                <a:schemeClr val="dk1"/>
              </a:solidFill>
              <a:latin typeface="Arial"/>
              <a:ea typeface="Arial"/>
              <a:cs typeface="Arial"/>
              <a:sym typeface="Arial"/>
            </a:endParaRPr>
          </a:p>
          <a:p>
            <a:pPr marL="0" lvl="0" indent="0" algn="l" rtl="0">
              <a:lnSpc>
                <a:spcPct val="100000"/>
              </a:lnSpc>
              <a:spcBef>
                <a:spcPts val="1200"/>
              </a:spcBef>
              <a:spcAft>
                <a:spcPts val="0"/>
              </a:spcAft>
              <a:buClr>
                <a:schemeClr val="dk1"/>
              </a:buClr>
              <a:buSzPts val="1100"/>
              <a:buFont typeface="Arial"/>
              <a:buNone/>
            </a:pPr>
            <a:endParaRPr sz="1800" dirty="0">
              <a:solidFill>
                <a:schemeClr val="dk1"/>
              </a:solidFill>
              <a:latin typeface="Arial"/>
              <a:ea typeface="Arial"/>
              <a:cs typeface="Arial"/>
              <a:sym typeface="Arial"/>
            </a:endParaRPr>
          </a:p>
          <a:p>
            <a:pPr marL="0" marR="393700" lvl="0" indent="0" algn="ctr" rtl="0">
              <a:lnSpc>
                <a:spcPct val="150000"/>
              </a:lnSpc>
              <a:spcBef>
                <a:spcPts val="1200"/>
              </a:spcBef>
              <a:spcAft>
                <a:spcPts val="0"/>
              </a:spcAft>
              <a:buClr>
                <a:schemeClr val="dk1"/>
              </a:buClr>
              <a:buSzPts val="1100"/>
              <a:buFont typeface="Arial"/>
              <a:buNone/>
            </a:pPr>
            <a:endParaRPr sz="1800" dirty="0">
              <a:solidFill>
                <a:schemeClr val="dk1"/>
              </a:solidFill>
              <a:latin typeface="Arial"/>
              <a:ea typeface="Arial"/>
              <a:cs typeface="Arial"/>
              <a:sym typeface="Arial"/>
            </a:endParaRPr>
          </a:p>
          <a:p>
            <a:pPr marL="0" lvl="0" indent="0" algn="just" rtl="0">
              <a:lnSpc>
                <a:spcPct val="90000"/>
              </a:lnSpc>
              <a:spcBef>
                <a:spcPts val="100"/>
              </a:spcBef>
              <a:spcAft>
                <a:spcPts val="0"/>
              </a:spcAft>
              <a:buClr>
                <a:schemeClr val="dk1"/>
              </a:buClr>
              <a:buSzPts val="1100"/>
              <a:buFont typeface="Arial"/>
              <a:buNone/>
            </a:pPr>
            <a:endParaRPr sz="1800" dirty="0">
              <a:solidFill>
                <a:srgbClr val="000000"/>
              </a:solidFill>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ts val="1100"/>
              <a:buFont typeface="Arial"/>
              <a:buNone/>
            </a:pPr>
            <a:endParaRPr sz="1800" dirty="0">
              <a:solidFill>
                <a:srgbClr val="00000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8"/>
          <p:cNvSpPr/>
          <p:nvPr/>
        </p:nvSpPr>
        <p:spPr>
          <a:xfrm>
            <a:off x="809297" y="1229710"/>
            <a:ext cx="7683000" cy="14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18"/>
          <p:cNvSpPr txBox="1">
            <a:spLocks noGrp="1"/>
          </p:cNvSpPr>
          <p:nvPr>
            <p:ph type="body" idx="1"/>
          </p:nvPr>
        </p:nvSpPr>
        <p:spPr>
          <a:xfrm>
            <a:off x="651703" y="447698"/>
            <a:ext cx="8520600" cy="469580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[5] Wei Fang1,2, </a:t>
            </a:r>
            <a:r>
              <a:rPr lang="en-US" sz="1800" dirty="0" err="1">
                <a:solidFill>
                  <a:schemeClr val="dk1"/>
                </a:solidFill>
                <a:latin typeface="Times New Roman" panose="02020603050405020304" pitchFamily="18" charset="0"/>
                <a:ea typeface="Times New Roman"/>
                <a:cs typeface="Times New Roman" panose="02020603050405020304" pitchFamily="18" charset="0"/>
                <a:sym typeface="Times New Roman"/>
              </a:rPr>
              <a:t>Yewen</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Ding 1, </a:t>
            </a:r>
            <a:r>
              <a:rPr lang="en-US" sz="1800" dirty="0" err="1">
                <a:solidFill>
                  <a:schemeClr val="dk1"/>
                </a:solidFill>
                <a:latin typeface="Times New Roman" panose="02020603050405020304" pitchFamily="18" charset="0"/>
                <a:ea typeface="Times New Roman"/>
                <a:cs typeface="Times New Roman" panose="02020603050405020304" pitchFamily="18" charset="0"/>
                <a:sym typeface="Times New Roman"/>
              </a:rPr>
              <a:t>Feihong</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Zhang1, And Jack Sheng3, ``Gesture Recognition Based on CNN and DCGAN for Calculation and Text Output''</a:t>
            </a:r>
            <a:r>
              <a:rPr lang="en-US" sz="1800" i="1"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February 27, 2019,</a:t>
            </a:r>
            <a:endParaRPr sz="1800" dirty="0">
              <a:solidFill>
                <a:schemeClr val="dk1"/>
              </a:solidFill>
              <a:latin typeface="Times New Roman" panose="02020603050405020304" pitchFamily="18" charset="0"/>
              <a:ea typeface="Arial"/>
              <a:cs typeface="Times New Roman" panose="02020603050405020304" pitchFamily="18" charset="0"/>
              <a:sym typeface="Arial"/>
            </a:endParaRPr>
          </a:p>
          <a:p>
            <a:pPr marL="0" marR="393700" lvl="0" indent="0" algn="l" rtl="0">
              <a:lnSpc>
                <a:spcPct val="100000"/>
              </a:lnSpc>
              <a:spcBef>
                <a:spcPts val="120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[6] T. Takahashi and F. </a:t>
            </a:r>
            <a:r>
              <a:rPr lang="en-US" sz="1800" dirty="0" err="1">
                <a:solidFill>
                  <a:schemeClr val="dk1"/>
                </a:solidFill>
                <a:latin typeface="Times New Roman" panose="02020603050405020304" pitchFamily="18" charset="0"/>
                <a:ea typeface="Times New Roman"/>
                <a:cs typeface="Times New Roman" panose="02020603050405020304" pitchFamily="18" charset="0"/>
                <a:sym typeface="Times New Roman"/>
              </a:rPr>
              <a:t>Kishino</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``Hand gesture coding based on experiments using a hand gesture interface device,'' ACM </a:t>
            </a:r>
            <a:r>
              <a:rPr lang="en-US" sz="1800" dirty="0" err="1">
                <a:solidFill>
                  <a:schemeClr val="dk1"/>
                </a:solidFill>
                <a:latin typeface="Times New Roman" panose="02020603050405020304" pitchFamily="18" charset="0"/>
                <a:ea typeface="Times New Roman"/>
                <a:cs typeface="Times New Roman" panose="02020603050405020304" pitchFamily="18" charset="0"/>
                <a:sym typeface="Times New Roman"/>
              </a:rPr>
              <a:t>Sigchi</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Bull., vol. 23, no. 2, 1991.</a:t>
            </a:r>
          </a:p>
          <a:p>
            <a:pPr marL="0" marR="393700" lvl="0" indent="0" algn="l" rtl="0">
              <a:lnSpc>
                <a:spcPct val="100000"/>
              </a:lnSpc>
              <a:spcBef>
                <a:spcPts val="1200"/>
              </a:spcBef>
              <a:spcAft>
                <a:spcPts val="0"/>
              </a:spcAft>
              <a:buClr>
                <a:schemeClr val="dk1"/>
              </a:buClr>
              <a:buSzPts val="1100"/>
              <a:buFont typeface="Arial"/>
              <a:buNone/>
            </a:pPr>
            <a:r>
              <a:rPr lang="en-US" sz="1800" dirty="0">
                <a:solidFill>
                  <a:schemeClr val="tx1"/>
                </a:solidFill>
                <a:latin typeface="Times New Roman" panose="02020603050405020304" pitchFamily="18" charset="0"/>
                <a:cs typeface="Times New Roman" panose="02020603050405020304" pitchFamily="18" charset="0"/>
              </a:rPr>
              <a:t>[7]Wikipedia, “Convolutional neural network”, 2017 [Online]. Available: https://en.wikipedia.org/wiki/Convolutional_neural_network, [Accessed April 08, 2019].</a:t>
            </a:r>
          </a:p>
          <a:p>
            <a:pPr marL="0" marR="393700" lvl="0" indent="0" algn="l" rtl="0">
              <a:lnSpc>
                <a:spcPct val="100000"/>
              </a:lnSpc>
              <a:spcBef>
                <a:spcPts val="1200"/>
              </a:spcBef>
              <a:spcAft>
                <a:spcPts val="0"/>
              </a:spcAft>
              <a:buClr>
                <a:schemeClr val="dk1"/>
              </a:buClr>
              <a:buSzPts val="1100"/>
              <a:buFont typeface="Arial"/>
              <a:buNone/>
            </a:pPr>
            <a:r>
              <a:rPr lang="en-IN" sz="1800" dirty="0">
                <a:solidFill>
                  <a:schemeClr val="tx1"/>
                </a:solidFill>
                <a:latin typeface="Times New Roman" panose="02020603050405020304" pitchFamily="18" charset="0"/>
                <a:cs typeface="Times New Roman" panose="02020603050405020304" pitchFamily="18" charset="0"/>
              </a:rPr>
              <a:t>[8] Ricky Anderson ,</a:t>
            </a:r>
            <a:r>
              <a:rPr lang="en-IN" sz="1800" dirty="0" err="1">
                <a:solidFill>
                  <a:schemeClr val="tx1"/>
                </a:solidFill>
                <a:latin typeface="Times New Roman" panose="02020603050405020304" pitchFamily="18" charset="0"/>
                <a:cs typeface="Times New Roman" panose="02020603050405020304" pitchFamily="18" charset="0"/>
              </a:rPr>
              <a:t>FannyWiryana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Meita</a:t>
            </a:r>
            <a:r>
              <a:rPr lang="en-IN" sz="1800" dirty="0">
                <a:solidFill>
                  <a:schemeClr val="tx1"/>
                </a:solidFill>
                <a:latin typeface="Times New Roman" panose="02020603050405020304" pitchFamily="18" charset="0"/>
                <a:cs typeface="Times New Roman" panose="02020603050405020304" pitchFamily="18" charset="0"/>
              </a:rPr>
              <a:t> Chandra </a:t>
            </a:r>
            <a:r>
              <a:rPr lang="en-IN" sz="1800" dirty="0" err="1">
                <a:solidFill>
                  <a:schemeClr val="tx1"/>
                </a:solidFill>
                <a:latin typeface="Times New Roman" panose="02020603050405020304" pitchFamily="18" charset="0"/>
                <a:cs typeface="Times New Roman" panose="02020603050405020304" pitchFamily="18" charset="0"/>
              </a:rPr>
              <a:t>Ariesta</a:t>
            </a:r>
            <a:r>
              <a:rPr lang="en-IN" sz="1800" dirty="0">
                <a:solidFill>
                  <a:schemeClr val="tx1"/>
                </a:solidFill>
                <a:latin typeface="Times New Roman" panose="02020603050405020304" pitchFamily="18" charset="0"/>
                <a:cs typeface="Times New Roman" panose="02020603050405020304" pitchFamily="18" charset="0"/>
              </a:rPr>
              <a:t>, ``Sign Language Recognition Application Systems for Deaf-Mute People: A Review Based on Input-Process-Output,''2017 [Online]. </a:t>
            </a:r>
          </a:p>
          <a:p>
            <a:pPr marL="0" lvl="0" indent="0" algn="l" rtl="0">
              <a:lnSpc>
                <a:spcPct val="90000"/>
              </a:lnSpc>
              <a:spcBef>
                <a:spcPts val="100"/>
              </a:spcBef>
              <a:spcAft>
                <a:spcPts val="0"/>
              </a:spcAft>
              <a:buSzPts val="1800"/>
              <a:buNone/>
            </a:pP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873000" y="459201"/>
            <a:ext cx="4379484"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2800"/>
              <a:buFont typeface="Times New Roman"/>
              <a:buNone/>
            </a:pPr>
            <a:r>
              <a:rPr lang="en-US" sz="4000" b="1" dirty="0">
                <a:solidFill>
                  <a:schemeClr val="dk1"/>
                </a:solidFill>
                <a:latin typeface="Times New Roman"/>
                <a:ea typeface="Times New Roman"/>
                <a:cs typeface="Times New Roman"/>
                <a:sym typeface="Times New Roman"/>
              </a:rPr>
              <a:t>INTRODUCTION</a:t>
            </a:r>
            <a:br>
              <a:rPr lang="en-US" sz="4000" b="1" dirty="0">
                <a:solidFill>
                  <a:schemeClr val="dk1"/>
                </a:solidFill>
                <a:latin typeface="Times New Roman"/>
                <a:ea typeface="Times New Roman"/>
                <a:cs typeface="Times New Roman"/>
                <a:sym typeface="Times New Roman"/>
              </a:rPr>
            </a:br>
            <a:endParaRPr sz="4000" b="1" dirty="0">
              <a:solidFill>
                <a:schemeClr val="dk1"/>
              </a:solidFill>
              <a:latin typeface="Times New Roman"/>
              <a:ea typeface="Times New Roman"/>
              <a:cs typeface="Times New Roman"/>
              <a:sym typeface="Times New Roman"/>
            </a:endParaRPr>
          </a:p>
        </p:txBody>
      </p:sp>
      <p:sp>
        <p:nvSpPr>
          <p:cNvPr id="120" name="Google Shape;120;p3"/>
          <p:cNvSpPr txBox="1">
            <a:spLocks noGrp="1"/>
          </p:cNvSpPr>
          <p:nvPr>
            <p:ph type="body" idx="1"/>
          </p:nvPr>
        </p:nvSpPr>
        <p:spPr>
          <a:xfrm>
            <a:off x="873000" y="1471507"/>
            <a:ext cx="73980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Clr>
                <a:srgbClr val="000000"/>
              </a:buClr>
              <a:buSzPts val="1800"/>
              <a:buFont typeface="Times New Roman"/>
              <a:buChar char="●"/>
            </a:pPr>
            <a:r>
              <a:rPr lang="en-US" sz="2000" dirty="0">
                <a:solidFill>
                  <a:schemeClr val="dk1"/>
                </a:solidFill>
                <a:latin typeface="Times New Roman"/>
                <a:ea typeface="Times New Roman"/>
                <a:cs typeface="Times New Roman"/>
                <a:sym typeface="Times New Roman"/>
              </a:rPr>
              <a:t>Gestures are the most common body language, which can be used for human computer interaction.</a:t>
            </a:r>
            <a:endParaRPr dirty="0"/>
          </a:p>
          <a:p>
            <a:pPr marL="457200" lvl="0" indent="-228600" algn="l" rtl="0">
              <a:lnSpc>
                <a:spcPct val="90000"/>
              </a:lnSpc>
              <a:spcBef>
                <a:spcPts val="0"/>
              </a:spcBef>
              <a:spcAft>
                <a:spcPts val="0"/>
              </a:spcAft>
              <a:buClr>
                <a:srgbClr val="000000"/>
              </a:buClr>
              <a:buSzPts val="1800"/>
              <a:buFont typeface="Times New Roman"/>
              <a:buNone/>
            </a:pPr>
            <a:endParaRPr sz="2000" dirty="0">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US" sz="2000" dirty="0">
                <a:solidFill>
                  <a:schemeClr val="dk1"/>
                </a:solidFill>
                <a:latin typeface="Times New Roman"/>
                <a:ea typeface="Times New Roman"/>
                <a:cs typeface="Times New Roman"/>
                <a:sym typeface="Times New Roman"/>
              </a:rPr>
              <a:t>Gesture recognition is a challenge while using gesture as a communication medium.</a:t>
            </a:r>
            <a:endParaRPr dirty="0"/>
          </a:p>
          <a:p>
            <a:pPr marL="457200" lvl="0" indent="-228600" algn="l" rtl="0">
              <a:lnSpc>
                <a:spcPct val="90000"/>
              </a:lnSpc>
              <a:spcBef>
                <a:spcPts val="0"/>
              </a:spcBef>
              <a:spcAft>
                <a:spcPts val="0"/>
              </a:spcAft>
              <a:buClr>
                <a:srgbClr val="000000"/>
              </a:buClr>
              <a:buSzPts val="1800"/>
              <a:buFont typeface="Times New Roman"/>
              <a:buNone/>
            </a:pPr>
            <a:endParaRPr sz="2000" dirty="0">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US" sz="2000" dirty="0">
                <a:solidFill>
                  <a:schemeClr val="dk1"/>
                </a:solidFill>
                <a:latin typeface="Times New Roman"/>
                <a:ea typeface="Times New Roman"/>
                <a:cs typeface="Times New Roman"/>
                <a:sym typeface="Times New Roman"/>
              </a:rPr>
              <a:t>We need to extract features and perform recognition based on those features.</a:t>
            </a:r>
            <a:endParaRPr dirty="0"/>
          </a:p>
          <a:p>
            <a:pPr marL="457200" lvl="0" indent="-228600" algn="l" rtl="0">
              <a:lnSpc>
                <a:spcPct val="90000"/>
              </a:lnSpc>
              <a:spcBef>
                <a:spcPts val="0"/>
              </a:spcBef>
              <a:spcAft>
                <a:spcPts val="0"/>
              </a:spcAft>
              <a:buClr>
                <a:srgbClr val="000000"/>
              </a:buClr>
              <a:buSzPts val="1800"/>
              <a:buFont typeface="Times New Roman"/>
              <a:buNone/>
            </a:pPr>
            <a:endParaRPr sz="2000" dirty="0">
              <a:solidFill>
                <a:schemeClr val="dk1"/>
              </a:solidFill>
              <a:latin typeface="Times New Roman"/>
              <a:ea typeface="Times New Roman"/>
              <a:cs typeface="Times New Roman"/>
              <a:sym typeface="Times New Roman"/>
            </a:endParaRPr>
          </a:p>
          <a:p>
            <a:pPr marL="457200" lvl="0" indent="-342900" algn="l" rtl="0">
              <a:lnSpc>
                <a:spcPct val="90000"/>
              </a:lnSpc>
              <a:spcBef>
                <a:spcPts val="0"/>
              </a:spcBef>
              <a:spcAft>
                <a:spcPts val="0"/>
              </a:spcAft>
              <a:buClr>
                <a:srgbClr val="000000"/>
              </a:buClr>
              <a:buSzPts val="1800"/>
              <a:buFont typeface="Times New Roman"/>
              <a:buChar char="●"/>
            </a:pPr>
            <a:r>
              <a:rPr lang="en-US" sz="2000" dirty="0">
                <a:solidFill>
                  <a:schemeClr val="dk1"/>
                </a:solidFill>
                <a:latin typeface="Times New Roman"/>
                <a:ea typeface="Times New Roman"/>
                <a:cs typeface="Times New Roman"/>
                <a:sym typeface="Times New Roman"/>
              </a:rPr>
              <a:t>Mostly neural networks are used for this purpose. </a:t>
            </a:r>
            <a:endParaRPr sz="2000" dirty="0">
              <a:solidFill>
                <a:schemeClr val="dk1"/>
              </a:solidFill>
              <a:latin typeface="Times New Roman"/>
              <a:ea typeface="Times New Roman"/>
              <a:cs typeface="Times New Roman"/>
              <a:sym typeface="Times New Roman"/>
            </a:endParaRPr>
          </a:p>
          <a:p>
            <a:pPr marL="0" lvl="0" indent="0" algn="l" rtl="0">
              <a:lnSpc>
                <a:spcPct val="90000"/>
              </a:lnSpc>
              <a:spcBef>
                <a:spcPts val="1600"/>
              </a:spcBef>
              <a:spcAft>
                <a:spcPts val="1600"/>
              </a:spcAft>
              <a:buSzPts val="1800"/>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908928" y="47527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2800"/>
              <a:buFont typeface="Times New Roman"/>
              <a:buNone/>
            </a:pPr>
            <a:r>
              <a:rPr lang="en-US" sz="4000" b="1" dirty="0">
                <a:solidFill>
                  <a:schemeClr val="dk1"/>
                </a:solidFill>
                <a:latin typeface="Times New Roman"/>
                <a:ea typeface="Times New Roman"/>
                <a:cs typeface="Times New Roman"/>
                <a:sym typeface="Times New Roman"/>
              </a:rPr>
              <a:t>PROBLEM  DESCRIPTION </a:t>
            </a:r>
            <a:endParaRPr sz="4000" b="1" dirty="0">
              <a:solidFill>
                <a:schemeClr val="dk1"/>
              </a:solidFill>
              <a:latin typeface="Times New Roman"/>
              <a:ea typeface="Times New Roman"/>
              <a:cs typeface="Times New Roman"/>
              <a:sym typeface="Times New Roman"/>
            </a:endParaRPr>
          </a:p>
        </p:txBody>
      </p:sp>
      <p:sp>
        <p:nvSpPr>
          <p:cNvPr id="126" name="Google Shape;126;p4"/>
          <p:cNvSpPr txBox="1">
            <a:spLocks noGrp="1"/>
          </p:cNvSpPr>
          <p:nvPr>
            <p:ph type="body" idx="1"/>
          </p:nvPr>
        </p:nvSpPr>
        <p:spPr>
          <a:xfrm>
            <a:off x="908928" y="1819738"/>
            <a:ext cx="7326144" cy="2907962"/>
          </a:xfrm>
          <a:prstGeom prst="rect">
            <a:avLst/>
          </a:prstGeom>
          <a:noFill/>
          <a:ln>
            <a:noFill/>
          </a:ln>
        </p:spPr>
        <p:txBody>
          <a:bodyPr spcFirstLastPara="1" wrap="square" lIns="91425" tIns="91425" rIns="91425" bIns="91425" anchor="t" anchorCtr="0">
            <a:noAutofit/>
          </a:bodyPr>
          <a:lstStyle/>
          <a:p>
            <a:pPr marL="0" lvl="0" indent="0" algn="just" rtl="0">
              <a:lnSpc>
                <a:spcPct val="90000"/>
              </a:lnSpc>
              <a:spcBef>
                <a:spcPts val="0"/>
              </a:spcBef>
              <a:spcAft>
                <a:spcPts val="0"/>
              </a:spcAft>
              <a:buSzPts val="1800"/>
              <a:buNone/>
            </a:pPr>
            <a:r>
              <a:rPr lang="en-US" sz="2000" dirty="0">
                <a:solidFill>
                  <a:srgbClr val="000000"/>
                </a:solidFill>
                <a:latin typeface="Times New Roman"/>
                <a:ea typeface="Times New Roman"/>
                <a:cs typeface="Times New Roman"/>
                <a:sym typeface="Times New Roman"/>
              </a:rPr>
              <a:t>“How the problems faced by mute people can be accommodated with technological assistance and the barrier of expressing emotions can be overshadowed.”</a:t>
            </a:r>
            <a:endParaRPr dirty="0"/>
          </a:p>
          <a:p>
            <a:pPr marL="0" lvl="0" indent="0" algn="just" rtl="0">
              <a:lnSpc>
                <a:spcPct val="90000"/>
              </a:lnSpc>
              <a:spcBef>
                <a:spcPts val="1600"/>
              </a:spcBef>
              <a:spcAft>
                <a:spcPts val="0"/>
              </a:spcAft>
              <a:buClr>
                <a:schemeClr val="dk1"/>
              </a:buClr>
              <a:buSzPts val="1100"/>
              <a:buFont typeface="Arial"/>
              <a:buNone/>
            </a:pPr>
            <a:endParaRPr sz="2000" dirty="0">
              <a:solidFill>
                <a:srgbClr val="000000"/>
              </a:solidFill>
              <a:latin typeface="Times New Roman"/>
              <a:ea typeface="Times New Roman"/>
              <a:cs typeface="Times New Roman"/>
              <a:sym typeface="Times New Roman"/>
            </a:endParaRPr>
          </a:p>
          <a:p>
            <a:pPr marL="0" lvl="0" indent="0" algn="just" rtl="0">
              <a:lnSpc>
                <a:spcPct val="90000"/>
              </a:lnSpc>
              <a:spcBef>
                <a:spcPts val="1600"/>
              </a:spcBef>
              <a:spcAft>
                <a:spcPts val="1600"/>
              </a:spcAft>
              <a:buSzPts val="1800"/>
              <a:buNone/>
            </a:pPr>
            <a:endParaRPr sz="20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864593" y="47125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2800"/>
              <a:buFont typeface="Times New Roman"/>
              <a:buNone/>
            </a:pPr>
            <a:r>
              <a:rPr lang="en-US" sz="4000" b="1" dirty="0">
                <a:solidFill>
                  <a:schemeClr val="dk1"/>
                </a:solidFill>
                <a:latin typeface="Times New Roman"/>
                <a:ea typeface="Times New Roman"/>
                <a:cs typeface="Times New Roman"/>
                <a:sym typeface="Times New Roman"/>
              </a:rPr>
              <a:t>EXISTING SYSTEM</a:t>
            </a:r>
            <a:endParaRPr dirty="0"/>
          </a:p>
        </p:txBody>
      </p:sp>
      <p:sp>
        <p:nvSpPr>
          <p:cNvPr id="132" name="Google Shape;132;p5"/>
          <p:cNvSpPr txBox="1">
            <a:spLocks noGrp="1"/>
          </p:cNvSpPr>
          <p:nvPr>
            <p:ph type="body" idx="1"/>
          </p:nvPr>
        </p:nvSpPr>
        <p:spPr>
          <a:xfrm>
            <a:off x="864593" y="1315508"/>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800"/>
              <a:buNone/>
            </a:pPr>
            <a:r>
              <a:rPr lang="en-US" sz="2000" dirty="0">
                <a:solidFill>
                  <a:srgbClr val="000000"/>
                </a:solidFill>
                <a:latin typeface="Times New Roman"/>
                <a:ea typeface="Times New Roman"/>
                <a:cs typeface="Times New Roman"/>
                <a:sym typeface="Times New Roman"/>
              </a:rPr>
              <a:t>Gesture detection :</a:t>
            </a:r>
            <a:endParaRPr sz="2000" dirty="0">
              <a:solidFill>
                <a:srgbClr val="000000"/>
              </a:solidFill>
              <a:latin typeface="Times New Roman"/>
              <a:ea typeface="Times New Roman"/>
              <a:cs typeface="Times New Roman"/>
              <a:sym typeface="Times New Roman"/>
            </a:endParaRPr>
          </a:p>
          <a:p>
            <a:pPr marL="0" lvl="0" indent="0" algn="l" rtl="0">
              <a:lnSpc>
                <a:spcPct val="90000"/>
              </a:lnSpc>
              <a:spcBef>
                <a:spcPts val="1600"/>
              </a:spcBef>
              <a:spcAft>
                <a:spcPts val="0"/>
              </a:spcAft>
              <a:buSzPts val="1800"/>
              <a:buNone/>
            </a:pPr>
            <a:r>
              <a:rPr lang="en-US" sz="2000" dirty="0">
                <a:solidFill>
                  <a:srgbClr val="000000"/>
                </a:solidFill>
                <a:latin typeface="Times New Roman"/>
                <a:ea typeface="Times New Roman"/>
                <a:cs typeface="Times New Roman"/>
                <a:sym typeface="Times New Roman"/>
              </a:rPr>
              <a:t>      ~ Contact devices   	:-    Data gloves </a:t>
            </a:r>
            <a:endParaRPr sz="2000" dirty="0">
              <a:solidFill>
                <a:srgbClr val="000000"/>
              </a:solidFill>
              <a:latin typeface="Times New Roman"/>
              <a:ea typeface="Times New Roman"/>
              <a:cs typeface="Times New Roman"/>
              <a:sym typeface="Times New Roman"/>
            </a:endParaRPr>
          </a:p>
          <a:p>
            <a:pPr marL="0" lvl="0" indent="0" algn="l" rtl="0">
              <a:lnSpc>
                <a:spcPct val="90000"/>
              </a:lnSpc>
              <a:spcBef>
                <a:spcPts val="1600"/>
              </a:spcBef>
              <a:spcAft>
                <a:spcPts val="0"/>
              </a:spcAft>
              <a:buSzPts val="1800"/>
              <a:buNone/>
            </a:pPr>
            <a:r>
              <a:rPr lang="en-US" sz="2000" dirty="0">
                <a:solidFill>
                  <a:srgbClr val="000000"/>
                </a:solidFill>
                <a:latin typeface="Times New Roman"/>
                <a:ea typeface="Times New Roman"/>
                <a:cs typeface="Times New Roman"/>
                <a:sym typeface="Times New Roman"/>
              </a:rPr>
              <a:t>      ~ Non contact devices	:-    Information entropy algorithm</a:t>
            </a:r>
            <a:endParaRPr sz="2000" dirty="0">
              <a:solidFill>
                <a:srgbClr val="000000"/>
              </a:solidFill>
              <a:latin typeface="Times New Roman"/>
              <a:ea typeface="Times New Roman"/>
              <a:cs typeface="Times New Roman"/>
              <a:sym typeface="Times New Roman"/>
            </a:endParaRPr>
          </a:p>
          <a:p>
            <a:pPr marL="0" lvl="0" indent="0" algn="l" rtl="0">
              <a:lnSpc>
                <a:spcPct val="90000"/>
              </a:lnSpc>
              <a:spcBef>
                <a:spcPts val="1600"/>
              </a:spcBef>
              <a:spcAft>
                <a:spcPts val="0"/>
              </a:spcAft>
              <a:buSzPts val="1800"/>
              <a:buNone/>
            </a:pPr>
            <a:r>
              <a:rPr lang="en-US" sz="2000" dirty="0">
                <a:solidFill>
                  <a:srgbClr val="000000"/>
                </a:solidFill>
                <a:latin typeface="Times New Roman"/>
                <a:ea typeface="Times New Roman"/>
                <a:cs typeface="Times New Roman"/>
                <a:sym typeface="Times New Roman"/>
              </a:rPr>
              <a:t>    				                     Kinect’ Sensor by Microsoft  </a:t>
            </a:r>
            <a:endParaRPr sz="2000" dirty="0">
              <a:solidFill>
                <a:srgbClr val="000000"/>
              </a:solidFill>
              <a:latin typeface="Times New Roman"/>
              <a:ea typeface="Times New Roman"/>
              <a:cs typeface="Times New Roman"/>
              <a:sym typeface="Times New Roman"/>
            </a:endParaRPr>
          </a:p>
          <a:p>
            <a:pPr marL="0" lvl="0" indent="0" algn="l" rtl="0">
              <a:lnSpc>
                <a:spcPct val="90000"/>
              </a:lnSpc>
              <a:spcBef>
                <a:spcPts val="1600"/>
              </a:spcBef>
              <a:spcAft>
                <a:spcPts val="1600"/>
              </a:spcAft>
              <a:buSzPts val="1800"/>
              <a:buNone/>
            </a:pPr>
            <a:endParaRPr sz="2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878770" y="43793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Clr>
                <a:schemeClr val="dk1"/>
              </a:buClr>
              <a:buSzPts val="2800"/>
              <a:buFont typeface="Times New Roman"/>
              <a:buNone/>
            </a:pPr>
            <a:r>
              <a:rPr lang="en-US" sz="4000" b="1" dirty="0">
                <a:solidFill>
                  <a:schemeClr val="dk1"/>
                </a:solidFill>
                <a:latin typeface="Times New Roman"/>
                <a:ea typeface="Times New Roman"/>
                <a:cs typeface="Times New Roman"/>
                <a:sym typeface="Times New Roman"/>
              </a:rPr>
              <a:t>PROPOSED SYSTEM</a:t>
            </a:r>
            <a:endParaRPr dirty="0"/>
          </a:p>
        </p:txBody>
      </p:sp>
      <p:sp>
        <p:nvSpPr>
          <p:cNvPr id="138" name="Google Shape;138;p6"/>
          <p:cNvSpPr txBox="1">
            <a:spLocks noGrp="1"/>
          </p:cNvSpPr>
          <p:nvPr>
            <p:ph type="body" idx="1"/>
          </p:nvPr>
        </p:nvSpPr>
        <p:spPr>
          <a:xfrm>
            <a:off x="878770" y="1393480"/>
            <a:ext cx="7140600" cy="341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800"/>
              <a:buNone/>
            </a:pPr>
            <a:r>
              <a:rPr lang="en-US" sz="2000" dirty="0">
                <a:solidFill>
                  <a:srgbClr val="000000"/>
                </a:solidFill>
                <a:latin typeface="Times New Roman"/>
                <a:ea typeface="Times New Roman"/>
                <a:cs typeface="Times New Roman"/>
                <a:sym typeface="Times New Roman"/>
              </a:rPr>
              <a:t>Application that can recognize  American Sign Language using a Convolutional Neural Network</a:t>
            </a:r>
            <a:endParaRPr sz="2000" dirty="0">
              <a:solidFill>
                <a:srgbClr val="000000"/>
              </a:solidFill>
              <a:latin typeface="Times New Roman"/>
              <a:ea typeface="Times New Roman"/>
              <a:cs typeface="Times New Roman"/>
              <a:sym typeface="Times New Roman"/>
            </a:endParaRPr>
          </a:p>
          <a:p>
            <a:pPr marL="0" lvl="0" indent="0" algn="l" rtl="0">
              <a:lnSpc>
                <a:spcPct val="90000"/>
              </a:lnSpc>
              <a:spcBef>
                <a:spcPts val="1600"/>
              </a:spcBef>
              <a:spcAft>
                <a:spcPts val="0"/>
              </a:spcAft>
              <a:buSzPts val="1800"/>
              <a:buNone/>
            </a:pPr>
            <a:r>
              <a:rPr lang="en-US" sz="2000" u="sng" dirty="0">
                <a:solidFill>
                  <a:srgbClr val="000000"/>
                </a:solidFill>
                <a:latin typeface="Times New Roman"/>
                <a:ea typeface="Times New Roman"/>
                <a:cs typeface="Times New Roman"/>
                <a:sym typeface="Times New Roman"/>
              </a:rPr>
              <a:t>Features :</a:t>
            </a:r>
            <a:endParaRPr sz="2000" u="sng" dirty="0">
              <a:solidFill>
                <a:srgbClr val="000000"/>
              </a:solidFill>
              <a:latin typeface="Times New Roman"/>
              <a:ea typeface="Times New Roman"/>
              <a:cs typeface="Times New Roman"/>
              <a:sym typeface="Times New Roman"/>
            </a:endParaRPr>
          </a:p>
          <a:p>
            <a:pPr marL="457200" lvl="0" indent="-342900" algn="l" rtl="0">
              <a:lnSpc>
                <a:spcPct val="150000"/>
              </a:lnSpc>
              <a:spcBef>
                <a:spcPts val="1600"/>
              </a:spcBef>
              <a:spcAft>
                <a:spcPts val="0"/>
              </a:spcAft>
              <a:buClr>
                <a:srgbClr val="000000"/>
              </a:buClr>
              <a:buSzPts val="1800"/>
              <a:buChar char="●"/>
            </a:pPr>
            <a:r>
              <a:rPr lang="en-US" sz="2000" dirty="0">
                <a:solidFill>
                  <a:srgbClr val="000000"/>
                </a:solidFill>
                <a:latin typeface="Times New Roman"/>
                <a:ea typeface="Times New Roman"/>
                <a:cs typeface="Times New Roman"/>
                <a:sym typeface="Times New Roman"/>
              </a:rPr>
              <a:t>Real time (ASL) detection based on gesture made by user.</a:t>
            </a:r>
            <a:endParaRPr sz="2000"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Char char="●"/>
            </a:pPr>
            <a:r>
              <a:rPr lang="en-US" sz="2000" dirty="0">
                <a:solidFill>
                  <a:srgbClr val="000000"/>
                </a:solidFill>
                <a:latin typeface="Times New Roman"/>
                <a:ea typeface="Times New Roman"/>
                <a:cs typeface="Times New Roman"/>
                <a:sym typeface="Times New Roman"/>
              </a:rPr>
              <a:t>Customized gesture generation.</a:t>
            </a:r>
            <a:endParaRPr sz="2000"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Char char="●"/>
            </a:pPr>
            <a:r>
              <a:rPr lang="en-US" sz="2000" dirty="0">
                <a:solidFill>
                  <a:srgbClr val="000000"/>
                </a:solidFill>
                <a:latin typeface="Times New Roman"/>
                <a:ea typeface="Times New Roman"/>
                <a:cs typeface="Times New Roman"/>
                <a:sym typeface="Times New Roman"/>
              </a:rPr>
              <a:t>Sentence formations and  TTS assistance </a:t>
            </a:r>
            <a:endParaRPr sz="2000" dirty="0">
              <a:solidFill>
                <a:srgbClr val="000000"/>
              </a:solidFill>
              <a:latin typeface="Times New Roman"/>
              <a:ea typeface="Times New Roman"/>
              <a:cs typeface="Times New Roman"/>
              <a:sym typeface="Times New Roman"/>
            </a:endParaRPr>
          </a:p>
          <a:p>
            <a:pPr marL="0" lvl="0" indent="0" algn="l" rtl="0">
              <a:lnSpc>
                <a:spcPct val="90000"/>
              </a:lnSpc>
              <a:spcBef>
                <a:spcPts val="1600"/>
              </a:spcBef>
              <a:spcAft>
                <a:spcPts val="0"/>
              </a:spcAft>
              <a:buSzPts val="1800"/>
              <a:buNone/>
            </a:pPr>
            <a:endParaRPr sz="2000" dirty="0">
              <a:solidFill>
                <a:srgbClr val="000000"/>
              </a:solidFill>
              <a:latin typeface="Times New Roman"/>
              <a:ea typeface="Times New Roman"/>
              <a:cs typeface="Times New Roman"/>
              <a:sym typeface="Times New Roman"/>
            </a:endParaRPr>
          </a:p>
          <a:p>
            <a:pPr marL="0" lvl="0" indent="0" algn="l" rtl="0">
              <a:lnSpc>
                <a:spcPct val="90000"/>
              </a:lnSpc>
              <a:spcBef>
                <a:spcPts val="1600"/>
              </a:spcBef>
              <a:spcAft>
                <a:spcPts val="1600"/>
              </a:spcAft>
              <a:buSzPts val="1800"/>
              <a:buNone/>
            </a:pPr>
            <a:endParaRPr sz="2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p:nvPr/>
        </p:nvSpPr>
        <p:spPr>
          <a:xfrm>
            <a:off x="809297" y="1229710"/>
            <a:ext cx="7683062" cy="14714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7"/>
          <p:cNvPicPr preferRelativeResize="0"/>
          <p:nvPr/>
        </p:nvPicPr>
        <p:blipFill rotWithShape="1">
          <a:blip r:embed="rId3">
            <a:alphaModFix/>
          </a:blip>
          <a:srcRect/>
          <a:stretch/>
        </p:blipFill>
        <p:spPr>
          <a:xfrm>
            <a:off x="5110422" y="943733"/>
            <a:ext cx="3440656" cy="268593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pic>
        <p:nvPicPr>
          <p:cNvPr id="145" name="Google Shape;145;p7"/>
          <p:cNvPicPr preferRelativeResize="0"/>
          <p:nvPr/>
        </p:nvPicPr>
        <p:blipFill rotWithShape="1">
          <a:blip r:embed="rId4">
            <a:alphaModFix/>
          </a:blip>
          <a:srcRect/>
          <a:stretch/>
        </p:blipFill>
        <p:spPr>
          <a:xfrm>
            <a:off x="497078" y="933221"/>
            <a:ext cx="4121974" cy="268593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blip>
          <a:srcRect/>
          <a:stretch/>
        </p:blipFill>
        <p:spPr>
          <a:xfrm>
            <a:off x="834819" y="748436"/>
            <a:ext cx="7552436" cy="361387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body" idx="1"/>
          </p:nvPr>
        </p:nvSpPr>
        <p:spPr>
          <a:xfrm>
            <a:off x="868503" y="1229286"/>
            <a:ext cx="8520600" cy="4103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800"/>
              <a:buNone/>
            </a:pPr>
            <a:r>
              <a:rPr lang="en-US" sz="2400">
                <a:solidFill>
                  <a:srgbClr val="000000"/>
                </a:solidFill>
                <a:latin typeface="Times New Roman"/>
                <a:ea typeface="Times New Roman"/>
                <a:cs typeface="Times New Roman"/>
                <a:sym typeface="Times New Roman"/>
              </a:rPr>
              <a:t>Core Modules :</a:t>
            </a:r>
            <a:endParaRPr sz="2400">
              <a:solidFill>
                <a:srgbClr val="000000"/>
              </a:solidFill>
              <a:latin typeface="Times New Roman"/>
              <a:ea typeface="Times New Roman"/>
              <a:cs typeface="Times New Roman"/>
              <a:sym typeface="Times New Roman"/>
            </a:endParaRPr>
          </a:p>
          <a:p>
            <a:pPr marL="457200" lvl="0" indent="-342900" algn="l" rtl="0">
              <a:lnSpc>
                <a:spcPct val="150000"/>
              </a:lnSpc>
              <a:spcBef>
                <a:spcPts val="160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Scanner  </a:t>
            </a:r>
            <a:endParaRPr sz="20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Data Pre-Processing</a:t>
            </a:r>
            <a:endParaRPr sz="20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Gesture Processing  </a:t>
            </a:r>
            <a:endParaRPr sz="20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Custom Gestures</a:t>
            </a:r>
            <a:endParaRPr sz="200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AutoNum type="arabicPeriod"/>
            </a:pPr>
            <a:r>
              <a:rPr lang="en-US" sz="2000">
                <a:solidFill>
                  <a:srgbClr val="000000"/>
                </a:solidFill>
                <a:latin typeface="Times New Roman"/>
                <a:ea typeface="Times New Roman"/>
                <a:cs typeface="Times New Roman"/>
                <a:sym typeface="Times New Roman"/>
              </a:rPr>
              <a:t>Predicted Output</a:t>
            </a:r>
            <a:endParaRPr sz="2000">
              <a:solidFill>
                <a:srgbClr val="000000"/>
              </a:solidFill>
              <a:latin typeface="Times New Roman"/>
              <a:ea typeface="Times New Roman"/>
              <a:cs typeface="Times New Roman"/>
              <a:sym typeface="Times New Roman"/>
            </a:endParaRPr>
          </a:p>
          <a:p>
            <a:pPr marL="0" lvl="0" indent="0" algn="l" rtl="0">
              <a:lnSpc>
                <a:spcPct val="90000"/>
              </a:lnSpc>
              <a:spcBef>
                <a:spcPts val="1600"/>
              </a:spcBef>
              <a:spcAft>
                <a:spcPts val="1600"/>
              </a:spcAft>
              <a:buSzPts val="1800"/>
              <a:buNone/>
            </a:pPr>
            <a:endParaRPr sz="2000">
              <a:latin typeface="Times New Roman"/>
              <a:ea typeface="Times New Roman"/>
              <a:cs typeface="Times New Roman"/>
              <a:sym typeface="Times New Roman"/>
            </a:endParaRPr>
          </a:p>
        </p:txBody>
      </p:sp>
      <p:sp>
        <p:nvSpPr>
          <p:cNvPr id="156" name="Google Shape;156;p9"/>
          <p:cNvSpPr/>
          <p:nvPr/>
        </p:nvSpPr>
        <p:spPr>
          <a:xfrm>
            <a:off x="880661" y="327057"/>
            <a:ext cx="646683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0000"/>
                </a:solidFill>
                <a:latin typeface="Times New Roman"/>
                <a:ea typeface="Times New Roman"/>
                <a:cs typeface="Times New Roman"/>
                <a:sym typeface="Times New Roman"/>
              </a:rPr>
              <a:t>MODULES DESCRIPTION</a:t>
            </a:r>
            <a:endParaRPr sz="4000" b="1"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45</TotalTime>
  <Words>1035</Words>
  <Application>Microsoft Office PowerPoint</Application>
  <PresentationFormat>On-screen Show (16:9)</PresentationFormat>
  <Paragraphs>160</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Times New Roman</vt:lpstr>
      <vt:lpstr>Retrospect</vt:lpstr>
      <vt:lpstr>PowerPoint Presentation</vt:lpstr>
      <vt:lpstr>CONTENTS </vt:lpstr>
      <vt:lpstr>INTRODUCTION </vt:lpstr>
      <vt:lpstr>PROBLEM  DESCRIPTION </vt:lpstr>
      <vt:lpstr>EXISTING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OUTPUT SCREENSHOTS</vt:lpstr>
      <vt:lpstr>PowerPoint Presentation</vt:lpstr>
      <vt:lpstr>PowerPoint Presentation</vt:lpstr>
      <vt:lpstr>PowerPoint Presentation</vt:lpstr>
      <vt:lpstr>PowerPoint Presentation</vt:lpstr>
      <vt:lpstr>PowerPoint Presentation</vt:lpstr>
      <vt:lpstr>PowerPoint Presentation</vt:lpstr>
      <vt:lpstr>FUTURE ENHANCEMENT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PROJECT</cp:lastModifiedBy>
  <cp:revision>7</cp:revision>
  <dcterms:modified xsi:type="dcterms:W3CDTF">2020-06-13T15:08:52Z</dcterms:modified>
</cp:coreProperties>
</file>