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60" r:id="rId4"/>
    <p:sldId id="258" r:id="rId5"/>
    <p:sldId id="262" r:id="rId6"/>
    <p:sldId id="259"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919410-AC44-49AD-97BA-99F9D153C1A5}" type="datetimeFigureOut">
              <a:rPr lang="en-IN" smtClean="0"/>
              <a:t>23-04-2023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A9B18-863B-498C-9F40-482986ABE032}" type="slidenum">
              <a:rPr lang="en-IN" smtClean="0"/>
              <a:t>‹#›</a:t>
            </a:fld>
            <a:endParaRPr lang="en-IN"/>
          </a:p>
        </p:txBody>
      </p:sp>
    </p:spTree>
    <p:extLst>
      <p:ext uri="{BB962C8B-B14F-4D97-AF65-F5344CB8AC3E}">
        <p14:creationId xmlns:p14="http://schemas.microsoft.com/office/powerpoint/2010/main" val="2568935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6A9B18-863B-498C-9F40-482986ABE032}" type="slidenum">
              <a:rPr lang="en-IN" smtClean="0"/>
              <a:t>8</a:t>
            </a:fld>
            <a:endParaRPr lang="en-IN"/>
          </a:p>
        </p:txBody>
      </p:sp>
    </p:spTree>
    <p:extLst>
      <p:ext uri="{BB962C8B-B14F-4D97-AF65-F5344CB8AC3E}">
        <p14:creationId xmlns:p14="http://schemas.microsoft.com/office/powerpoint/2010/main" val="1908121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C44349-A884-4B7E-9B0F-85A5E0E1D5DB}"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1BEB1-4A58-441C-938A-30B4C6E10C0F}" type="slidenum">
              <a:rPr lang="en-IN" smtClean="0"/>
              <a:t>‹#›</a:t>
            </a:fld>
            <a:endParaRPr lang="en-IN"/>
          </a:p>
        </p:txBody>
      </p:sp>
    </p:spTree>
    <p:extLst>
      <p:ext uri="{BB962C8B-B14F-4D97-AF65-F5344CB8AC3E}">
        <p14:creationId xmlns:p14="http://schemas.microsoft.com/office/powerpoint/2010/main" val="297177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C44349-A884-4B7E-9B0F-85A5E0E1D5DB}"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1BEB1-4A58-441C-938A-30B4C6E10C0F}" type="slidenum">
              <a:rPr lang="en-IN" smtClean="0"/>
              <a:t>‹#›</a:t>
            </a:fld>
            <a:endParaRPr lang="en-IN"/>
          </a:p>
        </p:txBody>
      </p:sp>
    </p:spTree>
    <p:extLst>
      <p:ext uri="{BB962C8B-B14F-4D97-AF65-F5344CB8AC3E}">
        <p14:creationId xmlns:p14="http://schemas.microsoft.com/office/powerpoint/2010/main" val="295106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C44349-A884-4B7E-9B0F-85A5E0E1D5DB}"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1BEB1-4A58-441C-938A-30B4C6E10C0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50610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C44349-A884-4B7E-9B0F-85A5E0E1D5DB}"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1BEB1-4A58-441C-938A-30B4C6E10C0F}" type="slidenum">
              <a:rPr lang="en-IN" smtClean="0"/>
              <a:t>‹#›</a:t>
            </a:fld>
            <a:endParaRPr lang="en-IN"/>
          </a:p>
        </p:txBody>
      </p:sp>
    </p:spTree>
    <p:extLst>
      <p:ext uri="{BB962C8B-B14F-4D97-AF65-F5344CB8AC3E}">
        <p14:creationId xmlns:p14="http://schemas.microsoft.com/office/powerpoint/2010/main" val="673145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C44349-A884-4B7E-9B0F-85A5E0E1D5DB}"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1BEB1-4A58-441C-938A-30B4C6E10C0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1098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C44349-A884-4B7E-9B0F-85A5E0E1D5DB}"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1BEB1-4A58-441C-938A-30B4C6E10C0F}" type="slidenum">
              <a:rPr lang="en-IN" smtClean="0"/>
              <a:t>‹#›</a:t>
            </a:fld>
            <a:endParaRPr lang="en-IN"/>
          </a:p>
        </p:txBody>
      </p:sp>
    </p:spTree>
    <p:extLst>
      <p:ext uri="{BB962C8B-B14F-4D97-AF65-F5344CB8AC3E}">
        <p14:creationId xmlns:p14="http://schemas.microsoft.com/office/powerpoint/2010/main" val="2006884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C44349-A884-4B7E-9B0F-85A5E0E1D5DB}"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1BEB1-4A58-441C-938A-30B4C6E10C0F}" type="slidenum">
              <a:rPr lang="en-IN" smtClean="0"/>
              <a:t>‹#›</a:t>
            </a:fld>
            <a:endParaRPr lang="en-IN"/>
          </a:p>
        </p:txBody>
      </p:sp>
    </p:spTree>
    <p:extLst>
      <p:ext uri="{BB962C8B-B14F-4D97-AF65-F5344CB8AC3E}">
        <p14:creationId xmlns:p14="http://schemas.microsoft.com/office/powerpoint/2010/main" val="3820309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C44349-A884-4B7E-9B0F-85A5E0E1D5DB}"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1BEB1-4A58-441C-938A-30B4C6E10C0F}" type="slidenum">
              <a:rPr lang="en-IN" smtClean="0"/>
              <a:t>‹#›</a:t>
            </a:fld>
            <a:endParaRPr lang="en-IN"/>
          </a:p>
        </p:txBody>
      </p:sp>
    </p:spTree>
    <p:extLst>
      <p:ext uri="{BB962C8B-B14F-4D97-AF65-F5344CB8AC3E}">
        <p14:creationId xmlns:p14="http://schemas.microsoft.com/office/powerpoint/2010/main" val="113475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C44349-A884-4B7E-9B0F-85A5E0E1D5DB}"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1BEB1-4A58-441C-938A-30B4C6E10C0F}" type="slidenum">
              <a:rPr lang="en-IN" smtClean="0"/>
              <a:t>‹#›</a:t>
            </a:fld>
            <a:endParaRPr lang="en-IN"/>
          </a:p>
        </p:txBody>
      </p:sp>
    </p:spTree>
    <p:extLst>
      <p:ext uri="{BB962C8B-B14F-4D97-AF65-F5344CB8AC3E}">
        <p14:creationId xmlns:p14="http://schemas.microsoft.com/office/powerpoint/2010/main" val="264640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C44349-A884-4B7E-9B0F-85A5E0E1D5DB}"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1BEB1-4A58-441C-938A-30B4C6E10C0F}" type="slidenum">
              <a:rPr lang="en-IN" smtClean="0"/>
              <a:t>‹#›</a:t>
            </a:fld>
            <a:endParaRPr lang="en-IN"/>
          </a:p>
        </p:txBody>
      </p:sp>
    </p:spTree>
    <p:extLst>
      <p:ext uri="{BB962C8B-B14F-4D97-AF65-F5344CB8AC3E}">
        <p14:creationId xmlns:p14="http://schemas.microsoft.com/office/powerpoint/2010/main" val="1670933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C44349-A884-4B7E-9B0F-85A5E0E1D5DB}"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1BEB1-4A58-441C-938A-30B4C6E10C0F}" type="slidenum">
              <a:rPr lang="en-IN" smtClean="0"/>
              <a:t>‹#›</a:t>
            </a:fld>
            <a:endParaRPr lang="en-IN"/>
          </a:p>
        </p:txBody>
      </p:sp>
    </p:spTree>
    <p:extLst>
      <p:ext uri="{BB962C8B-B14F-4D97-AF65-F5344CB8AC3E}">
        <p14:creationId xmlns:p14="http://schemas.microsoft.com/office/powerpoint/2010/main" val="268244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C44349-A884-4B7E-9B0F-85A5E0E1D5DB}" type="datetimeFigureOut">
              <a:rPr lang="en-IN" smtClean="0"/>
              <a:t>23-04-2023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71BEB1-4A58-441C-938A-30B4C6E10C0F}" type="slidenum">
              <a:rPr lang="en-IN" smtClean="0"/>
              <a:t>‹#›</a:t>
            </a:fld>
            <a:endParaRPr lang="en-IN"/>
          </a:p>
        </p:txBody>
      </p:sp>
    </p:spTree>
    <p:extLst>
      <p:ext uri="{BB962C8B-B14F-4D97-AF65-F5344CB8AC3E}">
        <p14:creationId xmlns:p14="http://schemas.microsoft.com/office/powerpoint/2010/main" val="57778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C44349-A884-4B7E-9B0F-85A5E0E1D5DB}" type="datetimeFigureOut">
              <a:rPr lang="en-IN" smtClean="0"/>
              <a:t>23-04-2023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71BEB1-4A58-441C-938A-30B4C6E10C0F}" type="slidenum">
              <a:rPr lang="en-IN" smtClean="0"/>
              <a:t>‹#›</a:t>
            </a:fld>
            <a:endParaRPr lang="en-IN"/>
          </a:p>
        </p:txBody>
      </p:sp>
    </p:spTree>
    <p:extLst>
      <p:ext uri="{BB962C8B-B14F-4D97-AF65-F5344CB8AC3E}">
        <p14:creationId xmlns:p14="http://schemas.microsoft.com/office/powerpoint/2010/main" val="3952977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44349-A884-4B7E-9B0F-85A5E0E1D5DB}" type="datetimeFigureOut">
              <a:rPr lang="en-IN" smtClean="0"/>
              <a:t>23-04-2023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71BEB1-4A58-441C-938A-30B4C6E10C0F}" type="slidenum">
              <a:rPr lang="en-IN" smtClean="0"/>
              <a:t>‹#›</a:t>
            </a:fld>
            <a:endParaRPr lang="en-IN"/>
          </a:p>
        </p:txBody>
      </p:sp>
    </p:spTree>
    <p:extLst>
      <p:ext uri="{BB962C8B-B14F-4D97-AF65-F5344CB8AC3E}">
        <p14:creationId xmlns:p14="http://schemas.microsoft.com/office/powerpoint/2010/main" val="360647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C44349-A884-4B7E-9B0F-85A5E0E1D5DB}"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1BEB1-4A58-441C-938A-30B4C6E10C0F}" type="slidenum">
              <a:rPr lang="en-IN" smtClean="0"/>
              <a:t>‹#›</a:t>
            </a:fld>
            <a:endParaRPr lang="en-IN"/>
          </a:p>
        </p:txBody>
      </p:sp>
    </p:spTree>
    <p:extLst>
      <p:ext uri="{BB962C8B-B14F-4D97-AF65-F5344CB8AC3E}">
        <p14:creationId xmlns:p14="http://schemas.microsoft.com/office/powerpoint/2010/main" val="368247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C44349-A884-4B7E-9B0F-85A5E0E1D5DB}"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1BEB1-4A58-441C-938A-30B4C6E10C0F}" type="slidenum">
              <a:rPr lang="en-IN" smtClean="0"/>
              <a:t>‹#›</a:t>
            </a:fld>
            <a:endParaRPr lang="en-IN"/>
          </a:p>
        </p:txBody>
      </p:sp>
    </p:spTree>
    <p:extLst>
      <p:ext uri="{BB962C8B-B14F-4D97-AF65-F5344CB8AC3E}">
        <p14:creationId xmlns:p14="http://schemas.microsoft.com/office/powerpoint/2010/main" val="990056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C44349-A884-4B7E-9B0F-85A5E0E1D5DB}" type="datetimeFigureOut">
              <a:rPr lang="en-IN" smtClean="0"/>
              <a:t>23-04-2023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A71BEB1-4A58-441C-938A-30B4C6E10C0F}" type="slidenum">
              <a:rPr lang="en-IN" smtClean="0"/>
              <a:t>‹#›</a:t>
            </a:fld>
            <a:endParaRPr lang="en-IN"/>
          </a:p>
        </p:txBody>
      </p:sp>
    </p:spTree>
    <p:extLst>
      <p:ext uri="{BB962C8B-B14F-4D97-AF65-F5344CB8AC3E}">
        <p14:creationId xmlns:p14="http://schemas.microsoft.com/office/powerpoint/2010/main" val="3263436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CFE3-3349-7239-93D4-CA1625C05C1E}"/>
              </a:ext>
            </a:extLst>
          </p:cNvPr>
          <p:cNvSpPr>
            <a:spLocks noGrp="1"/>
          </p:cNvSpPr>
          <p:nvPr>
            <p:ph type="ctrTitle"/>
          </p:nvPr>
        </p:nvSpPr>
        <p:spPr>
          <a:xfrm>
            <a:off x="1507067" y="884903"/>
            <a:ext cx="7766936" cy="3165933"/>
          </a:xfrm>
        </p:spPr>
        <p:txBody>
          <a:bodyPr>
            <a:normAutofit/>
          </a:bodyPr>
          <a:lstStyle/>
          <a:p>
            <a:r>
              <a:rPr lang="en-IN" sz="8000" b="1" dirty="0">
                <a:solidFill>
                  <a:schemeClr val="tx1"/>
                </a:solidFill>
              </a:rPr>
              <a:t>FAKE NEWS PREDICTION</a:t>
            </a:r>
          </a:p>
        </p:txBody>
      </p:sp>
      <p:sp>
        <p:nvSpPr>
          <p:cNvPr id="3" name="Subtitle 2">
            <a:extLst>
              <a:ext uri="{FF2B5EF4-FFF2-40B4-BE49-F238E27FC236}">
                <a16:creationId xmlns:a16="http://schemas.microsoft.com/office/drawing/2014/main" id="{52424749-6757-82FC-0130-0F5DDC4F7606}"/>
              </a:ext>
            </a:extLst>
          </p:cNvPr>
          <p:cNvSpPr>
            <a:spLocks noGrp="1"/>
          </p:cNvSpPr>
          <p:nvPr>
            <p:ph type="subTitle" idx="1"/>
          </p:nvPr>
        </p:nvSpPr>
        <p:spPr/>
        <p:txBody>
          <a:bodyPr/>
          <a:lstStyle/>
          <a:p>
            <a:endParaRPr lang="en-IN" dirty="0"/>
          </a:p>
        </p:txBody>
      </p:sp>
      <p:pic>
        <p:nvPicPr>
          <p:cNvPr id="7" name="Picture 6">
            <a:extLst>
              <a:ext uri="{FF2B5EF4-FFF2-40B4-BE49-F238E27FC236}">
                <a16:creationId xmlns:a16="http://schemas.microsoft.com/office/drawing/2014/main" id="{41A8FF74-8391-8BDA-FD7B-20AF4CA88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03351"/>
            <a:ext cx="12192000" cy="2970758"/>
          </a:xfrm>
          <a:prstGeom prst="rect">
            <a:avLst/>
          </a:prstGeom>
        </p:spPr>
      </p:pic>
      <p:pic>
        <p:nvPicPr>
          <p:cNvPr id="9" name="Picture 8">
            <a:extLst>
              <a:ext uri="{FF2B5EF4-FFF2-40B4-BE49-F238E27FC236}">
                <a16:creationId xmlns:a16="http://schemas.microsoft.com/office/drawing/2014/main" id="{8130AB64-CDCF-5BB4-7864-0BB45F80B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258" y="921720"/>
            <a:ext cx="3106993" cy="2805471"/>
          </a:xfrm>
          <a:prstGeom prst="rect">
            <a:avLst/>
          </a:prstGeom>
        </p:spPr>
      </p:pic>
    </p:spTree>
    <p:extLst>
      <p:ext uri="{BB962C8B-B14F-4D97-AF65-F5344CB8AC3E}">
        <p14:creationId xmlns:p14="http://schemas.microsoft.com/office/powerpoint/2010/main" val="170441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3AFD2-221B-E63A-30F7-DF3971472785}"/>
              </a:ext>
            </a:extLst>
          </p:cNvPr>
          <p:cNvSpPr>
            <a:spLocks noGrp="1"/>
          </p:cNvSpPr>
          <p:nvPr>
            <p:ph type="title"/>
          </p:nvPr>
        </p:nvSpPr>
        <p:spPr>
          <a:xfrm>
            <a:off x="422787" y="609600"/>
            <a:ext cx="8851215" cy="1986116"/>
          </a:xfrm>
        </p:spPr>
        <p:txBody>
          <a:bodyPr>
            <a:noAutofit/>
          </a:bodyPr>
          <a:lstStyle/>
          <a:p>
            <a:pPr marL="457200" indent="-457200">
              <a:buFont typeface="Wingdings" panose="05000000000000000000" pitchFamily="2" charset="2"/>
              <a:buChar char="Ø"/>
            </a:pPr>
            <a:r>
              <a:rPr lang="en-IN" sz="3200" dirty="0"/>
              <a:t>In fake news particularly general news is more in number</a:t>
            </a:r>
            <a:br>
              <a:rPr lang="en-IN" sz="3200" dirty="0"/>
            </a:br>
            <a:r>
              <a:rPr lang="en-IN" sz="3200" dirty="0"/>
              <a:t>In real news  political news is more in number</a:t>
            </a:r>
          </a:p>
        </p:txBody>
      </p:sp>
      <p:pic>
        <p:nvPicPr>
          <p:cNvPr id="5" name="Content Placeholder 4">
            <a:extLst>
              <a:ext uri="{FF2B5EF4-FFF2-40B4-BE49-F238E27FC236}">
                <a16:creationId xmlns:a16="http://schemas.microsoft.com/office/drawing/2014/main" id="{6DDFC0BA-6B38-8ADF-BF1D-E67E9C82DA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057" y="2595716"/>
            <a:ext cx="8280945" cy="4262284"/>
          </a:xfrm>
        </p:spPr>
      </p:pic>
    </p:spTree>
    <p:extLst>
      <p:ext uri="{BB962C8B-B14F-4D97-AF65-F5344CB8AC3E}">
        <p14:creationId xmlns:p14="http://schemas.microsoft.com/office/powerpoint/2010/main" val="1818925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7F4A9-36DB-6DAB-1464-FD20C93FEA7C}"/>
              </a:ext>
            </a:extLst>
          </p:cNvPr>
          <p:cNvSpPr>
            <a:spLocks noGrp="1"/>
          </p:cNvSpPr>
          <p:nvPr>
            <p:ph type="title"/>
          </p:nvPr>
        </p:nvSpPr>
        <p:spPr/>
        <p:txBody>
          <a:bodyPr>
            <a:normAutofit fontScale="90000"/>
          </a:bodyPr>
          <a:lstStyle/>
          <a:p>
            <a:r>
              <a:rPr lang="en-IN" sz="2800" dirty="0"/>
              <a:t>Doing some feature engineering</a:t>
            </a:r>
            <a:br>
              <a:rPr lang="en-IN" sz="2800" dirty="0"/>
            </a:br>
            <a:r>
              <a:rPr lang="en-IN" sz="2800" dirty="0">
                <a:solidFill>
                  <a:schemeClr val="tx1"/>
                </a:solidFill>
              </a:rPr>
              <a:t>dropping date,subject,title column which is not useful to build the model</a:t>
            </a:r>
          </a:p>
        </p:txBody>
      </p:sp>
      <p:pic>
        <p:nvPicPr>
          <p:cNvPr id="9" name="Content Placeholder 8">
            <a:extLst>
              <a:ext uri="{FF2B5EF4-FFF2-40B4-BE49-F238E27FC236}">
                <a16:creationId xmlns:a16="http://schemas.microsoft.com/office/drawing/2014/main" id="{2B182907-5DED-7F6B-4431-435B31D252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546" y="1918110"/>
            <a:ext cx="10314602" cy="1510890"/>
          </a:xfrm>
        </p:spPr>
      </p:pic>
      <p:sp>
        <p:nvSpPr>
          <p:cNvPr id="12" name="TextBox 11">
            <a:extLst>
              <a:ext uri="{FF2B5EF4-FFF2-40B4-BE49-F238E27FC236}">
                <a16:creationId xmlns:a16="http://schemas.microsoft.com/office/drawing/2014/main" id="{0F126349-0D8B-D526-94F2-A6F5FF6A5AFC}"/>
              </a:ext>
            </a:extLst>
          </p:cNvPr>
          <p:cNvSpPr txBox="1"/>
          <p:nvPr/>
        </p:nvSpPr>
        <p:spPr>
          <a:xfrm>
            <a:off x="520546" y="3640082"/>
            <a:ext cx="6100916" cy="369332"/>
          </a:xfrm>
          <a:prstGeom prst="rect">
            <a:avLst/>
          </a:prstGeom>
          <a:noFill/>
        </p:spPr>
        <p:txBody>
          <a:bodyPr wrap="square">
            <a:spAutoFit/>
          </a:bodyPr>
          <a:lstStyle/>
          <a:p>
            <a:r>
              <a:rPr lang="en-IN" sz="1800" b="1" dirty="0"/>
              <a:t>BUILDING MODEL -</a:t>
            </a:r>
          </a:p>
        </p:txBody>
      </p:sp>
      <p:sp>
        <p:nvSpPr>
          <p:cNvPr id="13" name="TextBox 12">
            <a:extLst>
              <a:ext uri="{FF2B5EF4-FFF2-40B4-BE49-F238E27FC236}">
                <a16:creationId xmlns:a16="http://schemas.microsoft.com/office/drawing/2014/main" id="{80D63FB6-0E86-7CB2-55D2-3424C3DE4604}"/>
              </a:ext>
            </a:extLst>
          </p:cNvPr>
          <p:cNvSpPr txBox="1"/>
          <p:nvPr/>
        </p:nvSpPr>
        <p:spPr>
          <a:xfrm>
            <a:off x="520546" y="4091179"/>
            <a:ext cx="6951327" cy="923330"/>
          </a:xfrm>
          <a:prstGeom prst="rect">
            <a:avLst/>
          </a:prstGeom>
          <a:noFill/>
        </p:spPr>
        <p:txBody>
          <a:bodyPr wrap="none" rtlCol="0">
            <a:spAutoFit/>
          </a:bodyPr>
          <a:lstStyle/>
          <a:p>
            <a:r>
              <a:rPr lang="en-IN" b="1" dirty="0">
                <a:solidFill>
                  <a:srgbClr val="FF0000"/>
                </a:solidFill>
              </a:rPr>
              <a:t>DEFINING TARGET VARIABLE(Y) AND INDEPENDENT VARIABLE(X)</a:t>
            </a:r>
          </a:p>
          <a:p>
            <a:endParaRPr lang="en-IN" b="1" dirty="0">
              <a:solidFill>
                <a:srgbClr val="FF0000"/>
              </a:solidFill>
            </a:endParaRPr>
          </a:p>
          <a:p>
            <a:endParaRPr lang="en-IN" dirty="0">
              <a:solidFill>
                <a:srgbClr val="FF0000"/>
              </a:solidFill>
            </a:endParaRPr>
          </a:p>
        </p:txBody>
      </p:sp>
      <p:pic>
        <p:nvPicPr>
          <p:cNvPr id="15" name="Picture 14">
            <a:extLst>
              <a:ext uri="{FF2B5EF4-FFF2-40B4-BE49-F238E27FC236}">
                <a16:creationId xmlns:a16="http://schemas.microsoft.com/office/drawing/2014/main" id="{99C1A8F7-4C1C-D0EA-66B5-306032B8E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46" y="4671593"/>
            <a:ext cx="9594568" cy="1722284"/>
          </a:xfrm>
          <a:prstGeom prst="rect">
            <a:avLst/>
          </a:prstGeom>
        </p:spPr>
      </p:pic>
    </p:spTree>
    <p:extLst>
      <p:ext uri="{BB962C8B-B14F-4D97-AF65-F5344CB8AC3E}">
        <p14:creationId xmlns:p14="http://schemas.microsoft.com/office/powerpoint/2010/main" val="3980263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E5E3-6550-9D8C-2DAD-020F4BA3F774}"/>
              </a:ext>
            </a:extLst>
          </p:cNvPr>
          <p:cNvSpPr>
            <a:spLocks noGrp="1"/>
          </p:cNvSpPr>
          <p:nvPr>
            <p:ph type="title"/>
          </p:nvPr>
        </p:nvSpPr>
        <p:spPr>
          <a:xfrm>
            <a:off x="116895" y="87412"/>
            <a:ext cx="8596668" cy="1320800"/>
          </a:xfrm>
        </p:spPr>
        <p:txBody>
          <a:bodyPr/>
          <a:lstStyle/>
          <a:p>
            <a:r>
              <a:rPr lang="en-IN" b="1" dirty="0">
                <a:solidFill>
                  <a:schemeClr val="tx1"/>
                </a:solidFill>
              </a:rPr>
              <a:t>Doing train_test_split</a:t>
            </a:r>
          </a:p>
        </p:txBody>
      </p:sp>
      <p:pic>
        <p:nvPicPr>
          <p:cNvPr id="5" name="Content Placeholder 4">
            <a:extLst>
              <a:ext uri="{FF2B5EF4-FFF2-40B4-BE49-F238E27FC236}">
                <a16:creationId xmlns:a16="http://schemas.microsoft.com/office/drawing/2014/main" id="{288F424D-7D16-2C0D-6CDD-4EE675D514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639" y="747812"/>
            <a:ext cx="9822426" cy="933504"/>
          </a:xfrm>
        </p:spPr>
      </p:pic>
      <p:sp>
        <p:nvSpPr>
          <p:cNvPr id="6" name="TextBox 5">
            <a:extLst>
              <a:ext uri="{FF2B5EF4-FFF2-40B4-BE49-F238E27FC236}">
                <a16:creationId xmlns:a16="http://schemas.microsoft.com/office/drawing/2014/main" id="{3F692048-D166-CB6F-7703-0B262849573C}"/>
              </a:ext>
            </a:extLst>
          </p:cNvPr>
          <p:cNvSpPr txBox="1"/>
          <p:nvPr/>
        </p:nvSpPr>
        <p:spPr>
          <a:xfrm>
            <a:off x="838664" y="1887793"/>
            <a:ext cx="8421664" cy="646331"/>
          </a:xfrm>
          <a:prstGeom prst="rect">
            <a:avLst/>
          </a:prstGeom>
          <a:noFill/>
        </p:spPr>
        <p:txBody>
          <a:bodyPr wrap="none" rtlCol="0">
            <a:spAutoFit/>
          </a:bodyPr>
          <a:lstStyle/>
          <a:p>
            <a:r>
              <a:rPr lang="en-IN" b="1" dirty="0">
                <a:solidFill>
                  <a:schemeClr val="accent4"/>
                </a:solidFill>
                <a:effectLst>
                  <a:outerShdw blurRad="38100" dist="38100" dir="2700000" algn="tl">
                    <a:srgbClr val="000000">
                      <a:alpha val="43137"/>
                    </a:srgbClr>
                  </a:outerShdw>
                </a:effectLst>
              </a:rPr>
              <a:t>Here we are going to apply logistic decsiontree and random forest algorithm</a:t>
            </a:r>
          </a:p>
          <a:p>
            <a:endParaRPr lang="en-IN" dirty="0">
              <a:solidFill>
                <a:schemeClr val="accent4"/>
              </a:solidFill>
            </a:endParaRPr>
          </a:p>
        </p:txBody>
      </p:sp>
      <p:sp>
        <p:nvSpPr>
          <p:cNvPr id="8" name="TextBox 7">
            <a:extLst>
              <a:ext uri="{FF2B5EF4-FFF2-40B4-BE49-F238E27FC236}">
                <a16:creationId xmlns:a16="http://schemas.microsoft.com/office/drawing/2014/main" id="{3FB020D4-FEA2-1B20-1770-8B5C98F797C4}"/>
              </a:ext>
            </a:extLst>
          </p:cNvPr>
          <p:cNvSpPr txBox="1"/>
          <p:nvPr/>
        </p:nvSpPr>
        <p:spPr>
          <a:xfrm>
            <a:off x="838664" y="2384859"/>
            <a:ext cx="3261388" cy="923330"/>
          </a:xfrm>
          <a:prstGeom prst="rect">
            <a:avLst/>
          </a:prstGeom>
          <a:noFill/>
        </p:spPr>
        <p:txBody>
          <a:bodyPr wrap="square" rtlCol="0">
            <a:spAutoFit/>
          </a:bodyPr>
          <a:lstStyle/>
          <a:p>
            <a:r>
              <a:rPr lang="en-IN" b="1" dirty="0">
                <a:solidFill>
                  <a:schemeClr val="accent4"/>
                </a:solidFill>
              </a:rPr>
              <a:t>Importing necessary library</a:t>
            </a:r>
          </a:p>
          <a:p>
            <a:endParaRPr lang="en-IN" b="1" dirty="0">
              <a:solidFill>
                <a:schemeClr val="accent4"/>
              </a:solidFill>
            </a:endParaRPr>
          </a:p>
          <a:p>
            <a:r>
              <a:rPr lang="en-IN" b="1" dirty="0">
                <a:solidFill>
                  <a:schemeClr val="accent4"/>
                </a:solidFill>
              </a:rPr>
              <a:t>1) Logistic regression</a:t>
            </a:r>
          </a:p>
        </p:txBody>
      </p:sp>
      <p:pic>
        <p:nvPicPr>
          <p:cNvPr id="10" name="Picture 9">
            <a:extLst>
              <a:ext uri="{FF2B5EF4-FFF2-40B4-BE49-F238E27FC236}">
                <a16:creationId xmlns:a16="http://schemas.microsoft.com/office/drawing/2014/main" id="{74E0CD4D-DEFE-4887-EA62-17FE606C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664" y="3308190"/>
            <a:ext cx="4785387" cy="3572326"/>
          </a:xfrm>
          <a:prstGeom prst="rect">
            <a:avLst/>
          </a:prstGeom>
        </p:spPr>
      </p:pic>
    </p:spTree>
    <p:extLst>
      <p:ext uri="{BB962C8B-B14F-4D97-AF65-F5344CB8AC3E}">
        <p14:creationId xmlns:p14="http://schemas.microsoft.com/office/powerpoint/2010/main" val="3133979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341A-BD34-4E2C-4AC8-C2C76AC4BC00}"/>
              </a:ext>
            </a:extLst>
          </p:cNvPr>
          <p:cNvSpPr>
            <a:spLocks noGrp="1"/>
          </p:cNvSpPr>
          <p:nvPr>
            <p:ph type="title"/>
          </p:nvPr>
        </p:nvSpPr>
        <p:spPr/>
        <p:txBody>
          <a:bodyPr>
            <a:normAutofit/>
          </a:bodyPr>
          <a:lstStyle/>
          <a:p>
            <a:r>
              <a:rPr lang="en-IN" sz="3200" b="1" dirty="0">
                <a:solidFill>
                  <a:schemeClr val="accent4">
                    <a:lumMod val="50000"/>
                  </a:schemeClr>
                </a:solidFill>
              </a:rPr>
              <a:t>Decision tree algorithm </a:t>
            </a:r>
          </a:p>
        </p:txBody>
      </p:sp>
      <p:pic>
        <p:nvPicPr>
          <p:cNvPr id="9" name="Content Placeholder 8">
            <a:extLst>
              <a:ext uri="{FF2B5EF4-FFF2-40B4-BE49-F238E27FC236}">
                <a16:creationId xmlns:a16="http://schemas.microsoft.com/office/drawing/2014/main" id="{D2504D71-D021-D98E-B5FE-47F8E859E9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025" y="1496142"/>
            <a:ext cx="9587543" cy="4981345"/>
          </a:xfrm>
        </p:spPr>
      </p:pic>
    </p:spTree>
    <p:extLst>
      <p:ext uri="{BB962C8B-B14F-4D97-AF65-F5344CB8AC3E}">
        <p14:creationId xmlns:p14="http://schemas.microsoft.com/office/powerpoint/2010/main" val="3038364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CA00-6C00-94D1-2420-D464DB530AA4}"/>
              </a:ext>
            </a:extLst>
          </p:cNvPr>
          <p:cNvSpPr>
            <a:spLocks noGrp="1"/>
          </p:cNvSpPr>
          <p:nvPr>
            <p:ph type="title"/>
          </p:nvPr>
        </p:nvSpPr>
        <p:spPr/>
        <p:txBody>
          <a:bodyPr/>
          <a:lstStyle/>
          <a:p>
            <a:r>
              <a:rPr lang="en-IN" b="1" dirty="0">
                <a:solidFill>
                  <a:srgbClr val="002060"/>
                </a:solidFill>
              </a:rPr>
              <a:t>Random forest algorithm</a:t>
            </a:r>
          </a:p>
        </p:txBody>
      </p:sp>
      <p:pic>
        <p:nvPicPr>
          <p:cNvPr id="5" name="Content Placeholder 4">
            <a:extLst>
              <a:ext uri="{FF2B5EF4-FFF2-40B4-BE49-F238E27FC236}">
                <a16:creationId xmlns:a16="http://schemas.microsoft.com/office/drawing/2014/main" id="{B19B2AB6-FE54-FB85-1915-45C5378827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124" y="1340797"/>
            <a:ext cx="8870878" cy="5148493"/>
          </a:xfrm>
        </p:spPr>
      </p:pic>
    </p:spTree>
    <p:extLst>
      <p:ext uri="{BB962C8B-B14F-4D97-AF65-F5344CB8AC3E}">
        <p14:creationId xmlns:p14="http://schemas.microsoft.com/office/powerpoint/2010/main" val="3615298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C7E26-7341-1141-089F-DC3FB083DB12}"/>
              </a:ext>
            </a:extLst>
          </p:cNvPr>
          <p:cNvSpPr>
            <a:spLocks noGrp="1"/>
          </p:cNvSpPr>
          <p:nvPr>
            <p:ph type="title"/>
          </p:nvPr>
        </p:nvSpPr>
        <p:spPr>
          <a:xfrm>
            <a:off x="599768" y="226142"/>
            <a:ext cx="8674234" cy="1704258"/>
          </a:xfrm>
        </p:spPr>
        <p:txBody>
          <a:bodyPr/>
          <a:lstStyle/>
          <a:p>
            <a:r>
              <a:rPr lang="en-IN" dirty="0">
                <a:solidFill>
                  <a:srgbClr val="FF0000"/>
                </a:solidFill>
                <a:highlight>
                  <a:srgbClr val="000000"/>
                </a:highlight>
              </a:rPr>
              <a:t>Some of the drawn conclusion -</a:t>
            </a:r>
          </a:p>
        </p:txBody>
      </p:sp>
      <p:sp>
        <p:nvSpPr>
          <p:cNvPr id="3" name="Content Placeholder 2">
            <a:extLst>
              <a:ext uri="{FF2B5EF4-FFF2-40B4-BE49-F238E27FC236}">
                <a16:creationId xmlns:a16="http://schemas.microsoft.com/office/drawing/2014/main" id="{5C2F0A1F-FDE1-5B99-E4FB-73EADF3481F7}"/>
              </a:ext>
            </a:extLst>
          </p:cNvPr>
          <p:cNvSpPr>
            <a:spLocks noGrp="1"/>
          </p:cNvSpPr>
          <p:nvPr>
            <p:ph idx="1"/>
          </p:nvPr>
        </p:nvSpPr>
        <p:spPr>
          <a:xfrm>
            <a:off x="747252" y="1101213"/>
            <a:ext cx="8526750" cy="4940149"/>
          </a:xfrm>
        </p:spPr>
        <p:txBody>
          <a:bodyPr/>
          <a:lstStyle/>
          <a:p>
            <a:r>
              <a:rPr lang="en-IN" dirty="0"/>
              <a:t>We use confusion matrix to calculate accuracy level</a:t>
            </a:r>
          </a:p>
          <a:p>
            <a:r>
              <a:rPr lang="en-IN" dirty="0"/>
              <a:t>Decision tree and random forest is more accurate then logistic regression algorithm</a:t>
            </a:r>
          </a:p>
          <a:p>
            <a:r>
              <a:rPr lang="en-IN" dirty="0"/>
              <a:t>Both random forest and decision tree providing accuracy around 99%. Logistic is giving accuracy around 98%</a:t>
            </a:r>
          </a:p>
          <a:p>
            <a:r>
              <a:rPr lang="en-US" b="0" i="0" dirty="0">
                <a:solidFill>
                  <a:schemeClr val="tx1"/>
                </a:solidFill>
                <a:effectLst/>
                <a:latin typeface="Söhne"/>
              </a:rPr>
              <a:t>Text vectorization is a fundamental step in fake news detection as it transforms unstructured text data into a structured numerical format that can be processed by machine learning models</a:t>
            </a:r>
            <a:r>
              <a:rPr lang="en-US" b="0" i="0" dirty="0">
                <a:solidFill>
                  <a:srgbClr val="D1D5DB"/>
                </a:solidFill>
                <a:effectLst/>
                <a:latin typeface="Söhne"/>
              </a:rPr>
              <a:t>. </a:t>
            </a:r>
          </a:p>
          <a:p>
            <a:r>
              <a:rPr lang="en-US" dirty="0">
                <a:solidFill>
                  <a:schemeClr val="tx1"/>
                </a:solidFill>
                <a:latin typeface="Söhne"/>
              </a:rPr>
              <a:t>As we can observe fake news is more than real news’</a:t>
            </a:r>
          </a:p>
          <a:p>
            <a:r>
              <a:rPr lang="en-US" b="0" i="0" dirty="0">
                <a:solidFill>
                  <a:schemeClr val="tx1"/>
                </a:solidFill>
                <a:effectLst/>
                <a:latin typeface="Söhne"/>
              </a:rPr>
              <a:t>However, it is important to note that fake news detection is a challenging task that requires ongoing research and development.</a:t>
            </a:r>
          </a:p>
          <a:p>
            <a:r>
              <a:rPr lang="en-US" b="0" i="0" dirty="0">
                <a:solidFill>
                  <a:schemeClr val="tx1"/>
                </a:solidFill>
                <a:effectLst/>
                <a:latin typeface="Söhne"/>
              </a:rPr>
              <a:t>In summary, fake news detection is a critical area of research in machine learning, and its success depends on the development of robust and accurate models that can detect and prevent the spread of misinformation</a:t>
            </a:r>
            <a:r>
              <a:rPr lang="en-US" b="0" i="0" dirty="0">
                <a:solidFill>
                  <a:srgbClr val="D1D5DB"/>
                </a:solidFill>
                <a:effectLst/>
                <a:latin typeface="Söhne"/>
              </a:rPr>
              <a:t>.</a:t>
            </a:r>
            <a:endParaRPr lang="en-IN" dirty="0">
              <a:solidFill>
                <a:schemeClr val="tx1"/>
              </a:solidFill>
            </a:endParaRPr>
          </a:p>
          <a:p>
            <a:endParaRPr lang="en-IN" dirty="0">
              <a:solidFill>
                <a:schemeClr val="tx1"/>
              </a:solidFill>
            </a:endParaRPr>
          </a:p>
          <a:p>
            <a:endParaRPr lang="en-IN" dirty="0"/>
          </a:p>
        </p:txBody>
      </p:sp>
    </p:spTree>
    <p:extLst>
      <p:ext uri="{BB962C8B-B14F-4D97-AF65-F5344CB8AC3E}">
        <p14:creationId xmlns:p14="http://schemas.microsoft.com/office/powerpoint/2010/main" val="3750860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73A6-C99C-6A30-B353-9A7616ABA096}"/>
              </a:ext>
            </a:extLst>
          </p:cNvPr>
          <p:cNvSpPr>
            <a:spLocks noGrp="1"/>
          </p:cNvSpPr>
          <p:nvPr>
            <p:ph type="title"/>
          </p:nvPr>
        </p:nvSpPr>
        <p:spPr>
          <a:xfrm>
            <a:off x="431527" y="156238"/>
            <a:ext cx="9204085" cy="1320800"/>
          </a:xfrm>
        </p:spPr>
        <p:txBody>
          <a:bodyPr/>
          <a:lstStyle/>
          <a:p>
            <a:r>
              <a:rPr lang="en-IN" b="1" dirty="0"/>
              <a:t>Here you can check whither news is fake or real</a:t>
            </a:r>
          </a:p>
        </p:txBody>
      </p:sp>
      <p:pic>
        <p:nvPicPr>
          <p:cNvPr id="5" name="Content Placeholder 4">
            <a:extLst>
              <a:ext uri="{FF2B5EF4-FFF2-40B4-BE49-F238E27FC236}">
                <a16:creationId xmlns:a16="http://schemas.microsoft.com/office/drawing/2014/main" id="{E142AABC-1896-E4E8-E182-6FE425F8F2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348" y="1389959"/>
            <a:ext cx="9204085" cy="4991176"/>
          </a:xfrm>
        </p:spPr>
      </p:pic>
    </p:spTree>
    <p:extLst>
      <p:ext uri="{BB962C8B-B14F-4D97-AF65-F5344CB8AC3E}">
        <p14:creationId xmlns:p14="http://schemas.microsoft.com/office/powerpoint/2010/main" val="2074888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0A900-E8D4-9BA6-BA84-3FD26324E049}"/>
              </a:ext>
            </a:extLst>
          </p:cNvPr>
          <p:cNvSpPr>
            <a:spLocks noGrp="1"/>
          </p:cNvSpPr>
          <p:nvPr>
            <p:ph type="title"/>
          </p:nvPr>
        </p:nvSpPr>
        <p:spPr/>
        <p:txBody>
          <a:bodyPr/>
          <a:lstStyle/>
          <a:p>
            <a:r>
              <a:rPr lang="en-IN" dirty="0"/>
              <a:t>Ex – let’s us try with real news</a:t>
            </a:r>
          </a:p>
        </p:txBody>
      </p:sp>
      <p:pic>
        <p:nvPicPr>
          <p:cNvPr id="9" name="Content Placeholder 8">
            <a:extLst>
              <a:ext uri="{FF2B5EF4-FFF2-40B4-BE49-F238E27FC236}">
                <a16:creationId xmlns:a16="http://schemas.microsoft.com/office/drawing/2014/main" id="{BAA58F16-3CCD-FF9A-F87F-35C538550A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371" y="1270000"/>
            <a:ext cx="9115067" cy="3587135"/>
          </a:xfrm>
        </p:spPr>
      </p:pic>
      <p:sp>
        <p:nvSpPr>
          <p:cNvPr id="10" name="TextBox 9">
            <a:extLst>
              <a:ext uri="{FF2B5EF4-FFF2-40B4-BE49-F238E27FC236}">
                <a16:creationId xmlns:a16="http://schemas.microsoft.com/office/drawing/2014/main" id="{CC32DC07-3F6D-3FC9-EEA9-56FBE98D7A80}"/>
              </a:ext>
            </a:extLst>
          </p:cNvPr>
          <p:cNvSpPr txBox="1"/>
          <p:nvPr/>
        </p:nvSpPr>
        <p:spPr>
          <a:xfrm>
            <a:off x="963561" y="4768644"/>
            <a:ext cx="9139040" cy="646331"/>
          </a:xfrm>
          <a:prstGeom prst="rect">
            <a:avLst/>
          </a:prstGeom>
          <a:noFill/>
        </p:spPr>
        <p:txBody>
          <a:bodyPr wrap="none" rtlCol="0">
            <a:spAutoFit/>
          </a:bodyPr>
          <a:lstStyle/>
          <a:p>
            <a:r>
              <a:rPr lang="en-IN" b="1" dirty="0">
                <a:solidFill>
                  <a:srgbClr val="FF0000"/>
                </a:solidFill>
              </a:rPr>
              <a:t>Lr and rfc is telling that it is not a fake news but dt is predicting it as fake news in </a:t>
            </a:r>
          </a:p>
          <a:p>
            <a:r>
              <a:rPr lang="en-IN" b="1" dirty="0">
                <a:solidFill>
                  <a:srgbClr val="FF0000"/>
                </a:solidFill>
              </a:rPr>
              <a:t>Reality it is real news</a:t>
            </a:r>
          </a:p>
        </p:txBody>
      </p:sp>
      <p:sp>
        <p:nvSpPr>
          <p:cNvPr id="11" name="TextBox 10">
            <a:extLst>
              <a:ext uri="{FF2B5EF4-FFF2-40B4-BE49-F238E27FC236}">
                <a16:creationId xmlns:a16="http://schemas.microsoft.com/office/drawing/2014/main" id="{E3F85B18-5CFD-AC02-0402-20E9017733E8}"/>
              </a:ext>
            </a:extLst>
          </p:cNvPr>
          <p:cNvSpPr txBox="1"/>
          <p:nvPr/>
        </p:nvSpPr>
        <p:spPr>
          <a:xfrm>
            <a:off x="1032387" y="5791200"/>
            <a:ext cx="4423006" cy="369332"/>
          </a:xfrm>
          <a:prstGeom prst="rect">
            <a:avLst/>
          </a:prstGeom>
          <a:noFill/>
        </p:spPr>
        <p:txBody>
          <a:bodyPr wrap="none" rtlCol="0">
            <a:spAutoFit/>
          </a:bodyPr>
          <a:lstStyle/>
          <a:p>
            <a:r>
              <a:rPr lang="en-IN" dirty="0"/>
              <a:t>Note – model can not give 100% accuracy</a:t>
            </a:r>
          </a:p>
        </p:txBody>
      </p:sp>
    </p:spTree>
    <p:extLst>
      <p:ext uri="{BB962C8B-B14F-4D97-AF65-F5344CB8AC3E}">
        <p14:creationId xmlns:p14="http://schemas.microsoft.com/office/powerpoint/2010/main" val="285150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7987-BB40-E0B9-3A8D-2A985B3E9A33}"/>
              </a:ext>
            </a:extLst>
          </p:cNvPr>
          <p:cNvSpPr>
            <a:spLocks noGrp="1"/>
          </p:cNvSpPr>
          <p:nvPr>
            <p:ph type="title"/>
          </p:nvPr>
        </p:nvSpPr>
        <p:spPr>
          <a:xfrm>
            <a:off x="432619" y="353961"/>
            <a:ext cx="10921181" cy="2576052"/>
          </a:xfrm>
        </p:spPr>
        <p:txBody>
          <a:bodyPr>
            <a:normAutofit fontScale="90000"/>
          </a:bodyPr>
          <a:lstStyle/>
          <a:p>
            <a:r>
              <a:rPr lang="en-IN" sz="6000" b="1" dirty="0"/>
              <a:t>What is fake news ?</a:t>
            </a:r>
            <a:br>
              <a:rPr lang="en-IN" sz="6000" b="1" dirty="0"/>
            </a:br>
            <a:br>
              <a:rPr lang="en-IN" sz="6000" b="1" dirty="0"/>
            </a:br>
            <a:endParaRPr lang="en-IN" sz="6000" b="1" dirty="0"/>
          </a:p>
        </p:txBody>
      </p:sp>
      <p:sp>
        <p:nvSpPr>
          <p:cNvPr id="3" name="Content Placeholder 2">
            <a:extLst>
              <a:ext uri="{FF2B5EF4-FFF2-40B4-BE49-F238E27FC236}">
                <a16:creationId xmlns:a16="http://schemas.microsoft.com/office/drawing/2014/main" id="{DF259D96-8AAB-C82C-02AD-F2E39FBFA8D8}"/>
              </a:ext>
            </a:extLst>
          </p:cNvPr>
          <p:cNvSpPr>
            <a:spLocks noGrp="1"/>
          </p:cNvSpPr>
          <p:nvPr>
            <p:ph idx="1"/>
          </p:nvPr>
        </p:nvSpPr>
        <p:spPr>
          <a:xfrm>
            <a:off x="285135" y="1229032"/>
            <a:ext cx="11533239" cy="5046255"/>
          </a:xfrm>
        </p:spPr>
        <p:txBody>
          <a:bodyPr>
            <a:normAutofit fontScale="92500" lnSpcReduction="10000"/>
          </a:bodyPr>
          <a:lstStyle/>
          <a:p>
            <a:r>
              <a:rPr lang="en-US" sz="2400" b="0" i="0" dirty="0">
                <a:solidFill>
                  <a:schemeClr val="tx1"/>
                </a:solidFill>
                <a:effectLst/>
                <a:latin typeface="Roboto" panose="020B0604020202020204" pitchFamily="2" charset="0"/>
              </a:rPr>
              <a:t>false information that is broadcast or published as news for fraudulent or politically motivated purposes</a:t>
            </a:r>
          </a:p>
          <a:p>
            <a:r>
              <a:rPr lang="en-US" sz="2400" dirty="0">
                <a:solidFill>
                  <a:schemeClr val="tx1"/>
                </a:solidFill>
                <a:latin typeface="Roboto" panose="020B0604020202020204" pitchFamily="2" charset="0"/>
              </a:rPr>
              <a:t>fake news stories usually spread through social media like Facebook, twitter etc..</a:t>
            </a:r>
          </a:p>
          <a:p>
            <a:pPr marL="0" indent="0">
              <a:buNone/>
            </a:pPr>
            <a:r>
              <a:rPr lang="en-US" sz="3600" b="1" dirty="0">
                <a:solidFill>
                  <a:schemeClr val="accent4"/>
                </a:solidFill>
                <a:latin typeface="Roboto" panose="020B0604020202020204" pitchFamily="2" charset="0"/>
              </a:rPr>
              <a:t>Major problems - </a:t>
            </a:r>
            <a:endParaRPr lang="en-US" dirty="0">
              <a:solidFill>
                <a:schemeClr val="accent2">
                  <a:lumMod val="75000"/>
                </a:schemeClr>
              </a:solidFill>
              <a:latin typeface="Roboto" panose="020B0604020202020204" pitchFamily="2" charset="0"/>
            </a:endParaRPr>
          </a:p>
          <a:p>
            <a:r>
              <a:rPr lang="en-US" sz="2000" dirty="0">
                <a:solidFill>
                  <a:schemeClr val="tx1"/>
                </a:solidFill>
                <a:latin typeface="Roboto" panose="020B0604020202020204" pitchFamily="2" charset="0"/>
              </a:rPr>
              <a:t>Fake news influences people’s perceptions</a:t>
            </a:r>
          </a:p>
          <a:p>
            <a:r>
              <a:rPr lang="en-US" sz="2000" dirty="0">
                <a:solidFill>
                  <a:schemeClr val="tx1"/>
                </a:solidFill>
                <a:latin typeface="Roboto" panose="020B0604020202020204" pitchFamily="2" charset="0"/>
              </a:rPr>
              <a:t>The rise of fake news has become a global problem now that even major tech companies like Facebook and google struggling to solve it can difficult to determine whether a text factual without additional context and human judgement </a:t>
            </a:r>
          </a:p>
          <a:p>
            <a:r>
              <a:rPr lang="en-US" sz="2000" b="0" i="0" dirty="0">
                <a:solidFill>
                  <a:schemeClr val="tx1"/>
                </a:solidFill>
                <a:effectLst/>
                <a:latin typeface="Söhne"/>
              </a:rPr>
              <a:t>Fake news can be used as a tool for manipulation, whether it's for political or financial gain. It can be used to sway public opinion or to push certain agendas.</a:t>
            </a:r>
          </a:p>
          <a:p>
            <a:r>
              <a:rPr lang="en-US" sz="2000" b="0" i="0" dirty="0">
                <a:solidFill>
                  <a:schemeClr val="tx1"/>
                </a:solidFill>
                <a:effectLst/>
                <a:latin typeface="Söhne"/>
              </a:rPr>
              <a:t>Fake news erodes the credibility of the media and undermines the public's trust in traditional news sources. This can make it difficult for people to distinguish between real and fake news, leading to further confusion and mistrust.</a:t>
            </a:r>
            <a:br>
              <a:rPr lang="en-US" sz="2000" b="0" i="0" dirty="0">
                <a:solidFill>
                  <a:schemeClr val="tx1"/>
                </a:solidFill>
                <a:effectLst/>
                <a:latin typeface="Söhne"/>
              </a:rPr>
            </a:br>
            <a:endParaRPr lang="en-US" sz="2000" dirty="0">
              <a:solidFill>
                <a:schemeClr val="tx1"/>
              </a:solidFill>
              <a:latin typeface="Roboto" panose="020B0604020202020204" pitchFamily="2" charset="0"/>
            </a:endParaRPr>
          </a:p>
          <a:p>
            <a:endParaRPr lang="en-IN" dirty="0">
              <a:solidFill>
                <a:schemeClr val="accent2">
                  <a:lumMod val="75000"/>
                </a:schemeClr>
              </a:solidFill>
            </a:endParaRPr>
          </a:p>
        </p:txBody>
      </p:sp>
    </p:spTree>
    <p:extLst>
      <p:ext uri="{BB962C8B-B14F-4D97-AF65-F5344CB8AC3E}">
        <p14:creationId xmlns:p14="http://schemas.microsoft.com/office/powerpoint/2010/main" val="795746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93E46-EBE2-B67F-B2D4-424CA8AADE9B}"/>
              </a:ext>
            </a:extLst>
          </p:cNvPr>
          <p:cNvSpPr>
            <a:spLocks noGrp="1"/>
          </p:cNvSpPr>
          <p:nvPr>
            <p:ph type="title"/>
          </p:nvPr>
        </p:nvSpPr>
        <p:spPr/>
        <p:txBody>
          <a:bodyPr/>
          <a:lstStyle/>
          <a:p>
            <a:r>
              <a:rPr lang="en-IN" b="1" dirty="0">
                <a:solidFill>
                  <a:schemeClr val="tx1"/>
                </a:solidFill>
              </a:rPr>
              <a:t>TYPES OF FAKE NEWS</a:t>
            </a:r>
            <a:br>
              <a:rPr lang="en-IN" dirty="0"/>
            </a:br>
            <a:endParaRPr lang="en-IN" dirty="0"/>
          </a:p>
        </p:txBody>
      </p:sp>
      <p:sp>
        <p:nvSpPr>
          <p:cNvPr id="3" name="Content Placeholder 2">
            <a:extLst>
              <a:ext uri="{FF2B5EF4-FFF2-40B4-BE49-F238E27FC236}">
                <a16:creationId xmlns:a16="http://schemas.microsoft.com/office/drawing/2014/main" id="{5F426ED6-997B-06DE-2422-B7C217918B4B}"/>
              </a:ext>
            </a:extLst>
          </p:cNvPr>
          <p:cNvSpPr>
            <a:spLocks noGrp="1"/>
          </p:cNvSpPr>
          <p:nvPr>
            <p:ph idx="1"/>
          </p:nvPr>
        </p:nvSpPr>
        <p:spPr>
          <a:xfrm>
            <a:off x="677334" y="1376517"/>
            <a:ext cx="8596668" cy="4664846"/>
          </a:xfrm>
        </p:spPr>
        <p:txBody>
          <a:bodyPr/>
          <a:lstStyle/>
          <a:p>
            <a:pPr marL="0" indent="0">
              <a:buNone/>
            </a:pPr>
            <a:r>
              <a:rPr lang="en-IN" dirty="0">
                <a:solidFill>
                  <a:srgbClr val="FF0000"/>
                </a:solidFill>
              </a:rPr>
              <a:t>1) VISUAL BASED FAKE NEWS –</a:t>
            </a:r>
          </a:p>
          <a:p>
            <a:pPr marL="0" indent="0">
              <a:buNone/>
            </a:pPr>
            <a:r>
              <a:rPr lang="en-IN" dirty="0"/>
              <a:t>VISUAL BASED ARE MAINLEY PHOTOSHOPPED IMAGES AND FAKE VEDIOS WHICH ARE POSTED IN SOCIAL MEDIAS</a:t>
            </a:r>
          </a:p>
          <a:p>
            <a:pPr marL="0" indent="0">
              <a:buNone/>
            </a:pPr>
            <a:r>
              <a:rPr lang="en-IN" dirty="0">
                <a:solidFill>
                  <a:schemeClr val="accent5"/>
                </a:solidFill>
              </a:rPr>
              <a:t>2) </a:t>
            </a:r>
            <a:r>
              <a:rPr lang="en-IN" dirty="0">
                <a:solidFill>
                  <a:schemeClr val="accent5">
                    <a:lumMod val="75000"/>
                  </a:schemeClr>
                </a:solidFill>
              </a:rPr>
              <a:t>LINGUISTIC BASED FAKE NEWS –</a:t>
            </a:r>
          </a:p>
          <a:p>
            <a:pPr marL="0" indent="0">
              <a:buNone/>
            </a:pPr>
            <a:r>
              <a:rPr lang="en-IN" dirty="0"/>
              <a:t>LINGUISTIC BASED ARE MAINELY THE MANUPLATION OF TEXT AND STRING CONTENT THE ISSUE WITG BLOGS, NEWS OR  EMAILS</a:t>
            </a:r>
          </a:p>
          <a:p>
            <a:pPr marL="0" indent="0">
              <a:buNone/>
            </a:pPr>
            <a:r>
              <a:rPr lang="en-IN" sz="4400" b="1" dirty="0">
                <a:solidFill>
                  <a:schemeClr val="tx1"/>
                </a:solidFill>
              </a:rPr>
              <a:t>NOTE –</a:t>
            </a:r>
          </a:p>
          <a:p>
            <a:pPr marL="0" indent="0">
              <a:buNone/>
            </a:pPr>
            <a:r>
              <a:rPr lang="en-IN" sz="1600" b="1" dirty="0">
                <a:solidFill>
                  <a:schemeClr val="tx1"/>
                </a:solidFill>
              </a:rPr>
              <a:t>WE ARE DEALING WITH LINGUISTIC BASED FAKE NEWS</a:t>
            </a:r>
          </a:p>
          <a:p>
            <a:pPr marL="0" indent="0">
              <a:buNone/>
            </a:pPr>
            <a:endParaRPr lang="en-IN" sz="1600" b="1" dirty="0">
              <a:solidFill>
                <a:schemeClr val="tx1"/>
              </a:solidFill>
            </a:endParaRPr>
          </a:p>
          <a:p>
            <a:pPr>
              <a:buAutoNum type="arabicParenR"/>
            </a:pPr>
            <a:endParaRPr lang="en-IN" dirty="0"/>
          </a:p>
        </p:txBody>
      </p:sp>
    </p:spTree>
    <p:extLst>
      <p:ext uri="{BB962C8B-B14F-4D97-AF65-F5344CB8AC3E}">
        <p14:creationId xmlns:p14="http://schemas.microsoft.com/office/powerpoint/2010/main" val="234101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B26D8-9711-02B0-C0B6-77E2AD74C642}"/>
              </a:ext>
            </a:extLst>
          </p:cNvPr>
          <p:cNvSpPr>
            <a:spLocks noGrp="1"/>
          </p:cNvSpPr>
          <p:nvPr>
            <p:ph type="title"/>
          </p:nvPr>
        </p:nvSpPr>
        <p:spPr/>
        <p:txBody>
          <a:bodyPr/>
          <a:lstStyle/>
          <a:p>
            <a:r>
              <a:rPr lang="en-IN" dirty="0">
                <a:solidFill>
                  <a:schemeClr val="tx1"/>
                </a:solidFill>
                <a:highlight>
                  <a:srgbClr val="00FF00"/>
                </a:highlight>
              </a:rPr>
              <a:t>AGENDA - </a:t>
            </a:r>
          </a:p>
        </p:txBody>
      </p:sp>
      <p:sp>
        <p:nvSpPr>
          <p:cNvPr id="3" name="Content Placeholder 2">
            <a:extLst>
              <a:ext uri="{FF2B5EF4-FFF2-40B4-BE49-F238E27FC236}">
                <a16:creationId xmlns:a16="http://schemas.microsoft.com/office/drawing/2014/main" id="{A0FE8885-F24F-5C7E-7B2E-4F7F324394F7}"/>
              </a:ext>
            </a:extLst>
          </p:cNvPr>
          <p:cNvSpPr>
            <a:spLocks noGrp="1"/>
          </p:cNvSpPr>
          <p:nvPr>
            <p:ph idx="1"/>
          </p:nvPr>
        </p:nvSpPr>
        <p:spPr>
          <a:xfrm>
            <a:off x="677334" y="1415845"/>
            <a:ext cx="8596668" cy="4625517"/>
          </a:xfrm>
        </p:spPr>
        <p:txBody>
          <a:bodyPr/>
          <a:lstStyle/>
          <a:p>
            <a:r>
              <a:rPr lang="en-IN" dirty="0"/>
              <a:t>The projects aims to develop a method of detecting and classifying the fake news stories using machine learning algorithm</a:t>
            </a:r>
          </a:p>
          <a:p>
            <a:r>
              <a:rPr lang="en-IN" dirty="0"/>
              <a:t>The main goal is to identify fake news, which is a classic text classification issue</a:t>
            </a:r>
          </a:p>
          <a:p>
            <a:r>
              <a:rPr lang="en-IN" dirty="0"/>
              <a:t>We gathered the raw data pre-processed to text and translated our articles into supervised model features.</a:t>
            </a:r>
          </a:p>
          <a:p>
            <a:r>
              <a:rPr lang="en-IN" dirty="0">
                <a:solidFill>
                  <a:schemeClr val="bg1"/>
                </a:solidFill>
                <a:highlight>
                  <a:srgbClr val="000000"/>
                </a:highlight>
              </a:rPr>
              <a:t>Our goal is to develop a model that classifies a given news article as either fake or true</a:t>
            </a:r>
          </a:p>
          <a:p>
            <a:endParaRPr lang="en-IN" dirty="0">
              <a:solidFill>
                <a:schemeClr val="bg1"/>
              </a:solidFill>
            </a:endParaRPr>
          </a:p>
        </p:txBody>
      </p:sp>
      <p:pic>
        <p:nvPicPr>
          <p:cNvPr id="5" name="Picture 4">
            <a:extLst>
              <a:ext uri="{FF2B5EF4-FFF2-40B4-BE49-F238E27FC236}">
                <a16:creationId xmlns:a16="http://schemas.microsoft.com/office/drawing/2014/main" id="{BF4D1ADE-FBD0-4094-6724-25370E630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079" y="4022725"/>
            <a:ext cx="5519431" cy="3085997"/>
          </a:xfrm>
          <a:prstGeom prst="rect">
            <a:avLst/>
          </a:prstGeom>
        </p:spPr>
      </p:pic>
    </p:spTree>
    <p:extLst>
      <p:ext uri="{BB962C8B-B14F-4D97-AF65-F5344CB8AC3E}">
        <p14:creationId xmlns:p14="http://schemas.microsoft.com/office/powerpoint/2010/main" val="10823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B4BDB-8897-7B96-014F-7C7AF58D7440}"/>
              </a:ext>
            </a:extLst>
          </p:cNvPr>
          <p:cNvSpPr>
            <a:spLocks noGrp="1"/>
          </p:cNvSpPr>
          <p:nvPr>
            <p:ph type="title"/>
          </p:nvPr>
        </p:nvSpPr>
        <p:spPr/>
        <p:txBody>
          <a:bodyPr/>
          <a:lstStyle/>
          <a:p>
            <a:r>
              <a:rPr lang="en-IN" dirty="0">
                <a:solidFill>
                  <a:schemeClr val="tx1"/>
                </a:solidFill>
                <a:highlight>
                  <a:srgbClr val="C0C0C0"/>
                </a:highlight>
              </a:rPr>
              <a:t>Workflow - </a:t>
            </a:r>
          </a:p>
        </p:txBody>
      </p:sp>
      <p:sp>
        <p:nvSpPr>
          <p:cNvPr id="3" name="Content Placeholder 2">
            <a:extLst>
              <a:ext uri="{FF2B5EF4-FFF2-40B4-BE49-F238E27FC236}">
                <a16:creationId xmlns:a16="http://schemas.microsoft.com/office/drawing/2014/main" id="{2F8E595A-509A-7FBA-E558-A30CB5C2F725}"/>
              </a:ext>
            </a:extLst>
          </p:cNvPr>
          <p:cNvSpPr>
            <a:spLocks noGrp="1"/>
          </p:cNvSpPr>
          <p:nvPr>
            <p:ph idx="1"/>
          </p:nvPr>
        </p:nvSpPr>
        <p:spPr>
          <a:xfrm>
            <a:off x="677334" y="1270000"/>
            <a:ext cx="8596668" cy="4645181"/>
          </a:xfrm>
        </p:spPr>
        <p:txBody>
          <a:bodyPr>
            <a:normAutofit/>
          </a:bodyPr>
          <a:lstStyle/>
          <a:p>
            <a:pPr marL="0" indent="0">
              <a:buNone/>
            </a:pPr>
            <a:r>
              <a:rPr lang="en-IN" sz="2000" dirty="0" err="1"/>
              <a:t>Sss</a:t>
            </a:r>
            <a:endParaRPr lang="en-IN" sz="2000" dirty="0"/>
          </a:p>
          <a:p>
            <a:pPr marL="0" indent="0">
              <a:buNone/>
            </a:pPr>
            <a:endParaRPr lang="en-IN" sz="2000" dirty="0"/>
          </a:p>
          <a:p>
            <a:pPr>
              <a:buAutoNum type="arabicParenR"/>
            </a:pPr>
            <a:r>
              <a:rPr lang="en-IN" sz="2000" u="sng" dirty="0">
                <a:solidFill>
                  <a:schemeClr val="tx1"/>
                </a:solidFill>
              </a:rPr>
              <a:t>Data set loading</a:t>
            </a:r>
          </a:p>
          <a:p>
            <a:pPr>
              <a:buAutoNum type="arabicParenR"/>
            </a:pPr>
            <a:r>
              <a:rPr lang="en-IN" sz="2000" u="sng" dirty="0">
                <a:solidFill>
                  <a:schemeClr val="tx1"/>
                </a:solidFill>
              </a:rPr>
              <a:t>Data pre processing </a:t>
            </a:r>
            <a:r>
              <a:rPr lang="en-IN" sz="2000" dirty="0"/>
              <a:t>– understanding the data and checking </a:t>
            </a:r>
            <a:r>
              <a:rPr lang="en-IN" sz="2000" dirty="0" err="1"/>
              <a:t>dataframe</a:t>
            </a:r>
            <a:r>
              <a:rPr lang="en-IN" sz="2000" dirty="0"/>
              <a:t> of the data, checking if any null values or missing values are there and drop duplicates and doing some visualization to get more insights of the data</a:t>
            </a:r>
          </a:p>
          <a:p>
            <a:pPr>
              <a:buAutoNum type="arabicParenR"/>
            </a:pPr>
            <a:r>
              <a:rPr lang="en-IN" sz="2000" u="sng" dirty="0">
                <a:solidFill>
                  <a:schemeClr val="tx1"/>
                </a:solidFill>
              </a:rPr>
              <a:t>Feature selection </a:t>
            </a:r>
            <a:r>
              <a:rPr lang="en-IN" sz="2000" dirty="0"/>
              <a:t>– drop unwanted columns if it is not contributing to model building</a:t>
            </a:r>
          </a:p>
          <a:p>
            <a:pPr>
              <a:buAutoNum type="arabicParenR"/>
            </a:pPr>
            <a:r>
              <a:rPr lang="en-IN" sz="2000" u="sng" dirty="0">
                <a:solidFill>
                  <a:schemeClr val="tx1"/>
                </a:solidFill>
              </a:rPr>
              <a:t>Applying classification and model construction</a:t>
            </a:r>
          </a:p>
          <a:p>
            <a:pPr>
              <a:buAutoNum type="arabicParenR"/>
            </a:pPr>
            <a:r>
              <a:rPr lang="en-IN" sz="2000" u="sng" dirty="0">
                <a:solidFill>
                  <a:schemeClr val="tx1"/>
                </a:solidFill>
              </a:rPr>
              <a:t>Checking model’s performance</a:t>
            </a: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p:txBody>
      </p:sp>
      <p:sp>
        <p:nvSpPr>
          <p:cNvPr id="4" name="Rectangle: Rounded Corners 3">
            <a:extLst>
              <a:ext uri="{FF2B5EF4-FFF2-40B4-BE49-F238E27FC236}">
                <a16:creationId xmlns:a16="http://schemas.microsoft.com/office/drawing/2014/main" id="{1C6F5E83-4892-C68F-50AD-BFF7198739EC}"/>
              </a:ext>
            </a:extLst>
          </p:cNvPr>
          <p:cNvSpPr/>
          <p:nvPr/>
        </p:nvSpPr>
        <p:spPr>
          <a:xfrm>
            <a:off x="677334" y="1312607"/>
            <a:ext cx="6116756" cy="732503"/>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The steps in this procedure are as follows –</a:t>
            </a:r>
          </a:p>
        </p:txBody>
      </p:sp>
    </p:spTree>
    <p:extLst>
      <p:ext uri="{BB962C8B-B14F-4D97-AF65-F5344CB8AC3E}">
        <p14:creationId xmlns:p14="http://schemas.microsoft.com/office/powerpoint/2010/main" val="105711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4DC51-A3EA-25BA-1318-AA446C4ACCF4}"/>
              </a:ext>
            </a:extLst>
          </p:cNvPr>
          <p:cNvSpPr>
            <a:spLocks noGrp="1"/>
          </p:cNvSpPr>
          <p:nvPr>
            <p:ph type="title"/>
          </p:nvPr>
        </p:nvSpPr>
        <p:spPr/>
        <p:txBody>
          <a:bodyPr>
            <a:normAutofit/>
          </a:bodyPr>
          <a:lstStyle/>
          <a:p>
            <a:r>
              <a:rPr lang="en-IN" sz="4800" b="1" dirty="0">
                <a:solidFill>
                  <a:schemeClr val="tx1"/>
                </a:solidFill>
              </a:rPr>
              <a:t>Data set</a:t>
            </a:r>
          </a:p>
        </p:txBody>
      </p:sp>
      <p:pic>
        <p:nvPicPr>
          <p:cNvPr id="7" name="Content Placeholder 6">
            <a:extLst>
              <a:ext uri="{FF2B5EF4-FFF2-40B4-BE49-F238E27FC236}">
                <a16:creationId xmlns:a16="http://schemas.microsoft.com/office/drawing/2014/main" id="{A33CBD48-AAD0-8C02-CB87-FB669E3879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511" y="1359257"/>
            <a:ext cx="5812166" cy="5410252"/>
          </a:xfrm>
        </p:spPr>
      </p:pic>
      <p:sp>
        <p:nvSpPr>
          <p:cNvPr id="8" name="Rectangle: Rounded Corners 7">
            <a:extLst>
              <a:ext uri="{FF2B5EF4-FFF2-40B4-BE49-F238E27FC236}">
                <a16:creationId xmlns:a16="http://schemas.microsoft.com/office/drawing/2014/main" id="{A3120C0F-03F2-05BF-7B17-883B3B57DB26}"/>
              </a:ext>
            </a:extLst>
          </p:cNvPr>
          <p:cNvSpPr/>
          <p:nvPr/>
        </p:nvSpPr>
        <p:spPr>
          <a:xfrm>
            <a:off x="6744929" y="3574845"/>
            <a:ext cx="4778478"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25% of the dataset is used to test the data</a:t>
            </a:r>
          </a:p>
        </p:txBody>
      </p:sp>
      <p:sp>
        <p:nvSpPr>
          <p:cNvPr id="10" name="Rectangle: Rounded Corners 9">
            <a:extLst>
              <a:ext uri="{FF2B5EF4-FFF2-40B4-BE49-F238E27FC236}">
                <a16:creationId xmlns:a16="http://schemas.microsoft.com/office/drawing/2014/main" id="{82A8EF50-0EE1-10BD-6A12-9D0109739F0F}"/>
              </a:ext>
            </a:extLst>
          </p:cNvPr>
          <p:cNvSpPr/>
          <p:nvPr/>
        </p:nvSpPr>
        <p:spPr>
          <a:xfrm>
            <a:off x="6572864" y="457200"/>
            <a:ext cx="4778478"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set is imported from Kaggle and we have two datasets </a:t>
            </a:r>
            <a:r>
              <a:rPr lang="en-IN" dirty="0">
                <a:highlight>
                  <a:srgbClr val="000000"/>
                </a:highlight>
              </a:rPr>
              <a:t>fake and true</a:t>
            </a:r>
          </a:p>
          <a:p>
            <a:pPr algn="ctr"/>
            <a:r>
              <a:rPr lang="en-IN" dirty="0">
                <a:highlight>
                  <a:srgbClr val="000000"/>
                </a:highlight>
              </a:rPr>
              <a:t>and we are going merge both datasets into one</a:t>
            </a:r>
          </a:p>
        </p:txBody>
      </p:sp>
      <p:sp>
        <p:nvSpPr>
          <p:cNvPr id="11" name="Rectangle: Rounded Corners 10">
            <a:extLst>
              <a:ext uri="{FF2B5EF4-FFF2-40B4-BE49-F238E27FC236}">
                <a16:creationId xmlns:a16="http://schemas.microsoft.com/office/drawing/2014/main" id="{15F084B3-5D99-2C4B-1D34-CC5DCCBC9A79}"/>
              </a:ext>
            </a:extLst>
          </p:cNvPr>
          <p:cNvSpPr/>
          <p:nvPr/>
        </p:nvSpPr>
        <p:spPr>
          <a:xfrm>
            <a:off x="6651522" y="5143909"/>
            <a:ext cx="4778478"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75% of the dataset is used to train the data</a:t>
            </a:r>
          </a:p>
        </p:txBody>
      </p:sp>
      <p:sp>
        <p:nvSpPr>
          <p:cNvPr id="12" name="Rectangle: Rounded Corners 11">
            <a:extLst>
              <a:ext uri="{FF2B5EF4-FFF2-40B4-BE49-F238E27FC236}">
                <a16:creationId xmlns:a16="http://schemas.microsoft.com/office/drawing/2014/main" id="{9F0DEE1C-D5A3-B9DB-3E9F-88D830292050}"/>
              </a:ext>
            </a:extLst>
          </p:cNvPr>
          <p:cNvSpPr/>
          <p:nvPr/>
        </p:nvSpPr>
        <p:spPr>
          <a:xfrm>
            <a:off x="6651522" y="2005781"/>
            <a:ext cx="4778478"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The size of true dataset is (21415,5)</a:t>
            </a:r>
          </a:p>
          <a:p>
            <a:pPr algn="ctr"/>
            <a:r>
              <a:rPr lang="en-IN" dirty="0">
                <a:solidFill>
                  <a:schemeClr val="tx1"/>
                </a:solidFill>
              </a:rPr>
              <a:t>The size of fake dataset is (23481,5)</a:t>
            </a:r>
          </a:p>
          <a:p>
            <a:pPr algn="ctr"/>
            <a:r>
              <a:rPr lang="en-IN" dirty="0">
                <a:solidFill>
                  <a:schemeClr val="tx1"/>
                </a:solidFill>
              </a:rPr>
              <a:t>Total after merging (44898,5)</a:t>
            </a:r>
          </a:p>
        </p:txBody>
      </p:sp>
    </p:spTree>
    <p:extLst>
      <p:ext uri="{BB962C8B-B14F-4D97-AF65-F5344CB8AC3E}">
        <p14:creationId xmlns:p14="http://schemas.microsoft.com/office/powerpoint/2010/main" val="590709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CFB2E-A04A-F9FF-4D2F-2E47A31775FA}"/>
              </a:ext>
            </a:extLst>
          </p:cNvPr>
          <p:cNvSpPr>
            <a:spLocks noGrp="1"/>
          </p:cNvSpPr>
          <p:nvPr>
            <p:ph type="title"/>
          </p:nvPr>
        </p:nvSpPr>
        <p:spPr/>
        <p:txBody>
          <a:bodyPr>
            <a:normAutofit fontScale="90000"/>
          </a:bodyPr>
          <a:lstStyle/>
          <a:p>
            <a:r>
              <a:rPr lang="en-IN" dirty="0" err="1"/>
              <a:t>Sddwwds</a:t>
            </a:r>
            <a:br>
              <a:rPr lang="en-IN" dirty="0"/>
            </a:br>
            <a:br>
              <a:rPr lang="en-IN" dirty="0"/>
            </a:br>
            <a:br>
              <a:rPr lang="en-IN" dirty="0"/>
            </a:br>
            <a:br>
              <a:rPr lang="en-IN" dirty="0"/>
            </a:br>
            <a:br>
              <a:rPr lang="en-IN" dirty="0"/>
            </a:br>
            <a:br>
              <a:rPr lang="en-IN" dirty="0"/>
            </a:br>
            <a:r>
              <a:rPr lang="en-IN" dirty="0"/>
              <a:t>note- </a:t>
            </a:r>
            <a:r>
              <a:rPr lang="en-IN" sz="2400" dirty="0">
                <a:solidFill>
                  <a:schemeClr val="tx1"/>
                </a:solidFill>
              </a:rPr>
              <a:t>we have stored  fake and true data in one variable and named it as  </a:t>
            </a:r>
            <a:r>
              <a:rPr lang="en-IN" sz="2400" u="sng" dirty="0">
                <a:solidFill>
                  <a:schemeClr val="tx1"/>
                </a:solidFill>
              </a:rPr>
              <a:t>df_merge  </a:t>
            </a:r>
            <a:br>
              <a:rPr lang="en-IN" sz="2400" u="sng" dirty="0">
                <a:solidFill>
                  <a:schemeClr val="tx1"/>
                </a:solidFill>
              </a:rPr>
            </a:br>
            <a:br>
              <a:rPr lang="en-IN" sz="2400" u="sng" dirty="0">
                <a:solidFill>
                  <a:schemeClr val="tx1"/>
                </a:solidFill>
              </a:rPr>
            </a:br>
            <a:r>
              <a:rPr lang="en-IN" sz="2400" dirty="0">
                <a:solidFill>
                  <a:srgbClr val="C00000"/>
                </a:solidFill>
              </a:rPr>
              <a:t>target variable is “class”  0 represents fake news and 1 represents real news</a:t>
            </a:r>
            <a:br>
              <a:rPr lang="en-IN" sz="2400" dirty="0">
                <a:solidFill>
                  <a:srgbClr val="C00000"/>
                </a:solidFill>
              </a:rPr>
            </a:br>
            <a:br>
              <a:rPr lang="en-IN" dirty="0">
                <a:solidFill>
                  <a:schemeClr val="tx1"/>
                </a:solidFill>
              </a:rPr>
            </a:br>
            <a:br>
              <a:rPr lang="en-IN" dirty="0">
                <a:solidFill>
                  <a:schemeClr val="tx1"/>
                </a:solidFill>
              </a:rPr>
            </a:br>
            <a:endParaRPr lang="en-IN" dirty="0">
              <a:solidFill>
                <a:schemeClr val="tx1"/>
              </a:solidFill>
            </a:endParaRPr>
          </a:p>
        </p:txBody>
      </p:sp>
      <p:pic>
        <p:nvPicPr>
          <p:cNvPr id="5" name="Content Placeholder 4">
            <a:extLst>
              <a:ext uri="{FF2B5EF4-FFF2-40B4-BE49-F238E27FC236}">
                <a16:creationId xmlns:a16="http://schemas.microsoft.com/office/drawing/2014/main" id="{F731F7CD-D9CF-5E57-35A5-8E525B10AB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230" y="108908"/>
            <a:ext cx="8190836" cy="3357026"/>
          </a:xfrm>
        </p:spPr>
      </p:pic>
    </p:spTree>
    <p:extLst>
      <p:ext uri="{BB962C8B-B14F-4D97-AF65-F5344CB8AC3E}">
        <p14:creationId xmlns:p14="http://schemas.microsoft.com/office/powerpoint/2010/main" val="3914602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4AA37-FA11-2C77-EF48-5746B7E83A49}"/>
              </a:ext>
            </a:extLst>
          </p:cNvPr>
          <p:cNvSpPr>
            <a:spLocks noGrp="1"/>
          </p:cNvSpPr>
          <p:nvPr>
            <p:ph type="title"/>
          </p:nvPr>
        </p:nvSpPr>
        <p:spPr/>
        <p:txBody>
          <a:bodyPr>
            <a:normAutofit fontScale="90000"/>
          </a:bodyPr>
          <a:lstStyle/>
          <a:p>
            <a:br>
              <a:rPr lang="en-IN" dirty="0"/>
            </a:br>
            <a:br>
              <a:rPr lang="en-IN" dirty="0"/>
            </a:br>
            <a:br>
              <a:rPr lang="en-IN" dirty="0"/>
            </a:br>
            <a:br>
              <a:rPr lang="en-IN" dirty="0"/>
            </a:br>
            <a:br>
              <a:rPr lang="en-IN" dirty="0"/>
            </a:br>
            <a:endParaRPr lang="en-IN" dirty="0"/>
          </a:p>
        </p:txBody>
      </p:sp>
      <p:pic>
        <p:nvPicPr>
          <p:cNvPr id="5" name="Content Placeholder 4">
            <a:extLst>
              <a:ext uri="{FF2B5EF4-FFF2-40B4-BE49-F238E27FC236}">
                <a16:creationId xmlns:a16="http://schemas.microsoft.com/office/drawing/2014/main" id="{0D8200D0-8008-8FC4-9D74-173883FD53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3025" y="366994"/>
            <a:ext cx="3971155" cy="2417873"/>
          </a:xfrm>
        </p:spPr>
      </p:pic>
      <p:sp>
        <p:nvSpPr>
          <p:cNvPr id="6" name="Rectangle: Rounded Corners 5">
            <a:extLst>
              <a:ext uri="{FF2B5EF4-FFF2-40B4-BE49-F238E27FC236}">
                <a16:creationId xmlns:a16="http://schemas.microsoft.com/office/drawing/2014/main" id="{E99B179B-4411-C692-3072-6C83A7A1D555}"/>
              </a:ext>
            </a:extLst>
          </p:cNvPr>
          <p:cNvSpPr/>
          <p:nvPr/>
        </p:nvSpPr>
        <p:spPr>
          <a:xfrm>
            <a:off x="4975668" y="391138"/>
            <a:ext cx="6007510" cy="2074607"/>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As you can observe only target variable is numerical and rest of the columns are categorical so describe function showing only class column</a:t>
            </a:r>
          </a:p>
        </p:txBody>
      </p:sp>
      <p:pic>
        <p:nvPicPr>
          <p:cNvPr id="8" name="Picture 7">
            <a:extLst>
              <a:ext uri="{FF2B5EF4-FFF2-40B4-BE49-F238E27FC236}">
                <a16:creationId xmlns:a16="http://schemas.microsoft.com/office/drawing/2014/main" id="{746F099D-C2AF-3EC1-336C-6AF29B7A3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025" y="2684207"/>
            <a:ext cx="11444333" cy="1876687"/>
          </a:xfrm>
          <a:prstGeom prst="rect">
            <a:avLst/>
          </a:prstGeom>
        </p:spPr>
      </p:pic>
      <p:sp>
        <p:nvSpPr>
          <p:cNvPr id="10" name="TextBox 9">
            <a:extLst>
              <a:ext uri="{FF2B5EF4-FFF2-40B4-BE49-F238E27FC236}">
                <a16:creationId xmlns:a16="http://schemas.microsoft.com/office/drawing/2014/main" id="{17470A9B-15B6-C9EC-F335-213DD8CA3415}"/>
              </a:ext>
            </a:extLst>
          </p:cNvPr>
          <p:cNvSpPr txBox="1"/>
          <p:nvPr/>
        </p:nvSpPr>
        <p:spPr>
          <a:xfrm>
            <a:off x="1238865" y="4935794"/>
            <a:ext cx="184731" cy="5355312"/>
          </a:xfrm>
          <a:prstGeom prst="rect">
            <a:avLst/>
          </a:prstGeom>
          <a:noFill/>
        </p:spPr>
        <p:txBody>
          <a:bodyPr wrap="non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11" name="TextBox 10">
            <a:extLst>
              <a:ext uri="{FF2B5EF4-FFF2-40B4-BE49-F238E27FC236}">
                <a16:creationId xmlns:a16="http://schemas.microsoft.com/office/drawing/2014/main" id="{14BA332D-7FA0-886F-0106-DBED7204C8AB}"/>
              </a:ext>
            </a:extLst>
          </p:cNvPr>
          <p:cNvSpPr txBox="1"/>
          <p:nvPr/>
        </p:nvSpPr>
        <p:spPr>
          <a:xfrm>
            <a:off x="1120877" y="4935794"/>
            <a:ext cx="9542164" cy="1477328"/>
          </a:xfrm>
          <a:prstGeom prst="rect">
            <a:avLst/>
          </a:prstGeom>
          <a:noFill/>
        </p:spPr>
        <p:txBody>
          <a:bodyPr wrap="none" rtlCol="0">
            <a:spAutoFit/>
          </a:bodyPr>
          <a:lstStyle/>
          <a:p>
            <a:r>
              <a:rPr lang="en-IN" dirty="0"/>
              <a:t>By converting text into vectors we can use various mathematical and statical techniques</a:t>
            </a:r>
          </a:p>
          <a:p>
            <a:r>
              <a:rPr lang="en-IN" dirty="0"/>
              <a:t>To analyse and manipulate the data. This allows us to perform tasks such as classification,</a:t>
            </a:r>
          </a:p>
          <a:p>
            <a:r>
              <a:rPr lang="en-IN" dirty="0"/>
              <a:t>Sentiment analysis and transaction.</a:t>
            </a:r>
          </a:p>
          <a:p>
            <a:endParaRPr lang="en-IN" dirty="0"/>
          </a:p>
          <a:p>
            <a:r>
              <a:rPr lang="en-IN" dirty="0"/>
              <a:t>Note – </a:t>
            </a:r>
            <a:r>
              <a:rPr lang="en-IN" u="sng" dirty="0">
                <a:solidFill>
                  <a:schemeClr val="accent5"/>
                </a:solidFill>
              </a:rPr>
              <a:t>In this case we use vectorization to training data only.</a:t>
            </a:r>
          </a:p>
        </p:txBody>
      </p:sp>
    </p:spTree>
    <p:extLst>
      <p:ext uri="{BB962C8B-B14F-4D97-AF65-F5344CB8AC3E}">
        <p14:creationId xmlns:p14="http://schemas.microsoft.com/office/powerpoint/2010/main" val="920534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4118-502B-4791-879A-0E4F664FA5FA}"/>
              </a:ext>
            </a:extLst>
          </p:cNvPr>
          <p:cNvSpPr>
            <a:spLocks noGrp="1"/>
          </p:cNvSpPr>
          <p:nvPr>
            <p:ph type="title"/>
          </p:nvPr>
        </p:nvSpPr>
        <p:spPr>
          <a:xfrm>
            <a:off x="677334" y="245806"/>
            <a:ext cx="8596668" cy="1320800"/>
          </a:xfrm>
        </p:spPr>
        <p:txBody>
          <a:bodyPr>
            <a:normAutofit fontScale="90000"/>
          </a:bodyPr>
          <a:lstStyle/>
          <a:p>
            <a:r>
              <a:rPr lang="en-IN" b="1" dirty="0">
                <a:solidFill>
                  <a:srgbClr val="002060"/>
                </a:solidFill>
              </a:rPr>
              <a:t>Doing some visualization to get more insights about data</a:t>
            </a:r>
            <a:br>
              <a:rPr lang="en-IN" b="1" dirty="0">
                <a:solidFill>
                  <a:srgbClr val="002060"/>
                </a:solidFill>
              </a:rPr>
            </a:br>
            <a:br>
              <a:rPr lang="en-IN" b="1" dirty="0">
                <a:solidFill>
                  <a:srgbClr val="002060"/>
                </a:solidFill>
              </a:rPr>
            </a:br>
            <a:r>
              <a:rPr lang="en-IN" sz="2400" b="1" dirty="0">
                <a:solidFill>
                  <a:srgbClr val="0070C0"/>
                </a:solidFill>
              </a:rPr>
              <a:t>here we can clearly observe that fake news is more than real news. </a:t>
            </a:r>
            <a:endParaRPr lang="en-IN" b="1" dirty="0">
              <a:solidFill>
                <a:srgbClr val="0070C0"/>
              </a:solidFill>
            </a:endParaRPr>
          </a:p>
        </p:txBody>
      </p:sp>
      <p:pic>
        <p:nvPicPr>
          <p:cNvPr id="5" name="Content Placeholder 4">
            <a:extLst>
              <a:ext uri="{FF2B5EF4-FFF2-40B4-BE49-F238E27FC236}">
                <a16:creationId xmlns:a16="http://schemas.microsoft.com/office/drawing/2014/main" id="{E5B191ED-EF92-2FED-7BE0-A2FFFD4506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6434" y="2914292"/>
            <a:ext cx="7438467" cy="3881437"/>
          </a:xfrm>
        </p:spPr>
      </p:pic>
    </p:spTree>
    <p:extLst>
      <p:ext uri="{BB962C8B-B14F-4D97-AF65-F5344CB8AC3E}">
        <p14:creationId xmlns:p14="http://schemas.microsoft.com/office/powerpoint/2010/main" val="15008822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1080</TotalTime>
  <Words>872</Words>
  <Application>Microsoft Office PowerPoint</Application>
  <PresentationFormat>Widescreen</PresentationFormat>
  <Paragraphs>91</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Roboto</vt:lpstr>
      <vt:lpstr>Söhne</vt:lpstr>
      <vt:lpstr>Trebuchet MS</vt:lpstr>
      <vt:lpstr>Wingdings</vt:lpstr>
      <vt:lpstr>Wingdings 3</vt:lpstr>
      <vt:lpstr>Facet</vt:lpstr>
      <vt:lpstr>FAKE NEWS PREDICTION</vt:lpstr>
      <vt:lpstr>What is fake news ?  </vt:lpstr>
      <vt:lpstr>TYPES OF FAKE NEWS </vt:lpstr>
      <vt:lpstr>AGENDA - </vt:lpstr>
      <vt:lpstr>Workflow - </vt:lpstr>
      <vt:lpstr>Data set</vt:lpstr>
      <vt:lpstr>Sddwwds      note- we have stored  fake and true data in one variable and named it as  df_merge    target variable is “class”  0 represents fake news and 1 represents real news   </vt:lpstr>
      <vt:lpstr>     </vt:lpstr>
      <vt:lpstr>Doing some visualization to get more insights about data  here we can clearly observe that fake news is more than real news. </vt:lpstr>
      <vt:lpstr>In fake news particularly general news is more in number In real news  political news is more in number</vt:lpstr>
      <vt:lpstr>Doing some feature engineering dropping date,subject,title column which is not useful to build the model</vt:lpstr>
      <vt:lpstr>Doing train_test_split</vt:lpstr>
      <vt:lpstr>Decision tree algorithm </vt:lpstr>
      <vt:lpstr>Random forest algorithm</vt:lpstr>
      <vt:lpstr>Some of the drawn conclusion -</vt:lpstr>
      <vt:lpstr>Here you can check whither news is fake or real</vt:lpstr>
      <vt:lpstr>Ex – let’s us try with real news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PREDICTION</dc:title>
  <dc:creator>AKHILESH K DEVADIGA</dc:creator>
  <cp:lastModifiedBy>AKHILESH K DEVADIGA</cp:lastModifiedBy>
  <cp:revision>8</cp:revision>
  <dcterms:created xsi:type="dcterms:W3CDTF">2023-04-21T06:17:13Z</dcterms:created>
  <dcterms:modified xsi:type="dcterms:W3CDTF">2023-04-23T16:15:14Z</dcterms:modified>
</cp:coreProperties>
</file>