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5" r:id="rId5"/>
    <p:sldId id="264" r:id="rId6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8"/>
    </p:embeddedFont>
    <p:embeddedFont>
      <p:font typeface="Bahnschrift SemiLight Condensed" panose="020B0502040204020203" pitchFamily="34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2" roundtripDataSignature="AMtx7mgjAZK9S1SEZZ6GWvkMtLkoK+wCM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89E19C-10E3-A27B-5636-8B34935A7A36}" name="Asbar K" initials="AK" userId="90314bb552dfc2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8ff1d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af8ff1db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1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8ff1db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f8ff1db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2. Nature - Identify all the domains of technology that you would need to implement a possible solution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3. Consider pros and cons of using a particular technology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0d8f22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be0d8f22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8511034d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8511034d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48511034df_0_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48511034df_0_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148511034df_0_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48511034df_0_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48511034df_0_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48511034df_0_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48511034df_0_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148511034df_0_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148511034df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48511034df_0_10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148511034df_0_10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48511034df_0_10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148511034df_0_10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148511034df_0_10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148511034df_0_10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148511034df_0_10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148511034df_0_10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148511034df_0_10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148511034df_0_10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148511034df_0_10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48511034df_0_10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48511034df_0_10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148511034df_0_10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148511034df_0_10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48511034df_0_10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48511034df_0_10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148511034df_0_10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148511034df_0_10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148511034df_0_102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148511034df_0_102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148511034df_0_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511034df_0_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48511034df_0_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148511034df_0_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48511034df_0_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48511034df_0_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48511034df_0_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48511034df_0_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148511034df_0_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48511034df_0_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48511034df_0_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48511034df_0_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148511034df_0_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48511034df_0_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48511034df_0_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48511034df_0_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48511034df_0_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48511034df_0_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48511034df_0_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48511034df_0_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148511034df_0_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148511034df_0_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48511034df_0_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48511034df_0_3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148511034df_0_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48511034df_0_3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48511034df_0_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148511034df_0_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48511034df_0_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48511034df_0_4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148511034df_0_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48511034df_0_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48511034df_0_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148511034df_0_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48511034df_0_4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48511034df_0_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48511034df_0_5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148511034df_0_5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148511034df_0_5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148511034df_0_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148511034df_0_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48511034df_0_5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148511034df_0_5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48511034df_0_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48511034df_0_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148511034df_0_5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148511034df_0_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48511034df_0_6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148511034df_0_6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48511034df_0_6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48511034df_0_6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48511034df_0_6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48511034df_0_6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48511034df_0_6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148511034df_0_6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148511034df_0_6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148511034df_0_6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48511034df_0_6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148511034df_0_6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148511034df_0_6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48511034df_0_6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148511034df_0_6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148511034df_0_6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48511034df_0_6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48511034df_0_6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48511034df_0_6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148511034df_0_6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48511034df_0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8511034df_0_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148511034df_0_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48511034df_0_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48511034df_0_88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148511034df_0_88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148511034df_0_88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48511034df_0_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48511034df_0_9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148511034df_0_9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48511034df_0_9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48511034df_0_96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148511034df_0_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8511034df_0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48511034df_0_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48511034df_0_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11700" y="2075725"/>
            <a:ext cx="85206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6000" b="1" u="sng" dirty="0">
                <a:solidFill>
                  <a:srgbClr val="F5A70B"/>
                </a:solidFill>
                <a:effectLst>
                  <a:glow rad="152400">
                    <a:schemeClr val="accent1">
                      <a:alpha val="54000"/>
                    </a:schemeClr>
                  </a:glow>
                  <a:reflection blurRad="50800" stA="73000" endPos="52000" dist="228600" dir="5400000" sy="-100000" algn="bl" rotWithShape="0"/>
                </a:effectLst>
                <a:latin typeface="Bahnschrift Light SemiCondensed" panose="020B0502040204020203" pitchFamily="34" charset="0"/>
              </a:rPr>
              <a:t>We</a:t>
            </a:r>
            <a:r>
              <a:rPr lang="en-IN" sz="6000" b="1" u="sng" dirty="0">
                <a:solidFill>
                  <a:schemeClr val="bg1"/>
                </a:solidFill>
                <a:effectLst>
                  <a:glow rad="152400">
                    <a:schemeClr val="accent1">
                      <a:alpha val="54000"/>
                    </a:schemeClr>
                  </a:glow>
                  <a:reflection blurRad="50800" stA="73000" endPos="52000" dist="228600" dir="5400000" sy="-100000" algn="bl" rotWithShape="0"/>
                </a:effectLst>
                <a:latin typeface="Bahnschrift Light SemiCondensed" panose="020B0502040204020203" pitchFamily="34" charset="0"/>
              </a:rPr>
              <a:t>Le</a:t>
            </a:r>
            <a:r>
              <a:rPr lang="en-IN" sz="6000" b="1" u="sng" dirty="0">
                <a:solidFill>
                  <a:srgbClr val="00B050"/>
                </a:solidFill>
                <a:effectLst>
                  <a:glow rad="152400">
                    <a:schemeClr val="accent1">
                      <a:alpha val="54000"/>
                    </a:schemeClr>
                  </a:glow>
                  <a:reflection blurRad="50800" stA="73000" endPos="52000" dist="228600" dir="5400000" sy="-100000" algn="bl" rotWithShape="0"/>
                </a:effectLst>
                <a:latin typeface="Bahnschrift Light SemiCondensed" panose="020B0502040204020203" pitchFamily="34" charset="0"/>
              </a:rPr>
              <a:t>ad</a:t>
            </a:r>
            <a:endParaRPr sz="6000" b="1" u="sng" dirty="0">
              <a:solidFill>
                <a:srgbClr val="00B050"/>
              </a:solidFill>
              <a:effectLst>
                <a:glow rad="152400">
                  <a:schemeClr val="accent1">
                    <a:alpha val="54000"/>
                  </a:schemeClr>
                </a:glow>
                <a:reflection blurRad="50800" stA="73000" endPos="52000" dist="228600" dir="5400000" sy="-100000" algn="bl" rotWithShape="0"/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311700" y="191550"/>
            <a:ext cx="8671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>
                <a:solidFill>
                  <a:srgbClr val="FFFFFF"/>
                </a:solidFill>
              </a:rPr>
              <a:t>Embrione   </a:t>
            </a:r>
            <a:endParaRPr sz="25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dirty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   </a:t>
            </a:r>
            <a:br>
              <a:rPr lang="en" dirty="0">
                <a:solidFill>
                  <a:srgbClr val="FFFFFF"/>
                </a:solidFill>
              </a:rPr>
            </a:br>
            <a:r>
              <a:rPr lang="en" sz="4200" dirty="0">
                <a:solidFill>
                  <a:srgbClr val="FFFFFF"/>
                </a:solidFill>
              </a:rPr>
              <a:t>KodiKon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8743600" y="4820100"/>
            <a:ext cx="6930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l="4160" r="-4159"/>
          <a:stretch/>
        </p:blipFill>
        <p:spPr>
          <a:xfrm>
            <a:off x="7368950" y="0"/>
            <a:ext cx="1271300" cy="12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387000" y="54900"/>
            <a:ext cx="2092650" cy="10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236400" y="3639134"/>
            <a:ext cx="2710930" cy="14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&lt; </a:t>
            </a:r>
            <a:r>
              <a:rPr lang="en" sz="23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203200">
                    <a:schemeClr val="accent1">
                      <a:alpha val="46000"/>
                    </a:schemeClr>
                  </a:glow>
                  <a:reflection blurRad="88900" endPos="65000" dist="76200" dir="5400000" sy="-100000" algn="bl" rotWithShape="0"/>
                </a:effectLst>
                <a:latin typeface="Lato"/>
                <a:ea typeface="Lato"/>
                <a:cs typeface="Lato"/>
                <a:sym typeface="Lato"/>
              </a:rPr>
              <a:t>QUARTECH</a:t>
            </a:r>
            <a:r>
              <a:rPr lang="en" sz="2300" dirty="0">
                <a:solidFill>
                  <a:schemeClr val="tx2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 &gt;</a:t>
            </a:r>
            <a:endParaRPr sz="2300" dirty="0">
              <a:solidFill>
                <a:schemeClr val="tx2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buClr>
                <a:schemeClr val="lt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 SemiCondensed"/>
                <a:ea typeface="Lato"/>
                <a:cs typeface="Lato"/>
                <a:sym typeface="Lato"/>
              </a:rPr>
              <a:t>Akash V Angadi 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Bahnschrift Light SemiCondensed"/>
              <a:ea typeface="Lato"/>
              <a:cs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 SemiCondensed"/>
                <a:ea typeface="Lato"/>
                <a:cs typeface="Lato"/>
                <a:sym typeface="Lato"/>
              </a:rPr>
              <a:t>Akhilesh M K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Bahnschrift Light SemiCondensed"/>
              <a:ea typeface="Lato"/>
              <a:cs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 SemiCondensed"/>
                <a:ea typeface="Lato"/>
                <a:cs typeface="Lato"/>
                <a:sym typeface="Lato"/>
              </a:rPr>
              <a:t>K Mohammed Asbar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Bahnschrift Light SemiCondensed"/>
              <a:ea typeface="Lato"/>
              <a:cs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Bahnschrift Light SemiCondensed"/>
                <a:ea typeface="Lato"/>
                <a:cs typeface="Lato"/>
                <a:sym typeface="Lato"/>
              </a:rPr>
              <a:t>Likhith V Kunder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Bahnschrift Light SemiCondensed"/>
              <a:ea typeface="Lato"/>
              <a:cs typeface="Lato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387000" y="3291025"/>
            <a:ext cx="8520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SzPts val="5200"/>
            </a:pPr>
            <a:r>
              <a:rPr lang="en-IN" sz="1800" dirty="0">
                <a:solidFill>
                  <a:srgbClr val="00B0F0"/>
                </a:solidFill>
              </a:rPr>
              <a:t>Nurture the success of every student </a:t>
            </a:r>
            <a:endParaRPr lang="en-IN" sz="1800"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387000" y="1761950"/>
            <a:ext cx="8520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700"/>
              <a:t>National Education Policy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f8ff1dbfb_0_0"/>
          <p:cNvSpPr txBox="1">
            <a:spLocks noGrp="1"/>
          </p:cNvSpPr>
          <p:nvPr>
            <p:ph type="title"/>
          </p:nvPr>
        </p:nvSpPr>
        <p:spPr>
          <a:xfrm>
            <a:off x="1297500" y="161779"/>
            <a:ext cx="7038900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  <a:ea typeface="MingLiU_HKSCS-ExtB" panose="02020500000000000000" pitchFamily="18" charset="-120"/>
              </a:rPr>
              <a:t>Skill Enhancement with AR</a:t>
            </a:r>
            <a:endParaRPr sz="4400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  <a:ea typeface="MingLiU_HKSCS-ExtB" panose="02020500000000000000" pitchFamily="18" charset="-120"/>
            </a:endParaRPr>
          </a:p>
        </p:txBody>
      </p:sp>
      <p:sp>
        <p:nvSpPr>
          <p:cNvPr id="147" name="Google Shape;147;gaf8ff1dbfb_0_0"/>
          <p:cNvSpPr txBox="1">
            <a:spLocks noGrp="1"/>
          </p:cNvSpPr>
          <p:nvPr>
            <p:ph type="body" idx="1"/>
          </p:nvPr>
        </p:nvSpPr>
        <p:spPr>
          <a:xfrm>
            <a:off x="1297500" y="1062111"/>
            <a:ext cx="7038900" cy="371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dirty="0"/>
              <a:t>NEP serves as a skill enhancement vocational education policy.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2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dirty="0"/>
              <a:t>But the government doesn’t have enough Budget to provide all schools with required resources for the implementation (Lab Equipment's, Specimens,.. etc.).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2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dirty="0"/>
              <a:t>There are about 15Lakh schools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Government schools: 10,83,678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Government Aided schools: 84,614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Private schools: 3,25,760</a:t>
            </a:r>
          </a:p>
          <a:p>
            <a:pPr marL="114300" indent="0">
              <a:buSzPts val="1800"/>
              <a:buNone/>
            </a:pP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Of which many of the schools are located in rural areas.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To provide these many schools with all resources is an impossible task at this moment. Hence the failure in implementation of NATIONAL EDUCATION POLICY.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8ff1dbfb_0_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Solution</a:t>
            </a:r>
            <a:r>
              <a:rPr lang="en" sz="3400" dirty="0"/>
              <a:t> </a:t>
            </a:r>
            <a:endParaRPr sz="3400" dirty="0"/>
          </a:p>
        </p:txBody>
      </p:sp>
      <p:sp>
        <p:nvSpPr>
          <p:cNvPr id="153" name="Google Shape;153;gaf8ff1dbfb_0_10"/>
          <p:cNvSpPr txBox="1">
            <a:spLocks noGrp="1"/>
          </p:cNvSpPr>
          <p:nvPr>
            <p:ph type="body" idx="1"/>
          </p:nvPr>
        </p:nvSpPr>
        <p:spPr>
          <a:xfrm>
            <a:off x="1297500" y="1526344"/>
            <a:ext cx="7038900" cy="322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give contracts to professional augmented reality designers to design experimental setup based on the requirements 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These projects are accessible by schools (based on the contract between school and the team)  To Teach The Students In A Virtual Mode.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Each registered school gets a password to access the contents.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School Students can learn other vocational cours</a:t>
            </a:r>
            <a:r>
              <a:rPr lang="en-US" dirty="0"/>
              <a:t>es and practical based course in a virtual mode.</a:t>
            </a:r>
            <a:endParaRPr lang="en-U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/>
              <a:t>Our project includes seperate websites for each subject which include              Augmented Reality  (Experiments, Classes,.. etc).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e0d8f22df_1_0"/>
          <p:cNvSpPr/>
          <p:nvPr/>
        </p:nvSpPr>
        <p:spPr>
          <a:xfrm>
            <a:off x="424575" y="285750"/>
            <a:ext cx="4572000" cy="4572000"/>
          </a:xfrm>
          <a:prstGeom prst="ellipse">
            <a:avLst/>
          </a:prstGeom>
          <a:noFill/>
          <a:ln w="7620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e0d8f22df_1_0"/>
          <p:cNvSpPr/>
          <p:nvPr/>
        </p:nvSpPr>
        <p:spPr>
          <a:xfrm>
            <a:off x="881775" y="1200150"/>
            <a:ext cx="3657600" cy="3657600"/>
          </a:xfrm>
          <a:prstGeom prst="ellipse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e0d8f22df_1_0"/>
          <p:cNvSpPr/>
          <p:nvPr/>
        </p:nvSpPr>
        <p:spPr>
          <a:xfrm>
            <a:off x="1338975" y="2114550"/>
            <a:ext cx="2743200" cy="27432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e0d8f22df_1_0"/>
          <p:cNvSpPr txBox="1"/>
          <p:nvPr/>
        </p:nvSpPr>
        <p:spPr>
          <a:xfrm>
            <a:off x="20150" y="3202725"/>
            <a:ext cx="315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endParaRPr sz="2000" b="1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be0d8f22df_1_0"/>
          <p:cNvSpPr txBox="1"/>
          <p:nvPr/>
        </p:nvSpPr>
        <p:spPr>
          <a:xfrm>
            <a:off x="20150" y="1490600"/>
            <a:ext cx="315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endParaRPr sz="2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be0d8f22df_1_0"/>
          <p:cNvSpPr txBox="1"/>
          <p:nvPr/>
        </p:nvSpPr>
        <p:spPr>
          <a:xfrm>
            <a:off x="20150" y="588600"/>
            <a:ext cx="315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endParaRPr sz="2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gbe0d8f22df_1_0"/>
          <p:cNvCxnSpPr>
            <a:stCxn id="161" idx="3"/>
          </p:cNvCxnSpPr>
          <p:nvPr/>
        </p:nvCxnSpPr>
        <p:spPr>
          <a:xfrm rot="10800000" flipH="1">
            <a:off x="3176450" y="1158225"/>
            <a:ext cx="951300" cy="229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gbe0d8f22df_1_0"/>
          <p:cNvSpPr txBox="1"/>
          <p:nvPr/>
        </p:nvSpPr>
        <p:spPr>
          <a:xfrm>
            <a:off x="5411850" y="3449025"/>
            <a:ext cx="35382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gap between the implementation of NEP and the algorithm is filled with the help of our tech to bring out the actual meaning of vocational education.</a:t>
            </a:r>
            <a:endParaRPr sz="16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be0d8f22df_1_0"/>
          <p:cNvSpPr txBox="1"/>
          <p:nvPr/>
        </p:nvSpPr>
        <p:spPr>
          <a:xfrm>
            <a:off x="5242775" y="1957312"/>
            <a:ext cx="35382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contracts are given to AR Designers to design a AR platform which are placed in the websites of the respective subjects.</a:t>
            </a:r>
            <a:endParaRPr sz="16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be0d8f22df_1_0"/>
          <p:cNvSpPr txBox="1"/>
          <p:nvPr/>
        </p:nvSpPr>
        <p:spPr>
          <a:xfrm>
            <a:off x="5242775" y="465600"/>
            <a:ext cx="33948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design a </a:t>
            </a: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</a:t>
            </a:r>
            <a:r>
              <a:rPr lang="en" sz="16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websites. Each subject is given a website which  contains Augmented Reality based learning platform. (Labs, etc..)</a:t>
            </a:r>
            <a:endParaRPr sz="16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8511034df_0_1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2">
                    <a:lumMod val="75000"/>
                  </a:schemeClr>
                </a:solidFill>
              </a:rPr>
              <a:t>Technology Usage</a:t>
            </a:r>
            <a:endParaRPr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3" name="Google Shape;173;g148511034df_0_135"/>
          <p:cNvSpPr txBox="1">
            <a:spLocks noGrp="1"/>
          </p:cNvSpPr>
          <p:nvPr>
            <p:ph type="body" idx="1"/>
          </p:nvPr>
        </p:nvSpPr>
        <p:spPr>
          <a:xfrm>
            <a:off x="1297500" y="1084900"/>
            <a:ext cx="77850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Technology plays an important role in applying this concept as it contains the most modern concept of Augmented Reality.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This also includes the newest feature of e-payments concepts and digital learning.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Only requires a PC or a mobile phone to access the contents.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On a further scale this can also be transformed into an app  </a:t>
            </a:r>
            <a:endParaRPr dirty="0"/>
          </a:p>
        </p:txBody>
      </p:sp>
      <p:sp>
        <p:nvSpPr>
          <p:cNvPr id="174" name="Google Shape;174;g148511034df_0_135"/>
          <p:cNvSpPr txBox="1"/>
          <p:nvPr/>
        </p:nvSpPr>
        <p:spPr>
          <a:xfrm>
            <a:off x="1297500" y="3042025"/>
            <a:ext cx="724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2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Business Prospective</a:t>
            </a:r>
            <a:endParaRPr sz="3000" dirty="0">
              <a:solidFill>
                <a:schemeClr val="tx2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g148511034df_0_135"/>
          <p:cNvSpPr txBox="1"/>
          <p:nvPr/>
        </p:nvSpPr>
        <p:spPr>
          <a:xfrm>
            <a:off x="1297500" y="3738550"/>
            <a:ext cx="5386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project acts as a platform which can generate revenue at place of accessibility of the AR enhanced website from institutions as well as provide jobs to AR builders. 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g148511034df_0_135"/>
          <p:cNvSpPr txBox="1"/>
          <p:nvPr/>
        </p:nvSpPr>
        <p:spPr>
          <a:xfrm>
            <a:off x="7123500" y="3923050"/>
            <a:ext cx="1959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420</Words>
  <Application>Microsoft Office PowerPoint</Application>
  <PresentationFormat>On-screen Show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Bahnschrift Light SemiCondensed</vt:lpstr>
      <vt:lpstr>Roboto</vt:lpstr>
      <vt:lpstr>Arial</vt:lpstr>
      <vt:lpstr>Montserrat</vt:lpstr>
      <vt:lpstr>Lato</vt:lpstr>
      <vt:lpstr>Times New Roman</vt:lpstr>
      <vt:lpstr>Bahnschrift SemiLight Condensed</vt:lpstr>
      <vt:lpstr>Focus</vt:lpstr>
      <vt:lpstr>WeLead</vt:lpstr>
      <vt:lpstr>Skill Enhancement with AR</vt:lpstr>
      <vt:lpstr>Solution </vt:lpstr>
      <vt:lpstr>PowerPoint Presentation</vt:lpstr>
      <vt:lpstr>Technology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Asbar K</dc:creator>
  <cp:lastModifiedBy>Asbar K</cp:lastModifiedBy>
  <cp:revision>99</cp:revision>
  <dcterms:modified xsi:type="dcterms:W3CDTF">2022-09-06T17:03:33Z</dcterms:modified>
</cp:coreProperties>
</file>