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Tahoma"/>
      <p:regular r:id="rId22"/>
      <p:bold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Tahoma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Average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c952d8ae726d5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c952d8ae726d5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b4dfca6408b41d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b4dfca6408b41d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b4dfca6408b41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b4dfca6408b41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0fdd27f356f38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0fdd27f356f38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d47094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d47094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470940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470940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004def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0004def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usiness.tutsplus.com/articles/top-brainstorming-techniques--cms-27181" TargetMode="External"/><Relationship Id="rId4" Type="http://schemas.openxmlformats.org/officeDocument/2006/relationships/hyperlink" Target="https://en.wikipedia.org/wiki/Brainstorm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YXZamW4-Ysk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36541" y="1420039"/>
            <a:ext cx="6270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accent6"/>
                </a:solidFill>
              </a:rPr>
              <a:t>BRAINSTORMING</a:t>
            </a:r>
            <a:endParaRPr b="1" sz="4000">
              <a:solidFill>
                <a:schemeClr val="accent6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828400" y="4242050"/>
            <a:ext cx="3203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●"/>
            </a:pPr>
            <a:r>
              <a:rPr lang="fr">
                <a:solidFill>
                  <a:schemeClr val="accent4"/>
                </a:solidFill>
              </a:rPr>
              <a:t>AKHRIF JAAFAR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95675" y="3127450"/>
            <a:ext cx="6075300" cy="9888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verage"/>
              <a:buChar char="➢"/>
            </a:pPr>
            <a:r>
              <a:rPr lang="fr" sz="24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fr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C’est quoi “BRAINSTORMING”.</a:t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verage"/>
              <a:buChar char="➢"/>
            </a:pPr>
            <a:r>
              <a:rPr lang="fr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 Comment </a:t>
            </a:r>
            <a:r>
              <a:rPr lang="fr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l'utiliser</a:t>
            </a:r>
            <a:r>
              <a:rPr lang="fr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4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475" y="65000"/>
            <a:ext cx="599700" cy="599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75" y="-207004"/>
            <a:ext cx="1618501" cy="11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83875" y="992895"/>
            <a:ext cx="2808000" cy="755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FFFF"/>
                </a:solidFill>
              </a:rPr>
              <a:t>Définition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83875" y="1964100"/>
            <a:ext cx="2808000" cy="1572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Char char="➢"/>
            </a:pPr>
            <a:r>
              <a:rPr lang="fr"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fr" sz="1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 </a:t>
            </a:r>
            <a:r>
              <a:rPr i="1" lang="fr" sz="1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i="1" lang="fr" sz="1600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BRAINSTORMING” </a:t>
            </a:r>
            <a:r>
              <a:rPr lang="fr" sz="1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est une méthode d’utilisation efficace du cerveau pour prendre d’assaut le problème.</a:t>
            </a:r>
            <a:endParaRPr sz="15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6179725" y="992900"/>
            <a:ext cx="2808000" cy="755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FFFF"/>
                </a:solidFill>
              </a:rPr>
              <a:t>Types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44337" y="992900"/>
            <a:ext cx="2808000" cy="755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FFFF"/>
                </a:solidFill>
              </a:rPr>
              <a:t>Objectif</a:t>
            </a:r>
            <a:endParaRPr sz="20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44325" y="1964100"/>
            <a:ext cx="2808000" cy="1823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1500"/>
              <a:buFont typeface="Nunito"/>
              <a:buChar char="➢"/>
            </a:pPr>
            <a:r>
              <a:rPr lang="fr" sz="1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L’objectif est de développer autant d’idées que possible dans les plus brefs délais pour résoudre un problème prédéfini.</a:t>
            </a:r>
            <a:endParaRPr sz="15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179725" y="1964100"/>
            <a:ext cx="2808000" cy="1488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ahoma"/>
              <a:buChar char="★"/>
            </a:pPr>
            <a:r>
              <a:rPr lang="fr" sz="1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Il y a plusieurs méthodes de ”</a:t>
            </a:r>
            <a:r>
              <a:rPr i="1" lang="fr" sz="1500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BRAINSTORMING”</a:t>
            </a:r>
            <a:r>
              <a:rPr lang="fr" sz="1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endParaRPr sz="15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ahoma"/>
              <a:buChar char="-"/>
            </a:pPr>
            <a:r>
              <a:rPr lang="fr" sz="1500">
                <a:solidFill>
                  <a:srgbClr val="FFFFFF"/>
                </a:solidFill>
                <a:highlight>
                  <a:srgbClr val="FF9900"/>
                </a:highlight>
                <a:latin typeface="Tahoma"/>
                <a:ea typeface="Tahoma"/>
                <a:cs typeface="Tahoma"/>
                <a:sym typeface="Tahoma"/>
              </a:rPr>
              <a:t>Analytic Brainstorming.</a:t>
            </a:r>
            <a:endParaRPr sz="1500">
              <a:solidFill>
                <a:srgbClr val="FFFFFF"/>
              </a:solidFill>
              <a:highlight>
                <a:srgbClr val="FF9900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ahoma"/>
              <a:buChar char="-"/>
            </a:pPr>
            <a:r>
              <a:rPr lang="fr" sz="1500">
                <a:solidFill>
                  <a:srgbClr val="FFFFFF"/>
                </a:solidFill>
                <a:highlight>
                  <a:srgbClr val="FF9900"/>
                </a:highlight>
                <a:latin typeface="Tahoma"/>
                <a:ea typeface="Tahoma"/>
                <a:cs typeface="Tahoma"/>
                <a:sym typeface="Tahoma"/>
              </a:rPr>
              <a:t>Quiet Brainstorming.</a:t>
            </a:r>
            <a:endParaRPr sz="1500">
              <a:solidFill>
                <a:srgbClr val="FFFFFF"/>
              </a:solidFill>
              <a:highlight>
                <a:srgbClr val="FF9900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149600" y="1394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BRAINSTORMING</a:t>
            </a:r>
            <a:endParaRPr b="1" sz="26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3875" y="3716700"/>
            <a:ext cx="2808000" cy="1343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" sz="1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 sz="15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31875" y="3945300"/>
            <a:ext cx="2808000" cy="1114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" sz="1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 sz="15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179875" y="3595875"/>
            <a:ext cx="2808000" cy="1114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" sz="1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 sz="15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4294967295" type="title"/>
          </p:nvPr>
        </p:nvSpPr>
        <p:spPr>
          <a:xfrm>
            <a:off x="3088400" y="4011925"/>
            <a:ext cx="2781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FFFF"/>
                </a:solidFill>
              </a:rPr>
              <a:t>    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997450" y="1282399"/>
            <a:ext cx="73152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EXEMPLE</a:t>
            </a:r>
            <a:endParaRPr b="1" sz="90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8869175" y="1894225"/>
            <a:ext cx="28080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984500" y="16735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MOTS CLÉS</a:t>
            </a:r>
            <a:endParaRPr b="1" sz="26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132638" y="2313500"/>
            <a:ext cx="3045000" cy="1516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9900"/>
                </a:solidFill>
              </a:rPr>
              <a:t>BRAINSTORMING</a:t>
            </a:r>
            <a:endParaRPr b="1" sz="2200">
              <a:solidFill>
                <a:srgbClr val="FF9900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348175" y="1723300"/>
            <a:ext cx="2110500" cy="698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9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Mind Mapping</a:t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6000200" y="3741825"/>
            <a:ext cx="2110500" cy="698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9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Charrette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906675" y="1644400"/>
            <a:ext cx="2110500" cy="85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9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Collaborative Brainstorming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348175" y="3741825"/>
            <a:ext cx="2110500" cy="698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9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Rapid Ideation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853325" y="2567163"/>
            <a:ext cx="2110500" cy="92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Quiet Brainstorming</a:t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458675" y="1171875"/>
            <a:ext cx="2448000" cy="99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Individual brainstorming</a:t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552200" y="4024950"/>
            <a:ext cx="2448000" cy="99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9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  Electronic brainstorming</a:t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339725" y="2567163"/>
            <a:ext cx="2110500" cy="92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Analytic Brainstorming</a:t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431950" y="1602500"/>
            <a:ext cx="25284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1700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Ressource 1 :</a:t>
            </a:r>
            <a:endParaRPr b="1" sz="1400">
              <a:solidFill>
                <a:srgbClr val="00FFFF"/>
              </a:solidFill>
            </a:endParaRPr>
          </a:p>
        </p:txBody>
      </p:sp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431950" y="3557400"/>
            <a:ext cx="25284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1700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Ressource 3 :</a:t>
            </a:r>
            <a:endParaRPr b="1" sz="1700">
              <a:solidFill>
                <a:srgbClr val="00FFFF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431950" y="2579950"/>
            <a:ext cx="25284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1700">
                <a:solidFill>
                  <a:srgbClr val="00FFFF"/>
                </a:solidFill>
                <a:latin typeface="Ubuntu"/>
                <a:ea typeface="Ubuntu"/>
                <a:cs typeface="Ubuntu"/>
                <a:sym typeface="Ubuntu"/>
              </a:rPr>
              <a:t>Ressource 2 :</a:t>
            </a:r>
            <a:endParaRPr b="1" sz="1700">
              <a:solidFill>
                <a:srgbClr val="00FFFF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3059700" y="2503750"/>
            <a:ext cx="5557500" cy="94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Tahoma"/>
              <a:buChar char="➢"/>
            </a:pPr>
            <a:r>
              <a:rPr lang="fr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https://www.youtube.com/watch?v=tMl0uXedbOI</a:t>
            </a:r>
            <a:endParaRPr sz="140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045825" y="25122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RESSOURCES</a:t>
            </a:r>
            <a:endParaRPr b="1" sz="26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3059700" y="1545550"/>
            <a:ext cx="55575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f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19 Top Brainstorming Techniques to Generate Ideas for Every Situation (tutsplus.com)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059700" y="3494350"/>
            <a:ext cx="55575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Tahoma"/>
              <a:buChar char="➢"/>
            </a:pPr>
            <a:r>
              <a:rPr lang="f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Brainstorming - Wikipedia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title"/>
          </p:nvPr>
        </p:nvSpPr>
        <p:spPr>
          <a:xfrm>
            <a:off x="3088400" y="4011925"/>
            <a:ext cx="2781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FFFF"/>
                </a:solidFill>
              </a:rPr>
              <a:t>    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997450" y="1282399"/>
            <a:ext cx="73152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EXEMPLE</a:t>
            </a:r>
            <a:r>
              <a:rPr b="1" lang="fr" sz="9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 2</a:t>
            </a:r>
            <a:endParaRPr b="1" sz="90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instorming is a good way to come up a solution or two. As the name suggests, the idea is that you storm on the neural pathways through the brain to pick a lot of thoughts quickly and intuitively. It's best to do this with a group of diverse people, so you have lots of different brains to explore. This leads to the creation of more ideas and maybe new solutions.&#10;&#10;Full Script: https://docs.google.com/document/d/1V_9plV4rjZCjvpXitVkWc88IEzPacj9Bkxva2XeVek4/edit" id="120" name="Google Shape;120;p19" title="Brainstorming Techniques: How to Innovate in Group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19575" cy="4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5482900" y="1102950"/>
            <a:ext cx="215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  <a:endParaRPr sz="14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197100" y="2029400"/>
            <a:ext cx="463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Questions</a:t>
            </a:r>
            <a:endParaRPr sz="6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