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2676f1b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2676f1b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3c96d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3c96d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3c96d1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3c96d1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2676f1b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2676f1b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2676f1b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2676f1b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2676f1b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2676f1b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2676f1b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2676f1b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2676f1b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2676f1b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2676f1b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2676f1b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2676f1b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2676f1b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2676f1b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2676f1b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200"/>
            <a:ext cx="673800" cy="67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477950" y="1284850"/>
            <a:ext cx="4816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CALCULATRICE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3400" y="3611000"/>
            <a:ext cx="23112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AKHRIF JAAFAR</a:t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505200" y="3611000"/>
            <a:ext cx="23112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ES-SARRAJ FOUAD</a:t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829050" y="3260600"/>
            <a:ext cx="168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ENCADRANT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47050" y="3260600"/>
            <a:ext cx="168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REALISATION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1576650"/>
            <a:ext cx="9144000" cy="1990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VERSION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592400" y="15300"/>
            <a:ext cx="4551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-GB" sz="2000">
                <a:solidFill>
                  <a:srgbClr val="FFFFFF"/>
                </a:solidFill>
              </a:rPr>
              <a:t>Gestion Projet</a:t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➔"/>
            </a:pPr>
            <a:r>
              <a:rPr lang="en-GB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➔"/>
            </a:pPr>
            <a:r>
              <a:rPr lang="en-GB" sz="2000">
                <a:solidFill>
                  <a:schemeClr val="lt1"/>
                </a:solidFill>
              </a:rPr>
              <a:t>PHP</a:t>
            </a:r>
            <a:endParaRPr sz="2000">
              <a:solidFill>
                <a:schemeClr val="lt1"/>
              </a:solidFill>
            </a:endParaRPr>
          </a:p>
          <a:p>
            <a:pPr indent="-35560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◆"/>
            </a:pPr>
            <a:r>
              <a:rPr lang="en-GB" sz="2000">
                <a:solidFill>
                  <a:schemeClr val="lt1"/>
                </a:solidFill>
              </a:rPr>
              <a:t>“GET &amp; POST”</a:t>
            </a:r>
            <a:endParaRPr sz="2000">
              <a:solidFill>
                <a:schemeClr val="lt1"/>
              </a:solidFill>
            </a:endParaRPr>
          </a:p>
          <a:p>
            <a:pPr indent="-35560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◆"/>
            </a:pPr>
            <a:r>
              <a:rPr lang="en-GB" sz="2000">
                <a:solidFill>
                  <a:schemeClr val="lt1"/>
                </a:solidFill>
              </a:rPr>
              <a:t>   “Function”</a:t>
            </a:r>
            <a:endParaRPr sz="2000">
              <a:solidFill>
                <a:schemeClr val="lt1"/>
              </a:solidFill>
            </a:endParaRPr>
          </a:p>
          <a:p>
            <a:pPr indent="-35560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◆"/>
            </a:pPr>
            <a:r>
              <a:rPr lang="en-GB" sz="2000">
                <a:solidFill>
                  <a:schemeClr val="lt1"/>
                </a:solidFill>
              </a:rPr>
              <a:t>      “POO”</a:t>
            </a:r>
            <a:endParaRPr sz="2000">
              <a:solidFill>
                <a:schemeClr val="lt1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➔"/>
            </a:pPr>
            <a:r>
              <a:rPr lang="en-GB" sz="2000">
                <a:solidFill>
                  <a:schemeClr val="lt1"/>
                </a:solidFill>
              </a:rPr>
              <a:t>Github</a:t>
            </a:r>
            <a:endParaRPr sz="2000">
              <a:solidFill>
                <a:schemeClr val="lt1"/>
              </a:solidFill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➔"/>
            </a:pPr>
            <a:r>
              <a:rPr lang="en-GB" sz="2000">
                <a:solidFill>
                  <a:schemeClr val="lt1"/>
                </a:solidFill>
              </a:rPr>
              <a:t>Bootstrap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75525" y="1755900"/>
            <a:ext cx="3949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3754D9"/>
                </a:solidFill>
                <a:latin typeface="Lato"/>
                <a:ea typeface="Lato"/>
                <a:cs typeface="Lato"/>
                <a:sym typeface="Lato"/>
              </a:rPr>
              <a:t>ANALYSE  TECHNIQUE!</a:t>
            </a:r>
            <a:endParaRPr b="1" sz="4800">
              <a:solidFill>
                <a:srgbClr val="3754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0" y="1576650"/>
            <a:ext cx="9144000" cy="1990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VERSION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25" y="0"/>
            <a:ext cx="9143982" cy="1209330"/>
          </a:xfrm>
          <a:prstGeom prst="flowChartDocumen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BESOIN!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079" y="1668575"/>
            <a:ext cx="736932" cy="21274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6224528" y="2053777"/>
            <a:ext cx="2439900" cy="12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B21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B212C"/>
                </a:solidFill>
                <a:latin typeface="Calibri"/>
                <a:ea typeface="Calibri"/>
                <a:cs typeface="Calibri"/>
                <a:sym typeface="Calibri"/>
              </a:rPr>
              <a:t>CALCULATRICE </a:t>
            </a:r>
            <a:endParaRPr b="1" i="0" sz="2000" u="none" cap="none" strike="noStrike">
              <a:solidFill>
                <a:srgbClr val="1B21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5"/>
          <p:cNvCxnSpPr>
            <a:stCxn id="88" idx="3"/>
            <a:endCxn id="89" idx="1"/>
          </p:cNvCxnSpPr>
          <p:nvPr/>
        </p:nvCxnSpPr>
        <p:spPr>
          <a:xfrm flipH="1" rot="10800000">
            <a:off x="1551010" y="2656084"/>
            <a:ext cx="4673400" cy="76200"/>
          </a:xfrm>
          <a:prstGeom prst="straightConnector1">
            <a:avLst/>
          </a:prstGeom>
          <a:noFill/>
          <a:ln cap="flat" cmpd="sng" w="12700">
            <a:solidFill>
              <a:srgbClr val="1B212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2433576" y="1956450"/>
            <a:ext cx="2648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Calibri"/>
                <a:ea typeface="Calibri"/>
                <a:cs typeface="Calibri"/>
                <a:sym typeface="Calibri"/>
              </a:rPr>
              <a:t>Entrer les numéros</a:t>
            </a:r>
            <a:endParaRPr sz="1900"/>
          </a:p>
        </p:txBody>
      </p:sp>
      <p:sp>
        <p:nvSpPr>
          <p:cNvPr id="92" name="Google Shape;92;p15"/>
          <p:cNvSpPr txBox="1"/>
          <p:nvPr/>
        </p:nvSpPr>
        <p:spPr>
          <a:xfrm>
            <a:off x="2433576" y="2941325"/>
            <a:ext cx="3108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Calibri"/>
                <a:ea typeface="Calibri"/>
                <a:cs typeface="Calibri"/>
                <a:sym typeface="Calibri"/>
              </a:rPr>
              <a:t>Afficher Résultat</a:t>
            </a:r>
            <a:endParaRPr sz="1900"/>
          </a:p>
        </p:txBody>
      </p:sp>
      <p:sp>
        <p:nvSpPr>
          <p:cNvPr id="93" name="Google Shape;93;p15"/>
          <p:cNvSpPr txBox="1"/>
          <p:nvPr/>
        </p:nvSpPr>
        <p:spPr>
          <a:xfrm>
            <a:off x="535775" y="3939550"/>
            <a:ext cx="1393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Utilisateur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13" y="0"/>
            <a:ext cx="9143982" cy="1209330"/>
          </a:xfrm>
          <a:prstGeom prst="flowChartDocumen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ANALYSE  BESOIN!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9750" y="4748233"/>
            <a:ext cx="1760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Logiciel</a:t>
            </a:r>
            <a:endParaRPr b="1" sz="1800"/>
          </a:p>
        </p:txBody>
      </p:sp>
      <p:sp>
        <p:nvSpPr>
          <p:cNvPr id="100" name="Google Shape;100;p16"/>
          <p:cNvSpPr/>
          <p:nvPr/>
        </p:nvSpPr>
        <p:spPr>
          <a:xfrm>
            <a:off x="3348263" y="3430614"/>
            <a:ext cx="4921200" cy="638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B21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Calculer les numéros </a:t>
            </a:r>
            <a:endParaRPr sz="1800"/>
          </a:p>
        </p:txBody>
      </p:sp>
      <p:sp>
        <p:nvSpPr>
          <p:cNvPr id="101" name="Google Shape;101;p16"/>
          <p:cNvSpPr/>
          <p:nvPr/>
        </p:nvSpPr>
        <p:spPr>
          <a:xfrm>
            <a:off x="3348265" y="4429200"/>
            <a:ext cx="4979400" cy="638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B21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Afficher le résultat </a:t>
            </a:r>
            <a:endParaRPr sz="1800"/>
          </a:p>
        </p:txBody>
      </p:sp>
      <p:sp>
        <p:nvSpPr>
          <p:cNvPr id="102" name="Google Shape;102;p16"/>
          <p:cNvSpPr/>
          <p:nvPr/>
        </p:nvSpPr>
        <p:spPr>
          <a:xfrm>
            <a:off x="3661709" y="1698292"/>
            <a:ext cx="4607700" cy="638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B21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Entrer les numéros</a:t>
            </a:r>
            <a:endParaRPr sz="1800"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710" y="1329725"/>
            <a:ext cx="892794" cy="1442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943842" y="2872141"/>
            <a:ext cx="1312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Utilisateur</a:t>
            </a:r>
            <a:endParaRPr b="1" sz="1800"/>
          </a:p>
        </p:txBody>
      </p:sp>
      <p:cxnSp>
        <p:nvCxnSpPr>
          <p:cNvPr id="105" name="Google Shape;105;p16"/>
          <p:cNvCxnSpPr>
            <a:stCxn id="103" idx="3"/>
            <a:endCxn id="102" idx="2"/>
          </p:cNvCxnSpPr>
          <p:nvPr/>
        </p:nvCxnSpPr>
        <p:spPr>
          <a:xfrm flipH="1" rot="10800000">
            <a:off x="2046503" y="2017485"/>
            <a:ext cx="1615200" cy="33600"/>
          </a:xfrm>
          <a:prstGeom prst="straightConnector1">
            <a:avLst/>
          </a:prstGeom>
          <a:noFill/>
          <a:ln cap="flat" cmpd="sng" w="9525">
            <a:solidFill>
              <a:srgbClr val="1B212C"/>
            </a:solidFill>
            <a:prstDash val="solid"/>
            <a:miter lim="800000"/>
            <a:headEnd len="sm" w="sm" type="none"/>
            <a:tailEnd len="sm" w="sm" type="stealth"/>
          </a:ln>
        </p:spPr>
      </p:cxnSp>
      <p:cxnSp>
        <p:nvCxnSpPr>
          <p:cNvPr id="106" name="Google Shape;106;p16"/>
          <p:cNvCxnSpPr>
            <a:stCxn id="107" idx="3"/>
            <a:endCxn id="100" idx="2"/>
          </p:cNvCxnSpPr>
          <p:nvPr/>
        </p:nvCxnSpPr>
        <p:spPr>
          <a:xfrm flipH="1" rot="10800000">
            <a:off x="2046501" y="3749792"/>
            <a:ext cx="1301700" cy="390600"/>
          </a:xfrm>
          <a:prstGeom prst="straightConnector1">
            <a:avLst/>
          </a:prstGeom>
          <a:noFill/>
          <a:ln cap="flat" cmpd="sng" w="9525">
            <a:solidFill>
              <a:srgbClr val="1B212C"/>
            </a:solidFill>
            <a:prstDash val="solid"/>
            <a:miter lim="800000"/>
            <a:headEnd len="sm" w="sm" type="none"/>
            <a:tailEnd len="sm" w="sm" type="stealth"/>
          </a:ln>
        </p:spPr>
      </p:cxnSp>
      <p:cxnSp>
        <p:nvCxnSpPr>
          <p:cNvPr id="108" name="Google Shape;108;p16"/>
          <p:cNvCxnSpPr>
            <a:stCxn id="107" idx="3"/>
            <a:endCxn id="101" idx="2"/>
          </p:cNvCxnSpPr>
          <p:nvPr/>
        </p:nvCxnSpPr>
        <p:spPr>
          <a:xfrm>
            <a:off x="2046501" y="4140392"/>
            <a:ext cx="1301700" cy="607800"/>
          </a:xfrm>
          <a:prstGeom prst="straightConnector1">
            <a:avLst/>
          </a:prstGeom>
          <a:noFill/>
          <a:ln cap="flat" cmpd="sng" w="9525">
            <a:solidFill>
              <a:srgbClr val="1B212C"/>
            </a:solidFill>
            <a:prstDash val="solid"/>
            <a:miter lim="800000"/>
            <a:headEnd len="sm" w="sm" type="none"/>
            <a:tailEnd len="sm" w="sm" type="stealth"/>
          </a:ln>
        </p:spPr>
      </p:cxn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27521" l="30071" r="30469" t="22230"/>
          <a:stretch/>
        </p:blipFill>
        <p:spPr>
          <a:xfrm>
            <a:off x="1153700" y="3532585"/>
            <a:ext cx="892801" cy="121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592400" y="15300"/>
            <a:ext cx="4551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Gestion Projet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HTML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Design Thinking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Github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Maquettage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CSS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Bootstrap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UML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75525" y="1755900"/>
            <a:ext cx="3949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3754D9"/>
                </a:solidFill>
                <a:latin typeface="Lato"/>
                <a:ea typeface="Lato"/>
                <a:cs typeface="Lato"/>
                <a:sym typeface="Lato"/>
              </a:rPr>
              <a:t>ANALYSE  TECHNIQUE!</a:t>
            </a:r>
            <a:endParaRPr b="1" sz="4800">
              <a:solidFill>
                <a:srgbClr val="3754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13" y="0"/>
            <a:ext cx="9143982" cy="1209330"/>
          </a:xfrm>
          <a:prstGeom prst="flowChartDocumen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ARCHITECTURE 3 TIERS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88" y="1407616"/>
            <a:ext cx="7271050" cy="36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13" y="0"/>
            <a:ext cx="9143982" cy="1209330"/>
          </a:xfrm>
          <a:prstGeom prst="flowChartDocumen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CONCEPTION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3" y="0"/>
            <a:ext cx="9143982" cy="1209330"/>
          </a:xfrm>
          <a:prstGeom prst="flowChartDocumen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REALISATION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1576650"/>
            <a:ext cx="9144000" cy="1990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VERSION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