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6" r:id="rId10"/>
    <p:sldId id="265" r:id="rId11"/>
  </p:sldIdLst>
  <p:sldSz cx="9144000" cy="5143500" type="screen16x9"/>
  <p:notesSz cx="6858000" cy="9144000"/>
  <p:embeddedFontLst>
    <p:embeddedFont>
      <p:font typeface="Calibri" pitchFamily="34" charset="0"/>
      <p:regular r:id="rId13"/>
      <p:bold r:id="rId14"/>
      <p:italic r:id="rId15"/>
      <p:boldItalic r:id="rId16"/>
    </p:embeddedFont>
    <p:embeddedFont>
      <p:font typeface="Helvetica Neue" charset="0"/>
      <p:regular r:id="rId17"/>
      <p:bold r:id="rId18"/>
      <p:italic r:id="rId19"/>
      <p:boldItalic r:id="rId20"/>
    </p:embeddedFont>
    <p:embeddedFont>
      <p:font typeface="Onest Medium" charset="0"/>
      <p:regular r:id="rId21"/>
      <p:bold r:id="rId22"/>
    </p:embeddedFont>
    <p:embeddedFont>
      <p:font typeface="Miriam Libre" charset="-79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iiS5dTMLR0C1YOgKhSo5yrEqim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2664" y="-12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882711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28625"/>
            <a:ext cx="2057400" cy="1157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1:notes"/>
          <p:cNvSpPr txBox="1">
            <a:spLocks noGrp="1"/>
          </p:cNvSpPr>
          <p:nvPr>
            <p:ph type="body" idx="1"/>
          </p:nvPr>
        </p:nvSpPr>
        <p:spPr>
          <a:xfrm>
            <a:off x="342900" y="1650002"/>
            <a:ext cx="2743200" cy="1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20950" rIns="41900" bIns="209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0" name="Google Shape;60;p1:notes"/>
          <p:cNvSpPr txBox="1">
            <a:spLocks noGrp="1"/>
          </p:cNvSpPr>
          <p:nvPr>
            <p:ph type="sldNum" idx="12"/>
          </p:nvPr>
        </p:nvSpPr>
        <p:spPr>
          <a:xfrm>
            <a:off x="1942306" y="3256551"/>
            <a:ext cx="1485900" cy="1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20950" rIns="41900" bIns="20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4a952afb2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g34a952afb2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4a952afb2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34a952afb2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4a952afb2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g34a952afb2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a952afb2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34a952afb2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4a952afb2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34a952afb2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4a952afb2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34a952afb2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28625"/>
            <a:ext cx="2057400" cy="1157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9:notes"/>
          <p:cNvSpPr txBox="1">
            <a:spLocks noGrp="1"/>
          </p:cNvSpPr>
          <p:nvPr>
            <p:ph type="body" idx="1"/>
          </p:nvPr>
        </p:nvSpPr>
        <p:spPr>
          <a:xfrm>
            <a:off x="342900" y="1650002"/>
            <a:ext cx="2743200" cy="1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20950" rIns="41900" bIns="209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9:notes"/>
          <p:cNvSpPr txBox="1">
            <a:spLocks noGrp="1"/>
          </p:cNvSpPr>
          <p:nvPr>
            <p:ph type="sldNum" idx="12"/>
          </p:nvPr>
        </p:nvSpPr>
        <p:spPr>
          <a:xfrm>
            <a:off x="1942306" y="3256551"/>
            <a:ext cx="1485900" cy="1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20950" rIns="41900" bIns="20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2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2"/>
          <p:cNvSpPr txBox="1">
            <a:spLocks noGrp="1"/>
          </p:cNvSpPr>
          <p:nvPr>
            <p:ph type="title"/>
          </p:nvPr>
        </p:nvSpPr>
        <p:spPr>
          <a:xfrm>
            <a:off x="425767" y="411797"/>
            <a:ext cx="6603300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body" idx="1"/>
          </p:nvPr>
        </p:nvSpPr>
        <p:spPr>
          <a:xfrm>
            <a:off x="1345564" y="1270317"/>
            <a:ext cx="6221100" cy="34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sldNum" idx="12"/>
          </p:nvPr>
        </p:nvSpPr>
        <p:spPr>
          <a:xfrm>
            <a:off x="8682990" y="4851181"/>
            <a:ext cx="2031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TITLE_AND_BODY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32cc56560a3_0_77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/>
          <p:nvPr/>
        </p:nvSpPr>
        <p:spPr>
          <a:xfrm>
            <a:off x="318300" y="2884650"/>
            <a:ext cx="8507400" cy="15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3000" b="1">
                <a:solidFill>
                  <a:srgbClr val="0BD752"/>
                </a:solidFill>
                <a:latin typeface="Miriam Libre"/>
                <a:ea typeface="Miriam Libre"/>
                <a:cs typeface="Miriam Libre"/>
                <a:sym typeface="Miriam Libre"/>
              </a:rPr>
              <a:t>GUVI</a:t>
            </a:r>
            <a:r>
              <a:rPr lang="en" sz="3000" b="1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 - </a:t>
            </a:r>
            <a:r>
              <a:rPr lang="en" sz="3000" b="1">
                <a:solidFill>
                  <a:srgbClr val="304443"/>
                </a:solidFill>
                <a:latin typeface="Miriam Libre"/>
                <a:ea typeface="Miriam Libre"/>
                <a:cs typeface="Miriam Libre"/>
                <a:sym typeface="Miriam Libre"/>
              </a:rPr>
              <a:t>Naan Mudhalvan </a:t>
            </a:r>
            <a:endParaRPr sz="3000" b="1">
              <a:solidFill>
                <a:srgbClr val="304443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3000" b="1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Engineering</a:t>
            </a:r>
            <a:r>
              <a:rPr lang="en" sz="4000" b="1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 </a:t>
            </a:r>
            <a:r>
              <a:rPr lang="en" sz="2800" b="1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Hackathon 2025</a:t>
            </a:r>
            <a:endParaRPr sz="2800" b="1" i="0" u="none" strike="noStrike" cap="none">
              <a:solidFill>
                <a:schemeClr val="dk1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  <p:pic>
        <p:nvPicPr>
          <p:cNvPr id="63" name="Google Shape;63;p1" title="e16d1c85fa9b70d8d3e3ba871627db20-removebg-preview.png"/>
          <p:cNvPicPr preferRelativeResize="0"/>
          <p:nvPr/>
        </p:nvPicPr>
        <p:blipFill rotWithShape="1">
          <a:blip r:embed="rId3">
            <a:alphaModFix/>
          </a:blip>
          <a:srcRect t="20295" b="21733"/>
          <a:stretch/>
        </p:blipFill>
        <p:spPr>
          <a:xfrm>
            <a:off x="2902875" y="901450"/>
            <a:ext cx="3338250" cy="193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" title="TamilNadu_Logo.svg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750" y="177075"/>
            <a:ext cx="805704" cy="884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" title="TNSDC-logo-08.png"/>
          <p:cNvPicPr preferRelativeResize="0"/>
          <p:nvPr/>
        </p:nvPicPr>
        <p:blipFill rotWithShape="1">
          <a:blip r:embed="rId5">
            <a:alphaModFix/>
          </a:blip>
          <a:srcRect l="17537" t="15632" r="14726" b="15321"/>
          <a:stretch/>
        </p:blipFill>
        <p:spPr>
          <a:xfrm>
            <a:off x="1210501" y="117312"/>
            <a:ext cx="984700" cy="100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57175" y="273500"/>
            <a:ext cx="2648475" cy="5495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"/>
          <p:cNvSpPr/>
          <p:nvPr/>
        </p:nvSpPr>
        <p:spPr>
          <a:xfrm>
            <a:off x="0" y="25"/>
            <a:ext cx="107400" cy="5143500"/>
          </a:xfrm>
          <a:prstGeom prst="rect">
            <a:avLst/>
          </a:prstGeom>
          <a:solidFill>
            <a:srgbClr val="2E3BA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"/>
          <p:cNvSpPr txBox="1"/>
          <p:nvPr/>
        </p:nvSpPr>
        <p:spPr>
          <a:xfrm>
            <a:off x="7978188" y="4754075"/>
            <a:ext cx="847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0" u="none" strike="noStrike" cap="none">
                <a:solidFill>
                  <a:srgbClr val="00B050"/>
                </a:solidFill>
                <a:latin typeface="Miriam Libre"/>
                <a:ea typeface="Miriam Libre"/>
                <a:cs typeface="Miriam Libre"/>
                <a:sym typeface="Miriam Libre"/>
              </a:rPr>
              <a:t>www.guvi.in</a:t>
            </a:r>
            <a:endParaRPr sz="700">
              <a:latin typeface="Miriam Libre"/>
              <a:ea typeface="Miriam Libre"/>
              <a:cs typeface="Miriam Libre"/>
              <a:sym typeface="Miriam Libr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/>
          <p:nvPr/>
        </p:nvSpPr>
        <p:spPr>
          <a:xfrm>
            <a:off x="1251300" y="2055750"/>
            <a:ext cx="6641400" cy="1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5000" b="1" i="0" u="none" strike="noStrike" cap="none" dirty="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Thank You</a:t>
            </a:r>
            <a:endParaRPr sz="5000" b="1" i="0" u="none" strike="noStrike" cap="none" dirty="0">
              <a:solidFill>
                <a:schemeClr val="dk1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147" name="Google Shape;147;p9"/>
          <p:cNvSpPr/>
          <p:nvPr/>
        </p:nvSpPr>
        <p:spPr>
          <a:xfrm>
            <a:off x="0" y="25"/>
            <a:ext cx="107400" cy="5143500"/>
          </a:xfrm>
          <a:prstGeom prst="rect">
            <a:avLst/>
          </a:prstGeom>
          <a:solidFill>
            <a:srgbClr val="2E3BA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5713" y="193033"/>
            <a:ext cx="1492974" cy="3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9" title="e16d1c85fa9b70d8d3e3ba871627db20-removebg-preview.png"/>
          <p:cNvPicPr preferRelativeResize="0"/>
          <p:nvPr/>
        </p:nvPicPr>
        <p:blipFill rotWithShape="1">
          <a:blip r:embed="rId4">
            <a:alphaModFix/>
          </a:blip>
          <a:srcRect t="20295" b="21733"/>
          <a:stretch/>
        </p:blipFill>
        <p:spPr>
          <a:xfrm>
            <a:off x="6565825" y="98900"/>
            <a:ext cx="859100" cy="49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9"/>
          <p:cNvSpPr txBox="1"/>
          <p:nvPr/>
        </p:nvSpPr>
        <p:spPr>
          <a:xfrm>
            <a:off x="7978188" y="4754075"/>
            <a:ext cx="847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0" u="none" strike="noStrike" cap="none">
                <a:solidFill>
                  <a:srgbClr val="00B050"/>
                </a:solidFill>
                <a:latin typeface="Miriam Libre"/>
                <a:ea typeface="Miriam Libre"/>
                <a:cs typeface="Miriam Libre"/>
                <a:sym typeface="Miriam Libre"/>
              </a:rPr>
              <a:t>www.guvi.in</a:t>
            </a:r>
            <a:endParaRPr sz="700">
              <a:latin typeface="Miriam Libre"/>
              <a:ea typeface="Miriam Libre"/>
              <a:cs typeface="Miriam Libre"/>
              <a:sym typeface="Miriam Libr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/>
        </p:nvSpPr>
        <p:spPr>
          <a:xfrm>
            <a:off x="3467538" y="1149975"/>
            <a:ext cx="22320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1"/>
                </a:solidFill>
                <a:latin typeface="Onest Medium"/>
                <a:ea typeface="Onest Medium"/>
                <a:cs typeface="Onest Medium"/>
                <a:sym typeface="Onest Medium"/>
              </a:rPr>
              <a:t>Learning Programs</a:t>
            </a:r>
            <a:endParaRPr sz="1800" b="0" i="0" u="none" strike="noStrike" cap="none">
              <a:solidFill>
                <a:schemeClr val="lt1"/>
              </a:solidFill>
              <a:latin typeface="Onest Medium"/>
              <a:ea typeface="Onest Medium"/>
              <a:cs typeface="Onest Medium"/>
              <a:sym typeface="Onest Medium"/>
            </a:endParaRPr>
          </a:p>
        </p:txBody>
      </p:sp>
      <p:pic>
        <p:nvPicPr>
          <p:cNvPr id="74" name="Google Shape;7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5713" y="193033"/>
            <a:ext cx="1492974" cy="3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4"/>
          <p:cNvSpPr/>
          <p:nvPr/>
        </p:nvSpPr>
        <p:spPr>
          <a:xfrm>
            <a:off x="0" y="25"/>
            <a:ext cx="107400" cy="5143500"/>
          </a:xfrm>
          <a:prstGeom prst="rect">
            <a:avLst/>
          </a:prstGeom>
          <a:solidFill>
            <a:srgbClr val="2E3BA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4" title="e16d1c85fa9b70d8d3e3ba871627db20-removebg-preview.png"/>
          <p:cNvPicPr preferRelativeResize="0"/>
          <p:nvPr/>
        </p:nvPicPr>
        <p:blipFill rotWithShape="1">
          <a:blip r:embed="rId4">
            <a:alphaModFix/>
          </a:blip>
          <a:srcRect t="20295" b="21733"/>
          <a:stretch/>
        </p:blipFill>
        <p:spPr>
          <a:xfrm>
            <a:off x="6565825" y="98900"/>
            <a:ext cx="859100" cy="4980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4"/>
          <p:cNvSpPr txBox="1"/>
          <p:nvPr/>
        </p:nvSpPr>
        <p:spPr>
          <a:xfrm>
            <a:off x="7978188" y="4754075"/>
            <a:ext cx="847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0" u="none" strike="noStrike" cap="none">
                <a:solidFill>
                  <a:srgbClr val="00B050"/>
                </a:solidFill>
                <a:latin typeface="Miriam Libre"/>
                <a:ea typeface="Miriam Libre"/>
                <a:cs typeface="Miriam Libre"/>
                <a:sym typeface="Miriam Libre"/>
              </a:rPr>
              <a:t>www.guvi.in</a:t>
            </a:r>
            <a:endParaRPr sz="700"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10" name="Text Placeholder 4"/>
          <p:cNvSpPr>
            <a:spLocks noGrp="1"/>
          </p:cNvSpPr>
          <p:nvPr>
            <p:ph type="body" idx="1"/>
          </p:nvPr>
        </p:nvSpPr>
        <p:spPr>
          <a:xfrm>
            <a:off x="220813" y="703526"/>
            <a:ext cx="8725450" cy="456005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/>
              <a:t>	</a:t>
            </a:r>
            <a:r>
              <a:rPr lang="en-US" b="1" dirty="0" smtClean="0"/>
              <a:t>TITLE 	</a:t>
            </a:r>
            <a:r>
              <a:rPr lang="en-US" b="1" smtClean="0"/>
              <a:t>: “</a:t>
            </a:r>
            <a:r>
              <a:rPr lang="en-US" b="1" dirty="0" smtClean="0"/>
              <a:t>Voice-Based   Authentication </a:t>
            </a:r>
            <a:r>
              <a:rPr lang="en-US" b="1" dirty="0"/>
              <a:t>System for </a:t>
            </a:r>
            <a:r>
              <a:rPr lang="en-US" b="1" smtClean="0"/>
              <a:t>Healthcare portal”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b="1" dirty="0" smtClean="0"/>
              <a:t>TEAM NUMBER : 2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 smtClean="0"/>
              <a:t>TEAM MEMBERS:</a:t>
            </a:r>
            <a:br>
              <a:rPr lang="en-US" b="1" dirty="0" smtClean="0"/>
            </a:br>
            <a:r>
              <a:rPr lang="en-US" b="1" dirty="0" smtClean="0"/>
              <a:t>			Akilan s</a:t>
            </a:r>
            <a:br>
              <a:rPr lang="en-US" b="1" dirty="0" smtClean="0"/>
            </a:br>
            <a:r>
              <a:rPr lang="en-US" b="1" dirty="0" smtClean="0"/>
              <a:t>			</a:t>
            </a:r>
            <a:r>
              <a:rPr lang="en-US" b="1" dirty="0" err="1" smtClean="0"/>
              <a:t>Bharath</a:t>
            </a:r>
            <a:r>
              <a:rPr lang="en-US" b="1" dirty="0" smtClean="0"/>
              <a:t> </a:t>
            </a:r>
            <a:r>
              <a:rPr lang="en-US" b="1" dirty="0"/>
              <a:t>Kumar </a:t>
            </a:r>
            <a:r>
              <a:rPr lang="en-US" b="1" dirty="0" smtClean="0"/>
              <a:t>D</a:t>
            </a:r>
            <a:br>
              <a:rPr lang="en-US" b="1" dirty="0" smtClean="0"/>
            </a:br>
            <a:r>
              <a:rPr lang="en-US" b="1" dirty="0" smtClean="0"/>
              <a:t>			</a:t>
            </a:r>
            <a:r>
              <a:rPr lang="en-US" b="1" dirty="0" err="1" smtClean="0"/>
              <a:t>Thamizhanban</a:t>
            </a:r>
            <a:r>
              <a:rPr lang="en-US" b="1" dirty="0" smtClean="0"/>
              <a:t> G</a:t>
            </a:r>
            <a:br>
              <a:rPr lang="en-US" b="1" dirty="0" smtClean="0"/>
            </a:br>
            <a:r>
              <a:rPr lang="en-US" b="1" dirty="0" smtClean="0"/>
              <a:t>			Ajay </a:t>
            </a:r>
            <a:r>
              <a:rPr lang="en-US" b="1" dirty="0" err="1"/>
              <a:t>kumar</a:t>
            </a:r>
            <a:r>
              <a:rPr lang="en-US" b="1" dirty="0"/>
              <a:t> </a:t>
            </a:r>
            <a:r>
              <a:rPr lang="en-US" b="1" dirty="0" smtClean="0"/>
              <a:t>s</a:t>
            </a:r>
            <a:br>
              <a:rPr lang="en-US" b="1" dirty="0" smtClean="0"/>
            </a:br>
            <a:r>
              <a:rPr lang="en-US" b="1" dirty="0" smtClean="0"/>
              <a:t>			</a:t>
            </a:r>
            <a:r>
              <a:rPr lang="en-US" b="1" dirty="0" err="1" smtClean="0"/>
              <a:t>Harijith</a:t>
            </a:r>
            <a:r>
              <a:rPr lang="en-US" b="1" dirty="0" smtClean="0"/>
              <a:t> k</a:t>
            </a:r>
            <a:br>
              <a:rPr lang="en-US" b="1" dirty="0" smtClean="0"/>
            </a:br>
            <a:r>
              <a:rPr lang="en-US" b="1" dirty="0" smtClean="0"/>
              <a:t>	DEPARTMENT : 3 </a:t>
            </a:r>
            <a:r>
              <a:rPr lang="en-US" b="1" dirty="0" err="1" smtClean="0"/>
              <a:t>rd</a:t>
            </a:r>
            <a:r>
              <a:rPr lang="en-US" b="1" dirty="0" smtClean="0"/>
              <a:t> year CSE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	INSTITUTION NAME: AVC COLLEGE OF ENGINEERING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	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4a952afb28_0_0"/>
          <p:cNvSpPr txBox="1"/>
          <p:nvPr/>
        </p:nvSpPr>
        <p:spPr>
          <a:xfrm>
            <a:off x="3467538" y="1149975"/>
            <a:ext cx="22320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1"/>
                </a:solidFill>
                <a:latin typeface="Onest Medium"/>
                <a:ea typeface="Onest Medium"/>
                <a:cs typeface="Onest Medium"/>
                <a:sym typeface="Onest Medium"/>
              </a:rPr>
              <a:t>Learning Programs</a:t>
            </a:r>
            <a:endParaRPr sz="1800" b="0" i="0" u="none" strike="noStrike" cap="none">
              <a:solidFill>
                <a:schemeClr val="lt1"/>
              </a:solidFill>
              <a:latin typeface="Onest Medium"/>
              <a:ea typeface="Onest Medium"/>
              <a:cs typeface="Onest Medium"/>
              <a:sym typeface="Onest Medium"/>
            </a:endParaRPr>
          </a:p>
        </p:txBody>
      </p:sp>
      <p:pic>
        <p:nvPicPr>
          <p:cNvPr id="83" name="Google Shape;83;g34a952afb28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5713" y="193033"/>
            <a:ext cx="1492974" cy="3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g34a952afb28_0_0"/>
          <p:cNvSpPr/>
          <p:nvPr/>
        </p:nvSpPr>
        <p:spPr>
          <a:xfrm>
            <a:off x="0" y="25"/>
            <a:ext cx="107400" cy="5143500"/>
          </a:xfrm>
          <a:prstGeom prst="rect">
            <a:avLst/>
          </a:prstGeom>
          <a:solidFill>
            <a:srgbClr val="2E3BA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g34a952afb28_0_0" title="e16d1c85fa9b70d8d3e3ba871627db20-removebg-preview.png"/>
          <p:cNvPicPr preferRelativeResize="0"/>
          <p:nvPr/>
        </p:nvPicPr>
        <p:blipFill rotWithShape="1">
          <a:blip r:embed="rId4">
            <a:alphaModFix/>
          </a:blip>
          <a:srcRect t="20295" b="21733"/>
          <a:stretch/>
        </p:blipFill>
        <p:spPr>
          <a:xfrm>
            <a:off x="6565825" y="98900"/>
            <a:ext cx="859100" cy="4980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g34a952afb28_0_0"/>
          <p:cNvSpPr txBox="1"/>
          <p:nvPr/>
        </p:nvSpPr>
        <p:spPr>
          <a:xfrm>
            <a:off x="7978188" y="4754075"/>
            <a:ext cx="847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0" u="none" strike="noStrike" cap="none">
                <a:solidFill>
                  <a:srgbClr val="00B050"/>
                </a:solidFill>
                <a:latin typeface="Miriam Libre"/>
                <a:ea typeface="Miriam Libre"/>
                <a:cs typeface="Miriam Libre"/>
                <a:sym typeface="Miriam Libre"/>
              </a:rPr>
              <a:t>www.guvi.in</a:t>
            </a:r>
            <a:endParaRPr sz="700"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ABSTRACT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en-US" sz="2000" dirty="0"/>
              <a:t>This project aims to create a highly secure, accurate, and user-friendly voice authentication system for healthcare portals. It prioritizes </a:t>
            </a:r>
            <a:r>
              <a:rPr lang="en-US" sz="2000" b="1" dirty="0"/>
              <a:t>frictionless access</a:t>
            </a:r>
            <a:r>
              <a:rPr lang="en-US" sz="2000" dirty="0"/>
              <a:t>, </a:t>
            </a:r>
            <a:r>
              <a:rPr lang="en-US" sz="2000" b="1" dirty="0"/>
              <a:t>privacy</a:t>
            </a:r>
            <a:r>
              <a:rPr lang="en-US" sz="2000" dirty="0"/>
              <a:t>, and </a:t>
            </a:r>
            <a:r>
              <a:rPr lang="en-US" sz="2000" b="1" dirty="0"/>
              <a:t>regulatory compliance</a:t>
            </a:r>
            <a:r>
              <a:rPr lang="en-US" sz="2000" dirty="0"/>
              <a:t> while addressing the challenges of </a:t>
            </a:r>
            <a:r>
              <a:rPr lang="en-US" sz="2000" b="1" dirty="0"/>
              <a:t>spoofing</a:t>
            </a:r>
            <a:r>
              <a:rPr lang="en-US" sz="2000" dirty="0"/>
              <a:t>, </a:t>
            </a:r>
            <a:r>
              <a:rPr lang="en-US" sz="2000" b="1" dirty="0"/>
              <a:t>noise interference</a:t>
            </a:r>
            <a:r>
              <a:rPr lang="en-US" sz="2000" dirty="0"/>
              <a:t>, and </a:t>
            </a:r>
            <a:r>
              <a:rPr lang="en-US" sz="2000" b="1" dirty="0"/>
              <a:t>identity theft</a:t>
            </a:r>
            <a:r>
              <a:rPr lang="en-US" sz="2000" dirty="0"/>
              <a:t>. The goal is to provide a seamless experience for patients, doctors, and administrators, improving trust and reducing security risks. With recent advancements in AI, biometrics, and </a:t>
            </a:r>
            <a:r>
              <a:rPr lang="en-US" sz="2000" dirty="0" err="1" smtClean="0"/>
              <a:t>cybersecurity</a:t>
            </a:r>
            <a:r>
              <a:rPr lang="en-US" sz="2000" dirty="0"/>
              <a:t>, voice-based authentication can be significantly strengthened for healthcare portals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4a952afb28_0_12"/>
          <p:cNvSpPr txBox="1"/>
          <p:nvPr/>
        </p:nvSpPr>
        <p:spPr>
          <a:xfrm>
            <a:off x="3467538" y="1149975"/>
            <a:ext cx="22320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1"/>
                </a:solidFill>
                <a:latin typeface="Onest Medium"/>
                <a:ea typeface="Onest Medium"/>
                <a:cs typeface="Onest Medium"/>
                <a:sym typeface="Onest Medium"/>
              </a:rPr>
              <a:t>Learning Programs</a:t>
            </a:r>
            <a:endParaRPr sz="1800" b="0" i="0" u="none" strike="noStrike" cap="none">
              <a:solidFill>
                <a:schemeClr val="lt1"/>
              </a:solidFill>
              <a:latin typeface="Onest Medium"/>
              <a:ea typeface="Onest Medium"/>
              <a:cs typeface="Onest Medium"/>
              <a:sym typeface="Onest Medium"/>
            </a:endParaRPr>
          </a:p>
        </p:txBody>
      </p:sp>
      <p:pic>
        <p:nvPicPr>
          <p:cNvPr id="101" name="Google Shape;101;g34a952afb28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5713" y="193033"/>
            <a:ext cx="1492974" cy="3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34a952afb28_0_12"/>
          <p:cNvSpPr/>
          <p:nvPr/>
        </p:nvSpPr>
        <p:spPr>
          <a:xfrm>
            <a:off x="0" y="25"/>
            <a:ext cx="107400" cy="5143500"/>
          </a:xfrm>
          <a:prstGeom prst="rect">
            <a:avLst/>
          </a:prstGeom>
          <a:solidFill>
            <a:srgbClr val="2E3BA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g34a952afb28_0_12" title="e16d1c85fa9b70d8d3e3ba871627db20-removebg-preview.png"/>
          <p:cNvPicPr preferRelativeResize="0"/>
          <p:nvPr/>
        </p:nvPicPr>
        <p:blipFill rotWithShape="1">
          <a:blip r:embed="rId4">
            <a:alphaModFix/>
          </a:blip>
          <a:srcRect t="20295" b="21733"/>
          <a:stretch/>
        </p:blipFill>
        <p:spPr>
          <a:xfrm>
            <a:off x="6565825" y="98900"/>
            <a:ext cx="859100" cy="49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34a952afb28_0_12"/>
          <p:cNvSpPr txBox="1"/>
          <p:nvPr/>
        </p:nvSpPr>
        <p:spPr>
          <a:xfrm>
            <a:off x="7978188" y="4754075"/>
            <a:ext cx="847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0" u="none" strike="noStrike" cap="none">
                <a:solidFill>
                  <a:srgbClr val="00B050"/>
                </a:solidFill>
                <a:latin typeface="Miriam Libre"/>
                <a:ea typeface="Miriam Libre"/>
                <a:cs typeface="Miriam Libre"/>
                <a:sym typeface="Miriam Libre"/>
              </a:rPr>
              <a:t>www.guvi.in</a:t>
            </a:r>
            <a:endParaRPr sz="700"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Technology </a:t>
            </a:r>
            <a:r>
              <a:rPr lang="en-US" b="1" dirty="0"/>
              <a:t>Stack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238" y="974675"/>
            <a:ext cx="8520600" cy="39333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/>
              <a:t>Speech Recognition:</a:t>
            </a:r>
            <a:r>
              <a:rPr lang="en-US" dirty="0"/>
              <a:t> </a:t>
            </a:r>
            <a:r>
              <a:rPr lang="en-US" dirty="0" err="1"/>
              <a:t>OpenAI</a:t>
            </a:r>
            <a:r>
              <a:rPr lang="en-US" dirty="0"/>
              <a:t> Whisper, Microsoft Azure Speech, or Google Speech-to-Text for high accuracy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b="1" dirty="0"/>
              <a:t>Voice Biometric Engine:</a:t>
            </a:r>
            <a:r>
              <a:rPr lang="en-US" dirty="0"/>
              <a:t> </a:t>
            </a:r>
            <a:r>
              <a:rPr lang="en-US" dirty="0" err="1"/>
              <a:t>SpeechBrain</a:t>
            </a:r>
            <a:r>
              <a:rPr lang="en-US" dirty="0"/>
              <a:t>, </a:t>
            </a:r>
            <a:r>
              <a:rPr lang="en-US" dirty="0" err="1"/>
              <a:t>Kaldi</a:t>
            </a:r>
            <a:r>
              <a:rPr lang="en-US" dirty="0"/>
              <a:t>, or private cloud-based solutions for scalable and secure voiceprint management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b="1" dirty="0"/>
              <a:t>Security Framework:</a:t>
            </a:r>
            <a:r>
              <a:rPr lang="en-US" dirty="0"/>
              <a:t> Zero Trust, </a:t>
            </a:r>
            <a:r>
              <a:rPr lang="en-US" dirty="0" err="1"/>
              <a:t>OAuth</a:t>
            </a:r>
            <a:r>
              <a:rPr lang="en-US" dirty="0"/>
              <a:t> 2.1, and TLS 1.3 for secure data transmission and API communication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b="1" dirty="0"/>
              <a:t>Real-time Analysis:</a:t>
            </a:r>
            <a:r>
              <a:rPr lang="en-US" dirty="0"/>
              <a:t> Stream processing frameworks like Apache Kafka or AWS Kinesis for real-time voice authentication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b="1" dirty="0"/>
              <a:t>Data Storage:</a:t>
            </a:r>
            <a:r>
              <a:rPr lang="en-US" dirty="0"/>
              <a:t> Encrypted, decentralized storage with biometric tokenization for secure voiceprint management.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a952afb28_0_6"/>
          <p:cNvSpPr txBox="1"/>
          <p:nvPr/>
        </p:nvSpPr>
        <p:spPr>
          <a:xfrm>
            <a:off x="3467538" y="1149975"/>
            <a:ext cx="22320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1"/>
                </a:solidFill>
                <a:latin typeface="Onest Medium"/>
                <a:ea typeface="Onest Medium"/>
                <a:cs typeface="Onest Medium"/>
                <a:sym typeface="Onest Medium"/>
              </a:rPr>
              <a:t>Learning Programs</a:t>
            </a:r>
            <a:endParaRPr sz="1800" b="0" i="0" u="none" strike="noStrike" cap="none">
              <a:solidFill>
                <a:schemeClr val="lt1"/>
              </a:solidFill>
              <a:latin typeface="Onest Medium"/>
              <a:ea typeface="Onest Medium"/>
              <a:cs typeface="Onest Medium"/>
              <a:sym typeface="Onest Medium"/>
            </a:endParaRPr>
          </a:p>
        </p:txBody>
      </p:sp>
      <p:pic>
        <p:nvPicPr>
          <p:cNvPr id="92" name="Google Shape;92;g34a952afb28_0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5713" y="193033"/>
            <a:ext cx="1492974" cy="3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34a952afb28_0_6"/>
          <p:cNvSpPr/>
          <p:nvPr/>
        </p:nvSpPr>
        <p:spPr>
          <a:xfrm>
            <a:off x="0" y="25"/>
            <a:ext cx="107400" cy="5143500"/>
          </a:xfrm>
          <a:prstGeom prst="rect">
            <a:avLst/>
          </a:prstGeom>
          <a:solidFill>
            <a:srgbClr val="2E3BA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g34a952afb28_0_6" title="e16d1c85fa9b70d8d3e3ba871627db20-removebg-preview.png"/>
          <p:cNvPicPr preferRelativeResize="0"/>
          <p:nvPr/>
        </p:nvPicPr>
        <p:blipFill rotWithShape="1">
          <a:blip r:embed="rId4">
            <a:alphaModFix/>
          </a:blip>
          <a:srcRect t="20295" b="21733"/>
          <a:stretch/>
        </p:blipFill>
        <p:spPr>
          <a:xfrm>
            <a:off x="6565825" y="98900"/>
            <a:ext cx="859100" cy="4980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34a952afb28_0_6"/>
          <p:cNvSpPr txBox="1"/>
          <p:nvPr/>
        </p:nvSpPr>
        <p:spPr>
          <a:xfrm>
            <a:off x="7978188" y="4754075"/>
            <a:ext cx="847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0" u="none" strike="noStrike" cap="none">
                <a:solidFill>
                  <a:srgbClr val="00B050"/>
                </a:solidFill>
                <a:latin typeface="Miriam Libre"/>
                <a:ea typeface="Miriam Libre"/>
                <a:cs typeface="Miriam Libre"/>
                <a:sym typeface="Miriam Libre"/>
              </a:rPr>
              <a:t>www.guvi.in</a:t>
            </a:r>
            <a:endParaRPr sz="700"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138" y="61575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Key </a:t>
            </a:r>
            <a:r>
              <a:rPr lang="en-US" b="1" dirty="0"/>
              <a:t>Components of the System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400" y="690076"/>
            <a:ext cx="4271838" cy="4063999"/>
          </a:xfrm>
        </p:spPr>
        <p:txBody>
          <a:bodyPr>
            <a:normAutofit fontScale="85000" lnSpcReduction="20000"/>
          </a:bodyPr>
          <a:lstStyle/>
          <a:p>
            <a:pPr marL="139700" indent="0">
              <a:buNone/>
            </a:pPr>
            <a:r>
              <a:rPr lang="en-US" sz="1800" b="1" dirty="0"/>
              <a:t>Voice Biometrics Technology</a:t>
            </a:r>
            <a:r>
              <a:rPr lang="en-US" sz="1800" b="1" dirty="0" smtClean="0"/>
              <a:t>:</a:t>
            </a:r>
            <a:br>
              <a:rPr lang="en-US" sz="1800" b="1" dirty="0" smtClean="0"/>
            </a:br>
            <a:endParaRPr lang="en-US" sz="1800" dirty="0"/>
          </a:p>
          <a:p>
            <a:pPr algn="just">
              <a:buFont typeface="Wingdings" pitchFamily="2" charset="2"/>
              <a:buChar char="Ø"/>
            </a:pPr>
            <a:r>
              <a:rPr lang="en-US" sz="1900" b="1" dirty="0" err="1" smtClean="0"/>
              <a:t>VoiceprintAnalysis</a:t>
            </a:r>
            <a:r>
              <a:rPr lang="en-US" sz="1900" b="1" dirty="0" smtClean="0"/>
              <a:t>:</a:t>
            </a:r>
            <a:r>
              <a:rPr lang="en-US" sz="1900" dirty="0" smtClean="0"/>
              <a:t> Modern </a:t>
            </a:r>
            <a:r>
              <a:rPr lang="en-US" sz="1900" dirty="0"/>
              <a:t>voiceprint technology captures over 100 unique voice features, including pitch, tone, accent, and vocal tract shape</a:t>
            </a:r>
            <a:r>
              <a:rPr lang="en-US" sz="1900" dirty="0" smtClean="0"/>
              <a:t>.</a:t>
            </a:r>
          </a:p>
          <a:p>
            <a:pPr algn="just">
              <a:buFont typeface="Wingdings" pitchFamily="2" charset="2"/>
              <a:buChar char="Ø"/>
            </a:pPr>
            <a:endParaRPr lang="en-US" sz="1900" dirty="0"/>
          </a:p>
          <a:p>
            <a:pPr algn="just">
              <a:buFont typeface="Wingdings" pitchFamily="2" charset="2"/>
              <a:buChar char="Ø"/>
            </a:pPr>
            <a:r>
              <a:rPr lang="en-US" sz="1800" b="1" dirty="0"/>
              <a:t>Deep Learning Models:</a:t>
            </a:r>
            <a:r>
              <a:rPr lang="en-US" sz="1800" dirty="0"/>
              <a:t> Use state-of-the-art architectures like </a:t>
            </a:r>
            <a:r>
              <a:rPr lang="en-US" sz="1800" b="1" dirty="0"/>
              <a:t>Whisper by </a:t>
            </a:r>
            <a:r>
              <a:rPr lang="en-US" sz="1800" b="1" dirty="0" err="1"/>
              <a:t>OpenAI</a:t>
            </a:r>
            <a:r>
              <a:rPr lang="en-US" sz="1800" dirty="0"/>
              <a:t>, </a:t>
            </a:r>
            <a:r>
              <a:rPr lang="en-US" sz="1800" b="1" dirty="0"/>
              <a:t>x-vectors</a:t>
            </a:r>
            <a:r>
              <a:rPr lang="en-US" sz="1800" dirty="0"/>
              <a:t>, and </a:t>
            </a:r>
            <a:r>
              <a:rPr lang="en-US" sz="1800" b="1" dirty="0"/>
              <a:t>Conformer</a:t>
            </a:r>
            <a:r>
              <a:rPr lang="en-US" sz="1800" dirty="0"/>
              <a:t> models for superior voice identification</a:t>
            </a:r>
            <a:r>
              <a:rPr lang="en-US" sz="1800" dirty="0" smtClean="0"/>
              <a:t>.</a:t>
            </a:r>
            <a:br>
              <a:rPr lang="en-US" sz="1800" dirty="0" smtClean="0"/>
            </a:br>
            <a:endParaRPr lang="en-US" sz="1800" dirty="0"/>
          </a:p>
          <a:p>
            <a:pPr algn="just">
              <a:buFont typeface="Wingdings" pitchFamily="2" charset="2"/>
              <a:buChar char="Ø"/>
            </a:pPr>
            <a:r>
              <a:rPr lang="en-US" sz="1800" b="1" dirty="0"/>
              <a:t>AI-based Speaker </a:t>
            </a:r>
            <a:r>
              <a:rPr lang="en-US" sz="1800" b="1" dirty="0" err="1"/>
              <a:t>Diarization</a:t>
            </a:r>
            <a:r>
              <a:rPr lang="en-US" sz="1800" b="1" dirty="0"/>
              <a:t>:</a:t>
            </a:r>
            <a:r>
              <a:rPr lang="en-US" sz="1800" dirty="0"/>
              <a:t> Separate multiple speakers in real-time for multi-user environments like </a:t>
            </a:r>
            <a:r>
              <a:rPr lang="en-US" sz="1800" dirty="0" err="1"/>
              <a:t>telehealth</a:t>
            </a:r>
            <a:r>
              <a:rPr lang="en-US" sz="1800" dirty="0"/>
              <a:t> sessions.</a:t>
            </a:r>
          </a:p>
          <a:p>
            <a:pPr>
              <a:buFont typeface="Wingdings" pitchFamily="2" charset="2"/>
              <a:buChar char="Ø"/>
            </a:pPr>
            <a:endParaRPr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445000" y="502833"/>
            <a:ext cx="4533900" cy="4823683"/>
          </a:xfrm>
        </p:spPr>
        <p:txBody>
          <a:bodyPr>
            <a:normAutofit fontScale="92500" lnSpcReduction="10000"/>
          </a:bodyPr>
          <a:lstStyle/>
          <a:p>
            <a:pPr marL="139700" indent="0">
              <a:buNone/>
            </a:pPr>
            <a:r>
              <a:rPr lang="en-US" sz="1500" b="1" dirty="0" smtClean="0"/>
              <a:t>Spoofing </a:t>
            </a:r>
            <a:r>
              <a:rPr lang="en-US" sz="1500" b="1" dirty="0"/>
              <a:t>and Security Measures</a:t>
            </a:r>
            <a:r>
              <a:rPr lang="en-US" sz="1500" b="1" dirty="0" smtClean="0"/>
              <a:t>:</a:t>
            </a:r>
            <a:r>
              <a:rPr lang="en-US" sz="1500" dirty="0" smtClean="0"/>
              <a:t>  </a:t>
            </a:r>
            <a:endParaRPr lang="en-US" sz="1500" dirty="0"/>
          </a:p>
          <a:p>
            <a:pPr>
              <a:buFont typeface="Wingdings" pitchFamily="2" charset="2"/>
              <a:buChar char="Ø"/>
            </a:pPr>
            <a:r>
              <a:rPr lang="en-US" sz="1500" b="1" dirty="0" err="1"/>
              <a:t>Liveness</a:t>
            </a:r>
            <a:r>
              <a:rPr lang="en-US" sz="1500" b="1" dirty="0"/>
              <a:t> Detection:</a:t>
            </a:r>
            <a:r>
              <a:rPr lang="en-US" sz="1500" dirty="0"/>
              <a:t> Use real-time audio-visual checks to prevent </a:t>
            </a:r>
            <a:r>
              <a:rPr lang="en-US" sz="1500" dirty="0" err="1"/>
              <a:t>deepfake</a:t>
            </a:r>
            <a:r>
              <a:rPr lang="en-US" sz="1500" dirty="0"/>
              <a:t> and playback attacks.</a:t>
            </a:r>
          </a:p>
          <a:p>
            <a:pPr>
              <a:buFont typeface="Wingdings" pitchFamily="2" charset="2"/>
              <a:buChar char="Ø"/>
            </a:pPr>
            <a:r>
              <a:rPr lang="en-US" sz="1500" b="1" dirty="0"/>
              <a:t>Zero Trust Architecture (ZTA):</a:t>
            </a:r>
            <a:r>
              <a:rPr lang="en-US" sz="1500" dirty="0"/>
              <a:t> Continuously verify user identity based on real-time voice characteristics.</a:t>
            </a:r>
          </a:p>
          <a:p>
            <a:pPr>
              <a:buFont typeface="Wingdings" pitchFamily="2" charset="2"/>
              <a:buChar char="Ø"/>
            </a:pPr>
            <a:r>
              <a:rPr lang="en-US" sz="1500" b="1" dirty="0"/>
              <a:t>Multi-Modal Authentication:</a:t>
            </a:r>
            <a:r>
              <a:rPr lang="en-US" sz="1500" dirty="0"/>
              <a:t> Combine voice with facial recognition, fingerprint, or device biometrics for critical </a:t>
            </a:r>
            <a:r>
              <a:rPr lang="en-US" sz="1500" dirty="0" smtClean="0"/>
              <a:t>actions</a:t>
            </a:r>
            <a:r>
              <a:rPr lang="en-US" sz="1500" dirty="0" smtClean="0"/>
              <a:t>.</a:t>
            </a:r>
            <a:br>
              <a:rPr lang="en-US" sz="1500" dirty="0" smtClean="0"/>
            </a:br>
            <a:endParaRPr lang="en-US" sz="1500" dirty="0" smtClean="0"/>
          </a:p>
          <a:p>
            <a:pPr marL="139700" indent="0">
              <a:buNone/>
            </a:pPr>
            <a:r>
              <a:rPr lang="en-US" sz="1500" b="1" dirty="0" smtClean="0"/>
              <a:t>Advanced </a:t>
            </a:r>
            <a:r>
              <a:rPr lang="en-US" sz="1500" b="1" dirty="0"/>
              <a:t>Signal Processing</a:t>
            </a:r>
            <a:r>
              <a:rPr lang="en-US" sz="1500" b="1" dirty="0" smtClean="0"/>
              <a:t>:</a:t>
            </a:r>
            <a:endParaRPr lang="en-US" sz="1500" dirty="0"/>
          </a:p>
          <a:p>
            <a:pPr>
              <a:buFont typeface="Wingdings" pitchFamily="2" charset="2"/>
              <a:buChar char="Ø"/>
            </a:pPr>
            <a:r>
              <a:rPr lang="en-US" sz="1500" b="1" dirty="0"/>
              <a:t>Noise Cancellation:</a:t>
            </a:r>
            <a:r>
              <a:rPr lang="en-US" sz="1500" dirty="0"/>
              <a:t> Use advanced signal processing (e.g., </a:t>
            </a:r>
            <a:r>
              <a:rPr lang="en-US" sz="1500" dirty="0" err="1"/>
              <a:t>beamforming</a:t>
            </a:r>
            <a:r>
              <a:rPr lang="en-US" sz="1500" dirty="0"/>
              <a:t> and neural networks) to enhance voice clarity in noisy environments.</a:t>
            </a:r>
          </a:p>
          <a:p>
            <a:pPr>
              <a:buFont typeface="Wingdings" pitchFamily="2" charset="2"/>
              <a:buChar char="Ø"/>
            </a:pPr>
            <a:r>
              <a:rPr lang="en-US" sz="1500" b="1" dirty="0"/>
              <a:t>Real-time Acoustic Analysis:</a:t>
            </a:r>
            <a:r>
              <a:rPr lang="en-US" sz="1500" dirty="0"/>
              <a:t> Filter background noise and adjust for room acoustics using algorithms like </a:t>
            </a:r>
            <a:r>
              <a:rPr lang="en-US" sz="1500" dirty="0" err="1"/>
              <a:t>RNNoise</a:t>
            </a:r>
            <a:r>
              <a:rPr lang="en-US" sz="1500" dirty="0"/>
              <a:t> or Whisper’s built-in </a:t>
            </a:r>
            <a:r>
              <a:rPr lang="en-US" sz="1500" dirty="0" err="1"/>
              <a:t>denoiser</a:t>
            </a:r>
            <a:r>
              <a:rPr lang="en-US" sz="1500" dirty="0"/>
              <a:t>.</a:t>
            </a:r>
          </a:p>
          <a:p>
            <a:pPr marL="13970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4a952afb28_0_18"/>
          <p:cNvSpPr txBox="1"/>
          <p:nvPr/>
        </p:nvSpPr>
        <p:spPr>
          <a:xfrm>
            <a:off x="3467538" y="1149975"/>
            <a:ext cx="22320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1"/>
                </a:solidFill>
                <a:latin typeface="Onest Medium"/>
                <a:ea typeface="Onest Medium"/>
                <a:cs typeface="Onest Medium"/>
                <a:sym typeface="Onest Medium"/>
              </a:rPr>
              <a:t>Learning Programs</a:t>
            </a:r>
            <a:endParaRPr sz="1800" b="0" i="0" u="none" strike="noStrike" cap="none">
              <a:solidFill>
                <a:schemeClr val="lt1"/>
              </a:solidFill>
              <a:latin typeface="Onest Medium"/>
              <a:ea typeface="Onest Medium"/>
              <a:cs typeface="Onest Medium"/>
              <a:sym typeface="Onest Medium"/>
            </a:endParaRPr>
          </a:p>
        </p:txBody>
      </p:sp>
      <p:pic>
        <p:nvPicPr>
          <p:cNvPr id="110" name="Google Shape;110;g34a952afb28_0_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5713" y="193033"/>
            <a:ext cx="1492974" cy="3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34a952afb28_0_18"/>
          <p:cNvSpPr/>
          <p:nvPr/>
        </p:nvSpPr>
        <p:spPr>
          <a:xfrm>
            <a:off x="0" y="25"/>
            <a:ext cx="107400" cy="5143500"/>
          </a:xfrm>
          <a:prstGeom prst="rect">
            <a:avLst/>
          </a:prstGeom>
          <a:solidFill>
            <a:srgbClr val="2E3BA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g34a952afb28_0_18" title="e16d1c85fa9b70d8d3e3ba871627db20-removebg-preview.png"/>
          <p:cNvPicPr preferRelativeResize="0"/>
          <p:nvPr/>
        </p:nvPicPr>
        <p:blipFill rotWithShape="1">
          <a:blip r:embed="rId4">
            <a:alphaModFix/>
          </a:blip>
          <a:srcRect t="20295" b="21733"/>
          <a:stretch/>
        </p:blipFill>
        <p:spPr>
          <a:xfrm>
            <a:off x="6565825" y="98900"/>
            <a:ext cx="859100" cy="49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34a952afb28_0_18"/>
          <p:cNvSpPr txBox="1"/>
          <p:nvPr/>
        </p:nvSpPr>
        <p:spPr>
          <a:xfrm>
            <a:off x="7978188" y="4754075"/>
            <a:ext cx="847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0" u="none" strike="noStrike" cap="none">
                <a:solidFill>
                  <a:srgbClr val="00B050"/>
                </a:solidFill>
                <a:latin typeface="Miriam Libre"/>
                <a:ea typeface="Miriam Libre"/>
                <a:cs typeface="Miriam Libre"/>
                <a:sym typeface="Miriam Libre"/>
              </a:rPr>
              <a:t>www.guvi.in</a:t>
            </a:r>
            <a:endParaRPr sz="700"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2183"/>
            <a:ext cx="8597088" cy="5727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System </a:t>
            </a:r>
            <a:r>
              <a:rPr lang="en-US" b="1" dirty="0"/>
              <a:t>Workflow (Improved)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013" y="596950"/>
            <a:ext cx="8766987" cy="4546550"/>
          </a:xfrm>
        </p:spPr>
        <p:txBody>
          <a:bodyPr>
            <a:normAutofit fontScale="85000" lnSpcReduction="10000"/>
          </a:bodyPr>
          <a:lstStyle/>
          <a:p>
            <a:pPr marL="114300" indent="0">
              <a:buNone/>
            </a:pPr>
            <a:r>
              <a:rPr lang="en-US" b="1" dirty="0"/>
              <a:t>Voiceprint Enrollment: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User registers a voiceprint with a random passphrase.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Biometric data is encrypted and securely stored using FIDO2 standards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  <a:p>
            <a:pPr marL="114300" indent="0">
              <a:buNone/>
            </a:pPr>
            <a:r>
              <a:rPr lang="en-US" b="1" dirty="0" smtClean="0"/>
              <a:t>Authentication </a:t>
            </a:r>
            <a:r>
              <a:rPr lang="en-US" b="1" dirty="0"/>
              <a:t>Flow</a:t>
            </a:r>
            <a:r>
              <a:rPr lang="en-US" b="1" dirty="0" smtClean="0"/>
              <a:t>: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Capture live voice sample with passive voice verification for ease of use.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Use AI models to match real-time voice with stored biometric data.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Continuous verification for longer sessions (e.g., </a:t>
            </a:r>
            <a:r>
              <a:rPr lang="en-US" dirty="0" err="1"/>
              <a:t>telehealth</a:t>
            </a:r>
            <a:r>
              <a:rPr lang="en-US" dirty="0"/>
              <a:t> calls</a:t>
            </a:r>
            <a:r>
              <a:rPr lang="en-US" dirty="0" smtClean="0"/>
              <a:t>).</a:t>
            </a:r>
            <a:br>
              <a:rPr lang="en-US" dirty="0" smtClean="0"/>
            </a:br>
            <a:endParaRPr lang="en-US" dirty="0"/>
          </a:p>
          <a:p>
            <a:pPr marL="114300" indent="0">
              <a:buNone/>
            </a:pPr>
            <a:r>
              <a:rPr lang="en-US" b="1" dirty="0"/>
              <a:t>Security Layers: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Real-time spoof detection and anomaly detection using AI.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Periodic voiceprint refresh to adapt to natural voice changes.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Use </a:t>
            </a:r>
            <a:r>
              <a:rPr lang="en-US" dirty="0" err="1"/>
              <a:t>geofencing</a:t>
            </a:r>
            <a:r>
              <a:rPr lang="en-US" dirty="0"/>
              <a:t> and device fingerprinting for added security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  <a:p>
            <a:pPr marL="114300" indent="0">
              <a:buNone/>
            </a:pPr>
            <a:r>
              <a:rPr lang="en-US" b="1" dirty="0"/>
              <a:t>Fallback Mechanism: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Multi-factor authentication (MFA) or one-time passwords (OTPs) for users with voiceprint issues.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Context-aware authentication based on risk levels (e.g., higher scrutiny for access from new locations).</a:t>
            </a:r>
          </a:p>
          <a:p>
            <a:pPr marL="11430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4a952afb28_0_24"/>
          <p:cNvSpPr txBox="1"/>
          <p:nvPr/>
        </p:nvSpPr>
        <p:spPr>
          <a:xfrm>
            <a:off x="3467538" y="1149975"/>
            <a:ext cx="22320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1"/>
                </a:solidFill>
                <a:latin typeface="Onest Medium"/>
                <a:ea typeface="Onest Medium"/>
                <a:cs typeface="Onest Medium"/>
                <a:sym typeface="Onest Medium"/>
              </a:rPr>
              <a:t>Learning Programs</a:t>
            </a:r>
            <a:endParaRPr sz="1800" b="0" i="0" u="none" strike="noStrike" cap="none">
              <a:solidFill>
                <a:schemeClr val="lt1"/>
              </a:solidFill>
              <a:latin typeface="Onest Medium"/>
              <a:ea typeface="Onest Medium"/>
              <a:cs typeface="Onest Medium"/>
              <a:sym typeface="Onest Medium"/>
            </a:endParaRPr>
          </a:p>
        </p:txBody>
      </p:sp>
      <p:pic>
        <p:nvPicPr>
          <p:cNvPr id="119" name="Google Shape;119;g34a952afb28_0_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5713" y="193033"/>
            <a:ext cx="1492974" cy="3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34a952afb28_0_24"/>
          <p:cNvSpPr/>
          <p:nvPr/>
        </p:nvSpPr>
        <p:spPr>
          <a:xfrm>
            <a:off x="0" y="25"/>
            <a:ext cx="107400" cy="5143500"/>
          </a:xfrm>
          <a:prstGeom prst="rect">
            <a:avLst/>
          </a:prstGeom>
          <a:solidFill>
            <a:srgbClr val="2E3BA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g34a952afb28_0_24" title="e16d1c85fa9b70d8d3e3ba871627db20-removebg-preview.png"/>
          <p:cNvPicPr preferRelativeResize="0"/>
          <p:nvPr/>
        </p:nvPicPr>
        <p:blipFill rotWithShape="1">
          <a:blip r:embed="rId4">
            <a:alphaModFix/>
          </a:blip>
          <a:srcRect t="20295" b="21733"/>
          <a:stretch/>
        </p:blipFill>
        <p:spPr>
          <a:xfrm>
            <a:off x="6565825" y="98900"/>
            <a:ext cx="859100" cy="49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34a952afb28_0_24"/>
          <p:cNvSpPr txBox="1"/>
          <p:nvPr/>
        </p:nvSpPr>
        <p:spPr>
          <a:xfrm>
            <a:off x="7978188" y="4754075"/>
            <a:ext cx="847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0" u="none" strike="noStrike" cap="none">
                <a:solidFill>
                  <a:srgbClr val="00B050"/>
                </a:solidFill>
                <a:latin typeface="Miriam Libre"/>
                <a:ea typeface="Miriam Libre"/>
                <a:cs typeface="Miriam Libre"/>
                <a:sym typeface="Miriam Libre"/>
              </a:rPr>
              <a:t>www.guvi.in</a:t>
            </a:r>
            <a:endParaRPr sz="700"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Security and Privacy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238" y="1099600"/>
            <a:ext cx="8520600" cy="3654475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/>
              <a:t>Privacy by Design:</a:t>
            </a:r>
            <a:r>
              <a:rPr lang="en-US" dirty="0"/>
              <a:t> Fully </a:t>
            </a:r>
            <a:r>
              <a:rPr lang="en-US" dirty="0" err="1"/>
              <a:t>homomorphic</a:t>
            </a:r>
            <a:r>
              <a:rPr lang="en-US" dirty="0"/>
              <a:t> encryption (FHE) for secure, private biometric comparisons.</a:t>
            </a:r>
          </a:p>
          <a:p>
            <a:pPr>
              <a:buFont typeface="Wingdings" pitchFamily="2" charset="2"/>
              <a:buChar char="Ø"/>
            </a:pPr>
            <a:r>
              <a:rPr lang="en-US" b="1" dirty="0"/>
              <a:t>Personalization:</a:t>
            </a:r>
            <a:r>
              <a:rPr lang="en-US" dirty="0"/>
              <a:t> Use AI for emotion detection to enhance patient support and experience.</a:t>
            </a:r>
          </a:p>
          <a:p>
            <a:pPr>
              <a:buFont typeface="Wingdings" pitchFamily="2" charset="2"/>
              <a:buChar char="Ø"/>
            </a:pPr>
            <a:r>
              <a:rPr lang="en-US" b="1" dirty="0"/>
              <a:t>Edge Processing:</a:t>
            </a:r>
            <a:r>
              <a:rPr lang="en-US" dirty="0"/>
              <a:t> On-device voiceprint matching for faster authentication and reduced latency.</a:t>
            </a:r>
          </a:p>
          <a:p>
            <a:pPr>
              <a:buFont typeface="Wingdings" pitchFamily="2" charset="2"/>
              <a:buChar char="Ø"/>
            </a:pPr>
            <a:r>
              <a:rPr lang="en-US" b="1" dirty="0"/>
              <a:t>Federated Learning:</a:t>
            </a:r>
            <a:r>
              <a:rPr lang="en-US" dirty="0"/>
              <a:t> Securely train voice models without moving sensitive voice data.</a:t>
            </a:r>
          </a:p>
          <a:p>
            <a:pPr>
              <a:buFont typeface="Wingdings" pitchFamily="2" charset="2"/>
              <a:buChar char="Ø"/>
            </a:pPr>
            <a:r>
              <a:rPr lang="en-US" b="1" dirty="0"/>
              <a:t>Voice Analytics:</a:t>
            </a:r>
            <a:r>
              <a:rPr lang="en-US" dirty="0"/>
              <a:t> Real-time health insights from voice tone and stress analysis.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4a952afb28_0_30"/>
          <p:cNvSpPr txBox="1"/>
          <p:nvPr/>
        </p:nvSpPr>
        <p:spPr>
          <a:xfrm>
            <a:off x="3467538" y="1149975"/>
            <a:ext cx="22320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1"/>
                </a:solidFill>
                <a:latin typeface="Onest Medium"/>
                <a:ea typeface="Onest Medium"/>
                <a:cs typeface="Onest Medium"/>
                <a:sym typeface="Onest Medium"/>
              </a:rPr>
              <a:t>Learning Programs</a:t>
            </a:r>
            <a:endParaRPr sz="1800" b="0" i="0" u="none" strike="noStrike" cap="none">
              <a:solidFill>
                <a:schemeClr val="lt1"/>
              </a:solidFill>
              <a:latin typeface="Onest Medium"/>
              <a:ea typeface="Onest Medium"/>
              <a:cs typeface="Onest Medium"/>
              <a:sym typeface="Onest Medium"/>
            </a:endParaRPr>
          </a:p>
        </p:txBody>
      </p:sp>
      <p:pic>
        <p:nvPicPr>
          <p:cNvPr id="128" name="Google Shape;128;g34a952afb28_0_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5713" y="193033"/>
            <a:ext cx="1492974" cy="3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34a952afb28_0_30"/>
          <p:cNvSpPr/>
          <p:nvPr/>
        </p:nvSpPr>
        <p:spPr>
          <a:xfrm>
            <a:off x="0" y="25"/>
            <a:ext cx="107400" cy="5143500"/>
          </a:xfrm>
          <a:prstGeom prst="rect">
            <a:avLst/>
          </a:prstGeom>
          <a:solidFill>
            <a:srgbClr val="2E3BA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g34a952afb28_0_30" title="e16d1c85fa9b70d8d3e3ba871627db20-removebg-preview.png"/>
          <p:cNvPicPr preferRelativeResize="0"/>
          <p:nvPr/>
        </p:nvPicPr>
        <p:blipFill rotWithShape="1">
          <a:blip r:embed="rId4">
            <a:alphaModFix/>
          </a:blip>
          <a:srcRect t="20295" b="21733"/>
          <a:stretch/>
        </p:blipFill>
        <p:spPr>
          <a:xfrm>
            <a:off x="6565825" y="98900"/>
            <a:ext cx="859100" cy="49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34a952afb28_0_30"/>
          <p:cNvSpPr txBox="1"/>
          <p:nvPr/>
        </p:nvSpPr>
        <p:spPr>
          <a:xfrm>
            <a:off x="7978188" y="4754075"/>
            <a:ext cx="847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0" u="none" strike="noStrike" cap="none">
                <a:solidFill>
                  <a:srgbClr val="00B050"/>
                </a:solidFill>
                <a:latin typeface="Miriam Libre"/>
                <a:ea typeface="Miriam Libre"/>
                <a:cs typeface="Miriam Libre"/>
                <a:sym typeface="Miriam Libre"/>
              </a:rPr>
              <a:t>www.guvi.in</a:t>
            </a:r>
            <a:endParaRPr sz="700"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238" y="216483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 </a:t>
            </a:r>
            <a:r>
              <a:rPr lang="en-US" b="1" dirty="0"/>
              <a:t>Future </a:t>
            </a:r>
            <a:r>
              <a:rPr lang="en-US" b="1" dirty="0" smtClean="0"/>
              <a:t>Enhancements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5088" y="618976"/>
            <a:ext cx="8520600" cy="179705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Integration with wearable devices for continuous health monitoring.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AI-driven health condition detection through voice (e.g., Parkinson’s or respiratory diseases).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Decentralized voiceprint verification for global healthcare networks.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88526" y="224670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/>
              <a:t>Key Technologies and Standards for Voice Authentication in 2025</a:t>
            </a:r>
            <a:endParaRPr lang="en-US" dirty="0"/>
          </a:p>
          <a:p>
            <a:endParaRPr lang="en-US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457488" y="2628901"/>
            <a:ext cx="8520600" cy="2202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70000"/>
              </a:lnSpc>
              <a:buFont typeface="Wingdings" pitchFamily="2" charset="2"/>
              <a:buChar char="Ø"/>
            </a:pPr>
            <a:r>
              <a:rPr lang="en-US" dirty="0" err="1"/>
              <a:t>OpenAI</a:t>
            </a:r>
            <a:r>
              <a:rPr lang="en-US" dirty="0"/>
              <a:t> Whisper (2025) - Advanced Speech Recognition Models</a:t>
            </a:r>
          </a:p>
          <a:p>
            <a:pPr>
              <a:lnSpc>
                <a:spcPct val="170000"/>
              </a:lnSpc>
              <a:buFont typeface="Wingdings" pitchFamily="2" charset="2"/>
              <a:buChar char="Ø"/>
            </a:pPr>
            <a:r>
              <a:rPr lang="en-US" dirty="0"/>
              <a:t>FIDO Alliance (2025) - FIDO2 Standards for Secure Authentication</a:t>
            </a:r>
          </a:p>
          <a:p>
            <a:pPr>
              <a:lnSpc>
                <a:spcPct val="170000"/>
              </a:lnSpc>
              <a:buFont typeface="Wingdings" pitchFamily="2" charset="2"/>
              <a:buChar char="Ø"/>
            </a:pPr>
            <a:r>
              <a:rPr lang="en-US" dirty="0"/>
              <a:t>Google Speech-to-Text (2025) - High Accuracy Speech Recognition</a:t>
            </a:r>
          </a:p>
          <a:p>
            <a:pPr>
              <a:lnSpc>
                <a:spcPct val="170000"/>
              </a:lnSpc>
              <a:buFont typeface="Wingdings" pitchFamily="2" charset="2"/>
              <a:buChar char="Ø"/>
            </a:pPr>
            <a:r>
              <a:rPr lang="en-US" dirty="0" err="1"/>
              <a:t>RNNoise</a:t>
            </a:r>
            <a:r>
              <a:rPr lang="en-US" dirty="0"/>
              <a:t> by Mozilla (2025) - Real-time Noise Suppression</a:t>
            </a:r>
          </a:p>
          <a:p>
            <a:pPr>
              <a:lnSpc>
                <a:spcPct val="170000"/>
              </a:lnSpc>
              <a:buFont typeface="Wingdings" pitchFamily="2" charset="2"/>
              <a:buChar char="Ø"/>
            </a:pPr>
            <a:r>
              <a:rPr lang="en-US" dirty="0" err="1"/>
              <a:t>Kaldi</a:t>
            </a:r>
            <a:r>
              <a:rPr lang="en-US" dirty="0"/>
              <a:t> Speech Recognition Toolkit (2025) - Open-source Speech Processing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45025"/>
            <a:ext cx="8832300" cy="5727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Japanese Invention: Voice Authentication in Healthcare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In Japanese hospitals, voice-based systems enable </a:t>
            </a:r>
            <a:r>
              <a:rPr lang="en-US" b="1" dirty="0"/>
              <a:t>hands-free authentication</a:t>
            </a:r>
            <a:r>
              <a:rPr lang="en-US" dirty="0"/>
              <a:t> for medical staff and </a:t>
            </a:r>
            <a:r>
              <a:rPr lang="en-US" b="1" dirty="0"/>
              <a:t>voice portal access</a:t>
            </a:r>
            <a:r>
              <a:rPr lang="en-US" dirty="0"/>
              <a:t> for elderly or disabled patients. These systems integrate with </a:t>
            </a:r>
            <a:r>
              <a:rPr lang="en-US" b="1" dirty="0"/>
              <a:t>robotic </a:t>
            </a:r>
            <a:r>
              <a:rPr lang="en-US" b="1" dirty="0" smtClean="0"/>
              <a:t>nurses  </a:t>
            </a:r>
            <a:r>
              <a:rPr lang="en-US" dirty="0" smtClean="0"/>
              <a:t> </a:t>
            </a:r>
            <a:r>
              <a:rPr lang="en-US" dirty="0"/>
              <a:t>(e.g., Pepper and </a:t>
            </a:r>
            <a:r>
              <a:rPr lang="en-US" dirty="0" err="1"/>
              <a:t>Paro</a:t>
            </a:r>
            <a:r>
              <a:rPr lang="en-US" dirty="0"/>
              <a:t>) </a:t>
            </a:r>
            <a:r>
              <a:rPr lang="en-US" dirty="0" smtClean="0"/>
              <a:t> using </a:t>
            </a:r>
            <a:r>
              <a:rPr lang="en-US" b="1" dirty="0"/>
              <a:t>microphone arrays</a:t>
            </a:r>
            <a:r>
              <a:rPr lang="en-US" dirty="0"/>
              <a:t> and AI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Microphone Technology</a:t>
            </a:r>
            <a:r>
              <a:rPr lang="en-US" b="1" dirty="0" smtClean="0"/>
              <a:t>:</a:t>
            </a:r>
          </a:p>
          <a:p>
            <a:pPr marL="114300" indent="0"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b="1" dirty="0"/>
              <a:t>Array Microphones:</a:t>
            </a:r>
            <a:r>
              <a:rPr lang="en-US" dirty="0"/>
              <a:t> Embedded in robots and kiosks.</a:t>
            </a:r>
          </a:p>
          <a:p>
            <a:pPr>
              <a:buFont typeface="Wingdings" pitchFamily="2" charset="2"/>
              <a:buChar char="Ø"/>
            </a:pPr>
            <a:r>
              <a:rPr lang="en-US" b="1" dirty="0"/>
              <a:t>Directional MEMS Microphones:</a:t>
            </a:r>
            <a:r>
              <a:rPr lang="en-US" dirty="0"/>
              <a:t> Used in </a:t>
            </a:r>
            <a:r>
              <a:rPr lang="en-US" dirty="0" err="1"/>
              <a:t>wearables</a:t>
            </a:r>
            <a:r>
              <a:rPr lang="en-US" dirty="0"/>
              <a:t> and headsets.</a:t>
            </a:r>
          </a:p>
          <a:p>
            <a:pPr>
              <a:buFont typeface="Wingdings" pitchFamily="2" charset="2"/>
              <a:buChar char="Ø"/>
            </a:pPr>
            <a:r>
              <a:rPr lang="en-US" b="1" dirty="0"/>
              <a:t>Active Noise Cancellation </a:t>
            </a:r>
            <a:r>
              <a:rPr lang="en-US" b="1" dirty="0" err="1"/>
              <a:t>Mics</a:t>
            </a:r>
            <a:r>
              <a:rPr lang="en-US" b="1" dirty="0"/>
              <a:t>:</a:t>
            </a:r>
            <a:r>
              <a:rPr lang="en-US" dirty="0"/>
              <a:t> Designed for noisy hospital environments.</a:t>
            </a:r>
          </a:p>
          <a:p>
            <a:pPr marL="114300" indent="0"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997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449</Words>
  <Application>Microsoft Office PowerPoint</Application>
  <PresentationFormat>On-screen Show (16:9)</PresentationFormat>
  <Paragraphs>81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Helvetica Neue</vt:lpstr>
      <vt:lpstr>Wingdings</vt:lpstr>
      <vt:lpstr>Onest Medium</vt:lpstr>
      <vt:lpstr>Miriam Libre</vt:lpstr>
      <vt:lpstr>Simple Light</vt:lpstr>
      <vt:lpstr>PowerPoint Presentation</vt:lpstr>
      <vt:lpstr>PowerPoint Presentation</vt:lpstr>
      <vt:lpstr>ABSTRACT</vt:lpstr>
      <vt:lpstr>Technology Stack</vt:lpstr>
      <vt:lpstr>Key Components of the System</vt:lpstr>
      <vt:lpstr>System Workflow (Improved) </vt:lpstr>
      <vt:lpstr>Security and Privacy </vt:lpstr>
      <vt:lpstr> Future Enhancements</vt:lpstr>
      <vt:lpstr> Japanese Invention: Voice Authentication in Healthcare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Aakash Thirani</dc:creator>
  <cp:lastModifiedBy>Akil</cp:lastModifiedBy>
  <cp:revision>9</cp:revision>
  <dcterms:modified xsi:type="dcterms:W3CDTF">2025-05-17T07:31:46Z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7ec43ca2-a5af-4e45-a929-9f493f8bf17b</vt:lpwstr>
  </property>
  <property fmtid="{D5CDD505-2E9C-101B-9397-08002B2CF9AE}" pid="3" name="HCLClassD6">
    <vt:lpwstr>False</vt:lpwstr>
  </property>
  <property fmtid="{D5CDD505-2E9C-101B-9397-08002B2CF9AE}" pid="4" name="HCLClassification">
    <vt:lpwstr>HCL_Cla5s_C0nf1dent1al</vt:lpwstr>
  </property>
  <property fmtid="{D5CDD505-2E9C-101B-9397-08002B2CF9AE}" pid="5" name="ContentTypeId">
    <vt:lpwstr>0x010100B0232A7A95DC3B47801E3AB5EDC9230A</vt:lpwstr>
  </property>
</Properties>
</file>