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5" r:id="rId3"/>
    <p:sldId id="267" r:id="rId4"/>
    <p:sldId id="258" r:id="rId5"/>
    <p:sldId id="282" r:id="rId6"/>
    <p:sldId id="261" r:id="rId7"/>
    <p:sldId id="295" r:id="rId8"/>
    <p:sldId id="296" r:id="rId9"/>
    <p:sldId id="263" r:id="rId10"/>
    <p:sldId id="293" r:id="rId11"/>
    <p:sldId id="297" r:id="rId12"/>
    <p:sldId id="259" r:id="rId13"/>
    <p:sldId id="274" r:id="rId14"/>
    <p:sldId id="291" r:id="rId15"/>
    <p:sldId id="299" r:id="rId16"/>
    <p:sldId id="298" r:id="rId17"/>
    <p:sldId id="260" r:id="rId18"/>
    <p:sldId id="29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AF3"/>
    <a:srgbClr val="D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22" autoAdjust="0"/>
    <p:restoredTop sz="94660"/>
  </p:normalViewPr>
  <p:slideViewPr>
    <p:cSldViewPr snapToGrid="0">
      <p:cViewPr varScale="1">
        <p:scale>
          <a:sx n="68" d="100"/>
          <a:sy n="68" d="100"/>
        </p:scale>
        <p:origin x="25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jay\Desktop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[Book1.xlsx]Sheet1!$B$1</c:f>
              <c:strCache>
                <c:ptCount val="1"/>
                <c:pt idx="0">
                  <c:v>Business scope</c:v>
                </c:pt>
              </c:strCache>
            </c:strRef>
          </c:tx>
          <c:spPr>
            <a:ln w="28575">
              <a:noFill/>
            </a:ln>
          </c:spPr>
          <c:dPt>
            <c:idx val="14"/>
            <c:marker>
              <c:symbol val="diamond"/>
              <c:size val="14"/>
              <c:spPr>
                <a:solidFill>
                  <a:srgbClr val="FF0000"/>
                </a:solidFill>
              </c:spPr>
            </c:marker>
            <c:bubble3D val="0"/>
          </c:dPt>
          <c:xVal>
            <c:numRef>
              <c:f>[Book1.xlsx]Sheet1!$A$2:$A$17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1</c:v>
                </c:pt>
                <c:pt idx="3">
                  <c:v>3</c:v>
                </c:pt>
                <c:pt idx="6">
                  <c:v>5</c:v>
                </c:pt>
                <c:pt idx="7">
                  <c:v>5</c:v>
                </c:pt>
                <c:pt idx="9">
                  <c:v>2</c:v>
                </c:pt>
                <c:pt idx="10">
                  <c:v>3</c:v>
                </c:pt>
                <c:pt idx="12">
                  <c:v>5</c:v>
                </c:pt>
                <c:pt idx="13">
                  <c:v>5</c:v>
                </c:pt>
                <c:pt idx="14">
                  <c:v>5.7</c:v>
                </c:pt>
              </c:numCache>
            </c:numRef>
          </c:xVal>
          <c:yVal>
            <c:numRef>
              <c:f>[Book1.xlsx]Sheet1!$B$2:$B$17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3">
                  <c:v>2</c:v>
                </c:pt>
                <c:pt idx="6">
                  <c:v>5</c:v>
                </c:pt>
                <c:pt idx="7">
                  <c:v>4.5</c:v>
                </c:pt>
                <c:pt idx="9">
                  <c:v>4</c:v>
                </c:pt>
                <c:pt idx="10">
                  <c:v>4</c:v>
                </c:pt>
                <c:pt idx="12">
                  <c:v>2.5</c:v>
                </c:pt>
                <c:pt idx="13">
                  <c:v>0.5</c:v>
                </c:pt>
                <c:pt idx="14">
                  <c:v>5.5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4670584"/>
        <c:axId val="374676072"/>
      </c:scatterChart>
      <c:valAx>
        <c:axId val="374670584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IN" sz="1400"/>
                  <a:t>Customer</a:t>
                </a:r>
                <a:r>
                  <a:rPr lang="en-IN" sz="1400" baseline="0"/>
                  <a:t> satisfaction</a:t>
                </a:r>
                <a:endParaRPr lang="en-IN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74676072"/>
        <c:crosses val="autoZero"/>
        <c:crossBetween val="midCat"/>
      </c:valAx>
      <c:valAx>
        <c:axId val="374676072"/>
        <c:scaling>
          <c:orientation val="minMax"/>
        </c:scaling>
        <c:delete val="1"/>
        <c:axPos val="l"/>
        <c:title>
          <c:tx>
            <c:rich>
              <a:bodyPr rot="-5400000" vert="horz"/>
              <a:lstStyle/>
              <a:p>
                <a:pPr algn="ctr">
                  <a:defRPr lang="en-US" sz="1400"/>
                </a:pPr>
                <a:r>
                  <a:rPr lang="en-IN" sz="1400"/>
                  <a:t>Business scope</a:t>
                </a:r>
              </a:p>
            </c:rich>
          </c:tx>
          <c:layout>
            <c:manualLayout>
              <c:xMode val="edge"/>
              <c:yMode val="edge"/>
              <c:x val="1.6088565336401604E-2"/>
              <c:y val="0.3522447304906861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74670584"/>
        <c:crosses val="autoZero"/>
        <c:crossBetween val="midCat"/>
      </c:valAx>
      <c:spPr>
        <a:noFill/>
        <a:ln w="25400">
          <a:solidFill>
            <a:schemeClr val="accent1"/>
          </a:solidFill>
        </a:ln>
      </c:spPr>
    </c:plotArea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accent5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CC67D-032C-4F1C-BC75-382278168AE6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B00D2-9549-473D-B469-9985F0228F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01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3F65-542D-4F38-A892-C9B488CE23C1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CCDA-133E-4034-AAF9-3364FC181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1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3F65-542D-4F38-A892-C9B488CE23C1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CCDA-133E-4034-AAF9-3364FC181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4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3F65-542D-4F38-A892-C9B488CE23C1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CCDA-133E-4034-AAF9-3364FC181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1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3F65-542D-4F38-A892-C9B488CE23C1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CCDA-133E-4034-AAF9-3364FC181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6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3F65-542D-4F38-A892-C9B488CE23C1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CCDA-133E-4034-AAF9-3364FC181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3F65-542D-4F38-A892-C9B488CE23C1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CCDA-133E-4034-AAF9-3364FC181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6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3F65-542D-4F38-A892-C9B488CE23C1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CCDA-133E-4034-AAF9-3364FC181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4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3F65-542D-4F38-A892-C9B488CE23C1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CCDA-133E-4034-AAF9-3364FC181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0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3F65-542D-4F38-A892-C9B488CE23C1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CCDA-133E-4034-AAF9-3364FC181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8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3F65-542D-4F38-A892-C9B488CE23C1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CCDA-133E-4034-AAF9-3364FC181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6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3F65-542D-4F38-A892-C9B488CE23C1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CCDA-133E-4034-AAF9-3364FC181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7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43F65-542D-4F38-A892-C9B488CE23C1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1CCDA-133E-4034-AAF9-3364FC181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 descr="https://image.jimcdn.com/app/cms/image/transf/none/path/s86db1e1c2dddb1b0/image/i1470f3848781650d/version/1487708758/image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443"/>
            <a:ext cx="12192000" cy="6886545"/>
          </a:xfrm>
          <a:prstGeom prst="rect">
            <a:avLst/>
          </a:prstGeom>
          <a:solidFill>
            <a:schemeClr val="bg1"/>
          </a:solidFill>
          <a:extLst/>
        </p:spPr>
      </p:pic>
      <p:sp>
        <p:nvSpPr>
          <p:cNvPr id="7" name="Rectangle 6"/>
          <p:cNvSpPr/>
          <p:nvPr/>
        </p:nvSpPr>
        <p:spPr>
          <a:xfrm>
            <a:off x="5702629" y="5723842"/>
            <a:ext cx="6368716" cy="1066800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02629" y="5686345"/>
            <a:ext cx="6464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Pi Std" panose="05020102010706070708" pitchFamily="82" charset="0"/>
              </a:rPr>
              <a:t>“TRUE INNOVATION IS COMING UP WITH THE PRODUCT THAT THE CUSTOMER DIDN’T EVEN KNOW THEY NEEDED”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J. PAUL GETTY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19300" y="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305010" y="3229073"/>
            <a:ext cx="558197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ahnschrift" panose="020B0502040204020203" pitchFamily="34" charset="0"/>
              </a:rPr>
              <a:t>REAL TIME DATA. REALER.</a:t>
            </a:r>
            <a:endParaRPr lang="en-US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85311" y="2221615"/>
            <a:ext cx="2221377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IN" sz="4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ER∏IOT</a:t>
            </a:r>
            <a:endParaRPr lang="en-IN" sz="4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279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month budget: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2585095"/>
              </p:ext>
            </p:extLst>
          </p:nvPr>
        </p:nvGraphicFramePr>
        <p:xfrm>
          <a:off x="838200" y="1587500"/>
          <a:ext cx="10515599" cy="3606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31279"/>
                <a:gridCol w="2458529"/>
                <a:gridCol w="29257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PROVISIONS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COST/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PER MONTH (INR)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TOTAL COST (INR)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TEAM EXPANSION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90,000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5,40,000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LEGAL (COPYRIGHTS,INCORPORATION)*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MARKETING – GOOGLE ADS+LINKEDIN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32,500 + 15,000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2,85,000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OFFICE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RENT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20000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1,20,000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BROADBAND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7500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CLOUD SERVICES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20000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1,20,000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ACCESSORIES (PC’S+TABLES+CHAIRS+FANS+LIGHT)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1,90,000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OTHERS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(ELECTRICITY+WATER)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4000+1000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410754" y="5194300"/>
            <a:ext cx="2943045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0" y="6564701"/>
            <a:ext cx="12192000" cy="32700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376913" y="5238234"/>
            <a:ext cx="169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13,22,500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004839" y="6522371"/>
            <a:ext cx="597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 GIVE US IN NUMBERS, WE WILL DO WONDERS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9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6495060"/>
            <a:ext cx="12192000" cy="354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2909" y="2379282"/>
            <a:ext cx="10515600" cy="1325563"/>
          </a:xfrm>
        </p:spPr>
        <p:txBody>
          <a:bodyPr>
            <a:noAutofit/>
            <a:scene3d>
              <a:camera prst="isometricOffAxis1Right"/>
              <a:lightRig rig="threePt" dir="t"/>
            </a:scene3d>
          </a:bodyPr>
          <a:lstStyle/>
          <a:p>
            <a:r>
              <a:rPr lang="en-US" sz="115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EXPECTED        			EBITDA</a:t>
            </a:r>
            <a:br>
              <a:rPr lang="en-US" sz="115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115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(6 months)– </a:t>
            </a:r>
            <a:r>
              <a:rPr lang="en-US" sz="115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</a:rPr>
              <a:t>4</a:t>
            </a:r>
            <a:r>
              <a:rPr lang="en-US" sz="115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</a:rPr>
              <a:t>,41,000 (INR)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848" y="6495060"/>
            <a:ext cx="14531051" cy="4239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21000*(6+5+4+3+2+1)	30 users	21000 per month	1 org/month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0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63624" y="1690688"/>
            <a:ext cx="9345168" cy="4023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isometricOffAxis1Righ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</a:rPr>
              <a:t>WHY WE?</a:t>
            </a:r>
            <a:endParaRPr lang="en-US" sz="16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4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5703419"/>
              </p:ext>
            </p:extLst>
          </p:nvPr>
        </p:nvGraphicFramePr>
        <p:xfrm>
          <a:off x="393193" y="210313"/>
          <a:ext cx="7318822" cy="3940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3"/>
          <p:cNvSpPr txBox="1"/>
          <p:nvPr/>
        </p:nvSpPr>
        <p:spPr>
          <a:xfrm>
            <a:off x="1393599" y="3173988"/>
            <a:ext cx="1425595" cy="30777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/>
              <a:t>Root stock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1632825" y="2597669"/>
            <a:ext cx="748066" cy="30777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/>
              <a:t>QAD</a:t>
            </a:r>
          </a:p>
        </p:txBody>
      </p:sp>
      <p:sp>
        <p:nvSpPr>
          <p:cNvPr id="7" name="TextBox 5"/>
          <p:cNvSpPr txBox="1"/>
          <p:nvPr/>
        </p:nvSpPr>
        <p:spPr>
          <a:xfrm>
            <a:off x="6096000" y="3423556"/>
            <a:ext cx="904367" cy="30777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 err="1"/>
              <a:t>Odoo</a:t>
            </a:r>
            <a:endParaRPr lang="en-IN" sz="1400" dirty="0"/>
          </a:p>
        </p:txBody>
      </p:sp>
      <p:sp>
        <p:nvSpPr>
          <p:cNvPr id="8" name="TextBox 6"/>
          <p:cNvSpPr txBox="1"/>
          <p:nvPr/>
        </p:nvSpPr>
        <p:spPr>
          <a:xfrm>
            <a:off x="1841622" y="1504996"/>
            <a:ext cx="2304108" cy="30777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/>
              <a:t>Microsoft Dynamics</a:t>
            </a:r>
            <a:r>
              <a:rPr lang="en-IN" sz="1400" baseline="0" dirty="0"/>
              <a:t> 365</a:t>
            </a:r>
            <a:endParaRPr lang="en-IN" sz="1400" dirty="0"/>
          </a:p>
        </p:txBody>
      </p:sp>
      <p:sp>
        <p:nvSpPr>
          <p:cNvPr id="9" name="TextBox 7"/>
          <p:cNvSpPr txBox="1"/>
          <p:nvPr/>
        </p:nvSpPr>
        <p:spPr>
          <a:xfrm>
            <a:off x="5228579" y="2270910"/>
            <a:ext cx="2304108" cy="30777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/>
              <a:t>Infor</a:t>
            </a:r>
            <a:r>
              <a:rPr lang="en-IN" sz="1400" baseline="0" dirty="0"/>
              <a:t> </a:t>
            </a:r>
            <a:r>
              <a:rPr lang="en-IN" sz="1400" baseline="0" dirty="0" err="1"/>
              <a:t>cloudsuite</a:t>
            </a:r>
            <a:endParaRPr lang="en-IN" sz="1400" dirty="0"/>
          </a:p>
        </p:txBody>
      </p:sp>
      <p:sp>
        <p:nvSpPr>
          <p:cNvPr id="10" name="TextBox 8"/>
          <p:cNvSpPr txBox="1"/>
          <p:nvPr/>
        </p:nvSpPr>
        <p:spPr>
          <a:xfrm>
            <a:off x="5348945" y="1239820"/>
            <a:ext cx="2183742" cy="30777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/>
              <a:t>SAP</a:t>
            </a:r>
          </a:p>
        </p:txBody>
      </p:sp>
      <p:sp>
        <p:nvSpPr>
          <p:cNvPr id="11" name="TextBox 9"/>
          <p:cNvSpPr txBox="1"/>
          <p:nvPr/>
        </p:nvSpPr>
        <p:spPr>
          <a:xfrm>
            <a:off x="5228579" y="901245"/>
            <a:ext cx="2304108" cy="30777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/>
              <a:t>Oracle </a:t>
            </a:r>
            <a:r>
              <a:rPr lang="en-IN" sz="1400" dirty="0" err="1"/>
              <a:t>Netsuite</a:t>
            </a:r>
            <a:endParaRPr lang="en-IN" sz="1400" dirty="0"/>
          </a:p>
        </p:txBody>
      </p:sp>
      <p:sp>
        <p:nvSpPr>
          <p:cNvPr id="12" name="TextBox 10"/>
          <p:cNvSpPr txBox="1"/>
          <p:nvPr/>
        </p:nvSpPr>
        <p:spPr>
          <a:xfrm>
            <a:off x="3288701" y="1474219"/>
            <a:ext cx="2304108" cy="30777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/>
              <a:t>Financial Force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20523" y="2597668"/>
            <a:ext cx="1868926" cy="30777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 err="1"/>
              <a:t>BizAutomation</a:t>
            </a:r>
            <a:endParaRPr lang="en-IN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706568" y="577567"/>
                <a:ext cx="2825468" cy="46166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20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ER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IN" sz="2000" b="1" dirty="0" smtClean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IOT</a:t>
                </a:r>
                <a:endParaRPr lang="en-IN" sz="1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568" y="577567"/>
                <a:ext cx="2825468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/>
          <p:cNvSpPr/>
          <p:nvPr/>
        </p:nvSpPr>
        <p:spPr>
          <a:xfrm>
            <a:off x="0" y="6573329"/>
            <a:ext cx="12192000" cy="28467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54356" y="6523171"/>
            <a:ext cx="4203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“100 times 10 is better than 1 times 1000.”</a:t>
            </a:r>
            <a:endParaRPr lang="en-IN" b="0" i="0" dirty="0">
              <a:solidFill>
                <a:schemeClr val="bg1"/>
              </a:solidFill>
              <a:effectLst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117" y="4424498"/>
            <a:ext cx="10468878" cy="19752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3" name="Rectangle 22"/>
          <p:cNvSpPr/>
          <p:nvPr/>
        </p:nvSpPr>
        <p:spPr>
          <a:xfrm>
            <a:off x="7923483" y="205348"/>
            <a:ext cx="2816642" cy="387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957111" y="210313"/>
            <a:ext cx="350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www.g2crowd.com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https://www.enisa.europa.eu/news/enisa-news/diagnosing-cyber-threats-for-smart-hospitals/@@images/74bde0aa-edb2-4835-af7c-c3c3f792a25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023" y="176124"/>
            <a:ext cx="3639558" cy="264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content4.jdmagicbox.com/comp/delhi/86/011p2038686/catalogue/jagdish-departmental-store-and-pharmacy-chanakya-puri-delhi-departmental-stores-z9p8t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67" y="3176823"/>
            <a:ext cx="3759680" cy="300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sparklearning.in/wp-content/uploads/2013/05/ski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68" y="176124"/>
            <a:ext cx="6357019" cy="264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harboarts.com/shirtdesigner/jpg_design_exports/bank-building-logo-vector-graphics_template_1371188310388O1P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116" b="7461"/>
          <a:stretch/>
        </p:blipFill>
        <p:spPr bwMode="auto">
          <a:xfrm>
            <a:off x="4648856" y="3171090"/>
            <a:ext cx="3226480" cy="312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0" y="6564702"/>
            <a:ext cx="12192000" cy="29329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54356" y="6523171"/>
            <a:ext cx="3304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“Vision is the art of the invisible.”</a:t>
            </a:r>
            <a:endParaRPr lang="en-IN" b="0" i="0" dirty="0">
              <a:solidFill>
                <a:schemeClr val="bg1"/>
              </a:solidFill>
              <a:effectLst/>
            </a:endParaRPr>
          </a:p>
        </p:txBody>
      </p:sp>
      <p:pic>
        <p:nvPicPr>
          <p:cNvPr id="1026" name="Picture 2" descr="http://epaperbeta.timesofindia.com/NasData/PUBLICATIONS/THEECONOMICTIMES/KOLKATA/2014/06/08/Photographs/010/08_06_2014_010_006_00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336" y="3212621"/>
            <a:ext cx="4400054" cy="288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34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280213"/>
            <a:ext cx="10515600" cy="4892173"/>
          </a:xfrm>
        </p:spPr>
        <p:txBody>
          <a:bodyPr>
            <a:normAutofit/>
            <a:scene3d>
              <a:camera prst="isometricOffAxis1Right"/>
              <a:lightRig rig="threePt" dir="t"/>
            </a:scene3d>
          </a:bodyPr>
          <a:lstStyle/>
          <a:p>
            <a:pPr>
              <a:buNone/>
            </a:pPr>
            <a:r>
              <a:rPr lang="en-IN" sz="72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100 CRORE</a:t>
            </a:r>
            <a:r>
              <a:rPr lang="en-IN" sz="7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RETURNS IN </a:t>
            </a:r>
          </a:p>
          <a:p>
            <a:pPr>
              <a:buNone/>
            </a:pPr>
            <a:r>
              <a:rPr lang="en-IN" sz="72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10 YEARS</a:t>
            </a:r>
            <a:endParaRPr lang="en-IN" sz="7200" b="1" u="sng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4246880"/>
            <a:ext cx="10835640" cy="1930083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They compete –  Will </a:t>
            </a:r>
            <a:r>
              <a:rPr lang="en-US" b="1" i="1" dirty="0" smtClean="0"/>
              <a:t>innovate indefinitely</a:t>
            </a:r>
            <a:r>
              <a:rPr lang="en-US" dirty="0" smtClean="0"/>
              <a:t> and </a:t>
            </a:r>
            <a:r>
              <a:rPr lang="en-US" b="1" i="1" dirty="0" smtClean="0"/>
              <a:t>infinitely </a:t>
            </a:r>
            <a:r>
              <a:rPr lang="en-US" dirty="0" smtClean="0"/>
              <a:t> </a:t>
            </a:r>
          </a:p>
          <a:p>
            <a:pPr marL="514350" indent="-514350">
              <a:buAutoNum type="arabicPeriod"/>
            </a:pPr>
            <a:r>
              <a:rPr lang="en-US" dirty="0" smtClean="0"/>
              <a:t>Fear of job loss – Will provide </a:t>
            </a:r>
            <a:r>
              <a:rPr lang="en-US" b="1" i="1" dirty="0" smtClean="0"/>
              <a:t>Skill Development Plans</a:t>
            </a:r>
          </a:p>
          <a:p>
            <a:pPr marL="514350" indent="-514350">
              <a:buAutoNum type="arabicPeriod"/>
            </a:pPr>
            <a:r>
              <a:rPr lang="en-US" dirty="0" smtClean="0"/>
              <a:t>System collapses – Backup cloud storage for </a:t>
            </a:r>
            <a:r>
              <a:rPr lang="en-US" b="1" i="1" dirty="0" smtClean="0"/>
              <a:t>important data</a:t>
            </a:r>
          </a:p>
          <a:p>
            <a:pPr marL="514350" indent="-514350">
              <a:buAutoNum type="arabicPeriod"/>
            </a:pPr>
            <a:r>
              <a:rPr lang="en-US" dirty="0" smtClean="0"/>
              <a:t>Data gets leaked – Use </a:t>
            </a:r>
            <a:r>
              <a:rPr lang="en-US" b="1" i="1" dirty="0" smtClean="0"/>
              <a:t>third party security services</a:t>
            </a:r>
          </a:p>
          <a:p>
            <a:pPr marL="514350" indent="-514350">
              <a:buAutoNum type="arabicPeriod"/>
            </a:pPr>
            <a:endParaRPr lang="en-US" b="1" i="1" dirty="0" smtClean="0"/>
          </a:p>
          <a:p>
            <a:pPr marL="514350" indent="-514350">
              <a:buAutoNum type="arabicPeriod"/>
            </a:pPr>
            <a:endParaRPr lang="en-US" b="1" i="1" dirty="0" smtClean="0"/>
          </a:p>
          <a:p>
            <a:pPr marL="514350" indent="-514350">
              <a:buAutoNum type="arabicPeriod"/>
            </a:pPr>
            <a:endParaRPr lang="en-US" b="1" i="1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0" y="6495060"/>
            <a:ext cx="12192000" cy="3543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27680" y="6495060"/>
            <a:ext cx="684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“Treatment without prevention is simply unsustainable “– Bill gates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87182" y="0"/>
            <a:ext cx="8639048" cy="3505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isometricOffAxis1Righ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WHAT IF</a:t>
            </a:r>
            <a:r>
              <a:rPr lang="en-US" sz="16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</a:rPr>
              <a:t>?</a:t>
            </a:r>
            <a:endParaRPr lang="en-US" sz="16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11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19272" y="4887"/>
            <a:ext cx="9345168" cy="4023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isometricOffAxis1Righ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WHO</a:t>
            </a:r>
            <a:r>
              <a:rPr lang="en-US" sz="16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</a:rPr>
              <a:t>?</a:t>
            </a:r>
            <a:endParaRPr lang="en-US" sz="16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0" y="5791200"/>
            <a:ext cx="12192000" cy="10581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451352" y="5934670"/>
            <a:ext cx="7609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5400" b="1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doni MT Black" panose="02070A03080606020203" pitchFamily="18" charset="0"/>
              </a:rPr>
              <a:t>∏ - 3.14</a:t>
            </a:r>
            <a:r>
              <a:rPr lang="en-IN" sz="54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doni MT Black" panose="02070A03080606020203" pitchFamily="18" charset="0"/>
              </a:rPr>
              <a:t>159265 … </a:t>
            </a:r>
            <a:endParaRPr lang="en-US" dirty="0">
              <a:solidFill>
                <a:schemeClr val="bg1"/>
              </a:solidFill>
              <a:latin typeface="Bodoni MT Black" panose="02070A030806060202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82019" y="4028247"/>
                <a:ext cx="12774091" cy="17543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perspectiveRelaxedModerately"/>
                  <a:lightRig rig="threePt" dir="t"/>
                </a:scene3d>
              </a:bodyPr>
              <a:lstStyle/>
              <a:p>
                <a:pPr algn="ctr"/>
                <a:r>
                  <a:rPr lang="en-US" sz="5400" b="1" dirty="0" smtClean="0">
                    <a:ln w="12700">
                      <a:solidFill>
                        <a:schemeClr val="accent5"/>
                      </a:solidFill>
                      <a:prstDash val="solid"/>
                    </a:ln>
                    <a:pattFill prst="ltDnDiag">
                      <a:fgClr>
                        <a:schemeClr val="accent5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rPr>
                  <a:t>3</a:t>
                </a:r>
                <a:r>
                  <a:rPr lang="en-US" sz="5400" b="1" dirty="0" smtClean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 Issues </a:t>
                </a:r>
                <a:r>
                  <a:rPr lang="en-US" sz="5400" b="1" dirty="0" smtClean="0">
                    <a:ln w="12700">
                      <a:solidFill>
                        <a:schemeClr val="accent5"/>
                      </a:solidFill>
                      <a:prstDash val="solid"/>
                    </a:ln>
                    <a:pattFill prst="ltDnDiag">
                      <a:fgClr>
                        <a:schemeClr val="accent5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rPr>
                  <a:t>1</a:t>
                </a:r>
                <a:r>
                  <a:rPr lang="en-US" sz="5400" b="1" dirty="0" smtClean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 Vision </a:t>
                </a:r>
                <a:r>
                  <a:rPr lang="en-US" sz="5400" b="1" dirty="0" smtClean="0">
                    <a:ln w="12700">
                      <a:solidFill>
                        <a:schemeClr val="accent5"/>
                      </a:solidFill>
                      <a:prstDash val="solid"/>
                    </a:ln>
                    <a:pattFill prst="ltDnDiag">
                      <a:fgClr>
                        <a:schemeClr val="accent5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rPr>
                  <a:t>4</a:t>
                </a:r>
                <a:r>
                  <a:rPr lang="en-US" sz="5400" b="1" dirty="0" err="1" smtClean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Er</a:t>
                </a:r>
                <a14:m>
                  <m:oMath xmlns:m="http://schemas.openxmlformats.org/officeDocument/2006/math">
                    <m:r>
                      <a:rPr lang="el-GR" sz="5400" b="1" i="1" smtClean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5400" b="1" dirty="0" smtClean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ioteers</a:t>
                </a:r>
              </a:p>
              <a:p>
                <a:pPr algn="ctr"/>
                <a:r>
                  <a:rPr lang="en-US" sz="5400" b="1" dirty="0" smtClean="0">
                    <a:ln w="12700">
                      <a:solidFill>
                        <a:schemeClr val="accent5"/>
                      </a:solidFill>
                      <a:prstDash val="solid"/>
                    </a:ln>
                    <a:pattFill prst="ltDnDiag">
                      <a:fgClr>
                        <a:schemeClr val="accent5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rPr>
                  <a:t>Endless</a:t>
                </a:r>
                <a:r>
                  <a:rPr lang="en-US" sz="5400" b="1" dirty="0" smtClean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 Service </a:t>
                </a:r>
                <a:endParaRPr lang="en-US" sz="54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19" y="4028247"/>
                <a:ext cx="12774091" cy="17543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72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445344"/>
              </p:ext>
            </p:extLst>
          </p:nvPr>
        </p:nvGraphicFramePr>
        <p:xfrm>
          <a:off x="173620" y="520864"/>
          <a:ext cx="11852476" cy="5555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189"/>
                <a:gridCol w="2506153"/>
                <a:gridCol w="6065134"/>
              </a:tblGrid>
              <a:tr h="41828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ABOUT US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WE GOOD AT</a:t>
                      </a:r>
                      <a:endParaRPr lang="en-IN" dirty="0"/>
                    </a:p>
                  </a:txBody>
                  <a:tcPr marL="121920" marR="121920"/>
                </a:tc>
              </a:tr>
              <a:tr h="1289956">
                <a:tc>
                  <a:txBody>
                    <a:bodyPr/>
                    <a:lstStyle/>
                    <a:p>
                      <a:pPr algn="ctr"/>
                      <a:endParaRPr lang="en-IN" b="1" dirty="0" smtClean="0"/>
                    </a:p>
                    <a:p>
                      <a:pPr algn="ctr"/>
                      <a:r>
                        <a:rPr lang="en-IN" b="1" dirty="0" smtClean="0"/>
                        <a:t> SRIVASTHAN</a:t>
                      </a:r>
                      <a:r>
                        <a:rPr lang="en-IN" b="1" baseline="0" dirty="0" smtClean="0"/>
                        <a:t> R</a:t>
                      </a:r>
                      <a:endParaRPr lang="en-IN" b="1" dirty="0" smtClean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endParaRPr lang="en-IN" b="1" dirty="0" smtClean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Software Programming, Sensor Interface and Leadership</a:t>
                      </a:r>
                      <a:endParaRPr lang="en-IN" dirty="0"/>
                    </a:p>
                  </a:txBody>
                  <a:tcPr marL="121920" marR="121920"/>
                </a:tc>
              </a:tr>
              <a:tr h="1295878">
                <a:tc>
                  <a:txBody>
                    <a:bodyPr/>
                    <a:lstStyle/>
                    <a:p>
                      <a:pPr algn="ctr"/>
                      <a:endParaRPr lang="en-IN" b="1" dirty="0" smtClean="0"/>
                    </a:p>
                    <a:p>
                      <a:pPr algn="ctr"/>
                      <a:r>
                        <a:rPr lang="en-IN" b="1" dirty="0" smtClean="0"/>
                        <a:t>AKILAN V</a:t>
                      </a:r>
                      <a:endParaRPr lang="en-IN" b="1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Sensor Interface , Controller</a:t>
                      </a:r>
                      <a:r>
                        <a:rPr lang="en-IN" baseline="0" dirty="0" smtClean="0"/>
                        <a:t> Programming  and Managing People</a:t>
                      </a:r>
                      <a:endParaRPr lang="en-IN" dirty="0"/>
                    </a:p>
                  </a:txBody>
                  <a:tcPr marL="121920" marR="121920"/>
                </a:tc>
              </a:tr>
              <a:tr h="12992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1" baseline="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baseline="0" dirty="0" smtClean="0"/>
                        <a:t>KAVIYARASU E</a:t>
                      </a:r>
                      <a:endParaRPr lang="en-IN" b="1" dirty="0" smtClean="0"/>
                    </a:p>
                    <a:p>
                      <a:pPr algn="ctr"/>
                      <a:endParaRPr lang="en-IN" b="1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Out of the</a:t>
                      </a:r>
                      <a:r>
                        <a:rPr lang="en-IN" baseline="0" dirty="0" smtClean="0"/>
                        <a:t> box thinking, Digital marketing, Web development</a:t>
                      </a:r>
                      <a:endParaRPr lang="en-IN" dirty="0"/>
                    </a:p>
                  </a:txBody>
                  <a:tcPr marL="121920" marR="121920"/>
                </a:tc>
              </a:tr>
              <a:tr h="12524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/>
                        <a:t>TAMILALAGAN</a:t>
                      </a:r>
                      <a:r>
                        <a:rPr lang="en-IN" b="1" baseline="0" dirty="0" smtClean="0"/>
                        <a:t> K</a:t>
                      </a:r>
                      <a:endParaRPr lang="en-IN" b="1" dirty="0" smtClean="0"/>
                    </a:p>
                    <a:p>
                      <a:pPr algn="ctr"/>
                      <a:endParaRPr lang="en-IN" b="1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Financial</a:t>
                      </a:r>
                      <a:r>
                        <a:rPr lang="en-IN" baseline="0" dirty="0" smtClean="0"/>
                        <a:t> and Accounting plans, Human Resource Management.</a:t>
                      </a:r>
                      <a:endParaRPr lang="en-IN" dirty="0"/>
                    </a:p>
                  </a:txBody>
                  <a:tcPr marL="121920" marR="121920"/>
                </a:tc>
              </a:tr>
            </a:tbl>
          </a:graphicData>
        </a:graphic>
      </p:graphicFrame>
      <p:pic>
        <p:nvPicPr>
          <p:cNvPr id="10" name="Picture 9" descr="IMG-20180317-WA00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172" y="948021"/>
            <a:ext cx="1202649" cy="1217825"/>
          </a:xfrm>
          <a:prstGeom prst="rect">
            <a:avLst/>
          </a:prstGeom>
        </p:spPr>
      </p:pic>
      <p:pic>
        <p:nvPicPr>
          <p:cNvPr id="11" name="Picture 10" descr="Hi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27989" y="2280920"/>
            <a:ext cx="1230832" cy="1175493"/>
          </a:xfrm>
          <a:prstGeom prst="rect">
            <a:avLst/>
          </a:prstGeom>
        </p:spPr>
      </p:pic>
      <p:pic>
        <p:nvPicPr>
          <p:cNvPr id="6" name="Picture 3" descr="C:\Users\Admin\Desktop\PHOTOS\IMG-20180317-WA000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62714" y="3611518"/>
            <a:ext cx="1196107" cy="1157252"/>
          </a:xfrm>
          <a:prstGeom prst="rect">
            <a:avLst/>
          </a:prstGeom>
          <a:noFill/>
        </p:spPr>
      </p:pic>
      <p:pic>
        <p:nvPicPr>
          <p:cNvPr id="7" name="Picture 2" descr="C:\Users\Admin\Desktop\PHOTOS\14M157 K.Tamilalagan B.E. Mechanical Engg.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56171" y="4874260"/>
            <a:ext cx="1202649" cy="11557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“We will Work Until We Don’t Need to Introduce Ourselves”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0" y="6492240"/>
            <a:ext cx="12192000" cy="365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THANK YOU FOR HEARING US OUT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8211029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364992" y="1481328"/>
            <a:ext cx="9345168" cy="4023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isometricOffAxis1Righ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</a:rPr>
              <a:t>WHY?</a:t>
            </a:r>
            <a:endParaRPr lang="en-US" sz="16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271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thehindu.com/opinion/op-ed/article19253786.ece/alternates/FREE_660/Th11-Paper%20money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848" y="1486103"/>
            <a:ext cx="1634810" cy="146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167629" y="6495480"/>
            <a:ext cx="7660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"Alone we can do so little, together we can do so </a:t>
            </a:r>
            <a:r>
              <a:rPr lang="en-IN" sz="2000" dirty="0" smtClean="0">
                <a:solidFill>
                  <a:schemeClr val="bg1"/>
                </a:solidFill>
              </a:rPr>
              <a:t>much"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33" name="Rectangle 1032"/>
          <p:cNvSpPr/>
          <p:nvPr/>
        </p:nvSpPr>
        <p:spPr>
          <a:xfrm>
            <a:off x="640051" y="4639487"/>
            <a:ext cx="3852256" cy="12837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DISINTEGRATION</a:t>
            </a:r>
          </a:p>
          <a:p>
            <a:r>
              <a:rPr lang="en-IN" sz="32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MISMANAGEMENT</a:t>
            </a:r>
          </a:p>
        </p:txBody>
      </p:sp>
      <p:pic>
        <p:nvPicPr>
          <p:cNvPr id="1057" name="Picture 10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695" y="4222952"/>
            <a:ext cx="4159472" cy="2373673"/>
          </a:xfrm>
          <a:prstGeom prst="rect">
            <a:avLst/>
          </a:prstGeom>
        </p:spPr>
      </p:pic>
      <p:grpSp>
        <p:nvGrpSpPr>
          <p:cNvPr id="1075" name="Group 1074"/>
          <p:cNvGrpSpPr/>
          <p:nvPr/>
        </p:nvGrpSpPr>
        <p:grpSpPr>
          <a:xfrm>
            <a:off x="217533" y="457249"/>
            <a:ext cx="5071162" cy="4106948"/>
            <a:chOff x="219124" y="507255"/>
            <a:chExt cx="5071162" cy="4106948"/>
          </a:xfrm>
        </p:grpSpPr>
        <p:grpSp>
          <p:nvGrpSpPr>
            <p:cNvPr id="1073" name="Group 1072"/>
            <p:cNvGrpSpPr/>
            <p:nvPr/>
          </p:nvGrpSpPr>
          <p:grpSpPr>
            <a:xfrm>
              <a:off x="219124" y="507255"/>
              <a:ext cx="5071162" cy="3317817"/>
              <a:chOff x="219124" y="507255"/>
              <a:chExt cx="5071162" cy="3317817"/>
            </a:xfrm>
          </p:grpSpPr>
          <p:grpSp>
            <p:nvGrpSpPr>
              <p:cNvPr id="1045" name="Group 1044"/>
              <p:cNvGrpSpPr/>
              <p:nvPr/>
            </p:nvGrpSpPr>
            <p:grpSpPr>
              <a:xfrm>
                <a:off x="464234" y="773723"/>
                <a:ext cx="4826052" cy="2756412"/>
                <a:chOff x="464234" y="773723"/>
                <a:chExt cx="4826052" cy="2756412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464234" y="773723"/>
                  <a:ext cx="1674055" cy="562708"/>
                </a:xfrm>
                <a:prstGeom prst="rect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Man</a:t>
                  </a:r>
                  <a:endParaRPr lang="en-IN" dirty="0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2459502" y="773723"/>
                  <a:ext cx="1674055" cy="562708"/>
                </a:xfrm>
                <a:prstGeom prst="rect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Machine</a:t>
                  </a:r>
                  <a:endParaRPr lang="en-IN" dirty="0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490288" y="1870575"/>
                  <a:ext cx="1674055" cy="562708"/>
                </a:xfrm>
                <a:prstGeom prst="rect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Material</a:t>
                  </a:r>
                  <a:endParaRPr lang="en-IN" dirty="0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2448478" y="1862555"/>
                  <a:ext cx="1674055" cy="562708"/>
                </a:xfrm>
                <a:prstGeom prst="rect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Measurement</a:t>
                  </a:r>
                  <a:endParaRPr lang="en-IN" dirty="0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490288" y="2967427"/>
                  <a:ext cx="1674055" cy="562708"/>
                </a:xfrm>
                <a:prstGeom prst="rect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Method</a:t>
                  </a:r>
                  <a:endParaRPr lang="en-IN" dirty="0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2459502" y="2951387"/>
                  <a:ext cx="1674055" cy="562708"/>
                </a:xfrm>
                <a:prstGeom prst="rect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Environment</a:t>
                  </a:r>
                  <a:endParaRPr lang="en-IN" dirty="0"/>
                </a:p>
              </p:txBody>
            </p:sp>
            <p:cxnSp>
              <p:nvCxnSpPr>
                <p:cNvPr id="12" name="Straight Connector 11"/>
                <p:cNvCxnSpPr>
                  <a:stCxn id="19" idx="3"/>
                </p:cNvCxnSpPr>
                <p:nvPr/>
              </p:nvCxnSpPr>
              <p:spPr>
                <a:xfrm>
                  <a:off x="4133557" y="1055077"/>
                  <a:ext cx="874541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5008098" y="1055077"/>
                  <a:ext cx="0" cy="1111086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4133557" y="3232741"/>
                  <a:ext cx="885565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 flipV="1">
                  <a:off x="5019122" y="2166163"/>
                  <a:ext cx="0" cy="1066578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8" name="Straight Arrow Connector 1027"/>
                <p:cNvCxnSpPr>
                  <a:stCxn id="22" idx="3"/>
                </p:cNvCxnSpPr>
                <p:nvPr/>
              </p:nvCxnSpPr>
              <p:spPr>
                <a:xfrm>
                  <a:off x="4122533" y="2143909"/>
                  <a:ext cx="1167753" cy="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1" name="Rectangle 1030"/>
              <p:cNvSpPr/>
              <p:nvPr/>
            </p:nvSpPr>
            <p:spPr>
              <a:xfrm>
                <a:off x="219124" y="507255"/>
                <a:ext cx="4274774" cy="3317817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065" name="Straight Arrow Connector 1064"/>
            <p:cNvCxnSpPr>
              <a:stCxn id="1031" idx="2"/>
            </p:cNvCxnSpPr>
            <p:nvPr/>
          </p:nvCxnSpPr>
          <p:spPr>
            <a:xfrm>
              <a:off x="2356511" y="3825072"/>
              <a:ext cx="0" cy="789131"/>
            </a:xfrm>
            <a:prstGeom prst="straightConnector1">
              <a:avLst/>
            </a:prstGeom>
            <a:ln w="31750">
              <a:solidFill>
                <a:schemeClr val="accent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>
            <a:stCxn id="1033" idx="3"/>
          </p:cNvCxnSpPr>
          <p:nvPr/>
        </p:nvCxnSpPr>
        <p:spPr>
          <a:xfrm flipV="1">
            <a:off x="4492307" y="5264592"/>
            <a:ext cx="797979" cy="16758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0" name="Picture 106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147" y="4681262"/>
            <a:ext cx="1675357" cy="1083397"/>
          </a:xfrm>
          <a:prstGeom prst="rect">
            <a:avLst/>
          </a:prstGeom>
        </p:spPr>
      </p:pic>
      <p:grpSp>
        <p:nvGrpSpPr>
          <p:cNvPr id="1074" name="Group 1073"/>
          <p:cNvGrpSpPr/>
          <p:nvPr/>
        </p:nvGrpSpPr>
        <p:grpSpPr>
          <a:xfrm>
            <a:off x="5299718" y="573848"/>
            <a:ext cx="4910877" cy="3084618"/>
            <a:chOff x="5468970" y="451103"/>
            <a:chExt cx="4910877" cy="3084618"/>
          </a:xfrm>
        </p:grpSpPr>
        <p:pic>
          <p:nvPicPr>
            <p:cNvPr id="15" name="Picture 2" descr="http://www.empoweredsalestraining.com/blog/wp-content/uploads/2011/05/photo_negotiations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8970" y="451103"/>
              <a:ext cx="4134244" cy="3084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72" name="Straight Arrow Connector 1071"/>
            <p:cNvCxnSpPr/>
            <p:nvPr/>
          </p:nvCxnSpPr>
          <p:spPr>
            <a:xfrm>
              <a:off x="9827850" y="2094069"/>
              <a:ext cx="551997" cy="1"/>
            </a:xfrm>
            <a:prstGeom prst="straightConnector1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Straight Arrow Connector 81"/>
          <p:cNvCxnSpPr/>
          <p:nvPr/>
        </p:nvCxnSpPr>
        <p:spPr>
          <a:xfrm>
            <a:off x="9827851" y="5267680"/>
            <a:ext cx="551997" cy="1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20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0072" y="1371600"/>
            <a:ext cx="9345168" cy="4023360"/>
          </a:xfrm>
        </p:spPr>
        <p:txBody>
          <a:bodyPr>
            <a:noAutofit/>
            <a:scene3d>
              <a:camera prst="isometricOffAxis1Right"/>
              <a:lightRig rig="threePt" dir="t"/>
            </a:scene3d>
          </a:bodyPr>
          <a:lstStyle/>
          <a:p>
            <a:r>
              <a:rPr lang="en-US" sz="16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</a:rPr>
              <a:t>WITH WHAT?</a:t>
            </a:r>
            <a:endParaRPr lang="en-US" sz="16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593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68747"/>
            <a:ext cx="12192000" cy="3657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“A Satisfied Customer is the Best Business Strategy of All”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31" name="Picture 7" descr="D:\education\Project_industry\TIE_coimbatore\images\custom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73273" y="2174240"/>
            <a:ext cx="1660525" cy="1660525"/>
          </a:xfrm>
          <a:prstGeom prst="rect">
            <a:avLst/>
          </a:prstGeom>
          <a:noFill/>
        </p:spPr>
      </p:pic>
      <p:sp>
        <p:nvSpPr>
          <p:cNvPr id="13" name="Cloud 12"/>
          <p:cNvSpPr/>
          <p:nvPr/>
        </p:nvSpPr>
        <p:spPr>
          <a:xfrm>
            <a:off x="4475089" y="2255520"/>
            <a:ext cx="3583211" cy="1792425"/>
          </a:xfrm>
          <a:prstGeom prst="cloud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rgbClr val="7030A0"/>
                </a:solidFill>
              </a:rPr>
              <a:t>ER∏</a:t>
            </a:r>
            <a:r>
              <a:rPr lang="en-IN" sz="2400" b="1" dirty="0" smtClean="0">
                <a:solidFill>
                  <a:srgbClr val="FF0000"/>
                </a:solidFill>
              </a:rPr>
              <a:t>IOT</a:t>
            </a:r>
          </a:p>
          <a:p>
            <a:pPr algn="ctr"/>
            <a:r>
              <a:rPr lang="en-IN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Cloud Solutions with ERP software</a:t>
            </a:r>
            <a:endParaRPr lang="en-IN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1189037"/>
            <a:ext cx="3452292" cy="2705815"/>
            <a:chOff x="0" y="1189037"/>
            <a:chExt cx="3452292" cy="2705815"/>
          </a:xfrm>
        </p:grpSpPr>
        <p:pic>
          <p:nvPicPr>
            <p:cNvPr id="1032" name="Picture 8" descr="D:\education\Project_industry\TIE_coimbatore\images\sensors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79041" y="2840113"/>
              <a:ext cx="595428" cy="614288"/>
            </a:xfrm>
            <a:prstGeom prst="rect">
              <a:avLst/>
            </a:prstGeom>
            <a:noFill/>
          </p:spPr>
        </p:pic>
        <p:pic>
          <p:nvPicPr>
            <p:cNvPr id="1033" name="Picture 9" descr="D:\education\Project_industry\TIE_coimbatore\images\machines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1189037"/>
              <a:ext cx="2438400" cy="2438401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955040" y="3352800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>
                  <a:solidFill>
                    <a:srgbClr val="00B050"/>
                  </a:solidFill>
                  <a:latin typeface="Andalus"/>
                </a:rPr>
                <a:t>Machines</a:t>
              </a:r>
              <a:endParaRPr lang="en-IN" b="1" dirty="0">
                <a:solidFill>
                  <a:srgbClr val="00B050"/>
                </a:solidFill>
                <a:latin typeface="Andalu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57120" y="3525520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>
                  <a:solidFill>
                    <a:schemeClr val="accent1"/>
                  </a:solidFill>
                  <a:latin typeface="Andalus"/>
                </a:rPr>
                <a:t>Sensors</a:t>
              </a:r>
              <a:endParaRPr lang="en-IN" b="1" dirty="0">
                <a:solidFill>
                  <a:schemeClr val="accent1"/>
                </a:solidFill>
                <a:latin typeface="Andalus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997440" y="399288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  <a:latin typeface="Andalus"/>
              </a:rPr>
              <a:t>Customers</a:t>
            </a:r>
            <a:endParaRPr lang="en-IN" b="1" dirty="0">
              <a:solidFill>
                <a:srgbClr val="00B050"/>
              </a:solidFill>
              <a:latin typeface="Andalu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463100" y="99060"/>
            <a:ext cx="3595200" cy="2091452"/>
            <a:chOff x="4280219" y="99060"/>
            <a:chExt cx="3595200" cy="2091452"/>
          </a:xfrm>
        </p:grpSpPr>
        <p:pic>
          <p:nvPicPr>
            <p:cNvPr id="1026" name="Picture 2" descr="D:\education\Project_industry\TIE_coimbatore\images\logistics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280219" y="99060"/>
              <a:ext cx="2171382" cy="1770243"/>
            </a:xfrm>
            <a:prstGeom prst="rect">
              <a:avLst/>
            </a:prstGeom>
            <a:noFill/>
          </p:spPr>
        </p:pic>
        <p:pic>
          <p:nvPicPr>
            <p:cNvPr id="1028" name="Picture 4" descr="D:\education\Project_industry\TIE_coimbatore\images\gps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517959" y="1127760"/>
              <a:ext cx="593408" cy="593408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889304" y="1821180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>
                  <a:solidFill>
                    <a:srgbClr val="00B050"/>
                  </a:solidFill>
                  <a:latin typeface="Andalus"/>
                </a:rPr>
                <a:t>Logistics</a:t>
              </a:r>
              <a:endParaRPr lang="en-IN" b="1" dirty="0">
                <a:solidFill>
                  <a:srgbClr val="00B050"/>
                </a:solidFill>
                <a:latin typeface="Andalu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03440" y="14224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>
                  <a:solidFill>
                    <a:schemeClr val="accent1"/>
                  </a:solidFill>
                  <a:latin typeface="Andalus"/>
                </a:rPr>
                <a:t>GPS</a:t>
              </a:r>
              <a:endParaRPr lang="en-IN" b="1" dirty="0">
                <a:solidFill>
                  <a:schemeClr val="accent1"/>
                </a:solidFill>
                <a:latin typeface="Andalus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475089" y="4196080"/>
            <a:ext cx="3809707" cy="2188370"/>
            <a:chOff x="3697460" y="4175362"/>
            <a:chExt cx="3809707" cy="2188370"/>
          </a:xfrm>
        </p:grpSpPr>
        <p:pic>
          <p:nvPicPr>
            <p:cNvPr id="1030" name="Picture 6" descr="D:\education\Project_industry\TIE_coimbatore\images\rfid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011883" y="5151120"/>
              <a:ext cx="1495284" cy="813434"/>
            </a:xfrm>
            <a:prstGeom prst="rect">
              <a:avLst/>
            </a:prstGeom>
            <a:noFill/>
          </p:spPr>
        </p:pic>
        <p:pic>
          <p:nvPicPr>
            <p:cNvPr id="1027" name="Picture 3" descr="D:\education\Project_industry\TIE_coimbatore\images\hrm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697460" y="4175362"/>
              <a:ext cx="2201863" cy="1958103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>
            <a:xfrm>
              <a:off x="3891280" y="5598160"/>
              <a:ext cx="2082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>
                  <a:solidFill>
                    <a:srgbClr val="00B050"/>
                  </a:solidFill>
                  <a:latin typeface="Andalus"/>
                </a:rPr>
                <a:t>Human Resource</a:t>
              </a:r>
              <a:endParaRPr lang="en-IN" b="1" dirty="0">
                <a:solidFill>
                  <a:srgbClr val="00B050"/>
                </a:solidFill>
                <a:latin typeface="Andalu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61760" y="599440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>
                  <a:solidFill>
                    <a:schemeClr val="accent1"/>
                  </a:solidFill>
                  <a:latin typeface="Andalus"/>
                </a:rPr>
                <a:t>RFID</a:t>
              </a:r>
              <a:endParaRPr lang="en-IN" b="1" dirty="0">
                <a:solidFill>
                  <a:schemeClr val="accent1"/>
                </a:solidFill>
                <a:latin typeface="Andalu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04312" y="1229360"/>
            <a:ext cx="9345168" cy="4023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isometricOffAxis1Righ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</a:rPr>
              <a:t>HOW?</a:t>
            </a:r>
            <a:endParaRPr lang="en-US" sz="16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838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8978" y="939298"/>
            <a:ext cx="1772530" cy="4783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ndalus"/>
              </a:rPr>
              <a:t>Connect</a:t>
            </a:r>
            <a:endParaRPr lang="en-IN" dirty="0">
              <a:latin typeface="Andalu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28011" y="953366"/>
            <a:ext cx="1772530" cy="4783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ndalus"/>
              </a:rPr>
              <a:t>Collect</a:t>
            </a:r>
            <a:endParaRPr lang="en-IN" dirty="0">
              <a:latin typeface="Andalu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37044" y="933140"/>
            <a:ext cx="1772530" cy="4783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ndalus"/>
              </a:rPr>
              <a:t>Correct</a:t>
            </a:r>
            <a:endParaRPr lang="en-IN" dirty="0">
              <a:latin typeface="Andalu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8978" y="1881829"/>
            <a:ext cx="1772530" cy="8299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ndalus"/>
              </a:rPr>
              <a:t>Network components</a:t>
            </a:r>
            <a:endParaRPr lang="en-IN" dirty="0">
              <a:latin typeface="Andalu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64524" y="1881828"/>
            <a:ext cx="1772530" cy="8299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ndalus"/>
              </a:rPr>
              <a:t>Sensors</a:t>
            </a:r>
            <a:endParaRPr lang="en-IN" dirty="0">
              <a:latin typeface="Andalu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14758" y="1893559"/>
            <a:ext cx="1659988" cy="8299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ndalus"/>
              </a:rPr>
              <a:t>Cleansing and transforming the data</a:t>
            </a:r>
            <a:endParaRPr lang="en-IN" dirty="0">
              <a:latin typeface="Andalu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0362" y="3176051"/>
            <a:ext cx="1772530" cy="17186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ndalus"/>
              </a:rPr>
              <a:t>Wired Connectivity</a:t>
            </a:r>
          </a:p>
          <a:p>
            <a:pPr algn="ctr"/>
            <a:r>
              <a:rPr lang="en-IN" dirty="0" smtClean="0">
                <a:latin typeface="Andalus"/>
              </a:rPr>
              <a:t>[Ethernet, CC link etc.]</a:t>
            </a:r>
          </a:p>
          <a:p>
            <a:pPr algn="ctr"/>
            <a:r>
              <a:rPr lang="en-IN" dirty="0" smtClean="0">
                <a:latin typeface="Andalus"/>
              </a:rPr>
              <a:t>Wireless Connectivity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01922" y="3200680"/>
            <a:ext cx="2225041" cy="17186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ndalus"/>
              </a:rPr>
              <a:t>1. Machine performance measurement</a:t>
            </a:r>
          </a:p>
          <a:p>
            <a:pPr algn="ctr"/>
            <a:r>
              <a:rPr lang="en-IN" dirty="0" smtClean="0">
                <a:latin typeface="Andalus"/>
              </a:rPr>
              <a:t>2.Part tracking</a:t>
            </a:r>
          </a:p>
          <a:p>
            <a:pPr algn="ctr"/>
            <a:r>
              <a:rPr lang="en-IN" dirty="0" smtClean="0">
                <a:latin typeface="Andalus"/>
              </a:rPr>
              <a:t>3.Part Identification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04275" y="3214748"/>
            <a:ext cx="2225041" cy="5802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ndalus"/>
              </a:rPr>
              <a:t>Hardware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04275" y="3972497"/>
            <a:ext cx="2168770" cy="4794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ndalus"/>
              </a:rPr>
              <a:t>Gathering Server</a:t>
            </a:r>
            <a:endParaRPr lang="en-IN" dirty="0">
              <a:latin typeface="Andalu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40804" y="5217778"/>
            <a:ext cx="2168770" cy="9911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ndalus"/>
              </a:rPr>
              <a:t>Master/Standby DB Server</a:t>
            </a:r>
            <a:endParaRPr lang="en-IN" dirty="0">
              <a:latin typeface="Andalu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104145" y="3975420"/>
            <a:ext cx="2168770" cy="4794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ndalus"/>
              </a:rPr>
              <a:t>Edge analytics </a:t>
            </a:r>
            <a:endParaRPr lang="en-IN" dirty="0">
              <a:latin typeface="Andalu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820097" y="4525386"/>
            <a:ext cx="2696713" cy="5492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ndalus"/>
              </a:rPr>
              <a:t>In house data analytics and prediction</a:t>
            </a:r>
            <a:endParaRPr lang="en-IN" dirty="0">
              <a:latin typeface="Andalu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971518" y="5217779"/>
            <a:ext cx="2168770" cy="9911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ndalus"/>
              </a:rPr>
              <a:t>Master data processing [Cloud]/Local] </a:t>
            </a:r>
            <a:endParaRPr lang="en-IN" dirty="0">
              <a:latin typeface="Andalus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34461" y="2711822"/>
            <a:ext cx="0" cy="46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013699" y="944575"/>
            <a:ext cx="1772530" cy="4783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ndalus"/>
              </a:rPr>
              <a:t>Correlate</a:t>
            </a:r>
            <a:endParaRPr lang="en-IN" dirty="0">
              <a:latin typeface="Andalu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880059" y="1881827"/>
            <a:ext cx="2168770" cy="8299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ndalus"/>
              </a:rPr>
              <a:t>1.Data display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  <a:latin typeface="Andalus"/>
              </a:rPr>
              <a:t>2.</a:t>
            </a:r>
            <a:r>
              <a:rPr lang="en-IN" dirty="0" smtClean="0">
                <a:latin typeface="Andalus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Andalus"/>
              </a:rPr>
              <a:t>Closed loop analysis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069320" y="3214747"/>
            <a:ext cx="2225041" cy="5802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ndalus"/>
              </a:rPr>
              <a:t>Software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214276" y="2715918"/>
            <a:ext cx="0" cy="46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463489" y="1411442"/>
            <a:ext cx="0" cy="46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197866" y="1411442"/>
            <a:ext cx="0" cy="46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929001" y="1431668"/>
            <a:ext cx="0" cy="46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923075" y="1411442"/>
            <a:ext cx="0" cy="46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endCxn id="16" idx="1"/>
          </p:cNvCxnSpPr>
          <p:nvPr/>
        </p:nvCxnSpPr>
        <p:spPr>
          <a:xfrm>
            <a:off x="8384345" y="4451971"/>
            <a:ext cx="435752" cy="3480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639951" y="2943936"/>
            <a:ext cx="2430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639951" y="2943936"/>
            <a:ext cx="0" cy="270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055903" y="2943345"/>
            <a:ext cx="0" cy="270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46"/>
          <p:cNvCxnSpPr>
            <a:stCxn id="9" idx="3"/>
          </p:cNvCxnSpPr>
          <p:nvPr/>
        </p:nvCxnSpPr>
        <p:spPr>
          <a:xfrm>
            <a:off x="7774746" y="2308556"/>
            <a:ext cx="196772" cy="6347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637607" y="3789170"/>
            <a:ext cx="2344" cy="183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636606" y="4462882"/>
            <a:ext cx="2344" cy="743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9069971" y="3787932"/>
            <a:ext cx="2344" cy="183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0" y="0"/>
            <a:ext cx="12192000" cy="520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ndalus"/>
              </a:rPr>
              <a:t>Enterprise Internet of Things </a:t>
            </a:r>
            <a:endParaRPr lang="en-IN" dirty="0">
              <a:latin typeface="Andalus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0" y="740229"/>
            <a:ext cx="12192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0" y="6492240"/>
            <a:ext cx="12192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“Creativity is Just Connecting Things” – Steve Jobs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076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education\Project_industry\TIE_coimbatore\images\monit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6584" y="1154392"/>
            <a:ext cx="3427599" cy="2503208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489813" y="1286633"/>
            <a:ext cx="3244906" cy="1770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6556568" y="1395626"/>
            <a:ext cx="400630" cy="28970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M1</a:t>
            </a:r>
            <a:endParaRPr lang="en-IN" sz="900" dirty="0"/>
          </a:p>
        </p:txBody>
      </p:sp>
      <p:sp>
        <p:nvSpPr>
          <p:cNvPr id="8" name="Rounded Rectangle 7"/>
          <p:cNvSpPr/>
          <p:nvPr/>
        </p:nvSpPr>
        <p:spPr>
          <a:xfrm>
            <a:off x="7225156" y="1395624"/>
            <a:ext cx="400630" cy="2897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M2</a:t>
            </a:r>
            <a:endParaRPr lang="en-IN" sz="900" dirty="0"/>
          </a:p>
        </p:txBody>
      </p:sp>
      <p:sp>
        <p:nvSpPr>
          <p:cNvPr id="9" name="Rounded Rectangle 8"/>
          <p:cNvSpPr/>
          <p:nvPr/>
        </p:nvSpPr>
        <p:spPr>
          <a:xfrm>
            <a:off x="7821228" y="1377271"/>
            <a:ext cx="400630" cy="2897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M3</a:t>
            </a:r>
            <a:endParaRPr lang="en-IN" sz="900" dirty="0"/>
          </a:p>
        </p:txBody>
      </p:sp>
      <p:sp>
        <p:nvSpPr>
          <p:cNvPr id="10" name="Rounded Rectangle 9"/>
          <p:cNvSpPr/>
          <p:nvPr/>
        </p:nvSpPr>
        <p:spPr>
          <a:xfrm>
            <a:off x="8401553" y="1360859"/>
            <a:ext cx="400630" cy="2897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M4</a:t>
            </a:r>
            <a:endParaRPr lang="en-IN" sz="900" dirty="0"/>
          </a:p>
        </p:txBody>
      </p:sp>
      <p:sp>
        <p:nvSpPr>
          <p:cNvPr id="11" name="Rounded Rectangle 10"/>
          <p:cNvSpPr/>
          <p:nvPr/>
        </p:nvSpPr>
        <p:spPr>
          <a:xfrm>
            <a:off x="9078014" y="1360859"/>
            <a:ext cx="400630" cy="2897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M5</a:t>
            </a:r>
            <a:endParaRPr lang="en-IN" sz="900" dirty="0"/>
          </a:p>
        </p:txBody>
      </p:sp>
      <p:sp>
        <p:nvSpPr>
          <p:cNvPr id="12" name="Rounded Rectangle 11"/>
          <p:cNvSpPr/>
          <p:nvPr/>
        </p:nvSpPr>
        <p:spPr>
          <a:xfrm>
            <a:off x="6566614" y="1903026"/>
            <a:ext cx="400630" cy="2897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M6</a:t>
            </a:r>
            <a:endParaRPr lang="en-IN" sz="900" dirty="0"/>
          </a:p>
        </p:txBody>
      </p:sp>
      <p:sp>
        <p:nvSpPr>
          <p:cNvPr id="13" name="Rounded Rectangle 12"/>
          <p:cNvSpPr/>
          <p:nvPr/>
        </p:nvSpPr>
        <p:spPr>
          <a:xfrm>
            <a:off x="7223313" y="1879056"/>
            <a:ext cx="400630" cy="2897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M7</a:t>
            </a:r>
            <a:endParaRPr lang="en-IN" sz="900" dirty="0"/>
          </a:p>
        </p:txBody>
      </p:sp>
      <p:sp>
        <p:nvSpPr>
          <p:cNvPr id="14" name="Rounded Rectangle 13"/>
          <p:cNvSpPr/>
          <p:nvPr/>
        </p:nvSpPr>
        <p:spPr>
          <a:xfrm>
            <a:off x="7840150" y="1878965"/>
            <a:ext cx="400630" cy="2897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M8</a:t>
            </a:r>
            <a:endParaRPr lang="en-IN" sz="900" dirty="0"/>
          </a:p>
        </p:txBody>
      </p:sp>
      <p:sp>
        <p:nvSpPr>
          <p:cNvPr id="15" name="Rounded Rectangle 14"/>
          <p:cNvSpPr/>
          <p:nvPr/>
        </p:nvSpPr>
        <p:spPr>
          <a:xfrm>
            <a:off x="8411597" y="1854687"/>
            <a:ext cx="400630" cy="2897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M9</a:t>
            </a:r>
            <a:endParaRPr lang="en-IN" sz="900" dirty="0"/>
          </a:p>
        </p:txBody>
      </p:sp>
      <p:sp>
        <p:nvSpPr>
          <p:cNvPr id="16" name="Rectangle 15"/>
          <p:cNvSpPr/>
          <p:nvPr/>
        </p:nvSpPr>
        <p:spPr>
          <a:xfrm>
            <a:off x="6701330" y="2507542"/>
            <a:ext cx="1204590" cy="3489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</a:rPr>
              <a:t>Machine M1 </a:t>
            </a:r>
            <a:r>
              <a:rPr lang="en-IN" sz="1100" dirty="0" smtClean="0">
                <a:solidFill>
                  <a:srgbClr val="FF0000"/>
                </a:solidFill>
              </a:rPr>
              <a:t>MALFUNCTIONS</a:t>
            </a:r>
            <a:endParaRPr lang="en-IN" sz="1100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994929" y="2548991"/>
            <a:ext cx="655457" cy="2832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STOP</a:t>
            </a:r>
            <a:endParaRPr lang="en-IN" sz="1000" dirty="0"/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12192000" cy="5205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ENTERPRISE INTERNET OF </a:t>
            </a:r>
            <a:r>
              <a:rPr lang="en-I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THINGS FOR MANUFACTURING SECTOR </a:t>
            </a:r>
            <a:endParaRPr lang="en-I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6492240"/>
            <a:ext cx="1219200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“IF WE DONT AUTOMATE THE PROCESS THEN WE ARE WASTING OUR TIME”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67721" y="686329"/>
            <a:ext cx="3346462" cy="3656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Andalus"/>
              </a:rPr>
              <a:t>Manufacturing Master</a:t>
            </a:r>
            <a:endParaRPr lang="en-IN" dirty="0">
              <a:solidFill>
                <a:schemeClr val="tx1"/>
              </a:solidFill>
              <a:latin typeface="Andalu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89813" y="3997466"/>
            <a:ext cx="1847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6303695" y="3795166"/>
            <a:ext cx="4385883" cy="24761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Production Real time data monitoring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Key parameter determination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Real time data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Offline data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Part tracking and traceability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Accounting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stCxn id="18" idx="2"/>
            <a:endCxn id="19" idx="0"/>
          </p:cNvCxnSpPr>
          <p:nvPr/>
        </p:nvCxnSpPr>
        <p:spPr>
          <a:xfrm rot="5400000">
            <a:off x="3110132" y="3506372"/>
            <a:ext cx="5971736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271819" y="741415"/>
            <a:ext cx="3551568" cy="3656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Tools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335334" y="1699956"/>
            <a:ext cx="3415451" cy="714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rgbClr val="00B050"/>
                </a:solidFill>
                <a:latin typeface="Andalus"/>
              </a:rPr>
              <a:t>HTML , CSS , </a:t>
            </a:r>
            <a:r>
              <a:rPr lang="en-IN" sz="1600" dirty="0" smtClean="0">
                <a:solidFill>
                  <a:srgbClr val="00B050"/>
                </a:solidFill>
                <a:latin typeface="Andalus"/>
              </a:rPr>
              <a:t>PHP, JS, Adobe Air </a:t>
            </a:r>
            <a:r>
              <a:rPr lang="en-IN" sz="1600" dirty="0" smtClean="0">
                <a:solidFill>
                  <a:srgbClr val="00B050"/>
                </a:solidFill>
                <a:latin typeface="Andalus"/>
              </a:rPr>
              <a:t>and MySQL</a:t>
            </a:r>
            <a:endParaRPr lang="en-IN" sz="1600" dirty="0">
              <a:solidFill>
                <a:srgbClr val="00B050"/>
              </a:solidFill>
              <a:latin typeface="Andalu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63371" y="3176704"/>
            <a:ext cx="3487313" cy="7676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rgbClr val="00B050"/>
                </a:solidFill>
                <a:latin typeface="Andalus"/>
              </a:rPr>
              <a:t>Arduino /Raspberry </a:t>
            </a:r>
            <a:r>
              <a:rPr lang="en-IN" sz="1600" dirty="0" smtClean="0">
                <a:solidFill>
                  <a:srgbClr val="00B050"/>
                </a:solidFill>
                <a:latin typeface="Andalus"/>
              </a:rPr>
              <a:t>Pi [any custom requirement]</a:t>
            </a:r>
            <a:endParaRPr lang="en-IN" sz="1600" dirty="0">
              <a:solidFill>
                <a:srgbClr val="00B050"/>
              </a:solidFill>
              <a:latin typeface="Andalu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363371" y="4736130"/>
            <a:ext cx="3387414" cy="7721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rgbClr val="00B050"/>
                </a:solidFill>
                <a:latin typeface="Andalus"/>
              </a:rPr>
              <a:t>Network[Server, Switch]</a:t>
            </a:r>
          </a:p>
          <a:p>
            <a:pPr algn="ctr"/>
            <a:r>
              <a:rPr lang="en-IN" sz="1600" dirty="0" smtClean="0">
                <a:solidFill>
                  <a:srgbClr val="00B050"/>
                </a:solidFill>
                <a:latin typeface="Andalus"/>
              </a:rPr>
              <a:t>Machine [Sensors]</a:t>
            </a:r>
            <a:endParaRPr lang="en-IN" sz="1600" dirty="0">
              <a:solidFill>
                <a:srgbClr val="00B050"/>
              </a:solidFill>
              <a:latin typeface="Andalu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30295" y="1202290"/>
            <a:ext cx="163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</a:rPr>
              <a:t>Software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0070C0"/>
                </a:solidFill>
              </a:rPr>
              <a:t>Phase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74779" y="2671823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</a:rPr>
              <a:t>Controller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74779" y="4239110"/>
            <a:ext cx="119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>
                <a:solidFill>
                  <a:srgbClr val="0070C0"/>
                </a:solidFill>
              </a:rPr>
              <a:t>Hardwares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10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53512" y="1513840"/>
            <a:ext cx="9345168" cy="4023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isometricOffAxis1Righ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sz="1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HOW </a:t>
            </a:r>
            <a:r>
              <a:rPr lang="en-US" sz="16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MUCH</a:t>
            </a:r>
            <a:r>
              <a:rPr lang="en-US" sz="16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</a:rPr>
              <a:t>?</a:t>
            </a:r>
            <a:endParaRPr lang="en-US" sz="16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094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2271</TotalTime>
  <Words>516</Words>
  <Application>Microsoft Office PowerPoint</Application>
  <PresentationFormat>Widescreen</PresentationFormat>
  <Paragraphs>162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Adobe Pi Std</vt:lpstr>
      <vt:lpstr>Andalus</vt:lpstr>
      <vt:lpstr>Arial</vt:lpstr>
      <vt:lpstr>Bahnschrift</vt:lpstr>
      <vt:lpstr>Bodoni MT Black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WITH WHAT?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 month budget:</vt:lpstr>
      <vt:lpstr>EXPECTED           EBITDA (6 months)– 4,41,000 (INR)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Akilan Veerabatheren</dc:creator>
  <cp:lastModifiedBy>visshnu P M</cp:lastModifiedBy>
  <cp:revision>91</cp:revision>
  <dcterms:created xsi:type="dcterms:W3CDTF">2018-03-17T14:15:45Z</dcterms:created>
  <dcterms:modified xsi:type="dcterms:W3CDTF">2018-03-25T12:56:51Z</dcterms:modified>
</cp:coreProperties>
</file>