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a850ff3d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a850ff3d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a850ff3d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a850ff3d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a850ff3d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a850ff3d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a850ff3d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a850ff3d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a850ff3d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a850ff3d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a850ff3d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a850ff3d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a850ff3d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a850ff3d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a850ff3d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a850ff3d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a850ff3d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a850ff3d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a850ff3d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a850ff3d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a850ff3d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a850ff3d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644900" y="142575"/>
            <a:ext cx="81285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000"/>
              <a:t>INTRODUCTION TO </a:t>
            </a:r>
            <a:r>
              <a:rPr b="1" lang="en" sz="3000"/>
              <a:t>PHISHING</a:t>
            </a:r>
            <a:r>
              <a:rPr b="1" lang="en" sz="3000"/>
              <a:t> ATTACKS</a:t>
            </a:r>
            <a:endParaRPr b="1" sz="3000"/>
          </a:p>
        </p:txBody>
      </p:sp>
      <p:sp>
        <p:nvSpPr>
          <p:cNvPr id="86" name="Google Shape;86;p13"/>
          <p:cNvSpPr txBox="1"/>
          <p:nvPr>
            <p:ph idx="1" type="subTitle"/>
          </p:nvPr>
        </p:nvSpPr>
        <p:spPr>
          <a:xfrm>
            <a:off x="598100" y="1256725"/>
            <a:ext cx="8222100" cy="27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Understanding Phishing Attacks:</a:t>
            </a:r>
            <a:endParaRPr b="1" sz="2500"/>
          </a:p>
          <a:p>
            <a:pPr indent="0" lvl="0" marL="0" rtl="0" algn="l">
              <a:spcBef>
                <a:spcPts val="0"/>
              </a:spcBef>
              <a:spcAft>
                <a:spcPts val="0"/>
              </a:spcAft>
              <a:buNone/>
            </a:pPr>
            <a:r>
              <a:rPr lang="en" sz="2500"/>
              <a:t>Phishing is a type of cyber attack where attackers impersonate legitimate entities to steal sensitive information. This is why it is important to enlighten people what this attack  means and how the attack works  due tomit increasing frequency and sophiscation.</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ctrTitle"/>
          </p:nvPr>
        </p:nvSpPr>
        <p:spPr>
          <a:xfrm>
            <a:off x="598100" y="9257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WHAT TO DO IF YOU FALL VICTIM</a:t>
            </a:r>
            <a:endParaRPr b="1"/>
          </a:p>
        </p:txBody>
      </p:sp>
      <p:sp>
        <p:nvSpPr>
          <p:cNvPr id="144" name="Google Shape;144;p22"/>
          <p:cNvSpPr txBox="1"/>
          <p:nvPr>
            <p:ph idx="1" type="subTitle"/>
          </p:nvPr>
        </p:nvSpPr>
        <p:spPr>
          <a:xfrm>
            <a:off x="598100" y="931425"/>
            <a:ext cx="8222100" cy="4020900"/>
          </a:xfrm>
          <a:prstGeom prst="rect">
            <a:avLst/>
          </a:prstGeom>
        </p:spPr>
        <p:txBody>
          <a:bodyPr anchorCtr="0" anchor="t" bIns="91425" lIns="91425" spcFirstLastPara="1" rIns="91425" wrap="square" tIns="91425">
            <a:noAutofit/>
          </a:bodyPr>
          <a:lstStyle/>
          <a:p>
            <a:pPr indent="-393700" lvl="0" marL="457200" rtl="0" algn="l">
              <a:lnSpc>
                <a:spcPct val="90000"/>
              </a:lnSpc>
              <a:spcBef>
                <a:spcPts val="0"/>
              </a:spcBef>
              <a:spcAft>
                <a:spcPts val="0"/>
              </a:spcAft>
              <a:buSzPts val="2600"/>
              <a:buFont typeface="Arial"/>
              <a:buChar char="●"/>
            </a:pPr>
            <a:r>
              <a:rPr b="1" lang="en" sz="2600"/>
              <a:t>Report Immediately:</a:t>
            </a:r>
            <a:r>
              <a:rPr lang="en" sz="2600"/>
              <a:t> Inform your IT department or the relevant authority.</a:t>
            </a:r>
            <a:endParaRPr sz="2600"/>
          </a:p>
          <a:p>
            <a:pPr indent="0" lvl="0" marL="0" rtl="0" algn="l">
              <a:lnSpc>
                <a:spcPct val="90000"/>
              </a:lnSpc>
              <a:spcBef>
                <a:spcPts val="0"/>
              </a:spcBef>
              <a:spcAft>
                <a:spcPts val="0"/>
              </a:spcAft>
              <a:buNone/>
            </a:pPr>
            <a:r>
              <a:t/>
            </a:r>
            <a:endParaRPr sz="2600"/>
          </a:p>
          <a:p>
            <a:pPr indent="-393700" lvl="0" marL="457200" rtl="0" algn="l">
              <a:lnSpc>
                <a:spcPct val="90000"/>
              </a:lnSpc>
              <a:spcBef>
                <a:spcPts val="0"/>
              </a:spcBef>
              <a:spcAft>
                <a:spcPts val="0"/>
              </a:spcAft>
              <a:buSzPts val="2600"/>
              <a:buFont typeface="Arial"/>
              <a:buChar char="●"/>
            </a:pPr>
            <a:r>
              <a:rPr b="1" lang="en" sz="2600"/>
              <a:t>Change Passwords:</a:t>
            </a:r>
            <a:r>
              <a:rPr lang="en" sz="2600"/>
              <a:t> Update passwords for compromised accounts.</a:t>
            </a:r>
            <a:endParaRPr sz="2600"/>
          </a:p>
          <a:p>
            <a:pPr indent="0" lvl="0" marL="457200" rtl="0" algn="l">
              <a:lnSpc>
                <a:spcPct val="90000"/>
              </a:lnSpc>
              <a:spcBef>
                <a:spcPts val="0"/>
              </a:spcBef>
              <a:spcAft>
                <a:spcPts val="0"/>
              </a:spcAft>
              <a:buNone/>
            </a:pPr>
            <a:r>
              <a:t/>
            </a:r>
            <a:endParaRPr sz="2600"/>
          </a:p>
          <a:p>
            <a:pPr indent="-393700" lvl="0" marL="457200" rtl="0" algn="l">
              <a:lnSpc>
                <a:spcPct val="90000"/>
              </a:lnSpc>
              <a:spcBef>
                <a:spcPts val="0"/>
              </a:spcBef>
              <a:spcAft>
                <a:spcPts val="0"/>
              </a:spcAft>
              <a:buSzPts val="2600"/>
              <a:buFont typeface="Arial"/>
              <a:buChar char="●"/>
            </a:pPr>
            <a:r>
              <a:rPr b="1" lang="en" sz="2600"/>
              <a:t>Monitor Accounts:</a:t>
            </a:r>
            <a:r>
              <a:rPr lang="en" sz="2600"/>
              <a:t> Check bank and credit card statements for unauthorized transactions.</a:t>
            </a:r>
            <a:endParaRPr sz="2600"/>
          </a:p>
          <a:p>
            <a:pPr indent="0" lvl="0" marL="457200" rtl="0" algn="l">
              <a:lnSpc>
                <a:spcPct val="90000"/>
              </a:lnSpc>
              <a:spcBef>
                <a:spcPts val="0"/>
              </a:spcBef>
              <a:spcAft>
                <a:spcPts val="0"/>
              </a:spcAft>
              <a:buNone/>
            </a:pPr>
            <a:r>
              <a:t/>
            </a:r>
            <a:endParaRPr sz="2600"/>
          </a:p>
          <a:p>
            <a:pPr indent="-393700" lvl="0" marL="457200" rtl="0" algn="l">
              <a:lnSpc>
                <a:spcPct val="90000"/>
              </a:lnSpc>
              <a:spcBef>
                <a:spcPts val="0"/>
              </a:spcBef>
              <a:spcAft>
                <a:spcPts val="0"/>
              </a:spcAft>
              <a:buSzPts val="2600"/>
              <a:buFont typeface="Arial"/>
              <a:buChar char="●"/>
            </a:pPr>
            <a:r>
              <a:rPr b="1" lang="en" sz="2600"/>
              <a:t>Run a Security Scan:</a:t>
            </a:r>
            <a:r>
              <a:rPr lang="en" sz="2600"/>
              <a:t> Use antivirus software to check for malware.</a:t>
            </a:r>
            <a:endParaRPr sz="2600"/>
          </a:p>
          <a:p>
            <a:pPr indent="0" lvl="0" marL="457200" rtl="0" algn="l">
              <a:lnSpc>
                <a:spcPct val="90000"/>
              </a:lnSpc>
              <a:spcBef>
                <a:spcPts val="0"/>
              </a:spcBef>
              <a:spcAft>
                <a:spcPts val="0"/>
              </a:spcAft>
              <a:buNone/>
            </a:pPr>
            <a:r>
              <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ctrTitle"/>
          </p:nvPr>
        </p:nvSpPr>
        <p:spPr>
          <a:xfrm>
            <a:off x="598100" y="2750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CONCLUSION AND SUMMARY</a:t>
            </a:r>
            <a:endParaRPr b="1"/>
          </a:p>
        </p:txBody>
      </p:sp>
      <p:sp>
        <p:nvSpPr>
          <p:cNvPr id="150" name="Google Shape;150;p23"/>
          <p:cNvSpPr txBox="1"/>
          <p:nvPr>
            <p:ph idx="1" type="subTitle"/>
          </p:nvPr>
        </p:nvSpPr>
        <p:spPr>
          <a:xfrm>
            <a:off x="460950" y="1113826"/>
            <a:ext cx="8222100" cy="385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What was talked about in the presentation:</a:t>
            </a:r>
            <a:endParaRPr sz="2500"/>
          </a:p>
          <a:p>
            <a:pPr indent="-387350" lvl="0" marL="457200" rtl="0" algn="l">
              <a:spcBef>
                <a:spcPts val="0"/>
              </a:spcBef>
              <a:spcAft>
                <a:spcPts val="0"/>
              </a:spcAft>
              <a:buSzPts val="2500"/>
              <a:buAutoNum type="arabicPeriod"/>
            </a:pPr>
            <a:r>
              <a:rPr lang="en" sz="2500"/>
              <a:t>The definition of Phishing</a:t>
            </a:r>
            <a:endParaRPr sz="2500"/>
          </a:p>
          <a:p>
            <a:pPr indent="-387350" lvl="0" marL="457200" rtl="0" algn="l">
              <a:spcBef>
                <a:spcPts val="0"/>
              </a:spcBef>
              <a:spcAft>
                <a:spcPts val="0"/>
              </a:spcAft>
              <a:buSzPts val="2500"/>
              <a:buAutoNum type="arabicPeriod"/>
            </a:pPr>
            <a:r>
              <a:rPr lang="en" sz="2500"/>
              <a:t>Common types of phishing</a:t>
            </a:r>
            <a:endParaRPr sz="2500"/>
          </a:p>
          <a:p>
            <a:pPr indent="-387350" lvl="0" marL="457200" rtl="0" algn="l">
              <a:spcBef>
                <a:spcPts val="0"/>
              </a:spcBef>
              <a:spcAft>
                <a:spcPts val="0"/>
              </a:spcAft>
              <a:buSzPts val="2500"/>
              <a:buAutoNum type="arabicPeriod"/>
            </a:pPr>
            <a:r>
              <a:rPr lang="en" sz="2500"/>
              <a:t>Recognizing phishing emails</a:t>
            </a:r>
            <a:endParaRPr sz="2500"/>
          </a:p>
          <a:p>
            <a:pPr indent="-387350" lvl="0" marL="457200" rtl="0" algn="l">
              <a:spcBef>
                <a:spcPts val="0"/>
              </a:spcBef>
              <a:spcAft>
                <a:spcPts val="0"/>
              </a:spcAft>
              <a:buSzPts val="2500"/>
              <a:buAutoNum type="arabicPeriod"/>
            </a:pPr>
            <a:r>
              <a:rPr lang="en" sz="2500"/>
              <a:t>Examples of phishing emails</a:t>
            </a:r>
            <a:endParaRPr sz="2500"/>
          </a:p>
          <a:p>
            <a:pPr indent="-387350" lvl="0" marL="457200" rtl="0" algn="l">
              <a:spcBef>
                <a:spcPts val="0"/>
              </a:spcBef>
              <a:spcAft>
                <a:spcPts val="0"/>
              </a:spcAft>
              <a:buSzPts val="2500"/>
              <a:buAutoNum type="arabicPeriod"/>
            </a:pPr>
            <a:r>
              <a:rPr lang="en" sz="2500"/>
              <a:t>Recognizing phishing websites</a:t>
            </a:r>
            <a:endParaRPr sz="2500"/>
          </a:p>
          <a:p>
            <a:pPr indent="-387350" lvl="0" marL="457200" rtl="0" algn="l">
              <a:spcBef>
                <a:spcPts val="0"/>
              </a:spcBef>
              <a:spcAft>
                <a:spcPts val="0"/>
              </a:spcAft>
              <a:buSzPts val="2500"/>
              <a:buAutoNum type="arabicPeriod"/>
            </a:pPr>
            <a:r>
              <a:rPr lang="en" sz="2500"/>
              <a:t>Social engineering tactics</a:t>
            </a:r>
            <a:endParaRPr sz="2500"/>
          </a:p>
          <a:p>
            <a:pPr indent="-387350" lvl="0" marL="457200" rtl="0" algn="l">
              <a:spcBef>
                <a:spcPts val="0"/>
              </a:spcBef>
              <a:spcAft>
                <a:spcPts val="0"/>
              </a:spcAft>
              <a:buSzPts val="2500"/>
              <a:buAutoNum type="arabicPeriod"/>
            </a:pPr>
            <a:r>
              <a:rPr lang="en" sz="2500"/>
              <a:t>Countermeasures and how to protect yourself</a:t>
            </a:r>
            <a:endParaRPr sz="2500"/>
          </a:p>
          <a:p>
            <a:pPr indent="-387350" lvl="0" marL="457200" rtl="0" algn="l">
              <a:spcBef>
                <a:spcPts val="0"/>
              </a:spcBef>
              <a:spcAft>
                <a:spcPts val="0"/>
              </a:spcAft>
              <a:buSzPts val="2500"/>
              <a:buAutoNum type="arabicPeriod"/>
            </a:pPr>
            <a:r>
              <a:rPr lang="en" sz="2500"/>
              <a:t>What to do if fall victim</a:t>
            </a:r>
            <a:endParaRPr sz="2500"/>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ctrTitle"/>
          </p:nvPr>
        </p:nvSpPr>
        <p:spPr>
          <a:xfrm>
            <a:off x="1107100" y="19976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QUESTION AND ANSWER</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460950" y="193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WHAT IS PHISHING</a:t>
            </a:r>
            <a:endParaRPr b="1"/>
          </a:p>
        </p:txBody>
      </p:sp>
      <p:sp>
        <p:nvSpPr>
          <p:cNvPr id="92" name="Google Shape;92;p14"/>
          <p:cNvSpPr txBox="1"/>
          <p:nvPr>
            <p:ph idx="1" type="subTitle"/>
          </p:nvPr>
        </p:nvSpPr>
        <p:spPr>
          <a:xfrm>
            <a:off x="460950" y="1185450"/>
            <a:ext cx="8399400" cy="30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Phishing is a fraudulent attempt to obtain sensitive information by disguising as a trustworthy entity.</a:t>
            </a:r>
            <a:endParaRPr sz="3200"/>
          </a:p>
          <a:p>
            <a:pPr indent="0" lvl="0" marL="0" rtl="0" algn="l">
              <a:spcBef>
                <a:spcPts val="0"/>
              </a:spcBef>
              <a:spcAft>
                <a:spcPts val="0"/>
              </a:spcAft>
              <a:buNone/>
            </a:pPr>
            <a:r>
              <a:t/>
            </a:r>
            <a:endParaRPr sz="3200"/>
          </a:p>
          <a:p>
            <a:pPr indent="0" lvl="0" marL="0" rtl="0" algn="l">
              <a:spcBef>
                <a:spcPts val="0"/>
              </a:spcBef>
              <a:spcAft>
                <a:spcPts val="0"/>
              </a:spcAft>
              <a:buNone/>
            </a:pPr>
            <a:r>
              <a:rPr b="1" lang="en" sz="3200"/>
              <a:t>Common targets:</a:t>
            </a:r>
            <a:r>
              <a:rPr lang="en" sz="3200"/>
              <a:t> Login credentials, credit card numbers, personal identification information.</a:t>
            </a:r>
            <a:endParaRPr sz="3200"/>
          </a:p>
          <a:p>
            <a:pPr indent="0" lvl="0" marL="0" rtl="0" algn="l">
              <a:spcBef>
                <a:spcPts val="0"/>
              </a:spcBef>
              <a:spcAft>
                <a:spcPts val="0"/>
              </a:spcAft>
              <a:buNone/>
            </a:pPr>
            <a:r>
              <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598100" y="14759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COMMON TYPES OF PHISHING</a:t>
            </a:r>
            <a:endParaRPr b="1"/>
          </a:p>
        </p:txBody>
      </p:sp>
      <p:sp>
        <p:nvSpPr>
          <p:cNvPr id="98" name="Google Shape;98;p15"/>
          <p:cNvSpPr txBox="1"/>
          <p:nvPr>
            <p:ph idx="1" type="subTitle"/>
          </p:nvPr>
        </p:nvSpPr>
        <p:spPr>
          <a:xfrm>
            <a:off x="522375" y="884050"/>
            <a:ext cx="8297700" cy="4125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b="1" lang="en" sz="2300"/>
              <a:t>Email Phishing:</a:t>
            </a:r>
            <a:r>
              <a:rPr lang="en" sz="2300"/>
              <a:t> Fake emails from seemingly legitimate sources.</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Char char="●"/>
            </a:pPr>
            <a:r>
              <a:rPr b="1" lang="en" sz="2300"/>
              <a:t>Spear Phishing:</a:t>
            </a:r>
            <a:r>
              <a:rPr lang="en" sz="2300"/>
              <a:t> Targeted attacks on specific individuals or organizations.</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Char char="●"/>
            </a:pPr>
            <a:r>
              <a:rPr b="1" lang="en" sz="2300"/>
              <a:t>Whaling:</a:t>
            </a:r>
            <a:r>
              <a:rPr lang="en" sz="2300"/>
              <a:t> Targeting high-profile individuals like executives.</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Char char="●"/>
            </a:pPr>
            <a:r>
              <a:rPr b="1" lang="en" sz="2300"/>
              <a:t>Smishing:</a:t>
            </a:r>
            <a:r>
              <a:rPr lang="en" sz="2300"/>
              <a:t> Phishing through SMS/text messages.</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Char char="●"/>
            </a:pPr>
            <a:r>
              <a:rPr b="1" lang="en" sz="2300"/>
              <a:t>Vishing:</a:t>
            </a:r>
            <a:r>
              <a:rPr lang="en" sz="2300"/>
              <a:t> Phishing through voice calls.</a:t>
            </a:r>
            <a:endParaRPr sz="2300"/>
          </a:p>
          <a:p>
            <a:pPr indent="0" lvl="0" marL="457200" rtl="0" algn="l">
              <a:spcBef>
                <a:spcPts val="0"/>
              </a:spcBef>
              <a:spcAft>
                <a:spcPts val="0"/>
              </a:spcAft>
              <a:buNone/>
            </a:pPr>
            <a:r>
              <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598100" y="124997"/>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RECOGNIZING PHISHING EMAILS</a:t>
            </a:r>
            <a:endParaRPr b="1"/>
          </a:p>
        </p:txBody>
      </p:sp>
      <p:sp>
        <p:nvSpPr>
          <p:cNvPr id="104" name="Google Shape;104;p16"/>
          <p:cNvSpPr txBox="1"/>
          <p:nvPr>
            <p:ph idx="1" type="subTitle"/>
          </p:nvPr>
        </p:nvSpPr>
        <p:spPr>
          <a:xfrm>
            <a:off x="598100" y="896879"/>
            <a:ext cx="8222100" cy="3737700"/>
          </a:xfrm>
          <a:prstGeom prst="rect">
            <a:avLst/>
          </a:prstGeom>
        </p:spPr>
        <p:txBody>
          <a:bodyPr anchorCtr="0" anchor="t" bIns="91425" lIns="91425" spcFirstLastPara="1" rIns="91425" wrap="square" tIns="91425">
            <a:noAutofit/>
          </a:bodyPr>
          <a:lstStyle/>
          <a:p>
            <a:pPr indent="-393700" lvl="0" marL="457200" rtl="0" algn="l">
              <a:lnSpc>
                <a:spcPct val="80000"/>
              </a:lnSpc>
              <a:spcBef>
                <a:spcPts val="0"/>
              </a:spcBef>
              <a:spcAft>
                <a:spcPts val="0"/>
              </a:spcAft>
              <a:buSzPts val="2600"/>
              <a:buFont typeface="Arial"/>
              <a:buChar char="●"/>
            </a:pPr>
            <a:r>
              <a:rPr b="1" lang="en" sz="2600"/>
              <a:t>Suspicious Sender:</a:t>
            </a:r>
            <a:r>
              <a:rPr lang="en" sz="2600"/>
              <a:t> Check the email address.</a:t>
            </a:r>
            <a:endParaRPr sz="2600"/>
          </a:p>
          <a:p>
            <a:pPr indent="0" lvl="0" marL="457200" rtl="0" algn="l">
              <a:lnSpc>
                <a:spcPct val="80000"/>
              </a:lnSpc>
              <a:spcBef>
                <a:spcPts val="0"/>
              </a:spcBef>
              <a:spcAft>
                <a:spcPts val="0"/>
              </a:spcAft>
              <a:buNone/>
            </a:pPr>
            <a:r>
              <a:t/>
            </a:r>
            <a:endParaRPr sz="2600"/>
          </a:p>
          <a:p>
            <a:pPr indent="-393700" lvl="0" marL="457200" rtl="0" algn="l">
              <a:lnSpc>
                <a:spcPct val="80000"/>
              </a:lnSpc>
              <a:spcBef>
                <a:spcPts val="0"/>
              </a:spcBef>
              <a:spcAft>
                <a:spcPts val="0"/>
              </a:spcAft>
              <a:buSzPts val="2600"/>
              <a:buFont typeface="Arial"/>
              <a:buChar char="●"/>
            </a:pPr>
            <a:r>
              <a:rPr b="1" lang="en" sz="2600"/>
              <a:t>Generic Greetings:</a:t>
            </a:r>
            <a:r>
              <a:rPr lang="en" sz="2600"/>
              <a:t> "Dear Customer" instead of your name.</a:t>
            </a:r>
            <a:endParaRPr sz="2600"/>
          </a:p>
          <a:p>
            <a:pPr indent="0" lvl="0" marL="457200" rtl="0" algn="l">
              <a:lnSpc>
                <a:spcPct val="80000"/>
              </a:lnSpc>
              <a:spcBef>
                <a:spcPts val="0"/>
              </a:spcBef>
              <a:spcAft>
                <a:spcPts val="0"/>
              </a:spcAft>
              <a:buNone/>
            </a:pPr>
            <a:r>
              <a:t/>
            </a:r>
            <a:endParaRPr sz="2600"/>
          </a:p>
          <a:p>
            <a:pPr indent="-393700" lvl="0" marL="457200" rtl="0" algn="l">
              <a:lnSpc>
                <a:spcPct val="80000"/>
              </a:lnSpc>
              <a:spcBef>
                <a:spcPts val="0"/>
              </a:spcBef>
              <a:spcAft>
                <a:spcPts val="0"/>
              </a:spcAft>
              <a:buSzPts val="2600"/>
              <a:buFont typeface="Arial"/>
              <a:buChar char="●"/>
            </a:pPr>
            <a:r>
              <a:rPr b="1" lang="en" sz="2600"/>
              <a:t>Urgent Language:</a:t>
            </a:r>
            <a:r>
              <a:rPr lang="en" sz="2600"/>
              <a:t> Claims of urgent action required.</a:t>
            </a:r>
            <a:endParaRPr sz="2600"/>
          </a:p>
          <a:p>
            <a:pPr indent="0" lvl="0" marL="457200" rtl="0" algn="l">
              <a:lnSpc>
                <a:spcPct val="80000"/>
              </a:lnSpc>
              <a:spcBef>
                <a:spcPts val="0"/>
              </a:spcBef>
              <a:spcAft>
                <a:spcPts val="0"/>
              </a:spcAft>
              <a:buNone/>
            </a:pPr>
            <a:r>
              <a:t/>
            </a:r>
            <a:endParaRPr sz="2600"/>
          </a:p>
          <a:p>
            <a:pPr indent="-393700" lvl="0" marL="457200" rtl="0" algn="l">
              <a:lnSpc>
                <a:spcPct val="80000"/>
              </a:lnSpc>
              <a:spcBef>
                <a:spcPts val="0"/>
              </a:spcBef>
              <a:spcAft>
                <a:spcPts val="0"/>
              </a:spcAft>
              <a:buSzPts val="2600"/>
              <a:buFont typeface="Arial"/>
              <a:buChar char="●"/>
            </a:pPr>
            <a:r>
              <a:rPr b="1" lang="en" sz="2600"/>
              <a:t>Spelling and Grammar Errors:</a:t>
            </a:r>
            <a:r>
              <a:rPr lang="en" sz="2600"/>
              <a:t> Poor language quality.</a:t>
            </a:r>
            <a:endParaRPr sz="2600"/>
          </a:p>
          <a:p>
            <a:pPr indent="0" lvl="0" marL="457200" rtl="0" algn="l">
              <a:lnSpc>
                <a:spcPct val="80000"/>
              </a:lnSpc>
              <a:spcBef>
                <a:spcPts val="0"/>
              </a:spcBef>
              <a:spcAft>
                <a:spcPts val="0"/>
              </a:spcAft>
              <a:buNone/>
            </a:pPr>
            <a:r>
              <a:t/>
            </a:r>
            <a:endParaRPr sz="2600"/>
          </a:p>
          <a:p>
            <a:pPr indent="-393700" lvl="0" marL="457200" rtl="0" algn="l">
              <a:lnSpc>
                <a:spcPct val="80000"/>
              </a:lnSpc>
              <a:spcBef>
                <a:spcPts val="0"/>
              </a:spcBef>
              <a:spcAft>
                <a:spcPts val="0"/>
              </a:spcAft>
              <a:buSzPts val="2600"/>
              <a:buFont typeface="Arial"/>
              <a:buChar char="●"/>
            </a:pPr>
            <a:r>
              <a:rPr b="1" lang="en" sz="2600"/>
              <a:t>Unusual Attachments or Links:</a:t>
            </a:r>
            <a:r>
              <a:rPr lang="en" sz="2600"/>
              <a:t> Hover over links to check URLs.</a:t>
            </a:r>
            <a:endParaRPr sz="2600"/>
          </a:p>
          <a:p>
            <a:pPr indent="0" lvl="0" marL="457200" rtl="0" algn="l">
              <a:lnSpc>
                <a:spcPct val="80000"/>
              </a:lnSpc>
              <a:spcBef>
                <a:spcPts val="0"/>
              </a:spcBef>
              <a:spcAft>
                <a:spcPts val="0"/>
              </a:spcAft>
              <a:buNone/>
            </a:pPr>
            <a:r>
              <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0" y="0"/>
            <a:ext cx="4674600" cy="522600"/>
          </a:xfrm>
          <a:prstGeom prst="rect">
            <a:avLst/>
          </a:prstGeom>
          <a:solidFill>
            <a:schemeClr val="dk1"/>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280">
                <a:solidFill>
                  <a:schemeClr val="lt1"/>
                </a:solidFill>
              </a:rPr>
              <a:t>EXAMPLE OF PHISHING EMAIL</a:t>
            </a:r>
            <a:endParaRPr b="1" sz="2280">
              <a:solidFill>
                <a:schemeClr val="lt1"/>
              </a:solidFill>
            </a:endParaRPr>
          </a:p>
        </p:txBody>
      </p:sp>
      <p:sp>
        <p:nvSpPr>
          <p:cNvPr id="110" name="Google Shape;110;p17"/>
          <p:cNvSpPr txBox="1"/>
          <p:nvPr>
            <p:ph idx="1" type="subTitle"/>
          </p:nvPr>
        </p:nvSpPr>
        <p:spPr>
          <a:xfrm>
            <a:off x="0" y="455625"/>
            <a:ext cx="4674600" cy="46878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lt1"/>
              </a:solidFill>
            </a:endParaRPr>
          </a:p>
        </p:txBody>
      </p:sp>
      <p:sp>
        <p:nvSpPr>
          <p:cNvPr id="111" name="Google Shape;111;p17"/>
          <p:cNvSpPr txBox="1"/>
          <p:nvPr>
            <p:ph idx="2" type="body"/>
          </p:nvPr>
        </p:nvSpPr>
        <p:spPr>
          <a:xfrm>
            <a:off x="6140800" y="2973575"/>
            <a:ext cx="2836500" cy="12324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0"/>
              </a:spcAft>
              <a:buSzPts val="605"/>
              <a:buNone/>
            </a:pPr>
            <a:r>
              <a:rPr b="1" lang="en" sz="1390"/>
              <a:t>What to note here:</a:t>
            </a:r>
            <a:endParaRPr b="1" sz="1390"/>
          </a:p>
          <a:p>
            <a:pPr indent="-316865" lvl="0" marL="457200" rtl="0" algn="l">
              <a:lnSpc>
                <a:spcPct val="95000"/>
              </a:lnSpc>
              <a:spcBef>
                <a:spcPts val="1200"/>
              </a:spcBef>
              <a:spcAft>
                <a:spcPts val="0"/>
              </a:spcAft>
              <a:buSzPts val="1390"/>
              <a:buAutoNum type="arabicPeriod"/>
            </a:pPr>
            <a:r>
              <a:rPr lang="en" sz="1390"/>
              <a:t>Wrong address</a:t>
            </a:r>
            <a:endParaRPr sz="1390"/>
          </a:p>
          <a:p>
            <a:pPr indent="0" lvl="0" marL="457200" rtl="0" algn="l">
              <a:lnSpc>
                <a:spcPct val="95000"/>
              </a:lnSpc>
              <a:spcBef>
                <a:spcPts val="1200"/>
              </a:spcBef>
              <a:spcAft>
                <a:spcPts val="0"/>
              </a:spcAft>
              <a:buNone/>
            </a:pPr>
            <a:r>
              <a:t/>
            </a:r>
            <a:endParaRPr sz="1390"/>
          </a:p>
          <a:p>
            <a:pPr indent="-316865" lvl="0" marL="457200" rtl="0" algn="l">
              <a:lnSpc>
                <a:spcPct val="95000"/>
              </a:lnSpc>
              <a:spcBef>
                <a:spcPts val="1200"/>
              </a:spcBef>
              <a:spcAft>
                <a:spcPts val="0"/>
              </a:spcAft>
              <a:buSzPts val="1390"/>
              <a:buAutoNum type="arabicPeriod"/>
            </a:pPr>
            <a:r>
              <a:rPr lang="en" sz="1390"/>
              <a:t>The email already flagged it as a possible scam</a:t>
            </a:r>
            <a:endParaRPr sz="1390"/>
          </a:p>
          <a:p>
            <a:pPr indent="0" lvl="0" marL="457200" rtl="0" algn="l">
              <a:lnSpc>
                <a:spcPct val="95000"/>
              </a:lnSpc>
              <a:spcBef>
                <a:spcPts val="1200"/>
              </a:spcBef>
              <a:spcAft>
                <a:spcPts val="0"/>
              </a:spcAft>
              <a:buNone/>
            </a:pPr>
            <a:r>
              <a:t/>
            </a:r>
            <a:endParaRPr sz="1390"/>
          </a:p>
          <a:p>
            <a:pPr indent="-316865" lvl="0" marL="457200" rtl="0" algn="l">
              <a:lnSpc>
                <a:spcPct val="95000"/>
              </a:lnSpc>
              <a:spcBef>
                <a:spcPts val="1200"/>
              </a:spcBef>
              <a:spcAft>
                <a:spcPts val="0"/>
              </a:spcAft>
              <a:buSzPts val="1390"/>
              <a:buAutoNum type="arabicPeriod"/>
            </a:pPr>
            <a:r>
              <a:rPr lang="en" sz="1390"/>
              <a:t>Extra Character and words</a:t>
            </a:r>
            <a:endParaRPr sz="1390"/>
          </a:p>
          <a:p>
            <a:pPr indent="0" lvl="0" marL="457200" rtl="0" algn="l">
              <a:lnSpc>
                <a:spcPct val="95000"/>
              </a:lnSpc>
              <a:spcBef>
                <a:spcPts val="1200"/>
              </a:spcBef>
              <a:spcAft>
                <a:spcPts val="0"/>
              </a:spcAft>
              <a:buNone/>
            </a:pPr>
            <a:r>
              <a:t/>
            </a:r>
            <a:endParaRPr sz="1390"/>
          </a:p>
          <a:p>
            <a:pPr indent="-316865" lvl="0" marL="457200" rtl="0" algn="l">
              <a:lnSpc>
                <a:spcPct val="95000"/>
              </a:lnSpc>
              <a:spcBef>
                <a:spcPts val="1200"/>
              </a:spcBef>
              <a:spcAft>
                <a:spcPts val="0"/>
              </a:spcAft>
              <a:buSzPts val="1390"/>
              <a:buAutoNum type="arabicPeriod"/>
            </a:pPr>
            <a:r>
              <a:rPr lang="en" sz="1390"/>
              <a:t>Grammatical and spelling error</a:t>
            </a:r>
            <a:endParaRPr sz="1390"/>
          </a:p>
          <a:p>
            <a:pPr indent="0" lvl="0" marL="457200" rtl="0" algn="l">
              <a:lnSpc>
                <a:spcPct val="95000"/>
              </a:lnSpc>
              <a:spcBef>
                <a:spcPts val="1200"/>
              </a:spcBef>
              <a:spcAft>
                <a:spcPts val="0"/>
              </a:spcAft>
              <a:buSzPts val="605"/>
              <a:buNone/>
            </a:pPr>
            <a:r>
              <a:t/>
            </a:r>
            <a:endParaRPr sz="1090"/>
          </a:p>
          <a:p>
            <a:pPr indent="0" lvl="0" marL="0" rtl="0" algn="l">
              <a:lnSpc>
                <a:spcPct val="95000"/>
              </a:lnSpc>
              <a:spcBef>
                <a:spcPts val="1200"/>
              </a:spcBef>
              <a:spcAft>
                <a:spcPts val="0"/>
              </a:spcAft>
              <a:buSzPts val="605"/>
              <a:buNone/>
            </a:pPr>
            <a:r>
              <a:t/>
            </a:r>
            <a:endParaRPr sz="1090"/>
          </a:p>
          <a:p>
            <a:pPr indent="0" lvl="0" marL="0" rtl="0" algn="l">
              <a:lnSpc>
                <a:spcPct val="95000"/>
              </a:lnSpc>
              <a:spcBef>
                <a:spcPts val="1200"/>
              </a:spcBef>
              <a:spcAft>
                <a:spcPts val="0"/>
              </a:spcAft>
              <a:buSzPts val="605"/>
              <a:buNone/>
            </a:pPr>
            <a:r>
              <a:t/>
            </a:r>
            <a:endParaRPr sz="1090"/>
          </a:p>
          <a:p>
            <a:pPr indent="0" lvl="0" marL="0" rtl="0" algn="l">
              <a:lnSpc>
                <a:spcPct val="95000"/>
              </a:lnSpc>
              <a:spcBef>
                <a:spcPts val="1200"/>
              </a:spcBef>
              <a:spcAft>
                <a:spcPts val="0"/>
              </a:spcAft>
              <a:buSzPts val="605"/>
              <a:buNone/>
            </a:pPr>
            <a:r>
              <a:t/>
            </a:r>
            <a:endParaRPr sz="1090"/>
          </a:p>
          <a:p>
            <a:pPr indent="0" lvl="0" marL="0" rtl="0" algn="l">
              <a:lnSpc>
                <a:spcPct val="95000"/>
              </a:lnSpc>
              <a:spcBef>
                <a:spcPts val="1200"/>
              </a:spcBef>
              <a:spcAft>
                <a:spcPts val="0"/>
              </a:spcAft>
              <a:buSzPts val="605"/>
              <a:buNone/>
            </a:pPr>
            <a:br>
              <a:rPr lang="en" sz="1090"/>
            </a:br>
            <a:endParaRPr sz="1090"/>
          </a:p>
          <a:p>
            <a:pPr indent="0" lvl="0" marL="0" rtl="0" algn="l">
              <a:lnSpc>
                <a:spcPct val="95000"/>
              </a:lnSpc>
              <a:spcBef>
                <a:spcPts val="1200"/>
              </a:spcBef>
              <a:spcAft>
                <a:spcPts val="0"/>
              </a:spcAft>
              <a:buSzPts val="605"/>
              <a:buNone/>
            </a:pPr>
            <a:r>
              <a:t/>
            </a:r>
            <a:endParaRPr sz="1090"/>
          </a:p>
          <a:p>
            <a:pPr indent="0" lvl="0" marL="0" rtl="0" algn="l">
              <a:lnSpc>
                <a:spcPct val="95000"/>
              </a:lnSpc>
              <a:spcBef>
                <a:spcPts val="1200"/>
              </a:spcBef>
              <a:spcAft>
                <a:spcPts val="0"/>
              </a:spcAft>
              <a:buSzPts val="605"/>
              <a:buNone/>
            </a:pPr>
            <a:r>
              <a:t/>
            </a:r>
            <a:endParaRPr sz="1090"/>
          </a:p>
          <a:p>
            <a:pPr indent="0" lvl="0" marL="0" rtl="0" algn="l">
              <a:lnSpc>
                <a:spcPct val="95000"/>
              </a:lnSpc>
              <a:spcBef>
                <a:spcPts val="1200"/>
              </a:spcBef>
              <a:spcAft>
                <a:spcPts val="1200"/>
              </a:spcAft>
              <a:buSzPts val="605"/>
              <a:buNone/>
            </a:pPr>
            <a:r>
              <a:t/>
            </a:r>
            <a:endParaRPr sz="1090"/>
          </a:p>
        </p:txBody>
      </p:sp>
      <p:pic>
        <p:nvPicPr>
          <p:cNvPr id="112" name="Google Shape;112;p17"/>
          <p:cNvPicPr preferRelativeResize="0"/>
          <p:nvPr/>
        </p:nvPicPr>
        <p:blipFill>
          <a:blip r:embed="rId3">
            <a:alphaModFix/>
          </a:blip>
          <a:stretch>
            <a:fillRect/>
          </a:stretch>
        </p:blipFill>
        <p:spPr>
          <a:xfrm>
            <a:off x="0" y="455625"/>
            <a:ext cx="6140800" cy="37502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0" y="0"/>
            <a:ext cx="4674600" cy="522600"/>
          </a:xfrm>
          <a:prstGeom prst="rect">
            <a:avLst/>
          </a:prstGeom>
          <a:solidFill>
            <a:schemeClr val="dk1"/>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280">
                <a:solidFill>
                  <a:schemeClr val="lt1"/>
                </a:solidFill>
              </a:rPr>
              <a:t>EXAMPLE OF PHISHING EMAIL</a:t>
            </a:r>
            <a:endParaRPr b="1" sz="2280">
              <a:solidFill>
                <a:schemeClr val="lt1"/>
              </a:solidFill>
            </a:endParaRPr>
          </a:p>
        </p:txBody>
      </p:sp>
      <p:sp>
        <p:nvSpPr>
          <p:cNvPr id="118" name="Google Shape;118;p18"/>
          <p:cNvSpPr txBox="1"/>
          <p:nvPr>
            <p:ph idx="1" type="subTitle"/>
          </p:nvPr>
        </p:nvSpPr>
        <p:spPr>
          <a:xfrm>
            <a:off x="0" y="455625"/>
            <a:ext cx="4674600" cy="46878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lt1"/>
              </a:solidFill>
            </a:endParaRPr>
          </a:p>
        </p:txBody>
      </p:sp>
      <p:sp>
        <p:nvSpPr>
          <p:cNvPr id="119" name="Google Shape;119;p18"/>
          <p:cNvSpPr txBox="1"/>
          <p:nvPr>
            <p:ph idx="2" type="body"/>
          </p:nvPr>
        </p:nvSpPr>
        <p:spPr>
          <a:xfrm>
            <a:off x="6140800" y="3388825"/>
            <a:ext cx="2836500" cy="8172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0"/>
              </a:spcAft>
              <a:buSzPts val="605"/>
              <a:buNone/>
            </a:pPr>
            <a:r>
              <a:rPr b="1" lang="en" sz="1390"/>
              <a:t>What to note here</a:t>
            </a:r>
            <a:endParaRPr b="1" sz="1390"/>
          </a:p>
          <a:p>
            <a:pPr indent="-316865" lvl="0" marL="457200" rtl="0" algn="l">
              <a:lnSpc>
                <a:spcPct val="95000"/>
              </a:lnSpc>
              <a:spcBef>
                <a:spcPts val="1200"/>
              </a:spcBef>
              <a:spcAft>
                <a:spcPts val="0"/>
              </a:spcAft>
              <a:buSzPts val="1390"/>
              <a:buAutoNum type="arabicPeriod"/>
            </a:pPr>
            <a:r>
              <a:rPr lang="en" sz="1390"/>
              <a:t>Wrong address to reply to </a:t>
            </a:r>
            <a:r>
              <a:rPr b="1" lang="en" sz="1350">
                <a:solidFill>
                  <a:srgbClr val="000000"/>
                </a:solidFill>
                <a:highlight>
                  <a:srgbClr val="FFFFFF"/>
                </a:highlight>
                <a:latin typeface="Arial"/>
                <a:ea typeface="Arial"/>
                <a:cs typeface="Arial"/>
                <a:sym typeface="Arial"/>
              </a:rPr>
              <a:t>info@foodstampnews.com</a:t>
            </a:r>
            <a:endParaRPr b="1" sz="1350">
              <a:solidFill>
                <a:srgbClr val="000000"/>
              </a:solidFill>
              <a:highlight>
                <a:srgbClr val="FFFFFF"/>
              </a:highlight>
              <a:latin typeface="Arial"/>
              <a:ea typeface="Arial"/>
              <a:cs typeface="Arial"/>
              <a:sym typeface="Arial"/>
            </a:endParaRPr>
          </a:p>
          <a:p>
            <a:pPr indent="0" lvl="0" marL="457200" rtl="0" algn="l">
              <a:lnSpc>
                <a:spcPct val="95000"/>
              </a:lnSpc>
              <a:spcBef>
                <a:spcPts val="1200"/>
              </a:spcBef>
              <a:spcAft>
                <a:spcPts val="0"/>
              </a:spcAft>
              <a:buNone/>
            </a:pPr>
            <a:r>
              <a:t/>
            </a:r>
            <a:endParaRPr b="1" sz="1350">
              <a:solidFill>
                <a:srgbClr val="000000"/>
              </a:solidFill>
              <a:highlight>
                <a:srgbClr val="FFFFFF"/>
              </a:highlight>
              <a:latin typeface="Arial"/>
              <a:ea typeface="Arial"/>
              <a:cs typeface="Arial"/>
              <a:sym typeface="Arial"/>
            </a:endParaRPr>
          </a:p>
          <a:p>
            <a:pPr indent="-316865" lvl="0" marL="457200" rtl="0" algn="l">
              <a:lnSpc>
                <a:spcPct val="95000"/>
              </a:lnSpc>
              <a:spcBef>
                <a:spcPts val="1200"/>
              </a:spcBef>
              <a:spcAft>
                <a:spcPts val="0"/>
              </a:spcAft>
              <a:buSzPts val="1390"/>
              <a:buAutoNum type="arabicPeriod"/>
            </a:pPr>
            <a:r>
              <a:rPr lang="en" sz="1390"/>
              <a:t>Grammatical and spelling error, also </a:t>
            </a:r>
            <a:r>
              <a:rPr lang="en" sz="1390"/>
              <a:t>unnecessary</a:t>
            </a:r>
            <a:r>
              <a:rPr lang="en" sz="1390"/>
              <a:t> capitalization </a:t>
            </a:r>
            <a:endParaRPr sz="1390"/>
          </a:p>
          <a:p>
            <a:pPr indent="0" lvl="0" marL="457200" rtl="0" algn="l">
              <a:lnSpc>
                <a:spcPct val="95000"/>
              </a:lnSpc>
              <a:spcBef>
                <a:spcPts val="1200"/>
              </a:spcBef>
              <a:spcAft>
                <a:spcPts val="0"/>
              </a:spcAft>
              <a:buNone/>
            </a:pPr>
            <a:r>
              <a:t/>
            </a:r>
            <a:endParaRPr sz="1390"/>
          </a:p>
          <a:p>
            <a:pPr indent="-316865" lvl="0" marL="457200" rtl="0" algn="l">
              <a:lnSpc>
                <a:spcPct val="95000"/>
              </a:lnSpc>
              <a:spcBef>
                <a:spcPts val="1200"/>
              </a:spcBef>
              <a:spcAft>
                <a:spcPts val="0"/>
              </a:spcAft>
              <a:buSzPts val="1390"/>
              <a:buAutoNum type="arabicPeriod"/>
            </a:pPr>
            <a:r>
              <a:rPr lang="en" sz="1390"/>
              <a:t>Shorten words like “CONGRATS!”</a:t>
            </a:r>
            <a:endParaRPr sz="1390"/>
          </a:p>
          <a:p>
            <a:pPr indent="0" lvl="0" marL="457200" rtl="0" algn="l">
              <a:lnSpc>
                <a:spcPct val="95000"/>
              </a:lnSpc>
              <a:spcBef>
                <a:spcPts val="1200"/>
              </a:spcBef>
              <a:spcAft>
                <a:spcPts val="0"/>
              </a:spcAft>
              <a:buNone/>
            </a:pPr>
            <a:r>
              <a:t/>
            </a:r>
            <a:endParaRPr sz="1390"/>
          </a:p>
          <a:p>
            <a:pPr indent="-316865" lvl="0" marL="457200" rtl="0" algn="l">
              <a:lnSpc>
                <a:spcPct val="95000"/>
              </a:lnSpc>
              <a:spcBef>
                <a:spcPts val="1200"/>
              </a:spcBef>
              <a:spcAft>
                <a:spcPts val="0"/>
              </a:spcAft>
              <a:buSzPts val="1390"/>
              <a:buAutoNum type="arabicPeriod"/>
            </a:pPr>
            <a:r>
              <a:rPr lang="en" sz="1390"/>
              <a:t>Suspicious  link ASSOCIATED WITH SCAMMERS “CLICK HERE”</a:t>
            </a:r>
            <a:endParaRPr sz="1390"/>
          </a:p>
          <a:p>
            <a:pPr indent="0" lvl="0" marL="457200" rtl="0" algn="l">
              <a:lnSpc>
                <a:spcPct val="95000"/>
              </a:lnSpc>
              <a:spcBef>
                <a:spcPts val="1200"/>
              </a:spcBef>
              <a:spcAft>
                <a:spcPts val="0"/>
              </a:spcAft>
              <a:buSzPts val="605"/>
              <a:buNone/>
            </a:pPr>
            <a:r>
              <a:t/>
            </a:r>
            <a:endParaRPr sz="1090"/>
          </a:p>
          <a:p>
            <a:pPr indent="0" lvl="0" marL="0" rtl="0" algn="l">
              <a:lnSpc>
                <a:spcPct val="95000"/>
              </a:lnSpc>
              <a:spcBef>
                <a:spcPts val="1200"/>
              </a:spcBef>
              <a:spcAft>
                <a:spcPts val="0"/>
              </a:spcAft>
              <a:buSzPts val="605"/>
              <a:buNone/>
            </a:pPr>
            <a:r>
              <a:t/>
            </a:r>
            <a:endParaRPr sz="1090"/>
          </a:p>
          <a:p>
            <a:pPr indent="0" lvl="0" marL="0" rtl="0" algn="l">
              <a:lnSpc>
                <a:spcPct val="95000"/>
              </a:lnSpc>
              <a:spcBef>
                <a:spcPts val="1200"/>
              </a:spcBef>
              <a:spcAft>
                <a:spcPts val="0"/>
              </a:spcAft>
              <a:buSzPts val="605"/>
              <a:buNone/>
            </a:pPr>
            <a:r>
              <a:t/>
            </a:r>
            <a:endParaRPr sz="1090"/>
          </a:p>
          <a:p>
            <a:pPr indent="0" lvl="0" marL="0" rtl="0" algn="l">
              <a:lnSpc>
                <a:spcPct val="95000"/>
              </a:lnSpc>
              <a:spcBef>
                <a:spcPts val="1200"/>
              </a:spcBef>
              <a:spcAft>
                <a:spcPts val="0"/>
              </a:spcAft>
              <a:buSzPts val="605"/>
              <a:buNone/>
            </a:pPr>
            <a:r>
              <a:t/>
            </a:r>
            <a:endParaRPr sz="1090"/>
          </a:p>
          <a:p>
            <a:pPr indent="0" lvl="0" marL="0" rtl="0" algn="l">
              <a:lnSpc>
                <a:spcPct val="95000"/>
              </a:lnSpc>
              <a:spcBef>
                <a:spcPts val="1200"/>
              </a:spcBef>
              <a:spcAft>
                <a:spcPts val="0"/>
              </a:spcAft>
              <a:buSzPts val="605"/>
              <a:buNone/>
            </a:pPr>
            <a:br>
              <a:rPr lang="en" sz="1090"/>
            </a:br>
            <a:endParaRPr sz="1090"/>
          </a:p>
          <a:p>
            <a:pPr indent="0" lvl="0" marL="0" rtl="0" algn="l">
              <a:lnSpc>
                <a:spcPct val="95000"/>
              </a:lnSpc>
              <a:spcBef>
                <a:spcPts val="1200"/>
              </a:spcBef>
              <a:spcAft>
                <a:spcPts val="0"/>
              </a:spcAft>
              <a:buSzPts val="605"/>
              <a:buNone/>
            </a:pPr>
            <a:r>
              <a:t/>
            </a:r>
            <a:endParaRPr sz="1090"/>
          </a:p>
          <a:p>
            <a:pPr indent="0" lvl="0" marL="0" rtl="0" algn="l">
              <a:lnSpc>
                <a:spcPct val="95000"/>
              </a:lnSpc>
              <a:spcBef>
                <a:spcPts val="1200"/>
              </a:spcBef>
              <a:spcAft>
                <a:spcPts val="0"/>
              </a:spcAft>
              <a:buSzPts val="605"/>
              <a:buNone/>
            </a:pPr>
            <a:r>
              <a:t/>
            </a:r>
            <a:endParaRPr sz="1090"/>
          </a:p>
          <a:p>
            <a:pPr indent="0" lvl="0" marL="0" rtl="0" algn="l">
              <a:lnSpc>
                <a:spcPct val="95000"/>
              </a:lnSpc>
              <a:spcBef>
                <a:spcPts val="1200"/>
              </a:spcBef>
              <a:spcAft>
                <a:spcPts val="1200"/>
              </a:spcAft>
              <a:buSzPts val="605"/>
              <a:buNone/>
            </a:pPr>
            <a:r>
              <a:t/>
            </a:r>
            <a:endParaRPr sz="1090"/>
          </a:p>
        </p:txBody>
      </p:sp>
      <p:pic>
        <p:nvPicPr>
          <p:cNvPr id="120" name="Google Shape;120;p18"/>
          <p:cNvPicPr preferRelativeResize="0"/>
          <p:nvPr/>
        </p:nvPicPr>
        <p:blipFill>
          <a:blip r:embed="rId3">
            <a:alphaModFix/>
          </a:blip>
          <a:stretch>
            <a:fillRect/>
          </a:stretch>
        </p:blipFill>
        <p:spPr>
          <a:xfrm>
            <a:off x="0" y="455625"/>
            <a:ext cx="5866800" cy="451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ctrTitle"/>
          </p:nvPr>
        </p:nvSpPr>
        <p:spPr>
          <a:xfrm>
            <a:off x="598100" y="7337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RECOGNIZING PHISHING WEBSITES</a:t>
            </a:r>
            <a:endParaRPr b="1"/>
          </a:p>
        </p:txBody>
      </p:sp>
      <p:sp>
        <p:nvSpPr>
          <p:cNvPr id="126" name="Google Shape;126;p19"/>
          <p:cNvSpPr txBox="1"/>
          <p:nvPr>
            <p:ph idx="1" type="subTitle"/>
          </p:nvPr>
        </p:nvSpPr>
        <p:spPr>
          <a:xfrm>
            <a:off x="598100" y="845224"/>
            <a:ext cx="8222100" cy="3909900"/>
          </a:xfrm>
          <a:prstGeom prst="rect">
            <a:avLst/>
          </a:prstGeom>
        </p:spPr>
        <p:txBody>
          <a:bodyPr anchorCtr="0" anchor="t" bIns="91425" lIns="91425" spcFirstLastPara="1" rIns="91425" wrap="square" tIns="91425">
            <a:noAutofit/>
          </a:bodyPr>
          <a:lstStyle/>
          <a:p>
            <a:pPr indent="-366712" lvl="0" marL="457200" rtl="0" algn="l">
              <a:lnSpc>
                <a:spcPct val="95000"/>
              </a:lnSpc>
              <a:spcBef>
                <a:spcPts val="1200"/>
              </a:spcBef>
              <a:spcAft>
                <a:spcPts val="0"/>
              </a:spcAft>
              <a:buSzPts val="2175"/>
              <a:buChar char="●"/>
            </a:pPr>
            <a:r>
              <a:rPr b="1" lang="en" sz="2175"/>
              <a:t>Check the URL:</a:t>
            </a:r>
            <a:r>
              <a:rPr lang="en" sz="2175"/>
              <a:t> Look for slight misspellings or extra characters.</a:t>
            </a:r>
            <a:endParaRPr sz="2175"/>
          </a:p>
          <a:p>
            <a:pPr indent="0" lvl="0" marL="0" rtl="0" algn="l">
              <a:lnSpc>
                <a:spcPct val="95000"/>
              </a:lnSpc>
              <a:spcBef>
                <a:spcPts val="1200"/>
              </a:spcBef>
              <a:spcAft>
                <a:spcPts val="0"/>
              </a:spcAft>
              <a:buNone/>
            </a:pPr>
            <a:r>
              <a:t/>
            </a:r>
            <a:endParaRPr sz="2175"/>
          </a:p>
          <a:p>
            <a:pPr indent="-366712" lvl="0" marL="457200" rtl="0" algn="l">
              <a:lnSpc>
                <a:spcPct val="95000"/>
              </a:lnSpc>
              <a:spcBef>
                <a:spcPts val="1200"/>
              </a:spcBef>
              <a:spcAft>
                <a:spcPts val="0"/>
              </a:spcAft>
              <a:buSzPts val="2175"/>
              <a:buChar char="●"/>
            </a:pPr>
            <a:r>
              <a:rPr b="1" lang="en" sz="2175"/>
              <a:t>HTTPS and SSL Certificates:</a:t>
            </a:r>
            <a:r>
              <a:rPr lang="en" sz="2175"/>
              <a:t> Ensure the site is secure (look for the padlock symbol).</a:t>
            </a:r>
            <a:endParaRPr sz="2175"/>
          </a:p>
          <a:p>
            <a:pPr indent="0" lvl="0" marL="0" rtl="0" algn="l">
              <a:lnSpc>
                <a:spcPct val="95000"/>
              </a:lnSpc>
              <a:spcBef>
                <a:spcPts val="1200"/>
              </a:spcBef>
              <a:spcAft>
                <a:spcPts val="0"/>
              </a:spcAft>
              <a:buNone/>
            </a:pPr>
            <a:r>
              <a:t/>
            </a:r>
            <a:endParaRPr sz="2175"/>
          </a:p>
          <a:p>
            <a:pPr indent="-366712" lvl="0" marL="457200" rtl="0" algn="l">
              <a:lnSpc>
                <a:spcPct val="95000"/>
              </a:lnSpc>
              <a:spcBef>
                <a:spcPts val="1200"/>
              </a:spcBef>
              <a:spcAft>
                <a:spcPts val="0"/>
              </a:spcAft>
              <a:buSzPts val="2175"/>
              <a:buChar char="●"/>
            </a:pPr>
            <a:r>
              <a:rPr b="1" lang="en" sz="2175"/>
              <a:t>Website Design:</a:t>
            </a:r>
            <a:r>
              <a:rPr lang="en" sz="2175"/>
              <a:t> Poor design or outdated visuals.</a:t>
            </a:r>
            <a:endParaRPr sz="2175"/>
          </a:p>
          <a:p>
            <a:pPr indent="0" lvl="0" marL="0" rtl="0" algn="l">
              <a:lnSpc>
                <a:spcPct val="95000"/>
              </a:lnSpc>
              <a:spcBef>
                <a:spcPts val="1200"/>
              </a:spcBef>
              <a:spcAft>
                <a:spcPts val="0"/>
              </a:spcAft>
              <a:buNone/>
            </a:pPr>
            <a:r>
              <a:t/>
            </a:r>
            <a:endParaRPr sz="2175"/>
          </a:p>
          <a:p>
            <a:pPr indent="-366712" lvl="0" marL="457200" rtl="0" algn="l">
              <a:lnSpc>
                <a:spcPct val="95000"/>
              </a:lnSpc>
              <a:spcBef>
                <a:spcPts val="1200"/>
              </a:spcBef>
              <a:spcAft>
                <a:spcPts val="0"/>
              </a:spcAft>
              <a:buSzPts val="2175"/>
              <a:buChar char="●"/>
            </a:pPr>
            <a:r>
              <a:rPr b="1" lang="en" sz="2175"/>
              <a:t>Suspicious Pop-ups:</a:t>
            </a:r>
            <a:r>
              <a:rPr lang="en" sz="2175"/>
              <a:t> Requests for sensitive information.</a:t>
            </a:r>
            <a:endParaRPr sz="2175"/>
          </a:p>
          <a:p>
            <a:pPr indent="0" lvl="0" marL="0" rtl="0" algn="l">
              <a:lnSpc>
                <a:spcPct val="80000"/>
              </a:lnSpc>
              <a:spcBef>
                <a:spcPts val="1200"/>
              </a:spcBef>
              <a:spcAft>
                <a:spcPts val="0"/>
              </a:spcAft>
              <a:buSzPts val="275"/>
              <a:buNone/>
            </a:pPr>
            <a:r>
              <a:t/>
            </a:r>
            <a:endParaRPr sz="242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ctrTitle"/>
          </p:nvPr>
        </p:nvSpPr>
        <p:spPr>
          <a:xfrm>
            <a:off x="460950" y="1410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SOCIAL ENGINEERING TACTICS</a:t>
            </a:r>
            <a:endParaRPr b="1"/>
          </a:p>
        </p:txBody>
      </p:sp>
      <p:sp>
        <p:nvSpPr>
          <p:cNvPr id="132" name="Google Shape;132;p20"/>
          <p:cNvSpPr txBox="1"/>
          <p:nvPr>
            <p:ph idx="1" type="subTitle"/>
          </p:nvPr>
        </p:nvSpPr>
        <p:spPr>
          <a:xfrm>
            <a:off x="598100" y="979925"/>
            <a:ext cx="8222100" cy="4010700"/>
          </a:xfrm>
          <a:prstGeom prst="rect">
            <a:avLst/>
          </a:prstGeom>
        </p:spPr>
        <p:txBody>
          <a:bodyPr anchorCtr="0" anchor="t" bIns="91425" lIns="91425" spcFirstLastPara="1" rIns="91425" wrap="square" tIns="91425">
            <a:noAutofit/>
          </a:bodyPr>
          <a:lstStyle/>
          <a:p>
            <a:pPr indent="-346551" lvl="0" marL="457200" rtl="0" algn="l">
              <a:lnSpc>
                <a:spcPct val="115000"/>
              </a:lnSpc>
              <a:spcBef>
                <a:spcPts val="1200"/>
              </a:spcBef>
              <a:spcAft>
                <a:spcPts val="0"/>
              </a:spcAft>
              <a:buSzPts val="1858"/>
              <a:buChar char="●"/>
            </a:pPr>
            <a:r>
              <a:rPr b="1" lang="en" sz="1857"/>
              <a:t>Pretexting:</a:t>
            </a:r>
            <a:r>
              <a:rPr lang="en" sz="1857"/>
              <a:t> Creating a fabricated scenario to steal information.</a:t>
            </a:r>
            <a:endParaRPr sz="1857"/>
          </a:p>
          <a:p>
            <a:pPr indent="0" lvl="0" marL="0" rtl="0" algn="l">
              <a:lnSpc>
                <a:spcPct val="115000"/>
              </a:lnSpc>
              <a:spcBef>
                <a:spcPts val="1200"/>
              </a:spcBef>
              <a:spcAft>
                <a:spcPts val="0"/>
              </a:spcAft>
              <a:buSzPts val="1018"/>
              <a:buNone/>
            </a:pPr>
            <a:r>
              <a:t/>
            </a:r>
            <a:endParaRPr sz="1857"/>
          </a:p>
          <a:p>
            <a:pPr indent="-346551" lvl="0" marL="457200" rtl="0" algn="l">
              <a:lnSpc>
                <a:spcPct val="115000"/>
              </a:lnSpc>
              <a:spcBef>
                <a:spcPts val="1200"/>
              </a:spcBef>
              <a:spcAft>
                <a:spcPts val="0"/>
              </a:spcAft>
              <a:buSzPts val="1858"/>
              <a:buChar char="●"/>
            </a:pPr>
            <a:r>
              <a:rPr b="1" lang="en" sz="1857"/>
              <a:t>Baiting:</a:t>
            </a:r>
            <a:r>
              <a:rPr lang="en" sz="1857"/>
              <a:t> Offering something enticing to get the victim to provide information.</a:t>
            </a:r>
            <a:endParaRPr sz="1857"/>
          </a:p>
          <a:p>
            <a:pPr indent="0" lvl="0" marL="0" rtl="0" algn="l">
              <a:lnSpc>
                <a:spcPct val="115000"/>
              </a:lnSpc>
              <a:spcBef>
                <a:spcPts val="1200"/>
              </a:spcBef>
              <a:spcAft>
                <a:spcPts val="0"/>
              </a:spcAft>
              <a:buSzPts val="1018"/>
              <a:buNone/>
            </a:pPr>
            <a:r>
              <a:t/>
            </a:r>
            <a:endParaRPr sz="1857"/>
          </a:p>
          <a:p>
            <a:pPr indent="-346551" lvl="0" marL="457200" rtl="0" algn="l">
              <a:lnSpc>
                <a:spcPct val="115000"/>
              </a:lnSpc>
              <a:spcBef>
                <a:spcPts val="1200"/>
              </a:spcBef>
              <a:spcAft>
                <a:spcPts val="0"/>
              </a:spcAft>
              <a:buSzPts val="1858"/>
              <a:buChar char="●"/>
            </a:pPr>
            <a:r>
              <a:rPr b="1" lang="en" sz="1857"/>
              <a:t>Quid Pro Quo:</a:t>
            </a:r>
            <a:r>
              <a:rPr lang="en" sz="1857"/>
              <a:t> Offering a service or benefit in exchange for information.</a:t>
            </a:r>
            <a:endParaRPr sz="1857"/>
          </a:p>
          <a:p>
            <a:pPr indent="0" lvl="0" marL="0" rtl="0" algn="l">
              <a:lnSpc>
                <a:spcPct val="115000"/>
              </a:lnSpc>
              <a:spcBef>
                <a:spcPts val="1200"/>
              </a:spcBef>
              <a:spcAft>
                <a:spcPts val="0"/>
              </a:spcAft>
              <a:buSzPts val="1018"/>
              <a:buNone/>
            </a:pPr>
            <a:r>
              <a:t/>
            </a:r>
            <a:endParaRPr sz="1857"/>
          </a:p>
          <a:p>
            <a:pPr indent="-346551" lvl="0" marL="457200" rtl="0" algn="l">
              <a:lnSpc>
                <a:spcPct val="115000"/>
              </a:lnSpc>
              <a:spcBef>
                <a:spcPts val="1200"/>
              </a:spcBef>
              <a:spcAft>
                <a:spcPts val="0"/>
              </a:spcAft>
              <a:buSzPts val="1858"/>
              <a:buChar char="●"/>
            </a:pPr>
            <a:r>
              <a:rPr b="1" lang="en" sz="1857"/>
              <a:t>Tailgating:</a:t>
            </a:r>
            <a:r>
              <a:rPr lang="en" sz="1857"/>
              <a:t> Physically following someone to gain access to restricted areas.</a:t>
            </a:r>
            <a:endParaRPr sz="1857"/>
          </a:p>
          <a:p>
            <a:pPr indent="0" lvl="0" marL="0" rtl="0" algn="l">
              <a:spcBef>
                <a:spcPts val="1200"/>
              </a:spcBef>
              <a:spcAft>
                <a:spcPts val="0"/>
              </a:spcAft>
              <a:buSzPts val="1018"/>
              <a:buNone/>
            </a:pPr>
            <a:r>
              <a:t/>
            </a:r>
            <a:endParaRPr sz="278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ctrTitle"/>
          </p:nvPr>
        </p:nvSpPr>
        <p:spPr>
          <a:xfrm>
            <a:off x="460950" y="1690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HOW TO PROTECT YOURSELF</a:t>
            </a:r>
            <a:endParaRPr b="1"/>
          </a:p>
        </p:txBody>
      </p:sp>
      <p:sp>
        <p:nvSpPr>
          <p:cNvPr id="138" name="Google Shape;138;p21"/>
          <p:cNvSpPr txBox="1"/>
          <p:nvPr>
            <p:ph idx="1" type="subTitle"/>
          </p:nvPr>
        </p:nvSpPr>
        <p:spPr>
          <a:xfrm>
            <a:off x="598100" y="1007927"/>
            <a:ext cx="8222100" cy="3963600"/>
          </a:xfrm>
          <a:prstGeom prst="rect">
            <a:avLst/>
          </a:prstGeom>
        </p:spPr>
        <p:txBody>
          <a:bodyPr anchorCtr="0" anchor="t" bIns="91425" lIns="91425" spcFirstLastPara="1" rIns="91425" wrap="square" tIns="91425">
            <a:noAutofit/>
          </a:bodyPr>
          <a:lstStyle/>
          <a:p>
            <a:pPr indent="-324961" lvl="0" marL="457200" rtl="0" algn="l">
              <a:lnSpc>
                <a:spcPct val="105000"/>
              </a:lnSpc>
              <a:spcBef>
                <a:spcPts val="1200"/>
              </a:spcBef>
              <a:spcAft>
                <a:spcPts val="0"/>
              </a:spcAft>
              <a:buSzPts val="1518"/>
              <a:buChar char="●"/>
            </a:pPr>
            <a:r>
              <a:rPr b="1" lang="en" sz="1517"/>
              <a:t>Verify Requests:</a:t>
            </a:r>
            <a:r>
              <a:rPr lang="en" sz="1517"/>
              <a:t> Confirm requests for sensitive information through a separate communication channel.</a:t>
            </a:r>
            <a:endParaRPr sz="1517"/>
          </a:p>
          <a:p>
            <a:pPr indent="0" lvl="0" marL="0" rtl="0" algn="l">
              <a:lnSpc>
                <a:spcPct val="105000"/>
              </a:lnSpc>
              <a:spcBef>
                <a:spcPts val="1200"/>
              </a:spcBef>
              <a:spcAft>
                <a:spcPts val="0"/>
              </a:spcAft>
              <a:buSzPts val="852"/>
              <a:buNone/>
            </a:pPr>
            <a:r>
              <a:t/>
            </a:r>
            <a:endParaRPr sz="1517"/>
          </a:p>
          <a:p>
            <a:pPr indent="-324961" lvl="0" marL="457200" rtl="0" algn="l">
              <a:lnSpc>
                <a:spcPct val="105000"/>
              </a:lnSpc>
              <a:spcBef>
                <a:spcPts val="1200"/>
              </a:spcBef>
              <a:spcAft>
                <a:spcPts val="0"/>
              </a:spcAft>
              <a:buSzPts val="1518"/>
              <a:buChar char="●"/>
            </a:pPr>
            <a:r>
              <a:rPr b="1" lang="en" sz="1517"/>
              <a:t>Use Security Software:</a:t>
            </a:r>
            <a:r>
              <a:rPr lang="en" sz="1517"/>
              <a:t> Install and update antivirus and anti-malware programs.</a:t>
            </a:r>
            <a:endParaRPr sz="1517"/>
          </a:p>
          <a:p>
            <a:pPr indent="0" lvl="0" marL="0" rtl="0" algn="l">
              <a:lnSpc>
                <a:spcPct val="105000"/>
              </a:lnSpc>
              <a:spcBef>
                <a:spcPts val="1200"/>
              </a:spcBef>
              <a:spcAft>
                <a:spcPts val="0"/>
              </a:spcAft>
              <a:buSzPts val="852"/>
              <a:buNone/>
            </a:pPr>
            <a:r>
              <a:t/>
            </a:r>
            <a:endParaRPr sz="1517"/>
          </a:p>
          <a:p>
            <a:pPr indent="-324961" lvl="0" marL="457200" rtl="0" algn="l">
              <a:lnSpc>
                <a:spcPct val="105000"/>
              </a:lnSpc>
              <a:spcBef>
                <a:spcPts val="1200"/>
              </a:spcBef>
              <a:spcAft>
                <a:spcPts val="0"/>
              </a:spcAft>
              <a:buSzPts val="1518"/>
              <a:buChar char="●"/>
            </a:pPr>
            <a:r>
              <a:rPr b="1" lang="en" sz="1517"/>
              <a:t>Educate Yourself:</a:t>
            </a:r>
            <a:r>
              <a:rPr lang="en" sz="1517"/>
              <a:t> Stay informed about the latest phishing techniques.</a:t>
            </a:r>
            <a:endParaRPr sz="1517"/>
          </a:p>
          <a:p>
            <a:pPr indent="0" lvl="0" marL="0" rtl="0" algn="l">
              <a:lnSpc>
                <a:spcPct val="105000"/>
              </a:lnSpc>
              <a:spcBef>
                <a:spcPts val="1200"/>
              </a:spcBef>
              <a:spcAft>
                <a:spcPts val="0"/>
              </a:spcAft>
              <a:buSzPts val="852"/>
              <a:buNone/>
            </a:pPr>
            <a:r>
              <a:t/>
            </a:r>
            <a:endParaRPr sz="1517"/>
          </a:p>
          <a:p>
            <a:pPr indent="-324961" lvl="0" marL="457200" rtl="0" algn="l">
              <a:lnSpc>
                <a:spcPct val="105000"/>
              </a:lnSpc>
              <a:spcBef>
                <a:spcPts val="1200"/>
              </a:spcBef>
              <a:spcAft>
                <a:spcPts val="0"/>
              </a:spcAft>
              <a:buSzPts val="1518"/>
              <a:buChar char="●"/>
            </a:pPr>
            <a:r>
              <a:rPr b="1" lang="en" sz="1517"/>
              <a:t>Enable Two-Factor Authentication (2FA):</a:t>
            </a:r>
            <a:r>
              <a:rPr lang="en" sz="1517"/>
              <a:t> Adds an extra layer of security.</a:t>
            </a:r>
            <a:endParaRPr sz="1517"/>
          </a:p>
          <a:p>
            <a:pPr indent="0" lvl="0" marL="914400" rtl="0" algn="l">
              <a:lnSpc>
                <a:spcPct val="105000"/>
              </a:lnSpc>
              <a:spcBef>
                <a:spcPts val="1200"/>
              </a:spcBef>
              <a:spcAft>
                <a:spcPts val="0"/>
              </a:spcAft>
              <a:buSzPts val="852"/>
              <a:buNone/>
            </a:pPr>
            <a:r>
              <a:t/>
            </a:r>
            <a:endParaRPr sz="1517"/>
          </a:p>
          <a:p>
            <a:pPr indent="-324961" lvl="0" marL="457200" rtl="0" algn="l">
              <a:lnSpc>
                <a:spcPct val="105000"/>
              </a:lnSpc>
              <a:spcBef>
                <a:spcPts val="1200"/>
              </a:spcBef>
              <a:spcAft>
                <a:spcPts val="0"/>
              </a:spcAft>
              <a:buSzPts val="1518"/>
              <a:buChar char="●"/>
            </a:pPr>
            <a:r>
              <a:rPr b="1" lang="en" sz="1517"/>
              <a:t>Report Suspicious Emails:</a:t>
            </a:r>
            <a:r>
              <a:rPr lang="en" sz="1517"/>
              <a:t> Notify your IT department or use the report feature in your email client.</a:t>
            </a:r>
            <a:endParaRPr sz="1517"/>
          </a:p>
          <a:p>
            <a:pPr indent="0" lvl="0" marL="0" rtl="0" algn="l">
              <a:lnSpc>
                <a:spcPct val="90000"/>
              </a:lnSpc>
              <a:spcBef>
                <a:spcPts val="1200"/>
              </a:spcBef>
              <a:spcAft>
                <a:spcPts val="0"/>
              </a:spcAft>
              <a:buSzPts val="852"/>
              <a:buNone/>
            </a:pPr>
            <a:r>
              <a:t/>
            </a:r>
            <a:endParaRPr sz="2292"/>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