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5" r:id="rId2"/>
    <p:sldId id="257" r:id="rId3"/>
    <p:sldId id="259" r:id="rId4"/>
    <p:sldId id="260" r:id="rId5"/>
    <p:sldId id="261" r:id="rId6"/>
    <p:sldId id="262" r:id="rId7"/>
    <p:sldId id="263" r:id="rId8"/>
    <p:sldId id="264" r:id="rId9"/>
    <p:sldId id="265" r:id="rId10"/>
    <p:sldId id="268" r:id="rId11"/>
    <p:sldId id="269" r:id="rId12"/>
    <p:sldId id="271" r:id="rId13"/>
    <p:sldId id="272" r:id="rId14"/>
    <p:sldId id="267" r:id="rId15"/>
    <p:sldId id="273" r:id="rId16"/>
    <p:sldId id="275" r:id="rId17"/>
    <p:sldId id="276" r:id="rId18"/>
    <p:sldId id="278" r:id="rId19"/>
    <p:sldId id="280" r:id="rId20"/>
    <p:sldId id="281" r:id="rId21"/>
    <p:sldId id="286" r:id="rId22"/>
    <p:sldId id="28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p:scale>
          <a:sx n="82" d="100"/>
          <a:sy n="82" d="100"/>
        </p:scale>
        <p:origin x="-1026" y="216"/>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B64ECD1-E444-4DE5-9952-E6B7B2236B5A}"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2D209-D8EA-4099-BC84-229C7F9FDE2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64ECD1-E444-4DE5-9952-E6B7B2236B5A}"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2D209-D8EA-4099-BC84-229C7F9FDE2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64ECD1-E444-4DE5-9952-E6B7B2236B5A}"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2D209-D8EA-4099-BC84-229C7F9FDE2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64ECD1-E444-4DE5-9952-E6B7B2236B5A}"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2D209-D8EA-4099-BC84-229C7F9FDE2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64ECD1-E444-4DE5-9952-E6B7B2236B5A}"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2D209-D8EA-4099-BC84-229C7F9FDE2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64ECD1-E444-4DE5-9952-E6B7B2236B5A}" type="datetimeFigureOut">
              <a:rPr lang="en-US" smtClean="0"/>
              <a:t>11/11/2014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42D209-D8EA-4099-BC84-229C7F9FDE2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64ECD1-E444-4DE5-9952-E6B7B2236B5A}" type="datetimeFigureOut">
              <a:rPr lang="en-US" smtClean="0"/>
              <a:t>11/11/2014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42D209-D8EA-4099-BC84-229C7F9FDE2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64ECD1-E444-4DE5-9952-E6B7B2236B5A}" type="datetimeFigureOut">
              <a:rPr lang="en-US" smtClean="0"/>
              <a:t>11/11/2014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42D209-D8EA-4099-BC84-229C7F9FDE2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4ECD1-E444-4DE5-9952-E6B7B2236B5A}" type="datetimeFigureOut">
              <a:rPr lang="en-US" smtClean="0"/>
              <a:t>11/11/2014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42D209-D8EA-4099-BC84-229C7F9FDE2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64ECD1-E444-4DE5-9952-E6B7B2236B5A}" type="datetimeFigureOut">
              <a:rPr lang="en-US" smtClean="0"/>
              <a:t>11/11/2014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42D209-D8EA-4099-BC84-229C7F9FDE2A}"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B64ECD1-E444-4DE5-9952-E6B7B2236B5A}" type="datetimeFigureOut">
              <a:rPr lang="en-US" smtClean="0"/>
              <a:t>11/11/2014</a:t>
            </a:fld>
            <a:endParaRPr lang="en-US"/>
          </a:p>
        </p:txBody>
      </p:sp>
      <p:sp>
        <p:nvSpPr>
          <p:cNvPr id="9" name="Slide Number Placeholder 8"/>
          <p:cNvSpPr>
            <a:spLocks noGrp="1"/>
          </p:cNvSpPr>
          <p:nvPr>
            <p:ph type="sldNum" sz="quarter" idx="11"/>
          </p:nvPr>
        </p:nvSpPr>
        <p:spPr/>
        <p:txBody>
          <a:bodyPr/>
          <a:lstStyle/>
          <a:p>
            <a:fld id="{DD42D209-D8EA-4099-BC84-229C7F9FDE2A}"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D42D209-D8EA-4099-BC84-229C7F9FDE2A}"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B64ECD1-E444-4DE5-9952-E6B7B2236B5A}" type="datetimeFigureOut">
              <a:rPr lang="en-US" smtClean="0"/>
              <a:t>11/11/2014</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Goodput" TargetMode="External"/><Relationship Id="rId2" Type="http://schemas.openxmlformats.org/officeDocument/2006/relationships/hyperlink" Target="http://en.wikipedia.org/wiki/Throughpu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allot.com/" TargetMode="External"/><Relationship Id="rId2" Type="http://schemas.openxmlformats.org/officeDocument/2006/relationships/hyperlink" Target="http://www.pcpro.co.uk/review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en.wikipedia.org/wiki/Behrouz_A._Forouza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620000" cy="6248400"/>
          </a:xfrm>
        </p:spPr>
        <p:txBody>
          <a:bodyPr/>
          <a:lstStyle/>
          <a:p>
            <a:r>
              <a:rPr lang="en-US" sz="3600" dirty="0"/>
              <a:t>A RESEARCH IN PARTIAL FULFILMENT OF THE REQUIREMENT FOR THE </a:t>
            </a:r>
            <a:r>
              <a:rPr lang="en-US" sz="3600" dirty="0" smtClean="0"/>
              <a:t>              AWARD </a:t>
            </a:r>
            <a:r>
              <a:rPr lang="en-US" sz="3600" dirty="0"/>
              <a:t>OF </a:t>
            </a:r>
            <a:br>
              <a:rPr lang="en-US" sz="3600" dirty="0"/>
            </a:br>
            <a:r>
              <a:rPr lang="en-US" sz="3600" dirty="0"/>
              <a:t>BACHELOR DEGREE OF SCIENCS(B.Sc.)</a:t>
            </a:r>
            <a:br>
              <a:rPr lang="en-US" sz="3600" dirty="0"/>
            </a:br>
            <a:r>
              <a:rPr lang="en-US" sz="3600" dirty="0" smtClean="0"/>
              <a:t>                            IN </a:t>
            </a:r>
            <a:r>
              <a:rPr lang="en-US" sz="3600" dirty="0"/>
              <a:t/>
            </a:r>
            <a:br>
              <a:rPr lang="en-US" sz="3600" dirty="0"/>
            </a:br>
            <a:r>
              <a:rPr lang="en-US" sz="3600" dirty="0"/>
              <a:t>COMPUTER INFORMATION </a:t>
            </a:r>
            <a:r>
              <a:rPr lang="en-US" sz="3600" dirty="0" smtClean="0"/>
              <a:t>SYSTEM</a:t>
            </a:r>
            <a:r>
              <a:rPr lang="en-US" sz="2400" dirty="0"/>
              <a:t/>
            </a:r>
            <a:br>
              <a:rPr lang="en-US" sz="2400" dirty="0"/>
            </a:br>
            <a:r>
              <a:rPr lang="en-US" sz="2400" dirty="0"/>
              <a:t/>
            </a:r>
            <a:br>
              <a:rPr lang="en-US" sz="2400" dirty="0"/>
            </a:br>
            <a:r>
              <a:rPr lang="en-US" sz="2400" dirty="0" smtClean="0"/>
              <a:t>                                           BY</a:t>
            </a:r>
            <a:r>
              <a:rPr lang="en-US" sz="2400" dirty="0"/>
              <a:t/>
            </a:r>
            <a:br>
              <a:rPr lang="en-US" sz="2400" dirty="0"/>
            </a:br>
            <a:r>
              <a:rPr lang="en-US" sz="2400" dirty="0"/>
              <a:t>IDOWU AKINSOPE. E. 11/2378</a:t>
            </a:r>
            <a:br>
              <a:rPr lang="en-US" sz="2400" dirty="0"/>
            </a:br>
            <a:r>
              <a:rPr lang="en-US" sz="2400" dirty="0"/>
              <a:t>MADUFOR JOSHUA   11/2402</a:t>
            </a:r>
            <a:endParaRPr lang="en-US" dirty="0"/>
          </a:p>
        </p:txBody>
      </p:sp>
    </p:spTree>
    <p:extLst>
      <p:ext uri="{BB962C8B-B14F-4D97-AF65-F5344CB8AC3E}">
        <p14:creationId xmlns:p14="http://schemas.microsoft.com/office/powerpoint/2010/main" val="138078753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CHAPTER TWO</a:t>
            </a:r>
            <a:br>
              <a:rPr lang="en-US" sz="3200" dirty="0" smtClean="0"/>
            </a:br>
            <a:r>
              <a:rPr lang="en-US" sz="3200" dirty="0" smtClean="0"/>
              <a:t>LITERATURE REVIEW</a:t>
            </a:r>
            <a:endParaRPr lang="en-US" sz="3200" dirty="0"/>
          </a:p>
        </p:txBody>
      </p:sp>
      <p:sp>
        <p:nvSpPr>
          <p:cNvPr id="3" name="Content Placeholder 2"/>
          <p:cNvSpPr>
            <a:spLocks noGrp="1"/>
          </p:cNvSpPr>
          <p:nvPr>
            <p:ph idx="1"/>
          </p:nvPr>
        </p:nvSpPr>
        <p:spPr/>
        <p:txBody>
          <a:bodyPr>
            <a:normAutofit fontScale="92500" lnSpcReduction="10000"/>
          </a:bodyPr>
          <a:lstStyle/>
          <a:p>
            <a:pPr marL="0" indent="0">
              <a:lnSpc>
                <a:spcPct val="150000"/>
              </a:lnSpc>
              <a:buNone/>
            </a:pPr>
            <a:r>
              <a:rPr lang="en-US" sz="2600" dirty="0" smtClean="0"/>
              <a:t>The term bandwidth, also known as network bandwidth or data bandwidth or digital data bandwidth is referred to in computer science and networking as a bit rate measure of available or consumed data communication resources expressed in bits/second or multiples of it (kilobits/s, megabits/s, etc.). The term comes from the field of electrical engineering, where the bandwidth represents the total distance or range between the highest and the lowest signals on the communication channel(band).</a:t>
            </a:r>
          </a:p>
          <a:p>
            <a:endParaRPr lang="en-US" dirty="0" smtClean="0"/>
          </a:p>
          <a:p>
            <a:pPr marL="0" indent="0">
              <a:buNone/>
            </a:pPr>
            <a:endParaRPr lang="en-US" dirty="0"/>
          </a:p>
        </p:txBody>
      </p:sp>
    </p:spTree>
    <p:extLst>
      <p:ext uri="{BB962C8B-B14F-4D97-AF65-F5344CB8AC3E}">
        <p14:creationId xmlns:p14="http://schemas.microsoft.com/office/powerpoint/2010/main" val="274674471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 Areas of Bandwidth </a:t>
            </a:r>
            <a:br>
              <a:rPr lang="en-US" dirty="0" smtClean="0"/>
            </a:br>
            <a:r>
              <a:rPr lang="en-US" dirty="0" smtClean="0"/>
              <a:t>Include</a:t>
            </a:r>
            <a:endParaRPr lang="en-US" dirty="0"/>
          </a:p>
        </p:txBody>
      </p:sp>
      <p:sp>
        <p:nvSpPr>
          <p:cNvPr id="3" name="Content Placeholder 2"/>
          <p:cNvSpPr>
            <a:spLocks noGrp="1"/>
          </p:cNvSpPr>
          <p:nvPr>
            <p:ph idx="1"/>
          </p:nvPr>
        </p:nvSpPr>
        <p:spPr/>
        <p:txBody>
          <a:bodyPr>
            <a:normAutofit lnSpcReduction="10000"/>
          </a:bodyPr>
          <a:lstStyle/>
          <a:p>
            <a:pPr>
              <a:lnSpc>
                <a:spcPct val="150000"/>
              </a:lnSpc>
              <a:buFont typeface="Wingdings" pitchFamily="2" charset="2"/>
              <a:buChar char="v"/>
            </a:pPr>
            <a:r>
              <a:rPr lang="en-US" sz="2400" dirty="0" smtClean="0"/>
              <a:t>Network Bandwidth Capacity:</a:t>
            </a:r>
            <a:r>
              <a:rPr lang="en-US" sz="2400" dirty="0" smtClean="0"/>
              <a:t> </a:t>
            </a:r>
            <a:r>
              <a:rPr lang="en-US" sz="1600" dirty="0" smtClean="0"/>
              <a:t>In computer networking, bandwidth in bit/s may also refer to consumed bandwidth, corresponding to achieved </a:t>
            </a:r>
            <a:r>
              <a:rPr lang="en-US" sz="1600" dirty="0" smtClean="0">
                <a:hlinkClick r:id="rId2" tooltip="Throughput"/>
              </a:rPr>
              <a:t>throughput</a:t>
            </a:r>
            <a:r>
              <a:rPr lang="en-US" sz="1600" dirty="0" smtClean="0"/>
              <a:t> or </a:t>
            </a:r>
            <a:r>
              <a:rPr lang="en-US" sz="1600" dirty="0" smtClean="0">
                <a:hlinkClick r:id="rId3" tooltip="Goodput"/>
              </a:rPr>
              <a:t>goodput</a:t>
            </a:r>
            <a:r>
              <a:rPr lang="en-US" sz="1600" dirty="0" smtClean="0"/>
              <a:t>, i.e., the average rate of successful data transfer through a communication path. </a:t>
            </a:r>
          </a:p>
          <a:p>
            <a:pPr>
              <a:lnSpc>
                <a:spcPct val="150000"/>
              </a:lnSpc>
              <a:buFont typeface="Wingdings" pitchFamily="2" charset="2"/>
              <a:buChar char="v"/>
            </a:pPr>
            <a:r>
              <a:rPr lang="en-US" sz="1600" b="1" dirty="0" smtClean="0"/>
              <a:t>Network Bandwidth Consumption</a:t>
            </a:r>
          </a:p>
          <a:p>
            <a:pPr>
              <a:lnSpc>
                <a:spcPct val="150000"/>
              </a:lnSpc>
              <a:buFont typeface="Wingdings" pitchFamily="2" charset="2"/>
              <a:buChar char="v"/>
            </a:pPr>
            <a:r>
              <a:rPr lang="en-US" sz="1600" b="1" dirty="0" smtClean="0"/>
              <a:t>Multi-Media Bandwidth</a:t>
            </a:r>
          </a:p>
          <a:p>
            <a:pPr>
              <a:lnSpc>
                <a:spcPct val="150000"/>
              </a:lnSpc>
              <a:buFont typeface="Wingdings" pitchFamily="2" charset="2"/>
              <a:buChar char="v"/>
            </a:pPr>
            <a:r>
              <a:rPr lang="en-US" sz="1600" b="1" dirty="0" smtClean="0"/>
              <a:t>ASYMPTOTIC BANDWIDTH</a:t>
            </a:r>
          </a:p>
          <a:p>
            <a:pPr>
              <a:lnSpc>
                <a:spcPct val="150000"/>
              </a:lnSpc>
              <a:buFont typeface="Wingdings" pitchFamily="2" charset="2"/>
              <a:buChar char="v"/>
            </a:pPr>
            <a:r>
              <a:rPr lang="en-US" sz="1600" b="1" dirty="0" smtClean="0"/>
              <a:t>BANDWIDTH IN WEB HOSTING</a:t>
            </a:r>
          </a:p>
          <a:p>
            <a:pPr>
              <a:lnSpc>
                <a:spcPct val="150000"/>
              </a:lnSpc>
              <a:buFont typeface="Wingdings" pitchFamily="2" charset="2"/>
              <a:buChar char="v"/>
            </a:pPr>
            <a:endParaRPr lang="en-US" sz="1600" b="1" dirty="0" smtClean="0"/>
          </a:p>
          <a:p>
            <a:pPr marL="0" indent="0">
              <a:lnSpc>
                <a:spcPct val="150000"/>
              </a:lnSpc>
              <a:buNone/>
            </a:pPr>
            <a:r>
              <a:rPr lang="en-US" sz="1600" b="1" dirty="0" smtClean="0"/>
              <a:t>Prospective users of bandwidth monitoring system may ask the following questions:</a:t>
            </a:r>
            <a:endParaRPr lang="en-US" sz="1600" b="1" dirty="0"/>
          </a:p>
          <a:p>
            <a:pPr>
              <a:lnSpc>
                <a:spcPct val="150000"/>
              </a:lnSpc>
              <a:buFont typeface="Wingdings" pitchFamily="2" charset="2"/>
              <a:buChar char="v"/>
            </a:pPr>
            <a:r>
              <a:rPr lang="en-US" sz="1600" dirty="0" smtClean="0"/>
              <a:t>WHY IS BANDWITH IMPORTANT?</a:t>
            </a:r>
          </a:p>
          <a:p>
            <a:pPr>
              <a:lnSpc>
                <a:spcPct val="150000"/>
              </a:lnSpc>
              <a:buFont typeface="Wingdings" pitchFamily="2" charset="2"/>
              <a:buChar char="v"/>
            </a:pPr>
            <a:r>
              <a:rPr lang="en-US" sz="1600" dirty="0" smtClean="0"/>
              <a:t>WHY IS BANDWIDTH CONTROL IMPORTANT?</a:t>
            </a:r>
            <a:endParaRPr lang="en-US" sz="1600" dirty="0" smtClean="0"/>
          </a:p>
        </p:txBody>
      </p:sp>
    </p:spTree>
    <p:extLst>
      <p:ext uri="{BB962C8B-B14F-4D97-AF65-F5344CB8AC3E}">
        <p14:creationId xmlns:p14="http://schemas.microsoft.com/office/powerpoint/2010/main" val="351979507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RELATED WORKS</a:t>
            </a:r>
            <a:endParaRPr lang="en-US" dirty="0"/>
          </a:p>
        </p:txBody>
      </p:sp>
      <p:sp>
        <p:nvSpPr>
          <p:cNvPr id="3" name="Content Placeholder 2"/>
          <p:cNvSpPr>
            <a:spLocks noGrp="1"/>
          </p:cNvSpPr>
          <p:nvPr>
            <p:ph idx="1"/>
          </p:nvPr>
        </p:nvSpPr>
        <p:spPr/>
        <p:txBody>
          <a:bodyPr>
            <a:noAutofit/>
          </a:bodyPr>
          <a:lstStyle/>
          <a:p>
            <a:pPr>
              <a:lnSpc>
                <a:spcPct val="150000"/>
              </a:lnSpc>
            </a:pPr>
            <a:r>
              <a:rPr lang="en-US" sz="1800" b="1" dirty="0" smtClean="0"/>
              <a:t>SR-50 Sequence Reducer: </a:t>
            </a:r>
            <a:r>
              <a:rPr lang="en-US" sz="1800" dirty="0" smtClean="0"/>
              <a:t>This is a product of </a:t>
            </a:r>
            <a:r>
              <a:rPr lang="en-US" sz="1800" dirty="0" err="1" smtClean="0"/>
              <a:t>Peribit</a:t>
            </a:r>
            <a:r>
              <a:rPr lang="en-US" sz="1800" dirty="0" smtClean="0"/>
              <a:t> Networks that’s capable of compressing data by eliminating repetition using the Molecular Sequence Reduction (MSR) Technology. It has the capacity to spot repeated patterns and when it does, it replaces the data with labels; thus reducing the amount of traffic. (</a:t>
            </a:r>
            <a:r>
              <a:rPr lang="en-US" sz="1800" u="sng" dirty="0" smtClean="0">
                <a:hlinkClick r:id="rId2"/>
              </a:rPr>
              <a:t>www.pcpro.co.uk/reviews</a:t>
            </a:r>
            <a:r>
              <a:rPr lang="en-US" sz="1800" dirty="0" smtClean="0"/>
              <a:t>).</a:t>
            </a:r>
          </a:p>
          <a:p>
            <a:pPr marL="0" indent="0">
              <a:lnSpc>
                <a:spcPct val="150000"/>
              </a:lnSpc>
              <a:buNone/>
            </a:pPr>
            <a:endParaRPr lang="en-US" sz="1800" dirty="0" smtClean="0"/>
          </a:p>
          <a:p>
            <a:pPr>
              <a:lnSpc>
                <a:spcPct val="150000"/>
              </a:lnSpc>
            </a:pPr>
            <a:r>
              <a:rPr lang="en-US" sz="1800" b="1" dirty="0" smtClean="0"/>
              <a:t>NetEnforcer</a:t>
            </a:r>
            <a:r>
              <a:rPr lang="en-US" sz="1800" dirty="0" smtClean="0"/>
              <a:t>:  This is a product of Allot Communications that employs the concept of bandwidth prioritization. It is capable of monitoring data traffic on the networks. It provides policy enforcement and traffic steering for a wide range of networks. (</a:t>
            </a:r>
            <a:r>
              <a:rPr lang="en-US" sz="1800" u="sng" dirty="0" smtClean="0">
                <a:hlinkClick r:id="rId3"/>
              </a:rPr>
              <a:t>www.allot.com</a:t>
            </a:r>
            <a:r>
              <a:rPr lang="en-US" sz="1800" dirty="0" smtClean="0"/>
              <a:t>).</a:t>
            </a:r>
            <a:endParaRPr lang="en-US" sz="1800" dirty="0"/>
          </a:p>
        </p:txBody>
      </p:sp>
    </p:spTree>
    <p:extLst>
      <p:ext uri="{BB962C8B-B14F-4D97-AF65-F5344CB8AC3E}">
        <p14:creationId xmlns:p14="http://schemas.microsoft.com/office/powerpoint/2010/main" val="212550537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BANDWIDTH CONTROL AT THE ISP DEMARCATION POINT</a:t>
            </a:r>
            <a:endParaRPr lang="en-US" sz="3200"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THE SCENARIO:</a:t>
            </a:r>
            <a:endParaRPr lang="en-US" dirty="0" smtClean="0"/>
          </a:p>
          <a:p>
            <a:r>
              <a:rPr lang="en-US" dirty="0" smtClean="0"/>
              <a:t>An ISP is looking for a cost effective device that allow them to offer differentiated service plans to customers at various locations. Customers’ LANs are typically copper based, but single-mode fiber allows ISPs to achieve distance to up to 40 km. therefore, the ISP must find a way to convert copper to fiber and provide bandwidth in customer requested allotments.</a:t>
            </a:r>
          </a:p>
          <a:p>
            <a:endParaRPr lang="en-US" b="1" dirty="0" smtClean="0"/>
          </a:p>
          <a:p>
            <a:pPr marL="0" indent="0">
              <a:buNone/>
            </a:pPr>
            <a:endParaRPr lang="en-US" b="1" dirty="0" smtClean="0"/>
          </a:p>
          <a:p>
            <a:pPr marL="0" indent="0">
              <a:buNone/>
            </a:pPr>
            <a:r>
              <a:rPr lang="en-US" b="1" dirty="0" smtClean="0"/>
              <a:t> THE SOLUTION: BANDWIDTH MANAGER</a:t>
            </a:r>
            <a:endParaRPr lang="en-US" dirty="0" smtClean="0"/>
          </a:p>
          <a:p>
            <a:r>
              <a:rPr lang="en-US" dirty="0" smtClean="0"/>
              <a:t>An ISP runs fiber from the central office to its demarcation point at the customer’s site. The challenge of converting copper to fiber and controlling bandwidth is easily overcome by placing IMC Network </a:t>
            </a:r>
            <a:r>
              <a:rPr lang="en-US" dirty="0" err="1" smtClean="0"/>
              <a:t>iMediaCenter</a:t>
            </a:r>
            <a:r>
              <a:rPr lang="en-US" dirty="0" smtClean="0"/>
              <a:t>/2 chassis at the edge of the customer’s network. In this one chassis, you can the fiber to copper with an </a:t>
            </a:r>
            <a:r>
              <a:rPr lang="en-US" dirty="0" err="1" smtClean="0"/>
              <a:t>iMcV</a:t>
            </a:r>
            <a:r>
              <a:rPr lang="en-US" dirty="0" smtClean="0"/>
              <a:t>-PIM media conversion module and then connect to the customers LAN with the copper based </a:t>
            </a:r>
            <a:r>
              <a:rPr lang="en-US" dirty="0" err="1" smtClean="0"/>
              <a:t>iMcV</a:t>
            </a:r>
            <a:r>
              <a:rPr lang="en-US" dirty="0" smtClean="0"/>
              <a:t>-Bandwidth Manager. </a:t>
            </a:r>
          </a:p>
          <a:p>
            <a:pPr marL="0" indent="0">
              <a:buNone/>
            </a:pPr>
            <a:endParaRPr lang="en-US" dirty="0"/>
          </a:p>
        </p:txBody>
      </p:sp>
    </p:spTree>
    <p:extLst>
      <p:ext uri="{BB962C8B-B14F-4D97-AF65-F5344CB8AC3E}">
        <p14:creationId xmlns:p14="http://schemas.microsoft.com/office/powerpoint/2010/main" val="189880364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CHAPTER THREE</a:t>
            </a:r>
            <a:br>
              <a:rPr lang="en-US" sz="3200" dirty="0" smtClean="0"/>
            </a:br>
            <a:r>
              <a:rPr lang="en-US" sz="3200" dirty="0" smtClean="0"/>
              <a:t>SYSTEM DESIGN/DESIGN METHODOLODY</a:t>
            </a:r>
            <a:endParaRPr lang="en-US" sz="3200" dirty="0"/>
          </a:p>
        </p:txBody>
      </p:sp>
      <p:sp>
        <p:nvSpPr>
          <p:cNvPr id="3" name="Content Placeholder 2"/>
          <p:cNvSpPr>
            <a:spLocks noGrp="1"/>
          </p:cNvSpPr>
          <p:nvPr>
            <p:ph idx="1"/>
          </p:nvPr>
        </p:nvSpPr>
        <p:spPr>
          <a:xfrm>
            <a:off x="228600" y="1219200"/>
            <a:ext cx="8229600" cy="5181600"/>
          </a:xfrm>
        </p:spPr>
        <p:txBody>
          <a:bodyPr>
            <a:normAutofit fontScale="25000" lnSpcReduction="20000"/>
          </a:bodyPr>
          <a:lstStyle/>
          <a:p>
            <a:pPr marL="0" indent="0">
              <a:lnSpc>
                <a:spcPct val="160000"/>
              </a:lnSpc>
              <a:buNone/>
            </a:pPr>
            <a:r>
              <a:rPr lang="en-US" sz="8000" dirty="0" smtClean="0"/>
              <a:t>System analysis can be defined as the study of a business problem domain to recommend improvements and specify the business requirements and priorities for a new solution.</a:t>
            </a:r>
          </a:p>
          <a:p>
            <a:pPr>
              <a:lnSpc>
                <a:spcPct val="160000"/>
              </a:lnSpc>
            </a:pPr>
            <a:r>
              <a:rPr lang="en-US" sz="8000" dirty="0" smtClean="0"/>
              <a:t>System design is the specification or construction of a technical, computer-based solution for the business requirements identified in system analysis. The system design phase develops the technical blueprints and specifications required to implement the final solution. t is a very crucial phase in the development of a new system. Normally, the design proceeds in two stages: </a:t>
            </a:r>
          </a:p>
          <a:p>
            <a:pPr>
              <a:lnSpc>
                <a:spcPct val="160000"/>
              </a:lnSpc>
            </a:pPr>
            <a:endParaRPr lang="en-US" sz="8000" dirty="0" smtClean="0"/>
          </a:p>
          <a:p>
            <a:pPr lvl="0">
              <a:lnSpc>
                <a:spcPct val="160000"/>
              </a:lnSpc>
            </a:pPr>
            <a:r>
              <a:rPr lang="en-US" sz="8000" dirty="0" smtClean="0"/>
              <a:t>preliminary or general design</a:t>
            </a:r>
          </a:p>
          <a:p>
            <a:pPr lvl="0">
              <a:lnSpc>
                <a:spcPct val="160000"/>
              </a:lnSpc>
            </a:pPr>
            <a:r>
              <a:rPr lang="en-US" sz="8000" dirty="0" smtClean="0"/>
              <a:t>Structure or detailed design</a:t>
            </a:r>
          </a:p>
          <a:p>
            <a:pPr marL="0" indent="0">
              <a:buNone/>
            </a:pPr>
            <a:endParaRPr lang="en-US" dirty="0" smtClean="0"/>
          </a:p>
        </p:txBody>
      </p:sp>
    </p:spTree>
    <p:extLst>
      <p:ext uri="{BB962C8B-B14F-4D97-AF65-F5344CB8AC3E}">
        <p14:creationId xmlns:p14="http://schemas.microsoft.com/office/powerpoint/2010/main" val="281771086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DEVELOPMENT METHODOLOGY</a:t>
            </a:r>
            <a:endParaRPr lang="en-US" sz="3600" dirty="0"/>
          </a:p>
        </p:txBody>
      </p:sp>
      <p:sp>
        <p:nvSpPr>
          <p:cNvPr id="3" name="Content Placeholder 2"/>
          <p:cNvSpPr>
            <a:spLocks noGrp="1"/>
          </p:cNvSpPr>
          <p:nvPr>
            <p:ph idx="1"/>
          </p:nvPr>
        </p:nvSpPr>
        <p:spPr/>
        <p:txBody>
          <a:bodyPr>
            <a:normAutofit/>
          </a:bodyPr>
          <a:lstStyle/>
          <a:p>
            <a:pPr marL="0" indent="0">
              <a:buNone/>
            </a:pPr>
            <a:r>
              <a:rPr lang="en-US" dirty="0" smtClean="0"/>
              <a:t>To achieve our objective, we adopted the Evolutionary Prototyping method. Evolutionary Prototyping allows for the gradual development of a system in an environment where the system requirements may change over time. </a:t>
            </a:r>
          </a:p>
          <a:p>
            <a:pPr marL="0" indent="0">
              <a:buNone/>
            </a:pPr>
            <a:r>
              <a:rPr lang="en-US" b="1" dirty="0"/>
              <a:t>Description of the System</a:t>
            </a:r>
          </a:p>
          <a:p>
            <a:pPr marL="0" indent="0">
              <a:buNone/>
            </a:pPr>
            <a:r>
              <a:rPr lang="en-US" dirty="0"/>
              <a:t>The system simulates a simple wireless based intranet network environment. It calculates the size of any file that is to be sent over the network. If the file size exceeds the allotted bandwidth by the administrator, the transfer process is terminated. The system also enables an administrator to change the allowed network bandwidth based on preferences. Clients systems are allowed to share and transfer files as long as they are within the allowed bandwidth range.</a:t>
            </a:r>
          </a:p>
          <a:p>
            <a:pPr marL="0" indent="0">
              <a:buNone/>
            </a:pPr>
            <a:endParaRPr lang="en-US" dirty="0"/>
          </a:p>
        </p:txBody>
      </p:sp>
    </p:spTree>
    <p:extLst>
      <p:ext uri="{BB962C8B-B14F-4D97-AF65-F5344CB8AC3E}">
        <p14:creationId xmlns:p14="http://schemas.microsoft.com/office/powerpoint/2010/main" val="401597651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Network layout of the simulated environment</a:t>
            </a:r>
            <a:r>
              <a:rPr lang="en-US" dirty="0" smtClean="0"/>
              <a:t/>
            </a:r>
            <a:br>
              <a:rPr lang="en-US" dirty="0" smtClean="0"/>
            </a:br>
            <a:endParaRPr lang="en-US" dirty="0"/>
          </a:p>
        </p:txBody>
      </p:sp>
      <p:pic>
        <p:nvPicPr>
          <p:cNvPr id="4" name="Content Placeholder 3" descr="C:\Users\Swap Space Systems\Desktop\New Folder\projects 2015\sope\Network Layout.jp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066800" y="1600200"/>
            <a:ext cx="6400800" cy="4800600"/>
          </a:xfrm>
          <a:prstGeom prst="rect">
            <a:avLst/>
          </a:prstGeom>
          <a:noFill/>
          <a:ln>
            <a:noFill/>
          </a:ln>
        </p:spPr>
      </p:pic>
    </p:spTree>
    <p:extLst>
      <p:ext uri="{BB962C8B-B14F-4D97-AF65-F5344CB8AC3E}">
        <p14:creationId xmlns:p14="http://schemas.microsoft.com/office/powerpoint/2010/main" val="374348396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 DESIGN</a:t>
            </a:r>
            <a:endParaRPr lang="en-US" dirty="0"/>
          </a:p>
        </p:txBody>
      </p:sp>
      <p:sp>
        <p:nvSpPr>
          <p:cNvPr id="3" name="Content Placeholder 2"/>
          <p:cNvSpPr>
            <a:spLocks noGrp="1"/>
          </p:cNvSpPr>
          <p:nvPr>
            <p:ph idx="1"/>
          </p:nvPr>
        </p:nvSpPr>
        <p:spPr/>
        <p:txBody>
          <a:bodyPr>
            <a:normAutofit/>
          </a:bodyPr>
          <a:lstStyle/>
          <a:p>
            <a:r>
              <a:rPr lang="en-US" dirty="0" smtClean="0"/>
              <a:t>A database model is a collection of logical construct used to represent the data structure and data relationships with a database. In the database for this application, we have 2 tables which are the Bandwidth Policy table and the Administrator table. Below are brief descriptions of each table.</a:t>
            </a:r>
          </a:p>
          <a:p>
            <a:pPr marL="0" indent="0">
              <a:buNone/>
            </a:pPr>
            <a:endParaRPr lang="en-US" dirty="0" smtClean="0"/>
          </a:p>
          <a:p>
            <a:r>
              <a:rPr lang="en-US" b="1" dirty="0" smtClean="0"/>
              <a:t>Administrator Table: </a:t>
            </a:r>
            <a:r>
              <a:rPr lang="en-US" dirty="0" smtClean="0"/>
              <a:t>this table stores the details of the authorized users of the system who are responsible for setting bandwidth policies.</a:t>
            </a:r>
          </a:p>
          <a:p>
            <a:endParaRPr lang="en-US" dirty="0"/>
          </a:p>
        </p:txBody>
      </p:sp>
    </p:spTree>
    <p:extLst>
      <p:ext uri="{BB962C8B-B14F-4D97-AF65-F5344CB8AC3E}">
        <p14:creationId xmlns:p14="http://schemas.microsoft.com/office/powerpoint/2010/main" val="240957260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wap Space Systems\Desktop\New Folder\projects 2015\sope\erd.jp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967451" y="914400"/>
            <a:ext cx="6400800" cy="4800600"/>
          </a:xfrm>
          <a:prstGeom prst="rect">
            <a:avLst/>
          </a:prstGeom>
          <a:noFill/>
          <a:ln>
            <a:noFill/>
          </a:ln>
        </p:spPr>
      </p:pic>
      <p:sp>
        <p:nvSpPr>
          <p:cNvPr id="5" name="Rectangle 4"/>
          <p:cNvSpPr/>
          <p:nvPr/>
        </p:nvSpPr>
        <p:spPr>
          <a:xfrm>
            <a:off x="990600" y="6204466"/>
            <a:ext cx="6553200" cy="369332"/>
          </a:xfrm>
          <a:prstGeom prst="rect">
            <a:avLst/>
          </a:prstGeom>
        </p:spPr>
        <p:txBody>
          <a:bodyPr wrap="square">
            <a:spAutoFit/>
          </a:bodyPr>
          <a:lstStyle/>
          <a:p>
            <a:r>
              <a:rPr lang="en-US" b="1" dirty="0" smtClean="0"/>
              <a:t>Fig 3.2 </a:t>
            </a:r>
            <a:r>
              <a:rPr lang="en-US" i="1" dirty="0" smtClean="0"/>
              <a:t>An Entity relationship diagram of the system table</a:t>
            </a:r>
            <a:endParaRPr lang="en-US" dirty="0"/>
          </a:p>
        </p:txBody>
      </p:sp>
    </p:spTree>
    <p:extLst>
      <p:ext uri="{BB962C8B-B14F-4D97-AF65-F5344CB8AC3E}">
        <p14:creationId xmlns:p14="http://schemas.microsoft.com/office/powerpoint/2010/main" val="252821841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3400" y="838200"/>
            <a:ext cx="73914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13808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256"/>
            <a:ext cx="8229600" cy="1143000"/>
          </a:xfrm>
        </p:spPr>
        <p:txBody>
          <a:bodyPr/>
          <a:lstStyle/>
          <a:p>
            <a:r>
              <a:rPr lang="en-US" dirty="0" smtClean="0"/>
              <a:t>              INTRODUCTION </a:t>
            </a:r>
            <a:endParaRPr lang="en-US" dirty="0"/>
          </a:p>
        </p:txBody>
      </p:sp>
      <p:sp>
        <p:nvSpPr>
          <p:cNvPr id="3" name="Content Placeholder 2"/>
          <p:cNvSpPr>
            <a:spLocks noGrp="1"/>
          </p:cNvSpPr>
          <p:nvPr>
            <p:ph idx="1"/>
          </p:nvPr>
        </p:nvSpPr>
        <p:spPr>
          <a:xfrm>
            <a:off x="457200" y="609600"/>
            <a:ext cx="8229600" cy="4830763"/>
          </a:xfrm>
        </p:spPr>
        <p:txBody>
          <a:bodyPr>
            <a:noAutofit/>
          </a:bodyPr>
          <a:lstStyle/>
          <a:p>
            <a:pPr marL="0" indent="0">
              <a:lnSpc>
                <a:spcPct val="200000"/>
              </a:lnSpc>
              <a:buNone/>
            </a:pPr>
            <a:r>
              <a:rPr lang="en-US" sz="1600" dirty="0" smtClean="0"/>
              <a:t>A computer network is a telecommunications network that allows computers to exchange data. In computer networks, networked computing devices pass data to each other along data connections BUT it should be noted that not only computing devices are associated with a network but we have other devices such as the phones and network hardware. </a:t>
            </a:r>
          </a:p>
          <a:p>
            <a:pPr marL="0" indent="0">
              <a:lnSpc>
                <a:spcPct val="200000"/>
              </a:lnSpc>
              <a:buNone/>
            </a:pPr>
            <a:r>
              <a:rPr lang="en-US" sz="1600" dirty="0" smtClean="0">
                <a:cs typeface="Adobe Naskh Medium" pitchFamily="50" charset="-78"/>
              </a:rPr>
              <a:t>Bandwidth- This is the amount of information that may be transmitted at any given time or it is the amount of data that is used up each time data is exchanged and it is measured in megabits per second(</a:t>
            </a:r>
            <a:r>
              <a:rPr lang="en-US" sz="1600" dirty="0" err="1" smtClean="0">
                <a:cs typeface="Adobe Naskh Medium" pitchFamily="50" charset="-78"/>
              </a:rPr>
              <a:t>mb</a:t>
            </a:r>
            <a:r>
              <a:rPr lang="en-US" sz="1600" dirty="0" smtClean="0">
                <a:cs typeface="Adobe Naskh Medium" pitchFamily="50" charset="-78"/>
              </a:rPr>
              <a:t>/s).</a:t>
            </a:r>
          </a:p>
          <a:p>
            <a:pPr marL="0" indent="0">
              <a:lnSpc>
                <a:spcPct val="170000"/>
              </a:lnSpc>
              <a:buNone/>
            </a:pPr>
            <a:r>
              <a:rPr lang="en-US" sz="1600" dirty="0" smtClean="0">
                <a:cs typeface="Adobe Naskh Medium" pitchFamily="50" charset="-78"/>
              </a:rPr>
              <a:t>Bandwidth Management- This is a means of allocating bandwidth resources to critical application on a network to ensure efficiency in bandwidth allocation  and also assign priority to data to be transmitted to prevent network traffic. Network has three layers which are the:</a:t>
            </a:r>
          </a:p>
          <a:p>
            <a:pPr marL="0" indent="0">
              <a:lnSpc>
                <a:spcPct val="170000"/>
              </a:lnSpc>
              <a:buNone/>
            </a:pPr>
            <a:r>
              <a:rPr lang="en-US" sz="1600" dirty="0" smtClean="0">
                <a:cs typeface="Adobe Naskh Medium" pitchFamily="50" charset="-78"/>
              </a:rPr>
              <a:t>Application software: </a:t>
            </a:r>
          </a:p>
          <a:p>
            <a:pPr marL="0" indent="0">
              <a:lnSpc>
                <a:spcPct val="170000"/>
              </a:lnSpc>
              <a:buNone/>
            </a:pPr>
            <a:r>
              <a:rPr lang="en-US" sz="1600" dirty="0" smtClean="0">
                <a:cs typeface="Adobe Naskh Medium" pitchFamily="50" charset="-78"/>
              </a:rPr>
              <a:t>Network software</a:t>
            </a:r>
          </a:p>
          <a:p>
            <a:pPr marL="0" indent="0">
              <a:lnSpc>
                <a:spcPct val="170000"/>
              </a:lnSpc>
              <a:buNone/>
            </a:pPr>
            <a:r>
              <a:rPr lang="en-US" sz="1600" dirty="0" smtClean="0">
                <a:cs typeface="Adobe Naskh Medium" pitchFamily="50" charset="-78"/>
              </a:rPr>
              <a:t>Network Hardware</a:t>
            </a:r>
          </a:p>
          <a:p>
            <a:pPr marL="0" indent="0">
              <a:lnSpc>
                <a:spcPct val="200000"/>
              </a:lnSpc>
              <a:buNone/>
            </a:pPr>
            <a:endParaRPr lang="en-US" sz="900" dirty="0" smtClean="0"/>
          </a:p>
        </p:txBody>
      </p:sp>
    </p:spTree>
    <p:extLst>
      <p:ext uri="{BB962C8B-B14F-4D97-AF65-F5344CB8AC3E}">
        <p14:creationId xmlns:p14="http://schemas.microsoft.com/office/powerpoint/2010/main" val="40539344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533400"/>
            <a:ext cx="7619999"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38200" y="6324600"/>
            <a:ext cx="3308919" cy="369332"/>
          </a:xfrm>
          <a:prstGeom prst="rect">
            <a:avLst/>
          </a:prstGeom>
        </p:spPr>
        <p:txBody>
          <a:bodyPr wrap="none">
            <a:spAutoFit/>
          </a:bodyPr>
          <a:lstStyle/>
          <a:p>
            <a:r>
              <a:rPr lang="en-US" b="1" dirty="0"/>
              <a:t>Fig 3.4 </a:t>
            </a:r>
            <a:r>
              <a:rPr lang="en-US" i="1" dirty="0"/>
              <a:t>A flowchart of the system</a:t>
            </a:r>
            <a:endParaRPr lang="en-US" dirty="0"/>
          </a:p>
        </p:txBody>
      </p:sp>
    </p:spTree>
    <p:extLst>
      <p:ext uri="{BB962C8B-B14F-4D97-AF65-F5344CB8AC3E}">
        <p14:creationId xmlns:p14="http://schemas.microsoft.com/office/powerpoint/2010/main" val="309075447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REFERENCES</a:t>
            </a:r>
            <a:endParaRPr lang="en-US" dirty="0"/>
          </a:p>
        </p:txBody>
      </p:sp>
      <p:sp>
        <p:nvSpPr>
          <p:cNvPr id="3" name="Content Placeholder 2"/>
          <p:cNvSpPr>
            <a:spLocks noGrp="1"/>
          </p:cNvSpPr>
          <p:nvPr>
            <p:ph idx="1"/>
          </p:nvPr>
        </p:nvSpPr>
        <p:spPr/>
        <p:txBody>
          <a:bodyPr/>
          <a:lstStyle/>
          <a:p>
            <a:pPr>
              <a:buFont typeface="Wingdings" pitchFamily="2" charset="2"/>
              <a:buChar char="§"/>
            </a:pPr>
            <a:endParaRPr lang="en-US" dirty="0" smtClean="0"/>
          </a:p>
          <a:p>
            <a:r>
              <a:rPr lang="en-US" dirty="0" err="1" smtClean="0">
                <a:hlinkClick r:id="rId2" tooltip="Behrouz A. Forouzan"/>
              </a:rPr>
              <a:t>Behrouz</a:t>
            </a:r>
            <a:r>
              <a:rPr lang="en-US" dirty="0" smtClean="0">
                <a:hlinkClick r:id="rId2" tooltip="Behrouz A. Forouzan"/>
              </a:rPr>
              <a:t> </a:t>
            </a:r>
            <a:r>
              <a:rPr lang="en-US" dirty="0">
                <a:hlinkClick r:id="rId2" tooltip="Behrouz A. Forouzan"/>
              </a:rPr>
              <a:t>A. </a:t>
            </a:r>
            <a:r>
              <a:rPr lang="en-US" dirty="0" err="1">
                <a:hlinkClick r:id="rId2" tooltip="Behrouz A. Forouzan"/>
              </a:rPr>
              <a:t>Forouzan</a:t>
            </a:r>
            <a:r>
              <a:rPr lang="en-US" dirty="0"/>
              <a:t>, </a:t>
            </a:r>
            <a:r>
              <a:rPr lang="en-US" i="1" dirty="0"/>
              <a:t>Data communications and networking</a:t>
            </a:r>
            <a:r>
              <a:rPr lang="en-US" dirty="0"/>
              <a:t>, McGraw-Hill, 2007</a:t>
            </a:r>
          </a:p>
          <a:p>
            <a:r>
              <a:rPr lang="en-US" dirty="0"/>
              <a:t> Catherine Allen, “Bandwidth control: the global journal of advanced management technology, ed. Robin Townsend (London: Global projects Group, 1995). pgs. 193-194 vol. </a:t>
            </a:r>
            <a:r>
              <a:rPr lang="en-US" dirty="0" smtClean="0"/>
              <a:t>2</a:t>
            </a:r>
          </a:p>
          <a:p>
            <a:r>
              <a:rPr lang="en-US" dirty="0" err="1"/>
              <a:t>Devajit</a:t>
            </a:r>
            <a:r>
              <a:rPr lang="en-US" dirty="0"/>
              <a:t>, M. </a:t>
            </a:r>
            <a:r>
              <a:rPr lang="en-US" dirty="0" err="1"/>
              <a:t>Majidul</a:t>
            </a:r>
            <a:r>
              <a:rPr lang="en-US" dirty="0"/>
              <a:t>, A. </a:t>
            </a:r>
            <a:r>
              <a:rPr lang="en-US" dirty="0" err="1"/>
              <a:t>Utpal</a:t>
            </a:r>
            <a:r>
              <a:rPr lang="en-US" dirty="0"/>
              <a:t>, J. A Study Of Bandwidth Management in Computer Networks. Volume 2. Issue 2.</a:t>
            </a:r>
          </a:p>
          <a:p>
            <a:r>
              <a:rPr lang="en-US" dirty="0" err="1"/>
              <a:t>Enemu</a:t>
            </a:r>
            <a:r>
              <a:rPr lang="en-US" dirty="0"/>
              <a:t>, B., </a:t>
            </a:r>
            <a:r>
              <a:rPr lang="en-US" dirty="0" err="1"/>
              <a:t>Bekisu</a:t>
            </a:r>
            <a:r>
              <a:rPr lang="en-US" dirty="0"/>
              <a:t>, A., </a:t>
            </a:r>
            <a:r>
              <a:rPr lang="en-US" dirty="0" err="1"/>
              <a:t>Ebunoluwa</a:t>
            </a:r>
            <a:r>
              <a:rPr lang="en-US" dirty="0"/>
              <a:t>, G. Management &amp; Control of Bandwidth in Computer Networks. Babcock University, Nigeria.</a:t>
            </a:r>
          </a:p>
          <a:p>
            <a:endParaRPr lang="en-US" dirty="0"/>
          </a:p>
          <a:p>
            <a:pPr>
              <a:buFont typeface="Wingdings" pitchFamily="2" charset="2"/>
              <a:buChar char="§"/>
            </a:pPr>
            <a:endParaRPr lang="en-US" dirty="0"/>
          </a:p>
        </p:txBody>
      </p:sp>
    </p:spTree>
    <p:extLst>
      <p:ext uri="{BB962C8B-B14F-4D97-AF65-F5344CB8AC3E}">
        <p14:creationId xmlns:p14="http://schemas.microsoft.com/office/powerpoint/2010/main" val="533219389"/>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576" y="381000"/>
            <a:ext cx="8229600" cy="1143000"/>
          </a:xfrm>
        </p:spPr>
        <p:txBody>
          <a:bodyPr>
            <a:normAutofit fontScale="90000"/>
          </a:bodyPr>
          <a:lstStyle/>
          <a:p>
            <a:r>
              <a:rPr lang="en-GB" dirty="0" smtClean="0"/>
              <a:t>Our purpose</a:t>
            </a:r>
            <a:br>
              <a:rPr lang="en-GB" dirty="0" smtClean="0"/>
            </a:br>
            <a:r>
              <a:rPr lang="en-GB" dirty="0" smtClean="0"/>
              <a:t>Everyday we connect to people,   improving their lives.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3712" y="3076575"/>
            <a:ext cx="2466975" cy="1847850"/>
          </a:xfrm>
          <a:prstGeom prst="rect">
            <a:avLst/>
          </a:prstGeom>
        </p:spPr>
      </p:pic>
      <p:sp>
        <p:nvSpPr>
          <p:cNvPr id="5" name="Rectangle 4"/>
          <p:cNvSpPr/>
          <p:nvPr/>
        </p:nvSpPr>
        <p:spPr>
          <a:xfrm>
            <a:off x="762000" y="1981200"/>
            <a:ext cx="4140301" cy="369332"/>
          </a:xfrm>
          <a:prstGeom prst="rect">
            <a:avLst/>
          </a:prstGeom>
        </p:spPr>
        <p:txBody>
          <a:bodyPr wrap="none">
            <a:spAutoFit/>
          </a:bodyPr>
          <a:lstStyle/>
          <a:p>
            <a:r>
              <a:rPr lang="en-GB" dirty="0" smtClean="0"/>
              <a:t>We strive to make you happy and satisfied</a:t>
            </a:r>
            <a:endParaRPr lang="en-GB" dirty="0"/>
          </a:p>
        </p:txBody>
      </p:sp>
      <p:sp>
        <p:nvSpPr>
          <p:cNvPr id="6" name="Rectangle 5"/>
          <p:cNvSpPr/>
          <p:nvPr/>
        </p:nvSpPr>
        <p:spPr>
          <a:xfrm>
            <a:off x="2809965" y="6096000"/>
            <a:ext cx="3470822" cy="369332"/>
          </a:xfrm>
          <a:prstGeom prst="rect">
            <a:avLst/>
          </a:prstGeom>
        </p:spPr>
        <p:txBody>
          <a:bodyPr wrap="none">
            <a:spAutoFit/>
          </a:bodyPr>
          <a:lstStyle/>
          <a:p>
            <a:r>
              <a:rPr lang="en-US" dirty="0" smtClean="0"/>
              <a:t>THANKS FOR PAYING ATTENTION!!!</a:t>
            </a:r>
            <a:endParaRPr lang="en-US" dirty="0"/>
          </a:p>
        </p:txBody>
      </p:sp>
    </p:spTree>
    <p:extLst>
      <p:ext uri="{BB962C8B-B14F-4D97-AF65-F5344CB8AC3E}">
        <p14:creationId xmlns:p14="http://schemas.microsoft.com/office/powerpoint/2010/main" val="49568108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2400" dirty="0" smtClean="0"/>
              <a:t>PROBLEM ANALYSIS AND STATEMENT OF PROBLEM</a:t>
            </a:r>
            <a:endParaRPr lang="en-US" sz="2400" dirty="0"/>
          </a:p>
        </p:txBody>
      </p:sp>
      <p:sp>
        <p:nvSpPr>
          <p:cNvPr id="3" name="Content Placeholder 2"/>
          <p:cNvSpPr>
            <a:spLocks noGrp="1"/>
          </p:cNvSpPr>
          <p:nvPr>
            <p:ph idx="1"/>
          </p:nvPr>
        </p:nvSpPr>
        <p:spPr>
          <a:xfrm>
            <a:off x="304800" y="1143000"/>
            <a:ext cx="8229600" cy="4525963"/>
          </a:xfrm>
        </p:spPr>
        <p:txBody>
          <a:bodyPr>
            <a:normAutofit fontScale="25000" lnSpcReduction="20000"/>
          </a:bodyPr>
          <a:lstStyle/>
          <a:p>
            <a:pPr marL="0" indent="0">
              <a:lnSpc>
                <a:spcPct val="170000"/>
              </a:lnSpc>
              <a:buNone/>
            </a:pPr>
            <a:r>
              <a:rPr lang="en-US" sz="6700" dirty="0"/>
              <a:t>Networks are capable of carrying many types of data services such as voice data, text data, images, and video. </a:t>
            </a:r>
            <a:r>
              <a:rPr lang="en-US" sz="6700" dirty="0" smtClean="0"/>
              <a:t>The following question form the basis for statement of problem:</a:t>
            </a:r>
          </a:p>
          <a:p>
            <a:pPr lvl="0">
              <a:lnSpc>
                <a:spcPct val="170000"/>
              </a:lnSpc>
              <a:buFont typeface="Wingdings" pitchFamily="2" charset="2"/>
              <a:buChar char="q"/>
            </a:pPr>
            <a:r>
              <a:rPr lang="en-US" sz="6700" dirty="0"/>
              <a:t>How can we maximize the quality of service offered during periods of stress, as viewed by both the network operators and the network users? </a:t>
            </a:r>
          </a:p>
          <a:p>
            <a:pPr>
              <a:lnSpc>
                <a:spcPct val="170000"/>
              </a:lnSpc>
              <a:buFont typeface="Wingdings" pitchFamily="2" charset="2"/>
              <a:buChar char="q"/>
            </a:pPr>
            <a:r>
              <a:rPr lang="en-US" sz="6700" dirty="0"/>
              <a:t>How do we prevent congestion among users when there’s high traffic on the network, irrespective of the volume of bandwidth resource available on the network? </a:t>
            </a:r>
          </a:p>
          <a:p>
            <a:pPr>
              <a:lnSpc>
                <a:spcPct val="170000"/>
              </a:lnSpc>
              <a:buFont typeface="Wingdings" pitchFamily="2" charset="2"/>
              <a:buChar char="q"/>
            </a:pPr>
            <a:r>
              <a:rPr lang="en-US" sz="6700" dirty="0"/>
              <a:t>How do we assign bandwidth to each virtual path on the network, in order to optimize performance for all users? </a:t>
            </a:r>
            <a:endParaRPr lang="en-US" sz="12800" dirty="0"/>
          </a:p>
          <a:p>
            <a:pPr marL="0" indent="0">
              <a:buNone/>
            </a:pPr>
            <a:endParaRPr lang="en-US" sz="9600" dirty="0" smtClean="0"/>
          </a:p>
          <a:p>
            <a:pPr marL="0" indent="0">
              <a:buNone/>
            </a:pPr>
            <a:r>
              <a:rPr lang="en-US" sz="9600" dirty="0" smtClean="0"/>
              <a:t>These </a:t>
            </a:r>
            <a:r>
              <a:rPr lang="en-US" sz="9600" dirty="0"/>
              <a:t>are the problems that we intend to proffer solutions to in the course of this research work</a:t>
            </a:r>
            <a:r>
              <a:rPr lang="en-US" sz="9600" dirty="0" smtClean="0"/>
              <a:t>.</a:t>
            </a:r>
            <a:r>
              <a:rPr lang="en-US" dirty="0"/>
              <a:t> </a:t>
            </a:r>
          </a:p>
          <a:p>
            <a:pPr marL="0" lvl="0" indent="0">
              <a:buNone/>
            </a:pPr>
            <a:endParaRPr lang="en-US" dirty="0"/>
          </a:p>
          <a:p>
            <a:pPr>
              <a:buFont typeface="Wingdings" pitchFamily="2" charset="2"/>
              <a:buChar char="q"/>
            </a:pPr>
            <a:endParaRPr lang="en-US" dirty="0"/>
          </a:p>
        </p:txBody>
      </p:sp>
    </p:spTree>
    <p:extLst>
      <p:ext uri="{BB962C8B-B14F-4D97-AF65-F5344CB8AC3E}">
        <p14:creationId xmlns:p14="http://schemas.microsoft.com/office/powerpoint/2010/main" val="19988566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291"/>
            <a:ext cx="8229600" cy="1143000"/>
          </a:xfrm>
        </p:spPr>
        <p:txBody>
          <a:bodyPr>
            <a:normAutofit/>
          </a:bodyPr>
          <a:lstStyle/>
          <a:p>
            <a:r>
              <a:rPr lang="en-US" sz="3200" dirty="0"/>
              <a:t>APPLICATION OF BANDWIDTH MANAGEMENT</a:t>
            </a:r>
          </a:p>
        </p:txBody>
      </p:sp>
      <p:sp>
        <p:nvSpPr>
          <p:cNvPr id="3" name="Content Placeholder 2"/>
          <p:cNvSpPr>
            <a:spLocks noGrp="1"/>
          </p:cNvSpPr>
          <p:nvPr>
            <p:ph idx="1"/>
          </p:nvPr>
        </p:nvSpPr>
        <p:spPr>
          <a:xfrm>
            <a:off x="304800" y="914400"/>
            <a:ext cx="8229600" cy="4525963"/>
          </a:xfrm>
        </p:spPr>
        <p:txBody>
          <a:bodyPr>
            <a:noAutofit/>
          </a:bodyPr>
          <a:lstStyle/>
          <a:p>
            <a:pPr marL="0" indent="0">
              <a:lnSpc>
                <a:spcPct val="150000"/>
              </a:lnSpc>
              <a:buNone/>
            </a:pPr>
            <a:r>
              <a:rPr lang="en-US" sz="1800" dirty="0"/>
              <a:t>Corporate networks using intranets for information sharing and web navigation have an increased demand for bandwidth, but simply adding on more connection or larger connections (TI lines or larger) doesn’t address the bandwidth issue because availability is not guaranteed. Nearly all network links are shared by more than one user or application which means available bandwidth is shared between all users and all applications. Using bandwidth management to allocate bandwidth to applications or users during peak times can prevent traffic congestion on the network. Temporary network congestions can be improved by using </a:t>
            </a:r>
            <a:r>
              <a:rPr lang="en-US" sz="1800" b="1" dirty="0" smtClean="0"/>
              <a:t>BANDWIDTH MANAGEMENT</a:t>
            </a:r>
            <a:r>
              <a:rPr lang="en-US" sz="1800" dirty="0" smtClean="0"/>
              <a:t>; </a:t>
            </a:r>
            <a:r>
              <a:rPr lang="en-US" sz="1800" dirty="0"/>
              <a:t>however if a network is continuously congested, improvement to the link that provide greater capacity is suggested. This project work is based on the use of simulated software models to confront the new challenging problems of easy flow of data transmission problems in network design as network evolves.</a:t>
            </a:r>
            <a:endParaRPr lang="en-US" sz="1800" dirty="0" smtClean="0"/>
          </a:p>
          <a:p>
            <a:pPr marL="0" indent="0">
              <a:lnSpc>
                <a:spcPct val="250000"/>
              </a:lnSpc>
              <a:buNone/>
            </a:pPr>
            <a:endParaRPr lang="en-US" sz="1600" dirty="0"/>
          </a:p>
          <a:p>
            <a:pPr marL="0" indent="0">
              <a:lnSpc>
                <a:spcPct val="250000"/>
              </a:lnSpc>
              <a:buNone/>
            </a:pPr>
            <a:endParaRPr lang="en-US" sz="1700" dirty="0"/>
          </a:p>
        </p:txBody>
      </p:sp>
    </p:spTree>
    <p:extLst>
      <p:ext uri="{BB962C8B-B14F-4D97-AF65-F5344CB8AC3E}">
        <p14:creationId xmlns:p14="http://schemas.microsoft.com/office/powerpoint/2010/main" val="275016813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PROJECT OBJECTIVES </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525963"/>
          </a:xfrm>
        </p:spPr>
        <p:txBody>
          <a:bodyPr>
            <a:normAutofit fontScale="32500" lnSpcReduction="20000"/>
          </a:bodyPr>
          <a:lstStyle/>
          <a:p>
            <a:pPr marL="0" indent="0">
              <a:buNone/>
            </a:pPr>
            <a:r>
              <a:rPr lang="en-US" sz="6400" dirty="0" smtClean="0"/>
              <a:t>The </a:t>
            </a:r>
            <a:r>
              <a:rPr lang="en-US" sz="6400" dirty="0"/>
              <a:t>main purpose of this project is to be able to do the following: </a:t>
            </a:r>
          </a:p>
          <a:p>
            <a:pPr lvl="0">
              <a:lnSpc>
                <a:spcPct val="170000"/>
              </a:lnSpc>
            </a:pPr>
            <a:r>
              <a:rPr lang="en-US" sz="6400" dirty="0"/>
              <a:t>To research the rationale behind the need to make use of  Network Bandwidth Management</a:t>
            </a:r>
          </a:p>
          <a:p>
            <a:pPr lvl="0">
              <a:lnSpc>
                <a:spcPct val="170000"/>
              </a:lnSpc>
            </a:pPr>
            <a:r>
              <a:rPr lang="en-US" sz="6400" dirty="0"/>
              <a:t>Find out why it is necessary for them to use the above one</a:t>
            </a:r>
          </a:p>
          <a:p>
            <a:pPr lvl="0">
              <a:lnSpc>
                <a:spcPct val="170000"/>
              </a:lnSpc>
            </a:pPr>
            <a:r>
              <a:rPr lang="en-US" sz="6400" dirty="0"/>
              <a:t>To develop software/system needed for the management and control of  bandwidth in networks</a:t>
            </a:r>
          </a:p>
          <a:p>
            <a:pPr lvl="0">
              <a:lnSpc>
                <a:spcPct val="170000"/>
              </a:lnSpc>
            </a:pPr>
            <a:r>
              <a:rPr lang="en-US" sz="6400" dirty="0"/>
              <a:t>To simulate the proposed technique in three </a:t>
            </a:r>
            <a:r>
              <a:rPr lang="en-US" sz="6400" dirty="0" smtClean="0"/>
              <a:t>above</a:t>
            </a:r>
          </a:p>
          <a:p>
            <a:pPr lvl="0">
              <a:lnSpc>
                <a:spcPct val="170000"/>
              </a:lnSpc>
            </a:pPr>
            <a:endParaRPr lang="en-US" sz="7200" dirty="0"/>
          </a:p>
        </p:txBody>
      </p:sp>
    </p:spTree>
    <p:extLst>
      <p:ext uri="{BB962C8B-B14F-4D97-AF65-F5344CB8AC3E}">
        <p14:creationId xmlns:p14="http://schemas.microsoft.com/office/powerpoint/2010/main" val="251561777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600" b="1" dirty="0" smtClean="0"/>
              <a:t>SCOPE  OF PROJECT</a:t>
            </a:r>
            <a:r>
              <a:rPr lang="en-US" dirty="0" smtClean="0"/>
              <a:t/>
            </a:r>
            <a:br>
              <a:rPr lang="en-US" dirty="0" smtClean="0"/>
            </a:br>
            <a:endParaRPr lang="en-US" dirty="0"/>
          </a:p>
        </p:txBody>
      </p:sp>
      <p:sp>
        <p:nvSpPr>
          <p:cNvPr id="3" name="Content Placeholder 2"/>
          <p:cNvSpPr>
            <a:spLocks noGrp="1"/>
          </p:cNvSpPr>
          <p:nvPr>
            <p:ph idx="1"/>
          </p:nvPr>
        </p:nvSpPr>
        <p:spPr>
          <a:xfrm>
            <a:off x="381000" y="990600"/>
            <a:ext cx="8229600" cy="4525963"/>
          </a:xfrm>
        </p:spPr>
        <p:txBody>
          <a:bodyPr>
            <a:normAutofit fontScale="25000" lnSpcReduction="20000"/>
          </a:bodyPr>
          <a:lstStyle/>
          <a:p>
            <a:pPr marL="0" indent="0">
              <a:lnSpc>
                <a:spcPct val="170000"/>
              </a:lnSpc>
              <a:buNone/>
            </a:pPr>
            <a:r>
              <a:rPr lang="en-US" sz="9600" dirty="0" smtClean="0"/>
              <a:t>Considering the bandwidth management task, in which a file or message is to be sent from a computer to another computer as an important factor in computer networks, loop holes in sending the message and its destination quickly have necessitated periodic review of quick transmission of data with a review of bandwidth management control and improving on them. This research work focuses on an optimal bandwidth management and control scheme, which will keep at pace the level of prevalent inter-networks and reliable data communication between computers and network</a:t>
            </a:r>
            <a:r>
              <a:rPr lang="en-US" dirty="0"/>
              <a:t>.</a:t>
            </a:r>
            <a:endParaRPr lang="en-US" dirty="0"/>
          </a:p>
        </p:txBody>
      </p:sp>
    </p:spTree>
    <p:extLst>
      <p:ext uri="{BB962C8B-B14F-4D97-AF65-F5344CB8AC3E}">
        <p14:creationId xmlns:p14="http://schemas.microsoft.com/office/powerpoint/2010/main" val="304288209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SIGNIFICANCE OF THE PROJECT</a:t>
            </a:r>
            <a:endParaRPr lang="en-US" sz="3200" dirty="0"/>
          </a:p>
        </p:txBody>
      </p:sp>
      <p:sp>
        <p:nvSpPr>
          <p:cNvPr id="3" name="Content Placeholder 2"/>
          <p:cNvSpPr>
            <a:spLocks noGrp="1"/>
          </p:cNvSpPr>
          <p:nvPr>
            <p:ph idx="1"/>
          </p:nvPr>
        </p:nvSpPr>
        <p:spPr/>
        <p:txBody>
          <a:bodyPr>
            <a:noAutofit/>
          </a:bodyPr>
          <a:lstStyle/>
          <a:p>
            <a:pPr marL="0" indent="0">
              <a:lnSpc>
                <a:spcPct val="150000"/>
              </a:lnSpc>
              <a:buNone/>
            </a:pPr>
            <a:r>
              <a:rPr lang="en-US" sz="2000" dirty="0"/>
              <a:t>This project is aimed at providing convenience and flexibility and also viable solutions for controlling bandwidth on a network. The end result of the research work is expected to be beneficial to the following category of people:</a:t>
            </a:r>
          </a:p>
          <a:p>
            <a:pPr>
              <a:lnSpc>
                <a:spcPct val="150000"/>
              </a:lnSpc>
              <a:buFont typeface="Wingdings" pitchFamily="2" charset="2"/>
              <a:buChar char="Ø"/>
            </a:pPr>
            <a:r>
              <a:rPr lang="en-US" sz="2000" dirty="0" smtClean="0"/>
              <a:t>Network designers</a:t>
            </a:r>
          </a:p>
          <a:p>
            <a:pPr>
              <a:lnSpc>
                <a:spcPct val="150000"/>
              </a:lnSpc>
              <a:buFont typeface="Wingdings" pitchFamily="2" charset="2"/>
              <a:buChar char="Ø"/>
            </a:pPr>
            <a:r>
              <a:rPr lang="en-US" sz="2000" dirty="0" smtClean="0"/>
              <a:t>Network administrators</a:t>
            </a:r>
          </a:p>
          <a:p>
            <a:pPr>
              <a:lnSpc>
                <a:spcPct val="150000"/>
              </a:lnSpc>
              <a:buFont typeface="Wingdings" pitchFamily="2" charset="2"/>
              <a:buChar char="Ø"/>
            </a:pPr>
            <a:r>
              <a:rPr lang="en-US" sz="2000" dirty="0"/>
              <a:t>The Information Technology </a:t>
            </a:r>
            <a:r>
              <a:rPr lang="en-US" sz="2000" dirty="0" smtClean="0"/>
              <a:t>industry</a:t>
            </a:r>
          </a:p>
          <a:p>
            <a:pPr>
              <a:lnSpc>
                <a:spcPct val="150000"/>
              </a:lnSpc>
              <a:buFont typeface="Wingdings" pitchFamily="2" charset="2"/>
              <a:buChar char="Ø"/>
            </a:pPr>
            <a:r>
              <a:rPr lang="en-US" sz="2000" dirty="0" smtClean="0"/>
              <a:t>Network users</a:t>
            </a:r>
          </a:p>
          <a:p>
            <a:pPr>
              <a:lnSpc>
                <a:spcPct val="150000"/>
              </a:lnSpc>
              <a:buFont typeface="Wingdings" pitchFamily="2" charset="2"/>
              <a:buChar char="Ø"/>
            </a:pPr>
            <a:r>
              <a:rPr lang="en-US" sz="2000" dirty="0"/>
              <a:t>Analysts and other researchers</a:t>
            </a:r>
          </a:p>
        </p:txBody>
      </p:sp>
    </p:spTree>
    <p:extLst>
      <p:ext uri="{BB962C8B-B14F-4D97-AF65-F5344CB8AC3E}">
        <p14:creationId xmlns:p14="http://schemas.microsoft.com/office/powerpoint/2010/main" val="373559982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lnSpc>
                <a:spcPct val="150000"/>
              </a:lnSpc>
              <a:spcBef>
                <a:spcPct val="0"/>
              </a:spcBef>
            </a:pPr>
            <a:r>
              <a:rPr lang="en-US" sz="2800" b="1" dirty="0">
                <a:latin typeface="+mj-lt"/>
              </a:rPr>
              <a:t>FEASIBILITY AND PLAN OF THE PROJECT</a:t>
            </a:r>
            <a:r>
              <a:rPr lang="en-US" sz="1200" dirty="0"/>
              <a:t/>
            </a:r>
            <a:br>
              <a:rPr lang="en-US" sz="1200" dirty="0"/>
            </a:br>
            <a:endParaRPr lang="en-US" dirty="0"/>
          </a:p>
        </p:txBody>
      </p:sp>
      <p:sp>
        <p:nvSpPr>
          <p:cNvPr id="3" name="Content Placeholder 2"/>
          <p:cNvSpPr>
            <a:spLocks noGrp="1"/>
          </p:cNvSpPr>
          <p:nvPr>
            <p:ph idx="1"/>
          </p:nvPr>
        </p:nvSpPr>
        <p:spPr>
          <a:xfrm>
            <a:off x="533400" y="1295400"/>
            <a:ext cx="8229600" cy="4525963"/>
          </a:xfrm>
        </p:spPr>
        <p:txBody>
          <a:bodyPr>
            <a:normAutofit lnSpcReduction="10000"/>
          </a:bodyPr>
          <a:lstStyle/>
          <a:p>
            <a:pPr marL="0" indent="0">
              <a:buNone/>
            </a:pPr>
            <a:r>
              <a:rPr lang="en-US" sz="3000" dirty="0"/>
              <a:t>The approach adopted in achieving the aims of this research includes:</a:t>
            </a:r>
          </a:p>
          <a:p>
            <a:pPr lvl="0"/>
            <a:r>
              <a:rPr lang="en-US" sz="3000" dirty="0"/>
              <a:t>Introducing the developed bandwidth control techniques.</a:t>
            </a:r>
          </a:p>
          <a:p>
            <a:pPr lvl="0"/>
            <a:r>
              <a:rPr lang="en-US" sz="3000" dirty="0"/>
              <a:t>A survey of the existing bandwidth management techniques</a:t>
            </a:r>
          </a:p>
          <a:p>
            <a:pPr lvl="0"/>
            <a:r>
              <a:rPr lang="en-US" sz="3000" dirty="0"/>
              <a:t>Simulation of the new technique.</a:t>
            </a:r>
          </a:p>
          <a:p>
            <a:pPr lvl="0"/>
            <a:r>
              <a:rPr lang="en-US" sz="3000" dirty="0"/>
              <a:t>Performance and comparison with the existing technique.</a:t>
            </a:r>
          </a:p>
          <a:p>
            <a:pPr marL="0" indent="0">
              <a:buNone/>
            </a:pPr>
            <a:endParaRPr lang="en-US" dirty="0"/>
          </a:p>
        </p:txBody>
      </p:sp>
    </p:spTree>
    <p:extLst>
      <p:ext uri="{BB962C8B-B14F-4D97-AF65-F5344CB8AC3E}">
        <p14:creationId xmlns:p14="http://schemas.microsoft.com/office/powerpoint/2010/main" val="175341698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lnSpcReduction="10000"/>
          </a:bodyPr>
          <a:lstStyle/>
          <a:p>
            <a:pPr marL="0" indent="0">
              <a:lnSpc>
                <a:spcPct val="150000"/>
              </a:lnSpc>
              <a:buNone/>
            </a:pPr>
            <a:r>
              <a:rPr lang="en-US" sz="2400" dirty="0"/>
              <a:t>Waterfall development methodology has been recognized as the best software development methodology for a successful implementation of Network Bandwidth Monitoring System. The waterfall model is sequential design process, often used in software development process in which progress is seen as flowing steadily downwards (like a waterfall) through the phases of Planning and selection, Requirement, Analysis and design, Coding, and Implementation of the system.</a:t>
            </a:r>
          </a:p>
          <a:p>
            <a:pPr marL="0" indent="0">
              <a:buNone/>
            </a:pPr>
            <a:endParaRPr lang="en-US" dirty="0"/>
          </a:p>
        </p:txBody>
      </p:sp>
    </p:spTree>
    <p:extLst>
      <p:ext uri="{BB962C8B-B14F-4D97-AF65-F5344CB8AC3E}">
        <p14:creationId xmlns:p14="http://schemas.microsoft.com/office/powerpoint/2010/main" val="282772571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1041</TotalTime>
  <Words>1654</Words>
  <Application>Microsoft Office PowerPoint</Application>
  <PresentationFormat>On-screen Show (4:3)</PresentationFormat>
  <Paragraphs>89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Adjacency</vt:lpstr>
      <vt:lpstr>A RESEARCH IN PARTIAL FULFILMENT OF THE REQUIREMENT FOR THE               AWARD OF  BACHELOR DEGREE OF SCIENCS(B.Sc.)                             IN  COMPUTER INFORMATION SYSTEM                                             BY IDOWU AKINSOPE. E. 11/2378 MADUFOR JOSHUA   11/2402</vt:lpstr>
      <vt:lpstr>              INTRODUCTION </vt:lpstr>
      <vt:lpstr>PROBLEM ANALYSIS AND STATEMENT OF PROBLEM</vt:lpstr>
      <vt:lpstr>APPLICATION OF BANDWIDTH MANAGEMENT</vt:lpstr>
      <vt:lpstr>PROJECT OBJECTIVES  </vt:lpstr>
      <vt:lpstr>SCOPE  OF PROJECT </vt:lpstr>
      <vt:lpstr>SIGNIFICANCE OF THE PROJECT</vt:lpstr>
      <vt:lpstr>FEASIBILITY AND PLAN OF THE PROJECT </vt:lpstr>
      <vt:lpstr>Methodology</vt:lpstr>
      <vt:lpstr>CHAPTER TWO LITERATURE REVIEW</vt:lpstr>
      <vt:lpstr>Application Areas of Bandwidth  Include</vt:lpstr>
      <vt:lpstr>REVIEW OF RELATED WORKS</vt:lpstr>
      <vt:lpstr>BANDWIDTH CONTROL AT THE ISP DEMARCATION POINT</vt:lpstr>
      <vt:lpstr>CHAPTER THREE SYSTEM DESIGN/DESIGN METHODOLODY</vt:lpstr>
      <vt:lpstr>DEVELOPMENT METHODOLOGY</vt:lpstr>
      <vt:lpstr>Network layout of the simulated environment </vt:lpstr>
      <vt:lpstr>DATABASE DESIGN</vt:lpstr>
      <vt:lpstr>PowerPoint Presentation</vt:lpstr>
      <vt:lpstr>PowerPoint Presentation</vt:lpstr>
      <vt:lpstr>PowerPoint Presentation</vt:lpstr>
      <vt:lpstr>     REFERENCES</vt:lpstr>
      <vt:lpstr>Our purpose Everyday we connect to people,   improving their lives.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NETWORK BANDWIDTH MONITORING SYSTEM A RESEARCH IN PARTIAL FULFILMENT OF THE REQUIREMENT FOR THE AWARD OF  BACHELOR DEGREE OF SCIENCS(B.Sc.) IN  COMPUTER INFORMATION SYSTEM BY IDOWU AKINSOPE. E. 11/2378 MADUFOR JOSHUA   11/2402</dc:title>
  <dc:creator>SOPE</dc:creator>
  <cp:lastModifiedBy>SOPE</cp:lastModifiedBy>
  <cp:revision>69</cp:revision>
  <dcterms:created xsi:type="dcterms:W3CDTF">2014-11-11T13:19:24Z</dcterms:created>
  <dcterms:modified xsi:type="dcterms:W3CDTF">2014-11-12T06:40:37Z</dcterms:modified>
</cp:coreProperties>
</file>