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7" r:id="rId7"/>
    <p:sldId id="298" r:id="rId8"/>
    <p:sldId id="299" r:id="rId9"/>
    <p:sldId id="300" r:id="rId10"/>
    <p:sldId id="301" r:id="rId11"/>
    <p:sldId id="302" r:id="rId12"/>
    <p:sldId id="303" r:id="rId13"/>
    <p:sldId id="289" r:id="rId14"/>
    <p:sldId id="294"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8"/>
            <a:ext cx="6291470" cy="4666215"/>
          </a:xfrm>
        </p:spPr>
        <p:txBody>
          <a:bodyPr>
            <a:normAutofit/>
          </a:bodyPr>
          <a:lstStyle/>
          <a:p>
            <a:pPr marL="0" indent="0" algn="just">
              <a:buNone/>
            </a:pPr>
            <a:r>
              <a:rPr lang="en-IN" dirty="0">
                <a:solidFill>
                  <a:schemeClr val="bg1"/>
                </a:solidFill>
              </a:rPr>
              <a:t>Data visualization is the graphical representation of information and data. By using visual elements like charts, graphs, and maps, data visualization tools provide an accessible way to see and understand trends, outliers, and patterns in data.</a:t>
            </a:r>
          </a:p>
          <a:p>
            <a:pPr marL="0" indent="0">
              <a:buNone/>
            </a:pPr>
            <a:endParaRPr lang="en-IN" dirty="0" smtClean="0">
              <a:solidFill>
                <a:schemeClr val="bg1"/>
              </a:solidFill>
            </a:endParaRPr>
          </a:p>
          <a:p>
            <a:r>
              <a:rPr lang="en-IN" dirty="0" smtClean="0">
                <a:solidFill>
                  <a:schemeClr val="bg1"/>
                </a:solidFill>
              </a:rPr>
              <a:t>TABLEAU</a:t>
            </a:r>
          </a:p>
          <a:p>
            <a:r>
              <a:rPr lang="en-IN" dirty="0" smtClean="0">
                <a:solidFill>
                  <a:schemeClr val="bg1"/>
                </a:solidFill>
              </a:rPr>
              <a:t>POWER BI</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DATA VISUALIZATION</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13" y="1612063"/>
            <a:ext cx="3749756" cy="4142903"/>
          </a:xfrm>
          <a:prstGeom prst="rect">
            <a:avLst/>
          </a:prstGeom>
        </p:spPr>
      </p:pic>
    </p:spTree>
    <p:custDataLst>
      <p:tags r:id="rId1"/>
    </p:custDataLst>
    <p:extLst>
      <p:ext uri="{BB962C8B-B14F-4D97-AF65-F5344CB8AC3E}">
        <p14:creationId xmlns:p14="http://schemas.microsoft.com/office/powerpoint/2010/main" val="116322147"/>
      </p:ext>
    </p:extLst>
  </p:cSld>
  <p:clrMapOvr>
    <a:masterClrMapping/>
  </p:clrMapOvr>
  <p:transition spd="slow" advClick="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1624828" y="3620065"/>
            <a:ext cx="9728972" cy="2298402"/>
          </a:xfrm>
        </p:spPr>
        <p:txBody>
          <a:bodyPr>
            <a:normAutofit/>
          </a:bodyPr>
          <a:lstStyle/>
          <a:p>
            <a:pPr marL="0" indent="0" algn="just">
              <a:buNone/>
            </a:pPr>
            <a:r>
              <a:rPr lang="en-IN" dirty="0" smtClean="0">
                <a:solidFill>
                  <a:schemeClr val="bg1"/>
                </a:solidFill>
              </a:rPr>
              <a:t>Web </a:t>
            </a:r>
            <a:r>
              <a:rPr lang="en-IN" dirty="0">
                <a:solidFill>
                  <a:schemeClr val="bg1"/>
                </a:solidFill>
              </a:rPr>
              <a:t>Scraping (also termed Screen Scraping, Web Data Extraction, Web Harvesting etc.) is a technique employed to extract large amounts of data from websites whereby the data is extracted and saved to a local file in your computer or to a database in table (spreadsheet) format.</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WEB SCRAPING</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828" y="1202834"/>
            <a:ext cx="9728972" cy="1943100"/>
          </a:xfrm>
          <a:prstGeom prst="rect">
            <a:avLst/>
          </a:prstGeom>
        </p:spPr>
      </p:pic>
    </p:spTree>
    <p:custDataLst>
      <p:tags r:id="rId1"/>
    </p:custDataLst>
    <p:extLst>
      <p:ext uri="{BB962C8B-B14F-4D97-AF65-F5344CB8AC3E}">
        <p14:creationId xmlns:p14="http://schemas.microsoft.com/office/powerpoint/2010/main" val="2026864409"/>
      </p:ext>
    </p:extLst>
  </p:cSld>
  <p:clrMapOvr>
    <a:masterClrMapping/>
  </p:clrMapOvr>
  <p:transition spd="slow" advClick="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1136469" y="3053827"/>
            <a:ext cx="10217331" cy="3064477"/>
          </a:xfrm>
        </p:spPr>
        <p:txBody>
          <a:bodyPr>
            <a:normAutofit/>
          </a:bodyPr>
          <a:lstStyle/>
          <a:p>
            <a:pPr marL="0" indent="0" algn="just">
              <a:buNone/>
            </a:pPr>
            <a:r>
              <a:rPr lang="en-IN" dirty="0">
                <a:solidFill>
                  <a:schemeClr val="bg1"/>
                </a:solidFill>
              </a:rPr>
              <a:t>Software deployment is all of the activities that make a software system available for use. The general deployment process consists of several interrelated activities with possible transitions between them. These activities can occur at the producer side or at the consumer side or both</a:t>
            </a:r>
            <a:r>
              <a:rPr lang="en-IN" dirty="0" smtClean="0">
                <a:solidFill>
                  <a:schemeClr val="bg1"/>
                </a:solidFill>
              </a:rPr>
              <a:t>.</a:t>
            </a:r>
          </a:p>
          <a:p>
            <a:pPr algn="just"/>
            <a:r>
              <a:rPr lang="en-IN" dirty="0" smtClean="0">
                <a:solidFill>
                  <a:schemeClr val="bg1"/>
                </a:solidFill>
              </a:rPr>
              <a:t>AWS</a:t>
            </a:r>
          </a:p>
          <a:p>
            <a:pPr algn="just"/>
            <a:r>
              <a:rPr lang="en-IN" dirty="0" smtClean="0">
                <a:solidFill>
                  <a:schemeClr val="bg1"/>
                </a:solidFill>
              </a:rPr>
              <a:t>FLASK AZURE</a:t>
            </a:r>
          </a:p>
          <a:p>
            <a:pPr marL="0" indent="0" algn="just">
              <a:buNone/>
            </a:pPr>
            <a:endParaRPr lang="en-IN" dirty="0" smtClean="0">
              <a:solidFill>
                <a:schemeClr val="bg1"/>
              </a:solidFill>
            </a:endParaRPr>
          </a:p>
          <a:p>
            <a:pPr marL="0" indent="0" algn="just">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DEPLOYMENT</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833" y="1139011"/>
            <a:ext cx="8484735" cy="1834652"/>
          </a:xfrm>
          <a:prstGeom prst="rect">
            <a:avLst/>
          </a:prstGeom>
        </p:spPr>
      </p:pic>
    </p:spTree>
    <p:custDataLst>
      <p:tags r:id="rId1"/>
    </p:custDataLst>
    <p:extLst>
      <p:ext uri="{BB962C8B-B14F-4D97-AF65-F5344CB8AC3E}">
        <p14:creationId xmlns:p14="http://schemas.microsoft.com/office/powerpoint/2010/main" val="292117479"/>
      </p:ext>
    </p:extLst>
  </p:cSld>
  <p:clrMapOvr>
    <a:masterClrMapping/>
  </p:clrMapOvr>
  <p:transition spd="slow" advClick="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6479852" y="1190112"/>
            <a:ext cx="6291470" cy="4666215"/>
          </a:xfrm>
        </p:spPr>
        <p:txBody>
          <a:bodyPr>
            <a:normAutofit/>
          </a:bodyPr>
          <a:lstStyle/>
          <a:p>
            <a:r>
              <a:rPr lang="en-IN" dirty="0">
                <a:solidFill>
                  <a:schemeClr val="bg1"/>
                </a:solidFill>
              </a:rPr>
              <a:t>Fraud and Risk Detection.</a:t>
            </a:r>
          </a:p>
          <a:p>
            <a:r>
              <a:rPr lang="en-IN" dirty="0">
                <a:solidFill>
                  <a:schemeClr val="bg1"/>
                </a:solidFill>
              </a:rPr>
              <a:t>Healthcare.</a:t>
            </a:r>
          </a:p>
          <a:p>
            <a:r>
              <a:rPr lang="en-IN" dirty="0">
                <a:solidFill>
                  <a:schemeClr val="bg1"/>
                </a:solidFill>
              </a:rPr>
              <a:t>Internet Search.</a:t>
            </a:r>
          </a:p>
          <a:p>
            <a:r>
              <a:rPr lang="en-IN" dirty="0">
                <a:solidFill>
                  <a:schemeClr val="bg1"/>
                </a:solidFill>
              </a:rPr>
              <a:t>Targeted Advertising.</a:t>
            </a:r>
          </a:p>
          <a:p>
            <a:r>
              <a:rPr lang="en-IN" dirty="0">
                <a:solidFill>
                  <a:schemeClr val="bg1"/>
                </a:solidFill>
              </a:rPr>
              <a:t>Website Recommendations.</a:t>
            </a:r>
          </a:p>
          <a:p>
            <a:r>
              <a:rPr lang="en-IN" dirty="0">
                <a:solidFill>
                  <a:schemeClr val="bg1"/>
                </a:solidFill>
              </a:rPr>
              <a:t>Advanced Image Recognition.</a:t>
            </a:r>
          </a:p>
          <a:p>
            <a:r>
              <a:rPr lang="en-IN" dirty="0">
                <a:solidFill>
                  <a:schemeClr val="bg1"/>
                </a:solidFill>
              </a:rPr>
              <a:t>Speech Recognition.</a:t>
            </a:r>
          </a:p>
          <a:p>
            <a:r>
              <a:rPr lang="en-IN" dirty="0">
                <a:solidFill>
                  <a:schemeClr val="bg1"/>
                </a:solidFill>
              </a:rPr>
              <a:t>Airline Route Planning.</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lumMod val="85000"/>
                  </a:schemeClr>
                </a:solidFill>
              </a:rPr>
              <a:t>Applications of </a:t>
            </a:r>
            <a:r>
              <a:rPr lang="en-IN" dirty="0" smtClean="0">
                <a:solidFill>
                  <a:schemeClr val="bg1">
                    <a:lumMod val="85000"/>
                  </a:schemeClr>
                </a:solidFill>
              </a:rPr>
              <a:t>DS</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45" y="1183758"/>
            <a:ext cx="5321163" cy="4973643"/>
          </a:xfrm>
          <a:prstGeom prst="rect">
            <a:avLst/>
          </a:prstGeom>
        </p:spPr>
      </p:pic>
    </p:spTree>
    <p:custDataLst>
      <p:tags r:id="rId1"/>
    </p:custDataLst>
    <p:extLst>
      <p:ext uri="{BB962C8B-B14F-4D97-AF65-F5344CB8AC3E}">
        <p14:creationId xmlns:p14="http://schemas.microsoft.com/office/powerpoint/2010/main" val="422273628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xEl>
                                              <p:pRg st="5" end="5"/>
                                            </p:txEl>
                                          </p:spTgt>
                                        </p:tgtEl>
                                        <p:attrNameLst>
                                          <p:attrName>style.visibility</p:attrName>
                                        </p:attrNameLst>
                                      </p:cBhvr>
                                      <p:to>
                                        <p:strVal val="visible"/>
                                      </p:to>
                                    </p:set>
                                    <p:animEffect transition="in" filter="fade">
                                      <p:cBhvr>
                                        <p:cTn id="32" dur="500"/>
                                        <p:tgtEl>
                                          <p:spTgt spid="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Effect transition="in" filter="fade">
                                      <p:cBhvr>
                                        <p:cTn id="37" dur="500"/>
                                        <p:tgtEl>
                                          <p:spTgt spid="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xEl>
                                              <p:pRg st="7" end="7"/>
                                            </p:txEl>
                                          </p:spTgt>
                                        </p:tgtEl>
                                        <p:attrNameLst>
                                          <p:attrName>style.visibility</p:attrName>
                                        </p:attrNameLst>
                                      </p:cBhvr>
                                      <p:to>
                                        <p:strVal val="visible"/>
                                      </p:to>
                                    </p:set>
                                    <p:animEffect transition="in" filter="fade">
                                      <p:cBhvr>
                                        <p:cTn id="42" dur="500"/>
                                        <p:tgtEl>
                                          <p:spTgt spid="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699372"/>
            <a:ext cx="10515600" cy="755437"/>
          </a:xfrm>
        </p:spPr>
        <p:txBody>
          <a:bodyPr>
            <a:normAutofit lnSpcReduction="10000"/>
          </a:bodyPr>
          <a:lstStyle/>
          <a:p>
            <a:pPr marL="0" indent="0" algn="ctr">
              <a:buNone/>
            </a:pPr>
            <a:r>
              <a:rPr lang="en-IN" sz="5400" dirty="0" smtClean="0">
                <a:solidFill>
                  <a:schemeClr val="accent2">
                    <a:lumMod val="60000"/>
                    <a:lumOff val="40000"/>
                  </a:schemeClr>
                </a:solidFill>
              </a:rPr>
              <a:t>Importance of Data Science</a:t>
            </a:r>
            <a:endParaRPr lang="en-IN" sz="5400" dirty="0">
              <a:solidFill>
                <a:schemeClr val="accent2">
                  <a:lumMod val="60000"/>
                  <a:lumOff val="40000"/>
                </a:schemeClr>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 name="TextBox 1"/>
          <p:cNvSpPr txBox="1"/>
          <p:nvPr/>
        </p:nvSpPr>
        <p:spPr>
          <a:xfrm>
            <a:off x="1059543" y="1562682"/>
            <a:ext cx="9652000" cy="4832092"/>
          </a:xfrm>
          <a:prstGeom prst="rect">
            <a:avLst/>
          </a:prstGeom>
          <a:noFill/>
        </p:spPr>
        <p:txBody>
          <a:bodyPr wrap="square" rtlCol="0">
            <a:spAutoFit/>
          </a:bodyPr>
          <a:lstStyle/>
          <a:p>
            <a:pPr marL="457200" indent="-457200">
              <a:buFont typeface="Arial" panose="020B0604020202020204" pitchFamily="34" charset="0"/>
              <a:buChar char="•"/>
            </a:pPr>
            <a:r>
              <a:rPr lang="en-IN" sz="2800" dirty="0" smtClean="0">
                <a:solidFill>
                  <a:schemeClr val="bg1"/>
                </a:solidFill>
              </a:rPr>
              <a:t>Improving </a:t>
            </a:r>
            <a:r>
              <a:rPr lang="en-IN" sz="2800" dirty="0">
                <a:solidFill>
                  <a:schemeClr val="bg1"/>
                </a:solidFill>
              </a:rPr>
              <a:t>customer retention by finding out what the triggers of churn might be</a:t>
            </a:r>
          </a:p>
          <a:p>
            <a:pPr marL="457200" indent="-457200">
              <a:buFont typeface="Arial" panose="020B0604020202020204" pitchFamily="34" charset="0"/>
              <a:buChar char="•"/>
            </a:pPr>
            <a:r>
              <a:rPr lang="en-IN" sz="2800" dirty="0">
                <a:solidFill>
                  <a:schemeClr val="bg1"/>
                </a:solidFill>
              </a:rPr>
              <a:t>Improving internal product development processes by looking at points where faults are most likely to happen</a:t>
            </a:r>
          </a:p>
          <a:p>
            <a:pPr marL="457200" indent="-457200">
              <a:buFont typeface="Arial" panose="020B0604020202020204" pitchFamily="34" charset="0"/>
              <a:buChar char="•"/>
            </a:pPr>
            <a:r>
              <a:rPr lang="en-IN" sz="2800" dirty="0">
                <a:solidFill>
                  <a:schemeClr val="bg1"/>
                </a:solidFill>
              </a:rPr>
              <a:t>Targeting customers with the right sales messages at the right time</a:t>
            </a:r>
          </a:p>
          <a:p>
            <a:pPr marL="457200" indent="-457200">
              <a:buFont typeface="Arial" panose="020B0604020202020204" pitchFamily="34" charset="0"/>
              <a:buChar char="•"/>
            </a:pPr>
            <a:r>
              <a:rPr lang="en-IN" sz="2800" dirty="0">
                <a:solidFill>
                  <a:schemeClr val="bg1"/>
                </a:solidFill>
              </a:rPr>
              <a:t>Informing product development by looking at how people use your products</a:t>
            </a:r>
          </a:p>
          <a:p>
            <a:pPr marL="457200" indent="-457200">
              <a:buFont typeface="Arial" panose="020B0604020202020204" pitchFamily="34" charset="0"/>
              <a:buChar char="•"/>
            </a:pPr>
            <a:r>
              <a:rPr lang="en-IN" sz="2800" dirty="0" smtClean="0">
                <a:solidFill>
                  <a:schemeClr val="bg1"/>
                </a:solidFill>
              </a:rPr>
              <a:t>Analysing </a:t>
            </a:r>
            <a:r>
              <a:rPr lang="en-IN" sz="2800" dirty="0">
                <a:solidFill>
                  <a:schemeClr val="bg1"/>
                </a:solidFill>
              </a:rPr>
              <a:t>customer sentiment on social media</a:t>
            </a:r>
          </a:p>
          <a:p>
            <a:pPr marL="457200" indent="-457200">
              <a:buFont typeface="Arial" panose="020B0604020202020204" pitchFamily="34" charset="0"/>
              <a:buChar char="•"/>
            </a:pPr>
            <a:r>
              <a:rPr lang="en-IN" sz="2800" dirty="0">
                <a:solidFill>
                  <a:schemeClr val="bg1"/>
                </a:solidFill>
              </a:rPr>
              <a:t>Financial </a:t>
            </a:r>
            <a:r>
              <a:rPr lang="en-IN" sz="2800" dirty="0" smtClean="0">
                <a:solidFill>
                  <a:schemeClr val="bg1"/>
                </a:solidFill>
              </a:rPr>
              <a:t>modelling</a:t>
            </a:r>
            <a:endParaRPr lang="en-IN" sz="2800" dirty="0">
              <a:solidFill>
                <a:schemeClr val="bg1"/>
              </a:solidFill>
            </a:endParaRPr>
          </a:p>
          <a:p>
            <a:pPr marL="457200" indent="-457200">
              <a:buFont typeface="Arial" panose="020B0604020202020204" pitchFamily="34" charset="0"/>
              <a:buChar char="•"/>
            </a:pPr>
            <a:endParaRPr lang="en-IN" sz="2800" dirty="0">
              <a:solidFill>
                <a:schemeClr val="bg1"/>
              </a:solidFill>
            </a:endParaRPr>
          </a:p>
        </p:txBody>
      </p:sp>
    </p:spTree>
    <p:custDataLst>
      <p:tags r:id="rId1"/>
    </p:custDataLst>
    <p:extLst>
      <p:ext uri="{BB962C8B-B14F-4D97-AF65-F5344CB8AC3E}">
        <p14:creationId xmlns:p14="http://schemas.microsoft.com/office/powerpoint/2010/main" val="422818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621802" y="897305"/>
            <a:ext cx="8915399" cy="148091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4">
                    <a:lumMod val="75000"/>
                  </a:schemeClr>
                </a:solidFill>
              </a:rPr>
              <a:t>INTRODUCTION TO </a:t>
            </a:r>
            <a:endParaRPr lang="en-IN" dirty="0" smtClean="0">
              <a:solidFill>
                <a:schemeClr val="accent4">
                  <a:lumMod val="75000"/>
                </a:schemeClr>
              </a:solidFill>
            </a:endParaRPr>
          </a:p>
          <a:p>
            <a:r>
              <a:rPr lang="en-IN" dirty="0" smtClean="0">
                <a:solidFill>
                  <a:schemeClr val="accent4">
                    <a:lumMod val="75000"/>
                  </a:schemeClr>
                </a:solidFill>
              </a:rPr>
              <a:t>DATA SCIENCE</a:t>
            </a:r>
            <a:endParaRPr lang="en-IN" dirty="0">
              <a:solidFill>
                <a:schemeClr val="accent4">
                  <a:lumMod val="75000"/>
                </a:schemeClr>
              </a:solidFill>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dirty="0">
                <a:solidFill>
                  <a:schemeClr val="accent3"/>
                </a:solidFill>
              </a:rPr>
              <a:t>Lesson </a:t>
            </a:r>
            <a:r>
              <a:rPr lang="en-IN" sz="2800" b="1" dirty="0" smtClean="0">
                <a:solidFill>
                  <a:schemeClr val="accent3"/>
                </a:solidFill>
              </a:rPr>
              <a:t>1</a:t>
            </a:r>
            <a:endParaRPr lang="en-IN" sz="2800" b="1" dirty="0">
              <a:solidFill>
                <a:schemeClr val="accent3"/>
              </a:solidFill>
            </a:endParaRPr>
          </a:p>
        </p:txBody>
      </p:sp>
      <p:sp>
        <p:nvSpPr>
          <p:cNvPr id="28" name="TextBox 27">
            <a:extLst>
              <a:ext uri="{FF2B5EF4-FFF2-40B4-BE49-F238E27FC236}">
                <a16:creationId xmlns:a16="http://schemas.microsoft.com/office/drawing/2014/main" id="{1816FDB0-633C-41BD-BA77-90796EF1560C}"/>
              </a:ext>
            </a:extLst>
          </p:cNvPr>
          <p:cNvSpPr txBox="1"/>
          <p:nvPr/>
        </p:nvSpPr>
        <p:spPr>
          <a:xfrm>
            <a:off x="7772125" y="4093161"/>
            <a:ext cx="3078230" cy="954107"/>
          </a:xfrm>
          <a:prstGeom prst="rect">
            <a:avLst/>
          </a:prstGeom>
          <a:noFill/>
        </p:spPr>
        <p:txBody>
          <a:bodyPr wrap="square" rtlCol="0">
            <a:spAutoFit/>
          </a:bodyPr>
          <a:lstStyle/>
          <a:p>
            <a:r>
              <a:rPr lang="en-IN" sz="2800" b="1" dirty="0">
                <a:solidFill>
                  <a:schemeClr val="accent3"/>
                </a:solidFill>
              </a:rPr>
              <a:t>Introduction </a:t>
            </a:r>
            <a:r>
              <a:rPr lang="en-IN" sz="2800" b="1" dirty="0" smtClean="0">
                <a:solidFill>
                  <a:schemeClr val="accent3"/>
                </a:solidFill>
              </a:rPr>
              <a:t>to Data Science</a:t>
            </a:r>
            <a:endParaRPr lang="en-US" sz="2800" b="1" dirty="0">
              <a:solidFill>
                <a:schemeClr val="accent1">
                  <a:lumMod val="50000"/>
                </a:schemeClr>
              </a:solidFill>
              <a:latin typeface="Saucer BB" panose="02000505000000020004" pitchFamily="2" charset="0"/>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258198" y="199182"/>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2302101" y="110771"/>
            <a:ext cx="7016070"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solidFill>
                  <a:schemeClr val="bg1">
                    <a:lumMod val="85000"/>
                  </a:schemeClr>
                </a:solidFill>
              </a:rPr>
              <a:t>What is </a:t>
            </a:r>
            <a:r>
              <a:rPr lang="en-IN" sz="5400" dirty="0" smtClean="0">
                <a:solidFill>
                  <a:schemeClr val="bg1">
                    <a:lumMod val="85000"/>
                  </a:schemeClr>
                </a:solidFill>
              </a:rPr>
              <a:t>Data Science?</a:t>
            </a:r>
            <a:endParaRPr lang="en-US" sz="5400" dirty="0">
              <a:solidFill>
                <a:schemeClr val="bg1">
                  <a:lumMod val="85000"/>
                </a:schemeClr>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394221" y="1336216"/>
            <a:ext cx="11244529" cy="4524315"/>
          </a:xfrm>
          <a:prstGeom prst="rect">
            <a:avLst/>
          </a:prstGeom>
          <a:noFill/>
        </p:spPr>
        <p:txBody>
          <a:bodyPr wrap="square" rtlCol="0">
            <a:spAutoFit/>
          </a:bodyPr>
          <a:lstStyle/>
          <a:p>
            <a:pPr algn="just"/>
            <a:r>
              <a:rPr lang="en-IN" sz="2400" b="1" dirty="0">
                <a:solidFill>
                  <a:schemeClr val="bg1"/>
                </a:solidFill>
              </a:rPr>
              <a:t>Data science is an inter-disciplinary field that uses scientific methods, processes, algorithms and </a:t>
            </a:r>
            <a:r>
              <a:rPr lang="en-IN" sz="2400" b="1" dirty="0" smtClean="0">
                <a:solidFill>
                  <a:schemeClr val="bg1"/>
                </a:solidFill>
              </a:rPr>
              <a:t>systems Data </a:t>
            </a:r>
            <a:r>
              <a:rPr lang="en-IN" sz="2400" b="1" dirty="0">
                <a:solidFill>
                  <a:schemeClr val="bg1"/>
                </a:solidFill>
              </a:rPr>
              <a:t>science is an inter-disciplinary field that uses scientific methods, processes, algorithms and systems to extract knowledge and insights from many structural and unstructured data</a:t>
            </a:r>
            <a:r>
              <a:rPr lang="en-IN" sz="2400" b="1" dirty="0" smtClean="0">
                <a:solidFill>
                  <a:schemeClr val="bg1"/>
                </a:solidFill>
              </a:rPr>
              <a:t>. </a:t>
            </a:r>
            <a:r>
              <a:rPr lang="en-IN" sz="2400" b="1" dirty="0">
                <a:solidFill>
                  <a:schemeClr val="bg1"/>
                </a:solidFill>
              </a:rPr>
              <a:t>Data science is related to data mining  </a:t>
            </a:r>
            <a:r>
              <a:rPr lang="en-IN" sz="2400" b="1" dirty="0" smtClean="0">
                <a:solidFill>
                  <a:schemeClr val="bg1"/>
                </a:solidFill>
              </a:rPr>
              <a:t>of data</a:t>
            </a:r>
            <a:r>
              <a:rPr lang="en-IN" sz="2400" b="1" dirty="0">
                <a:solidFill>
                  <a:schemeClr val="bg1"/>
                </a:solidFill>
              </a:rPr>
              <a:t>.</a:t>
            </a:r>
          </a:p>
          <a:p>
            <a:pPr algn="just"/>
            <a:endParaRPr lang="en-IN" sz="2400" b="1" dirty="0">
              <a:solidFill>
                <a:schemeClr val="bg1"/>
              </a:solidFill>
            </a:endParaRPr>
          </a:p>
          <a:p>
            <a:pPr algn="just"/>
            <a:r>
              <a:rPr lang="en-IN" sz="2400" b="1" dirty="0">
                <a:solidFill>
                  <a:schemeClr val="bg1"/>
                </a:solidFill>
              </a:rPr>
              <a:t>Data science is a "concept to unify statistics, data analysis, machine learning and their related methods" in order to "understand and </a:t>
            </a:r>
            <a:r>
              <a:rPr lang="en-IN" sz="2400" b="1" dirty="0" smtClean="0">
                <a:solidFill>
                  <a:schemeClr val="bg1"/>
                </a:solidFill>
              </a:rPr>
              <a:t>analyse </a:t>
            </a:r>
            <a:r>
              <a:rPr lang="en-IN" sz="2400" b="1" dirty="0">
                <a:solidFill>
                  <a:schemeClr val="bg1"/>
                </a:solidFill>
              </a:rPr>
              <a:t>actual phenomena" with data</a:t>
            </a:r>
            <a:r>
              <a:rPr lang="en-IN" sz="2400" b="1" dirty="0" smtClean="0">
                <a:solidFill>
                  <a:schemeClr val="bg1"/>
                </a:solidFill>
              </a:rPr>
              <a:t>. </a:t>
            </a:r>
            <a:r>
              <a:rPr lang="en-IN" sz="2400" b="1" dirty="0">
                <a:solidFill>
                  <a:schemeClr val="bg1"/>
                </a:solidFill>
              </a:rPr>
              <a:t>It employs techniques and theories drawn from many fields within the context of mathematics, statistics, computer science, and information science. Turing award winner Jim </a:t>
            </a:r>
            <a:r>
              <a:rPr lang="en-IN" sz="2400" b="1" dirty="0" err="1" smtClean="0">
                <a:solidFill>
                  <a:schemeClr val="bg1"/>
                </a:solidFill>
              </a:rPr>
              <a:t>Gray</a:t>
            </a:r>
            <a:r>
              <a:rPr lang="en-IN" sz="2400" b="1" dirty="0" smtClean="0">
                <a:solidFill>
                  <a:schemeClr val="bg1"/>
                </a:solidFill>
              </a:rPr>
              <a:t> </a:t>
            </a:r>
            <a:r>
              <a:rPr lang="en-IN" sz="2400" b="1" dirty="0">
                <a:solidFill>
                  <a:schemeClr val="bg1"/>
                </a:solidFill>
              </a:rPr>
              <a:t>imagined data science as a "fourth paradigm" of science </a:t>
            </a:r>
            <a:r>
              <a:rPr lang="en-IN" sz="2400" b="1" dirty="0" smtClean="0">
                <a:solidFill>
                  <a:schemeClr val="bg1"/>
                </a:solidFill>
              </a:rPr>
              <a:t>and </a:t>
            </a:r>
            <a:r>
              <a:rPr lang="en-IN" sz="2400" b="1" dirty="0">
                <a:solidFill>
                  <a:schemeClr val="bg1"/>
                </a:solidFill>
              </a:rPr>
              <a:t>asserted that "everything about science is changing because of the impact of information technology" and the data deluge</a:t>
            </a:r>
            <a:endParaRPr lang="en-US" sz="2400" dirty="0">
              <a:solidFill>
                <a:schemeClr val="bg1"/>
              </a:solidFill>
            </a:endParaRPr>
          </a:p>
        </p:txBody>
      </p:sp>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64" y="555384"/>
            <a:ext cx="11002002" cy="5612722"/>
          </a:xfrm>
          <a:prstGeom prst="rect">
            <a:avLst/>
          </a:prstGeom>
        </p:spPr>
      </p:pic>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9"/>
            <a:ext cx="6291470" cy="3818898"/>
          </a:xfrm>
        </p:spPr>
        <p:txBody>
          <a:bodyPr>
            <a:normAutofit/>
          </a:bodyPr>
          <a:lstStyle/>
          <a:p>
            <a:pPr marL="0" indent="0" algn="just">
              <a:buNone/>
            </a:pPr>
            <a:r>
              <a:rPr lang="en-IN" dirty="0">
                <a:solidFill>
                  <a:schemeClr val="bg1"/>
                </a:solidFill>
              </a:rPr>
              <a:t>Data analysis is a process of inspecting, cleansing, transforming and </a:t>
            </a:r>
            <a:r>
              <a:rPr lang="en-IN" dirty="0" smtClean="0">
                <a:solidFill>
                  <a:schemeClr val="bg1"/>
                </a:solidFill>
              </a:rPr>
              <a:t>  modelling</a:t>
            </a:r>
            <a:r>
              <a:rPr lang="en-IN" dirty="0">
                <a:solidFill>
                  <a:schemeClr val="bg1"/>
                </a:solidFill>
              </a:rPr>
              <a:t> data with the goal of discovering useful information, informing conclusion and supporting decision-making.</a:t>
            </a:r>
          </a:p>
          <a:p>
            <a:r>
              <a:rPr lang="en-IN" dirty="0" smtClean="0">
                <a:solidFill>
                  <a:schemeClr val="bg1"/>
                </a:solidFill>
              </a:rPr>
              <a:t>FEATURE ENGINEERING</a:t>
            </a:r>
          </a:p>
          <a:p>
            <a:r>
              <a:rPr lang="en-IN" dirty="0" smtClean="0">
                <a:solidFill>
                  <a:schemeClr val="bg1"/>
                </a:solidFill>
              </a:rPr>
              <a:t>EXPLORATORY DATA ANALYSIS</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DATA ANALYSIS</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85" y="1415308"/>
            <a:ext cx="3356292" cy="3914338"/>
          </a:xfrm>
          <a:prstGeom prst="rect">
            <a:avLst/>
          </a:prstGeom>
        </p:spPr>
      </p:pic>
    </p:spTree>
    <p:custDataLst>
      <p:tags r:id="rId1"/>
    </p:custDataLst>
    <p:extLst>
      <p:ext uri="{BB962C8B-B14F-4D97-AF65-F5344CB8AC3E}">
        <p14:creationId xmlns:p14="http://schemas.microsoft.com/office/powerpoint/2010/main" val="1688641613"/>
      </p:ext>
    </p:extLst>
  </p:cSld>
  <p:clrMapOvr>
    <a:masterClrMapping/>
  </p:clrMapOvr>
  <p:transition spd="slow" advClick="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8"/>
            <a:ext cx="6291470" cy="4666215"/>
          </a:xfrm>
        </p:spPr>
        <p:txBody>
          <a:bodyPr>
            <a:normAutofit/>
          </a:bodyPr>
          <a:lstStyle/>
          <a:p>
            <a:pPr marL="0" indent="0" algn="just">
              <a:buNone/>
            </a:pPr>
            <a:r>
              <a:rPr lang="en-IN" dirty="0">
                <a:solidFill>
                  <a:schemeClr val="bg1"/>
                </a:solidFill>
              </a:rPr>
              <a:t>A programming language is a formal language, which comprises a set of instructions that produce various kinds of output. Programming languages are used in computer programming to implement algorithms.</a:t>
            </a:r>
          </a:p>
          <a:p>
            <a:pPr marL="0" indent="0">
              <a:buNone/>
            </a:pPr>
            <a:endParaRPr lang="en-IN" dirty="0">
              <a:solidFill>
                <a:schemeClr val="bg1"/>
              </a:solidFill>
            </a:endParaRPr>
          </a:p>
          <a:p>
            <a:r>
              <a:rPr lang="en-IN" dirty="0" smtClean="0">
                <a:solidFill>
                  <a:schemeClr val="bg1"/>
                </a:solidFill>
              </a:rPr>
              <a:t>PYTHON</a:t>
            </a:r>
          </a:p>
          <a:p>
            <a:r>
              <a:rPr lang="en-IN" dirty="0" smtClean="0">
                <a:solidFill>
                  <a:schemeClr val="bg1"/>
                </a:solidFill>
              </a:rPr>
              <a:t>R- LANGUAGE</a:t>
            </a:r>
          </a:p>
          <a:p>
            <a:r>
              <a:rPr lang="en-IN" dirty="0" smtClean="0">
                <a:solidFill>
                  <a:schemeClr val="bg1"/>
                </a:solidFill>
              </a:rPr>
              <a:t>EXCEL</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PROGRAMMING LANGUAGE</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45" y="1612063"/>
            <a:ext cx="3378701" cy="3678394"/>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971" y="1846668"/>
            <a:ext cx="1583688" cy="1393984"/>
          </a:xfrm>
          <a:prstGeom prst="rect">
            <a:avLst/>
          </a:prstGeom>
        </p:spPr>
      </p:pic>
    </p:spTree>
    <p:custDataLst>
      <p:tags r:id="rId1"/>
    </p:custDataLst>
    <p:extLst>
      <p:ext uri="{BB962C8B-B14F-4D97-AF65-F5344CB8AC3E}">
        <p14:creationId xmlns:p14="http://schemas.microsoft.com/office/powerpoint/2010/main" val="3800585566"/>
      </p:ext>
    </p:extLst>
  </p:cSld>
  <p:clrMapOvr>
    <a:masterClrMapping/>
  </p:clrMapOvr>
  <p:transition spd="slow" advClick="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8"/>
            <a:ext cx="6291470" cy="4666215"/>
          </a:xfrm>
        </p:spPr>
        <p:txBody>
          <a:bodyPr>
            <a:normAutofit/>
          </a:bodyPr>
          <a:lstStyle/>
          <a:p>
            <a:pPr marL="0" indent="0" algn="just">
              <a:buNone/>
            </a:pPr>
            <a:r>
              <a:rPr lang="en-IN" dirty="0">
                <a:solidFill>
                  <a:schemeClr val="bg1"/>
                </a:solidFill>
              </a:rPr>
              <a:t>An integrated development environment (IDE) is a software application that provides comprehensive facilities to computer programmers for software development. An IDE normally consists of at least a source code editor, build automation tools and a debugger</a:t>
            </a:r>
            <a:r>
              <a:rPr lang="en-IN" dirty="0" smtClean="0">
                <a:solidFill>
                  <a:schemeClr val="bg1"/>
                </a:solidFill>
              </a:rPr>
              <a:t>.</a:t>
            </a:r>
          </a:p>
          <a:p>
            <a:pPr marL="0" indent="0" algn="just">
              <a:buNone/>
            </a:pPr>
            <a:endParaRPr lang="en-IN" dirty="0">
              <a:solidFill>
                <a:schemeClr val="bg1"/>
              </a:solidFill>
            </a:endParaRPr>
          </a:p>
          <a:p>
            <a:pPr algn="just"/>
            <a:r>
              <a:rPr lang="en-IN" dirty="0" smtClean="0">
                <a:solidFill>
                  <a:schemeClr val="bg1"/>
                </a:solidFill>
              </a:rPr>
              <a:t>JUPYTER</a:t>
            </a:r>
          </a:p>
          <a:p>
            <a:pPr algn="just"/>
            <a:r>
              <a:rPr lang="en-IN" dirty="0" smtClean="0">
                <a:solidFill>
                  <a:schemeClr val="bg1"/>
                </a:solidFill>
              </a:rPr>
              <a:t>R STUDIO</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404380"/>
            <a:ext cx="7773338" cy="1205119"/>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INTEGRATED DEVELOPMENT ENVIRONMENT</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64" y="1345566"/>
            <a:ext cx="1983141" cy="201158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65" y="4013834"/>
            <a:ext cx="3090214" cy="1741132"/>
          </a:xfrm>
          <a:prstGeom prst="rect">
            <a:avLst/>
          </a:prstGeom>
        </p:spPr>
      </p:pic>
    </p:spTree>
    <p:custDataLst>
      <p:tags r:id="rId1"/>
    </p:custDataLst>
    <p:extLst>
      <p:ext uri="{BB962C8B-B14F-4D97-AF65-F5344CB8AC3E}">
        <p14:creationId xmlns:p14="http://schemas.microsoft.com/office/powerpoint/2010/main" val="4012349158"/>
      </p:ext>
    </p:extLst>
  </p:cSld>
  <p:clrMapOvr>
    <a:masterClrMapping/>
  </p:clrMapOvr>
  <p:transition spd="slow" advClick="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8"/>
            <a:ext cx="6291470" cy="4666215"/>
          </a:xfrm>
        </p:spPr>
        <p:txBody>
          <a:bodyPr>
            <a:normAutofit/>
          </a:bodyPr>
          <a:lstStyle/>
          <a:p>
            <a:pPr marL="0" indent="0" algn="just">
              <a:buNone/>
            </a:pPr>
            <a:r>
              <a:rPr lang="en-IN" dirty="0">
                <a:solidFill>
                  <a:schemeClr val="bg1"/>
                </a:solidFill>
              </a:rPr>
              <a:t>Math and Statistics for Data Science are essential because these disciples form the basic foundation of all the Machine Learning Algorithms. In fact, Mathematics is behind everything around us, from shapes, patterns and </a:t>
            </a:r>
            <a:r>
              <a:rPr lang="en-IN" dirty="0" err="1">
                <a:solidFill>
                  <a:schemeClr val="bg1"/>
                </a:solidFill>
              </a:rPr>
              <a:t>colors</a:t>
            </a:r>
            <a:r>
              <a:rPr lang="en-IN" dirty="0">
                <a:solidFill>
                  <a:schemeClr val="bg1"/>
                </a:solidFill>
              </a:rPr>
              <a:t>, to the count of petals in a flower. Mathematics is embedded in each and every aspect of our lives</a:t>
            </a:r>
            <a:r>
              <a:rPr lang="en-IN" dirty="0" smtClean="0">
                <a:solidFill>
                  <a:schemeClr val="bg1"/>
                </a:solidFill>
              </a:rPr>
              <a:t>.</a:t>
            </a:r>
          </a:p>
          <a:p>
            <a:pPr marL="0" indent="0" algn="just">
              <a:buNone/>
            </a:pPr>
            <a:endParaRPr lang="en-IN" dirty="0">
              <a:solidFill>
                <a:schemeClr val="bg1"/>
              </a:solidFill>
            </a:endParaRPr>
          </a:p>
          <a:p>
            <a:pPr marL="0" indent="0">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MATHS &amp; STATISTICS</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83" y="3641489"/>
            <a:ext cx="3626895" cy="2306794"/>
          </a:xfrm>
          <a:prstGeom prst="rect">
            <a:avLst/>
          </a:prstGeom>
        </p:spPr>
      </p:pic>
      <p:sp>
        <p:nvSpPr>
          <p:cNvPr id="22" name="TextBox 21"/>
          <p:cNvSpPr txBox="1"/>
          <p:nvPr/>
        </p:nvSpPr>
        <p:spPr>
          <a:xfrm>
            <a:off x="432383" y="1215700"/>
            <a:ext cx="3626895" cy="1938992"/>
          </a:xfrm>
          <a:prstGeom prst="rect">
            <a:avLst/>
          </a:prstGeom>
          <a:noFill/>
        </p:spPr>
        <p:txBody>
          <a:bodyPr wrap="square" rtlCol="0">
            <a:spAutoFit/>
          </a:bodyPr>
          <a:lstStyle/>
          <a:p>
            <a:pPr algn="just"/>
            <a:r>
              <a:rPr lang="en-IN" sz="2400" dirty="0">
                <a:solidFill>
                  <a:schemeClr val="bg1"/>
                </a:solidFill>
              </a:rPr>
              <a:t>Data Scientist is a person who is better at statistics than any programmer and better at programming than any statistician.</a:t>
            </a:r>
          </a:p>
        </p:txBody>
      </p:sp>
    </p:spTree>
    <p:custDataLst>
      <p:tags r:id="rId1"/>
    </p:custDataLst>
    <p:extLst>
      <p:ext uri="{BB962C8B-B14F-4D97-AF65-F5344CB8AC3E}">
        <p14:creationId xmlns:p14="http://schemas.microsoft.com/office/powerpoint/2010/main" val="1417715218"/>
      </p:ext>
    </p:extLst>
  </p:cSld>
  <p:clrMapOvr>
    <a:masterClrMapping/>
  </p:clrMapOvr>
  <p:transition spd="slow" advClick="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8"/>
            <a:ext cx="6291470" cy="4666215"/>
          </a:xfrm>
        </p:spPr>
        <p:txBody>
          <a:bodyPr>
            <a:normAutofit/>
          </a:bodyPr>
          <a:lstStyle/>
          <a:p>
            <a:pPr marL="0" indent="0" algn="just">
              <a:buNone/>
            </a:pPr>
            <a:r>
              <a:rPr lang="en-IN" dirty="0">
                <a:solidFill>
                  <a:schemeClr val="bg1"/>
                </a:solidFill>
              </a:rPr>
              <a:t>Machine learning is a method of data analysis that automates analytical model building. It is a branch of artificial intelligence based on the idea that systems can learn from data, identify patterns and make decisions with minimal human intervention</a:t>
            </a:r>
            <a:r>
              <a:rPr lang="en-IN" dirty="0" smtClean="0">
                <a:solidFill>
                  <a:schemeClr val="bg1"/>
                </a:solidFill>
              </a:rPr>
              <a:t>.</a:t>
            </a:r>
          </a:p>
          <a:p>
            <a:pPr algn="just"/>
            <a:r>
              <a:rPr lang="en-IN" dirty="0" smtClean="0">
                <a:solidFill>
                  <a:schemeClr val="bg1"/>
                </a:solidFill>
              </a:rPr>
              <a:t>CLASSIFICATION</a:t>
            </a:r>
          </a:p>
          <a:p>
            <a:pPr algn="just"/>
            <a:r>
              <a:rPr lang="en-IN" dirty="0" smtClean="0">
                <a:solidFill>
                  <a:schemeClr val="bg1"/>
                </a:solidFill>
              </a:rPr>
              <a:t>REGRESSIO</a:t>
            </a:r>
          </a:p>
          <a:p>
            <a:pPr algn="just"/>
            <a:r>
              <a:rPr lang="en-IN" dirty="0" smtClean="0">
                <a:solidFill>
                  <a:schemeClr val="bg1"/>
                </a:solidFill>
              </a:rPr>
              <a:t>CLUSTERING</a:t>
            </a:r>
            <a:endParaRPr lang="en-IN" dirty="0">
              <a:solidFill>
                <a:schemeClr val="bg1"/>
              </a:solidFill>
            </a:endParaRPr>
          </a:p>
          <a:p>
            <a:pPr marL="0" indent="0">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MACHINE LEARNING</a:t>
            </a:r>
            <a:endParaRPr lang="en-US" dirty="0">
              <a:solidFill>
                <a:schemeClr val="bg1">
                  <a:lumMod val="8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70" y="1432450"/>
            <a:ext cx="2870453" cy="4093139"/>
          </a:xfrm>
          <a:prstGeom prst="rect">
            <a:avLst/>
          </a:prstGeom>
        </p:spPr>
      </p:pic>
    </p:spTree>
    <p:custDataLst>
      <p:tags r:id="rId1"/>
    </p:custDataLst>
    <p:extLst>
      <p:ext uri="{BB962C8B-B14F-4D97-AF65-F5344CB8AC3E}">
        <p14:creationId xmlns:p14="http://schemas.microsoft.com/office/powerpoint/2010/main" val="4062793985"/>
      </p:ext>
    </p:extLst>
  </p:cSld>
  <p:clrMapOvr>
    <a:masterClrMapping/>
  </p:clrMapOvr>
  <p:transition spd="slow" advClick="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10.xml><?xml version="1.0" encoding="utf-8"?>
<p:tagLst xmlns:a="http://schemas.openxmlformats.org/drawingml/2006/main" xmlns:r="http://schemas.openxmlformats.org/officeDocument/2006/relationships" xmlns:p="http://schemas.openxmlformats.org/presentationml/2006/main">
  <p:tag name="TIMING" val="|6.832|1.261001"/>
</p:tagLst>
</file>

<file path=ppt/tags/tag11.xml><?xml version="1.0" encoding="utf-8"?>
<p:tagLst xmlns:a="http://schemas.openxmlformats.org/drawingml/2006/main" xmlns:r="http://schemas.openxmlformats.org/officeDocument/2006/relationships" xmlns:p="http://schemas.openxmlformats.org/presentationml/2006/main">
  <p:tag name="TIMING" val="|6.832|1.261001"/>
</p:tagLst>
</file>

<file path=ppt/tags/tag12.xml><?xml version="1.0" encoding="utf-8"?>
<p:tagLst xmlns:a="http://schemas.openxmlformats.org/drawingml/2006/main" xmlns:r="http://schemas.openxmlformats.org/officeDocument/2006/relationships" xmlns:p="http://schemas.openxmlformats.org/presentationml/2006/main">
  <p:tag name="TIMING" val="|6.832|1.261001"/>
</p:tagLst>
</file>

<file path=ppt/tags/tag13.xml><?xml version="1.0" encoding="utf-8"?>
<p:tagLst xmlns:a="http://schemas.openxmlformats.org/drawingml/2006/main" xmlns:r="http://schemas.openxmlformats.org/officeDocument/2006/relationships" xmlns:p="http://schemas.openxmlformats.org/presentationml/2006/main">
  <p:tag name="TIMING" val="|6.832|1.261001"/>
</p:tagLst>
</file>

<file path=ppt/tags/tag14.xml><?xml version="1.0" encoding="utf-8"?>
<p:tagLst xmlns:a="http://schemas.openxmlformats.org/drawingml/2006/main" xmlns:r="http://schemas.openxmlformats.org/officeDocument/2006/relationships" xmlns:p="http://schemas.openxmlformats.org/presentationml/2006/main">
  <p:tag name="TIMING" val="|6.832|1.261001"/>
</p:tagLst>
</file>

<file path=ppt/tags/tag15.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ags/tag7.xml><?xml version="1.0" encoding="utf-8"?>
<p:tagLst xmlns:a="http://schemas.openxmlformats.org/drawingml/2006/main" xmlns:r="http://schemas.openxmlformats.org/officeDocument/2006/relationships" xmlns:p="http://schemas.openxmlformats.org/presentationml/2006/main">
  <p:tag name="TIMING" val="|6.832|1.261001"/>
</p:tagLst>
</file>

<file path=ppt/tags/tag8.xml><?xml version="1.0" encoding="utf-8"?>
<p:tagLst xmlns:a="http://schemas.openxmlformats.org/drawingml/2006/main" xmlns:r="http://schemas.openxmlformats.org/officeDocument/2006/relationships" xmlns:p="http://schemas.openxmlformats.org/presentationml/2006/main">
  <p:tag name="TIMING" val="|6.832|1.261001"/>
</p:tagLst>
</file>

<file path=ppt/tags/tag9.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526</Words>
  <Application>Microsoft Office PowerPoint</Application>
  <PresentationFormat>Widescreen</PresentationFormat>
  <Paragraphs>396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Saucer BB</vt:lpstr>
      <vt:lpstr>Times New Roman</vt:lpstr>
      <vt:lpstr>Office Theme</vt:lpstr>
      <vt:lpstr>2</vt:lpstr>
      <vt:lpstr>2</vt:lpstr>
      <vt:lpstr>2</vt:lpstr>
      <vt:lpstr>2</vt:lpstr>
      <vt:lpstr>2</vt:lpstr>
      <vt:lpstr>2</vt:lpstr>
      <vt:lpstr>2</vt:lpstr>
      <vt:lpstr>2</vt:lpstr>
      <vt:lpstr>2</vt:lpstr>
      <vt:lpstr>2</vt:lpstr>
      <vt:lpstr>2</vt:lpstr>
      <vt:lpstr>2</vt:lpstr>
      <vt:lpstr>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60</cp:revision>
  <dcterms:created xsi:type="dcterms:W3CDTF">2020-03-21T06:08:42Z</dcterms:created>
  <dcterms:modified xsi:type="dcterms:W3CDTF">2020-04-24T06:18:08Z</dcterms:modified>
</cp:coreProperties>
</file>