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73" r:id="rId5"/>
    <p:sldId id="261" r:id="rId6"/>
    <p:sldId id="277" r:id="rId7"/>
    <p:sldId id="274" r:id="rId8"/>
    <p:sldId id="258" r:id="rId9"/>
    <p:sldId id="27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269410-81DB-4212-B422-A0A39AA02F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16C2E-35CD-4857-BD42-4A5E4D2B32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713C2-281B-4734-BD42-F571C7971991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FC53D-C1E8-40FB-A805-C77FC8235B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KSI Microsoft AEP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C5CEE-C8CC-4F6F-A4CA-80654CE2F0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39070-8B3E-42BD-9064-4BDAE34DE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5004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17153-449F-481F-8E67-4C8F3262A334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KSI Microsoft AEP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8DC1D-8322-45EE-9C73-AECCF27F9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0098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F66B94-1A5D-47EC-91D3-A4CA9B3EE861}"/>
              </a:ext>
            </a:extLst>
          </p:cNvPr>
          <p:cNvSpPr txBox="1"/>
          <p:nvPr userDrawn="1"/>
        </p:nvSpPr>
        <p:spPr>
          <a:xfrm>
            <a:off x="666206" y="6348549"/>
            <a:ext cx="287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KSI MICROSOFT AEP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9ADFFC-2FF6-4376-AFE8-3E267309B296}"/>
              </a:ext>
            </a:extLst>
          </p:cNvPr>
          <p:cNvSpPr txBox="1"/>
          <p:nvPr userDrawn="1"/>
        </p:nvSpPr>
        <p:spPr>
          <a:xfrm>
            <a:off x="9304495" y="6342964"/>
            <a:ext cx="287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mentorrbuddy.com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880F-9E99-4B9A-903E-2454A58C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327" y="351724"/>
            <a:ext cx="8637073" cy="2541431"/>
          </a:xfrm>
        </p:spPr>
        <p:txBody>
          <a:bodyPr>
            <a:normAutofit fontScale="90000"/>
          </a:bodyPr>
          <a:lstStyle/>
          <a:p>
            <a:r>
              <a:rPr lang="en-IN" dirty="0"/>
              <a:t>Inferential statistics and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144115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BAC2-9FB7-425C-B544-0BFAB730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27" y="267307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36733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D03B-9D42-42E4-A3BB-D3F74AAE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Inferential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2E18-913E-4F0E-9460-A348D1D4A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3"/>
            <a:ext cx="5823864" cy="3894738"/>
          </a:xfrm>
        </p:spPr>
        <p:txBody>
          <a:bodyPr>
            <a:normAutofit/>
          </a:bodyPr>
          <a:lstStyle/>
          <a:p>
            <a:r>
              <a:rPr lang="en-US" dirty="0"/>
              <a:t>Inferential statistics is used to draw inference from the sample of the huge data.</a:t>
            </a:r>
          </a:p>
          <a:p>
            <a:r>
              <a:rPr lang="en-US" dirty="0"/>
              <a:t>In this session we are going to talk about the following topics</a:t>
            </a:r>
            <a:endParaRPr lang="en-US" sz="3000" dirty="0"/>
          </a:p>
          <a:p>
            <a:pPr lvl="1" fontAlgn="base"/>
            <a:r>
              <a:rPr lang="en-US" dirty="0"/>
              <a:t>t-Tests</a:t>
            </a:r>
            <a:endParaRPr lang="en-US" sz="3000" dirty="0"/>
          </a:p>
          <a:p>
            <a:pPr lvl="1" fontAlgn="base"/>
            <a:r>
              <a:rPr lang="en-US" dirty="0"/>
              <a:t>Correlation Coefficients</a:t>
            </a:r>
            <a:endParaRPr lang="en-US" sz="3000" dirty="0"/>
          </a:p>
          <a:p>
            <a:pPr lvl="1" fontAlgn="base"/>
            <a:r>
              <a:rPr lang="en-US" dirty="0"/>
              <a:t>Chi-Square</a:t>
            </a:r>
            <a:endParaRPr lang="en-US" sz="3000" dirty="0"/>
          </a:p>
        </p:txBody>
      </p:sp>
      <p:sp>
        <p:nvSpPr>
          <p:cNvPr id="4" name="AutoShape 2" descr="{\displaystyle a_{1}x_{1}+\cdots +a_{n}x_{n}=b,}">
            <a:extLst>
              <a:ext uri="{FF2B5EF4-FFF2-40B4-BE49-F238E27FC236}">
                <a16:creationId xmlns:a16="http://schemas.microsoft.com/office/drawing/2014/main" id="{08E86976-F0F9-41CC-8D0E-03AB872A30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 descr="Inferential Statistics Definition | DeepAI">
            <a:extLst>
              <a:ext uri="{FF2B5EF4-FFF2-40B4-BE49-F238E27FC236}">
                <a16:creationId xmlns:a16="http://schemas.microsoft.com/office/drawing/2014/main" id="{BFE6FEAF-A823-4307-8C38-8814448F7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740" y="2394606"/>
            <a:ext cx="3744667" cy="237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11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4FB9A-A697-4876-B6B1-04AED3221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F5E62-EF67-4E7D-8982-95D3CEAA3C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Hypothesis testing is a statistical method that is used in making statistical decisions using experimental data.</a:t>
            </a:r>
          </a:p>
          <a:p>
            <a:r>
              <a:rPr lang="en-US" dirty="0"/>
              <a:t>Hypothesis Testing is basically an assumption that we make about the population parameter.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60CD5D-778B-45F1-BA4B-5F2D56BA4A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 A hypothesis test evaluates two mutually exclusive statements about a population to determine which statement is best supported by the sample data.</a:t>
            </a:r>
          </a:p>
          <a:p>
            <a:r>
              <a:rPr lang="en-US" dirty="0"/>
              <a:t>When we say that a finding is statistically significant, it’s thanks to a hypothesis test.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37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E1E4-AA18-42B4-AB99-40ADF2BB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Basics of hypothesis testing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2AB8B-DAD0-44E7-A994-87519606F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IN" dirty="0"/>
              <a:t>The basic of hypothesis is </a:t>
            </a:r>
            <a:r>
              <a:rPr lang="en-IN" b="1" dirty="0"/>
              <a:t>“Normalization”</a:t>
            </a:r>
            <a:r>
              <a:rPr lang="en-IN" dirty="0"/>
              <a:t> and </a:t>
            </a:r>
            <a:r>
              <a:rPr lang="en-IN" b="1" dirty="0"/>
              <a:t>“Standard Normalization”.</a:t>
            </a:r>
          </a:p>
        </p:txBody>
      </p:sp>
      <p:pic>
        <p:nvPicPr>
          <p:cNvPr id="2050" name="Picture 2" descr="Normal Distribution in Statistics - The Ultimate Guide">
            <a:extLst>
              <a:ext uri="{FF2B5EF4-FFF2-40B4-BE49-F238E27FC236}">
                <a16:creationId xmlns:a16="http://schemas.microsoft.com/office/drawing/2014/main" id="{070D7389-D500-4988-A6F3-FE6FFD207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433" y="2742293"/>
            <a:ext cx="4644421" cy="311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5A6C81-E930-4DAF-8113-DA22B5ADDE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35" r="47717" b="30812"/>
          <a:stretch/>
        </p:blipFill>
        <p:spPr>
          <a:xfrm>
            <a:off x="1323408" y="2742293"/>
            <a:ext cx="4929808" cy="314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5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4111-DC85-45EC-A75B-A38B3389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Parameters of 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E63CB-0336-4A4A-9949-3B6B1FCA8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Null Hypothesis:- </a:t>
            </a:r>
            <a:r>
              <a:rPr lang="en-US" dirty="0"/>
              <a:t>In inferential statistics, the null hypothesis is a general statement or default position that there is no relationship between two measured phenomena, or no association among groups.</a:t>
            </a:r>
            <a:endParaRPr lang="en-IN" b="1" dirty="0"/>
          </a:p>
          <a:p>
            <a:r>
              <a:rPr lang="en-IN" b="1" dirty="0"/>
              <a:t>Alternative Hypothesis:- </a:t>
            </a:r>
            <a:r>
              <a:rPr lang="en-US" dirty="0"/>
              <a:t>The alternative hypothesis is the hypothesis used in hypothesis testing that is contrary to the null hypothesis. It is usually taken to be that the observations are the result of a real effect.</a:t>
            </a:r>
          </a:p>
          <a:p>
            <a:r>
              <a:rPr lang="en-US" b="1" dirty="0"/>
              <a:t>Errors:- </a:t>
            </a:r>
            <a:r>
              <a:rPr lang="en-US" dirty="0"/>
              <a:t>There are two types of </a:t>
            </a:r>
            <a:r>
              <a:rPr lang="en-US"/>
              <a:t>errors Type-I and type-II.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9153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9ABFA-0373-46FB-B3B5-34FC205E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library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A28CE-3F31-44E0-A8F9-470BB3DCF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Numpy</a:t>
            </a:r>
            <a:endParaRPr lang="en-IN" dirty="0"/>
          </a:p>
          <a:p>
            <a:r>
              <a:rPr lang="en-IN" dirty="0"/>
              <a:t>Pandas</a:t>
            </a:r>
          </a:p>
          <a:p>
            <a:r>
              <a:rPr lang="en-IN" dirty="0" err="1"/>
              <a:t>Scipy</a:t>
            </a:r>
            <a:endParaRPr lang="en-IN" dirty="0"/>
          </a:p>
          <a:p>
            <a:r>
              <a:rPr lang="en-IN" dirty="0"/>
              <a:t>Matplotlib</a:t>
            </a:r>
          </a:p>
        </p:txBody>
      </p:sp>
    </p:spTree>
    <p:extLst>
      <p:ext uri="{BB962C8B-B14F-4D97-AF65-F5344CB8AC3E}">
        <p14:creationId xmlns:p14="http://schemas.microsoft.com/office/powerpoint/2010/main" val="249917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4745-F205-4A0B-9EDE-357B30FF7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t-test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DE0E5-1575-4167-B04B-BD901283B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269261" cy="3450613"/>
          </a:xfrm>
        </p:spPr>
        <p:txBody>
          <a:bodyPr/>
          <a:lstStyle/>
          <a:p>
            <a:r>
              <a:rPr lang="en-US" dirty="0"/>
              <a:t>t-Test is used to see whether two groups are similar or not.</a:t>
            </a:r>
          </a:p>
          <a:p>
            <a:r>
              <a:rPr lang="en-IN" dirty="0"/>
              <a:t>Two-sided one-sample t-test</a:t>
            </a:r>
          </a:p>
          <a:p>
            <a:r>
              <a:rPr lang="en-IN" dirty="0"/>
              <a:t>Independent t-test</a:t>
            </a:r>
          </a:p>
          <a:p>
            <a:r>
              <a:rPr lang="en-IN" dirty="0"/>
              <a:t>Paired t-test</a:t>
            </a:r>
          </a:p>
        </p:txBody>
      </p:sp>
      <p:pic>
        <p:nvPicPr>
          <p:cNvPr id="3074" name="Picture 2" descr="Difference Between One Tail Test and Two Tail Test - From The GENESIS">
            <a:extLst>
              <a:ext uri="{FF2B5EF4-FFF2-40B4-BE49-F238E27FC236}">
                <a16:creationId xmlns:a16="http://schemas.microsoft.com/office/drawing/2014/main" id="{D0602FF2-C200-46A3-ABF0-43DA48236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26" y="2015731"/>
            <a:ext cx="4982293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8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63E9-B54D-4548-BCF9-D12AEB8E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551301"/>
            <a:ext cx="9603275" cy="1049235"/>
          </a:xfrm>
        </p:spPr>
        <p:txBody>
          <a:bodyPr/>
          <a:lstStyle/>
          <a:p>
            <a:r>
              <a:rPr lang="en-IN" dirty="0"/>
              <a:t>Correlation coefficient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883DEF-AC97-4BCE-92B3-0B0B884A2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644420" cy="39050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correlation coefficient is a statistical measure of the strength of the relationship between the relative movements of two variables.</a:t>
            </a:r>
          </a:p>
          <a:p>
            <a:r>
              <a:rPr lang="en-US" dirty="0"/>
              <a:t>Three relations can be established depending upon the value of the correlation coefficient</a:t>
            </a:r>
          </a:p>
          <a:p>
            <a:pPr lvl="1"/>
            <a:r>
              <a:rPr lang="en-US" dirty="0"/>
              <a:t>Positive</a:t>
            </a:r>
          </a:p>
          <a:p>
            <a:pPr lvl="1"/>
            <a:r>
              <a:rPr lang="en-US" dirty="0"/>
              <a:t>Negative</a:t>
            </a:r>
          </a:p>
          <a:p>
            <a:pPr lvl="1"/>
            <a:r>
              <a:rPr lang="en-US" dirty="0"/>
              <a:t>Neutral</a:t>
            </a:r>
          </a:p>
        </p:txBody>
      </p:sp>
      <p:pic>
        <p:nvPicPr>
          <p:cNvPr id="4098" name="Picture 2" descr="What Does it Mean if the Correlation Coefficient is Positive ...">
            <a:extLst>
              <a:ext uri="{FF2B5EF4-FFF2-40B4-BE49-F238E27FC236}">
                <a16:creationId xmlns:a16="http://schemas.microsoft.com/office/drawing/2014/main" id="{072476BD-F465-4D77-A57D-EECD3C496C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/>
        </p:blipFill>
        <p:spPr bwMode="auto">
          <a:xfrm>
            <a:off x="6789419" y="2015732"/>
            <a:ext cx="5224381" cy="369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427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4B2D-1E87-4D44-875C-846D2E8D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 test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7F57AE-5ABD-45DA-A536-803E296B2F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4194841" cy="3450613"/>
              </a:xfrm>
            </p:spPr>
            <p:txBody>
              <a:bodyPr/>
              <a:lstStyle/>
              <a:p>
                <a:r>
                  <a:rPr lang="en-US" dirty="0"/>
                  <a:t>Unlike Correlation Coefficients, Chi-Square is used to test the level of association between two categorical variables.</a:t>
                </a:r>
              </a:p>
              <a:p>
                <a:r>
                  <a:rPr lang="en-US" dirty="0"/>
                  <a:t>The chi-square test is also known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 test.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7F57AE-5ABD-45DA-A536-803E296B2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4194841" cy="3450613"/>
              </a:xfrm>
              <a:blipFill>
                <a:blip r:embed="rId2"/>
                <a:stretch>
                  <a:fillRect l="-1308" t="-177" r="-18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Chi-squared test - Wikipedia">
            <a:extLst>
              <a:ext uri="{FF2B5EF4-FFF2-40B4-BE49-F238E27FC236}">
                <a16:creationId xmlns:a16="http://schemas.microsoft.com/office/drawing/2014/main" id="{0B6C5720-E9E7-4AA0-9918-844420130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782" y="2015732"/>
            <a:ext cx="5970258" cy="376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8044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314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Gill Sans MT</vt:lpstr>
      <vt:lpstr>Gallery</vt:lpstr>
      <vt:lpstr>Inferential statistics and hypothesis testing</vt:lpstr>
      <vt:lpstr>Inferential Statistics</vt:lpstr>
      <vt:lpstr>Hypothesis testing</vt:lpstr>
      <vt:lpstr>Basics of hypothesis testing</vt:lpstr>
      <vt:lpstr>Parameters of hypothesis testing</vt:lpstr>
      <vt:lpstr>Python library </vt:lpstr>
      <vt:lpstr>t-test</vt:lpstr>
      <vt:lpstr>Correlation coefficient</vt:lpstr>
      <vt:lpstr>Chi-square test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python</dc:title>
  <dc:creator>Inten98</dc:creator>
  <cp:lastModifiedBy>Inten98</cp:lastModifiedBy>
  <cp:revision>27</cp:revision>
  <dcterms:created xsi:type="dcterms:W3CDTF">2020-04-26T12:38:15Z</dcterms:created>
  <dcterms:modified xsi:type="dcterms:W3CDTF">2020-05-04T10:19:31Z</dcterms:modified>
</cp:coreProperties>
</file>