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09" r:id="rId4"/>
    <p:sldId id="308" r:id="rId5"/>
    <p:sldId id="310" r:id="rId6"/>
    <p:sldId id="311" r:id="rId7"/>
    <p:sldId id="312" r:id="rId8"/>
    <p:sldId id="313" r:id="rId9"/>
    <p:sldId id="31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K-nearest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95-5E2E-4B18-8BA6-BC1550A8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K-NN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455-8DEA-4BCE-8D1E-7C339094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945291" cy="3450613"/>
          </a:xfrm>
        </p:spPr>
        <p:txBody>
          <a:bodyPr>
            <a:normAutofit/>
          </a:bodyPr>
          <a:lstStyle/>
          <a:p>
            <a:r>
              <a:rPr lang="en-US" dirty="0"/>
              <a:t>KNN falls in the supervised learning family of algorithms.</a:t>
            </a:r>
          </a:p>
          <a:p>
            <a:r>
              <a:rPr lang="en-US" dirty="0"/>
              <a:t>The KNN classifier is also a non-parametric and instance-based learning algorithm:</a:t>
            </a:r>
          </a:p>
          <a:p>
            <a:pPr lvl="1"/>
            <a:r>
              <a:rPr lang="en-US" b="1" dirty="0"/>
              <a:t>Non-parametric</a:t>
            </a:r>
            <a:r>
              <a:rPr lang="en-US" dirty="0"/>
              <a:t> means it makes no explicit assumptions about the functional form of h, avoiding the dangers of mismodeling the underlying distribution of the data.</a:t>
            </a:r>
          </a:p>
          <a:p>
            <a:pPr lvl="1"/>
            <a:r>
              <a:rPr lang="en-US" b="1" dirty="0"/>
              <a:t>Instance-based</a:t>
            </a:r>
            <a:r>
              <a:rPr lang="en-US" dirty="0"/>
              <a:t> learning means that our algorithm doesn’t explicitly learn a model. Instead, it chooses to memorize the training instances which are subsequently used as “knowledge” for the prediction phase.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629D-DCE9-4320-A7E8-B77E4743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K-NN intuition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733452-8EC4-450D-8B17-0A173E0574C3}"/>
              </a:ext>
            </a:extLst>
          </p:cNvPr>
          <p:cNvCxnSpPr>
            <a:cxnSpLocks/>
          </p:cNvCxnSpPr>
          <p:nvPr/>
        </p:nvCxnSpPr>
        <p:spPr>
          <a:xfrm flipV="1">
            <a:off x="1484241" y="250466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6CFEC7-18B7-4EF2-B42D-90854153AFC0}"/>
              </a:ext>
            </a:extLst>
          </p:cNvPr>
          <p:cNvCxnSpPr>
            <a:cxnSpLocks/>
          </p:cNvCxnSpPr>
          <p:nvPr/>
        </p:nvCxnSpPr>
        <p:spPr>
          <a:xfrm>
            <a:off x="1272206" y="540688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3DA0A69B-A8E9-4846-819F-87F9BA87B933}"/>
              </a:ext>
            </a:extLst>
          </p:cNvPr>
          <p:cNvSpPr/>
          <p:nvPr/>
        </p:nvSpPr>
        <p:spPr>
          <a:xfrm>
            <a:off x="1696277" y="433470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25679C1A-A9C5-4A37-826B-A8B2ADACBE94}"/>
              </a:ext>
            </a:extLst>
          </p:cNvPr>
          <p:cNvSpPr/>
          <p:nvPr/>
        </p:nvSpPr>
        <p:spPr>
          <a:xfrm>
            <a:off x="2272763" y="472584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1E38E37B-8E73-411C-ACF2-B58087DA78C2}"/>
              </a:ext>
            </a:extLst>
          </p:cNvPr>
          <p:cNvSpPr/>
          <p:nvPr/>
        </p:nvSpPr>
        <p:spPr>
          <a:xfrm>
            <a:off x="1954709" y="46064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094C35C9-C620-429B-BB1E-37D9B126630D}"/>
              </a:ext>
            </a:extLst>
          </p:cNvPr>
          <p:cNvSpPr/>
          <p:nvPr/>
        </p:nvSpPr>
        <p:spPr>
          <a:xfrm>
            <a:off x="2044155" y="427361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B8E9F81A-961A-4EAD-960E-57F55EAE8D49}"/>
              </a:ext>
            </a:extLst>
          </p:cNvPr>
          <p:cNvSpPr/>
          <p:nvPr/>
        </p:nvSpPr>
        <p:spPr>
          <a:xfrm>
            <a:off x="2392033" y="41611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86552255-79B6-4DB9-A82C-51B2A3524D60}"/>
              </a:ext>
            </a:extLst>
          </p:cNvPr>
          <p:cNvSpPr/>
          <p:nvPr/>
        </p:nvSpPr>
        <p:spPr>
          <a:xfrm>
            <a:off x="2020962" y="500383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0AD1574C-A332-4B8C-8985-5C1BBFF2DF61}"/>
              </a:ext>
            </a:extLst>
          </p:cNvPr>
          <p:cNvSpPr/>
          <p:nvPr/>
        </p:nvSpPr>
        <p:spPr>
          <a:xfrm>
            <a:off x="2501356" y="448647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E2A714D0-C951-4733-9946-AE27AA5A389E}"/>
              </a:ext>
            </a:extLst>
          </p:cNvPr>
          <p:cNvSpPr/>
          <p:nvPr/>
        </p:nvSpPr>
        <p:spPr>
          <a:xfrm>
            <a:off x="2653756" y="475224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E627B651-82F1-429D-8734-C9D638186566}"/>
              </a:ext>
            </a:extLst>
          </p:cNvPr>
          <p:cNvSpPr/>
          <p:nvPr/>
        </p:nvSpPr>
        <p:spPr>
          <a:xfrm>
            <a:off x="3051334" y="319353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00555929-86E6-4C16-9A0C-CB9CBD001B8D}"/>
              </a:ext>
            </a:extLst>
          </p:cNvPr>
          <p:cNvSpPr/>
          <p:nvPr/>
        </p:nvSpPr>
        <p:spPr>
          <a:xfrm>
            <a:off x="3627820" y="358467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73749E4D-F73D-412F-9D33-A5719E113C9C}"/>
              </a:ext>
            </a:extLst>
          </p:cNvPr>
          <p:cNvSpPr/>
          <p:nvPr/>
        </p:nvSpPr>
        <p:spPr>
          <a:xfrm>
            <a:off x="3309766" y="34653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D00B6F6C-0731-4838-8584-F2C97E6790D0}"/>
              </a:ext>
            </a:extLst>
          </p:cNvPr>
          <p:cNvSpPr/>
          <p:nvPr/>
        </p:nvSpPr>
        <p:spPr>
          <a:xfrm>
            <a:off x="3399212" y="313244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21BC8774-3384-4E5B-95CC-0A858D31BFFE}"/>
              </a:ext>
            </a:extLst>
          </p:cNvPr>
          <p:cNvSpPr/>
          <p:nvPr/>
        </p:nvSpPr>
        <p:spPr>
          <a:xfrm>
            <a:off x="3747090" y="30200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3D29F173-612F-491F-A105-D17596A35639}"/>
              </a:ext>
            </a:extLst>
          </p:cNvPr>
          <p:cNvSpPr/>
          <p:nvPr/>
        </p:nvSpPr>
        <p:spPr>
          <a:xfrm>
            <a:off x="3376019" y="38626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C9114B09-12BC-4BC4-8CAF-BFCE0E4E25FB}"/>
              </a:ext>
            </a:extLst>
          </p:cNvPr>
          <p:cNvSpPr/>
          <p:nvPr/>
        </p:nvSpPr>
        <p:spPr>
          <a:xfrm>
            <a:off x="3856413" y="334530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E0A817C6-EFBB-44A0-8739-752CD835793D}"/>
              </a:ext>
            </a:extLst>
          </p:cNvPr>
          <p:cNvSpPr/>
          <p:nvPr/>
        </p:nvSpPr>
        <p:spPr>
          <a:xfrm>
            <a:off x="4008813" y="361107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D03C9B-3DFB-4BD1-B5C4-8EECFE7129A8}"/>
                  </a:ext>
                </a:extLst>
              </p:cNvPr>
              <p:cNvSpPr txBox="1"/>
              <p:nvPr/>
            </p:nvSpPr>
            <p:spPr>
              <a:xfrm>
                <a:off x="4704522" y="5406885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D03C9B-3DFB-4BD1-B5C4-8EECFE71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2" y="5406885"/>
                <a:ext cx="5035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45052-CEB0-4183-9C0D-2A81FB7E5801}"/>
                  </a:ext>
                </a:extLst>
              </p:cNvPr>
              <p:cNvSpPr txBox="1"/>
              <p:nvPr/>
            </p:nvSpPr>
            <p:spPr>
              <a:xfrm>
                <a:off x="1001005" y="234988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45052-CEB0-4183-9C0D-2A81FB7E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5" y="2349883"/>
                <a:ext cx="5035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4F0935E-7E4D-4B88-BF8A-4B37397AD49A}"/>
              </a:ext>
            </a:extLst>
          </p:cNvPr>
          <p:cNvSpPr txBox="1"/>
          <p:nvPr/>
        </p:nvSpPr>
        <p:spPr>
          <a:xfrm>
            <a:off x="3634449" y="388906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408B0E-2D35-4D53-914D-6E539DF3CC64}"/>
              </a:ext>
            </a:extLst>
          </p:cNvPr>
          <p:cNvSpPr txBox="1"/>
          <p:nvPr/>
        </p:nvSpPr>
        <p:spPr>
          <a:xfrm>
            <a:off x="2299307" y="503637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903E5-C59B-440C-8F8E-C393603B376F}"/>
              </a:ext>
            </a:extLst>
          </p:cNvPr>
          <p:cNvSpPr txBox="1"/>
          <p:nvPr/>
        </p:nvSpPr>
        <p:spPr>
          <a:xfrm>
            <a:off x="2382110" y="2185061"/>
            <a:ext cx="1205950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Before K-NN</a:t>
            </a:r>
          </a:p>
        </p:txBody>
      </p:sp>
      <p:sp>
        <p:nvSpPr>
          <p:cNvPr id="42" name="Arrow: Quad 41">
            <a:extLst>
              <a:ext uri="{FF2B5EF4-FFF2-40B4-BE49-F238E27FC236}">
                <a16:creationId xmlns:a16="http://schemas.microsoft.com/office/drawing/2014/main" id="{BC6F6E55-962A-4094-B946-8F70DB64A850}"/>
              </a:ext>
            </a:extLst>
          </p:cNvPr>
          <p:cNvSpPr/>
          <p:nvPr/>
        </p:nvSpPr>
        <p:spPr>
          <a:xfrm>
            <a:off x="2640498" y="3781848"/>
            <a:ext cx="278294" cy="252000"/>
          </a:xfrm>
          <a:prstGeom prst="quad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22BBC-DED7-4AC7-8DE9-4AE42C3E20B0}"/>
              </a:ext>
            </a:extLst>
          </p:cNvPr>
          <p:cNvSpPr txBox="1"/>
          <p:nvPr/>
        </p:nvSpPr>
        <p:spPr>
          <a:xfrm>
            <a:off x="1686380" y="293852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E89D35-5569-4C80-8B4A-DF6C3D575F92}"/>
              </a:ext>
            </a:extLst>
          </p:cNvPr>
          <p:cNvCxnSpPr/>
          <p:nvPr/>
        </p:nvCxnSpPr>
        <p:spPr>
          <a:xfrm>
            <a:off x="2463264" y="329700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3977DC-20AB-4ECA-B72E-46AD45A09E2B}"/>
              </a:ext>
            </a:extLst>
          </p:cNvPr>
          <p:cNvSpPr txBox="1"/>
          <p:nvPr/>
        </p:nvSpPr>
        <p:spPr>
          <a:xfrm>
            <a:off x="5473206" y="3387802"/>
            <a:ext cx="1033611" cy="73366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K-NN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7759D1-AA0F-496B-8646-AE8C22CC6037}"/>
              </a:ext>
            </a:extLst>
          </p:cNvPr>
          <p:cNvCxnSpPr>
            <a:cxnSpLocks/>
          </p:cNvCxnSpPr>
          <p:nvPr/>
        </p:nvCxnSpPr>
        <p:spPr>
          <a:xfrm flipV="1">
            <a:off x="8090459" y="252454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B2BA0A-4D3E-4A63-8442-A8FDB9D1B83D}"/>
              </a:ext>
            </a:extLst>
          </p:cNvPr>
          <p:cNvCxnSpPr>
            <a:cxnSpLocks/>
          </p:cNvCxnSpPr>
          <p:nvPr/>
        </p:nvCxnSpPr>
        <p:spPr>
          <a:xfrm>
            <a:off x="7878424" y="542676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Quad 48">
            <a:extLst>
              <a:ext uri="{FF2B5EF4-FFF2-40B4-BE49-F238E27FC236}">
                <a16:creationId xmlns:a16="http://schemas.microsoft.com/office/drawing/2014/main" id="{00F8FF1B-57C4-417D-83A6-60CFEAF4D957}"/>
              </a:ext>
            </a:extLst>
          </p:cNvPr>
          <p:cNvSpPr/>
          <p:nvPr/>
        </p:nvSpPr>
        <p:spPr>
          <a:xfrm>
            <a:off x="8302495" y="435458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0" name="Arrow: Quad 49">
            <a:extLst>
              <a:ext uri="{FF2B5EF4-FFF2-40B4-BE49-F238E27FC236}">
                <a16:creationId xmlns:a16="http://schemas.microsoft.com/office/drawing/2014/main" id="{148F1D22-7A08-44A3-8E8E-1D1084440B67}"/>
              </a:ext>
            </a:extLst>
          </p:cNvPr>
          <p:cNvSpPr/>
          <p:nvPr/>
        </p:nvSpPr>
        <p:spPr>
          <a:xfrm>
            <a:off x="8878981" y="474572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Quad 50">
            <a:extLst>
              <a:ext uri="{FF2B5EF4-FFF2-40B4-BE49-F238E27FC236}">
                <a16:creationId xmlns:a16="http://schemas.microsoft.com/office/drawing/2014/main" id="{92B6FA11-52CC-4F4A-A120-CF9B208C1911}"/>
              </a:ext>
            </a:extLst>
          </p:cNvPr>
          <p:cNvSpPr/>
          <p:nvPr/>
        </p:nvSpPr>
        <p:spPr>
          <a:xfrm>
            <a:off x="8560927" y="462635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2" name="Arrow: Quad 51">
            <a:extLst>
              <a:ext uri="{FF2B5EF4-FFF2-40B4-BE49-F238E27FC236}">
                <a16:creationId xmlns:a16="http://schemas.microsoft.com/office/drawing/2014/main" id="{D74F79FE-A91B-471A-BD48-29FA1A8D6854}"/>
              </a:ext>
            </a:extLst>
          </p:cNvPr>
          <p:cNvSpPr/>
          <p:nvPr/>
        </p:nvSpPr>
        <p:spPr>
          <a:xfrm>
            <a:off x="8650373" y="429349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Quad 52">
            <a:extLst>
              <a:ext uri="{FF2B5EF4-FFF2-40B4-BE49-F238E27FC236}">
                <a16:creationId xmlns:a16="http://schemas.microsoft.com/office/drawing/2014/main" id="{3C5FCBBB-8B3E-4D03-AF1B-8A1D2F44C5C6}"/>
              </a:ext>
            </a:extLst>
          </p:cNvPr>
          <p:cNvSpPr/>
          <p:nvPr/>
        </p:nvSpPr>
        <p:spPr>
          <a:xfrm>
            <a:off x="8998251" y="418105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4" name="Arrow: Quad 53">
            <a:extLst>
              <a:ext uri="{FF2B5EF4-FFF2-40B4-BE49-F238E27FC236}">
                <a16:creationId xmlns:a16="http://schemas.microsoft.com/office/drawing/2014/main" id="{5CE6E1B8-D443-4DDF-B4D1-90EDA741B046}"/>
              </a:ext>
            </a:extLst>
          </p:cNvPr>
          <p:cNvSpPr/>
          <p:nvPr/>
        </p:nvSpPr>
        <p:spPr>
          <a:xfrm>
            <a:off x="8627180" y="502371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5" name="Arrow: Quad 54">
            <a:extLst>
              <a:ext uri="{FF2B5EF4-FFF2-40B4-BE49-F238E27FC236}">
                <a16:creationId xmlns:a16="http://schemas.microsoft.com/office/drawing/2014/main" id="{631CE72C-92AB-4955-B0DF-24379FF75101}"/>
              </a:ext>
            </a:extLst>
          </p:cNvPr>
          <p:cNvSpPr/>
          <p:nvPr/>
        </p:nvSpPr>
        <p:spPr>
          <a:xfrm>
            <a:off x="9107574" y="450635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6" name="Arrow: Quad 55">
            <a:extLst>
              <a:ext uri="{FF2B5EF4-FFF2-40B4-BE49-F238E27FC236}">
                <a16:creationId xmlns:a16="http://schemas.microsoft.com/office/drawing/2014/main" id="{5CFDA4BF-9430-4CD6-AE65-270E32C0B910}"/>
              </a:ext>
            </a:extLst>
          </p:cNvPr>
          <p:cNvSpPr/>
          <p:nvPr/>
        </p:nvSpPr>
        <p:spPr>
          <a:xfrm>
            <a:off x="9259974" y="477212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7" name="Arrow: Quad 56">
            <a:extLst>
              <a:ext uri="{FF2B5EF4-FFF2-40B4-BE49-F238E27FC236}">
                <a16:creationId xmlns:a16="http://schemas.microsoft.com/office/drawing/2014/main" id="{ED3AE67A-337C-4D3C-B635-74D4C18921D4}"/>
              </a:ext>
            </a:extLst>
          </p:cNvPr>
          <p:cNvSpPr/>
          <p:nvPr/>
        </p:nvSpPr>
        <p:spPr>
          <a:xfrm>
            <a:off x="9657552" y="321341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8" name="Arrow: Quad 57">
            <a:extLst>
              <a:ext uri="{FF2B5EF4-FFF2-40B4-BE49-F238E27FC236}">
                <a16:creationId xmlns:a16="http://schemas.microsoft.com/office/drawing/2014/main" id="{4BBB3B46-9933-49BA-B433-43A9D85BEE3C}"/>
              </a:ext>
            </a:extLst>
          </p:cNvPr>
          <p:cNvSpPr/>
          <p:nvPr/>
        </p:nvSpPr>
        <p:spPr>
          <a:xfrm>
            <a:off x="10234038" y="360455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Quad 58">
            <a:extLst>
              <a:ext uri="{FF2B5EF4-FFF2-40B4-BE49-F238E27FC236}">
                <a16:creationId xmlns:a16="http://schemas.microsoft.com/office/drawing/2014/main" id="{6E2D7011-594E-4A6F-9D77-59A65956E884}"/>
              </a:ext>
            </a:extLst>
          </p:cNvPr>
          <p:cNvSpPr/>
          <p:nvPr/>
        </p:nvSpPr>
        <p:spPr>
          <a:xfrm>
            <a:off x="9915984" y="348518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0" name="Arrow: Quad 59">
            <a:extLst>
              <a:ext uri="{FF2B5EF4-FFF2-40B4-BE49-F238E27FC236}">
                <a16:creationId xmlns:a16="http://schemas.microsoft.com/office/drawing/2014/main" id="{2380EFAE-53E8-4E66-BFED-0038488E8B26}"/>
              </a:ext>
            </a:extLst>
          </p:cNvPr>
          <p:cNvSpPr/>
          <p:nvPr/>
        </p:nvSpPr>
        <p:spPr>
          <a:xfrm>
            <a:off x="10005430" y="315232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Quad 60">
            <a:extLst>
              <a:ext uri="{FF2B5EF4-FFF2-40B4-BE49-F238E27FC236}">
                <a16:creationId xmlns:a16="http://schemas.microsoft.com/office/drawing/2014/main" id="{07DB10EC-8224-4D39-814B-811D1116EAA4}"/>
              </a:ext>
            </a:extLst>
          </p:cNvPr>
          <p:cNvSpPr/>
          <p:nvPr/>
        </p:nvSpPr>
        <p:spPr>
          <a:xfrm>
            <a:off x="10353308" y="303988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2" name="Arrow: Quad 61">
            <a:extLst>
              <a:ext uri="{FF2B5EF4-FFF2-40B4-BE49-F238E27FC236}">
                <a16:creationId xmlns:a16="http://schemas.microsoft.com/office/drawing/2014/main" id="{9C6324B9-1948-4BDD-8E20-4A4FAEB89DD4}"/>
              </a:ext>
            </a:extLst>
          </p:cNvPr>
          <p:cNvSpPr/>
          <p:nvPr/>
        </p:nvSpPr>
        <p:spPr>
          <a:xfrm>
            <a:off x="9982237" y="388254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3" name="Arrow: Quad 62">
            <a:extLst>
              <a:ext uri="{FF2B5EF4-FFF2-40B4-BE49-F238E27FC236}">
                <a16:creationId xmlns:a16="http://schemas.microsoft.com/office/drawing/2014/main" id="{C0F54B70-184C-4747-A07A-5F0190369203}"/>
              </a:ext>
            </a:extLst>
          </p:cNvPr>
          <p:cNvSpPr/>
          <p:nvPr/>
        </p:nvSpPr>
        <p:spPr>
          <a:xfrm>
            <a:off x="10462631" y="336518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4" name="Arrow: Quad 63">
            <a:extLst>
              <a:ext uri="{FF2B5EF4-FFF2-40B4-BE49-F238E27FC236}">
                <a16:creationId xmlns:a16="http://schemas.microsoft.com/office/drawing/2014/main" id="{1424F464-CF9E-4ED8-83D6-793A7A553403}"/>
              </a:ext>
            </a:extLst>
          </p:cNvPr>
          <p:cNvSpPr/>
          <p:nvPr/>
        </p:nvSpPr>
        <p:spPr>
          <a:xfrm>
            <a:off x="10615031" y="363095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CE1BE2-B7A2-4BA6-BF31-B3D7AD543ED2}"/>
                  </a:ext>
                </a:extLst>
              </p:cNvPr>
              <p:cNvSpPr txBox="1"/>
              <p:nvPr/>
            </p:nvSpPr>
            <p:spPr>
              <a:xfrm>
                <a:off x="11310740" y="5426765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CE1BE2-B7A2-4BA6-BF31-B3D7AD54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740" y="5426765"/>
                <a:ext cx="5035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2254BA-2FF2-42FD-A78C-1075E6BABFC6}"/>
                  </a:ext>
                </a:extLst>
              </p:cNvPr>
              <p:cNvSpPr txBox="1"/>
              <p:nvPr/>
            </p:nvSpPr>
            <p:spPr>
              <a:xfrm>
                <a:off x="7607223" y="236976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2254BA-2FF2-42FD-A78C-1075E6BA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23" y="2369763"/>
                <a:ext cx="5035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6ACEBA77-0308-43D6-9DF9-1F360ACB82C8}"/>
              </a:ext>
            </a:extLst>
          </p:cNvPr>
          <p:cNvSpPr txBox="1"/>
          <p:nvPr/>
        </p:nvSpPr>
        <p:spPr>
          <a:xfrm>
            <a:off x="10240667" y="390894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63920-71A4-4920-A2CB-356FBB8EF306}"/>
              </a:ext>
            </a:extLst>
          </p:cNvPr>
          <p:cNvSpPr txBox="1"/>
          <p:nvPr/>
        </p:nvSpPr>
        <p:spPr>
          <a:xfrm>
            <a:off x="8905525" y="505625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4BE0CC-34BB-43E1-9D7A-3A5C25726A0B}"/>
              </a:ext>
            </a:extLst>
          </p:cNvPr>
          <p:cNvSpPr txBox="1"/>
          <p:nvPr/>
        </p:nvSpPr>
        <p:spPr>
          <a:xfrm>
            <a:off x="8988328" y="2204941"/>
            <a:ext cx="1205950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After K-NN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D1EDF6-2BD6-48C2-8EFE-0CABB810D6AA}"/>
              </a:ext>
            </a:extLst>
          </p:cNvPr>
          <p:cNvSpPr txBox="1"/>
          <p:nvPr/>
        </p:nvSpPr>
        <p:spPr>
          <a:xfrm>
            <a:off x="8292598" y="295840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DA998D-E54A-4219-9A15-5B37BAC681BA}"/>
              </a:ext>
            </a:extLst>
          </p:cNvPr>
          <p:cNvCxnSpPr/>
          <p:nvPr/>
        </p:nvCxnSpPr>
        <p:spPr>
          <a:xfrm>
            <a:off x="9069482" y="331688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Quad 72">
            <a:extLst>
              <a:ext uri="{FF2B5EF4-FFF2-40B4-BE49-F238E27FC236}">
                <a16:creationId xmlns:a16="http://schemas.microsoft.com/office/drawing/2014/main" id="{B85F407E-5C03-462C-AD5C-17FF3544AC09}"/>
              </a:ext>
            </a:extLst>
          </p:cNvPr>
          <p:cNvSpPr/>
          <p:nvPr/>
        </p:nvSpPr>
        <p:spPr>
          <a:xfrm>
            <a:off x="9313009" y="380358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 animBg="1"/>
      <p:bldP spid="71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A8F5-9F99-4F91-A158-4FCF74B6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 works?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0C4FA-736D-4D3B-8DBC-0FC9D32F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STEP 1: </a:t>
            </a:r>
            <a:r>
              <a:rPr lang="en-IN" dirty="0"/>
              <a:t>Choose the number K of neighbors.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STEP 2:</a:t>
            </a:r>
            <a:r>
              <a:rPr lang="en-IN" dirty="0"/>
              <a:t> Take the K nearest neighbors of the new data point, according to the Euclidean distance.</a:t>
            </a:r>
            <a:endParaRPr lang="en-IN" b="1" dirty="0"/>
          </a:p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STEP 3: </a:t>
            </a:r>
            <a:r>
              <a:rPr lang="en-IN" dirty="0"/>
              <a:t>Among these k neighbors, count the number of data points in each category.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STEP 4: </a:t>
            </a:r>
            <a:r>
              <a:rPr lang="en-IN" dirty="0"/>
              <a:t>Assign the new data point to the category where you counted the most neighbors.</a:t>
            </a:r>
          </a:p>
          <a:p>
            <a:pPr marL="0" indent="0">
              <a:lnSpc>
                <a:spcPct val="200000"/>
              </a:lnSpc>
              <a:buNone/>
            </a:pPr>
            <a:endParaRPr lang="en-IN" b="1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BC0E0B-1818-4F8B-BD39-435987338B65}"/>
              </a:ext>
            </a:extLst>
          </p:cNvPr>
          <p:cNvSpPr/>
          <p:nvPr/>
        </p:nvSpPr>
        <p:spPr>
          <a:xfrm>
            <a:off x="1619748" y="2683428"/>
            <a:ext cx="342900" cy="252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C36D7FC-EF96-47B1-8A8C-ACF0E31EBBBA}"/>
              </a:ext>
            </a:extLst>
          </p:cNvPr>
          <p:cNvSpPr/>
          <p:nvPr/>
        </p:nvSpPr>
        <p:spPr>
          <a:xfrm>
            <a:off x="1602022" y="3442052"/>
            <a:ext cx="342900" cy="252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FD91AB-C2CF-428B-BC61-C0BEC30DC655}"/>
              </a:ext>
            </a:extLst>
          </p:cNvPr>
          <p:cNvSpPr/>
          <p:nvPr/>
        </p:nvSpPr>
        <p:spPr>
          <a:xfrm>
            <a:off x="1608815" y="4141879"/>
            <a:ext cx="342900" cy="252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4D550B-5990-4087-92B3-8D8C76D9E4FF}"/>
              </a:ext>
            </a:extLst>
          </p:cNvPr>
          <p:cNvSpPr/>
          <p:nvPr/>
        </p:nvSpPr>
        <p:spPr>
          <a:xfrm>
            <a:off x="1627534" y="4886202"/>
            <a:ext cx="342900" cy="252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68371-E018-4A5F-B2F3-79CFC3FC717B}"/>
              </a:ext>
            </a:extLst>
          </p:cNvPr>
          <p:cNvSpPr txBox="1"/>
          <p:nvPr/>
        </p:nvSpPr>
        <p:spPr>
          <a:xfrm>
            <a:off x="1608815" y="5324207"/>
            <a:ext cx="218793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Your model is ready</a:t>
            </a:r>
          </a:p>
        </p:txBody>
      </p:sp>
    </p:spTree>
    <p:extLst>
      <p:ext uri="{BB962C8B-B14F-4D97-AF65-F5344CB8AC3E}">
        <p14:creationId xmlns:p14="http://schemas.microsoft.com/office/powerpoint/2010/main" val="21722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B6-C954-490B-9A40-03EA702C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choose the number k of neighbors: k=5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0616F-88D9-4A02-9C26-AE9396C8D011}"/>
              </a:ext>
            </a:extLst>
          </p:cNvPr>
          <p:cNvCxnSpPr>
            <a:cxnSpLocks/>
          </p:cNvCxnSpPr>
          <p:nvPr/>
        </p:nvCxnSpPr>
        <p:spPr>
          <a:xfrm flipV="1">
            <a:off x="4776081" y="193316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D93C4F-79E0-43CE-8A8D-7A561680D70B}"/>
              </a:ext>
            </a:extLst>
          </p:cNvPr>
          <p:cNvCxnSpPr>
            <a:cxnSpLocks/>
          </p:cNvCxnSpPr>
          <p:nvPr/>
        </p:nvCxnSpPr>
        <p:spPr>
          <a:xfrm>
            <a:off x="4564046" y="483538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0F55EA4B-C178-481F-90C1-3B80813C78D7}"/>
              </a:ext>
            </a:extLst>
          </p:cNvPr>
          <p:cNvSpPr/>
          <p:nvPr/>
        </p:nvSpPr>
        <p:spPr>
          <a:xfrm>
            <a:off x="4988117" y="376320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8B8B4AC7-C297-4FC7-A465-71E3CDC51DCA}"/>
              </a:ext>
            </a:extLst>
          </p:cNvPr>
          <p:cNvSpPr/>
          <p:nvPr/>
        </p:nvSpPr>
        <p:spPr>
          <a:xfrm>
            <a:off x="5564603" y="415434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8E2F9442-7386-465B-B48E-B4FC52A03C3D}"/>
              </a:ext>
            </a:extLst>
          </p:cNvPr>
          <p:cNvSpPr/>
          <p:nvPr/>
        </p:nvSpPr>
        <p:spPr>
          <a:xfrm>
            <a:off x="5246549" y="40349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A8DE211A-8B4E-4C4B-81AD-DA5971D42163}"/>
              </a:ext>
            </a:extLst>
          </p:cNvPr>
          <p:cNvSpPr/>
          <p:nvPr/>
        </p:nvSpPr>
        <p:spPr>
          <a:xfrm>
            <a:off x="5335995" y="370211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D6D7DA2D-282C-4F6B-942A-FE4E2D81D41B}"/>
              </a:ext>
            </a:extLst>
          </p:cNvPr>
          <p:cNvSpPr/>
          <p:nvPr/>
        </p:nvSpPr>
        <p:spPr>
          <a:xfrm>
            <a:off x="5683873" y="35896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4D0CAFE6-A1A2-45DE-B772-2B72CB89F50D}"/>
              </a:ext>
            </a:extLst>
          </p:cNvPr>
          <p:cNvSpPr/>
          <p:nvPr/>
        </p:nvSpPr>
        <p:spPr>
          <a:xfrm>
            <a:off x="5312802" y="443233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2B9CEFF7-3C2C-4B24-9EB7-4C7E3FC1ACCD}"/>
              </a:ext>
            </a:extLst>
          </p:cNvPr>
          <p:cNvSpPr/>
          <p:nvPr/>
        </p:nvSpPr>
        <p:spPr>
          <a:xfrm>
            <a:off x="5793196" y="391497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73F624C2-F2AA-458E-B1C1-0002D7DF7FDD}"/>
              </a:ext>
            </a:extLst>
          </p:cNvPr>
          <p:cNvSpPr/>
          <p:nvPr/>
        </p:nvSpPr>
        <p:spPr>
          <a:xfrm>
            <a:off x="5945596" y="418074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1FD6367A-B396-40F3-AD90-7D5D5C2D3AB7}"/>
              </a:ext>
            </a:extLst>
          </p:cNvPr>
          <p:cNvSpPr/>
          <p:nvPr/>
        </p:nvSpPr>
        <p:spPr>
          <a:xfrm>
            <a:off x="6343174" y="262203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3226DE9-3CBA-429B-A62F-5F59CA653F23}"/>
              </a:ext>
            </a:extLst>
          </p:cNvPr>
          <p:cNvSpPr/>
          <p:nvPr/>
        </p:nvSpPr>
        <p:spPr>
          <a:xfrm>
            <a:off x="6919660" y="301317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23547456-F547-41CC-9B34-D81CA0443594}"/>
              </a:ext>
            </a:extLst>
          </p:cNvPr>
          <p:cNvSpPr/>
          <p:nvPr/>
        </p:nvSpPr>
        <p:spPr>
          <a:xfrm>
            <a:off x="6601606" y="28938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43DFBBAD-31F0-448E-91FE-54D0E8F96078}"/>
              </a:ext>
            </a:extLst>
          </p:cNvPr>
          <p:cNvSpPr/>
          <p:nvPr/>
        </p:nvSpPr>
        <p:spPr>
          <a:xfrm>
            <a:off x="6691052" y="256094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A7C6D19E-4668-4D78-8F75-49224C859258}"/>
              </a:ext>
            </a:extLst>
          </p:cNvPr>
          <p:cNvSpPr/>
          <p:nvPr/>
        </p:nvSpPr>
        <p:spPr>
          <a:xfrm>
            <a:off x="7038930" y="24485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C295410B-8DBE-47A6-8825-A09A2BA7D733}"/>
              </a:ext>
            </a:extLst>
          </p:cNvPr>
          <p:cNvSpPr/>
          <p:nvPr/>
        </p:nvSpPr>
        <p:spPr>
          <a:xfrm>
            <a:off x="6667859" y="32911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197337D4-9085-4203-9D65-32F0D7850B24}"/>
              </a:ext>
            </a:extLst>
          </p:cNvPr>
          <p:cNvSpPr/>
          <p:nvPr/>
        </p:nvSpPr>
        <p:spPr>
          <a:xfrm>
            <a:off x="7148253" y="277380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894E840A-1FCB-48AB-9827-7DE4A7D6B60B}"/>
              </a:ext>
            </a:extLst>
          </p:cNvPr>
          <p:cNvSpPr/>
          <p:nvPr/>
        </p:nvSpPr>
        <p:spPr>
          <a:xfrm>
            <a:off x="7300653" y="303957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/>
              <p:nvPr/>
            </p:nvSpPr>
            <p:spPr>
              <a:xfrm>
                <a:off x="4292845" y="177838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45" y="1778383"/>
                <a:ext cx="5035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29322FF-895A-41BD-A66D-6707CB99B121}"/>
              </a:ext>
            </a:extLst>
          </p:cNvPr>
          <p:cNvSpPr txBox="1"/>
          <p:nvPr/>
        </p:nvSpPr>
        <p:spPr>
          <a:xfrm>
            <a:off x="6926289" y="331756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9B2C6-C1C1-481B-B145-CF3657EB2D36}"/>
              </a:ext>
            </a:extLst>
          </p:cNvPr>
          <p:cNvSpPr txBox="1"/>
          <p:nvPr/>
        </p:nvSpPr>
        <p:spPr>
          <a:xfrm>
            <a:off x="5591147" y="446487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25" name="Arrow: Quad 24">
            <a:extLst>
              <a:ext uri="{FF2B5EF4-FFF2-40B4-BE49-F238E27FC236}">
                <a16:creationId xmlns:a16="http://schemas.microsoft.com/office/drawing/2014/main" id="{55A12334-B41F-4E2A-8AF2-4B7A08EE317A}"/>
              </a:ext>
            </a:extLst>
          </p:cNvPr>
          <p:cNvSpPr/>
          <p:nvPr/>
        </p:nvSpPr>
        <p:spPr>
          <a:xfrm>
            <a:off x="5932338" y="3210348"/>
            <a:ext cx="278294" cy="252000"/>
          </a:xfrm>
          <a:prstGeom prst="quad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C6176-497C-4964-959A-65C28E01ACA9}"/>
              </a:ext>
            </a:extLst>
          </p:cNvPr>
          <p:cNvSpPr txBox="1"/>
          <p:nvPr/>
        </p:nvSpPr>
        <p:spPr>
          <a:xfrm>
            <a:off x="4978220" y="236702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A7650C-67B7-498C-9058-9E02BF8B200C}"/>
              </a:ext>
            </a:extLst>
          </p:cNvPr>
          <p:cNvCxnSpPr/>
          <p:nvPr/>
        </p:nvCxnSpPr>
        <p:spPr>
          <a:xfrm>
            <a:off x="5755104" y="272550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7CCDCE-D81B-4F91-B29A-9F0D500B270F}"/>
                  </a:ext>
                </a:extLst>
              </p:cNvPr>
              <p:cNvSpPr txBox="1"/>
              <p:nvPr/>
            </p:nvSpPr>
            <p:spPr>
              <a:xfrm>
                <a:off x="7774762" y="4928897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7CCDCE-D81B-4F91-B29A-9F0D500B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762" y="4928897"/>
                <a:ext cx="50357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23A7-6343-4E6E-BBBE-015FE4F8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BE2AD2-8DD0-4869-8766-239963185AF0}"/>
              </a:ext>
            </a:extLst>
          </p:cNvPr>
          <p:cNvCxnSpPr>
            <a:cxnSpLocks/>
          </p:cNvCxnSpPr>
          <p:nvPr/>
        </p:nvCxnSpPr>
        <p:spPr>
          <a:xfrm flipV="1">
            <a:off x="3472069" y="2040835"/>
            <a:ext cx="0" cy="3472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8C0952-2106-4DBA-80FE-EB5D92647FE6}"/>
              </a:ext>
            </a:extLst>
          </p:cNvPr>
          <p:cNvCxnSpPr>
            <a:cxnSpLocks/>
          </p:cNvCxnSpPr>
          <p:nvPr/>
        </p:nvCxnSpPr>
        <p:spPr>
          <a:xfrm flipV="1">
            <a:off x="3207026" y="5261115"/>
            <a:ext cx="502257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5D400-2E86-4A06-A881-CF99CE97632B}"/>
              </a:ext>
            </a:extLst>
          </p:cNvPr>
          <p:cNvCxnSpPr>
            <a:cxnSpLocks/>
          </p:cNvCxnSpPr>
          <p:nvPr/>
        </p:nvCxnSpPr>
        <p:spPr>
          <a:xfrm flipV="1">
            <a:off x="4704522" y="4108174"/>
            <a:ext cx="0" cy="115294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5FFC-566D-4FF3-A2D4-A5802790DA50}"/>
              </a:ext>
            </a:extLst>
          </p:cNvPr>
          <p:cNvCxnSpPr>
            <a:cxnSpLocks/>
          </p:cNvCxnSpPr>
          <p:nvPr/>
        </p:nvCxnSpPr>
        <p:spPr>
          <a:xfrm>
            <a:off x="3472069" y="4108173"/>
            <a:ext cx="1232453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13D2B-40E5-48BD-A9FF-4EABE514B130}"/>
              </a:ext>
            </a:extLst>
          </p:cNvPr>
          <p:cNvCxnSpPr>
            <a:cxnSpLocks/>
          </p:cNvCxnSpPr>
          <p:nvPr/>
        </p:nvCxnSpPr>
        <p:spPr>
          <a:xfrm flipV="1">
            <a:off x="6233338" y="3429000"/>
            <a:ext cx="0" cy="183211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37021E-8AD5-44E1-B41D-1B98D9C32CCA}"/>
              </a:ext>
            </a:extLst>
          </p:cNvPr>
          <p:cNvCxnSpPr>
            <a:cxnSpLocks/>
          </p:cNvCxnSpPr>
          <p:nvPr/>
        </p:nvCxnSpPr>
        <p:spPr>
          <a:xfrm>
            <a:off x="3472069" y="3429000"/>
            <a:ext cx="2761269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C3096E-781D-4CEF-A420-991BC6290454}"/>
                  </a:ext>
                </a:extLst>
              </p:cNvPr>
              <p:cNvSpPr txBox="1"/>
              <p:nvPr/>
            </p:nvSpPr>
            <p:spPr>
              <a:xfrm>
                <a:off x="4547905" y="5168349"/>
                <a:ext cx="209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C3096E-781D-4CEF-A420-991BC6290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905" y="5168349"/>
                <a:ext cx="209610" cy="369332"/>
              </a:xfrm>
              <a:prstGeom prst="rect">
                <a:avLst/>
              </a:prstGeom>
              <a:blipFill>
                <a:blip r:embed="rId2"/>
                <a:stretch>
                  <a:fillRect r="-76471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FDF28E-2E5C-4484-BA3E-64D9148B38BE}"/>
                  </a:ext>
                </a:extLst>
              </p:cNvPr>
              <p:cNvSpPr txBox="1"/>
              <p:nvPr/>
            </p:nvSpPr>
            <p:spPr>
              <a:xfrm>
                <a:off x="6052030" y="5161723"/>
                <a:ext cx="309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FDF28E-2E5C-4484-BA3E-64D9148B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30" y="5161723"/>
                <a:ext cx="309014" cy="369332"/>
              </a:xfrm>
              <a:prstGeom prst="rect">
                <a:avLst/>
              </a:prstGeom>
              <a:blipFill>
                <a:blip r:embed="rId3"/>
                <a:stretch>
                  <a:fillRect r="-20000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349C18-3E2D-4538-A462-5F38F51DFF50}"/>
                  </a:ext>
                </a:extLst>
              </p:cNvPr>
              <p:cNvSpPr txBox="1"/>
              <p:nvPr/>
            </p:nvSpPr>
            <p:spPr>
              <a:xfrm>
                <a:off x="3081730" y="3923507"/>
                <a:ext cx="209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349C18-3E2D-4538-A462-5F38F51D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30" y="3923507"/>
                <a:ext cx="209610" cy="369332"/>
              </a:xfrm>
              <a:prstGeom prst="rect">
                <a:avLst/>
              </a:prstGeom>
              <a:blipFill>
                <a:blip r:embed="rId4"/>
                <a:stretch>
                  <a:fillRect r="-73529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55B228-67A0-4E68-9C53-186E9AE07A8B}"/>
                  </a:ext>
                </a:extLst>
              </p:cNvPr>
              <p:cNvSpPr txBox="1"/>
              <p:nvPr/>
            </p:nvSpPr>
            <p:spPr>
              <a:xfrm>
                <a:off x="3081730" y="3188879"/>
                <a:ext cx="209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55B228-67A0-4E68-9C53-186E9AE0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30" y="3188879"/>
                <a:ext cx="209610" cy="369332"/>
              </a:xfrm>
              <a:prstGeom prst="rect">
                <a:avLst/>
              </a:prstGeom>
              <a:blipFill>
                <a:blip r:embed="rId5"/>
                <a:stretch>
                  <a:fillRect r="-76471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F0C84D7-D303-486E-9575-EFCE3693D27A}"/>
              </a:ext>
            </a:extLst>
          </p:cNvPr>
          <p:cNvSpPr txBox="1"/>
          <p:nvPr/>
        </p:nvSpPr>
        <p:spPr>
          <a:xfrm>
            <a:off x="7979038" y="5178839"/>
            <a:ext cx="2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533BE-4DCD-4E43-8D81-FBB267B3DFA1}"/>
              </a:ext>
            </a:extLst>
          </p:cNvPr>
          <p:cNvSpPr txBox="1"/>
          <p:nvPr/>
        </p:nvSpPr>
        <p:spPr>
          <a:xfrm>
            <a:off x="3186535" y="1852606"/>
            <a:ext cx="2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Arrow: Quad 29">
            <a:extLst>
              <a:ext uri="{FF2B5EF4-FFF2-40B4-BE49-F238E27FC236}">
                <a16:creationId xmlns:a16="http://schemas.microsoft.com/office/drawing/2014/main" id="{6D634C5A-46B7-4E07-9BDB-04E7347869F3}"/>
              </a:ext>
            </a:extLst>
          </p:cNvPr>
          <p:cNvSpPr/>
          <p:nvPr/>
        </p:nvSpPr>
        <p:spPr>
          <a:xfrm>
            <a:off x="4565376" y="396705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1" name="Arrow: Quad 30">
            <a:extLst>
              <a:ext uri="{FF2B5EF4-FFF2-40B4-BE49-F238E27FC236}">
                <a16:creationId xmlns:a16="http://schemas.microsoft.com/office/drawing/2014/main" id="{FDFD1673-54EB-4A45-9E01-C686CC611CBD}"/>
              </a:ext>
            </a:extLst>
          </p:cNvPr>
          <p:cNvSpPr/>
          <p:nvPr/>
        </p:nvSpPr>
        <p:spPr>
          <a:xfrm>
            <a:off x="6114069" y="330465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D9557-CB21-4067-A3EB-62B4D126FF7B}"/>
              </a:ext>
            </a:extLst>
          </p:cNvPr>
          <p:cNvCxnSpPr>
            <a:cxnSpLocks/>
          </p:cNvCxnSpPr>
          <p:nvPr/>
        </p:nvCxnSpPr>
        <p:spPr>
          <a:xfrm flipV="1">
            <a:off x="4711140" y="3428999"/>
            <a:ext cx="1542076" cy="67917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B09E35-19DD-4B5C-B35B-3900049C6B48}"/>
                  </a:ext>
                </a:extLst>
              </p:cNvPr>
              <p:cNvSpPr txBox="1"/>
              <p:nvPr/>
            </p:nvSpPr>
            <p:spPr>
              <a:xfrm>
                <a:off x="5600700" y="2221938"/>
                <a:ext cx="5981696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Euclidean distance is calculated as: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B09E35-19DD-4B5C-B35B-3900049C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2221938"/>
                <a:ext cx="5981696" cy="427746"/>
              </a:xfrm>
              <a:prstGeom prst="rect">
                <a:avLst/>
              </a:prstGeom>
              <a:blipFill>
                <a:blip r:embed="rId6"/>
                <a:stretch>
                  <a:fillRect l="-917" b="-18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1042D6-D0CF-48BC-A8EA-1C0052526758}"/>
                  </a:ext>
                </a:extLst>
              </p:cNvPr>
              <p:cNvSpPr txBox="1"/>
              <p:nvPr/>
            </p:nvSpPr>
            <p:spPr>
              <a:xfrm>
                <a:off x="4720945" y="4197681"/>
                <a:ext cx="608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1042D6-D0CF-48BC-A8EA-1C0052526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945" y="4197681"/>
                <a:ext cx="608066" cy="276999"/>
              </a:xfrm>
              <a:prstGeom prst="rect">
                <a:avLst/>
              </a:prstGeom>
              <a:blipFill>
                <a:blip r:embed="rId7"/>
                <a:stretch>
                  <a:fillRect l="-13000" r="-52000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4B8FC8-B196-44F9-90DB-6CDC33117AB4}"/>
                  </a:ext>
                </a:extLst>
              </p:cNvPr>
              <p:cNvSpPr txBox="1"/>
              <p:nvPr/>
            </p:nvSpPr>
            <p:spPr>
              <a:xfrm>
                <a:off x="6371945" y="3588081"/>
                <a:ext cx="608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4B8FC8-B196-44F9-90DB-6CDC3311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945" y="3588081"/>
                <a:ext cx="608066" cy="276999"/>
              </a:xfrm>
              <a:prstGeom prst="rect">
                <a:avLst/>
              </a:prstGeom>
              <a:blipFill>
                <a:blip r:embed="rId8"/>
                <a:stretch>
                  <a:fillRect l="-13000" r="-54000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7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B6-C954-490B-9A40-03EA702C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step 2: take k=5 nearest neighbors of the new data point according to the Euclidean distance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0616F-88D9-4A02-9C26-AE9396C8D011}"/>
              </a:ext>
            </a:extLst>
          </p:cNvPr>
          <p:cNvCxnSpPr>
            <a:cxnSpLocks/>
          </p:cNvCxnSpPr>
          <p:nvPr/>
        </p:nvCxnSpPr>
        <p:spPr>
          <a:xfrm flipV="1">
            <a:off x="4255381" y="214906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D93C4F-79E0-43CE-8A8D-7A561680D70B}"/>
              </a:ext>
            </a:extLst>
          </p:cNvPr>
          <p:cNvCxnSpPr>
            <a:cxnSpLocks/>
          </p:cNvCxnSpPr>
          <p:nvPr/>
        </p:nvCxnSpPr>
        <p:spPr>
          <a:xfrm>
            <a:off x="4043346" y="505128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0F55EA4B-C178-481F-90C1-3B80813C78D7}"/>
              </a:ext>
            </a:extLst>
          </p:cNvPr>
          <p:cNvSpPr/>
          <p:nvPr/>
        </p:nvSpPr>
        <p:spPr>
          <a:xfrm>
            <a:off x="4467417" y="397910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8B8B4AC7-C297-4FC7-A465-71E3CDC51DCA}"/>
              </a:ext>
            </a:extLst>
          </p:cNvPr>
          <p:cNvSpPr/>
          <p:nvPr/>
        </p:nvSpPr>
        <p:spPr>
          <a:xfrm>
            <a:off x="5043903" y="437024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8E2F9442-7386-465B-B48E-B4FC52A03C3D}"/>
              </a:ext>
            </a:extLst>
          </p:cNvPr>
          <p:cNvSpPr/>
          <p:nvPr/>
        </p:nvSpPr>
        <p:spPr>
          <a:xfrm>
            <a:off x="4889850" y="411214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A8DE211A-8B4E-4C4B-81AD-DA5971D42163}"/>
              </a:ext>
            </a:extLst>
          </p:cNvPr>
          <p:cNvSpPr/>
          <p:nvPr/>
        </p:nvSpPr>
        <p:spPr>
          <a:xfrm>
            <a:off x="4792102" y="372695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D6D7DA2D-282C-4F6B-942A-FE4E2D81D41B}"/>
              </a:ext>
            </a:extLst>
          </p:cNvPr>
          <p:cNvSpPr/>
          <p:nvPr/>
        </p:nvSpPr>
        <p:spPr>
          <a:xfrm>
            <a:off x="5163173" y="38055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4D0CAFE6-A1A2-45DE-B772-2B72CB89F50D}"/>
              </a:ext>
            </a:extLst>
          </p:cNvPr>
          <p:cNvSpPr/>
          <p:nvPr/>
        </p:nvSpPr>
        <p:spPr>
          <a:xfrm>
            <a:off x="4792102" y="464823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2B9CEFF7-3C2C-4B24-9EB7-4C7E3FC1ACCD}"/>
              </a:ext>
            </a:extLst>
          </p:cNvPr>
          <p:cNvSpPr/>
          <p:nvPr/>
        </p:nvSpPr>
        <p:spPr>
          <a:xfrm>
            <a:off x="5474610" y="399107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73F624C2-F2AA-458E-B1C1-0002D7DF7FDD}"/>
              </a:ext>
            </a:extLst>
          </p:cNvPr>
          <p:cNvSpPr/>
          <p:nvPr/>
        </p:nvSpPr>
        <p:spPr>
          <a:xfrm>
            <a:off x="5424896" y="439664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1FD6367A-B396-40F3-AD90-7D5D5C2D3AB7}"/>
              </a:ext>
            </a:extLst>
          </p:cNvPr>
          <p:cNvSpPr/>
          <p:nvPr/>
        </p:nvSpPr>
        <p:spPr>
          <a:xfrm>
            <a:off x="5822474" y="283793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3226DE9-3CBA-429B-A62F-5F59CA653F23}"/>
              </a:ext>
            </a:extLst>
          </p:cNvPr>
          <p:cNvSpPr/>
          <p:nvPr/>
        </p:nvSpPr>
        <p:spPr>
          <a:xfrm>
            <a:off x="6398960" y="322907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23547456-F547-41CC-9B34-D81CA0443594}"/>
              </a:ext>
            </a:extLst>
          </p:cNvPr>
          <p:cNvSpPr/>
          <p:nvPr/>
        </p:nvSpPr>
        <p:spPr>
          <a:xfrm>
            <a:off x="5930170" y="321094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43DFBBAD-31F0-448E-91FE-54D0E8F96078}"/>
              </a:ext>
            </a:extLst>
          </p:cNvPr>
          <p:cNvSpPr/>
          <p:nvPr/>
        </p:nvSpPr>
        <p:spPr>
          <a:xfrm>
            <a:off x="6170352" y="277684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A7C6D19E-4668-4D78-8F75-49224C859258}"/>
              </a:ext>
            </a:extLst>
          </p:cNvPr>
          <p:cNvSpPr/>
          <p:nvPr/>
        </p:nvSpPr>
        <p:spPr>
          <a:xfrm>
            <a:off x="6518230" y="26644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C295410B-8DBE-47A6-8825-A09A2BA7D733}"/>
              </a:ext>
            </a:extLst>
          </p:cNvPr>
          <p:cNvSpPr/>
          <p:nvPr/>
        </p:nvSpPr>
        <p:spPr>
          <a:xfrm>
            <a:off x="6147159" y="35070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197337D4-9085-4203-9D65-32F0D7850B24}"/>
              </a:ext>
            </a:extLst>
          </p:cNvPr>
          <p:cNvSpPr/>
          <p:nvPr/>
        </p:nvSpPr>
        <p:spPr>
          <a:xfrm>
            <a:off x="6627553" y="298970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894E840A-1FCB-48AB-9827-7DE4A7D6B60B}"/>
              </a:ext>
            </a:extLst>
          </p:cNvPr>
          <p:cNvSpPr/>
          <p:nvPr/>
        </p:nvSpPr>
        <p:spPr>
          <a:xfrm>
            <a:off x="6779953" y="325547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/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29322FF-895A-41BD-A66D-6707CB99B121}"/>
              </a:ext>
            </a:extLst>
          </p:cNvPr>
          <p:cNvSpPr txBox="1"/>
          <p:nvPr/>
        </p:nvSpPr>
        <p:spPr>
          <a:xfrm>
            <a:off x="6405589" y="353346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9B2C6-C1C1-481B-B145-CF3657EB2D36}"/>
              </a:ext>
            </a:extLst>
          </p:cNvPr>
          <p:cNvSpPr txBox="1"/>
          <p:nvPr/>
        </p:nvSpPr>
        <p:spPr>
          <a:xfrm>
            <a:off x="5070447" y="468077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25" name="Arrow: Quad 24">
            <a:extLst>
              <a:ext uri="{FF2B5EF4-FFF2-40B4-BE49-F238E27FC236}">
                <a16:creationId xmlns:a16="http://schemas.microsoft.com/office/drawing/2014/main" id="{55A12334-B41F-4E2A-8AF2-4B7A08EE317A}"/>
              </a:ext>
            </a:extLst>
          </p:cNvPr>
          <p:cNvSpPr/>
          <p:nvPr/>
        </p:nvSpPr>
        <p:spPr>
          <a:xfrm>
            <a:off x="5411638" y="3426248"/>
            <a:ext cx="278294" cy="252000"/>
          </a:xfrm>
          <a:prstGeom prst="quad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C6176-497C-4964-959A-65C28E01ACA9}"/>
              </a:ext>
            </a:extLst>
          </p:cNvPr>
          <p:cNvSpPr txBox="1"/>
          <p:nvPr/>
        </p:nvSpPr>
        <p:spPr>
          <a:xfrm>
            <a:off x="4457520" y="258292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A7650C-67B7-498C-9058-9E02BF8B200C}"/>
              </a:ext>
            </a:extLst>
          </p:cNvPr>
          <p:cNvCxnSpPr/>
          <p:nvPr/>
        </p:nvCxnSpPr>
        <p:spPr>
          <a:xfrm>
            <a:off x="5234404" y="294140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/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5A0715F-8956-4295-B974-CD9F2E16E1C0}"/>
              </a:ext>
            </a:extLst>
          </p:cNvPr>
          <p:cNvSpPr/>
          <p:nvPr/>
        </p:nvSpPr>
        <p:spPr>
          <a:xfrm>
            <a:off x="4745711" y="36782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239220-B02C-4D76-AA8D-0F899AEC28FB}"/>
              </a:ext>
            </a:extLst>
          </p:cNvPr>
          <p:cNvSpPr/>
          <p:nvPr/>
        </p:nvSpPr>
        <p:spPr>
          <a:xfrm>
            <a:off x="5126711" y="37798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937158-4FA0-4CDC-ABBB-A02BFA7EBC32}"/>
              </a:ext>
            </a:extLst>
          </p:cNvPr>
          <p:cNvSpPr/>
          <p:nvPr/>
        </p:nvSpPr>
        <p:spPr>
          <a:xfrm>
            <a:off x="5431511" y="39703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9F28C1-D6EA-4DE1-A5A2-E999C782B536}"/>
              </a:ext>
            </a:extLst>
          </p:cNvPr>
          <p:cNvSpPr/>
          <p:nvPr/>
        </p:nvSpPr>
        <p:spPr>
          <a:xfrm>
            <a:off x="6104611" y="34750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6ABAEB-B533-4255-B755-80DC0BC76F20}"/>
              </a:ext>
            </a:extLst>
          </p:cNvPr>
          <p:cNvSpPr/>
          <p:nvPr/>
        </p:nvSpPr>
        <p:spPr>
          <a:xfrm>
            <a:off x="5888711" y="31702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B6-C954-490B-9A40-03EA702C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step 3: Among these neighbors count the number of neighbors in each category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0616F-88D9-4A02-9C26-AE9396C8D011}"/>
              </a:ext>
            </a:extLst>
          </p:cNvPr>
          <p:cNvCxnSpPr>
            <a:cxnSpLocks/>
          </p:cNvCxnSpPr>
          <p:nvPr/>
        </p:nvCxnSpPr>
        <p:spPr>
          <a:xfrm flipV="1">
            <a:off x="4255381" y="214906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D93C4F-79E0-43CE-8A8D-7A561680D70B}"/>
              </a:ext>
            </a:extLst>
          </p:cNvPr>
          <p:cNvCxnSpPr>
            <a:cxnSpLocks/>
          </p:cNvCxnSpPr>
          <p:nvPr/>
        </p:nvCxnSpPr>
        <p:spPr>
          <a:xfrm>
            <a:off x="4043346" y="505128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0F55EA4B-C178-481F-90C1-3B80813C78D7}"/>
              </a:ext>
            </a:extLst>
          </p:cNvPr>
          <p:cNvSpPr/>
          <p:nvPr/>
        </p:nvSpPr>
        <p:spPr>
          <a:xfrm>
            <a:off x="4467417" y="397910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8B8B4AC7-C297-4FC7-A465-71E3CDC51DCA}"/>
              </a:ext>
            </a:extLst>
          </p:cNvPr>
          <p:cNvSpPr/>
          <p:nvPr/>
        </p:nvSpPr>
        <p:spPr>
          <a:xfrm>
            <a:off x="5043903" y="437024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8E2F9442-7386-465B-B48E-B4FC52A03C3D}"/>
              </a:ext>
            </a:extLst>
          </p:cNvPr>
          <p:cNvSpPr/>
          <p:nvPr/>
        </p:nvSpPr>
        <p:spPr>
          <a:xfrm>
            <a:off x="4889850" y="411214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A8DE211A-8B4E-4C4B-81AD-DA5971D42163}"/>
              </a:ext>
            </a:extLst>
          </p:cNvPr>
          <p:cNvSpPr/>
          <p:nvPr/>
        </p:nvSpPr>
        <p:spPr>
          <a:xfrm>
            <a:off x="4792102" y="372695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D6D7DA2D-282C-4F6B-942A-FE4E2D81D41B}"/>
              </a:ext>
            </a:extLst>
          </p:cNvPr>
          <p:cNvSpPr/>
          <p:nvPr/>
        </p:nvSpPr>
        <p:spPr>
          <a:xfrm>
            <a:off x="5163173" y="38055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4D0CAFE6-A1A2-45DE-B772-2B72CB89F50D}"/>
              </a:ext>
            </a:extLst>
          </p:cNvPr>
          <p:cNvSpPr/>
          <p:nvPr/>
        </p:nvSpPr>
        <p:spPr>
          <a:xfrm>
            <a:off x="4792102" y="464823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2B9CEFF7-3C2C-4B24-9EB7-4C7E3FC1ACCD}"/>
              </a:ext>
            </a:extLst>
          </p:cNvPr>
          <p:cNvSpPr/>
          <p:nvPr/>
        </p:nvSpPr>
        <p:spPr>
          <a:xfrm>
            <a:off x="5474610" y="399107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73F624C2-F2AA-458E-B1C1-0002D7DF7FDD}"/>
              </a:ext>
            </a:extLst>
          </p:cNvPr>
          <p:cNvSpPr/>
          <p:nvPr/>
        </p:nvSpPr>
        <p:spPr>
          <a:xfrm>
            <a:off x="5424896" y="439664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1FD6367A-B396-40F3-AD90-7D5D5C2D3AB7}"/>
              </a:ext>
            </a:extLst>
          </p:cNvPr>
          <p:cNvSpPr/>
          <p:nvPr/>
        </p:nvSpPr>
        <p:spPr>
          <a:xfrm>
            <a:off x="5822474" y="283793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3226DE9-3CBA-429B-A62F-5F59CA653F23}"/>
              </a:ext>
            </a:extLst>
          </p:cNvPr>
          <p:cNvSpPr/>
          <p:nvPr/>
        </p:nvSpPr>
        <p:spPr>
          <a:xfrm>
            <a:off x="6398960" y="322907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23547456-F547-41CC-9B34-D81CA0443594}"/>
              </a:ext>
            </a:extLst>
          </p:cNvPr>
          <p:cNvSpPr/>
          <p:nvPr/>
        </p:nvSpPr>
        <p:spPr>
          <a:xfrm>
            <a:off x="5930170" y="321094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43DFBBAD-31F0-448E-91FE-54D0E8F96078}"/>
              </a:ext>
            </a:extLst>
          </p:cNvPr>
          <p:cNvSpPr/>
          <p:nvPr/>
        </p:nvSpPr>
        <p:spPr>
          <a:xfrm>
            <a:off x="6170352" y="277684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A7C6D19E-4668-4D78-8F75-49224C859258}"/>
              </a:ext>
            </a:extLst>
          </p:cNvPr>
          <p:cNvSpPr/>
          <p:nvPr/>
        </p:nvSpPr>
        <p:spPr>
          <a:xfrm>
            <a:off x="6518230" y="26644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C295410B-8DBE-47A6-8825-A09A2BA7D733}"/>
              </a:ext>
            </a:extLst>
          </p:cNvPr>
          <p:cNvSpPr/>
          <p:nvPr/>
        </p:nvSpPr>
        <p:spPr>
          <a:xfrm>
            <a:off x="6147159" y="35070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197337D4-9085-4203-9D65-32F0D7850B24}"/>
              </a:ext>
            </a:extLst>
          </p:cNvPr>
          <p:cNvSpPr/>
          <p:nvPr/>
        </p:nvSpPr>
        <p:spPr>
          <a:xfrm>
            <a:off x="6627553" y="298970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894E840A-1FCB-48AB-9827-7DE4A7D6B60B}"/>
              </a:ext>
            </a:extLst>
          </p:cNvPr>
          <p:cNvSpPr/>
          <p:nvPr/>
        </p:nvSpPr>
        <p:spPr>
          <a:xfrm>
            <a:off x="6779953" y="325547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/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29322FF-895A-41BD-A66D-6707CB99B121}"/>
              </a:ext>
            </a:extLst>
          </p:cNvPr>
          <p:cNvSpPr txBox="1"/>
          <p:nvPr/>
        </p:nvSpPr>
        <p:spPr>
          <a:xfrm>
            <a:off x="6405589" y="353346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9B2C6-C1C1-481B-B145-CF3657EB2D36}"/>
              </a:ext>
            </a:extLst>
          </p:cNvPr>
          <p:cNvSpPr txBox="1"/>
          <p:nvPr/>
        </p:nvSpPr>
        <p:spPr>
          <a:xfrm>
            <a:off x="5070447" y="468077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25" name="Arrow: Quad 24">
            <a:extLst>
              <a:ext uri="{FF2B5EF4-FFF2-40B4-BE49-F238E27FC236}">
                <a16:creationId xmlns:a16="http://schemas.microsoft.com/office/drawing/2014/main" id="{55A12334-B41F-4E2A-8AF2-4B7A08EE317A}"/>
              </a:ext>
            </a:extLst>
          </p:cNvPr>
          <p:cNvSpPr/>
          <p:nvPr/>
        </p:nvSpPr>
        <p:spPr>
          <a:xfrm>
            <a:off x="5411638" y="3426248"/>
            <a:ext cx="278294" cy="252000"/>
          </a:xfrm>
          <a:prstGeom prst="quad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C6176-497C-4964-959A-65C28E01ACA9}"/>
              </a:ext>
            </a:extLst>
          </p:cNvPr>
          <p:cNvSpPr txBox="1"/>
          <p:nvPr/>
        </p:nvSpPr>
        <p:spPr>
          <a:xfrm>
            <a:off x="4457520" y="258292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A7650C-67B7-498C-9058-9E02BF8B200C}"/>
              </a:ext>
            </a:extLst>
          </p:cNvPr>
          <p:cNvCxnSpPr/>
          <p:nvPr/>
        </p:nvCxnSpPr>
        <p:spPr>
          <a:xfrm>
            <a:off x="5234404" y="294140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/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5A0715F-8956-4295-B974-CD9F2E16E1C0}"/>
              </a:ext>
            </a:extLst>
          </p:cNvPr>
          <p:cNvSpPr/>
          <p:nvPr/>
        </p:nvSpPr>
        <p:spPr>
          <a:xfrm>
            <a:off x="4745711" y="36782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239220-B02C-4D76-AA8D-0F899AEC28FB}"/>
              </a:ext>
            </a:extLst>
          </p:cNvPr>
          <p:cNvSpPr/>
          <p:nvPr/>
        </p:nvSpPr>
        <p:spPr>
          <a:xfrm>
            <a:off x="5126711" y="37798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937158-4FA0-4CDC-ABBB-A02BFA7EBC32}"/>
              </a:ext>
            </a:extLst>
          </p:cNvPr>
          <p:cNvSpPr/>
          <p:nvPr/>
        </p:nvSpPr>
        <p:spPr>
          <a:xfrm>
            <a:off x="5431511" y="39703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9F28C1-D6EA-4DE1-A5A2-E999C782B536}"/>
              </a:ext>
            </a:extLst>
          </p:cNvPr>
          <p:cNvSpPr/>
          <p:nvPr/>
        </p:nvSpPr>
        <p:spPr>
          <a:xfrm>
            <a:off x="6104611" y="34750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6ABAEB-B533-4255-B755-80DC0BC76F20}"/>
              </a:ext>
            </a:extLst>
          </p:cNvPr>
          <p:cNvSpPr/>
          <p:nvPr/>
        </p:nvSpPr>
        <p:spPr>
          <a:xfrm>
            <a:off x="5888711" y="31702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73976-7BAC-476C-A282-2BE46818D804}"/>
              </a:ext>
            </a:extLst>
          </p:cNvPr>
          <p:cNvSpPr txBox="1"/>
          <p:nvPr/>
        </p:nvSpPr>
        <p:spPr>
          <a:xfrm>
            <a:off x="8610600" y="2759959"/>
            <a:ext cx="2832099" cy="715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Category 1: 2 Neighbors</a:t>
            </a:r>
          </a:p>
          <a:p>
            <a:r>
              <a:rPr lang="en-IN" dirty="0"/>
              <a:t>Category 2: 3 neighbors</a:t>
            </a:r>
          </a:p>
        </p:txBody>
      </p:sp>
    </p:spTree>
    <p:extLst>
      <p:ext uri="{BB962C8B-B14F-4D97-AF65-F5344CB8AC3E}">
        <p14:creationId xmlns:p14="http://schemas.microsoft.com/office/powerpoint/2010/main" val="22769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B6-C954-490B-9A40-03EA702C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step 4: assign the new dataset to the category where you counted the most neighbors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0616F-88D9-4A02-9C26-AE9396C8D011}"/>
              </a:ext>
            </a:extLst>
          </p:cNvPr>
          <p:cNvCxnSpPr>
            <a:cxnSpLocks/>
          </p:cNvCxnSpPr>
          <p:nvPr/>
        </p:nvCxnSpPr>
        <p:spPr>
          <a:xfrm flipV="1">
            <a:off x="4255381" y="2149061"/>
            <a:ext cx="0" cy="30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D93C4F-79E0-43CE-8A8D-7A561680D70B}"/>
              </a:ext>
            </a:extLst>
          </p:cNvPr>
          <p:cNvCxnSpPr>
            <a:cxnSpLocks/>
          </p:cNvCxnSpPr>
          <p:nvPr/>
        </p:nvCxnSpPr>
        <p:spPr>
          <a:xfrm>
            <a:off x="4043346" y="5051285"/>
            <a:ext cx="3657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0F55EA4B-C178-481F-90C1-3B80813C78D7}"/>
              </a:ext>
            </a:extLst>
          </p:cNvPr>
          <p:cNvSpPr/>
          <p:nvPr/>
        </p:nvSpPr>
        <p:spPr>
          <a:xfrm>
            <a:off x="4467417" y="397910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8B8B4AC7-C297-4FC7-A465-71E3CDC51DCA}"/>
              </a:ext>
            </a:extLst>
          </p:cNvPr>
          <p:cNvSpPr/>
          <p:nvPr/>
        </p:nvSpPr>
        <p:spPr>
          <a:xfrm>
            <a:off x="5043903" y="437024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8E2F9442-7386-465B-B48E-B4FC52A03C3D}"/>
              </a:ext>
            </a:extLst>
          </p:cNvPr>
          <p:cNvSpPr/>
          <p:nvPr/>
        </p:nvSpPr>
        <p:spPr>
          <a:xfrm>
            <a:off x="4889850" y="411214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A8DE211A-8B4E-4C4B-81AD-DA5971D42163}"/>
              </a:ext>
            </a:extLst>
          </p:cNvPr>
          <p:cNvSpPr/>
          <p:nvPr/>
        </p:nvSpPr>
        <p:spPr>
          <a:xfrm>
            <a:off x="4792102" y="372695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D6D7DA2D-282C-4F6B-942A-FE4E2D81D41B}"/>
              </a:ext>
            </a:extLst>
          </p:cNvPr>
          <p:cNvSpPr/>
          <p:nvPr/>
        </p:nvSpPr>
        <p:spPr>
          <a:xfrm>
            <a:off x="5163173" y="380557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4D0CAFE6-A1A2-45DE-B772-2B72CB89F50D}"/>
              </a:ext>
            </a:extLst>
          </p:cNvPr>
          <p:cNvSpPr/>
          <p:nvPr/>
        </p:nvSpPr>
        <p:spPr>
          <a:xfrm>
            <a:off x="4792102" y="464823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2B9CEFF7-3C2C-4B24-9EB7-4C7E3FC1ACCD}"/>
              </a:ext>
            </a:extLst>
          </p:cNvPr>
          <p:cNvSpPr/>
          <p:nvPr/>
        </p:nvSpPr>
        <p:spPr>
          <a:xfrm>
            <a:off x="5474610" y="399107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73F624C2-F2AA-458E-B1C1-0002D7DF7FDD}"/>
              </a:ext>
            </a:extLst>
          </p:cNvPr>
          <p:cNvSpPr/>
          <p:nvPr/>
        </p:nvSpPr>
        <p:spPr>
          <a:xfrm>
            <a:off x="5424896" y="439664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1FD6367A-B396-40F3-AD90-7D5D5C2D3AB7}"/>
              </a:ext>
            </a:extLst>
          </p:cNvPr>
          <p:cNvSpPr/>
          <p:nvPr/>
        </p:nvSpPr>
        <p:spPr>
          <a:xfrm>
            <a:off x="5822474" y="283793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3226DE9-3CBA-429B-A62F-5F59CA653F23}"/>
              </a:ext>
            </a:extLst>
          </p:cNvPr>
          <p:cNvSpPr/>
          <p:nvPr/>
        </p:nvSpPr>
        <p:spPr>
          <a:xfrm>
            <a:off x="6398960" y="322907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23547456-F547-41CC-9B34-D81CA0443594}"/>
              </a:ext>
            </a:extLst>
          </p:cNvPr>
          <p:cNvSpPr/>
          <p:nvPr/>
        </p:nvSpPr>
        <p:spPr>
          <a:xfrm>
            <a:off x="5930170" y="3210940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43DFBBAD-31F0-448E-91FE-54D0E8F96078}"/>
              </a:ext>
            </a:extLst>
          </p:cNvPr>
          <p:cNvSpPr/>
          <p:nvPr/>
        </p:nvSpPr>
        <p:spPr>
          <a:xfrm>
            <a:off x="6170352" y="277684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A7C6D19E-4668-4D78-8F75-49224C859258}"/>
              </a:ext>
            </a:extLst>
          </p:cNvPr>
          <p:cNvSpPr/>
          <p:nvPr/>
        </p:nvSpPr>
        <p:spPr>
          <a:xfrm>
            <a:off x="6518230" y="266440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C295410B-8DBE-47A6-8825-A09A2BA7D733}"/>
              </a:ext>
            </a:extLst>
          </p:cNvPr>
          <p:cNvSpPr/>
          <p:nvPr/>
        </p:nvSpPr>
        <p:spPr>
          <a:xfrm>
            <a:off x="6147159" y="35070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197337D4-9085-4203-9D65-32F0D7850B24}"/>
              </a:ext>
            </a:extLst>
          </p:cNvPr>
          <p:cNvSpPr/>
          <p:nvPr/>
        </p:nvSpPr>
        <p:spPr>
          <a:xfrm>
            <a:off x="6627553" y="298970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894E840A-1FCB-48AB-9827-7DE4A7D6B60B}"/>
              </a:ext>
            </a:extLst>
          </p:cNvPr>
          <p:cNvSpPr/>
          <p:nvPr/>
        </p:nvSpPr>
        <p:spPr>
          <a:xfrm>
            <a:off x="6779953" y="325547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/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9B719-482A-472C-9394-D8F1A182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45" y="1994283"/>
                <a:ext cx="5035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29322FF-895A-41BD-A66D-6707CB99B121}"/>
              </a:ext>
            </a:extLst>
          </p:cNvPr>
          <p:cNvSpPr txBox="1"/>
          <p:nvPr/>
        </p:nvSpPr>
        <p:spPr>
          <a:xfrm>
            <a:off x="6405589" y="3533466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9B2C6-C1C1-481B-B145-CF3657EB2D36}"/>
              </a:ext>
            </a:extLst>
          </p:cNvPr>
          <p:cNvSpPr txBox="1"/>
          <p:nvPr/>
        </p:nvSpPr>
        <p:spPr>
          <a:xfrm>
            <a:off x="5070447" y="4680775"/>
            <a:ext cx="92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Category 2</a:t>
            </a:r>
          </a:p>
        </p:txBody>
      </p:sp>
      <p:sp>
        <p:nvSpPr>
          <p:cNvPr id="25" name="Arrow: Quad 24">
            <a:extLst>
              <a:ext uri="{FF2B5EF4-FFF2-40B4-BE49-F238E27FC236}">
                <a16:creationId xmlns:a16="http://schemas.microsoft.com/office/drawing/2014/main" id="{55A12334-B41F-4E2A-8AF2-4B7A08EE317A}"/>
              </a:ext>
            </a:extLst>
          </p:cNvPr>
          <p:cNvSpPr/>
          <p:nvPr/>
        </p:nvSpPr>
        <p:spPr>
          <a:xfrm>
            <a:off x="5411638" y="3426248"/>
            <a:ext cx="278294" cy="252000"/>
          </a:xfrm>
          <a:prstGeom prst="quad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C6176-497C-4964-959A-65C28E01ACA9}"/>
              </a:ext>
            </a:extLst>
          </p:cNvPr>
          <p:cNvSpPr txBox="1"/>
          <p:nvPr/>
        </p:nvSpPr>
        <p:spPr>
          <a:xfrm>
            <a:off x="4457520" y="2582925"/>
            <a:ext cx="109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A7650C-67B7-498C-9058-9E02BF8B200C}"/>
              </a:ext>
            </a:extLst>
          </p:cNvPr>
          <p:cNvCxnSpPr/>
          <p:nvPr/>
        </p:nvCxnSpPr>
        <p:spPr>
          <a:xfrm>
            <a:off x="5234404" y="2941400"/>
            <a:ext cx="175585" cy="33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/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5558DD-4214-4EA8-A738-7294F3B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45" y="5064178"/>
                <a:ext cx="50357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5A0715F-8956-4295-B974-CD9F2E16E1C0}"/>
              </a:ext>
            </a:extLst>
          </p:cNvPr>
          <p:cNvSpPr/>
          <p:nvPr/>
        </p:nvSpPr>
        <p:spPr>
          <a:xfrm>
            <a:off x="4745711" y="36782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239220-B02C-4D76-AA8D-0F899AEC28FB}"/>
              </a:ext>
            </a:extLst>
          </p:cNvPr>
          <p:cNvSpPr/>
          <p:nvPr/>
        </p:nvSpPr>
        <p:spPr>
          <a:xfrm>
            <a:off x="5126711" y="37798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937158-4FA0-4CDC-ABBB-A02BFA7EBC32}"/>
              </a:ext>
            </a:extLst>
          </p:cNvPr>
          <p:cNvSpPr/>
          <p:nvPr/>
        </p:nvSpPr>
        <p:spPr>
          <a:xfrm>
            <a:off x="5431511" y="3970348"/>
            <a:ext cx="357828" cy="340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9F28C1-D6EA-4DE1-A5A2-E999C782B536}"/>
              </a:ext>
            </a:extLst>
          </p:cNvPr>
          <p:cNvSpPr/>
          <p:nvPr/>
        </p:nvSpPr>
        <p:spPr>
          <a:xfrm>
            <a:off x="6104611" y="34750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6ABAEB-B533-4255-B755-80DC0BC76F20}"/>
              </a:ext>
            </a:extLst>
          </p:cNvPr>
          <p:cNvSpPr/>
          <p:nvPr/>
        </p:nvSpPr>
        <p:spPr>
          <a:xfrm>
            <a:off x="5888711" y="3170248"/>
            <a:ext cx="357828" cy="340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73976-7BAC-476C-A282-2BE46818D804}"/>
              </a:ext>
            </a:extLst>
          </p:cNvPr>
          <p:cNvSpPr txBox="1"/>
          <p:nvPr/>
        </p:nvSpPr>
        <p:spPr>
          <a:xfrm>
            <a:off x="8610600" y="2759959"/>
            <a:ext cx="2832099" cy="7150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Category 1: 2 Neighbors</a:t>
            </a:r>
          </a:p>
          <a:p>
            <a:r>
              <a:rPr lang="en-IN" dirty="0"/>
              <a:t>Category 2: 3 neighbors</a:t>
            </a:r>
          </a:p>
        </p:txBody>
      </p:sp>
      <p:sp>
        <p:nvSpPr>
          <p:cNvPr id="34" name="Arrow: Quad 33">
            <a:extLst>
              <a:ext uri="{FF2B5EF4-FFF2-40B4-BE49-F238E27FC236}">
                <a16:creationId xmlns:a16="http://schemas.microsoft.com/office/drawing/2014/main" id="{61E50028-6F99-4D3C-843F-4AB3B62A14C0}"/>
              </a:ext>
            </a:extLst>
          </p:cNvPr>
          <p:cNvSpPr/>
          <p:nvPr/>
        </p:nvSpPr>
        <p:spPr>
          <a:xfrm>
            <a:off x="5411638" y="343259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A76394B-B973-4D4B-9ADA-8D4DDF9B84F8}"/>
              </a:ext>
            </a:extLst>
          </p:cNvPr>
          <p:cNvSpPr/>
          <p:nvPr/>
        </p:nvSpPr>
        <p:spPr>
          <a:xfrm>
            <a:off x="3831551" y="5544592"/>
            <a:ext cx="914160" cy="38164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51D940-BE80-4F48-A7DA-795044E3156F}"/>
              </a:ext>
            </a:extLst>
          </p:cNvPr>
          <p:cNvSpPr txBox="1"/>
          <p:nvPr/>
        </p:nvSpPr>
        <p:spPr>
          <a:xfrm>
            <a:off x="4851733" y="5567973"/>
            <a:ext cx="2028537" cy="4086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MODEL IS READY</a:t>
            </a:r>
          </a:p>
        </p:txBody>
      </p:sp>
    </p:spTree>
    <p:extLst>
      <p:ext uri="{BB962C8B-B14F-4D97-AF65-F5344CB8AC3E}">
        <p14:creationId xmlns:p14="http://schemas.microsoft.com/office/powerpoint/2010/main" val="23585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Gallery</vt:lpstr>
      <vt:lpstr>K-nearest Neighbor</vt:lpstr>
      <vt:lpstr>K-NN definition</vt:lpstr>
      <vt:lpstr>K-NN intuition</vt:lpstr>
      <vt:lpstr>How does it  works?</vt:lpstr>
      <vt:lpstr>Step 1: choose the number k of neighbors: k=5</vt:lpstr>
      <vt:lpstr>Euclidean distance</vt:lpstr>
      <vt:lpstr>step 2: take k=5 nearest neighbors of the new data point according to the Euclidean distance</vt:lpstr>
      <vt:lpstr>step 3: Among these neighbors count the number of neighbors in each category</vt:lpstr>
      <vt:lpstr>step 4: assign the new dataset to the category where you counted the most neighbors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K-NN</dc:title>
  <dc:creator>Inten98</dc:creator>
  <cp:lastModifiedBy>Inten98</cp:lastModifiedBy>
  <cp:revision>22</cp:revision>
  <dcterms:created xsi:type="dcterms:W3CDTF">2020-05-06T07:05:34Z</dcterms:created>
  <dcterms:modified xsi:type="dcterms:W3CDTF">2020-05-08T04:49:08Z</dcterms:modified>
</cp:coreProperties>
</file>