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256" r:id="rId2"/>
    <p:sldId id="299" r:id="rId3"/>
    <p:sldId id="300" r:id="rId4"/>
    <p:sldId id="301" r:id="rId5"/>
    <p:sldId id="302" r:id="rId6"/>
    <p:sldId id="303" r:id="rId7"/>
    <p:sldId id="304" r:id="rId8"/>
    <p:sldId id="30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ten98" initials="I" lastIdx="1" clrIdx="0">
    <p:extLst>
      <p:ext uri="{19B8F6BF-5375-455C-9EA6-DF929625EA0E}">
        <p15:presenceInfo xmlns:p15="http://schemas.microsoft.com/office/powerpoint/2012/main" userId="S::Inten98@atsinfotech.net::8300568b-957a-4dab-b463-af25546a64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5050"/>
    <a:srgbClr val="66FF66"/>
    <a:srgbClr val="FF99FF"/>
    <a:srgbClr val="66FFFF"/>
    <a:srgbClr val="FF99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269410-81DB-4212-B422-A0A39AA02F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FA16C2E-35CD-4857-BD42-4A5E4D2B3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2713C2-281B-4734-BD42-F571C7971991}" type="datetimeFigureOut">
              <a:rPr lang="en-IN" smtClean="0"/>
              <a:t>22-05-2020</a:t>
            </a:fld>
            <a:endParaRPr lang="en-IN"/>
          </a:p>
        </p:txBody>
      </p:sp>
      <p:sp>
        <p:nvSpPr>
          <p:cNvPr id="4" name="Footer Placeholder 3">
            <a:extLst>
              <a:ext uri="{FF2B5EF4-FFF2-40B4-BE49-F238E27FC236}">
                <a16:creationId xmlns:a16="http://schemas.microsoft.com/office/drawing/2014/main" id="{A0DFC53D-C1E8-40FB-A805-C77FC8235B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KSI Microsoft AEP</a:t>
            </a:r>
          </a:p>
        </p:txBody>
      </p:sp>
      <p:sp>
        <p:nvSpPr>
          <p:cNvPr id="5" name="Slide Number Placeholder 4">
            <a:extLst>
              <a:ext uri="{FF2B5EF4-FFF2-40B4-BE49-F238E27FC236}">
                <a16:creationId xmlns:a16="http://schemas.microsoft.com/office/drawing/2014/main" id="{336C5CEE-C8CC-4F6F-A4CA-80654CE2F0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139070-8B3E-42BD-9064-4BDAE34DE48E}" type="slidenum">
              <a:rPr lang="en-IN" smtClean="0"/>
              <a:t>‹#›</a:t>
            </a:fld>
            <a:endParaRPr lang="en-IN"/>
          </a:p>
        </p:txBody>
      </p:sp>
    </p:spTree>
    <p:extLst>
      <p:ext uri="{BB962C8B-B14F-4D97-AF65-F5344CB8AC3E}">
        <p14:creationId xmlns:p14="http://schemas.microsoft.com/office/powerpoint/2010/main" val="5315004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7153-449F-481F-8E67-4C8F3262A334}" type="datetimeFigureOut">
              <a:rPr lang="en-IN" smtClean="0"/>
              <a:t>22-05-2020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KSI Microsoft AEP</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8DC1D-8322-45EE-9C73-AECCF27F99D1}" type="slidenum">
              <a:rPr lang="en-IN" smtClean="0"/>
              <a:t>‹#›</a:t>
            </a:fld>
            <a:endParaRPr lang="en-IN"/>
          </a:p>
        </p:txBody>
      </p:sp>
    </p:spTree>
    <p:extLst>
      <p:ext uri="{BB962C8B-B14F-4D97-AF65-F5344CB8AC3E}">
        <p14:creationId xmlns:p14="http://schemas.microsoft.com/office/powerpoint/2010/main" val="30850098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5/22/2020</a:t>
            </a:fld>
            <a:endParaRPr lang="en-US" dirty="0"/>
          </a:p>
        </p:txBody>
      </p:sp>
      <p:sp>
        <p:nvSpPr>
          <p:cNvPr id="5" name="Footer Placeholder 4"/>
          <p:cNvSpPr>
            <a:spLocks noGrp="1"/>
          </p:cNvSpPr>
          <p:nvPr>
            <p:ph type="ftr" sz="quarter" idx="11"/>
          </p:nvPr>
        </p:nvSpPr>
        <p:spPr>
          <a:xfrm>
            <a:off x="2416500" y="329307"/>
            <a:ext cx="4973915"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5/22/2020</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5/22/2020</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5/22/2020</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5/22/2020</a:t>
            </a:fld>
            <a:endParaRPr lang="en-US" dirty="0"/>
          </a:p>
        </p:txBody>
      </p:sp>
      <p:sp>
        <p:nvSpPr>
          <p:cNvPr id="5" name="Footer Placeholder 4"/>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5/22/2020</a:t>
            </a:fld>
            <a:endParaRPr lang="en-US" dirty="0"/>
          </a:p>
        </p:txBody>
      </p:sp>
      <p:sp>
        <p:nvSpPr>
          <p:cNvPr id="6" name="Footer Placeholder 5"/>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5/22/2020</a:t>
            </a:fld>
            <a:endParaRPr lang="en-US" dirty="0"/>
          </a:p>
        </p:txBody>
      </p:sp>
      <p:sp>
        <p:nvSpPr>
          <p:cNvPr id="8" name="Footer Placeholder 7"/>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5/22/2020</a:t>
            </a:fld>
            <a:endParaRPr lang="en-US" dirty="0"/>
          </a:p>
        </p:txBody>
      </p:sp>
      <p:sp>
        <p:nvSpPr>
          <p:cNvPr id="4" name="Footer Placeholder 3"/>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5/22/2020</a:t>
            </a:fld>
            <a:endParaRPr lang="en-US" dirty="0"/>
          </a:p>
        </p:txBody>
      </p:sp>
      <p:sp>
        <p:nvSpPr>
          <p:cNvPr id="3" name="Footer Placeholder 2"/>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5/22/2020</a:t>
            </a:fld>
            <a:endParaRPr lang="en-US" dirty="0"/>
          </a:p>
        </p:txBody>
      </p:sp>
      <p:sp>
        <p:nvSpPr>
          <p:cNvPr id="6" name="Footer Placeholder 5"/>
          <p:cNvSpPr>
            <a:spLocks noGrp="1"/>
          </p:cNvSpPr>
          <p:nvPr>
            <p:ph type="ftr" sz="quarter" idx="11"/>
          </p:nvPr>
        </p:nvSpPr>
        <p:spPr>
          <a:xfrm>
            <a:off x="1451579" y="330369"/>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5/22/2020</a:t>
            </a:fld>
            <a:endParaRPr lang="en-US" dirty="0"/>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5/22/2020</a:t>
            </a:fld>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06D2B9-9F74-4FD7-A967-3A83DB6BFC4D}"/>
              </a:ext>
            </a:extLst>
          </p:cNvPr>
          <p:cNvSpPr txBox="1"/>
          <p:nvPr userDrawn="1"/>
        </p:nvSpPr>
        <p:spPr>
          <a:xfrm>
            <a:off x="753291" y="6290304"/>
            <a:ext cx="2027448" cy="369332"/>
          </a:xfrm>
          <a:prstGeom prst="rect">
            <a:avLst/>
          </a:prstGeom>
          <a:noFill/>
        </p:spPr>
        <p:txBody>
          <a:bodyPr wrap="square" rtlCol="0">
            <a:spAutoFit/>
          </a:bodyPr>
          <a:lstStyle/>
          <a:p>
            <a:r>
              <a:rPr lang="en-IN" dirty="0">
                <a:solidFill>
                  <a:schemeClr val="bg1"/>
                </a:solidFill>
              </a:rPr>
              <a:t>KSI Microsoft AEP</a:t>
            </a:r>
          </a:p>
        </p:txBody>
      </p:sp>
      <p:sp>
        <p:nvSpPr>
          <p:cNvPr id="11" name="TextBox 10">
            <a:extLst>
              <a:ext uri="{FF2B5EF4-FFF2-40B4-BE49-F238E27FC236}">
                <a16:creationId xmlns:a16="http://schemas.microsoft.com/office/drawing/2014/main" id="{FD3D011B-6B6E-4AB7-9D11-50386BE98599}"/>
              </a:ext>
            </a:extLst>
          </p:cNvPr>
          <p:cNvSpPr txBox="1"/>
          <p:nvPr userDrawn="1"/>
        </p:nvSpPr>
        <p:spPr>
          <a:xfrm>
            <a:off x="9411261" y="6290304"/>
            <a:ext cx="2027448" cy="369332"/>
          </a:xfrm>
          <a:prstGeom prst="rect">
            <a:avLst/>
          </a:prstGeom>
          <a:noFill/>
        </p:spPr>
        <p:txBody>
          <a:bodyPr wrap="square" rtlCol="0">
            <a:spAutoFit/>
          </a:bodyPr>
          <a:lstStyle/>
          <a:p>
            <a:r>
              <a:rPr lang="en-IN" dirty="0">
                <a:solidFill>
                  <a:schemeClr val="bg1"/>
                </a:solidFill>
              </a:rPr>
              <a:t>mentorrbuddy.com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Natural_language_process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www.nltk.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880F-9E99-4B9A-903E-2454A58C7EA9}"/>
              </a:ext>
            </a:extLst>
          </p:cNvPr>
          <p:cNvSpPr>
            <a:spLocks noGrp="1"/>
          </p:cNvSpPr>
          <p:nvPr>
            <p:ph type="ctrTitle"/>
          </p:nvPr>
        </p:nvSpPr>
        <p:spPr>
          <a:xfrm>
            <a:off x="1185327" y="378229"/>
            <a:ext cx="8637073" cy="2541431"/>
          </a:xfrm>
        </p:spPr>
        <p:txBody>
          <a:bodyPr>
            <a:normAutofit/>
          </a:bodyPr>
          <a:lstStyle/>
          <a:p>
            <a:r>
              <a:rPr lang="en-IN" dirty="0"/>
              <a:t>Natural Language processing- NLP</a:t>
            </a:r>
          </a:p>
        </p:txBody>
      </p:sp>
    </p:spTree>
    <p:extLst>
      <p:ext uri="{BB962C8B-B14F-4D97-AF65-F5344CB8AC3E}">
        <p14:creationId xmlns:p14="http://schemas.microsoft.com/office/powerpoint/2010/main" val="144115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7B95-5E2E-4B18-8BA6-BC1550A8DD84}"/>
              </a:ext>
            </a:extLst>
          </p:cNvPr>
          <p:cNvSpPr>
            <a:spLocks noGrp="1"/>
          </p:cNvSpPr>
          <p:nvPr>
            <p:ph type="title"/>
          </p:nvPr>
        </p:nvSpPr>
        <p:spPr>
          <a:xfrm>
            <a:off x="1451579" y="804519"/>
            <a:ext cx="9603275" cy="1049235"/>
          </a:xfrm>
        </p:spPr>
        <p:txBody>
          <a:bodyPr>
            <a:normAutofit/>
          </a:bodyPr>
          <a:lstStyle/>
          <a:p>
            <a:r>
              <a:rPr lang="en-IN" dirty="0"/>
              <a:t>NLP(1/2)</a:t>
            </a:r>
          </a:p>
        </p:txBody>
      </p:sp>
      <p:sp>
        <p:nvSpPr>
          <p:cNvPr id="3" name="Content Placeholder 2">
            <a:extLst>
              <a:ext uri="{FF2B5EF4-FFF2-40B4-BE49-F238E27FC236}">
                <a16:creationId xmlns:a16="http://schemas.microsoft.com/office/drawing/2014/main" id="{31395455-8DEA-4BCE-8D1E-7C3390940C02}"/>
              </a:ext>
            </a:extLst>
          </p:cNvPr>
          <p:cNvSpPr>
            <a:spLocks noGrp="1"/>
          </p:cNvSpPr>
          <p:nvPr>
            <p:ph idx="1"/>
          </p:nvPr>
        </p:nvSpPr>
        <p:spPr>
          <a:xfrm>
            <a:off x="1451579" y="2015734"/>
            <a:ext cx="9945291" cy="3450613"/>
          </a:xfrm>
        </p:spPr>
        <p:txBody>
          <a:bodyPr>
            <a:normAutofit fontScale="92500"/>
          </a:bodyPr>
          <a:lstStyle/>
          <a:p>
            <a:r>
              <a:rPr lang="en-US" dirty="0"/>
              <a:t>Natural Language Processing (or NLP) is applying Machine Learning models to text and language. </a:t>
            </a:r>
          </a:p>
          <a:p>
            <a:r>
              <a:rPr lang="en-US" dirty="0"/>
              <a:t>Teaching machines to understand what is said in spoken and written word is the focus of Natural Language Processing. </a:t>
            </a:r>
          </a:p>
          <a:p>
            <a:r>
              <a:rPr lang="en-US" dirty="0"/>
              <a:t>You can also use NLP on a text review to predict if the review is a good one or a bad one. </a:t>
            </a:r>
          </a:p>
          <a:p>
            <a:r>
              <a:rPr lang="en-US" dirty="0"/>
              <a:t>You can use NLP on an article to predict some categories of the articles you are trying to segment. You can use NLP on a book to predict the genre of the book.</a:t>
            </a:r>
          </a:p>
          <a:p>
            <a:r>
              <a:rPr lang="en-US" dirty="0"/>
              <a:t> And it can go further, you can use NLP to build a machine translator or a speech recognition system, and in that last example you use classification algorithms to classify language.</a:t>
            </a:r>
          </a:p>
          <a:p>
            <a:endParaRPr lang="en-IN" dirty="0"/>
          </a:p>
        </p:txBody>
      </p:sp>
    </p:spTree>
    <p:extLst>
      <p:ext uri="{BB962C8B-B14F-4D97-AF65-F5344CB8AC3E}">
        <p14:creationId xmlns:p14="http://schemas.microsoft.com/office/powerpoint/2010/main" val="262567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8CC2-719F-4DB8-9064-3C760D11A54A}"/>
              </a:ext>
            </a:extLst>
          </p:cNvPr>
          <p:cNvSpPr>
            <a:spLocks noGrp="1"/>
          </p:cNvSpPr>
          <p:nvPr>
            <p:ph type="title"/>
          </p:nvPr>
        </p:nvSpPr>
        <p:spPr/>
        <p:txBody>
          <a:bodyPr/>
          <a:lstStyle/>
          <a:p>
            <a:r>
              <a:rPr lang="en-IN" dirty="0"/>
              <a:t>Contd.(2/2)</a:t>
            </a:r>
          </a:p>
        </p:txBody>
      </p:sp>
      <p:sp>
        <p:nvSpPr>
          <p:cNvPr id="3" name="Content Placeholder 2">
            <a:extLst>
              <a:ext uri="{FF2B5EF4-FFF2-40B4-BE49-F238E27FC236}">
                <a16:creationId xmlns:a16="http://schemas.microsoft.com/office/drawing/2014/main" id="{132485FB-1209-45C6-B751-73359C4F66A2}"/>
              </a:ext>
            </a:extLst>
          </p:cNvPr>
          <p:cNvSpPr>
            <a:spLocks noGrp="1"/>
          </p:cNvSpPr>
          <p:nvPr>
            <p:ph idx="1"/>
          </p:nvPr>
        </p:nvSpPr>
        <p:spPr>
          <a:xfrm>
            <a:off x="1451579" y="2075229"/>
            <a:ext cx="9733256" cy="3978252"/>
          </a:xfrm>
        </p:spPr>
        <p:txBody>
          <a:bodyPr>
            <a:normAutofit/>
          </a:bodyPr>
          <a:lstStyle/>
          <a:p>
            <a:r>
              <a:rPr lang="en-US" dirty="0"/>
              <a:t>A very well-known model in NLP is the Bag of Words model. It is a model used to preprocess the texts to classify before fitting the classification algorithms on the observations containing the texts.</a:t>
            </a:r>
          </a:p>
          <a:p>
            <a:r>
              <a:rPr lang="en-US" dirty="0"/>
              <a:t>In this part, you will understand and learn how to:</a:t>
            </a:r>
          </a:p>
          <a:p>
            <a:pPr lvl="1"/>
            <a:r>
              <a:rPr lang="en-US" dirty="0"/>
              <a:t>Clean texts to prepare them for the Machine Learning models,</a:t>
            </a:r>
          </a:p>
          <a:p>
            <a:pPr lvl="1"/>
            <a:r>
              <a:rPr lang="en-US" dirty="0"/>
              <a:t>Create a Bag of Words model,</a:t>
            </a:r>
          </a:p>
          <a:p>
            <a:pPr lvl="1"/>
            <a:r>
              <a:rPr lang="en-US" dirty="0"/>
              <a:t>Apply Machine Learning models onto this Bag of Worlds model.</a:t>
            </a:r>
          </a:p>
        </p:txBody>
      </p:sp>
    </p:spTree>
    <p:extLst>
      <p:ext uri="{BB962C8B-B14F-4D97-AF65-F5344CB8AC3E}">
        <p14:creationId xmlns:p14="http://schemas.microsoft.com/office/powerpoint/2010/main" val="98801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0FB2-8663-41F2-A1E6-EF4C91FBF979}"/>
              </a:ext>
            </a:extLst>
          </p:cNvPr>
          <p:cNvSpPr>
            <a:spLocks noGrp="1"/>
          </p:cNvSpPr>
          <p:nvPr>
            <p:ph type="title"/>
          </p:nvPr>
        </p:nvSpPr>
        <p:spPr/>
        <p:txBody>
          <a:bodyPr/>
          <a:lstStyle/>
          <a:p>
            <a:r>
              <a:rPr lang="en-IN" dirty="0"/>
              <a:t>History</a:t>
            </a:r>
          </a:p>
        </p:txBody>
      </p:sp>
      <p:sp>
        <p:nvSpPr>
          <p:cNvPr id="3" name="Content Placeholder 2">
            <a:extLst>
              <a:ext uri="{FF2B5EF4-FFF2-40B4-BE49-F238E27FC236}">
                <a16:creationId xmlns:a16="http://schemas.microsoft.com/office/drawing/2014/main" id="{DF571FB9-0D4B-4026-9A8A-42A41D5D4B4F}"/>
              </a:ext>
            </a:extLst>
          </p:cNvPr>
          <p:cNvSpPr>
            <a:spLocks noGrp="1"/>
          </p:cNvSpPr>
          <p:nvPr>
            <p:ph idx="1"/>
          </p:nvPr>
        </p:nvSpPr>
        <p:spPr/>
        <p:txBody>
          <a:bodyPr>
            <a:normAutofit lnSpcReduction="10000"/>
          </a:bodyPr>
          <a:lstStyle/>
          <a:p>
            <a:r>
              <a:rPr lang="en-US" dirty="0"/>
              <a:t>The history of natural language processing (NLP) generally started in the 1950s, although work can be found from earlier periods. In 1950, Alan Turing published an article titled "Computing Machinery and Intelligence" which proposed what is now called the Turing test as a criterion of intelligence.</a:t>
            </a:r>
          </a:p>
          <a:p>
            <a:r>
              <a:rPr lang="en-US" dirty="0"/>
              <a:t>Up to the 1980s, most natural language processing systems were based on complex sets of hand-written rules. Starting in the late 1980s, however, there was a revolution in natural language processing with the introduction of machine learning algorithms for language processing.</a:t>
            </a:r>
          </a:p>
          <a:p>
            <a:r>
              <a:rPr lang="en-IN" dirty="0">
                <a:hlinkClick r:id="rId2"/>
              </a:rPr>
              <a:t>https://en.wikipedia.org/wiki/Natural_language_processing</a:t>
            </a:r>
            <a:endParaRPr lang="en-IN" dirty="0"/>
          </a:p>
        </p:txBody>
      </p:sp>
    </p:spTree>
    <p:extLst>
      <p:ext uri="{BB962C8B-B14F-4D97-AF65-F5344CB8AC3E}">
        <p14:creationId xmlns:p14="http://schemas.microsoft.com/office/powerpoint/2010/main" val="19810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C48F-5D45-4860-9947-E11BBF6D1C67}"/>
              </a:ext>
            </a:extLst>
          </p:cNvPr>
          <p:cNvSpPr>
            <a:spLocks noGrp="1"/>
          </p:cNvSpPr>
          <p:nvPr>
            <p:ph type="title"/>
          </p:nvPr>
        </p:nvSpPr>
        <p:spPr/>
        <p:txBody>
          <a:bodyPr/>
          <a:lstStyle/>
          <a:p>
            <a:r>
              <a:rPr lang="en-IN" dirty="0"/>
              <a:t>NLP uses</a:t>
            </a:r>
          </a:p>
        </p:txBody>
      </p:sp>
      <p:sp>
        <p:nvSpPr>
          <p:cNvPr id="3" name="Content Placeholder 2">
            <a:extLst>
              <a:ext uri="{FF2B5EF4-FFF2-40B4-BE49-F238E27FC236}">
                <a16:creationId xmlns:a16="http://schemas.microsoft.com/office/drawing/2014/main" id="{62646BA8-8FDC-47A2-9D2D-5D09C97BD05D}"/>
              </a:ext>
            </a:extLst>
          </p:cNvPr>
          <p:cNvSpPr>
            <a:spLocks noGrp="1"/>
          </p:cNvSpPr>
          <p:nvPr>
            <p:ph idx="1"/>
          </p:nvPr>
        </p:nvSpPr>
        <p:spPr>
          <a:xfrm>
            <a:off x="1451579" y="2238352"/>
            <a:ext cx="9603275" cy="3450613"/>
          </a:xfrm>
        </p:spPr>
        <p:txBody>
          <a:bodyPr/>
          <a:lstStyle/>
          <a:p>
            <a:r>
              <a:rPr lang="en-IN" dirty="0"/>
              <a:t>Sentiment analysis - Identifying the mood or subjective opinions within large amounts of text, including average sentiment and opinion mining.</a:t>
            </a:r>
          </a:p>
          <a:p>
            <a:r>
              <a:rPr lang="en-IN" dirty="0"/>
              <a:t> Use it to predict the genre of book.</a:t>
            </a:r>
          </a:p>
          <a:p>
            <a:r>
              <a:rPr lang="en-IN" dirty="0"/>
              <a:t> Question answering</a:t>
            </a:r>
          </a:p>
          <a:p>
            <a:r>
              <a:rPr lang="en-IN" dirty="0"/>
              <a:t>Use NLP to build a machine translator or speech recognition system</a:t>
            </a:r>
          </a:p>
          <a:p>
            <a:r>
              <a:rPr lang="en-IN" dirty="0"/>
              <a:t>Document summarization  </a:t>
            </a:r>
          </a:p>
        </p:txBody>
      </p:sp>
    </p:spTree>
    <p:extLst>
      <p:ext uri="{BB962C8B-B14F-4D97-AF65-F5344CB8AC3E}">
        <p14:creationId xmlns:p14="http://schemas.microsoft.com/office/powerpoint/2010/main" val="350816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363A-823C-4DFE-8F31-BFBAE05A0DC1}"/>
              </a:ext>
            </a:extLst>
          </p:cNvPr>
          <p:cNvSpPr>
            <a:spLocks noGrp="1"/>
          </p:cNvSpPr>
          <p:nvPr>
            <p:ph type="title"/>
          </p:nvPr>
        </p:nvSpPr>
        <p:spPr/>
        <p:txBody>
          <a:bodyPr/>
          <a:lstStyle/>
          <a:p>
            <a:r>
              <a:rPr lang="en-IN" dirty="0"/>
              <a:t>Main NLP libraries</a:t>
            </a:r>
          </a:p>
        </p:txBody>
      </p:sp>
      <p:sp>
        <p:nvSpPr>
          <p:cNvPr id="3" name="Content Placeholder 2">
            <a:extLst>
              <a:ext uri="{FF2B5EF4-FFF2-40B4-BE49-F238E27FC236}">
                <a16:creationId xmlns:a16="http://schemas.microsoft.com/office/drawing/2014/main" id="{E7421DA8-CE00-488F-8080-E6B3A88E09F2}"/>
              </a:ext>
            </a:extLst>
          </p:cNvPr>
          <p:cNvSpPr>
            <a:spLocks noGrp="1"/>
          </p:cNvSpPr>
          <p:nvPr>
            <p:ph idx="1"/>
          </p:nvPr>
        </p:nvSpPr>
        <p:spPr/>
        <p:txBody>
          <a:bodyPr/>
          <a:lstStyle/>
          <a:p>
            <a:r>
              <a:rPr lang="en-IN" dirty="0"/>
              <a:t>Natural Language Toolkit – NLTK</a:t>
            </a:r>
          </a:p>
          <a:p>
            <a:r>
              <a:rPr lang="en-IN" dirty="0"/>
              <a:t>Spacy</a:t>
            </a:r>
          </a:p>
          <a:p>
            <a:r>
              <a:rPr lang="en-IN" dirty="0"/>
              <a:t>Stanford NLP</a:t>
            </a:r>
          </a:p>
          <a:p>
            <a:r>
              <a:rPr lang="en-IN" dirty="0" err="1"/>
              <a:t>OpenNLP</a:t>
            </a:r>
            <a:endParaRPr lang="en-IN" dirty="0"/>
          </a:p>
        </p:txBody>
      </p:sp>
    </p:spTree>
    <p:extLst>
      <p:ext uri="{BB962C8B-B14F-4D97-AF65-F5344CB8AC3E}">
        <p14:creationId xmlns:p14="http://schemas.microsoft.com/office/powerpoint/2010/main" val="376773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5CE5-753C-4E7F-A08C-362C95145A21}"/>
              </a:ext>
            </a:extLst>
          </p:cNvPr>
          <p:cNvSpPr>
            <a:spLocks noGrp="1"/>
          </p:cNvSpPr>
          <p:nvPr>
            <p:ph type="title"/>
          </p:nvPr>
        </p:nvSpPr>
        <p:spPr/>
        <p:txBody>
          <a:bodyPr/>
          <a:lstStyle/>
          <a:p>
            <a:r>
              <a:rPr lang="en-IN"/>
              <a:t>NLTK</a:t>
            </a:r>
            <a:endParaRPr lang="en-IN" dirty="0"/>
          </a:p>
        </p:txBody>
      </p:sp>
      <p:sp>
        <p:nvSpPr>
          <p:cNvPr id="5" name="TextBox 4">
            <a:extLst>
              <a:ext uri="{FF2B5EF4-FFF2-40B4-BE49-F238E27FC236}">
                <a16:creationId xmlns:a16="http://schemas.microsoft.com/office/drawing/2014/main" id="{3E545093-E378-4D4B-A83A-C3E83E15866C}"/>
              </a:ext>
            </a:extLst>
          </p:cNvPr>
          <p:cNvSpPr txBox="1"/>
          <p:nvPr/>
        </p:nvSpPr>
        <p:spPr>
          <a:xfrm>
            <a:off x="5527659" y="5591816"/>
            <a:ext cx="3136281" cy="461665"/>
          </a:xfrm>
          <a:prstGeom prst="rect">
            <a:avLst/>
          </a:prstGeom>
          <a:noFill/>
        </p:spPr>
        <p:txBody>
          <a:bodyPr wrap="square" rtlCol="0">
            <a:spAutoFit/>
          </a:bodyPr>
          <a:lstStyle/>
          <a:p>
            <a:r>
              <a:rPr lang="en-IN" sz="2400" dirty="0">
                <a:hlinkClick r:id="rId2"/>
              </a:rPr>
              <a:t>http://www.nltk.org/</a:t>
            </a:r>
            <a:endParaRPr lang="en-IN" sz="2400" dirty="0"/>
          </a:p>
        </p:txBody>
      </p:sp>
      <p:pic>
        <p:nvPicPr>
          <p:cNvPr id="1026" name="Picture 2">
            <a:extLst>
              <a:ext uri="{FF2B5EF4-FFF2-40B4-BE49-F238E27FC236}">
                <a16:creationId xmlns:a16="http://schemas.microsoft.com/office/drawing/2014/main" id="{56DC0903-1E0C-449F-9C23-ACC810CF7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293" y="2016269"/>
            <a:ext cx="10570775" cy="315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27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E26A-1FA3-4E30-A1B1-418DB5DF8B78}"/>
              </a:ext>
            </a:extLst>
          </p:cNvPr>
          <p:cNvSpPr>
            <a:spLocks noGrp="1"/>
          </p:cNvSpPr>
          <p:nvPr>
            <p:ph type="title"/>
          </p:nvPr>
        </p:nvSpPr>
        <p:spPr/>
        <p:txBody>
          <a:bodyPr/>
          <a:lstStyle/>
          <a:p>
            <a:r>
              <a:rPr lang="en-IN" dirty="0" err="1"/>
              <a:t>Nlp</a:t>
            </a:r>
            <a:r>
              <a:rPr lang="en-IN" dirty="0"/>
              <a:t>- Bag of words</a:t>
            </a:r>
          </a:p>
        </p:txBody>
      </p:sp>
      <p:sp>
        <p:nvSpPr>
          <p:cNvPr id="3" name="Content Placeholder 2">
            <a:extLst>
              <a:ext uri="{FF2B5EF4-FFF2-40B4-BE49-F238E27FC236}">
                <a16:creationId xmlns:a16="http://schemas.microsoft.com/office/drawing/2014/main" id="{9B0A245C-CF9A-44E7-B97B-9E6B11228BD2}"/>
              </a:ext>
            </a:extLst>
          </p:cNvPr>
          <p:cNvSpPr>
            <a:spLocks noGrp="1"/>
          </p:cNvSpPr>
          <p:nvPr>
            <p:ph idx="1"/>
          </p:nvPr>
        </p:nvSpPr>
        <p:spPr/>
        <p:txBody>
          <a:bodyPr/>
          <a:lstStyle/>
          <a:p>
            <a:r>
              <a:rPr lang="en-IN" dirty="0"/>
              <a:t>Very popular NLP model – It is a model used to process the texts to classify before fitting that classification algorithms on the observations containing the texts. </a:t>
            </a:r>
          </a:p>
          <a:p>
            <a:r>
              <a:rPr lang="en-IN" dirty="0"/>
              <a:t>It involves 2 things </a:t>
            </a:r>
          </a:p>
          <a:p>
            <a:pPr lvl="1"/>
            <a:r>
              <a:rPr lang="en-IN" dirty="0"/>
              <a:t>A vocabulary of unknown words.</a:t>
            </a:r>
          </a:p>
          <a:p>
            <a:pPr lvl="1"/>
            <a:r>
              <a:rPr lang="en-IN" dirty="0"/>
              <a:t>A measure of the presence of known words </a:t>
            </a:r>
          </a:p>
        </p:txBody>
      </p:sp>
    </p:spTree>
    <p:extLst>
      <p:ext uri="{BB962C8B-B14F-4D97-AF65-F5344CB8AC3E}">
        <p14:creationId xmlns:p14="http://schemas.microsoft.com/office/powerpoint/2010/main" val="406193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AC2-9FB7-425C-B544-0BFAB730BAD7}"/>
              </a:ext>
            </a:extLst>
          </p:cNvPr>
          <p:cNvSpPr>
            <a:spLocks noGrp="1"/>
          </p:cNvSpPr>
          <p:nvPr>
            <p:ph type="title"/>
          </p:nvPr>
        </p:nvSpPr>
        <p:spPr>
          <a:xfrm>
            <a:off x="1438327" y="2673076"/>
            <a:ext cx="9603275" cy="1049235"/>
          </a:xfrm>
        </p:spPr>
        <p:txBody>
          <a:bodyPr>
            <a:normAutofit/>
          </a:bodyPr>
          <a:lstStyle/>
          <a:p>
            <a:pPr algn="ctr"/>
            <a:r>
              <a:rPr lang="en-IN" sz="6600" dirty="0">
                <a:solidFill>
                  <a:schemeClr val="accent1">
                    <a:lumMod val="60000"/>
                    <a:lumOff val="40000"/>
                  </a:schemeClr>
                </a:solidFill>
              </a:rPr>
              <a:t>Thank you</a:t>
            </a:r>
          </a:p>
        </p:txBody>
      </p:sp>
    </p:spTree>
    <p:extLst>
      <p:ext uri="{BB962C8B-B14F-4D97-AF65-F5344CB8AC3E}">
        <p14:creationId xmlns:p14="http://schemas.microsoft.com/office/powerpoint/2010/main" val="3636733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458</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Gallery</vt:lpstr>
      <vt:lpstr>Natural Language processing- NLP</vt:lpstr>
      <vt:lpstr>NLP(1/2)</vt:lpstr>
      <vt:lpstr>Contd.(2/2)</vt:lpstr>
      <vt:lpstr>History</vt:lpstr>
      <vt:lpstr>NLP uses</vt:lpstr>
      <vt:lpstr>Main NLP libraries</vt:lpstr>
      <vt:lpstr>NLTK</vt:lpstr>
      <vt:lpstr>Nlp- Bag of words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K-NN</dc:title>
  <dc:creator>Inten98</dc:creator>
  <cp:lastModifiedBy>Inten98</cp:lastModifiedBy>
  <cp:revision>32</cp:revision>
  <dcterms:created xsi:type="dcterms:W3CDTF">2020-05-06T07:05:34Z</dcterms:created>
  <dcterms:modified xsi:type="dcterms:W3CDTF">2020-05-22T04:13:31Z</dcterms:modified>
</cp:coreProperties>
</file>