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9" r:id="rId3"/>
    <p:sldId id="302" r:id="rId4"/>
    <p:sldId id="301" r:id="rId5"/>
    <p:sldId id="295" r:id="rId6"/>
    <p:sldId id="303" r:id="rId7"/>
    <p:sldId id="296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5050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Reinforcement learning - UCB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AD3-7A17-4018-9F17-C0E1FDB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E3041-23C5-4FAA-BE1B-8B7DA186B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have d arms. For example, arms are ads that we display to users each time they connect to a web page.</a:t>
                </a:r>
              </a:p>
              <a:p>
                <a:r>
                  <a:rPr lang="en-IN" dirty="0"/>
                  <a:t>Each time a user connects to this web page, that makes a round.</a:t>
                </a:r>
              </a:p>
              <a:p>
                <a:r>
                  <a:rPr lang="en-IN" dirty="0"/>
                  <a:t>At each round n, we choose one ad to display to the user.</a:t>
                </a:r>
              </a:p>
              <a:p>
                <a:r>
                  <a:rPr lang="en-IN" dirty="0"/>
                  <a:t>At each round n, ad I gives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if the user clicked on the ad </a:t>
                </a:r>
                <a:r>
                  <a:rPr lang="en-IN" dirty="0" err="1"/>
                  <a:t>i</a:t>
                </a:r>
                <a:r>
                  <a:rPr lang="en-IN" dirty="0"/>
                  <a:t>, 0 if the user didn’t.</a:t>
                </a:r>
              </a:p>
              <a:p>
                <a:r>
                  <a:rPr lang="en-IN" dirty="0"/>
                  <a:t>Our goal is to maximize the total reward we get over many rounds.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E3041-23C5-4FAA-BE1B-8B7DA186B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47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1B4C-A261-4156-9FFE-DE54423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Ucb</a:t>
            </a:r>
            <a:r>
              <a:rPr lang="en-IN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22528-D6F2-4410-8EC6-056E43766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236838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At each round n, we consider two numbers for each ad </a:t>
                </a:r>
                <a:r>
                  <a:rPr lang="en-IN" dirty="0" err="1"/>
                  <a:t>i</a:t>
                </a:r>
                <a:r>
                  <a:rPr lang="en-I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- the number of times the ad I was selected up to round 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- the sum of the rewards of the ad I up to round n.</a:t>
                </a:r>
              </a:p>
              <a:p>
                <a:r>
                  <a:rPr lang="en-IN" dirty="0"/>
                  <a:t>From these two numbers we compute:</a:t>
                </a:r>
              </a:p>
              <a:p>
                <a:pPr lvl="1"/>
                <a:r>
                  <a:rPr lang="en-IN" dirty="0"/>
                  <a:t>The average reward of ad I up to round 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The confidence interval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at round n with</a:t>
                </a:r>
              </a:p>
              <a:p>
                <a:pPr marL="1371600" lvl="3" indent="0">
                  <a:buNone/>
                </a:pPr>
                <a:r>
                  <a:rPr lang="en-I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IN" dirty="0"/>
              </a:p>
              <a:p>
                <a:r>
                  <a:rPr lang="en-IN" dirty="0"/>
                  <a:t>We select the ad I that has the maximum UCB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22528-D6F2-4410-8EC6-056E43766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236838" cy="4037749"/>
              </a:xfrm>
              <a:blipFill>
                <a:blip r:embed="rId2"/>
                <a:stretch>
                  <a:fillRect l="-536" t="-755" b="-2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6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2B41-CAB7-4343-883F-05FDBAA8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Upper confidence bound algorithm</a:t>
            </a:r>
          </a:p>
        </p:txBody>
      </p:sp>
      <p:pic>
        <p:nvPicPr>
          <p:cNvPr id="3082" name="Picture 10" descr="Coin Slot Machine: Amazon.com">
            <a:extLst>
              <a:ext uri="{FF2B5EF4-FFF2-40B4-BE49-F238E27FC236}">
                <a16:creationId xmlns:a16="http://schemas.microsoft.com/office/drawing/2014/main" id="{FC7885EC-5CB6-4B97-8A71-B4256846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172743" y="18537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oin Slot Machine: Amazon.com">
            <a:extLst>
              <a:ext uri="{FF2B5EF4-FFF2-40B4-BE49-F238E27FC236}">
                <a16:creationId xmlns:a16="http://schemas.microsoft.com/office/drawing/2014/main" id="{562129BF-541C-4A1F-AEA4-7787EEC88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2524526" y="18537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oin Slot Machine: Amazon.com">
            <a:extLst>
              <a:ext uri="{FF2B5EF4-FFF2-40B4-BE49-F238E27FC236}">
                <a16:creationId xmlns:a16="http://schemas.microsoft.com/office/drawing/2014/main" id="{1BCD593D-A402-48F3-BA0E-88339C921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4883671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oin Slot Machine: Amazon.com">
            <a:extLst>
              <a:ext uri="{FF2B5EF4-FFF2-40B4-BE49-F238E27FC236}">
                <a16:creationId xmlns:a16="http://schemas.microsoft.com/office/drawing/2014/main" id="{AD9184B5-2DE5-4591-9154-D1E7C3E81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7312500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oin Slot Machine: Amazon.com">
            <a:extLst>
              <a:ext uri="{FF2B5EF4-FFF2-40B4-BE49-F238E27FC236}">
                <a16:creationId xmlns:a16="http://schemas.microsoft.com/office/drawing/2014/main" id="{3D5696E5-A5DC-4DFC-BC27-22F84408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9741329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2EC4A-44A2-481A-9439-B67FA012DD1D}"/>
              </a:ext>
            </a:extLst>
          </p:cNvPr>
          <p:cNvSpPr txBox="1"/>
          <p:nvPr/>
        </p:nvSpPr>
        <p:spPr>
          <a:xfrm>
            <a:off x="94907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DB41-8EFD-4CC5-A600-032057E44DF3}"/>
              </a:ext>
            </a:extLst>
          </p:cNvPr>
          <p:cNvSpPr txBox="1"/>
          <p:nvPr/>
        </p:nvSpPr>
        <p:spPr>
          <a:xfrm>
            <a:off x="340885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D1AFE-4D3D-4B6A-AE9E-FDB2B1DF477E}"/>
              </a:ext>
            </a:extLst>
          </p:cNvPr>
          <p:cNvSpPr txBox="1"/>
          <p:nvPr/>
        </p:nvSpPr>
        <p:spPr>
          <a:xfrm>
            <a:off x="559349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EFA51-904B-4C92-A6E5-5956C08AD1AD}"/>
              </a:ext>
            </a:extLst>
          </p:cNvPr>
          <p:cNvSpPr txBox="1"/>
          <p:nvPr/>
        </p:nvSpPr>
        <p:spPr>
          <a:xfrm>
            <a:off x="820154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C3804-D0EF-4C2A-B17D-29D979A9DD86}"/>
              </a:ext>
            </a:extLst>
          </p:cNvPr>
          <p:cNvSpPr txBox="1"/>
          <p:nvPr/>
        </p:nvSpPr>
        <p:spPr>
          <a:xfrm>
            <a:off x="1051305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88109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C978-598D-4CD3-A386-83F6C1FD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pic>
        <p:nvPicPr>
          <p:cNvPr id="4098" name="Picture 2" descr="multi armed Bandit Problem - Cross Validated">
            <a:extLst>
              <a:ext uri="{FF2B5EF4-FFF2-40B4-BE49-F238E27FC236}">
                <a16:creationId xmlns:a16="http://schemas.microsoft.com/office/drawing/2014/main" id="{CB07F7F8-58E2-4BF9-9E12-9CC498EFB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7"/>
          <a:stretch/>
        </p:blipFill>
        <p:spPr bwMode="auto">
          <a:xfrm>
            <a:off x="1167619" y="1881964"/>
            <a:ext cx="10100603" cy="417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7233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78423" y="2723320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3336" y="2723324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716696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65760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2602" y="3650976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64567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6642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5825007" y="1480875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533DA-F16D-4D74-B675-1D6AEC45BACC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B4C66E-19A9-4D92-9C2B-BA1D7EA5F3AE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D5A64-4AAE-49F7-BA55-7911F400B439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FC044-50B2-4E24-9501-4269E5523AED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20B9-AC92-4300-9AD6-3DD21EE25A35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0952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2" grpId="0" animBg="1"/>
      <p:bldP spid="2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78423" y="2723320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3336" y="2723324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716696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65760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2602" y="3650976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64567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5825007" y="1480875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53820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3336" y="2723324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716696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65760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2602" y="3650976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8117651" y="1267351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344538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174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3336" y="2723324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716696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65760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2602" y="3650976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8117651" y="1267351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81468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174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3336" y="2723324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951923"/>
            <a:ext cx="1272202" cy="1752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2602" y="3650976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223394" y="1336159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7901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174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242933"/>
            <a:ext cx="1272202" cy="2051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951923"/>
            <a:ext cx="1272202" cy="1752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17058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0549076" y="1177130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399263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95-5E2E-4B18-8BA6-BC1550A8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455-8DEA-4BCE-8D1E-7C339094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one of three basic machine learning paradigms, alongside supervised learning and unsupervised learning.</a:t>
            </a:r>
          </a:p>
          <a:p>
            <a:r>
              <a:rPr lang="en-US" dirty="0"/>
              <a:t>Reinforcement learning differs from supervised learning in not needing labelled input/output pairs be presented.</a:t>
            </a:r>
          </a:p>
          <a:p>
            <a:r>
              <a:rPr lang="en-US" dirty="0"/>
              <a:t>Reinforcement learning is the training of machine learning models to make a sequence of decisions. The agent learns to achieve a goal in an uncertain, potentially complex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7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174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552601"/>
            <a:ext cx="1272202" cy="1340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73427" y="2951923"/>
            <a:ext cx="1272202" cy="1752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17058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73427" y="3988903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0549076" y="1177130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50834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174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552601"/>
            <a:ext cx="1272202" cy="1340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49253" y="2878208"/>
            <a:ext cx="1272202" cy="15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17058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89794" y="3892821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311980" y="1594448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14311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552601"/>
            <a:ext cx="1272202" cy="174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552602"/>
            <a:ext cx="1272202" cy="93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49253" y="2878208"/>
            <a:ext cx="1272202" cy="15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17058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89794" y="3892821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0555700" y="1267205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87296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878207"/>
            <a:ext cx="1272202" cy="1350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552602"/>
            <a:ext cx="1272202" cy="93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49253" y="2878208"/>
            <a:ext cx="1272202" cy="15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17058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89794" y="3892821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8199705" y="1353603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65383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878207"/>
            <a:ext cx="1272202" cy="1350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723321"/>
            <a:ext cx="1272202" cy="639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49253" y="2878208"/>
            <a:ext cx="1272202" cy="15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046774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89794" y="3892821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0624493" y="1239303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00595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878207"/>
            <a:ext cx="1272202" cy="1350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746181"/>
            <a:ext cx="1272202" cy="36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49253" y="2878208"/>
            <a:ext cx="1272202" cy="15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3001054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89794" y="3892821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0624493" y="1239303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90963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EC3F829-636F-4EE5-853A-DB9AA711368A}"/>
              </a:ext>
            </a:extLst>
          </p:cNvPr>
          <p:cNvSpPr/>
          <p:nvPr/>
        </p:nvSpPr>
        <p:spPr>
          <a:xfrm>
            <a:off x="5546039" y="2951923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8311A-07F4-4BD6-BEB1-27CEDE16A71B}"/>
              </a:ext>
            </a:extLst>
          </p:cNvPr>
          <p:cNvSpPr/>
          <p:nvPr/>
        </p:nvSpPr>
        <p:spPr>
          <a:xfrm>
            <a:off x="7891681" y="2878207"/>
            <a:ext cx="1272202" cy="1350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C080F-B74C-4861-8F2E-B8BC9A6F32EE}"/>
              </a:ext>
            </a:extLst>
          </p:cNvPr>
          <p:cNvSpPr/>
          <p:nvPr/>
        </p:nvSpPr>
        <p:spPr>
          <a:xfrm>
            <a:off x="10349964" y="2817019"/>
            <a:ext cx="1272202" cy="242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7F575-7475-4292-B58E-7A97C46B9063}"/>
              </a:ext>
            </a:extLst>
          </p:cNvPr>
          <p:cNvSpPr/>
          <p:nvPr/>
        </p:nvSpPr>
        <p:spPr>
          <a:xfrm>
            <a:off x="3399185" y="2723322"/>
            <a:ext cx="1272202" cy="237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21D4C-259E-49AF-8A1F-74ED51937096}"/>
              </a:ext>
            </a:extLst>
          </p:cNvPr>
          <p:cNvSpPr/>
          <p:nvPr/>
        </p:nvSpPr>
        <p:spPr>
          <a:xfrm>
            <a:off x="1049253" y="2878208"/>
            <a:ext cx="1272202" cy="15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1DB6D-D98B-4186-BC89-D84448C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UCB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D3E2F-F22A-442E-9058-FADF5B448511}"/>
              </a:ext>
            </a:extLst>
          </p:cNvPr>
          <p:cNvCxnSpPr>
            <a:cxnSpLocks/>
          </p:cNvCxnSpPr>
          <p:nvPr/>
        </p:nvCxnSpPr>
        <p:spPr>
          <a:xfrm flipV="1">
            <a:off x="238539" y="2226365"/>
            <a:ext cx="0" cy="3087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27BA3-4D4C-40F3-B8F9-30DE19A5BEBB}"/>
              </a:ext>
            </a:extLst>
          </p:cNvPr>
          <p:cNvCxnSpPr>
            <a:cxnSpLocks/>
          </p:cNvCxnSpPr>
          <p:nvPr/>
        </p:nvCxnSpPr>
        <p:spPr>
          <a:xfrm>
            <a:off x="1152939" y="3451860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43FAE-EAC3-47E6-A90B-95B154F7F0C1}"/>
              </a:ext>
            </a:extLst>
          </p:cNvPr>
          <p:cNvCxnSpPr>
            <a:cxnSpLocks/>
          </p:cNvCxnSpPr>
          <p:nvPr/>
        </p:nvCxnSpPr>
        <p:spPr>
          <a:xfrm>
            <a:off x="10469230" y="2965338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0A113-9A2B-4B13-AF80-B0584DBA6598}"/>
              </a:ext>
            </a:extLst>
          </p:cNvPr>
          <p:cNvCxnSpPr>
            <a:cxnSpLocks/>
          </p:cNvCxnSpPr>
          <p:nvPr/>
        </p:nvCxnSpPr>
        <p:spPr>
          <a:xfrm>
            <a:off x="7977825" y="3486883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C4121-5A98-498B-9863-EE2D9DC3691D}"/>
              </a:ext>
            </a:extLst>
          </p:cNvPr>
          <p:cNvCxnSpPr>
            <a:cxnSpLocks/>
          </p:cNvCxnSpPr>
          <p:nvPr/>
        </p:nvCxnSpPr>
        <p:spPr>
          <a:xfrm>
            <a:off x="5585797" y="3892825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CCC5F-D26B-4F7E-B26C-9B9BE0EA0D12}"/>
              </a:ext>
            </a:extLst>
          </p:cNvPr>
          <p:cNvCxnSpPr>
            <a:cxnSpLocks/>
          </p:cNvCxnSpPr>
          <p:nvPr/>
        </p:nvCxnSpPr>
        <p:spPr>
          <a:xfrm>
            <a:off x="3445565" y="3657602"/>
            <a:ext cx="109993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90EED-50A4-44A4-9F1A-29C76F53A3C4}"/>
              </a:ext>
            </a:extLst>
          </p:cNvPr>
          <p:cNvCxnSpPr/>
          <p:nvPr/>
        </p:nvCxnSpPr>
        <p:spPr>
          <a:xfrm>
            <a:off x="1089794" y="3892821"/>
            <a:ext cx="127220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A34DE0-BB5C-4600-BB6E-BEEB7AD03297}"/>
              </a:ext>
            </a:extLst>
          </p:cNvPr>
          <p:cNvCxnSpPr/>
          <p:nvPr/>
        </p:nvCxnSpPr>
        <p:spPr>
          <a:xfrm>
            <a:off x="3392557" y="4340087"/>
            <a:ext cx="127220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4BC50-E32E-4670-9588-C13A320ABD54}"/>
              </a:ext>
            </a:extLst>
          </p:cNvPr>
          <p:cNvCxnSpPr/>
          <p:nvPr/>
        </p:nvCxnSpPr>
        <p:spPr>
          <a:xfrm>
            <a:off x="5539413" y="4704529"/>
            <a:ext cx="127220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E8DA0-FA44-4FC3-A035-7AA0E103023D}"/>
              </a:ext>
            </a:extLst>
          </p:cNvPr>
          <p:cNvCxnSpPr/>
          <p:nvPr/>
        </p:nvCxnSpPr>
        <p:spPr>
          <a:xfrm>
            <a:off x="7865174" y="3385933"/>
            <a:ext cx="12722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464E6-8789-4193-A43C-E67467BDAA0F}"/>
              </a:ext>
            </a:extLst>
          </p:cNvPr>
          <p:cNvCxnSpPr/>
          <p:nvPr/>
        </p:nvCxnSpPr>
        <p:spPr>
          <a:xfrm>
            <a:off x="10349957" y="2928729"/>
            <a:ext cx="12722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15DDB9-D910-4D4B-BF7F-A9D1375067B6}"/>
              </a:ext>
            </a:extLst>
          </p:cNvPr>
          <p:cNvSpPr/>
          <p:nvPr/>
        </p:nvSpPr>
        <p:spPr>
          <a:xfrm>
            <a:off x="10624493" y="1239303"/>
            <a:ext cx="860721" cy="1049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A9328-7F47-4127-B8A8-A880AD7C9D24}"/>
              </a:ext>
            </a:extLst>
          </p:cNvPr>
          <p:cNvSpPr txBox="1"/>
          <p:nvPr/>
        </p:nvSpPr>
        <p:spPr>
          <a:xfrm>
            <a:off x="122339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28AA-9E83-4AF6-9C70-7DEE0140D118}"/>
              </a:ext>
            </a:extLst>
          </p:cNvPr>
          <p:cNvSpPr txBox="1"/>
          <p:nvPr/>
        </p:nvSpPr>
        <p:spPr>
          <a:xfrm>
            <a:off x="368317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FECEE-EBB6-4DFC-91C8-E44AD42DCEE5}"/>
              </a:ext>
            </a:extLst>
          </p:cNvPr>
          <p:cNvSpPr txBox="1"/>
          <p:nvPr/>
        </p:nvSpPr>
        <p:spPr>
          <a:xfrm>
            <a:off x="586781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3A268-FC57-420D-9C4D-7BFD6EF920A9}"/>
              </a:ext>
            </a:extLst>
          </p:cNvPr>
          <p:cNvSpPr txBox="1"/>
          <p:nvPr/>
        </p:nvSpPr>
        <p:spPr>
          <a:xfrm>
            <a:off x="847586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45C50-61D0-4B35-A142-35C7E224E4EA}"/>
              </a:ext>
            </a:extLst>
          </p:cNvPr>
          <p:cNvSpPr txBox="1"/>
          <p:nvPr/>
        </p:nvSpPr>
        <p:spPr>
          <a:xfrm>
            <a:off x="1078737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3148093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6F88-5647-4F60-9966-D626865F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Contd.(3/3)</a:t>
            </a:r>
          </a:p>
        </p:txBody>
      </p:sp>
      <p:pic>
        <p:nvPicPr>
          <p:cNvPr id="1026" name="Picture 2" descr="Robot Dogs - The Old Robot's Web Site">
            <a:extLst>
              <a:ext uri="{FF2B5EF4-FFF2-40B4-BE49-F238E27FC236}">
                <a16:creationId xmlns:a16="http://schemas.microsoft.com/office/drawing/2014/main" id="{99F4CE4D-15F6-47C2-B34D-03DBA6B3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2055054"/>
            <a:ext cx="3629465" cy="362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E15F-5A07-4A21-A1B1-25A74FED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Multi-armed bandit problem(1/2)</a:t>
            </a:r>
          </a:p>
        </p:txBody>
      </p:sp>
      <p:pic>
        <p:nvPicPr>
          <p:cNvPr id="2050" name="Picture 2" descr="Coin Slot Machine: Amazon.com">
            <a:extLst>
              <a:ext uri="{FF2B5EF4-FFF2-40B4-BE49-F238E27FC236}">
                <a16:creationId xmlns:a16="http://schemas.microsoft.com/office/drawing/2014/main" id="{2D66FFDA-A972-4A73-B8EB-D20960DC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26" y="1956580"/>
            <a:ext cx="3839601" cy="383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50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2B41-CAB7-4343-883F-05FDBAA8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Contd.(2/3)</a:t>
            </a:r>
          </a:p>
        </p:txBody>
      </p:sp>
      <p:pic>
        <p:nvPicPr>
          <p:cNvPr id="3082" name="Picture 10" descr="Coin Slot Machine: Amazon.com">
            <a:extLst>
              <a:ext uri="{FF2B5EF4-FFF2-40B4-BE49-F238E27FC236}">
                <a16:creationId xmlns:a16="http://schemas.microsoft.com/office/drawing/2014/main" id="{FC7885EC-5CB6-4B97-8A71-B4256846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172743" y="18537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oin Slot Machine: Amazon.com">
            <a:extLst>
              <a:ext uri="{FF2B5EF4-FFF2-40B4-BE49-F238E27FC236}">
                <a16:creationId xmlns:a16="http://schemas.microsoft.com/office/drawing/2014/main" id="{562129BF-541C-4A1F-AEA4-7787EEC88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2524526" y="18537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oin Slot Machine: Amazon.com">
            <a:extLst>
              <a:ext uri="{FF2B5EF4-FFF2-40B4-BE49-F238E27FC236}">
                <a16:creationId xmlns:a16="http://schemas.microsoft.com/office/drawing/2014/main" id="{1BCD593D-A402-48F3-BA0E-88339C921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4883671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oin Slot Machine: Amazon.com">
            <a:extLst>
              <a:ext uri="{FF2B5EF4-FFF2-40B4-BE49-F238E27FC236}">
                <a16:creationId xmlns:a16="http://schemas.microsoft.com/office/drawing/2014/main" id="{AD9184B5-2DE5-4591-9154-D1E7C3E81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7312500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oin Slot Machine: Amazon.com">
            <a:extLst>
              <a:ext uri="{FF2B5EF4-FFF2-40B4-BE49-F238E27FC236}">
                <a16:creationId xmlns:a16="http://schemas.microsoft.com/office/drawing/2014/main" id="{3D5696E5-A5DC-4DFC-BC27-22F84408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9741329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2EC4A-44A2-481A-9439-B67FA012DD1D}"/>
              </a:ext>
            </a:extLst>
          </p:cNvPr>
          <p:cNvSpPr txBox="1"/>
          <p:nvPr/>
        </p:nvSpPr>
        <p:spPr>
          <a:xfrm>
            <a:off x="94907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DB41-8EFD-4CC5-A600-032057E44DF3}"/>
              </a:ext>
            </a:extLst>
          </p:cNvPr>
          <p:cNvSpPr txBox="1"/>
          <p:nvPr/>
        </p:nvSpPr>
        <p:spPr>
          <a:xfrm>
            <a:off x="340885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D1AFE-4D3D-4B6A-AE9E-FDB2B1DF477E}"/>
              </a:ext>
            </a:extLst>
          </p:cNvPr>
          <p:cNvSpPr txBox="1"/>
          <p:nvPr/>
        </p:nvSpPr>
        <p:spPr>
          <a:xfrm>
            <a:off x="559349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EFA51-904B-4C92-A6E5-5956C08AD1AD}"/>
              </a:ext>
            </a:extLst>
          </p:cNvPr>
          <p:cNvSpPr txBox="1"/>
          <p:nvPr/>
        </p:nvSpPr>
        <p:spPr>
          <a:xfrm>
            <a:off x="820154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C3804-D0EF-4C2A-B17D-29D979A9DD86}"/>
              </a:ext>
            </a:extLst>
          </p:cNvPr>
          <p:cNvSpPr txBox="1"/>
          <p:nvPr/>
        </p:nvSpPr>
        <p:spPr>
          <a:xfrm>
            <a:off x="1051305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2066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C978-598D-4CD3-A386-83F6C1FD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Contd.(3/3)</a:t>
            </a:r>
          </a:p>
        </p:txBody>
      </p:sp>
      <p:pic>
        <p:nvPicPr>
          <p:cNvPr id="4098" name="Picture 2" descr="multi armed Bandit Problem - Cross Validated">
            <a:extLst>
              <a:ext uri="{FF2B5EF4-FFF2-40B4-BE49-F238E27FC236}">
                <a16:creationId xmlns:a16="http://schemas.microsoft.com/office/drawing/2014/main" id="{CB07F7F8-58E2-4BF9-9E12-9CC498EFB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7"/>
          <a:stretch/>
        </p:blipFill>
        <p:spPr bwMode="auto">
          <a:xfrm>
            <a:off x="1167619" y="1881964"/>
            <a:ext cx="10100603" cy="417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9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A59E-0574-46AD-B48E-F3C34FA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approach</a:t>
            </a:r>
          </a:p>
        </p:txBody>
      </p:sp>
      <p:pic>
        <p:nvPicPr>
          <p:cNvPr id="5122" name="Picture 2" descr="Pin on 5 anniversary">
            <a:extLst>
              <a:ext uri="{FF2B5EF4-FFF2-40B4-BE49-F238E27FC236}">
                <a16:creationId xmlns:a16="http://schemas.microsoft.com/office/drawing/2014/main" id="{A56398CD-482C-494A-AE20-57BF45B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4" y="2102540"/>
            <a:ext cx="2058300" cy="26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CAN IT BE IRONY WHEN IT IS EXACTLY WHAT YOU EXPECTED?: Welcome ...">
            <a:extLst>
              <a:ext uri="{FF2B5EF4-FFF2-40B4-BE49-F238E27FC236}">
                <a16:creationId xmlns:a16="http://schemas.microsoft.com/office/drawing/2014/main" id="{17C57615-28E3-4246-8451-E218FE72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54" y="2153478"/>
            <a:ext cx="1811241" cy="255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n on Coca Cola Side of Life">
            <a:extLst>
              <a:ext uri="{FF2B5EF4-FFF2-40B4-BE49-F238E27FC236}">
                <a16:creationId xmlns:a16="http://schemas.microsoft.com/office/drawing/2014/main" id="{06CC1D1F-52B5-4572-B448-69BF6E41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79" y="2102540"/>
            <a:ext cx="1811242" cy="25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oin us on the Coke side of life - Bag The Web">
            <a:extLst>
              <a:ext uri="{FF2B5EF4-FFF2-40B4-BE49-F238E27FC236}">
                <a16:creationId xmlns:a16="http://schemas.microsoft.com/office/drawing/2014/main" id="{D6D679C3-CE89-491C-B087-FC428F0A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660" y="2148802"/>
            <a:ext cx="1809465" cy="25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oca-Cola Open Happiness Egypt | Print Ads | dezakaya.com creative ...">
            <a:extLst>
              <a:ext uri="{FF2B5EF4-FFF2-40B4-BE49-F238E27FC236}">
                <a16:creationId xmlns:a16="http://schemas.microsoft.com/office/drawing/2014/main" id="{FEABB689-CA46-4C00-9584-F14185B1F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64" y="2145608"/>
            <a:ext cx="2551043" cy="255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4B0CCB-EDBF-4729-BA32-D2EF095BF3E2}"/>
              </a:ext>
            </a:extLst>
          </p:cNvPr>
          <p:cNvSpPr txBox="1"/>
          <p:nvPr/>
        </p:nvSpPr>
        <p:spPr>
          <a:xfrm>
            <a:off x="1253874" y="4959793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9B069-6BD9-4151-8CE2-AD4E340D4B4C}"/>
              </a:ext>
            </a:extLst>
          </p:cNvPr>
          <p:cNvSpPr txBox="1"/>
          <p:nvPr/>
        </p:nvSpPr>
        <p:spPr>
          <a:xfrm>
            <a:off x="3713655" y="4958053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E0CE-2B5F-4735-BF2C-D8771E4AC640}"/>
              </a:ext>
            </a:extLst>
          </p:cNvPr>
          <p:cNvSpPr txBox="1"/>
          <p:nvPr/>
        </p:nvSpPr>
        <p:spPr>
          <a:xfrm>
            <a:off x="5844747" y="4958053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6905A-C37A-49C6-99A3-8A3BE91CF4EB}"/>
              </a:ext>
            </a:extLst>
          </p:cNvPr>
          <p:cNvSpPr txBox="1"/>
          <p:nvPr/>
        </p:nvSpPr>
        <p:spPr>
          <a:xfrm>
            <a:off x="8093033" y="4946541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FE321-F18D-47C8-8E4F-29BCDD7FEFA5}"/>
              </a:ext>
            </a:extLst>
          </p:cNvPr>
          <p:cNvSpPr txBox="1"/>
          <p:nvPr/>
        </p:nvSpPr>
        <p:spPr>
          <a:xfrm>
            <a:off x="10686873" y="4938976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6064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1C99-1C84-4A8B-B052-591F1A16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599" y="2904382"/>
            <a:ext cx="9603275" cy="1049235"/>
          </a:xfrm>
        </p:spPr>
        <p:txBody>
          <a:bodyPr/>
          <a:lstStyle/>
          <a:p>
            <a:r>
              <a:rPr lang="en-IN" dirty="0"/>
              <a:t>Upper confidence bound(</a:t>
            </a:r>
            <a:r>
              <a:rPr lang="en-IN" dirty="0" err="1"/>
              <a:t>Ucb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8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2B41-CAB7-4343-883F-05FDBAA8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multi-armed bandit problem</a:t>
            </a:r>
          </a:p>
        </p:txBody>
      </p:sp>
      <p:pic>
        <p:nvPicPr>
          <p:cNvPr id="3082" name="Picture 10" descr="Coin Slot Machine: Amazon.com">
            <a:extLst>
              <a:ext uri="{FF2B5EF4-FFF2-40B4-BE49-F238E27FC236}">
                <a16:creationId xmlns:a16="http://schemas.microsoft.com/office/drawing/2014/main" id="{FC7885EC-5CB6-4B97-8A71-B4256846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172743" y="18537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oin Slot Machine: Amazon.com">
            <a:extLst>
              <a:ext uri="{FF2B5EF4-FFF2-40B4-BE49-F238E27FC236}">
                <a16:creationId xmlns:a16="http://schemas.microsoft.com/office/drawing/2014/main" id="{562129BF-541C-4A1F-AEA4-7787EEC88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2524526" y="18537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oin Slot Machine: Amazon.com">
            <a:extLst>
              <a:ext uri="{FF2B5EF4-FFF2-40B4-BE49-F238E27FC236}">
                <a16:creationId xmlns:a16="http://schemas.microsoft.com/office/drawing/2014/main" id="{1BCD593D-A402-48F3-BA0E-88339C921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4883671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oin Slot Machine: Amazon.com">
            <a:extLst>
              <a:ext uri="{FF2B5EF4-FFF2-40B4-BE49-F238E27FC236}">
                <a16:creationId xmlns:a16="http://schemas.microsoft.com/office/drawing/2014/main" id="{AD9184B5-2DE5-4591-9154-D1E7C3E81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7312500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oin Slot Machine: Amazon.com">
            <a:extLst>
              <a:ext uri="{FF2B5EF4-FFF2-40B4-BE49-F238E27FC236}">
                <a16:creationId xmlns:a16="http://schemas.microsoft.com/office/drawing/2014/main" id="{3D5696E5-A5DC-4DFC-BC27-22F84408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3607"/>
          <a:stretch/>
        </p:blipFill>
        <p:spPr bwMode="auto">
          <a:xfrm>
            <a:off x="9741329" y="1860954"/>
            <a:ext cx="2280601" cy="33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2EC4A-44A2-481A-9439-B67FA012DD1D}"/>
              </a:ext>
            </a:extLst>
          </p:cNvPr>
          <p:cNvSpPr txBox="1"/>
          <p:nvPr/>
        </p:nvSpPr>
        <p:spPr>
          <a:xfrm>
            <a:off x="949074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DB41-8EFD-4CC5-A600-032057E44DF3}"/>
              </a:ext>
            </a:extLst>
          </p:cNvPr>
          <p:cNvSpPr txBox="1"/>
          <p:nvPr/>
        </p:nvSpPr>
        <p:spPr>
          <a:xfrm>
            <a:off x="3408855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D1AFE-4D3D-4B6A-AE9E-FDB2B1DF477E}"/>
              </a:ext>
            </a:extLst>
          </p:cNvPr>
          <p:cNvSpPr txBox="1"/>
          <p:nvPr/>
        </p:nvSpPr>
        <p:spPr>
          <a:xfrm>
            <a:off x="5593495" y="544664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EFA51-904B-4C92-A6E5-5956C08AD1AD}"/>
              </a:ext>
            </a:extLst>
          </p:cNvPr>
          <p:cNvSpPr txBox="1"/>
          <p:nvPr/>
        </p:nvSpPr>
        <p:spPr>
          <a:xfrm>
            <a:off x="8201547" y="5464794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C3804-D0EF-4C2A-B17D-29D979A9DD86}"/>
              </a:ext>
            </a:extLst>
          </p:cNvPr>
          <p:cNvSpPr txBox="1"/>
          <p:nvPr/>
        </p:nvSpPr>
        <p:spPr>
          <a:xfrm>
            <a:off x="10513058" y="5414378"/>
            <a:ext cx="5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4435603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414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Gallery</vt:lpstr>
      <vt:lpstr>Reinforcement learning - UCB</vt:lpstr>
      <vt:lpstr>Reinforcement learning</vt:lpstr>
      <vt:lpstr>Contd.(3/3)</vt:lpstr>
      <vt:lpstr>Multi-armed bandit problem(1/2)</vt:lpstr>
      <vt:lpstr>Contd.(2/3)</vt:lpstr>
      <vt:lpstr>Contd.(3/3)</vt:lpstr>
      <vt:lpstr>Modern approach</vt:lpstr>
      <vt:lpstr>Upper confidence bound(Ucb)</vt:lpstr>
      <vt:lpstr>The multi-armed bandit problem</vt:lpstr>
      <vt:lpstr>Quick summary</vt:lpstr>
      <vt:lpstr>Ucb algorithm</vt:lpstr>
      <vt:lpstr>Upper confidence bound algorithm</vt:lpstr>
      <vt:lpstr>UCB</vt:lpstr>
      <vt:lpstr>UCB</vt:lpstr>
      <vt:lpstr>UCB</vt:lpstr>
      <vt:lpstr>UCB</vt:lpstr>
      <vt:lpstr>UCB</vt:lpstr>
      <vt:lpstr>UCB</vt:lpstr>
      <vt:lpstr>UCB</vt:lpstr>
      <vt:lpstr>UCB</vt:lpstr>
      <vt:lpstr>UCB</vt:lpstr>
      <vt:lpstr>UCB</vt:lpstr>
      <vt:lpstr>UCB</vt:lpstr>
      <vt:lpstr>UCB</vt:lpstr>
      <vt:lpstr>UCB</vt:lpstr>
      <vt:lpstr>UCB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Inten98</cp:lastModifiedBy>
  <cp:revision>57</cp:revision>
  <dcterms:created xsi:type="dcterms:W3CDTF">2020-04-26T12:41:50Z</dcterms:created>
  <dcterms:modified xsi:type="dcterms:W3CDTF">2020-05-13T06:10:30Z</dcterms:modified>
</cp:coreProperties>
</file>