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7" r:id="rId3"/>
    <p:sldId id="288" r:id="rId4"/>
    <p:sldId id="295" r:id="rId5"/>
    <p:sldId id="296" r:id="rId6"/>
    <p:sldId id="29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CFF-0FA6-46D5-B71A-42549F562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CBBC3-691C-4CBC-AEBC-C0BBF2A4B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9FD95F-F261-4A37-827F-39896F0F14C7}"/>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74A64FF9-0FFC-49A3-B54D-C3799CDBE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A0356-1036-4A23-A11E-3144B94C9AF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65654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23AA-6C68-47E6-9E15-192E53873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394E-3C4E-409E-9D32-18F65D6FD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94D33-B787-4162-8506-EF019DB24366}"/>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1399D0E7-FA42-41A6-9BB8-ACA4954C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42BD7-E8AB-44B1-8D13-305365DAD2BA}"/>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74676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585AC-7FA6-454F-B721-20A16DD61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578BF-C684-4B55-91A2-AB3E92909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2DB1E-E08F-4502-A71C-C4E8969BE2C0}"/>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82977BDD-4064-4AFF-BA9D-731B9823B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71A5C-3EC9-4A52-9249-A3CCC06DF4DC}"/>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4348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3258-EFC3-4E59-A577-73A6C1964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E3942-A771-49F6-9F5D-80C380EF2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8672-151D-4A27-886C-0478750E3D1C}"/>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41EEA947-9C0A-45B4-BF1F-13B3C9580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29032-0E96-46BE-93F3-5DFAA3D27427}"/>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5943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7EC1-02C3-42BD-BE2C-D29D16EC0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52679-63BC-4FD5-8DBB-8CCD30228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C77D2-79E0-40F3-BB4F-080665122F0D}"/>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02FA102C-6B62-48F9-A16F-D2F7D4AFA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31680-0A06-47FE-BA0C-C9FA5DBFE9E2}"/>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30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5EA-5EE6-4B30-851A-9111373C9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E5DA0-49A7-41A6-9C87-59A87C6E3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9CB096-27C4-4127-AEC2-3722C5F51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843675-3BF9-4128-A70E-F31418A19AB0}"/>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6" name="Footer Placeholder 5">
            <a:extLst>
              <a:ext uri="{FF2B5EF4-FFF2-40B4-BE49-F238E27FC236}">
                <a16:creationId xmlns:a16="http://schemas.microsoft.com/office/drawing/2014/main" id="{8C289464-1C28-46CB-9EAE-481620448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3413-7E24-452C-B2ED-1E35B9C6E3E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0029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719-B409-487F-A823-523F21EA6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FC518-D70B-4D76-9EFE-90524A355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DC563-46AC-46A5-B2D9-A37CEE7F6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3A61B-F689-4566-8640-2070F9B02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CDE7D-4F42-4EA9-8E9E-1B86DB58F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B635B-DE86-46DC-B8E0-59F8684309DD}"/>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8" name="Footer Placeholder 7">
            <a:extLst>
              <a:ext uri="{FF2B5EF4-FFF2-40B4-BE49-F238E27FC236}">
                <a16:creationId xmlns:a16="http://schemas.microsoft.com/office/drawing/2014/main" id="{53793D8E-B5DB-41E4-8A97-205C8E837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B0124-39AB-4C9A-A127-60C100246A65}"/>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0212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3A77-4E60-4CD1-9BB3-8E31BE5FD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AB59C-D9FB-4DFF-82C7-953183D63158}"/>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4" name="Footer Placeholder 3">
            <a:extLst>
              <a:ext uri="{FF2B5EF4-FFF2-40B4-BE49-F238E27FC236}">
                <a16:creationId xmlns:a16="http://schemas.microsoft.com/office/drawing/2014/main" id="{CD0F6A49-2671-4ED0-91EA-2570F674CC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CDB94-5224-4CBC-932D-7C7EE5EB0EC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75966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08A5-59F9-49AB-8422-43FB3A3BF7FB}"/>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3" name="Footer Placeholder 2">
            <a:extLst>
              <a:ext uri="{FF2B5EF4-FFF2-40B4-BE49-F238E27FC236}">
                <a16:creationId xmlns:a16="http://schemas.microsoft.com/office/drawing/2014/main" id="{AA6C58F0-E9E6-4EE0-A532-A6548C58F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0D2FBD-0279-4F3B-8B07-AE71F4BEAB6B}"/>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5616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5DF-1C00-4C84-944B-4B11FAC6B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4DD1CB-27FB-4CE6-A3DA-6E5495E21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705B67-2CB1-4F7F-9910-2C26465A5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AED2-B61D-4567-8458-549A3D02095E}"/>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6" name="Footer Placeholder 5">
            <a:extLst>
              <a:ext uri="{FF2B5EF4-FFF2-40B4-BE49-F238E27FC236}">
                <a16:creationId xmlns:a16="http://schemas.microsoft.com/office/drawing/2014/main" id="{048EACF1-054F-4593-B117-FBF38DC12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5BD0C-2F23-47B0-9E4B-63705EE4F5DE}"/>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2284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377-9D80-433D-9F1F-C57A9C31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57DE3-930F-422D-A95B-5B8F4192A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B609F-35BD-48AB-A62E-F3478489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FC435-DB29-44F4-8135-A945DBE32AF5}"/>
              </a:ext>
            </a:extLst>
          </p:cNvPr>
          <p:cNvSpPr>
            <a:spLocks noGrp="1"/>
          </p:cNvSpPr>
          <p:nvPr>
            <p:ph type="dt" sz="half" idx="10"/>
          </p:nvPr>
        </p:nvSpPr>
        <p:spPr/>
        <p:txBody>
          <a:bodyPr/>
          <a:lstStyle/>
          <a:p>
            <a:fld id="{3FE98162-AF73-4313-841A-B00376EF7612}" type="datetimeFigureOut">
              <a:rPr lang="en-IN" smtClean="0"/>
              <a:t>25-04-2020</a:t>
            </a:fld>
            <a:endParaRPr lang="en-IN"/>
          </a:p>
        </p:txBody>
      </p:sp>
      <p:sp>
        <p:nvSpPr>
          <p:cNvPr id="6" name="Footer Placeholder 5">
            <a:extLst>
              <a:ext uri="{FF2B5EF4-FFF2-40B4-BE49-F238E27FC236}">
                <a16:creationId xmlns:a16="http://schemas.microsoft.com/office/drawing/2014/main" id="{6C8706A6-BBED-4157-8BF1-C077ABEBD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A11EA-8D2A-400B-9678-88E51E41C936}"/>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2390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9A19D-3BBE-42FF-A000-6DCD2F2D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EC5F5-16E5-4B6F-BF30-4E1AD4225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C0986-5144-4774-BCC6-B0E25274C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98162-AF73-4313-841A-B00376EF7612}" type="datetimeFigureOut">
              <a:rPr lang="en-IN" smtClean="0"/>
              <a:t>25-04-2020</a:t>
            </a:fld>
            <a:endParaRPr lang="en-IN"/>
          </a:p>
        </p:txBody>
      </p:sp>
      <p:sp>
        <p:nvSpPr>
          <p:cNvPr id="5" name="Footer Placeholder 4">
            <a:extLst>
              <a:ext uri="{FF2B5EF4-FFF2-40B4-BE49-F238E27FC236}">
                <a16:creationId xmlns:a16="http://schemas.microsoft.com/office/drawing/2014/main" id="{B2328E3F-2197-4F2C-AA6B-0D64462E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E869BD-70F0-4927-98D6-22070F8FE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D3183-DEF6-45D7-A2A7-5551500857D8}" type="slidenum">
              <a:rPr lang="en-IN" smtClean="0"/>
              <a:t>‹#›</a:t>
            </a:fld>
            <a:endParaRPr lang="en-IN"/>
          </a:p>
        </p:txBody>
      </p:sp>
    </p:spTree>
    <p:extLst>
      <p:ext uri="{BB962C8B-B14F-4D97-AF65-F5344CB8AC3E}">
        <p14:creationId xmlns:p14="http://schemas.microsoft.com/office/powerpoint/2010/main" val="184488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26419" y="6157760"/>
            <a:ext cx="9613668" cy="461665"/>
          </a:xfrm>
          <a:prstGeom prst="rect">
            <a:avLst/>
          </a:prstGeom>
          <a:noFill/>
        </p:spPr>
        <p:txBody>
          <a:bodyPr wrap="square" rtlCol="0">
            <a:spAutoFit/>
          </a:bodyPr>
          <a:lstStyle/>
          <a:p>
            <a:pPr algn="ctr"/>
            <a:r>
              <a:rPr lang="en-US" sz="2400" b="1" dirty="0" smtClean="0">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pic>
        <p:nvPicPr>
          <p:cNvPr id="25" name="Picture 24" descr="A close up of a sign&#10;&#10;Description automatically generated">
            <a:extLst>
              <a:ext uri="{FF2B5EF4-FFF2-40B4-BE49-F238E27FC236}">
                <a16:creationId xmlns:a16="http://schemas.microsoft.com/office/drawing/2014/main" id="{5ECC5787-93CC-4BBD-8990-DF30F02B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97" y="3639781"/>
            <a:ext cx="2554309" cy="1979236"/>
          </a:xfrm>
          <a:prstGeom prst="rect">
            <a:avLst/>
          </a:prstGeom>
        </p:spPr>
      </p:pic>
      <p:pic>
        <p:nvPicPr>
          <p:cNvPr id="27" name="Picture 26"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942" y="686903"/>
            <a:ext cx="2417358" cy="2372867"/>
          </a:xfrm>
          <a:prstGeom prst="rect">
            <a:avLst/>
          </a:prstGeom>
        </p:spPr>
      </p:pic>
      <p:pic>
        <p:nvPicPr>
          <p:cNvPr id="29" name="Picture 28" descr="A picture containing food&#10;&#10;Description automatically generated">
            <a:extLst>
              <a:ext uri="{FF2B5EF4-FFF2-40B4-BE49-F238E27FC236}">
                <a16:creationId xmlns:a16="http://schemas.microsoft.com/office/drawing/2014/main" id="{FAFD56C6-D88D-42AC-AA47-1A508E836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059" y="824019"/>
            <a:ext cx="2685041" cy="256330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33" y="2491359"/>
            <a:ext cx="4198673" cy="4198673"/>
          </a:xfrm>
          <a:prstGeom prst="rect">
            <a:avLst/>
          </a:prstGeom>
        </p:spPr>
      </p:pic>
    </p:spTree>
    <p:custDataLst>
      <p:tags r:id="rId1"/>
    </p:custDataLst>
    <p:extLst>
      <p:ext uri="{BB962C8B-B14F-4D97-AF65-F5344CB8AC3E}">
        <p14:creationId xmlns:p14="http://schemas.microsoft.com/office/powerpoint/2010/main" val="1500897084"/>
      </p:ext>
    </p:extLst>
  </p:cSld>
  <p:clrMapOvr>
    <a:masterClrMapping/>
  </p:clrMapOvr>
  <p:transition spd="slow" advClick="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98D1DA36-ECEF-4E7A-957E-132BBBE7B213}"/>
              </a:ext>
            </a:extLst>
          </p:cNvPr>
          <p:cNvSpPr txBox="1">
            <a:spLocks/>
          </p:cNvSpPr>
          <p:nvPr/>
        </p:nvSpPr>
        <p:spPr>
          <a:xfrm>
            <a:off x="1460434" y="1397065"/>
            <a:ext cx="8915399" cy="10490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smtClean="0">
                <a:solidFill>
                  <a:schemeClr val="bg1"/>
                </a:solidFill>
              </a:rPr>
              <a:t>Solver in Excel</a:t>
            </a:r>
            <a:endParaRPr lang="en-IN" dirty="0">
              <a:solidFill>
                <a:schemeClr val="bg1"/>
              </a:solidFill>
            </a:endParaRPr>
          </a:p>
        </p:txBody>
      </p:sp>
      <p:pic>
        <p:nvPicPr>
          <p:cNvPr id="26" name="Graphic 25" descr="Presentation with bar chart">
            <a:extLst>
              <a:ext uri="{FF2B5EF4-FFF2-40B4-BE49-F238E27FC236}">
                <a16:creationId xmlns:a16="http://schemas.microsoft.com/office/drawing/2014/main" id="{F42D7D1F-4421-4B1D-BE92-C5F9209A33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983460" y="3888621"/>
            <a:ext cx="1041885" cy="1041885"/>
          </a:xfrm>
          <a:prstGeom prst="rect">
            <a:avLst/>
          </a:prstGeom>
        </p:spPr>
      </p:pic>
      <p:sp>
        <p:nvSpPr>
          <p:cNvPr id="27" name="TextBox 26">
            <a:extLst>
              <a:ext uri="{FF2B5EF4-FFF2-40B4-BE49-F238E27FC236}">
                <a16:creationId xmlns:a16="http://schemas.microsoft.com/office/drawing/2014/main" id="{C94AE94A-8A81-46B8-9B05-2F948CCC0086}"/>
              </a:ext>
            </a:extLst>
          </p:cNvPr>
          <p:cNvSpPr txBox="1"/>
          <p:nvPr/>
        </p:nvSpPr>
        <p:spPr>
          <a:xfrm>
            <a:off x="3150288" y="4060248"/>
            <a:ext cx="3078230" cy="523220"/>
          </a:xfrm>
          <a:prstGeom prst="rect">
            <a:avLst/>
          </a:prstGeom>
          <a:noFill/>
        </p:spPr>
        <p:txBody>
          <a:bodyPr wrap="square" rtlCol="0">
            <a:spAutoFit/>
          </a:bodyPr>
          <a:lstStyle/>
          <a:p>
            <a:r>
              <a:rPr lang="en-IN" sz="2800" b="1" dirty="0">
                <a:solidFill>
                  <a:schemeClr val="accent3"/>
                </a:solidFill>
              </a:rPr>
              <a:t>Lesson </a:t>
            </a:r>
            <a:r>
              <a:rPr lang="en-IN" sz="2800" b="1" dirty="0" smtClean="0">
                <a:solidFill>
                  <a:schemeClr val="accent3"/>
                </a:solidFill>
              </a:rPr>
              <a:t>9</a:t>
            </a:r>
            <a:endParaRPr lang="en-IN" sz="2800" b="1" dirty="0">
              <a:solidFill>
                <a:schemeClr val="accent3"/>
              </a:solidFill>
            </a:endParaRPr>
          </a:p>
        </p:txBody>
      </p:sp>
      <p:sp>
        <p:nvSpPr>
          <p:cNvPr id="28" name="TextBox 27">
            <a:extLst>
              <a:ext uri="{FF2B5EF4-FFF2-40B4-BE49-F238E27FC236}">
                <a16:creationId xmlns:a16="http://schemas.microsoft.com/office/drawing/2014/main" id="{1816FDB0-633C-41BD-BA77-90796EF1560C}"/>
              </a:ext>
            </a:extLst>
          </p:cNvPr>
          <p:cNvSpPr txBox="1"/>
          <p:nvPr/>
        </p:nvSpPr>
        <p:spPr>
          <a:xfrm>
            <a:off x="7714713" y="4101708"/>
            <a:ext cx="3078230" cy="400110"/>
          </a:xfrm>
          <a:prstGeom prst="rect">
            <a:avLst/>
          </a:prstGeom>
          <a:noFill/>
        </p:spPr>
        <p:txBody>
          <a:bodyPr wrap="square" rtlCol="0">
            <a:spAutoFit/>
          </a:bodyPr>
          <a:lstStyle/>
          <a:p>
            <a:r>
              <a:rPr lang="en-IN" sz="2000" dirty="0">
                <a:solidFill>
                  <a:schemeClr val="bg1"/>
                </a:solidFill>
              </a:rPr>
              <a:t>Solver in Excel</a:t>
            </a:r>
            <a:endParaRPr lang="en-IN" sz="2000" dirty="0">
              <a:solidFill>
                <a:schemeClr val="bg1"/>
              </a:solidFill>
            </a:endParaRPr>
          </a:p>
        </p:txBody>
      </p:sp>
      <p:pic>
        <p:nvPicPr>
          <p:cNvPr id="29" name="Graphic 28" descr="Books">
            <a:extLst>
              <a:ext uri="{FF2B5EF4-FFF2-40B4-BE49-F238E27FC236}">
                <a16:creationId xmlns:a16="http://schemas.microsoft.com/office/drawing/2014/main" id="{89343539-8C5E-4452-8510-EAB253A73D6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607839" y="3962944"/>
            <a:ext cx="914400" cy="914400"/>
          </a:xfrm>
          <a:prstGeom prst="rect">
            <a:avLst/>
          </a:prstGeom>
        </p:spPr>
      </p:pic>
    </p:spTree>
    <p:custDataLst>
      <p:tags r:id="rId1"/>
    </p:custDataLst>
    <p:extLst>
      <p:ext uri="{BB962C8B-B14F-4D97-AF65-F5344CB8AC3E}">
        <p14:creationId xmlns:p14="http://schemas.microsoft.com/office/powerpoint/2010/main" val="6756191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319157" y="254639"/>
            <a:ext cx="11551075" cy="58779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1860012" y="137382"/>
            <a:ext cx="8807988" cy="9758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dirty="0" smtClean="0">
                <a:solidFill>
                  <a:schemeClr val="bg1"/>
                </a:solidFill>
              </a:rPr>
              <a:t>Solver Tool</a:t>
            </a:r>
            <a:endParaRPr lang="en-IN" sz="4800" dirty="0">
              <a:solidFill>
                <a:schemeClr val="bg1"/>
              </a:solidFill>
            </a:endParaRPr>
          </a:p>
        </p:txBody>
      </p:sp>
      <p:sp>
        <p:nvSpPr>
          <p:cNvPr id="26" name="Content Placeholder 2">
            <a:extLst>
              <a:ext uri="{FF2B5EF4-FFF2-40B4-BE49-F238E27FC236}">
                <a16:creationId xmlns:a16="http://schemas.microsoft.com/office/drawing/2014/main" id="{E746CBB0-EED9-4C55-8A02-568A9D9C0E81}"/>
              </a:ext>
            </a:extLst>
          </p:cNvPr>
          <p:cNvSpPr txBox="1">
            <a:spLocks/>
          </p:cNvSpPr>
          <p:nvPr/>
        </p:nvSpPr>
        <p:spPr>
          <a:xfrm>
            <a:off x="927652" y="2115302"/>
            <a:ext cx="10177669" cy="3803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85000"/>
                </a:schemeClr>
              </a:solidFill>
            </a:endParaRPr>
          </a:p>
        </p:txBody>
      </p:sp>
      <p:sp>
        <p:nvSpPr>
          <p:cNvPr id="22" name="TextBox 21"/>
          <p:cNvSpPr txBox="1"/>
          <p:nvPr/>
        </p:nvSpPr>
        <p:spPr>
          <a:xfrm flipH="1">
            <a:off x="381408" y="1371600"/>
            <a:ext cx="11427861" cy="5262979"/>
          </a:xfrm>
          <a:prstGeom prst="rect">
            <a:avLst/>
          </a:prstGeom>
          <a:noFill/>
        </p:spPr>
        <p:txBody>
          <a:bodyPr wrap="square" rtlCol="0">
            <a:spAutoFit/>
          </a:bodyPr>
          <a:lstStyle/>
          <a:p>
            <a:pPr algn="just"/>
            <a:r>
              <a:rPr lang="en-IN" sz="2400" dirty="0">
                <a:solidFill>
                  <a:schemeClr val="bg1"/>
                </a:solidFill>
              </a:rPr>
              <a:t>Excel Solver belongs to a special set of commands often referred to as What-if Analysis Tools. It is primarily purposed for simulation and optimization of various business and engineering models.</a:t>
            </a:r>
          </a:p>
          <a:p>
            <a:pPr algn="just"/>
            <a:endParaRPr lang="en-IN" sz="2400" dirty="0">
              <a:solidFill>
                <a:schemeClr val="bg1"/>
              </a:solidFill>
            </a:endParaRPr>
          </a:p>
          <a:p>
            <a:pPr algn="just"/>
            <a:r>
              <a:rPr lang="en-IN" sz="2400" dirty="0">
                <a:solidFill>
                  <a:schemeClr val="bg1"/>
                </a:solidFill>
              </a:rPr>
              <a:t>The Excel Solver add-in is especially useful for solving linear programming problems, aka linear optimization problems, and therefore is sometimes called a linear programming solver. Apart from that, it can handle smooth nonlinear and non-smooth problems.</a:t>
            </a:r>
          </a:p>
          <a:p>
            <a:pPr algn="just"/>
            <a:endParaRPr lang="en-IN" sz="2400" dirty="0" smtClean="0">
              <a:solidFill>
                <a:schemeClr val="bg1"/>
              </a:solidFill>
            </a:endParaRPr>
          </a:p>
          <a:p>
            <a:pPr algn="just"/>
            <a:r>
              <a:rPr lang="en-IN" sz="2400" dirty="0">
                <a:solidFill>
                  <a:schemeClr val="bg1"/>
                </a:solidFill>
              </a:rPr>
              <a:t>While Solver can't crack every possible problem, it is really helpful when dealing with all kinds of optimization problems where you need to make the best decision. For example, it can help you maximize the return of investment, choose the optimal budget for your advertising campaign, make the best work schedule for your employees, minimize the delivery costs, and so on.</a:t>
            </a:r>
            <a:endParaRPr lang="en-IN" sz="2400" dirty="0" smtClean="0">
              <a:solidFill>
                <a:schemeClr val="bg1"/>
              </a:solidFill>
            </a:endParaRPr>
          </a:p>
          <a:p>
            <a:pPr algn="just"/>
            <a:endParaRPr lang="en-IN" sz="2400" dirty="0" smtClean="0">
              <a:solidFill>
                <a:schemeClr val="bg1"/>
              </a:solidFill>
            </a:endParaRPr>
          </a:p>
        </p:txBody>
      </p:sp>
    </p:spTree>
    <p:custDataLst>
      <p:tags r:id="rId1"/>
    </p:custDataLst>
    <p:extLst>
      <p:ext uri="{BB962C8B-B14F-4D97-AF65-F5344CB8AC3E}">
        <p14:creationId xmlns:p14="http://schemas.microsoft.com/office/powerpoint/2010/main" val="414081123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515110" y="1100561"/>
            <a:ext cx="5925975" cy="3785652"/>
          </a:xfrm>
          <a:prstGeom prst="rect">
            <a:avLst/>
          </a:prstGeom>
          <a:noFill/>
        </p:spPr>
        <p:txBody>
          <a:bodyPr wrap="square" rtlCol="0">
            <a:spAutoFit/>
          </a:bodyPr>
          <a:lstStyle/>
          <a:p>
            <a:pPr algn="just"/>
            <a:r>
              <a:rPr lang="en-IN" sz="2400" dirty="0">
                <a:solidFill>
                  <a:schemeClr val="bg1"/>
                </a:solidFill>
              </a:rPr>
              <a:t>To add Solver to your Excel, perform the following steps:</a:t>
            </a:r>
          </a:p>
          <a:p>
            <a:pPr algn="just"/>
            <a:endParaRPr lang="en-IN" sz="2400" dirty="0">
              <a:solidFill>
                <a:schemeClr val="bg1"/>
              </a:solidFill>
            </a:endParaRPr>
          </a:p>
          <a:p>
            <a:pPr algn="just"/>
            <a:r>
              <a:rPr lang="en-IN" sz="2400" dirty="0">
                <a:solidFill>
                  <a:schemeClr val="bg1"/>
                </a:solidFill>
              </a:rPr>
              <a:t>In Excel 2010, Excel 2013, Excel 2016, and Excel 2019, click File &gt; Options</a:t>
            </a:r>
            <a:r>
              <a:rPr lang="en-IN" sz="2400" dirty="0" smtClean="0">
                <a:solidFill>
                  <a:schemeClr val="bg1"/>
                </a:solidFill>
              </a:rPr>
              <a:t>.</a:t>
            </a:r>
          </a:p>
          <a:p>
            <a:pPr algn="just"/>
            <a:endParaRPr lang="en-IN" sz="2400" dirty="0">
              <a:solidFill>
                <a:schemeClr val="bg1"/>
              </a:solidFill>
            </a:endParaRPr>
          </a:p>
          <a:p>
            <a:pPr algn="just"/>
            <a:r>
              <a:rPr lang="en-IN" sz="2400" dirty="0">
                <a:solidFill>
                  <a:schemeClr val="bg1"/>
                </a:solidFill>
              </a:rPr>
              <a:t>In the Excel Options dialog, click Add-Ins on the left sidebar, make sure Excel Add-ins is selected in the Manage box at the bottom of the window, and click Go.</a:t>
            </a:r>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258198" y="855664"/>
            <a:ext cx="11489118" cy="9668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How to add Solver to Excel</a:t>
            </a:r>
          </a:p>
          <a:p>
            <a:endParaRPr lang="en-IN" sz="48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448" y="1215701"/>
            <a:ext cx="4949098" cy="4702765"/>
          </a:xfrm>
          <a:prstGeom prst="rect">
            <a:avLst/>
          </a:prstGeom>
        </p:spPr>
      </p:pic>
    </p:spTree>
    <p:custDataLst>
      <p:tags r:id="rId1"/>
    </p:custDataLst>
    <p:extLst>
      <p:ext uri="{BB962C8B-B14F-4D97-AF65-F5344CB8AC3E}">
        <p14:creationId xmlns:p14="http://schemas.microsoft.com/office/powerpoint/2010/main" val="221995057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192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2" name="TextBox 21"/>
          <p:cNvSpPr txBox="1"/>
          <p:nvPr/>
        </p:nvSpPr>
        <p:spPr>
          <a:xfrm>
            <a:off x="515110" y="1100561"/>
            <a:ext cx="5925975" cy="830997"/>
          </a:xfrm>
          <a:prstGeom prst="rect">
            <a:avLst/>
          </a:prstGeom>
          <a:noFill/>
        </p:spPr>
        <p:txBody>
          <a:bodyPr wrap="square" rtlCol="0">
            <a:spAutoFit/>
          </a:bodyPr>
          <a:lstStyle/>
          <a:p>
            <a:pPr algn="just"/>
            <a:r>
              <a:rPr lang="en-IN" sz="2400" dirty="0">
                <a:solidFill>
                  <a:schemeClr val="bg1"/>
                </a:solidFill>
              </a:rPr>
              <a:t>In the Add-Ins dialog box, check the Solver Add-in box, and click OK:</a:t>
            </a:r>
            <a:endParaRPr lang="en-IN" sz="2400" dirty="0" smtClean="0">
              <a:solidFill>
                <a:schemeClr val="bg1"/>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258198" y="855664"/>
            <a:ext cx="11489118" cy="9668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chemeClr val="bg1"/>
                </a:solidFill>
              </a:rPr>
              <a:t>How to add Solver to Excel</a:t>
            </a:r>
          </a:p>
          <a:p>
            <a:endParaRPr lang="en-IN" sz="4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845" y="1188314"/>
            <a:ext cx="4450447" cy="4799811"/>
          </a:xfrm>
          <a:prstGeom prst="rect">
            <a:avLst/>
          </a:prstGeom>
        </p:spPr>
      </p:pic>
    </p:spTree>
    <p:custDataLst>
      <p:tags r:id="rId1"/>
    </p:custDataLst>
    <p:extLst>
      <p:ext uri="{BB962C8B-B14F-4D97-AF65-F5344CB8AC3E}">
        <p14:creationId xmlns:p14="http://schemas.microsoft.com/office/powerpoint/2010/main" val="3423933707"/>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195290" y="215243"/>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2" name="Content Placeholder 21">
            <a:extLst>
              <a:ext uri="{FF2B5EF4-FFF2-40B4-BE49-F238E27FC236}">
                <a16:creationId xmlns:a16="http://schemas.microsoft.com/office/drawing/2014/main" id="{2E20E750-81D4-4FD9-89C4-AF698B241894}"/>
              </a:ext>
            </a:extLst>
          </p:cNvPr>
          <p:cNvSpPr>
            <a:spLocks noGrp="1"/>
          </p:cNvSpPr>
          <p:nvPr>
            <p:ph idx="1"/>
          </p:nvPr>
        </p:nvSpPr>
        <p:spPr>
          <a:xfrm>
            <a:off x="774634" y="1690688"/>
            <a:ext cx="10515600" cy="1648479"/>
          </a:xfrm>
        </p:spPr>
        <p:txBody>
          <a:bodyPr>
            <a:normAutofit/>
          </a:bodyPr>
          <a:lstStyle/>
          <a:p>
            <a:pPr marL="0" indent="0" algn="ctr">
              <a:buNone/>
            </a:pPr>
            <a:r>
              <a:rPr lang="en-IN" sz="6600" dirty="0">
                <a:solidFill>
                  <a:schemeClr val="accent2">
                    <a:lumMod val="60000"/>
                    <a:lumOff val="40000"/>
                  </a:schemeClr>
                </a:solidFill>
              </a:rPr>
              <a:t>Thank you</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spTree>
    <p:custDataLst>
      <p:tags r:id="rId1"/>
    </p:custDataLst>
    <p:extLst>
      <p:ext uri="{BB962C8B-B14F-4D97-AF65-F5344CB8AC3E}">
        <p14:creationId xmlns:p14="http://schemas.microsoft.com/office/powerpoint/2010/main" val="2380857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832|1.261001"/>
</p:tagLst>
</file>

<file path=ppt/tags/tag2.xml><?xml version="1.0" encoding="utf-8"?>
<p:tagLst xmlns:a="http://schemas.openxmlformats.org/drawingml/2006/main" xmlns:r="http://schemas.openxmlformats.org/officeDocument/2006/relationships" xmlns:p="http://schemas.openxmlformats.org/presentationml/2006/main">
  <p:tag name="TIMING" val="|6.832|1.261001"/>
</p:tagLst>
</file>

<file path=ppt/tags/tag3.xml><?xml version="1.0" encoding="utf-8"?>
<p:tagLst xmlns:a="http://schemas.openxmlformats.org/drawingml/2006/main" xmlns:r="http://schemas.openxmlformats.org/officeDocument/2006/relationships" xmlns:p="http://schemas.openxmlformats.org/presentationml/2006/main">
  <p:tag name="TIMING" val="|6.832|1.261001"/>
</p:tagLst>
</file>

<file path=ppt/tags/tag4.xml><?xml version="1.0" encoding="utf-8"?>
<p:tagLst xmlns:a="http://schemas.openxmlformats.org/drawingml/2006/main" xmlns:r="http://schemas.openxmlformats.org/officeDocument/2006/relationships" xmlns:p="http://schemas.openxmlformats.org/presentationml/2006/main">
  <p:tag name="TIMING" val="|6.832|1.261001"/>
</p:tagLst>
</file>

<file path=ppt/tags/tag5.xml><?xml version="1.0" encoding="utf-8"?>
<p:tagLst xmlns:a="http://schemas.openxmlformats.org/drawingml/2006/main" xmlns:r="http://schemas.openxmlformats.org/officeDocument/2006/relationships" xmlns:p="http://schemas.openxmlformats.org/presentationml/2006/main">
  <p:tag name="TIMING" val="|6.832|1.261001"/>
</p:tagLst>
</file>

<file path=ppt/tags/tag6.xml><?xml version="1.0" encoding="utf-8"?>
<p:tagLst xmlns:a="http://schemas.openxmlformats.org/drawingml/2006/main" xmlns:r="http://schemas.openxmlformats.org/officeDocument/2006/relationships" xmlns:p="http://schemas.openxmlformats.org/presentationml/2006/main">
  <p:tag name="TIMING" val="|6.832|1.261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268</Words>
  <Application>Microsoft Office PowerPoint</Application>
  <PresentationFormat>Widescreen</PresentationFormat>
  <Paragraphs>138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Saucer BB</vt:lpstr>
      <vt:lpstr>Times New Roman</vt:lpstr>
      <vt:lpstr>Office Theme</vt:lpstr>
      <vt:lpstr>2</vt:lpstr>
      <vt:lpstr>2</vt:lpstr>
      <vt:lpstr>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Inten98</dc:creator>
  <cp:lastModifiedBy>ShriRam</cp:lastModifiedBy>
  <cp:revision>169</cp:revision>
  <dcterms:created xsi:type="dcterms:W3CDTF">2020-03-21T06:08:42Z</dcterms:created>
  <dcterms:modified xsi:type="dcterms:W3CDTF">2020-04-25T06:37:27Z</dcterms:modified>
</cp:coreProperties>
</file>