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7" r:id="rId3"/>
    <p:sldId id="288" r:id="rId4"/>
    <p:sldId id="295" r:id="rId5"/>
    <p:sldId id="296" r:id="rId6"/>
    <p:sldId id="298" r:id="rId7"/>
    <p:sldId id="297" r:id="rId8"/>
    <p:sldId id="299" r:id="rId9"/>
    <p:sldId id="300" r:id="rId10"/>
    <p:sldId id="301" r:id="rId11"/>
    <p:sldId id="302" r:id="rId12"/>
    <p:sldId id="29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64" autoAdjust="0"/>
  </p:normalViewPr>
  <p:slideViewPr>
    <p:cSldViewPr snapToGrid="0">
      <p:cViewPr varScale="1">
        <p:scale>
          <a:sx n="69" d="100"/>
          <a:sy n="69"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FCFF-0FA6-46D5-B71A-42549F5626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3CBBC3-691C-4CBC-AEBC-C0BBF2A4B8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9FD95F-F261-4A37-827F-39896F0F14C7}"/>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74A64FF9-0FFC-49A3-B54D-C3799CDBE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1A0356-1036-4A23-A11E-3144B94C9AFF}"/>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3656548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23AA-6C68-47E6-9E15-192E53873B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AC394E-3C4E-409E-9D32-18F65D6FD8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894D33-B787-4162-8506-EF019DB24366}"/>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1399D0E7-FA42-41A6-9BB8-ACA4954CD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842BD7-E8AB-44B1-8D13-305365DAD2BA}"/>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746765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585AC-7FA6-454F-B721-20A16DD61E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F578BF-C684-4B55-91A2-AB3E929098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2DB1E-E08F-4502-A71C-C4E8969BE2C0}"/>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82977BDD-4064-4AFF-BA9D-731B9823B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871A5C-3EC9-4A52-9249-A3CCC06DF4DC}"/>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43480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3258-EFC3-4E59-A577-73A6C1964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EE3942-A771-49F6-9F5D-80C380EF2B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D68672-151D-4A27-886C-0478750E3D1C}"/>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41EEA947-9C0A-45B4-BF1F-13B3C9580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A29032-0E96-46BE-93F3-5DFAA3D27427}"/>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359434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7EC1-02C3-42BD-BE2C-D29D16EC0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252679-63BC-4FD5-8DBB-8CCD30228C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7C77D2-79E0-40F3-BB4F-080665122F0D}"/>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02FA102C-6B62-48F9-A16F-D2F7D4AFA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631680-0A06-47FE-BA0C-C9FA5DBFE9E2}"/>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243025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85EA-5EE6-4B30-851A-9111373C9A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1E5DA0-49A7-41A6-9C87-59A87C6E3F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9CB096-27C4-4127-AEC2-3722C5F51D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843675-3BF9-4128-A70E-F31418A19AB0}"/>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6" name="Footer Placeholder 5">
            <a:extLst>
              <a:ext uri="{FF2B5EF4-FFF2-40B4-BE49-F238E27FC236}">
                <a16:creationId xmlns:a16="http://schemas.microsoft.com/office/drawing/2014/main" id="{8C289464-1C28-46CB-9EAE-481620448C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6E3413-7E24-452C-B2ED-1E35B9C6E3EF}"/>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100298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4719-B409-487F-A823-523F21EA6A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AFC518-D70B-4D76-9EFE-90524A355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0DC563-46AC-46A5-B2D9-A37CEE7F66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C3A61B-F689-4566-8640-2070F9B028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DCDE7D-4F42-4EA9-8E9E-1B86DB58F5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BB635B-DE86-46DC-B8E0-59F8684309DD}"/>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8" name="Footer Placeholder 7">
            <a:extLst>
              <a:ext uri="{FF2B5EF4-FFF2-40B4-BE49-F238E27FC236}">
                <a16:creationId xmlns:a16="http://schemas.microsoft.com/office/drawing/2014/main" id="{53793D8E-B5DB-41E4-8A97-205C8E837B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CB0124-39AB-4C9A-A127-60C100246A65}"/>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240212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43A77-4E60-4CD1-9BB3-8E31BE5FD7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DAB59C-D9FB-4DFF-82C7-953183D63158}"/>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4" name="Footer Placeholder 3">
            <a:extLst>
              <a:ext uri="{FF2B5EF4-FFF2-40B4-BE49-F238E27FC236}">
                <a16:creationId xmlns:a16="http://schemas.microsoft.com/office/drawing/2014/main" id="{CD0F6A49-2671-4ED0-91EA-2570F674CC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ACDB94-5224-4CBC-932D-7C7EE5EB0ECF}"/>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175966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D08A5-59F9-49AB-8422-43FB3A3BF7FB}"/>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3" name="Footer Placeholder 2">
            <a:extLst>
              <a:ext uri="{FF2B5EF4-FFF2-40B4-BE49-F238E27FC236}">
                <a16:creationId xmlns:a16="http://schemas.microsoft.com/office/drawing/2014/main" id="{AA6C58F0-E9E6-4EE0-A532-A6548C58F1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0D2FBD-0279-4F3B-8B07-AE71F4BEAB6B}"/>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25616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45DF-1C00-4C84-944B-4B11FAC6B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4DD1CB-27FB-4CE6-A3DA-6E5495E219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705B67-2CB1-4F7F-9910-2C26465A5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FAED2-B61D-4567-8458-549A3D02095E}"/>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6" name="Footer Placeholder 5">
            <a:extLst>
              <a:ext uri="{FF2B5EF4-FFF2-40B4-BE49-F238E27FC236}">
                <a16:creationId xmlns:a16="http://schemas.microsoft.com/office/drawing/2014/main" id="{048EACF1-054F-4593-B117-FBF38DC120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55BD0C-2F23-47B0-9E4B-63705EE4F5DE}"/>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12284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A377-9D80-433D-9F1F-C57A9C312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157DE3-930F-422D-A95B-5B8F4192A7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CB609F-35BD-48AB-A62E-F3478489F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BFC435-DB29-44F4-8135-A945DBE32AF5}"/>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6" name="Footer Placeholder 5">
            <a:extLst>
              <a:ext uri="{FF2B5EF4-FFF2-40B4-BE49-F238E27FC236}">
                <a16:creationId xmlns:a16="http://schemas.microsoft.com/office/drawing/2014/main" id="{6C8706A6-BBED-4157-8BF1-C077ABEBDA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6A11EA-8D2A-400B-9678-88E51E41C936}"/>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3239096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69A19D-3BBE-42FF-A000-6DCD2F2D0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1EC5F5-16E5-4B6F-BF30-4E1AD4225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1C0986-5144-4774-BCC6-B0E25274C7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B2328E3F-2197-4F2C-AA6B-0D64462E1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E869BD-70F0-4927-98D6-22070F8FE5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D3183-DEF6-45D7-A2A7-5551500857D8}" type="slidenum">
              <a:rPr lang="en-IN" smtClean="0"/>
              <a:t>‹#›</a:t>
            </a:fld>
            <a:endParaRPr lang="en-IN"/>
          </a:p>
        </p:txBody>
      </p:sp>
    </p:spTree>
    <p:extLst>
      <p:ext uri="{BB962C8B-B14F-4D97-AF65-F5344CB8AC3E}">
        <p14:creationId xmlns:p14="http://schemas.microsoft.com/office/powerpoint/2010/main" val="1844884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ABB-115C-44EC-9FBC-E06F565B3895}"/>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E73F1D16-41EC-41AD-B8D8-5DB7D6D07B37}"/>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1" name="Rectangle 20">
            <a:extLst>
              <a:ext uri="{FF2B5EF4-FFF2-40B4-BE49-F238E27FC236}">
                <a16:creationId xmlns:a16="http://schemas.microsoft.com/office/drawing/2014/main" id="{1C21D977-FAD6-4214-BD6C-08D3B29154D3}"/>
              </a:ext>
            </a:extLst>
          </p:cNvPr>
          <p:cNvSpPr/>
          <p:nvPr/>
        </p:nvSpPr>
        <p:spPr>
          <a:xfrm>
            <a:off x="195926" y="245006"/>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26419" y="6157760"/>
            <a:ext cx="9613668" cy="461665"/>
          </a:xfrm>
          <a:prstGeom prst="rect">
            <a:avLst/>
          </a:prstGeom>
          <a:noFill/>
        </p:spPr>
        <p:txBody>
          <a:bodyPr wrap="square" rtlCol="0">
            <a:spAutoFit/>
          </a:bodyPr>
          <a:lstStyle/>
          <a:p>
            <a:pPr algn="ctr"/>
            <a:r>
              <a:rPr lang="en-US" sz="2400" b="1" dirty="0" smtClean="0">
                <a:solidFill>
                  <a:schemeClr val="accent1">
                    <a:lumMod val="50000"/>
                  </a:schemeClr>
                </a:solidFill>
                <a:latin typeface="Saucer BB" panose="02000505000000020004" pitchFamily="2" charset="0"/>
              </a:rPr>
              <a:t>Data Science</a:t>
            </a:r>
            <a:endParaRPr lang="en-US" sz="2400" b="1" dirty="0">
              <a:solidFill>
                <a:schemeClr val="accent1">
                  <a:lumMod val="50000"/>
                </a:schemeClr>
              </a:solidFill>
              <a:latin typeface="Saucer BB" panose="02000505000000020004" pitchFamily="2" charset="0"/>
            </a:endParaRPr>
          </a:p>
        </p:txBody>
      </p:sp>
      <p:pic>
        <p:nvPicPr>
          <p:cNvPr id="25" name="Picture 24" descr="A close up of a sign&#10;&#10;Description automatically generated">
            <a:extLst>
              <a:ext uri="{FF2B5EF4-FFF2-40B4-BE49-F238E27FC236}">
                <a16:creationId xmlns:a16="http://schemas.microsoft.com/office/drawing/2014/main" id="{5ECC5787-93CC-4BBD-8990-DF30F02B0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397" y="3639781"/>
            <a:ext cx="2554309" cy="1979236"/>
          </a:xfrm>
          <a:prstGeom prst="rect">
            <a:avLst/>
          </a:prstGeom>
        </p:spPr>
      </p:pic>
      <p:pic>
        <p:nvPicPr>
          <p:cNvPr id="27" name="Picture 26" descr="A white sign with black text&#10;&#10;Description automatically generated">
            <a:extLst>
              <a:ext uri="{FF2B5EF4-FFF2-40B4-BE49-F238E27FC236}">
                <a16:creationId xmlns:a16="http://schemas.microsoft.com/office/drawing/2014/main" id="{EBA5309B-4CBE-485A-928F-B631D7492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5942" y="686903"/>
            <a:ext cx="2417358" cy="2372867"/>
          </a:xfrm>
          <a:prstGeom prst="rect">
            <a:avLst/>
          </a:prstGeom>
        </p:spPr>
      </p:pic>
      <p:pic>
        <p:nvPicPr>
          <p:cNvPr id="29" name="Picture 28" descr="A picture containing food&#10;&#10;Description automatically generated">
            <a:extLst>
              <a:ext uri="{FF2B5EF4-FFF2-40B4-BE49-F238E27FC236}">
                <a16:creationId xmlns:a16="http://schemas.microsoft.com/office/drawing/2014/main" id="{FAFD56C6-D88D-42AC-AA47-1A508E836D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3059" y="824019"/>
            <a:ext cx="2685041" cy="2563301"/>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733" y="2491359"/>
            <a:ext cx="4198673" cy="4198673"/>
          </a:xfrm>
          <a:prstGeom prst="rect">
            <a:avLst/>
          </a:prstGeom>
        </p:spPr>
      </p:pic>
    </p:spTree>
    <p:custDataLst>
      <p:tags r:id="rId1"/>
    </p:custDataLst>
    <p:extLst>
      <p:ext uri="{BB962C8B-B14F-4D97-AF65-F5344CB8AC3E}">
        <p14:creationId xmlns:p14="http://schemas.microsoft.com/office/powerpoint/2010/main" val="1500897084"/>
      </p:ext>
    </p:extLst>
  </p:cSld>
  <p:clrMapOvr>
    <a:masterClrMapping/>
  </p:clrMapOvr>
  <p:transition spd="slow" advClick="0">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19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lumMod val="85000"/>
                </a:schemeClr>
              </a:solidFill>
            </a:endParaRPr>
          </a:p>
        </p:txBody>
      </p:sp>
      <p:sp>
        <p:nvSpPr>
          <p:cNvPr id="22" name="TextBox 21"/>
          <p:cNvSpPr txBox="1"/>
          <p:nvPr/>
        </p:nvSpPr>
        <p:spPr>
          <a:xfrm>
            <a:off x="784212" y="1215701"/>
            <a:ext cx="10623575" cy="1569660"/>
          </a:xfrm>
          <a:prstGeom prst="rect">
            <a:avLst/>
          </a:prstGeom>
          <a:noFill/>
        </p:spPr>
        <p:txBody>
          <a:bodyPr wrap="square" rtlCol="0">
            <a:spAutoFit/>
          </a:bodyPr>
          <a:lstStyle/>
          <a:p>
            <a:pPr algn="just"/>
            <a:r>
              <a:rPr lang="en-IN" sz="2400" dirty="0" smtClean="0">
                <a:solidFill>
                  <a:schemeClr val="bg1"/>
                </a:solidFill>
              </a:rPr>
              <a:t>Tables:-</a:t>
            </a:r>
          </a:p>
          <a:p>
            <a:pPr algn="just"/>
            <a:r>
              <a:rPr lang="en-IN" sz="2400" dirty="0">
                <a:solidFill>
                  <a:schemeClr val="bg1"/>
                </a:solidFill>
              </a:rPr>
              <a:t>Tables allow you to </a:t>
            </a:r>
            <a:r>
              <a:rPr lang="en-IN" sz="2400" dirty="0" smtClean="0">
                <a:solidFill>
                  <a:schemeClr val="bg1"/>
                </a:solidFill>
              </a:rPr>
              <a:t>analyse </a:t>
            </a:r>
            <a:r>
              <a:rPr lang="en-IN" sz="2400" dirty="0">
                <a:solidFill>
                  <a:schemeClr val="bg1"/>
                </a:solidFill>
              </a:rPr>
              <a:t>your data in Excel quickly and easily. Learn how to insert, sort and filter a table, and how to display a total row at the end of a table.</a:t>
            </a:r>
            <a:endParaRPr lang="en-IN" sz="2400" dirty="0" smtClean="0">
              <a:solidFill>
                <a:schemeClr val="bg1"/>
              </a:solidFill>
            </a:endParaRPr>
          </a:p>
          <a:p>
            <a:pPr algn="just"/>
            <a:endParaRPr lang="en-IN" sz="2400" dirty="0" smtClean="0">
              <a:solidFill>
                <a:schemeClr val="bg1"/>
              </a:solidFill>
            </a:endParaRP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1860012" y="137382"/>
            <a:ext cx="8807988" cy="975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smtClean="0">
                <a:solidFill>
                  <a:schemeClr val="bg1"/>
                </a:solidFill>
              </a:rPr>
              <a:t>Tables and Pivot Tables</a:t>
            </a:r>
            <a:endParaRPr lang="en-IN" sz="48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42" y="3108795"/>
            <a:ext cx="10977222" cy="2640177"/>
          </a:xfrm>
          <a:prstGeom prst="rect">
            <a:avLst/>
          </a:prstGeom>
        </p:spPr>
      </p:pic>
    </p:spTree>
    <p:custDataLst>
      <p:tags r:id="rId1"/>
    </p:custDataLst>
    <p:extLst>
      <p:ext uri="{BB962C8B-B14F-4D97-AF65-F5344CB8AC3E}">
        <p14:creationId xmlns:p14="http://schemas.microsoft.com/office/powerpoint/2010/main" val="1724850872"/>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19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lumMod val="85000"/>
                </a:schemeClr>
              </a:solidFill>
            </a:endParaRPr>
          </a:p>
        </p:txBody>
      </p:sp>
      <p:sp>
        <p:nvSpPr>
          <p:cNvPr id="22" name="TextBox 21"/>
          <p:cNvSpPr txBox="1"/>
          <p:nvPr/>
        </p:nvSpPr>
        <p:spPr>
          <a:xfrm>
            <a:off x="515762" y="941585"/>
            <a:ext cx="10911377" cy="2677656"/>
          </a:xfrm>
          <a:prstGeom prst="rect">
            <a:avLst/>
          </a:prstGeom>
          <a:noFill/>
        </p:spPr>
        <p:txBody>
          <a:bodyPr wrap="square" rtlCol="0">
            <a:spAutoFit/>
          </a:bodyPr>
          <a:lstStyle/>
          <a:p>
            <a:pPr algn="just"/>
            <a:r>
              <a:rPr lang="en-IN" sz="2400" dirty="0" smtClean="0">
                <a:solidFill>
                  <a:schemeClr val="bg1"/>
                </a:solidFill>
              </a:rPr>
              <a:t>Pivot tables:-</a:t>
            </a:r>
            <a:endParaRPr lang="en-IN" sz="2400" dirty="0">
              <a:solidFill>
                <a:schemeClr val="bg1"/>
              </a:solidFill>
            </a:endParaRPr>
          </a:p>
          <a:p>
            <a:pPr algn="just"/>
            <a:r>
              <a:rPr lang="en-IN" sz="2400" dirty="0">
                <a:solidFill>
                  <a:schemeClr val="bg1"/>
                </a:solidFill>
              </a:rPr>
              <a:t>Featured snippet from the web</a:t>
            </a:r>
          </a:p>
          <a:p>
            <a:pPr algn="just"/>
            <a:r>
              <a:rPr lang="en-IN" sz="2400" dirty="0">
                <a:solidFill>
                  <a:schemeClr val="bg1"/>
                </a:solidFill>
              </a:rPr>
              <a:t>A pivot table is a summary of your data, packaged in a chart that lets you report on and explore trends based on your information. Pivot tables are particularly useful if you have long rows or columns that hold values you need to track the sums of and easily compare to one another.</a:t>
            </a:r>
            <a:endParaRPr lang="en-IN" sz="2400" dirty="0" smtClean="0">
              <a:solidFill>
                <a:schemeClr val="bg1"/>
              </a:solidFill>
            </a:endParaRPr>
          </a:p>
          <a:p>
            <a:pPr algn="just"/>
            <a:endParaRPr lang="en-IN" sz="2400" dirty="0" smtClean="0">
              <a:solidFill>
                <a:schemeClr val="bg1"/>
              </a:solidFill>
            </a:endParaRP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1860012" y="137382"/>
            <a:ext cx="8807988" cy="975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smtClean="0">
                <a:solidFill>
                  <a:schemeClr val="bg1"/>
                </a:solidFill>
              </a:rPr>
              <a:t>Tables and Pivot Tables</a:t>
            </a:r>
            <a:endParaRPr lang="en-IN" sz="4800" dirty="0">
              <a:solidFill>
                <a:schemeClr val="bg1"/>
              </a:solidFill>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763" y="3311236"/>
            <a:ext cx="10540164" cy="2807069"/>
          </a:xfrm>
          <a:prstGeom prst="rect">
            <a:avLst/>
          </a:prstGeom>
        </p:spPr>
      </p:pic>
    </p:spTree>
    <p:custDataLst>
      <p:tags r:id="rId1"/>
    </p:custDataLst>
    <p:extLst>
      <p:ext uri="{BB962C8B-B14F-4D97-AF65-F5344CB8AC3E}">
        <p14:creationId xmlns:p14="http://schemas.microsoft.com/office/powerpoint/2010/main" val="672244322"/>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195290" y="215243"/>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2" name="Content Placeholder 21">
            <a:extLst>
              <a:ext uri="{FF2B5EF4-FFF2-40B4-BE49-F238E27FC236}">
                <a16:creationId xmlns:a16="http://schemas.microsoft.com/office/drawing/2014/main" id="{2E20E750-81D4-4FD9-89C4-AF698B241894}"/>
              </a:ext>
            </a:extLst>
          </p:cNvPr>
          <p:cNvSpPr>
            <a:spLocks noGrp="1"/>
          </p:cNvSpPr>
          <p:nvPr>
            <p:ph idx="1"/>
          </p:nvPr>
        </p:nvSpPr>
        <p:spPr>
          <a:xfrm>
            <a:off x="774634" y="1690688"/>
            <a:ext cx="10515600" cy="1648479"/>
          </a:xfrm>
        </p:spPr>
        <p:txBody>
          <a:bodyPr>
            <a:normAutofit/>
          </a:bodyPr>
          <a:lstStyle/>
          <a:p>
            <a:pPr marL="0" indent="0" algn="ctr">
              <a:buNone/>
            </a:pPr>
            <a:r>
              <a:rPr lang="en-IN" sz="6600" dirty="0">
                <a:solidFill>
                  <a:schemeClr val="accent2">
                    <a:lumMod val="60000"/>
                    <a:lumOff val="40000"/>
                  </a:schemeClr>
                </a:solidFill>
              </a:rPr>
              <a:t>Thank you</a:t>
            </a: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a:solidFill>
                  <a:schemeClr val="accent1">
                    <a:lumMod val="50000"/>
                  </a:schemeClr>
                </a:solidFill>
                <a:latin typeface="Saucer BB" panose="02000505000000020004" pitchFamily="2" charset="0"/>
              </a:rPr>
              <a:t>Data Science</a:t>
            </a:r>
            <a:endParaRPr lang="en-US" sz="2400" b="1" dirty="0">
              <a:solidFill>
                <a:schemeClr val="accent1">
                  <a:lumMod val="50000"/>
                </a:schemeClr>
              </a:solidFill>
              <a:latin typeface="Saucer BB" panose="02000505000000020004" pitchFamily="2" charset="0"/>
            </a:endParaRPr>
          </a:p>
        </p:txBody>
      </p:sp>
    </p:spTree>
    <p:custDataLst>
      <p:tags r:id="rId1"/>
    </p:custDataLst>
    <p:extLst>
      <p:ext uri="{BB962C8B-B14F-4D97-AF65-F5344CB8AC3E}">
        <p14:creationId xmlns:p14="http://schemas.microsoft.com/office/powerpoint/2010/main" val="2380857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p15:prstTrans prst="curtains"/>
      </p:transition>
    </mc:Choice>
    <mc:Fallback xmlns="">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ABB-115C-44EC-9FBC-E06F565B3895}"/>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E73F1D16-41EC-41AD-B8D8-5DB7D6D07B37}"/>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1" name="Rectangle 20">
            <a:extLst>
              <a:ext uri="{FF2B5EF4-FFF2-40B4-BE49-F238E27FC236}">
                <a16:creationId xmlns:a16="http://schemas.microsoft.com/office/drawing/2014/main" id="{1C21D977-FAD6-4214-BD6C-08D3B29154D3}"/>
              </a:ext>
            </a:extLst>
          </p:cNvPr>
          <p:cNvSpPr/>
          <p:nvPr/>
        </p:nvSpPr>
        <p:spPr>
          <a:xfrm>
            <a:off x="195926" y="245006"/>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5" name="Title 1">
            <a:extLst>
              <a:ext uri="{FF2B5EF4-FFF2-40B4-BE49-F238E27FC236}">
                <a16:creationId xmlns:a16="http://schemas.microsoft.com/office/drawing/2014/main" id="{98D1DA36-ECEF-4E7A-957E-132BBBE7B213}"/>
              </a:ext>
            </a:extLst>
          </p:cNvPr>
          <p:cNvSpPr txBox="1">
            <a:spLocks/>
          </p:cNvSpPr>
          <p:nvPr/>
        </p:nvSpPr>
        <p:spPr>
          <a:xfrm>
            <a:off x="1460434" y="1397065"/>
            <a:ext cx="8915399" cy="104906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bg1"/>
                </a:solidFill>
              </a:rPr>
              <a:t>Data Analysis</a:t>
            </a:r>
            <a:endParaRPr lang="en-IN" dirty="0">
              <a:solidFill>
                <a:schemeClr val="bg1"/>
              </a:solidFill>
            </a:endParaRPr>
          </a:p>
        </p:txBody>
      </p:sp>
      <p:pic>
        <p:nvPicPr>
          <p:cNvPr id="26" name="Graphic 25" descr="Presentation with bar chart">
            <a:extLst>
              <a:ext uri="{FF2B5EF4-FFF2-40B4-BE49-F238E27FC236}">
                <a16:creationId xmlns:a16="http://schemas.microsoft.com/office/drawing/2014/main" id="{F42D7D1F-4421-4B1D-BE92-C5F9209A3323}"/>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983460" y="3888621"/>
            <a:ext cx="1041885" cy="1041885"/>
          </a:xfrm>
          <a:prstGeom prst="rect">
            <a:avLst/>
          </a:prstGeom>
        </p:spPr>
      </p:pic>
      <p:sp>
        <p:nvSpPr>
          <p:cNvPr id="27" name="TextBox 26">
            <a:extLst>
              <a:ext uri="{FF2B5EF4-FFF2-40B4-BE49-F238E27FC236}">
                <a16:creationId xmlns:a16="http://schemas.microsoft.com/office/drawing/2014/main" id="{C94AE94A-8A81-46B8-9B05-2F948CCC0086}"/>
              </a:ext>
            </a:extLst>
          </p:cNvPr>
          <p:cNvSpPr txBox="1"/>
          <p:nvPr/>
        </p:nvSpPr>
        <p:spPr>
          <a:xfrm>
            <a:off x="3150288" y="4060248"/>
            <a:ext cx="3078230" cy="523220"/>
          </a:xfrm>
          <a:prstGeom prst="rect">
            <a:avLst/>
          </a:prstGeom>
          <a:noFill/>
        </p:spPr>
        <p:txBody>
          <a:bodyPr wrap="square" rtlCol="0">
            <a:spAutoFit/>
          </a:bodyPr>
          <a:lstStyle/>
          <a:p>
            <a:r>
              <a:rPr lang="en-IN" sz="2800" b="1" dirty="0">
                <a:solidFill>
                  <a:schemeClr val="accent3"/>
                </a:solidFill>
              </a:rPr>
              <a:t>Lesson </a:t>
            </a:r>
            <a:r>
              <a:rPr lang="en-IN" sz="2800" b="1" dirty="0" smtClean="0">
                <a:solidFill>
                  <a:schemeClr val="accent3"/>
                </a:solidFill>
              </a:rPr>
              <a:t>7</a:t>
            </a:r>
            <a:endParaRPr lang="en-IN" sz="2800" b="1" dirty="0">
              <a:solidFill>
                <a:schemeClr val="accent3"/>
              </a:solidFill>
            </a:endParaRPr>
          </a:p>
        </p:txBody>
      </p:sp>
      <p:sp>
        <p:nvSpPr>
          <p:cNvPr id="28" name="TextBox 27">
            <a:extLst>
              <a:ext uri="{FF2B5EF4-FFF2-40B4-BE49-F238E27FC236}">
                <a16:creationId xmlns:a16="http://schemas.microsoft.com/office/drawing/2014/main" id="{1816FDB0-633C-41BD-BA77-90796EF1560C}"/>
              </a:ext>
            </a:extLst>
          </p:cNvPr>
          <p:cNvSpPr txBox="1"/>
          <p:nvPr/>
        </p:nvSpPr>
        <p:spPr>
          <a:xfrm>
            <a:off x="7714713" y="4101708"/>
            <a:ext cx="3078230" cy="400110"/>
          </a:xfrm>
          <a:prstGeom prst="rect">
            <a:avLst/>
          </a:prstGeom>
          <a:noFill/>
        </p:spPr>
        <p:txBody>
          <a:bodyPr wrap="square" rtlCol="0">
            <a:spAutoFit/>
          </a:bodyPr>
          <a:lstStyle/>
          <a:p>
            <a:r>
              <a:rPr lang="en-IN" sz="2000" dirty="0">
                <a:solidFill>
                  <a:schemeClr val="bg1"/>
                </a:solidFill>
              </a:rPr>
              <a:t>Data Analysis</a:t>
            </a:r>
            <a:endParaRPr lang="en-IN" sz="2000" dirty="0">
              <a:solidFill>
                <a:schemeClr val="bg1"/>
              </a:solidFill>
            </a:endParaRPr>
          </a:p>
        </p:txBody>
      </p:sp>
      <p:pic>
        <p:nvPicPr>
          <p:cNvPr id="29" name="Graphic 28" descr="Books">
            <a:extLst>
              <a:ext uri="{FF2B5EF4-FFF2-40B4-BE49-F238E27FC236}">
                <a16:creationId xmlns:a16="http://schemas.microsoft.com/office/drawing/2014/main" id="{89343539-8C5E-4452-8510-EAB253A73D67}"/>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6607839" y="3962944"/>
            <a:ext cx="914400" cy="914400"/>
          </a:xfrm>
          <a:prstGeom prst="rect">
            <a:avLst/>
          </a:prstGeom>
        </p:spPr>
      </p:pic>
    </p:spTree>
    <p:custDataLst>
      <p:tags r:id="rId1"/>
    </p:custDataLst>
    <p:extLst>
      <p:ext uri="{BB962C8B-B14F-4D97-AF65-F5344CB8AC3E}">
        <p14:creationId xmlns:p14="http://schemas.microsoft.com/office/powerpoint/2010/main" val="675619194"/>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ABB-115C-44EC-9FBC-E06F565B3895}"/>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E73F1D16-41EC-41AD-B8D8-5DB7D6D07B37}"/>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1" name="Rectangle 20">
            <a:extLst>
              <a:ext uri="{FF2B5EF4-FFF2-40B4-BE49-F238E27FC236}">
                <a16:creationId xmlns:a16="http://schemas.microsoft.com/office/drawing/2014/main" id="{1C21D977-FAD6-4214-BD6C-08D3B29154D3}"/>
              </a:ext>
            </a:extLst>
          </p:cNvPr>
          <p:cNvSpPr/>
          <p:nvPr/>
        </p:nvSpPr>
        <p:spPr>
          <a:xfrm>
            <a:off x="319157" y="254639"/>
            <a:ext cx="11551075" cy="58779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bg1"/>
              </a:solidFill>
            </a:endParaRPr>
          </a:p>
        </p:txBody>
      </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1860012" y="137382"/>
            <a:ext cx="8807988" cy="975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a:solidFill>
                  <a:schemeClr val="bg1"/>
                </a:solidFill>
              </a:rPr>
              <a:t>Data Analysis</a:t>
            </a:r>
            <a:endParaRPr lang="en-IN" sz="4800" dirty="0">
              <a:solidFill>
                <a:schemeClr val="bg1"/>
              </a:solidFill>
            </a:endParaRPr>
          </a:p>
        </p:txBody>
      </p:sp>
      <p:sp>
        <p:nvSpPr>
          <p:cNvPr id="26" name="Content Placeholder 2">
            <a:extLst>
              <a:ext uri="{FF2B5EF4-FFF2-40B4-BE49-F238E27FC236}">
                <a16:creationId xmlns:a16="http://schemas.microsoft.com/office/drawing/2014/main" id="{E746CBB0-EED9-4C55-8A02-568A9D9C0E81}"/>
              </a:ext>
            </a:extLst>
          </p:cNvPr>
          <p:cNvSpPr txBox="1">
            <a:spLocks/>
          </p:cNvSpPr>
          <p:nvPr/>
        </p:nvSpPr>
        <p:spPr>
          <a:xfrm>
            <a:off x="927652" y="2115302"/>
            <a:ext cx="10177669" cy="38031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lumMod val="85000"/>
                </a:schemeClr>
              </a:solidFill>
            </a:endParaRPr>
          </a:p>
        </p:txBody>
      </p:sp>
      <p:sp>
        <p:nvSpPr>
          <p:cNvPr id="22" name="TextBox 21"/>
          <p:cNvSpPr txBox="1"/>
          <p:nvPr/>
        </p:nvSpPr>
        <p:spPr>
          <a:xfrm flipH="1">
            <a:off x="6085811" y="1104079"/>
            <a:ext cx="5723458" cy="5262979"/>
          </a:xfrm>
          <a:prstGeom prst="rect">
            <a:avLst/>
          </a:prstGeom>
          <a:noFill/>
        </p:spPr>
        <p:txBody>
          <a:bodyPr wrap="square" rtlCol="0">
            <a:spAutoFit/>
          </a:bodyPr>
          <a:lstStyle/>
          <a:p>
            <a:pPr algn="just"/>
            <a:r>
              <a:rPr lang="en-IN" sz="2400" dirty="0">
                <a:solidFill>
                  <a:schemeClr val="bg1"/>
                </a:solidFill>
              </a:rPr>
              <a:t>Data analysis is a process of inspecting, cleansing, transforming and </a:t>
            </a:r>
            <a:r>
              <a:rPr lang="en-IN" sz="2400" dirty="0" smtClean="0">
                <a:solidFill>
                  <a:schemeClr val="bg1"/>
                </a:solidFill>
              </a:rPr>
              <a:t>modelling </a:t>
            </a:r>
            <a:r>
              <a:rPr lang="en-IN" sz="2400" dirty="0">
                <a:solidFill>
                  <a:schemeClr val="bg1"/>
                </a:solidFill>
              </a:rPr>
              <a:t>data with the goal of discovering useful information, informing conclusion and supporting decision-making. Data analysis has multiple facets and approaches, encompassing diverse techniques under a variety of names, and is used in different business, science, and social science domains. In today's business world, data analysis plays a role in making decisions more scientific and helping businesses operate more </a:t>
            </a:r>
            <a:r>
              <a:rPr lang="en-IN" sz="2400" dirty="0" smtClean="0">
                <a:solidFill>
                  <a:schemeClr val="bg1"/>
                </a:solidFill>
              </a:rPr>
              <a:t>effectively.</a:t>
            </a:r>
            <a:endParaRPr lang="en-IN" sz="2400" dirty="0" smtClean="0">
              <a:solidFill>
                <a:schemeClr val="bg1"/>
              </a:solidFill>
            </a:endParaRPr>
          </a:p>
          <a:p>
            <a:pPr algn="just"/>
            <a:endParaRPr lang="en-IN" sz="2400" dirty="0" smtClean="0">
              <a:solidFill>
                <a:schemeClr val="bg1"/>
              </a:solidFill>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86" y="1094448"/>
            <a:ext cx="5792232" cy="4810945"/>
          </a:xfrm>
          <a:prstGeom prst="rect">
            <a:avLst/>
          </a:prstGeom>
        </p:spPr>
      </p:pic>
    </p:spTree>
    <p:custDataLst>
      <p:tags r:id="rId1"/>
    </p:custDataLst>
    <p:extLst>
      <p:ext uri="{BB962C8B-B14F-4D97-AF65-F5344CB8AC3E}">
        <p14:creationId xmlns:p14="http://schemas.microsoft.com/office/powerpoint/2010/main" val="4140811238"/>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19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lumMod val="85000"/>
                </a:schemeClr>
              </a:solidFill>
            </a:endParaRPr>
          </a:p>
        </p:txBody>
      </p:sp>
      <p:sp>
        <p:nvSpPr>
          <p:cNvPr id="22" name="TextBox 21"/>
          <p:cNvSpPr txBox="1"/>
          <p:nvPr/>
        </p:nvSpPr>
        <p:spPr>
          <a:xfrm>
            <a:off x="6479176" y="996058"/>
            <a:ext cx="5194455" cy="4893647"/>
          </a:xfrm>
          <a:prstGeom prst="rect">
            <a:avLst/>
          </a:prstGeom>
          <a:noFill/>
        </p:spPr>
        <p:txBody>
          <a:bodyPr wrap="square" rtlCol="0">
            <a:spAutoFit/>
          </a:bodyPr>
          <a:lstStyle/>
          <a:p>
            <a:pPr algn="just"/>
            <a:r>
              <a:rPr lang="en-IN" sz="2400" dirty="0">
                <a:solidFill>
                  <a:schemeClr val="bg1"/>
                </a:solidFill>
              </a:rPr>
              <a:t>Sort: You can sort your Excel data on one column or multiple columns. You can sort in ascending or descending order</a:t>
            </a:r>
            <a:r>
              <a:rPr lang="en-IN" sz="2400" dirty="0" smtClean="0">
                <a:solidFill>
                  <a:schemeClr val="bg1"/>
                </a:solidFill>
              </a:rPr>
              <a:t>.</a:t>
            </a:r>
            <a:r>
              <a:rPr lang="en-IN" sz="2400" dirty="0">
                <a:solidFill>
                  <a:schemeClr val="bg1"/>
                </a:solidFill>
              </a:rPr>
              <a:t> To arrange your data in a particular order. E.g. Arranging a list on the alphabetical order, arranging your data on in increasing or decreasing order of numeric values</a:t>
            </a:r>
            <a:endParaRPr lang="en-IN" sz="2400" dirty="0">
              <a:solidFill>
                <a:schemeClr val="bg1"/>
              </a:solidFill>
            </a:endParaRPr>
          </a:p>
          <a:p>
            <a:pPr algn="just"/>
            <a:endParaRPr lang="en-IN" sz="2400" dirty="0">
              <a:solidFill>
                <a:schemeClr val="bg1"/>
              </a:solidFill>
            </a:endParaRPr>
          </a:p>
          <a:p>
            <a:pPr algn="just"/>
            <a:r>
              <a:rPr lang="en-IN" sz="2400" dirty="0" smtClean="0">
                <a:solidFill>
                  <a:schemeClr val="bg1"/>
                </a:solidFill>
              </a:rPr>
              <a:t>Filter</a:t>
            </a:r>
            <a:r>
              <a:rPr lang="en-IN" sz="2400" dirty="0">
                <a:solidFill>
                  <a:schemeClr val="bg1"/>
                </a:solidFill>
              </a:rPr>
              <a:t>: Filter your Excel data if you only want to display records that meet certain criteria.</a:t>
            </a:r>
            <a:endParaRPr lang="en-IN" sz="2400" dirty="0">
              <a:solidFill>
                <a:schemeClr val="bg1"/>
              </a:solidFill>
            </a:endParaRPr>
          </a:p>
          <a:p>
            <a:pPr algn="just"/>
            <a:endParaRPr lang="en-IN" sz="2400" dirty="0" smtClean="0">
              <a:solidFill>
                <a:schemeClr val="bg1"/>
              </a:solidFill>
            </a:endParaRP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1860012" y="137382"/>
            <a:ext cx="8807988" cy="975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smtClean="0">
                <a:solidFill>
                  <a:schemeClr val="bg1"/>
                </a:solidFill>
              </a:rPr>
              <a:t>Data Analysis</a:t>
            </a:r>
            <a:endParaRPr lang="en-IN" sz="48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579" y="1080916"/>
            <a:ext cx="6018297" cy="5006311"/>
          </a:xfrm>
          <a:prstGeom prst="rect">
            <a:avLst/>
          </a:prstGeom>
        </p:spPr>
      </p:pic>
    </p:spTree>
    <p:custDataLst>
      <p:tags r:id="rId1"/>
    </p:custDataLst>
    <p:extLst>
      <p:ext uri="{BB962C8B-B14F-4D97-AF65-F5344CB8AC3E}">
        <p14:creationId xmlns:p14="http://schemas.microsoft.com/office/powerpoint/2010/main" val="2219950570"/>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19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lumMod val="85000"/>
                </a:schemeClr>
              </a:solidFill>
            </a:endParaRPr>
          </a:p>
        </p:txBody>
      </p:sp>
      <p:sp>
        <p:nvSpPr>
          <p:cNvPr id="22" name="TextBox 21"/>
          <p:cNvSpPr txBox="1"/>
          <p:nvPr/>
        </p:nvSpPr>
        <p:spPr>
          <a:xfrm>
            <a:off x="6479177" y="1233061"/>
            <a:ext cx="5194455" cy="4524315"/>
          </a:xfrm>
          <a:prstGeom prst="rect">
            <a:avLst/>
          </a:prstGeom>
          <a:noFill/>
        </p:spPr>
        <p:txBody>
          <a:bodyPr wrap="square" rtlCol="0">
            <a:spAutoFit/>
          </a:bodyPr>
          <a:lstStyle/>
          <a:p>
            <a:pPr algn="just"/>
            <a:r>
              <a:rPr lang="en-IN" sz="2400" dirty="0">
                <a:solidFill>
                  <a:schemeClr val="bg1"/>
                </a:solidFill>
              </a:rPr>
              <a:t>Conditional formatting allows you to automatically apply formatting—such as </a:t>
            </a:r>
            <a:r>
              <a:rPr lang="en-IN" sz="2400" dirty="0" err="1">
                <a:solidFill>
                  <a:schemeClr val="bg1"/>
                </a:solidFill>
              </a:rPr>
              <a:t>colors</a:t>
            </a:r>
            <a:r>
              <a:rPr lang="en-IN" sz="2400" dirty="0">
                <a:solidFill>
                  <a:schemeClr val="bg1"/>
                </a:solidFill>
              </a:rPr>
              <a:t>, icons, and data bars—to one or more cells based on the cell value. To do this, you'll need to create a conditional formatting rule</a:t>
            </a:r>
            <a:r>
              <a:rPr lang="en-IN" sz="2400" dirty="0" smtClean="0">
                <a:solidFill>
                  <a:schemeClr val="bg1"/>
                </a:solidFill>
              </a:rPr>
              <a:t>.</a:t>
            </a:r>
          </a:p>
          <a:p>
            <a:pPr algn="just"/>
            <a:r>
              <a:rPr lang="en-IN" sz="2400" dirty="0">
                <a:solidFill>
                  <a:schemeClr val="bg1"/>
                </a:solidFill>
              </a:rPr>
              <a:t>For example, a conditional formatting rule might be: If the value is less than $2000, </a:t>
            </a:r>
            <a:r>
              <a:rPr lang="en-IN" sz="2400" dirty="0" err="1">
                <a:solidFill>
                  <a:schemeClr val="bg1"/>
                </a:solidFill>
              </a:rPr>
              <a:t>color</a:t>
            </a:r>
            <a:r>
              <a:rPr lang="en-IN" sz="2400" dirty="0">
                <a:solidFill>
                  <a:schemeClr val="bg1"/>
                </a:solidFill>
              </a:rPr>
              <a:t> the cell red. By applying this rule, you'd be able to quickly see which cells contain values less than $2000.</a:t>
            </a:r>
            <a:endParaRPr lang="en-IN" sz="2400" dirty="0" smtClean="0">
              <a:solidFill>
                <a:schemeClr val="bg1"/>
              </a:solidFill>
            </a:endParaRP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1860012" y="137382"/>
            <a:ext cx="8807988" cy="975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a:solidFill>
                  <a:schemeClr val="bg1"/>
                </a:solidFill>
              </a:rPr>
              <a:t>Conditional formatting</a:t>
            </a:r>
            <a:endParaRPr lang="en-IN" sz="4800"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421" y="1361790"/>
            <a:ext cx="5861238" cy="4340848"/>
          </a:xfrm>
          <a:prstGeom prst="rect">
            <a:avLst/>
          </a:prstGeom>
        </p:spPr>
      </p:pic>
    </p:spTree>
    <p:custDataLst>
      <p:tags r:id="rId1"/>
    </p:custDataLst>
    <p:extLst>
      <p:ext uri="{BB962C8B-B14F-4D97-AF65-F5344CB8AC3E}">
        <p14:creationId xmlns:p14="http://schemas.microsoft.com/office/powerpoint/2010/main" val="4193564363"/>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19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lumMod val="85000"/>
                </a:schemeClr>
              </a:solidFill>
            </a:endParaRPr>
          </a:p>
        </p:txBody>
      </p:sp>
      <p:sp>
        <p:nvSpPr>
          <p:cNvPr id="22" name="TextBox 21"/>
          <p:cNvSpPr txBox="1"/>
          <p:nvPr/>
        </p:nvSpPr>
        <p:spPr>
          <a:xfrm>
            <a:off x="6479177" y="2135590"/>
            <a:ext cx="5194455" cy="2308324"/>
          </a:xfrm>
          <a:prstGeom prst="rect">
            <a:avLst/>
          </a:prstGeom>
          <a:noFill/>
        </p:spPr>
        <p:txBody>
          <a:bodyPr wrap="square" rtlCol="0">
            <a:spAutoFit/>
          </a:bodyPr>
          <a:lstStyle/>
          <a:p>
            <a:pPr algn="just"/>
            <a:r>
              <a:rPr lang="en-IN" sz="2400" dirty="0">
                <a:solidFill>
                  <a:schemeClr val="bg1"/>
                </a:solidFill>
              </a:rPr>
              <a:t>Conditional </a:t>
            </a:r>
            <a:r>
              <a:rPr lang="en-IN" sz="2400" dirty="0" smtClean="0">
                <a:solidFill>
                  <a:schemeClr val="bg1"/>
                </a:solidFill>
              </a:rPr>
              <a:t>formatting Rules:-</a:t>
            </a:r>
          </a:p>
          <a:p>
            <a:pPr marL="342900" indent="-342900" algn="just">
              <a:buFont typeface="Arial" panose="020B0604020202020204" pitchFamily="34" charset="0"/>
              <a:buChar char="•"/>
            </a:pPr>
            <a:r>
              <a:rPr lang="en-IN" sz="2400" dirty="0">
                <a:solidFill>
                  <a:schemeClr val="bg1"/>
                </a:solidFill>
              </a:rPr>
              <a:t>	</a:t>
            </a:r>
            <a:r>
              <a:rPr lang="en-IN" sz="2400" dirty="0" smtClean="0">
                <a:solidFill>
                  <a:schemeClr val="bg1"/>
                </a:solidFill>
              </a:rPr>
              <a:t>Highlight cell rules</a:t>
            </a:r>
          </a:p>
          <a:p>
            <a:pPr marL="342900" indent="-342900" algn="just">
              <a:buFont typeface="Arial" panose="020B0604020202020204" pitchFamily="34" charset="0"/>
              <a:buChar char="•"/>
            </a:pPr>
            <a:r>
              <a:rPr lang="en-IN" sz="2400" dirty="0">
                <a:solidFill>
                  <a:schemeClr val="bg1"/>
                </a:solidFill>
              </a:rPr>
              <a:t>	</a:t>
            </a:r>
            <a:r>
              <a:rPr lang="en-IN" sz="2400" dirty="0" smtClean="0">
                <a:solidFill>
                  <a:schemeClr val="bg1"/>
                </a:solidFill>
              </a:rPr>
              <a:t>Top/bottom rules</a:t>
            </a:r>
          </a:p>
          <a:p>
            <a:pPr marL="342900" indent="-342900" algn="just">
              <a:buFont typeface="Arial" panose="020B0604020202020204" pitchFamily="34" charset="0"/>
              <a:buChar char="•"/>
            </a:pPr>
            <a:r>
              <a:rPr lang="en-IN" sz="2400" dirty="0">
                <a:solidFill>
                  <a:schemeClr val="bg1"/>
                </a:solidFill>
              </a:rPr>
              <a:t>	</a:t>
            </a:r>
            <a:r>
              <a:rPr lang="en-IN" sz="2400" dirty="0" smtClean="0">
                <a:solidFill>
                  <a:schemeClr val="bg1"/>
                </a:solidFill>
              </a:rPr>
              <a:t>Data bar rules</a:t>
            </a:r>
          </a:p>
          <a:p>
            <a:pPr marL="342900" indent="-342900" algn="just">
              <a:buFont typeface="Arial" panose="020B0604020202020204" pitchFamily="34" charset="0"/>
              <a:buChar char="•"/>
            </a:pPr>
            <a:r>
              <a:rPr lang="en-IN" sz="2400" dirty="0">
                <a:solidFill>
                  <a:schemeClr val="bg1"/>
                </a:solidFill>
              </a:rPr>
              <a:t>	</a:t>
            </a:r>
            <a:r>
              <a:rPr lang="en-IN" sz="2400" dirty="0" err="1" smtClean="0">
                <a:solidFill>
                  <a:schemeClr val="bg1"/>
                </a:solidFill>
              </a:rPr>
              <a:t>Color</a:t>
            </a:r>
            <a:r>
              <a:rPr lang="en-IN" sz="2400" dirty="0" smtClean="0">
                <a:solidFill>
                  <a:schemeClr val="bg1"/>
                </a:solidFill>
              </a:rPr>
              <a:t> scales rules</a:t>
            </a:r>
            <a:endParaRPr lang="en-IN" sz="2400" dirty="0">
              <a:solidFill>
                <a:schemeClr val="bg1"/>
              </a:solidFill>
            </a:endParaRPr>
          </a:p>
          <a:p>
            <a:pPr marL="342900" indent="-342900" algn="just">
              <a:buFont typeface="Arial" panose="020B0604020202020204" pitchFamily="34" charset="0"/>
              <a:buChar char="•"/>
            </a:pPr>
            <a:r>
              <a:rPr lang="en-IN" sz="2400" dirty="0" smtClean="0">
                <a:solidFill>
                  <a:schemeClr val="bg1"/>
                </a:solidFill>
              </a:rPr>
              <a:t>	</a:t>
            </a:r>
            <a:r>
              <a:rPr lang="en-IN" sz="2400" dirty="0" smtClean="0">
                <a:solidFill>
                  <a:schemeClr val="bg1"/>
                </a:solidFill>
              </a:rPr>
              <a:t>Icon sets rules</a:t>
            </a: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1860012" y="137382"/>
            <a:ext cx="8807988" cy="975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a:solidFill>
                  <a:schemeClr val="bg1"/>
                </a:solidFill>
              </a:rPr>
              <a:t>Conditional formatting</a:t>
            </a:r>
            <a:endParaRPr lang="en-IN" sz="4800" dirty="0">
              <a:solidFill>
                <a:schemeClr val="bg1"/>
              </a:solidFill>
            </a:endParaRPr>
          </a:p>
        </p:txBody>
      </p:sp>
      <p:pic>
        <p:nvPicPr>
          <p:cNvPr id="2" name="Picture 1"/>
          <p:cNvPicPr>
            <a:picLocks noChangeAspect="1"/>
          </p:cNvPicPr>
          <p:nvPr/>
        </p:nvPicPr>
        <p:blipFill>
          <a:blip r:embed="rId3"/>
          <a:stretch>
            <a:fillRect/>
          </a:stretch>
        </p:blipFill>
        <p:spPr>
          <a:xfrm>
            <a:off x="395386" y="1113221"/>
            <a:ext cx="5945310" cy="5022037"/>
          </a:xfrm>
          <a:prstGeom prst="rect">
            <a:avLst/>
          </a:prstGeom>
        </p:spPr>
      </p:pic>
    </p:spTree>
    <p:custDataLst>
      <p:tags r:id="rId1"/>
    </p:custDataLst>
    <p:extLst>
      <p:ext uri="{BB962C8B-B14F-4D97-AF65-F5344CB8AC3E}">
        <p14:creationId xmlns:p14="http://schemas.microsoft.com/office/powerpoint/2010/main" val="3382421949"/>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19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lumMod val="85000"/>
                </a:schemeClr>
              </a:solidFill>
            </a:endParaRPr>
          </a:p>
        </p:txBody>
      </p:sp>
      <p:sp>
        <p:nvSpPr>
          <p:cNvPr id="22" name="TextBox 21"/>
          <p:cNvSpPr txBox="1"/>
          <p:nvPr/>
        </p:nvSpPr>
        <p:spPr>
          <a:xfrm>
            <a:off x="5250873" y="1040449"/>
            <a:ext cx="6293583" cy="4893647"/>
          </a:xfrm>
          <a:prstGeom prst="rect">
            <a:avLst/>
          </a:prstGeom>
          <a:noFill/>
        </p:spPr>
        <p:txBody>
          <a:bodyPr wrap="square" rtlCol="0">
            <a:spAutoFit/>
          </a:bodyPr>
          <a:lstStyle/>
          <a:p>
            <a:pPr algn="just"/>
            <a:r>
              <a:rPr lang="en-IN" sz="2400" dirty="0">
                <a:solidFill>
                  <a:schemeClr val="bg1"/>
                </a:solidFill>
              </a:rPr>
              <a:t>A chart is a visual representative of data in both columns and rows. Charts are usually used to analyse trends and patterns in data sets</a:t>
            </a:r>
            <a:r>
              <a:rPr lang="en-IN" sz="2400" dirty="0" smtClean="0">
                <a:solidFill>
                  <a:schemeClr val="bg1"/>
                </a:solidFill>
              </a:rPr>
              <a:t>.</a:t>
            </a:r>
          </a:p>
          <a:p>
            <a:pPr algn="just"/>
            <a:r>
              <a:rPr lang="en-IN" sz="2400" dirty="0">
                <a:solidFill>
                  <a:schemeClr val="bg1"/>
                </a:solidFill>
              </a:rPr>
              <a:t>Column </a:t>
            </a:r>
            <a:r>
              <a:rPr lang="en-IN" sz="2400" dirty="0" smtClean="0">
                <a:solidFill>
                  <a:schemeClr val="bg1"/>
                </a:solidFill>
              </a:rPr>
              <a:t>Chart:-</a:t>
            </a:r>
            <a:endParaRPr lang="en-IN" sz="2400" dirty="0">
              <a:solidFill>
                <a:schemeClr val="bg1"/>
              </a:solidFill>
            </a:endParaRPr>
          </a:p>
          <a:p>
            <a:pPr algn="just"/>
            <a:r>
              <a:rPr lang="en-IN" sz="2400" dirty="0">
                <a:solidFill>
                  <a:schemeClr val="bg1"/>
                </a:solidFill>
              </a:rPr>
              <a:t>A Column Chart typically displays the categories along the horizontal (category) axis and values along the vertical (value) axis. </a:t>
            </a:r>
            <a:endParaRPr lang="en-IN" sz="2400" dirty="0" smtClean="0">
              <a:solidFill>
                <a:schemeClr val="bg1"/>
              </a:solidFill>
            </a:endParaRPr>
          </a:p>
          <a:p>
            <a:pPr algn="just"/>
            <a:r>
              <a:rPr lang="en-IN" sz="2400" dirty="0">
                <a:solidFill>
                  <a:schemeClr val="bg1"/>
                </a:solidFill>
              </a:rPr>
              <a:t>Line Chart</a:t>
            </a:r>
          </a:p>
          <a:p>
            <a:pPr algn="just"/>
            <a:r>
              <a:rPr lang="en-IN" sz="2400" dirty="0">
                <a:solidFill>
                  <a:schemeClr val="bg1"/>
                </a:solidFill>
              </a:rPr>
              <a:t>Line charts can show continuous data over time on an evenly scaled Axis. Therefore, they are ideal for showing trends in data at equal intervals, such as months, quarters or years</a:t>
            </a:r>
            <a:r>
              <a:rPr lang="en-IN" sz="2400" dirty="0" smtClean="0">
                <a:solidFill>
                  <a:schemeClr val="bg1"/>
                </a:solidFill>
              </a:rPr>
              <a:t>.</a:t>
            </a:r>
          </a:p>
          <a:p>
            <a:pPr algn="just"/>
            <a:endParaRPr lang="en-IN" sz="2400" dirty="0" smtClean="0">
              <a:solidFill>
                <a:schemeClr val="bg1"/>
              </a:solidFill>
            </a:endParaRP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1860012" y="137382"/>
            <a:ext cx="8807988" cy="975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smtClean="0">
                <a:solidFill>
                  <a:schemeClr val="bg1"/>
                </a:solidFill>
              </a:rPr>
              <a:t>Charts</a:t>
            </a:r>
            <a:endParaRPr lang="en-IN" sz="4800" dirty="0">
              <a:solidFill>
                <a:schemeClr val="bg1"/>
              </a:solidFill>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25" y="1113221"/>
            <a:ext cx="4266660" cy="4317761"/>
          </a:xfrm>
          <a:prstGeom prst="rect">
            <a:avLst/>
          </a:prstGeom>
        </p:spPr>
      </p:pic>
    </p:spTree>
    <p:custDataLst>
      <p:tags r:id="rId1"/>
    </p:custDataLst>
    <p:extLst>
      <p:ext uri="{BB962C8B-B14F-4D97-AF65-F5344CB8AC3E}">
        <p14:creationId xmlns:p14="http://schemas.microsoft.com/office/powerpoint/2010/main" val="4249530080"/>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19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lumMod val="85000"/>
                </a:schemeClr>
              </a:solidFill>
            </a:endParaRPr>
          </a:p>
        </p:txBody>
      </p:sp>
      <p:sp>
        <p:nvSpPr>
          <p:cNvPr id="22" name="TextBox 21"/>
          <p:cNvSpPr txBox="1"/>
          <p:nvPr/>
        </p:nvSpPr>
        <p:spPr>
          <a:xfrm>
            <a:off x="5264727" y="1303043"/>
            <a:ext cx="6182747" cy="4893647"/>
          </a:xfrm>
          <a:prstGeom prst="rect">
            <a:avLst/>
          </a:prstGeom>
          <a:noFill/>
        </p:spPr>
        <p:txBody>
          <a:bodyPr wrap="square" rtlCol="0">
            <a:spAutoFit/>
          </a:bodyPr>
          <a:lstStyle/>
          <a:p>
            <a:pPr algn="just"/>
            <a:r>
              <a:rPr lang="en-IN" sz="2400" dirty="0">
                <a:solidFill>
                  <a:schemeClr val="bg1"/>
                </a:solidFill>
              </a:rPr>
              <a:t>Bar Chart</a:t>
            </a:r>
          </a:p>
          <a:p>
            <a:pPr algn="just"/>
            <a:r>
              <a:rPr lang="en-IN" sz="2400" dirty="0">
                <a:solidFill>
                  <a:schemeClr val="bg1"/>
                </a:solidFill>
              </a:rPr>
              <a:t>Bar Charts illustrate comparisons among individual items. In a Bar Chart, the categories are organized along the vertical axis and the values are organized along the horizontal axis. </a:t>
            </a:r>
            <a:endParaRPr lang="en-IN" sz="2400" dirty="0" smtClean="0">
              <a:solidFill>
                <a:schemeClr val="bg1"/>
              </a:solidFill>
            </a:endParaRPr>
          </a:p>
          <a:p>
            <a:pPr algn="just"/>
            <a:endParaRPr lang="en-IN" sz="2400" dirty="0" smtClean="0">
              <a:solidFill>
                <a:schemeClr val="bg1"/>
              </a:solidFill>
            </a:endParaRPr>
          </a:p>
          <a:p>
            <a:pPr algn="just"/>
            <a:r>
              <a:rPr lang="en-IN" sz="2400" dirty="0">
                <a:solidFill>
                  <a:schemeClr val="bg1"/>
                </a:solidFill>
              </a:rPr>
              <a:t>Pie Chart</a:t>
            </a:r>
          </a:p>
          <a:p>
            <a:pPr algn="just"/>
            <a:r>
              <a:rPr lang="en-IN" sz="2400" dirty="0">
                <a:solidFill>
                  <a:schemeClr val="bg1"/>
                </a:solidFill>
              </a:rPr>
              <a:t>Pie charts show the size of items in one data series, proportional to the sum of the items. The data points in a pie chart are shown as a percentage of the whole pie</a:t>
            </a:r>
            <a:r>
              <a:rPr lang="en-IN" sz="2400" dirty="0" smtClean="0">
                <a:solidFill>
                  <a:schemeClr val="bg1"/>
                </a:solidFill>
              </a:rPr>
              <a:t>.</a:t>
            </a:r>
          </a:p>
          <a:p>
            <a:pPr algn="just"/>
            <a:endParaRPr lang="en-IN" sz="2400" dirty="0" smtClean="0">
              <a:solidFill>
                <a:schemeClr val="bg1"/>
              </a:solidFill>
            </a:endParaRPr>
          </a:p>
          <a:p>
            <a:pPr algn="just"/>
            <a:endParaRPr lang="en-IN" sz="2400" dirty="0" smtClean="0">
              <a:solidFill>
                <a:schemeClr val="bg1"/>
              </a:solidFill>
            </a:endParaRP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1860012" y="137382"/>
            <a:ext cx="8807988" cy="975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smtClean="0">
                <a:solidFill>
                  <a:schemeClr val="bg1"/>
                </a:solidFill>
              </a:rPr>
              <a:t>Charts</a:t>
            </a:r>
            <a:endParaRPr lang="en-IN" sz="48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50" y="1345566"/>
            <a:ext cx="4491696" cy="3683634"/>
          </a:xfrm>
          <a:prstGeom prst="rect">
            <a:avLst/>
          </a:prstGeom>
        </p:spPr>
      </p:pic>
    </p:spTree>
    <p:custDataLst>
      <p:tags r:id="rId1"/>
    </p:custDataLst>
    <p:extLst>
      <p:ext uri="{BB962C8B-B14F-4D97-AF65-F5344CB8AC3E}">
        <p14:creationId xmlns:p14="http://schemas.microsoft.com/office/powerpoint/2010/main" val="3723954902"/>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19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lumMod val="85000"/>
                </a:schemeClr>
              </a:solidFill>
            </a:endParaRPr>
          </a:p>
        </p:txBody>
      </p:sp>
      <p:sp>
        <p:nvSpPr>
          <p:cNvPr id="22" name="TextBox 21"/>
          <p:cNvSpPr txBox="1"/>
          <p:nvPr/>
        </p:nvSpPr>
        <p:spPr>
          <a:xfrm>
            <a:off x="5264727" y="1303043"/>
            <a:ext cx="6182747" cy="4893647"/>
          </a:xfrm>
          <a:prstGeom prst="rect">
            <a:avLst/>
          </a:prstGeom>
          <a:noFill/>
        </p:spPr>
        <p:txBody>
          <a:bodyPr wrap="square" rtlCol="0">
            <a:spAutoFit/>
          </a:bodyPr>
          <a:lstStyle/>
          <a:p>
            <a:pPr algn="just"/>
            <a:r>
              <a:rPr lang="en-IN" sz="2400" dirty="0">
                <a:solidFill>
                  <a:schemeClr val="bg1"/>
                </a:solidFill>
              </a:rPr>
              <a:t>XY (Scatter) Chart</a:t>
            </a:r>
          </a:p>
          <a:p>
            <a:pPr algn="just"/>
            <a:r>
              <a:rPr lang="en-IN" sz="2400" dirty="0">
                <a:solidFill>
                  <a:schemeClr val="bg1"/>
                </a:solidFill>
              </a:rPr>
              <a:t>XY (Scatter) charts are typically used for showing and comparing numeric values, like scientific, statistical, and engineering data</a:t>
            </a:r>
            <a:r>
              <a:rPr lang="en-IN" sz="2400" dirty="0" smtClean="0">
                <a:solidFill>
                  <a:schemeClr val="bg1"/>
                </a:solidFill>
              </a:rPr>
              <a:t>.</a:t>
            </a:r>
          </a:p>
          <a:p>
            <a:pPr algn="just"/>
            <a:endParaRPr lang="en-IN" sz="2400" dirty="0" smtClean="0">
              <a:solidFill>
                <a:schemeClr val="bg1"/>
              </a:solidFill>
            </a:endParaRPr>
          </a:p>
          <a:p>
            <a:pPr algn="just"/>
            <a:r>
              <a:rPr lang="en-IN" sz="2400" dirty="0" smtClean="0">
                <a:solidFill>
                  <a:schemeClr val="bg1"/>
                </a:solidFill>
              </a:rPr>
              <a:t>Sparkline </a:t>
            </a:r>
          </a:p>
          <a:p>
            <a:pPr algn="just"/>
            <a:r>
              <a:rPr lang="en-IN" sz="2400" dirty="0" smtClean="0">
                <a:solidFill>
                  <a:schemeClr val="bg1"/>
                </a:solidFill>
              </a:rPr>
              <a:t>A </a:t>
            </a:r>
            <a:r>
              <a:rPr lang="en-IN" sz="2400" dirty="0" err="1" smtClean="0">
                <a:solidFill>
                  <a:schemeClr val="bg1"/>
                </a:solidFill>
              </a:rPr>
              <a:t>sparklines</a:t>
            </a:r>
            <a:r>
              <a:rPr lang="en-IN" sz="2400" dirty="0" smtClean="0">
                <a:solidFill>
                  <a:schemeClr val="bg1"/>
                </a:solidFill>
              </a:rPr>
              <a:t> </a:t>
            </a:r>
            <a:r>
              <a:rPr lang="en-IN" sz="2400" dirty="0">
                <a:solidFill>
                  <a:schemeClr val="bg1"/>
                </a:solidFill>
              </a:rPr>
              <a:t>is a tiny chart in a worksheet cell that provides a visual representation of data. Use </a:t>
            </a:r>
            <a:r>
              <a:rPr lang="en-IN" sz="2400" dirty="0" err="1">
                <a:solidFill>
                  <a:schemeClr val="bg1"/>
                </a:solidFill>
              </a:rPr>
              <a:t>sparklines</a:t>
            </a:r>
            <a:r>
              <a:rPr lang="en-IN" sz="2400" dirty="0">
                <a:solidFill>
                  <a:schemeClr val="bg1"/>
                </a:solidFill>
              </a:rPr>
              <a:t> to show trends in a series of values, such as seasonal increases or decreases, economic cycles, or to highlight maximum and minimum values.</a:t>
            </a:r>
            <a:endParaRPr lang="en-IN" sz="2400" dirty="0" smtClean="0">
              <a:solidFill>
                <a:schemeClr val="bg1"/>
              </a:solidFill>
            </a:endParaRPr>
          </a:p>
          <a:p>
            <a:pPr algn="just"/>
            <a:endParaRPr lang="en-IN" sz="2400" dirty="0" smtClean="0">
              <a:solidFill>
                <a:schemeClr val="bg1"/>
              </a:solidFill>
            </a:endParaRP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1860012" y="137382"/>
            <a:ext cx="8807988" cy="975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smtClean="0">
                <a:solidFill>
                  <a:schemeClr val="bg1"/>
                </a:solidFill>
              </a:rPr>
              <a:t>Charts</a:t>
            </a:r>
            <a:endParaRPr lang="en-IN" sz="4800"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550" y="1249376"/>
            <a:ext cx="4347322" cy="4492295"/>
          </a:xfrm>
          <a:prstGeom prst="rect">
            <a:avLst/>
          </a:prstGeom>
        </p:spPr>
      </p:pic>
    </p:spTree>
    <p:custDataLst>
      <p:tags r:id="rId1"/>
    </p:custDataLst>
    <p:extLst>
      <p:ext uri="{BB962C8B-B14F-4D97-AF65-F5344CB8AC3E}">
        <p14:creationId xmlns:p14="http://schemas.microsoft.com/office/powerpoint/2010/main" val="3472791031"/>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832|1.261001"/>
</p:tagLst>
</file>

<file path=ppt/tags/tag10.xml><?xml version="1.0" encoding="utf-8"?>
<p:tagLst xmlns:a="http://schemas.openxmlformats.org/drawingml/2006/main" xmlns:r="http://schemas.openxmlformats.org/officeDocument/2006/relationships" xmlns:p="http://schemas.openxmlformats.org/presentationml/2006/main">
  <p:tag name="TIMING" val="|6.832|1.261001"/>
</p:tagLst>
</file>

<file path=ppt/tags/tag11.xml><?xml version="1.0" encoding="utf-8"?>
<p:tagLst xmlns:a="http://schemas.openxmlformats.org/drawingml/2006/main" xmlns:r="http://schemas.openxmlformats.org/officeDocument/2006/relationships" xmlns:p="http://schemas.openxmlformats.org/presentationml/2006/main">
  <p:tag name="TIMING" val="|6.832|1.261001"/>
</p:tagLst>
</file>

<file path=ppt/tags/tag12.xml><?xml version="1.0" encoding="utf-8"?>
<p:tagLst xmlns:a="http://schemas.openxmlformats.org/drawingml/2006/main" xmlns:r="http://schemas.openxmlformats.org/officeDocument/2006/relationships" xmlns:p="http://schemas.openxmlformats.org/presentationml/2006/main">
  <p:tag name="TIMING" val="|6.832|1.261001"/>
</p:tagLst>
</file>

<file path=ppt/tags/tag2.xml><?xml version="1.0" encoding="utf-8"?>
<p:tagLst xmlns:a="http://schemas.openxmlformats.org/drawingml/2006/main" xmlns:r="http://schemas.openxmlformats.org/officeDocument/2006/relationships" xmlns:p="http://schemas.openxmlformats.org/presentationml/2006/main">
  <p:tag name="TIMING" val="|6.832|1.261001"/>
</p:tagLst>
</file>

<file path=ppt/tags/tag3.xml><?xml version="1.0" encoding="utf-8"?>
<p:tagLst xmlns:a="http://schemas.openxmlformats.org/drawingml/2006/main" xmlns:r="http://schemas.openxmlformats.org/officeDocument/2006/relationships" xmlns:p="http://schemas.openxmlformats.org/presentationml/2006/main">
  <p:tag name="TIMING" val="|6.832|1.261001"/>
</p:tagLst>
</file>

<file path=ppt/tags/tag4.xml><?xml version="1.0" encoding="utf-8"?>
<p:tagLst xmlns:a="http://schemas.openxmlformats.org/drawingml/2006/main" xmlns:r="http://schemas.openxmlformats.org/officeDocument/2006/relationships" xmlns:p="http://schemas.openxmlformats.org/presentationml/2006/main">
  <p:tag name="TIMING" val="|6.832|1.261001"/>
</p:tagLst>
</file>

<file path=ppt/tags/tag5.xml><?xml version="1.0" encoding="utf-8"?>
<p:tagLst xmlns:a="http://schemas.openxmlformats.org/drawingml/2006/main" xmlns:r="http://schemas.openxmlformats.org/officeDocument/2006/relationships" xmlns:p="http://schemas.openxmlformats.org/presentationml/2006/main">
  <p:tag name="TIMING" val="|6.832|1.261001"/>
</p:tagLst>
</file>

<file path=ppt/tags/tag6.xml><?xml version="1.0" encoding="utf-8"?>
<p:tagLst xmlns:a="http://schemas.openxmlformats.org/drawingml/2006/main" xmlns:r="http://schemas.openxmlformats.org/officeDocument/2006/relationships" xmlns:p="http://schemas.openxmlformats.org/presentationml/2006/main">
  <p:tag name="TIMING" val="|6.832|1.261001"/>
</p:tagLst>
</file>

<file path=ppt/tags/tag7.xml><?xml version="1.0" encoding="utf-8"?>
<p:tagLst xmlns:a="http://schemas.openxmlformats.org/drawingml/2006/main" xmlns:r="http://schemas.openxmlformats.org/officeDocument/2006/relationships" xmlns:p="http://schemas.openxmlformats.org/presentationml/2006/main">
  <p:tag name="TIMING" val="|6.832|1.261001"/>
</p:tagLst>
</file>

<file path=ppt/tags/tag8.xml><?xml version="1.0" encoding="utf-8"?>
<p:tagLst xmlns:a="http://schemas.openxmlformats.org/drawingml/2006/main" xmlns:r="http://schemas.openxmlformats.org/officeDocument/2006/relationships" xmlns:p="http://schemas.openxmlformats.org/presentationml/2006/main">
  <p:tag name="TIMING" val="|6.832|1.261001"/>
</p:tagLst>
</file>

<file path=ppt/tags/tag9.xml><?xml version="1.0" encoding="utf-8"?>
<p:tagLst xmlns:a="http://schemas.openxmlformats.org/drawingml/2006/main" xmlns:r="http://schemas.openxmlformats.org/officeDocument/2006/relationships" xmlns:p="http://schemas.openxmlformats.org/presentationml/2006/main">
  <p:tag name="TIMING" val="|6.832|1.26100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TotalTime>
  <Words>652</Words>
  <Application>Microsoft Office PowerPoint</Application>
  <PresentationFormat>Widescreen</PresentationFormat>
  <Paragraphs>303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Saucer BB</vt:lpstr>
      <vt:lpstr>Times New Roman</vt:lpstr>
      <vt:lpstr>Office Theme</vt:lpstr>
      <vt:lpstr>2</vt:lpstr>
      <vt:lpstr>2</vt:lpstr>
      <vt:lpstr>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c:title>
  <dc:creator>Inten98</dc:creator>
  <cp:lastModifiedBy>ShriRam</cp:lastModifiedBy>
  <cp:revision>184</cp:revision>
  <dcterms:created xsi:type="dcterms:W3CDTF">2020-03-21T06:08:42Z</dcterms:created>
  <dcterms:modified xsi:type="dcterms:W3CDTF">2020-04-25T04:41:20Z</dcterms:modified>
</cp:coreProperties>
</file>