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7" r:id="rId3"/>
    <p:sldId id="288" r:id="rId4"/>
    <p:sldId id="295" r:id="rId5"/>
    <p:sldId id="296" r:id="rId6"/>
    <p:sldId id="298" r:id="rId7"/>
    <p:sldId id="297" r:id="rId8"/>
    <p:sldId id="299" r:id="rId9"/>
    <p:sldId id="300" r:id="rId10"/>
    <p:sldId id="301"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FCFF-0FA6-46D5-B71A-42549F562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CBBC3-691C-4CBC-AEBC-C0BBF2A4B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9FD95F-F261-4A37-827F-39896F0F14C7}"/>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74A64FF9-0FFC-49A3-B54D-C3799CDBE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A0356-1036-4A23-A11E-3144B94C9AF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65654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23AA-6C68-47E6-9E15-192E53873B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C394E-3C4E-409E-9D32-18F65D6FD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94D33-B787-4162-8506-EF019DB24366}"/>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1399D0E7-FA42-41A6-9BB8-ACA4954CD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42BD7-E8AB-44B1-8D13-305365DAD2BA}"/>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74676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585AC-7FA6-454F-B721-20A16DD61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578BF-C684-4B55-91A2-AB3E92909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2DB1E-E08F-4502-A71C-C4E8969BE2C0}"/>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82977BDD-4064-4AFF-BA9D-731B9823B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71A5C-3EC9-4A52-9249-A3CCC06DF4DC}"/>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4348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3258-EFC3-4E59-A577-73A6C1964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E3942-A771-49F6-9F5D-80C380EF2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68672-151D-4A27-886C-0478750E3D1C}"/>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41EEA947-9C0A-45B4-BF1F-13B3C9580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29032-0E96-46BE-93F3-5DFAA3D27427}"/>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59434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7EC1-02C3-42BD-BE2C-D29D16EC0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252679-63BC-4FD5-8DBB-8CCD30228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C77D2-79E0-40F3-BB4F-080665122F0D}"/>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02FA102C-6B62-48F9-A16F-D2F7D4AFA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31680-0A06-47FE-BA0C-C9FA5DBFE9E2}"/>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302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85EA-5EE6-4B30-851A-9111373C9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E5DA0-49A7-41A6-9C87-59A87C6E3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9CB096-27C4-4127-AEC2-3722C5F51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843675-3BF9-4128-A70E-F31418A19AB0}"/>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6" name="Footer Placeholder 5">
            <a:extLst>
              <a:ext uri="{FF2B5EF4-FFF2-40B4-BE49-F238E27FC236}">
                <a16:creationId xmlns:a16="http://schemas.microsoft.com/office/drawing/2014/main" id="{8C289464-1C28-46CB-9EAE-481620448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E3413-7E24-452C-B2ED-1E35B9C6E3E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00298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719-B409-487F-A823-523F21EA6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FC518-D70B-4D76-9EFE-90524A355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DC563-46AC-46A5-B2D9-A37CEE7F6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C3A61B-F689-4566-8640-2070F9B02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CDE7D-4F42-4EA9-8E9E-1B86DB58F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BB635B-DE86-46DC-B8E0-59F8684309DD}"/>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8" name="Footer Placeholder 7">
            <a:extLst>
              <a:ext uri="{FF2B5EF4-FFF2-40B4-BE49-F238E27FC236}">
                <a16:creationId xmlns:a16="http://schemas.microsoft.com/office/drawing/2014/main" id="{53793D8E-B5DB-41E4-8A97-205C8E837B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CB0124-39AB-4C9A-A127-60C100246A65}"/>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0212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3A77-4E60-4CD1-9BB3-8E31BE5FD7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DAB59C-D9FB-4DFF-82C7-953183D63158}"/>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4" name="Footer Placeholder 3">
            <a:extLst>
              <a:ext uri="{FF2B5EF4-FFF2-40B4-BE49-F238E27FC236}">
                <a16:creationId xmlns:a16="http://schemas.microsoft.com/office/drawing/2014/main" id="{CD0F6A49-2671-4ED0-91EA-2570F674CC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CDB94-5224-4CBC-932D-7C7EE5EB0EC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75966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08A5-59F9-49AB-8422-43FB3A3BF7FB}"/>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3" name="Footer Placeholder 2">
            <a:extLst>
              <a:ext uri="{FF2B5EF4-FFF2-40B4-BE49-F238E27FC236}">
                <a16:creationId xmlns:a16="http://schemas.microsoft.com/office/drawing/2014/main" id="{AA6C58F0-E9E6-4EE0-A532-A6548C58F1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0D2FBD-0279-4F3B-8B07-AE71F4BEAB6B}"/>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5616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45DF-1C00-4C84-944B-4B11FAC6B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4DD1CB-27FB-4CE6-A3DA-6E5495E21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705B67-2CB1-4F7F-9910-2C26465A5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FAED2-B61D-4567-8458-549A3D02095E}"/>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6" name="Footer Placeholder 5">
            <a:extLst>
              <a:ext uri="{FF2B5EF4-FFF2-40B4-BE49-F238E27FC236}">
                <a16:creationId xmlns:a16="http://schemas.microsoft.com/office/drawing/2014/main" id="{048EACF1-054F-4593-B117-FBF38DC120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5BD0C-2F23-47B0-9E4B-63705EE4F5DE}"/>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2284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377-9D80-433D-9F1F-C57A9C312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57DE3-930F-422D-A95B-5B8F4192A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CB609F-35BD-48AB-A62E-F3478489F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FC435-DB29-44F4-8135-A945DBE32AF5}"/>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6" name="Footer Placeholder 5">
            <a:extLst>
              <a:ext uri="{FF2B5EF4-FFF2-40B4-BE49-F238E27FC236}">
                <a16:creationId xmlns:a16="http://schemas.microsoft.com/office/drawing/2014/main" id="{6C8706A6-BBED-4157-8BF1-C077ABEBD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A11EA-8D2A-400B-9678-88E51E41C936}"/>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23909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9A19D-3BBE-42FF-A000-6DCD2F2D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EC5F5-16E5-4B6F-BF30-4E1AD4225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C0986-5144-4774-BCC6-B0E25274C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B2328E3F-2197-4F2C-AA6B-0D64462E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E869BD-70F0-4927-98D6-22070F8FE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D3183-DEF6-45D7-A2A7-5551500857D8}" type="slidenum">
              <a:rPr lang="en-IN" smtClean="0"/>
              <a:t>‹#›</a:t>
            </a:fld>
            <a:endParaRPr lang="en-IN"/>
          </a:p>
        </p:txBody>
      </p:sp>
    </p:spTree>
    <p:extLst>
      <p:ext uri="{BB962C8B-B14F-4D97-AF65-F5344CB8AC3E}">
        <p14:creationId xmlns:p14="http://schemas.microsoft.com/office/powerpoint/2010/main" val="184488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26419" y="6157760"/>
            <a:ext cx="9613668" cy="461665"/>
          </a:xfrm>
          <a:prstGeom prst="rect">
            <a:avLst/>
          </a:prstGeom>
          <a:noFill/>
        </p:spPr>
        <p:txBody>
          <a:bodyPr wrap="square" rtlCol="0">
            <a:spAutoFit/>
          </a:bodyPr>
          <a:lstStyle/>
          <a:p>
            <a:pPr algn="ctr"/>
            <a:r>
              <a:rPr lang="en-US" sz="2400" b="1" dirty="0" smtClean="0">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pic>
        <p:nvPicPr>
          <p:cNvPr id="25" name="Picture 24" descr="A close up of a sign&#10;&#10;Description automatically generated">
            <a:extLst>
              <a:ext uri="{FF2B5EF4-FFF2-40B4-BE49-F238E27FC236}">
                <a16:creationId xmlns:a16="http://schemas.microsoft.com/office/drawing/2014/main" id="{5ECC5787-93CC-4BBD-8990-DF30F02B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397" y="3639781"/>
            <a:ext cx="2554309" cy="1979236"/>
          </a:xfrm>
          <a:prstGeom prst="rect">
            <a:avLst/>
          </a:prstGeom>
        </p:spPr>
      </p:pic>
      <p:pic>
        <p:nvPicPr>
          <p:cNvPr id="27" name="Picture 26" descr="A white sign with black text&#10;&#10;Description automatically generated">
            <a:extLst>
              <a:ext uri="{FF2B5EF4-FFF2-40B4-BE49-F238E27FC236}">
                <a16:creationId xmlns:a16="http://schemas.microsoft.com/office/drawing/2014/main" id="{EBA5309B-4CBE-485A-928F-B631D7492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942" y="686903"/>
            <a:ext cx="2417358" cy="2372867"/>
          </a:xfrm>
          <a:prstGeom prst="rect">
            <a:avLst/>
          </a:prstGeom>
        </p:spPr>
      </p:pic>
      <p:pic>
        <p:nvPicPr>
          <p:cNvPr id="29" name="Picture 28" descr="A picture containing food&#10;&#10;Description automatically generated">
            <a:extLst>
              <a:ext uri="{FF2B5EF4-FFF2-40B4-BE49-F238E27FC236}">
                <a16:creationId xmlns:a16="http://schemas.microsoft.com/office/drawing/2014/main" id="{FAFD56C6-D88D-42AC-AA47-1A508E836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3059" y="824019"/>
            <a:ext cx="2685041" cy="2563301"/>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733" y="2491359"/>
            <a:ext cx="4198673" cy="4198673"/>
          </a:xfrm>
          <a:prstGeom prst="rect">
            <a:avLst/>
          </a:prstGeom>
        </p:spPr>
      </p:pic>
    </p:spTree>
    <p:custDataLst>
      <p:tags r:id="rId1"/>
    </p:custDataLst>
    <p:extLst>
      <p:ext uri="{BB962C8B-B14F-4D97-AF65-F5344CB8AC3E}">
        <p14:creationId xmlns:p14="http://schemas.microsoft.com/office/powerpoint/2010/main" val="1500897084"/>
      </p:ext>
    </p:extLst>
  </p:cSld>
  <p:clrMapOvr>
    <a:masterClrMapping/>
  </p:clrMapOvr>
  <p:transition spd="slow"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784212" y="1717150"/>
            <a:ext cx="10623575" cy="3785652"/>
          </a:xfrm>
          <a:prstGeom prst="rect">
            <a:avLst/>
          </a:prstGeom>
          <a:noFill/>
        </p:spPr>
        <p:txBody>
          <a:bodyPr wrap="square" rtlCol="0">
            <a:spAutoFit/>
          </a:bodyPr>
          <a:lstStyle/>
          <a:p>
            <a:pPr algn="just"/>
            <a:r>
              <a:rPr lang="en-IN" sz="2400" dirty="0">
                <a:solidFill>
                  <a:schemeClr val="bg1"/>
                </a:solidFill>
              </a:rPr>
              <a:t>The Goal Seek Excel function (often referred to as What-if-Analysis) is a method of solving for a desired output by changing an assumption that drives it.  The function essentially uses a trial and error approach to back-solving the problem by plugging in guesses until it arrives at the answer. For example, if the formula for revenue is equal to the number of units sold multiplied by the selling price, Goal Seek can determine how many units have to be sold to reach $1 million of revenue, if the selling price is known. The function is extremely useful for performing sensitivity analysis in financial </a:t>
            </a:r>
            <a:r>
              <a:rPr lang="en-IN" sz="2400" dirty="0" smtClean="0">
                <a:solidFill>
                  <a:schemeClr val="bg1"/>
                </a:solidFill>
              </a:rPr>
              <a:t>modelling.</a:t>
            </a:r>
            <a:endParaRPr lang="en-IN" sz="2400" dirty="0">
              <a:solidFill>
                <a:schemeClr val="bg1"/>
              </a:solidFill>
            </a:endParaRPr>
          </a:p>
          <a:p>
            <a:pPr algn="just"/>
            <a:endParaRPr lang="en-IN" sz="2400" dirty="0">
              <a:solidFill>
                <a:schemeClr val="bg1"/>
              </a:solidFill>
            </a:endParaRPr>
          </a:p>
          <a:p>
            <a:pPr algn="just"/>
            <a:r>
              <a:rPr lang="en-IN" sz="2400" dirty="0">
                <a:solidFill>
                  <a:schemeClr val="bg1"/>
                </a:solidFill>
              </a:rPr>
              <a:t> </a:t>
            </a:r>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Goal Seek</a:t>
            </a:r>
            <a:endParaRPr lang="en-IN" sz="4800" dirty="0">
              <a:solidFill>
                <a:schemeClr val="bg1"/>
              </a:solidFill>
            </a:endParaRPr>
          </a:p>
        </p:txBody>
      </p:sp>
    </p:spTree>
    <p:custDataLst>
      <p:tags r:id="rId1"/>
    </p:custDataLst>
    <p:extLst>
      <p:ext uri="{BB962C8B-B14F-4D97-AF65-F5344CB8AC3E}">
        <p14:creationId xmlns:p14="http://schemas.microsoft.com/office/powerpoint/2010/main" val="172485087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195290" y="215243"/>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2" name="Content Placeholder 21">
            <a:extLst>
              <a:ext uri="{FF2B5EF4-FFF2-40B4-BE49-F238E27FC236}">
                <a16:creationId xmlns:a16="http://schemas.microsoft.com/office/drawing/2014/main" id="{2E20E750-81D4-4FD9-89C4-AF698B241894}"/>
              </a:ext>
            </a:extLst>
          </p:cNvPr>
          <p:cNvSpPr>
            <a:spLocks noGrp="1"/>
          </p:cNvSpPr>
          <p:nvPr>
            <p:ph idx="1"/>
          </p:nvPr>
        </p:nvSpPr>
        <p:spPr>
          <a:xfrm>
            <a:off x="774634" y="1690688"/>
            <a:ext cx="10515600" cy="1648479"/>
          </a:xfrm>
        </p:spPr>
        <p:txBody>
          <a:bodyPr>
            <a:normAutofit/>
          </a:bodyPr>
          <a:lstStyle/>
          <a:p>
            <a:pPr marL="0" indent="0" algn="ctr">
              <a:buNone/>
            </a:pPr>
            <a:r>
              <a:rPr lang="en-IN" sz="6600" dirty="0">
                <a:solidFill>
                  <a:schemeClr val="accent2">
                    <a:lumMod val="60000"/>
                    <a:lumOff val="40000"/>
                  </a:schemeClr>
                </a:solidFill>
              </a:rPr>
              <a:t>Thank you</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spTree>
    <p:custDataLst>
      <p:tags r:id="rId1"/>
    </p:custDataLst>
    <p:extLst>
      <p:ext uri="{BB962C8B-B14F-4D97-AF65-F5344CB8AC3E}">
        <p14:creationId xmlns:p14="http://schemas.microsoft.com/office/powerpoint/2010/main" val="2380857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98D1DA36-ECEF-4E7A-957E-132BBBE7B213}"/>
              </a:ext>
            </a:extLst>
          </p:cNvPr>
          <p:cNvSpPr txBox="1">
            <a:spLocks/>
          </p:cNvSpPr>
          <p:nvPr/>
        </p:nvSpPr>
        <p:spPr>
          <a:xfrm>
            <a:off x="1460434" y="1397065"/>
            <a:ext cx="8915399" cy="10490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Data </a:t>
            </a:r>
            <a:r>
              <a:rPr lang="en-IN" dirty="0" smtClean="0">
                <a:solidFill>
                  <a:schemeClr val="bg1"/>
                </a:solidFill>
              </a:rPr>
              <a:t>Analysis Tools</a:t>
            </a:r>
            <a:endParaRPr lang="en-IN" dirty="0">
              <a:solidFill>
                <a:schemeClr val="bg1"/>
              </a:solidFill>
            </a:endParaRPr>
          </a:p>
        </p:txBody>
      </p:sp>
      <p:pic>
        <p:nvPicPr>
          <p:cNvPr id="26" name="Graphic 25" descr="Presentation with bar chart">
            <a:extLst>
              <a:ext uri="{FF2B5EF4-FFF2-40B4-BE49-F238E27FC236}">
                <a16:creationId xmlns:a16="http://schemas.microsoft.com/office/drawing/2014/main" id="{F42D7D1F-4421-4B1D-BE92-C5F9209A332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983460" y="3888621"/>
            <a:ext cx="1041885" cy="1041885"/>
          </a:xfrm>
          <a:prstGeom prst="rect">
            <a:avLst/>
          </a:prstGeom>
        </p:spPr>
      </p:pic>
      <p:sp>
        <p:nvSpPr>
          <p:cNvPr id="27" name="TextBox 26">
            <a:extLst>
              <a:ext uri="{FF2B5EF4-FFF2-40B4-BE49-F238E27FC236}">
                <a16:creationId xmlns:a16="http://schemas.microsoft.com/office/drawing/2014/main" id="{C94AE94A-8A81-46B8-9B05-2F948CCC0086}"/>
              </a:ext>
            </a:extLst>
          </p:cNvPr>
          <p:cNvSpPr txBox="1"/>
          <p:nvPr/>
        </p:nvSpPr>
        <p:spPr>
          <a:xfrm>
            <a:off x="3150288" y="4060248"/>
            <a:ext cx="3078230" cy="523220"/>
          </a:xfrm>
          <a:prstGeom prst="rect">
            <a:avLst/>
          </a:prstGeom>
          <a:noFill/>
        </p:spPr>
        <p:txBody>
          <a:bodyPr wrap="square" rtlCol="0">
            <a:spAutoFit/>
          </a:bodyPr>
          <a:lstStyle/>
          <a:p>
            <a:r>
              <a:rPr lang="en-IN" sz="2800" b="1" dirty="0">
                <a:solidFill>
                  <a:schemeClr val="accent3"/>
                </a:solidFill>
              </a:rPr>
              <a:t>Lesson 8</a:t>
            </a:r>
          </a:p>
        </p:txBody>
      </p:sp>
      <p:sp>
        <p:nvSpPr>
          <p:cNvPr id="28" name="TextBox 27">
            <a:extLst>
              <a:ext uri="{FF2B5EF4-FFF2-40B4-BE49-F238E27FC236}">
                <a16:creationId xmlns:a16="http://schemas.microsoft.com/office/drawing/2014/main" id="{1816FDB0-633C-41BD-BA77-90796EF1560C}"/>
              </a:ext>
            </a:extLst>
          </p:cNvPr>
          <p:cNvSpPr txBox="1"/>
          <p:nvPr/>
        </p:nvSpPr>
        <p:spPr>
          <a:xfrm>
            <a:off x="7714713" y="4101708"/>
            <a:ext cx="3078230" cy="400110"/>
          </a:xfrm>
          <a:prstGeom prst="rect">
            <a:avLst/>
          </a:prstGeom>
          <a:noFill/>
        </p:spPr>
        <p:txBody>
          <a:bodyPr wrap="square" rtlCol="0">
            <a:spAutoFit/>
          </a:bodyPr>
          <a:lstStyle/>
          <a:p>
            <a:r>
              <a:rPr lang="en-IN" sz="2000" dirty="0">
                <a:solidFill>
                  <a:schemeClr val="bg1"/>
                </a:solidFill>
              </a:rPr>
              <a:t>Data </a:t>
            </a:r>
            <a:r>
              <a:rPr lang="en-IN" sz="2000" dirty="0" smtClean="0">
                <a:solidFill>
                  <a:schemeClr val="bg1"/>
                </a:solidFill>
              </a:rPr>
              <a:t>Analysis Tools</a:t>
            </a:r>
            <a:endParaRPr lang="en-IN" sz="2000" dirty="0">
              <a:solidFill>
                <a:schemeClr val="bg1"/>
              </a:solidFill>
            </a:endParaRPr>
          </a:p>
        </p:txBody>
      </p:sp>
      <p:pic>
        <p:nvPicPr>
          <p:cNvPr id="29" name="Graphic 28" descr="Books">
            <a:extLst>
              <a:ext uri="{FF2B5EF4-FFF2-40B4-BE49-F238E27FC236}">
                <a16:creationId xmlns:a16="http://schemas.microsoft.com/office/drawing/2014/main" id="{89343539-8C5E-4452-8510-EAB253A73D67}"/>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6607839" y="3962944"/>
            <a:ext cx="914400" cy="914400"/>
          </a:xfrm>
          <a:prstGeom prst="rect">
            <a:avLst/>
          </a:prstGeom>
        </p:spPr>
      </p:pic>
    </p:spTree>
    <p:custDataLst>
      <p:tags r:id="rId1"/>
    </p:custDataLst>
    <p:extLst>
      <p:ext uri="{BB962C8B-B14F-4D97-AF65-F5344CB8AC3E}">
        <p14:creationId xmlns:p14="http://schemas.microsoft.com/office/powerpoint/2010/main" val="67561919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319157" y="254639"/>
            <a:ext cx="11551075" cy="58779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a:solidFill>
                  <a:schemeClr val="bg1"/>
                </a:solidFill>
              </a:rPr>
              <a:t>Data </a:t>
            </a:r>
            <a:r>
              <a:rPr lang="en-IN" sz="4800" dirty="0" smtClean="0">
                <a:solidFill>
                  <a:schemeClr val="bg1"/>
                </a:solidFill>
              </a:rPr>
              <a:t>Analysis Tools</a:t>
            </a:r>
            <a:endParaRPr lang="en-IN" sz="4800" dirty="0">
              <a:solidFill>
                <a:schemeClr val="bg1"/>
              </a:solidFill>
            </a:endParaRPr>
          </a:p>
        </p:txBody>
      </p:sp>
      <p:sp>
        <p:nvSpPr>
          <p:cNvPr id="26" name="Content Placeholder 2">
            <a:extLst>
              <a:ext uri="{FF2B5EF4-FFF2-40B4-BE49-F238E27FC236}">
                <a16:creationId xmlns:a16="http://schemas.microsoft.com/office/drawing/2014/main" id="{E746CBB0-EED9-4C55-8A02-568A9D9C0E81}"/>
              </a:ext>
            </a:extLst>
          </p:cNvPr>
          <p:cNvSpPr txBox="1">
            <a:spLocks/>
          </p:cNvSpPr>
          <p:nvPr/>
        </p:nvSpPr>
        <p:spPr>
          <a:xfrm>
            <a:off x="927652" y="2115302"/>
            <a:ext cx="10177669" cy="38031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85000"/>
                </a:schemeClr>
              </a:solidFill>
            </a:endParaRPr>
          </a:p>
        </p:txBody>
      </p:sp>
      <p:sp>
        <p:nvSpPr>
          <p:cNvPr id="22" name="TextBox 21"/>
          <p:cNvSpPr txBox="1"/>
          <p:nvPr/>
        </p:nvSpPr>
        <p:spPr>
          <a:xfrm flipH="1">
            <a:off x="927651" y="1104079"/>
            <a:ext cx="10336093" cy="4893647"/>
          </a:xfrm>
          <a:prstGeom prst="rect">
            <a:avLst/>
          </a:prstGeom>
          <a:noFill/>
        </p:spPr>
        <p:txBody>
          <a:bodyPr wrap="square" rtlCol="0">
            <a:spAutoFit/>
          </a:bodyPr>
          <a:lstStyle/>
          <a:p>
            <a:pPr algn="just"/>
            <a:r>
              <a:rPr lang="en-IN" sz="2400" dirty="0">
                <a:solidFill>
                  <a:schemeClr val="bg1"/>
                </a:solidFill>
              </a:rPr>
              <a:t>If you need to develop complex statistical or engineering analyses, you can save steps and time by using the Analysis </a:t>
            </a:r>
            <a:r>
              <a:rPr lang="en-IN" sz="2400" dirty="0" err="1" smtClean="0">
                <a:solidFill>
                  <a:schemeClr val="bg1"/>
                </a:solidFill>
              </a:rPr>
              <a:t>ToolPack</a:t>
            </a:r>
            <a:r>
              <a:rPr lang="en-IN" sz="2400" dirty="0">
                <a:solidFill>
                  <a:schemeClr val="bg1"/>
                </a:solidFill>
              </a:rPr>
              <a:t>. You provide the data and parameters for each analysis, and the tool uses the appropriate statistical or engineering macro functions to calculate and display the results in an output table. Some tools generate charts in addition to output tables.</a:t>
            </a:r>
          </a:p>
          <a:p>
            <a:pPr algn="just"/>
            <a:endParaRPr lang="en-IN" sz="2400" dirty="0">
              <a:solidFill>
                <a:schemeClr val="bg1"/>
              </a:solidFill>
            </a:endParaRPr>
          </a:p>
          <a:p>
            <a:pPr algn="just"/>
            <a:r>
              <a:rPr lang="en-IN" sz="2400" dirty="0">
                <a:solidFill>
                  <a:schemeClr val="bg1"/>
                </a:solidFill>
              </a:rPr>
              <a:t>The data analysis functions can be used on only one worksheet at a time. When you perform data analysis on grouped worksheets, results will appear on the first worksheet and empty formatted tables will appear on the remaining worksheets. To perform data analysis on the remainder of the worksheets, recalculate the analysis tool for each worksheet.</a:t>
            </a:r>
          </a:p>
          <a:p>
            <a:pPr algn="just"/>
            <a:endParaRPr lang="en-IN" sz="2400" dirty="0">
              <a:solidFill>
                <a:schemeClr val="bg1"/>
              </a:solidFill>
            </a:endParaRPr>
          </a:p>
          <a:p>
            <a:pPr algn="just"/>
            <a:endParaRPr lang="en-IN" sz="2400" dirty="0" smtClean="0">
              <a:solidFill>
                <a:schemeClr val="bg1"/>
              </a:solidFill>
            </a:endParaRPr>
          </a:p>
        </p:txBody>
      </p:sp>
    </p:spTree>
    <p:custDataLst>
      <p:tags r:id="rId1"/>
    </p:custDataLst>
    <p:extLst>
      <p:ext uri="{BB962C8B-B14F-4D97-AF65-F5344CB8AC3E}">
        <p14:creationId xmlns:p14="http://schemas.microsoft.com/office/powerpoint/2010/main" val="414081123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720437" y="996058"/>
            <a:ext cx="10751128" cy="3416320"/>
          </a:xfrm>
          <a:prstGeom prst="rect">
            <a:avLst/>
          </a:prstGeom>
          <a:noFill/>
        </p:spPr>
        <p:txBody>
          <a:bodyPr wrap="square" rtlCol="0">
            <a:spAutoFit/>
          </a:bodyPr>
          <a:lstStyle/>
          <a:p>
            <a:pPr algn="just"/>
            <a:r>
              <a:rPr lang="en-IN" sz="2400" dirty="0">
                <a:solidFill>
                  <a:schemeClr val="bg1"/>
                </a:solidFill>
              </a:rPr>
              <a:t>Generally speaking, moving average (also referred to as rolling average, running average or moving mean) can be defined as a series of averages for different subsets of the same data set.</a:t>
            </a:r>
          </a:p>
          <a:p>
            <a:pPr algn="just"/>
            <a:endParaRPr lang="en-IN" sz="2400" dirty="0">
              <a:solidFill>
                <a:schemeClr val="bg1"/>
              </a:solidFill>
            </a:endParaRPr>
          </a:p>
          <a:p>
            <a:pPr algn="just"/>
            <a:r>
              <a:rPr lang="en-IN" sz="2400" dirty="0">
                <a:solidFill>
                  <a:schemeClr val="bg1"/>
                </a:solidFill>
              </a:rPr>
              <a:t>It is frequently used in statistics, seasonally-adjusted economic and weather forecasting to understand underlying trends. In stock trading, moving average is an indicator that shows the average value of a security over a given period of time. In business, it's a common practice to calculate a moving average of sales for the last 3 months to determine the recent trend.</a:t>
            </a:r>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Moving Average</a:t>
            </a:r>
            <a:endParaRPr lang="en-IN" sz="48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074" y="4294909"/>
            <a:ext cx="4946072" cy="1623557"/>
          </a:xfrm>
          <a:prstGeom prst="rect">
            <a:avLst/>
          </a:prstGeom>
        </p:spPr>
      </p:pic>
    </p:spTree>
    <p:custDataLst>
      <p:tags r:id="rId1"/>
    </p:custDataLst>
    <p:extLst>
      <p:ext uri="{BB962C8B-B14F-4D97-AF65-F5344CB8AC3E}">
        <p14:creationId xmlns:p14="http://schemas.microsoft.com/office/powerpoint/2010/main" val="221995057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623455" y="1233061"/>
            <a:ext cx="11050177" cy="2308324"/>
          </a:xfrm>
          <a:prstGeom prst="rect">
            <a:avLst/>
          </a:prstGeom>
          <a:noFill/>
        </p:spPr>
        <p:txBody>
          <a:bodyPr wrap="square" rtlCol="0">
            <a:spAutoFit/>
          </a:bodyPr>
          <a:lstStyle/>
          <a:p>
            <a:pPr algn="just"/>
            <a:r>
              <a:rPr lang="en-IN" sz="2400" dirty="0">
                <a:solidFill>
                  <a:schemeClr val="bg1"/>
                </a:solidFill>
              </a:rPr>
              <a:t>Exponential Smoothing is done on the observations of data and by formulas, it is a tedious task to do so but excel has provided us with an inbuilt tool to use this technique, after selecting the data we need to go to the Data tab and then in data analysis where we will find exponential smoothing technique</a:t>
            </a:r>
            <a:r>
              <a:rPr lang="en-IN" sz="2400" dirty="0" smtClean="0">
                <a:solidFill>
                  <a:schemeClr val="bg1"/>
                </a:solidFill>
              </a:rPr>
              <a:t>.</a:t>
            </a:r>
          </a:p>
          <a:p>
            <a:pPr algn="just"/>
            <a:endParaRPr lang="en-IN" sz="2400" dirty="0">
              <a:solidFill>
                <a:schemeClr val="bg1"/>
              </a:solidFill>
            </a:endParaRPr>
          </a:p>
          <a:p>
            <a:pPr algn="just"/>
            <a:r>
              <a:rPr lang="en-IN" sz="2400" dirty="0" smtClean="0">
                <a:solidFill>
                  <a:schemeClr val="bg1"/>
                </a:solidFill>
              </a:rPr>
              <a:t>“Exponential </a:t>
            </a:r>
            <a:r>
              <a:rPr lang="en-IN" sz="2400" dirty="0">
                <a:solidFill>
                  <a:schemeClr val="bg1"/>
                </a:solidFill>
              </a:rPr>
              <a:t>Smoothing </a:t>
            </a:r>
            <a:r>
              <a:rPr lang="en-IN" sz="2400" dirty="0" smtClean="0">
                <a:solidFill>
                  <a:schemeClr val="bg1"/>
                </a:solidFill>
              </a:rPr>
              <a:t>is used for predicting Demand”</a:t>
            </a: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Exponential Smoothing</a:t>
            </a:r>
            <a:endParaRPr lang="en-IN" sz="4800" dirty="0">
              <a:solidFill>
                <a:schemeClr val="bg1"/>
              </a:solidFill>
            </a:endParaRPr>
          </a:p>
        </p:txBody>
      </p:sp>
      <p:pic>
        <p:nvPicPr>
          <p:cNvPr id="1026" name="Picture 2" descr="Exponential smoothing Data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979" y="3607514"/>
            <a:ext cx="7727661" cy="25107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93564363"/>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598620" y="1415713"/>
            <a:ext cx="10994759" cy="4893647"/>
          </a:xfrm>
          <a:prstGeom prst="rect">
            <a:avLst/>
          </a:prstGeom>
          <a:noFill/>
        </p:spPr>
        <p:txBody>
          <a:bodyPr wrap="square" rtlCol="0">
            <a:spAutoFit/>
          </a:bodyPr>
          <a:lstStyle/>
          <a:p>
            <a:pPr algn="just"/>
            <a:r>
              <a:rPr lang="en-IN" sz="2400" dirty="0">
                <a:solidFill>
                  <a:schemeClr val="bg1"/>
                </a:solidFill>
              </a:rPr>
              <a:t>Descriptive </a:t>
            </a:r>
            <a:r>
              <a:rPr lang="en-IN" sz="2400" dirty="0" smtClean="0">
                <a:solidFill>
                  <a:schemeClr val="bg1"/>
                </a:solidFill>
              </a:rPr>
              <a:t>Statistics Analysis Tools:-</a:t>
            </a:r>
          </a:p>
          <a:p>
            <a:pPr algn="just"/>
            <a:r>
              <a:rPr lang="en-IN" sz="2400" dirty="0">
                <a:solidFill>
                  <a:schemeClr val="bg1"/>
                </a:solidFill>
              </a:rPr>
              <a:t>Descriptive statistics are one of the fundamental “must knows” with any set of data. It gives you a general idea of trends in your data including</a:t>
            </a:r>
            <a:r>
              <a:rPr lang="en-IN" sz="2400" dirty="0" smtClean="0">
                <a:solidFill>
                  <a:schemeClr val="bg1"/>
                </a:solidFill>
              </a:rPr>
              <a:t>:</a:t>
            </a:r>
            <a:endParaRPr lang="en-IN" sz="2400" dirty="0">
              <a:solidFill>
                <a:schemeClr val="bg1"/>
              </a:solidFill>
            </a:endParaRPr>
          </a:p>
          <a:p>
            <a:pPr algn="just"/>
            <a:r>
              <a:rPr lang="en-IN" sz="2400" dirty="0">
                <a:solidFill>
                  <a:schemeClr val="bg1"/>
                </a:solidFill>
              </a:rPr>
              <a:t>The mean, mode, median and range.</a:t>
            </a:r>
          </a:p>
          <a:p>
            <a:pPr algn="just"/>
            <a:r>
              <a:rPr lang="en-IN" sz="2400" dirty="0">
                <a:solidFill>
                  <a:schemeClr val="bg1"/>
                </a:solidFill>
              </a:rPr>
              <a:t>Variance and standard deviation.</a:t>
            </a:r>
          </a:p>
          <a:p>
            <a:pPr algn="just"/>
            <a:r>
              <a:rPr lang="en-IN" sz="2400" dirty="0">
                <a:solidFill>
                  <a:schemeClr val="bg1"/>
                </a:solidFill>
              </a:rPr>
              <a:t>Skewness.</a:t>
            </a:r>
          </a:p>
          <a:p>
            <a:pPr algn="just"/>
            <a:r>
              <a:rPr lang="en-IN" sz="2400" dirty="0">
                <a:solidFill>
                  <a:schemeClr val="bg1"/>
                </a:solidFill>
              </a:rPr>
              <a:t>Count, maximum and minimum</a:t>
            </a:r>
            <a:r>
              <a:rPr lang="en-IN" sz="2400" dirty="0" smtClean="0">
                <a:solidFill>
                  <a:schemeClr val="bg1"/>
                </a:solidFill>
              </a:rPr>
              <a:t>.</a:t>
            </a:r>
            <a:endParaRPr lang="en-IN" sz="2400" dirty="0">
              <a:solidFill>
                <a:schemeClr val="bg1"/>
              </a:solidFill>
            </a:endParaRPr>
          </a:p>
          <a:p>
            <a:pPr algn="just"/>
            <a:r>
              <a:rPr lang="en-IN" sz="2400" dirty="0">
                <a:solidFill>
                  <a:schemeClr val="bg1"/>
                </a:solidFill>
              </a:rPr>
              <a:t>Descriptive statistics is useful because it allows you to take a large amount of data and summarize it. For example, let’s say you had data on the incomes of one million people. No one is going to want to read a million pieces of data; if they did, they wouldn’t be able to glean any useful information from it. On the other hand, if you summarize it, it becomes useful: an average wage, or a median income, is much easier to understand than reams of data.</a:t>
            </a:r>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678873" y="439874"/>
            <a:ext cx="9856502"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Descriptive Statistics and Histogram</a:t>
            </a:r>
            <a:endParaRPr lang="en-IN" sz="4800" dirty="0">
              <a:solidFill>
                <a:schemeClr val="bg1"/>
              </a:solidFill>
            </a:endParaRPr>
          </a:p>
        </p:txBody>
      </p:sp>
    </p:spTree>
    <p:custDataLst>
      <p:tags r:id="rId1"/>
    </p:custDataLst>
    <p:extLst>
      <p:ext uri="{BB962C8B-B14F-4D97-AF65-F5344CB8AC3E}">
        <p14:creationId xmlns:p14="http://schemas.microsoft.com/office/powerpoint/2010/main" val="3382421949"/>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748145" y="1040449"/>
            <a:ext cx="10796311" cy="1569660"/>
          </a:xfrm>
          <a:prstGeom prst="rect">
            <a:avLst/>
          </a:prstGeom>
          <a:noFill/>
        </p:spPr>
        <p:txBody>
          <a:bodyPr wrap="square" rtlCol="0">
            <a:spAutoFit/>
          </a:bodyPr>
          <a:lstStyle/>
          <a:p>
            <a:pPr algn="just"/>
            <a:r>
              <a:rPr lang="en-IN" sz="2400" dirty="0">
                <a:solidFill>
                  <a:schemeClr val="bg1"/>
                </a:solidFill>
              </a:rPr>
              <a:t>the Histogram Data Analysis tool to create a frequency distribution and, optionally, a histogram chart. A frequency distribution shows just how values in a data set are distributed across categories. A histogram shows the same information in a cute little column chart. </a:t>
            </a:r>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080655" y="137382"/>
            <a:ext cx="10463801"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a:solidFill>
                  <a:schemeClr val="bg1"/>
                </a:solidFill>
              </a:rPr>
              <a:t>Descriptive Statistics and Histogram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5" y="2671762"/>
            <a:ext cx="10196945" cy="3246704"/>
          </a:xfrm>
          <a:prstGeom prst="rect">
            <a:avLst/>
          </a:prstGeom>
        </p:spPr>
      </p:pic>
    </p:spTree>
    <p:custDataLst>
      <p:tags r:id="rId1"/>
    </p:custDataLst>
    <p:extLst>
      <p:ext uri="{BB962C8B-B14F-4D97-AF65-F5344CB8AC3E}">
        <p14:creationId xmlns:p14="http://schemas.microsoft.com/office/powerpoint/2010/main" val="424953008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690955" y="876263"/>
            <a:ext cx="10588492" cy="6001643"/>
          </a:xfrm>
          <a:prstGeom prst="rect">
            <a:avLst/>
          </a:prstGeom>
          <a:noFill/>
        </p:spPr>
        <p:txBody>
          <a:bodyPr wrap="square" rtlCol="0">
            <a:spAutoFit/>
          </a:bodyPr>
          <a:lstStyle/>
          <a:p>
            <a:pPr algn="just"/>
            <a:r>
              <a:rPr lang="en-IN" sz="2400" dirty="0" smtClean="0">
                <a:solidFill>
                  <a:schemeClr val="bg1"/>
                </a:solidFill>
              </a:rPr>
              <a:t>Correlation:-</a:t>
            </a:r>
            <a:endParaRPr lang="en-IN" sz="2400" dirty="0">
              <a:solidFill>
                <a:schemeClr val="bg1"/>
              </a:solidFill>
            </a:endParaRPr>
          </a:p>
          <a:p>
            <a:pPr algn="just"/>
            <a:r>
              <a:rPr lang="en-IN" sz="2400" dirty="0">
                <a:solidFill>
                  <a:schemeClr val="bg1"/>
                </a:solidFill>
              </a:rPr>
              <a:t>Correlation is a statistical measure which determines co-relationship or association of two variables</a:t>
            </a:r>
            <a:r>
              <a:rPr lang="en-IN" sz="2400" dirty="0" smtClean="0">
                <a:solidFill>
                  <a:schemeClr val="bg1"/>
                </a:solidFill>
              </a:rPr>
              <a:t>.</a:t>
            </a:r>
          </a:p>
          <a:p>
            <a:pPr algn="just"/>
            <a:r>
              <a:rPr lang="en-IN" sz="2400" dirty="0">
                <a:solidFill>
                  <a:schemeClr val="bg1"/>
                </a:solidFill>
              </a:rPr>
              <a:t>To represent linear relationship between two variables</a:t>
            </a:r>
            <a:r>
              <a:rPr lang="en-IN" sz="2400" dirty="0" smtClean="0">
                <a:solidFill>
                  <a:schemeClr val="bg1"/>
                </a:solidFill>
              </a:rPr>
              <a:t>.</a:t>
            </a:r>
          </a:p>
          <a:p>
            <a:pPr algn="just"/>
            <a:r>
              <a:rPr lang="en-IN" sz="2400" dirty="0">
                <a:solidFill>
                  <a:schemeClr val="bg1"/>
                </a:solidFill>
              </a:rPr>
              <a:t>Correlation coefficient indicates the extent to which two variables move together</a:t>
            </a:r>
            <a:r>
              <a:rPr lang="en-IN" sz="2400" dirty="0" smtClean="0">
                <a:solidFill>
                  <a:schemeClr val="bg1"/>
                </a:solidFill>
              </a:rPr>
              <a:t>.</a:t>
            </a:r>
          </a:p>
          <a:p>
            <a:pPr algn="just"/>
            <a:r>
              <a:rPr lang="en-IN" sz="2400" dirty="0" smtClean="0">
                <a:solidFill>
                  <a:schemeClr val="bg1"/>
                </a:solidFill>
              </a:rPr>
              <a:t>To </a:t>
            </a:r>
            <a:r>
              <a:rPr lang="en-IN" sz="2400" dirty="0">
                <a:solidFill>
                  <a:schemeClr val="bg1"/>
                </a:solidFill>
              </a:rPr>
              <a:t>find a numerical value expressing the relationship between variables.</a:t>
            </a:r>
          </a:p>
          <a:p>
            <a:pPr algn="just"/>
            <a:endParaRPr lang="en-IN" sz="2400" dirty="0" smtClean="0">
              <a:solidFill>
                <a:schemeClr val="bg1"/>
              </a:solidFill>
            </a:endParaRPr>
          </a:p>
          <a:p>
            <a:r>
              <a:rPr lang="en-IN" sz="2400" dirty="0" smtClean="0">
                <a:solidFill>
                  <a:schemeClr val="bg1"/>
                </a:solidFill>
              </a:rPr>
              <a:t>Regression:-</a:t>
            </a:r>
          </a:p>
          <a:p>
            <a:r>
              <a:rPr lang="en-IN" sz="2400" dirty="0">
                <a:solidFill>
                  <a:schemeClr val="bg1"/>
                </a:solidFill>
              </a:rPr>
              <a:t>Regression describes how an independent variable is numerically related to the dependent variable.</a:t>
            </a:r>
          </a:p>
          <a:p>
            <a:pPr algn="just"/>
            <a:r>
              <a:rPr lang="en-IN" sz="2400" dirty="0">
                <a:solidFill>
                  <a:schemeClr val="bg1"/>
                </a:solidFill>
              </a:rPr>
              <a:t>To fit a best line and estimate one variable on the basis of another variable</a:t>
            </a:r>
            <a:r>
              <a:rPr lang="en-IN" sz="2400" dirty="0" smtClean="0">
                <a:solidFill>
                  <a:schemeClr val="bg1"/>
                </a:solidFill>
              </a:rPr>
              <a:t>.</a:t>
            </a:r>
          </a:p>
          <a:p>
            <a:pPr algn="just"/>
            <a:r>
              <a:rPr lang="en-IN" sz="2400" dirty="0">
                <a:solidFill>
                  <a:schemeClr val="bg1"/>
                </a:solidFill>
              </a:rPr>
              <a:t>Regression indicates the impact of a unit change in the known variable (x) on the estimated variable (y</a:t>
            </a:r>
            <a:r>
              <a:rPr lang="en-IN" sz="2400" dirty="0" smtClean="0">
                <a:solidFill>
                  <a:schemeClr val="bg1"/>
                </a:solidFill>
              </a:rPr>
              <a:t>).</a:t>
            </a:r>
          </a:p>
          <a:p>
            <a:pPr algn="just"/>
            <a:r>
              <a:rPr lang="en-IN" sz="2400" dirty="0">
                <a:solidFill>
                  <a:schemeClr val="bg1"/>
                </a:solidFill>
              </a:rPr>
              <a:t>To estimate values of random variable on the basis of the values of fixed variable.</a:t>
            </a:r>
            <a:endParaRPr lang="en-IN" sz="2400" dirty="0" smtClean="0">
              <a:solidFill>
                <a:schemeClr val="bg1"/>
              </a:solidFill>
            </a:endParaRPr>
          </a:p>
          <a:p>
            <a:pPr algn="just"/>
            <a:endParaRPr lang="en-IN" sz="2400" dirty="0">
              <a:solidFill>
                <a:schemeClr val="bg1"/>
              </a:solidFill>
            </a:endParaRPr>
          </a:p>
          <a:p>
            <a:pPr algn="just"/>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Correlation and Regression</a:t>
            </a:r>
            <a:endParaRPr lang="en-IN" sz="4800" dirty="0">
              <a:solidFill>
                <a:schemeClr val="bg1"/>
              </a:solidFill>
            </a:endParaRPr>
          </a:p>
        </p:txBody>
      </p:sp>
    </p:spTree>
    <p:custDataLst>
      <p:tags r:id="rId1"/>
    </p:custDataLst>
    <p:extLst>
      <p:ext uri="{BB962C8B-B14F-4D97-AF65-F5344CB8AC3E}">
        <p14:creationId xmlns:p14="http://schemas.microsoft.com/office/powerpoint/2010/main" val="372395490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858983" y="1303043"/>
            <a:ext cx="10588492" cy="4524315"/>
          </a:xfrm>
          <a:prstGeom prst="rect">
            <a:avLst/>
          </a:prstGeom>
          <a:noFill/>
        </p:spPr>
        <p:txBody>
          <a:bodyPr wrap="square" rtlCol="0">
            <a:spAutoFit/>
          </a:bodyPr>
          <a:lstStyle/>
          <a:p>
            <a:pPr algn="just"/>
            <a:r>
              <a:rPr lang="en-IN" sz="2400" dirty="0">
                <a:solidFill>
                  <a:schemeClr val="bg1"/>
                </a:solidFill>
              </a:rPr>
              <a:t>What-If Analysis is the process of changing the values in cells to see how those changes will affect the outcome of formulas on the worksheet. Three kinds of What-If Analysis tools come with Excel: Scenarios, Goal Seek, and Data Tables. Scenarios and Data tables take sets of input values and determine possible results</a:t>
            </a:r>
            <a:r>
              <a:rPr lang="en-IN" sz="2400" dirty="0" smtClean="0">
                <a:solidFill>
                  <a:schemeClr val="bg1"/>
                </a:solidFill>
              </a:rPr>
              <a:t>.</a:t>
            </a:r>
          </a:p>
          <a:p>
            <a:pPr algn="just"/>
            <a:r>
              <a:rPr lang="en-IN" sz="2400" dirty="0">
                <a:solidFill>
                  <a:schemeClr val="bg1"/>
                </a:solidFill>
              </a:rPr>
              <a:t>By using What-If Analysis tools in Excel, you can use several different sets of values in one or more formulas to explore all the various results.</a:t>
            </a:r>
          </a:p>
          <a:p>
            <a:pPr algn="just"/>
            <a:endParaRPr lang="en-IN" sz="2400" dirty="0">
              <a:solidFill>
                <a:schemeClr val="bg1"/>
              </a:solidFill>
            </a:endParaRPr>
          </a:p>
          <a:p>
            <a:pPr algn="just"/>
            <a:r>
              <a:rPr lang="en-IN" sz="2400" dirty="0">
                <a:solidFill>
                  <a:schemeClr val="bg1"/>
                </a:solidFill>
              </a:rPr>
              <a:t>For example, you can do What-If Analysis to build two budgets that each assumes a certain level of revenue. Or, you can specify a result that you want a formula to produce, and then determine what sets of values will produce that result. Excel provides several different tools to help you perform the type of analysis that fits your needs.</a:t>
            </a:r>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What-If Analysis</a:t>
            </a:r>
            <a:endParaRPr lang="en-IN" sz="4800" dirty="0">
              <a:solidFill>
                <a:schemeClr val="bg1"/>
              </a:solidFill>
            </a:endParaRPr>
          </a:p>
        </p:txBody>
      </p:sp>
    </p:spTree>
    <p:custDataLst>
      <p:tags r:id="rId1"/>
    </p:custDataLst>
    <p:extLst>
      <p:ext uri="{BB962C8B-B14F-4D97-AF65-F5344CB8AC3E}">
        <p14:creationId xmlns:p14="http://schemas.microsoft.com/office/powerpoint/2010/main" val="3472791031"/>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32|1.261001"/>
</p:tagLst>
</file>

<file path=ppt/tags/tag10.xml><?xml version="1.0" encoding="utf-8"?>
<p:tagLst xmlns:a="http://schemas.openxmlformats.org/drawingml/2006/main" xmlns:r="http://schemas.openxmlformats.org/officeDocument/2006/relationships" xmlns:p="http://schemas.openxmlformats.org/presentationml/2006/main">
  <p:tag name="TIMING" val="|6.832|1.261001"/>
</p:tagLst>
</file>

<file path=ppt/tags/tag11.xml><?xml version="1.0" encoding="utf-8"?>
<p:tagLst xmlns:a="http://schemas.openxmlformats.org/drawingml/2006/main" xmlns:r="http://schemas.openxmlformats.org/officeDocument/2006/relationships" xmlns:p="http://schemas.openxmlformats.org/presentationml/2006/main">
  <p:tag name="TIMING" val="|6.832|1.261001"/>
</p:tagLst>
</file>

<file path=ppt/tags/tag2.xml><?xml version="1.0" encoding="utf-8"?>
<p:tagLst xmlns:a="http://schemas.openxmlformats.org/drawingml/2006/main" xmlns:r="http://schemas.openxmlformats.org/officeDocument/2006/relationships" xmlns:p="http://schemas.openxmlformats.org/presentationml/2006/main">
  <p:tag name="TIMING" val="|6.832|1.261001"/>
</p:tagLst>
</file>

<file path=ppt/tags/tag3.xml><?xml version="1.0" encoding="utf-8"?>
<p:tagLst xmlns:a="http://schemas.openxmlformats.org/drawingml/2006/main" xmlns:r="http://schemas.openxmlformats.org/officeDocument/2006/relationships" xmlns:p="http://schemas.openxmlformats.org/presentationml/2006/main">
  <p:tag name="TIMING" val="|6.832|1.261001"/>
</p:tagLst>
</file>

<file path=ppt/tags/tag4.xml><?xml version="1.0" encoding="utf-8"?>
<p:tagLst xmlns:a="http://schemas.openxmlformats.org/drawingml/2006/main" xmlns:r="http://schemas.openxmlformats.org/officeDocument/2006/relationships" xmlns:p="http://schemas.openxmlformats.org/presentationml/2006/main">
  <p:tag name="TIMING" val="|6.832|1.261001"/>
</p:tagLst>
</file>

<file path=ppt/tags/tag5.xml><?xml version="1.0" encoding="utf-8"?>
<p:tagLst xmlns:a="http://schemas.openxmlformats.org/drawingml/2006/main" xmlns:r="http://schemas.openxmlformats.org/officeDocument/2006/relationships" xmlns:p="http://schemas.openxmlformats.org/presentationml/2006/main">
  <p:tag name="TIMING" val="|6.832|1.261001"/>
</p:tagLst>
</file>

<file path=ppt/tags/tag6.xml><?xml version="1.0" encoding="utf-8"?>
<p:tagLst xmlns:a="http://schemas.openxmlformats.org/drawingml/2006/main" xmlns:r="http://schemas.openxmlformats.org/officeDocument/2006/relationships" xmlns:p="http://schemas.openxmlformats.org/presentationml/2006/main">
  <p:tag name="TIMING" val="|6.832|1.261001"/>
</p:tagLst>
</file>

<file path=ppt/tags/tag7.xml><?xml version="1.0" encoding="utf-8"?>
<p:tagLst xmlns:a="http://schemas.openxmlformats.org/drawingml/2006/main" xmlns:r="http://schemas.openxmlformats.org/officeDocument/2006/relationships" xmlns:p="http://schemas.openxmlformats.org/presentationml/2006/main">
  <p:tag name="TIMING" val="|6.832|1.261001"/>
</p:tagLst>
</file>

<file path=ppt/tags/tag8.xml><?xml version="1.0" encoding="utf-8"?>
<p:tagLst xmlns:a="http://schemas.openxmlformats.org/drawingml/2006/main" xmlns:r="http://schemas.openxmlformats.org/officeDocument/2006/relationships" xmlns:p="http://schemas.openxmlformats.org/presentationml/2006/main">
  <p:tag name="TIMING" val="|6.832|1.261001"/>
</p:tagLst>
</file>

<file path=ppt/tags/tag9.xml><?xml version="1.0" encoding="utf-8"?>
<p:tagLst xmlns:a="http://schemas.openxmlformats.org/drawingml/2006/main" xmlns:r="http://schemas.openxmlformats.org/officeDocument/2006/relationships" xmlns:p="http://schemas.openxmlformats.org/presentationml/2006/main">
  <p:tag name="TIMING" val="|6.832|1.2610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952</Words>
  <Application>Microsoft Office PowerPoint</Application>
  <PresentationFormat>Widescreen</PresentationFormat>
  <Paragraphs>282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Saucer BB</vt:lpstr>
      <vt:lpstr>Times New Roman</vt:lpstr>
      <vt:lpstr>Office Theme</vt:lpstr>
      <vt:lpstr>2</vt:lpstr>
      <vt:lpstr>2</vt:lpstr>
      <vt:lpstr>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Inten98</dc:creator>
  <cp:lastModifiedBy>ShriRam</cp:lastModifiedBy>
  <cp:revision>206</cp:revision>
  <dcterms:created xsi:type="dcterms:W3CDTF">2020-03-21T06:08:42Z</dcterms:created>
  <dcterms:modified xsi:type="dcterms:W3CDTF">2020-04-25T06:17:42Z</dcterms:modified>
</cp:coreProperties>
</file>