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7" r:id="rId3"/>
    <p:sldId id="288" r:id="rId4"/>
    <p:sldId id="295" r:id="rId5"/>
    <p:sldId id="296" r:id="rId6"/>
    <p:sldId id="297" r:id="rId7"/>
    <p:sldId id="298" r:id="rId8"/>
    <p:sldId id="299" r:id="rId9"/>
    <p:sldId id="300"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FCFF-0FA6-46D5-B71A-42549F562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CBBC3-691C-4CBC-AEBC-C0BBF2A4B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9FD95F-F261-4A37-827F-39896F0F14C7}"/>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74A64FF9-0FFC-49A3-B54D-C3799CDBE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A0356-1036-4A23-A11E-3144B94C9AF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65654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23AA-6C68-47E6-9E15-192E53873B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C394E-3C4E-409E-9D32-18F65D6FD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94D33-B787-4162-8506-EF019DB24366}"/>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1399D0E7-FA42-41A6-9BB8-ACA4954CD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42BD7-E8AB-44B1-8D13-305365DAD2BA}"/>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74676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585AC-7FA6-454F-B721-20A16DD61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578BF-C684-4B55-91A2-AB3E92909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2DB1E-E08F-4502-A71C-C4E8969BE2C0}"/>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82977BDD-4064-4AFF-BA9D-731B9823B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71A5C-3EC9-4A52-9249-A3CCC06DF4DC}"/>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4348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3258-EFC3-4E59-A577-73A6C1964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E3942-A771-49F6-9F5D-80C380EF2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68672-151D-4A27-886C-0478750E3D1C}"/>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41EEA947-9C0A-45B4-BF1F-13B3C9580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29032-0E96-46BE-93F3-5DFAA3D27427}"/>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59434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7EC1-02C3-42BD-BE2C-D29D16EC0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252679-63BC-4FD5-8DBB-8CCD30228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C77D2-79E0-40F3-BB4F-080665122F0D}"/>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02FA102C-6B62-48F9-A16F-D2F7D4AFA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31680-0A06-47FE-BA0C-C9FA5DBFE9E2}"/>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302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85EA-5EE6-4B30-851A-9111373C9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E5DA0-49A7-41A6-9C87-59A87C6E3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9CB096-27C4-4127-AEC2-3722C5F51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843675-3BF9-4128-A70E-F31418A19AB0}"/>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8C289464-1C28-46CB-9EAE-481620448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E3413-7E24-452C-B2ED-1E35B9C6E3E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00298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719-B409-487F-A823-523F21EA6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FC518-D70B-4D76-9EFE-90524A355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DC563-46AC-46A5-B2D9-A37CEE7F6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C3A61B-F689-4566-8640-2070F9B02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CDE7D-4F42-4EA9-8E9E-1B86DB58F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BB635B-DE86-46DC-B8E0-59F8684309DD}"/>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8" name="Footer Placeholder 7">
            <a:extLst>
              <a:ext uri="{FF2B5EF4-FFF2-40B4-BE49-F238E27FC236}">
                <a16:creationId xmlns:a16="http://schemas.microsoft.com/office/drawing/2014/main" id="{53793D8E-B5DB-41E4-8A97-205C8E837B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CB0124-39AB-4C9A-A127-60C100246A65}"/>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0212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3A77-4E60-4CD1-9BB3-8E31BE5FD7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DAB59C-D9FB-4DFF-82C7-953183D63158}"/>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4" name="Footer Placeholder 3">
            <a:extLst>
              <a:ext uri="{FF2B5EF4-FFF2-40B4-BE49-F238E27FC236}">
                <a16:creationId xmlns:a16="http://schemas.microsoft.com/office/drawing/2014/main" id="{CD0F6A49-2671-4ED0-91EA-2570F674CC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CDB94-5224-4CBC-932D-7C7EE5EB0EC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75966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08A5-59F9-49AB-8422-43FB3A3BF7FB}"/>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3" name="Footer Placeholder 2">
            <a:extLst>
              <a:ext uri="{FF2B5EF4-FFF2-40B4-BE49-F238E27FC236}">
                <a16:creationId xmlns:a16="http://schemas.microsoft.com/office/drawing/2014/main" id="{AA6C58F0-E9E6-4EE0-A532-A6548C58F1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0D2FBD-0279-4F3B-8B07-AE71F4BEAB6B}"/>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5616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45DF-1C00-4C84-944B-4B11FAC6B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4DD1CB-27FB-4CE6-A3DA-6E5495E21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705B67-2CB1-4F7F-9910-2C26465A5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FAED2-B61D-4567-8458-549A3D02095E}"/>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048EACF1-054F-4593-B117-FBF38DC120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5BD0C-2F23-47B0-9E4B-63705EE4F5DE}"/>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2284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377-9D80-433D-9F1F-C57A9C312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57DE3-930F-422D-A95B-5B8F4192A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CB609F-35BD-48AB-A62E-F3478489F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FC435-DB29-44F4-8135-A945DBE32AF5}"/>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6C8706A6-BBED-4157-8BF1-C077ABEBD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A11EA-8D2A-400B-9678-88E51E41C936}"/>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23909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9A19D-3BBE-42FF-A000-6DCD2F2D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EC5F5-16E5-4B6F-BF30-4E1AD4225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C0986-5144-4774-BCC6-B0E25274C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B2328E3F-2197-4F2C-AA6B-0D64462E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E869BD-70F0-4927-98D6-22070F8FE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D3183-DEF6-45D7-A2A7-5551500857D8}" type="slidenum">
              <a:rPr lang="en-IN" smtClean="0"/>
              <a:t>‹#›</a:t>
            </a:fld>
            <a:endParaRPr lang="en-IN"/>
          </a:p>
        </p:txBody>
      </p:sp>
    </p:spTree>
    <p:extLst>
      <p:ext uri="{BB962C8B-B14F-4D97-AF65-F5344CB8AC3E}">
        <p14:creationId xmlns:p14="http://schemas.microsoft.com/office/powerpoint/2010/main" val="184488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26419" y="6157760"/>
            <a:ext cx="9613668" cy="461665"/>
          </a:xfrm>
          <a:prstGeom prst="rect">
            <a:avLst/>
          </a:prstGeom>
          <a:noFill/>
        </p:spPr>
        <p:txBody>
          <a:bodyPr wrap="square" rtlCol="0">
            <a:spAutoFit/>
          </a:bodyPr>
          <a:lstStyle/>
          <a:p>
            <a:pPr algn="ctr"/>
            <a:r>
              <a:rPr lang="en-US" sz="2400" b="1" dirty="0" smtClean="0">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pic>
        <p:nvPicPr>
          <p:cNvPr id="25" name="Picture 24" descr="A close up of a sign&#10;&#10;Description automatically generated">
            <a:extLst>
              <a:ext uri="{FF2B5EF4-FFF2-40B4-BE49-F238E27FC236}">
                <a16:creationId xmlns:a16="http://schemas.microsoft.com/office/drawing/2014/main" id="{5ECC5787-93CC-4BBD-8990-DF30F02B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397" y="3639781"/>
            <a:ext cx="2554309" cy="1979236"/>
          </a:xfrm>
          <a:prstGeom prst="rect">
            <a:avLst/>
          </a:prstGeom>
        </p:spPr>
      </p:pic>
      <p:pic>
        <p:nvPicPr>
          <p:cNvPr id="27" name="Picture 26" descr="A white sign with black text&#10;&#10;Description automatically generated">
            <a:extLst>
              <a:ext uri="{FF2B5EF4-FFF2-40B4-BE49-F238E27FC236}">
                <a16:creationId xmlns:a16="http://schemas.microsoft.com/office/drawing/2014/main" id="{EBA5309B-4CBE-485A-928F-B631D7492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942" y="686903"/>
            <a:ext cx="2417358" cy="2372867"/>
          </a:xfrm>
          <a:prstGeom prst="rect">
            <a:avLst/>
          </a:prstGeom>
        </p:spPr>
      </p:pic>
      <p:pic>
        <p:nvPicPr>
          <p:cNvPr id="29" name="Picture 28" descr="A picture containing food&#10;&#10;Description automatically generated">
            <a:extLst>
              <a:ext uri="{FF2B5EF4-FFF2-40B4-BE49-F238E27FC236}">
                <a16:creationId xmlns:a16="http://schemas.microsoft.com/office/drawing/2014/main" id="{FAFD56C6-D88D-42AC-AA47-1A508E836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3059" y="824019"/>
            <a:ext cx="2685041" cy="2563301"/>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733" y="2491359"/>
            <a:ext cx="4198673" cy="4198673"/>
          </a:xfrm>
          <a:prstGeom prst="rect">
            <a:avLst/>
          </a:prstGeom>
        </p:spPr>
      </p:pic>
    </p:spTree>
    <p:custDataLst>
      <p:tags r:id="rId1"/>
    </p:custDataLst>
    <p:extLst>
      <p:ext uri="{BB962C8B-B14F-4D97-AF65-F5344CB8AC3E}">
        <p14:creationId xmlns:p14="http://schemas.microsoft.com/office/powerpoint/2010/main" val="1500897084"/>
      </p:ext>
    </p:extLst>
  </p:cSld>
  <p:clrMapOvr>
    <a:masterClrMapping/>
  </p:clrMapOvr>
  <p:transition spd="slow"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195290" y="215243"/>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2" name="Content Placeholder 21">
            <a:extLst>
              <a:ext uri="{FF2B5EF4-FFF2-40B4-BE49-F238E27FC236}">
                <a16:creationId xmlns:a16="http://schemas.microsoft.com/office/drawing/2014/main" id="{2E20E750-81D4-4FD9-89C4-AF698B241894}"/>
              </a:ext>
            </a:extLst>
          </p:cNvPr>
          <p:cNvSpPr>
            <a:spLocks noGrp="1"/>
          </p:cNvSpPr>
          <p:nvPr>
            <p:ph idx="1"/>
          </p:nvPr>
        </p:nvSpPr>
        <p:spPr>
          <a:xfrm>
            <a:off x="774634" y="1690688"/>
            <a:ext cx="10515600" cy="1648479"/>
          </a:xfrm>
        </p:spPr>
        <p:txBody>
          <a:bodyPr>
            <a:normAutofit/>
          </a:bodyPr>
          <a:lstStyle/>
          <a:p>
            <a:pPr marL="0" indent="0" algn="ctr">
              <a:buNone/>
            </a:pPr>
            <a:r>
              <a:rPr lang="en-IN" sz="6600" dirty="0">
                <a:solidFill>
                  <a:schemeClr val="accent2">
                    <a:lumMod val="60000"/>
                    <a:lumOff val="40000"/>
                  </a:schemeClr>
                </a:solidFill>
              </a:rPr>
              <a:t>Thank you</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spTree>
    <p:custDataLst>
      <p:tags r:id="rId1"/>
    </p:custDataLst>
    <p:extLst>
      <p:ext uri="{BB962C8B-B14F-4D97-AF65-F5344CB8AC3E}">
        <p14:creationId xmlns:p14="http://schemas.microsoft.com/office/powerpoint/2010/main" val="2380857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98D1DA36-ECEF-4E7A-957E-132BBBE7B213}"/>
              </a:ext>
            </a:extLst>
          </p:cNvPr>
          <p:cNvSpPr txBox="1">
            <a:spLocks/>
          </p:cNvSpPr>
          <p:nvPr/>
        </p:nvSpPr>
        <p:spPr>
          <a:xfrm>
            <a:off x="1621802" y="897305"/>
            <a:ext cx="8915399" cy="148091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accent4">
                    <a:lumMod val="75000"/>
                  </a:schemeClr>
                </a:solidFill>
              </a:rPr>
              <a:t>INTRODUCTION TO </a:t>
            </a:r>
            <a:endParaRPr lang="en-IN" dirty="0" smtClean="0">
              <a:solidFill>
                <a:schemeClr val="accent4">
                  <a:lumMod val="75000"/>
                </a:schemeClr>
              </a:solidFill>
            </a:endParaRPr>
          </a:p>
          <a:p>
            <a:r>
              <a:rPr lang="en-IN" dirty="0" smtClean="0">
                <a:solidFill>
                  <a:schemeClr val="accent4">
                    <a:lumMod val="75000"/>
                  </a:schemeClr>
                </a:solidFill>
              </a:rPr>
              <a:t>EXCEL</a:t>
            </a:r>
            <a:endParaRPr lang="en-IN" dirty="0">
              <a:solidFill>
                <a:schemeClr val="accent4">
                  <a:lumMod val="75000"/>
                </a:schemeClr>
              </a:solidFill>
            </a:endParaRPr>
          </a:p>
        </p:txBody>
      </p:sp>
      <p:pic>
        <p:nvPicPr>
          <p:cNvPr id="26" name="Graphic 25" descr="Presentation with bar chart">
            <a:extLst>
              <a:ext uri="{FF2B5EF4-FFF2-40B4-BE49-F238E27FC236}">
                <a16:creationId xmlns:a16="http://schemas.microsoft.com/office/drawing/2014/main" id="{F42D7D1F-4421-4B1D-BE92-C5F9209A33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983460" y="3888621"/>
            <a:ext cx="1041885" cy="1041885"/>
          </a:xfrm>
          <a:prstGeom prst="rect">
            <a:avLst/>
          </a:prstGeom>
        </p:spPr>
      </p:pic>
      <p:sp>
        <p:nvSpPr>
          <p:cNvPr id="27" name="TextBox 26">
            <a:extLst>
              <a:ext uri="{FF2B5EF4-FFF2-40B4-BE49-F238E27FC236}">
                <a16:creationId xmlns:a16="http://schemas.microsoft.com/office/drawing/2014/main" id="{C94AE94A-8A81-46B8-9B05-2F948CCC0086}"/>
              </a:ext>
            </a:extLst>
          </p:cNvPr>
          <p:cNvSpPr txBox="1"/>
          <p:nvPr/>
        </p:nvSpPr>
        <p:spPr>
          <a:xfrm>
            <a:off x="3150288" y="4060248"/>
            <a:ext cx="3078230" cy="523220"/>
          </a:xfrm>
          <a:prstGeom prst="rect">
            <a:avLst/>
          </a:prstGeom>
          <a:noFill/>
        </p:spPr>
        <p:txBody>
          <a:bodyPr wrap="square" rtlCol="0">
            <a:spAutoFit/>
          </a:bodyPr>
          <a:lstStyle/>
          <a:p>
            <a:r>
              <a:rPr lang="en-IN" sz="2800" b="1" dirty="0">
                <a:solidFill>
                  <a:schemeClr val="accent3"/>
                </a:solidFill>
              </a:rPr>
              <a:t>Lesson </a:t>
            </a:r>
            <a:r>
              <a:rPr lang="en-IN" sz="2800" b="1" dirty="0">
                <a:solidFill>
                  <a:schemeClr val="accent3"/>
                </a:solidFill>
              </a:rPr>
              <a:t>2</a:t>
            </a:r>
            <a:endParaRPr lang="en-IN" sz="2800" b="1" dirty="0">
              <a:solidFill>
                <a:schemeClr val="accent3"/>
              </a:solidFill>
            </a:endParaRPr>
          </a:p>
        </p:txBody>
      </p:sp>
      <p:sp>
        <p:nvSpPr>
          <p:cNvPr id="28" name="TextBox 27">
            <a:extLst>
              <a:ext uri="{FF2B5EF4-FFF2-40B4-BE49-F238E27FC236}">
                <a16:creationId xmlns:a16="http://schemas.microsoft.com/office/drawing/2014/main" id="{1816FDB0-633C-41BD-BA77-90796EF1560C}"/>
              </a:ext>
            </a:extLst>
          </p:cNvPr>
          <p:cNvSpPr txBox="1"/>
          <p:nvPr/>
        </p:nvSpPr>
        <p:spPr>
          <a:xfrm>
            <a:off x="7772125" y="4093161"/>
            <a:ext cx="3078230" cy="954107"/>
          </a:xfrm>
          <a:prstGeom prst="rect">
            <a:avLst/>
          </a:prstGeom>
          <a:noFill/>
        </p:spPr>
        <p:txBody>
          <a:bodyPr wrap="square" rtlCol="0">
            <a:spAutoFit/>
          </a:bodyPr>
          <a:lstStyle/>
          <a:p>
            <a:r>
              <a:rPr lang="en-IN" sz="2800" b="1" dirty="0">
                <a:solidFill>
                  <a:schemeClr val="accent3"/>
                </a:solidFill>
              </a:rPr>
              <a:t>Introduction </a:t>
            </a:r>
            <a:r>
              <a:rPr lang="en-IN" sz="2800" b="1" dirty="0" smtClean="0">
                <a:solidFill>
                  <a:schemeClr val="accent3"/>
                </a:solidFill>
              </a:rPr>
              <a:t>to </a:t>
            </a:r>
            <a:r>
              <a:rPr lang="en-IN" sz="2800" b="1" dirty="0" smtClean="0">
                <a:solidFill>
                  <a:schemeClr val="accent3"/>
                </a:solidFill>
              </a:rPr>
              <a:t>Excel</a:t>
            </a:r>
            <a:endParaRPr lang="en-US" sz="2800" b="1" dirty="0">
              <a:solidFill>
                <a:schemeClr val="accent1">
                  <a:lumMod val="50000"/>
                </a:schemeClr>
              </a:solidFill>
              <a:latin typeface="Saucer BB" panose="02000505000000020004" pitchFamily="2" charset="0"/>
            </a:endParaRPr>
          </a:p>
        </p:txBody>
      </p:sp>
      <p:pic>
        <p:nvPicPr>
          <p:cNvPr id="29" name="Graphic 28" descr="Books">
            <a:extLst>
              <a:ext uri="{FF2B5EF4-FFF2-40B4-BE49-F238E27FC236}">
                <a16:creationId xmlns:a16="http://schemas.microsoft.com/office/drawing/2014/main" id="{89343539-8C5E-4452-8510-EAB253A73D6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607839" y="3962944"/>
            <a:ext cx="914400" cy="914400"/>
          </a:xfrm>
          <a:prstGeom prst="rect">
            <a:avLst/>
          </a:prstGeom>
        </p:spPr>
      </p:pic>
    </p:spTree>
    <p:custDataLst>
      <p:tags r:id="rId1"/>
    </p:custDataLst>
    <p:extLst>
      <p:ext uri="{BB962C8B-B14F-4D97-AF65-F5344CB8AC3E}">
        <p14:creationId xmlns:p14="http://schemas.microsoft.com/office/powerpoint/2010/main" val="67561919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258198" y="199182"/>
            <a:ext cx="11551075" cy="58779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2302101" y="110771"/>
            <a:ext cx="7016070" cy="9758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5400" dirty="0">
                <a:solidFill>
                  <a:schemeClr val="bg1"/>
                </a:solidFill>
              </a:rPr>
              <a:t>What is Microsoft Excel?</a:t>
            </a:r>
            <a:endParaRPr lang="en-IN" sz="5400" dirty="0">
              <a:solidFill>
                <a:schemeClr val="bg1"/>
              </a:solidFill>
            </a:endParaRPr>
          </a:p>
        </p:txBody>
      </p:sp>
      <p:sp>
        <p:nvSpPr>
          <p:cNvPr id="26" name="Content Placeholder 2">
            <a:extLst>
              <a:ext uri="{FF2B5EF4-FFF2-40B4-BE49-F238E27FC236}">
                <a16:creationId xmlns:a16="http://schemas.microsoft.com/office/drawing/2014/main" id="{E746CBB0-EED9-4C55-8A02-568A9D9C0E81}"/>
              </a:ext>
            </a:extLst>
          </p:cNvPr>
          <p:cNvSpPr txBox="1">
            <a:spLocks/>
          </p:cNvSpPr>
          <p:nvPr/>
        </p:nvSpPr>
        <p:spPr>
          <a:xfrm>
            <a:off x="927652" y="2115302"/>
            <a:ext cx="10177669" cy="38031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85000"/>
                </a:schemeClr>
              </a:solidFill>
            </a:endParaRPr>
          </a:p>
        </p:txBody>
      </p:sp>
      <p:sp>
        <p:nvSpPr>
          <p:cNvPr id="22" name="TextBox 21"/>
          <p:cNvSpPr txBox="1"/>
          <p:nvPr/>
        </p:nvSpPr>
        <p:spPr>
          <a:xfrm flipH="1">
            <a:off x="394221" y="1264317"/>
            <a:ext cx="11244529" cy="1938992"/>
          </a:xfrm>
          <a:prstGeom prst="rect">
            <a:avLst/>
          </a:prstGeom>
          <a:noFill/>
        </p:spPr>
        <p:txBody>
          <a:bodyPr wrap="square" rtlCol="0">
            <a:spAutoFit/>
          </a:bodyPr>
          <a:lstStyle/>
          <a:p>
            <a:pPr algn="just"/>
            <a:r>
              <a:rPr lang="en-IN" sz="2400" dirty="0">
                <a:solidFill>
                  <a:schemeClr val="bg1"/>
                </a:solidFill>
              </a:rPr>
              <a:t>Microsoft Excel is a spreadsheet program that is used to record and analyse numerical data. Think of a spreadsheet as a collection of columns and rows that form a table. Alphabetical letters are usually assigned to columns and numbers are usually assigned to rows. The point where a column and a row meet is called a cell. The address of a cell is given by the letter representing the column and the number representing a row. </a:t>
            </a:r>
            <a:endParaRPr lang="en-IN" sz="2400" dirty="0">
              <a:solidFill>
                <a:schemeClr val="bg1"/>
              </a:solidFill>
            </a:endParaRPr>
          </a:p>
        </p:txBody>
      </p:sp>
      <p:pic>
        <p:nvPicPr>
          <p:cNvPr id="29" name="Picture 28" descr="A white sign with black text&#10;&#10;Description automatically generated">
            <a:extLst>
              <a:ext uri="{FF2B5EF4-FFF2-40B4-BE49-F238E27FC236}">
                <a16:creationId xmlns:a16="http://schemas.microsoft.com/office/drawing/2014/main" id="{EBA5309B-4CBE-485A-928F-B631D7492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272" y="3413510"/>
            <a:ext cx="2417358" cy="2372867"/>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408" y="3335398"/>
            <a:ext cx="6668897" cy="2701921"/>
          </a:xfrm>
          <a:prstGeom prst="rect">
            <a:avLst/>
          </a:prstGeom>
        </p:spPr>
      </p:pic>
    </p:spTree>
    <p:custDataLst>
      <p:tags r:id="rId1"/>
    </p:custDataLst>
    <p:extLst>
      <p:ext uri="{BB962C8B-B14F-4D97-AF65-F5344CB8AC3E}">
        <p14:creationId xmlns:p14="http://schemas.microsoft.com/office/powerpoint/2010/main" val="414081123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3406311" y="224454"/>
            <a:ext cx="7016070" cy="9758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5400" dirty="0" smtClean="0">
                <a:solidFill>
                  <a:schemeClr val="bg1"/>
                </a:solidFill>
              </a:rPr>
              <a:t>File Option in Excel</a:t>
            </a:r>
            <a:endParaRPr lang="en-IN" sz="5400" dirty="0">
              <a:solidFill>
                <a:schemeClr val="bg1"/>
              </a:solidFill>
            </a:endParaRPr>
          </a:p>
        </p:txBody>
      </p:sp>
      <p:sp>
        <p:nvSpPr>
          <p:cNvPr id="22" name="TextBox 21"/>
          <p:cNvSpPr txBox="1"/>
          <p:nvPr/>
        </p:nvSpPr>
        <p:spPr>
          <a:xfrm>
            <a:off x="888273" y="1417044"/>
            <a:ext cx="10306595" cy="1015663"/>
          </a:xfrm>
          <a:prstGeom prst="rect">
            <a:avLst/>
          </a:prstGeom>
          <a:noFill/>
        </p:spPr>
        <p:txBody>
          <a:bodyPr wrap="square" rtlCol="0">
            <a:spAutoFit/>
          </a:bodyPr>
          <a:lstStyle/>
          <a:p>
            <a:r>
              <a:rPr lang="en-IN" sz="2000" dirty="0">
                <a:solidFill>
                  <a:schemeClr val="bg1"/>
                </a:solidFill>
              </a:rPr>
              <a:t>File tab contains the basic required options such as New, Open, Save, Save as, Print, Share, Export, and Close options. Other than the aforementioned options, we can find account and Excel options tab, too.</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886" y="2979870"/>
            <a:ext cx="2986285" cy="2140770"/>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985" y="2252462"/>
            <a:ext cx="5610558" cy="3865843"/>
          </a:xfrm>
          <a:prstGeom prst="rect">
            <a:avLst/>
          </a:prstGeom>
        </p:spPr>
      </p:pic>
    </p:spTree>
    <p:custDataLst>
      <p:tags r:id="rId1"/>
    </p:custDataLst>
    <p:extLst>
      <p:ext uri="{BB962C8B-B14F-4D97-AF65-F5344CB8AC3E}">
        <p14:creationId xmlns:p14="http://schemas.microsoft.com/office/powerpoint/2010/main" val="221995057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6439451" y="1403406"/>
            <a:ext cx="5445676" cy="4328385"/>
          </a:xfrm>
        </p:spPr>
        <p:txBody>
          <a:bodyPr>
            <a:normAutofit/>
          </a:bodyPr>
          <a:lstStyle/>
          <a:p>
            <a:pPr marL="0" indent="0" algn="just">
              <a:buNone/>
            </a:pPr>
            <a:r>
              <a:rPr lang="en-IN" dirty="0">
                <a:solidFill>
                  <a:schemeClr val="bg1"/>
                </a:solidFill>
              </a:rPr>
              <a:t>In Microsoft Excel, a workbook is a collection of one or more spreadsheets, also called worksheets, in a single file. Below is an example of a spreadsheet called "Sheet1" in an Excel workbook file called "Book1." Our example also has the "Sheet2" and "Sheet3" sheet tabs, which are also part of the same workbook.</a:t>
            </a: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5188203" y="267353"/>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Workbook</a:t>
            </a:r>
            <a:endParaRPr lang="en-US" dirty="0">
              <a:solidFill>
                <a:schemeClr val="bg1">
                  <a:lumMod val="85000"/>
                </a:schemeClr>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79" y="282877"/>
            <a:ext cx="6144580" cy="5933754"/>
          </a:xfrm>
          <a:prstGeom prst="rect">
            <a:avLst/>
          </a:prstGeom>
        </p:spPr>
      </p:pic>
    </p:spTree>
    <p:custDataLst>
      <p:tags r:id="rId1"/>
    </p:custDataLst>
    <p:extLst>
      <p:ext uri="{BB962C8B-B14F-4D97-AF65-F5344CB8AC3E}">
        <p14:creationId xmlns:p14="http://schemas.microsoft.com/office/powerpoint/2010/main" val="1688641613"/>
      </p:ext>
    </p:extLst>
  </p:cSld>
  <p:clrMapOvr>
    <a:masterClrMapping/>
  </p:clrMapOvr>
  <p:transition spd="slow" advClick="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6361611" y="1510748"/>
            <a:ext cx="5447211" cy="4666215"/>
          </a:xfrm>
        </p:spPr>
        <p:txBody>
          <a:bodyPr>
            <a:normAutofit/>
          </a:bodyPr>
          <a:lstStyle/>
          <a:p>
            <a:pPr marL="0" indent="0" algn="just">
              <a:buNone/>
            </a:pPr>
            <a:r>
              <a:rPr lang="en-IN" dirty="0">
                <a:solidFill>
                  <a:schemeClr val="bg1"/>
                </a:solidFill>
              </a:rPr>
              <a:t>A worksheet is a collection of cells where you keep and manipulate the data. Each Excel workbook can contain multiple worksheets</a:t>
            </a:r>
            <a:r>
              <a:rPr lang="en-IN" dirty="0" smtClean="0">
                <a:solidFill>
                  <a:schemeClr val="bg1"/>
                </a:solidFill>
              </a:rPr>
              <a:t>.</a:t>
            </a:r>
          </a:p>
          <a:p>
            <a:pPr marL="0" indent="0" algn="just">
              <a:buNone/>
            </a:pPr>
            <a:r>
              <a:rPr lang="en-IN" dirty="0">
                <a:solidFill>
                  <a:schemeClr val="bg1"/>
                </a:solidFill>
              </a:rPr>
              <a:t>When you open an Excel workbook, Excel automatically selects Sheet1 for you. The name of the worksheet appears on its sheet tab at the bottom of the document window.</a:t>
            </a:r>
            <a:endParaRPr lang="en-IN" dirty="0">
              <a:solidFill>
                <a:schemeClr val="bg1"/>
              </a:solidFill>
            </a:endParaRPr>
          </a:p>
          <a:p>
            <a:pPr marL="0" indent="0" algn="just">
              <a:buNone/>
            </a:pP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5573252" y="217012"/>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Worksheet</a:t>
            </a:r>
            <a:endParaRPr lang="en-US" dirty="0">
              <a:solidFill>
                <a:schemeClr val="bg1">
                  <a:lumMod val="85000"/>
                </a:schemeClr>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97" y="282877"/>
            <a:ext cx="5979091" cy="5873297"/>
          </a:xfrm>
          <a:prstGeom prst="rect">
            <a:avLst/>
          </a:prstGeom>
        </p:spPr>
      </p:pic>
    </p:spTree>
    <p:custDataLst>
      <p:tags r:id="rId1"/>
    </p:custDataLst>
    <p:extLst>
      <p:ext uri="{BB962C8B-B14F-4D97-AF65-F5344CB8AC3E}">
        <p14:creationId xmlns:p14="http://schemas.microsoft.com/office/powerpoint/2010/main" val="3800585566"/>
      </p:ext>
    </p:extLst>
  </p:cSld>
  <p:clrMapOvr>
    <a:masterClrMapping/>
  </p:clrMapOvr>
  <p:transition spd="slow" advClick="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40483" y="18947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6694140" y="1242702"/>
            <a:ext cx="5101620" cy="4876830"/>
          </a:xfrm>
        </p:spPr>
        <p:txBody>
          <a:bodyPr>
            <a:normAutofit fontScale="92500" lnSpcReduction="20000"/>
          </a:bodyPr>
          <a:lstStyle/>
          <a:p>
            <a:pPr marL="0" indent="0" algn="just">
              <a:buNone/>
            </a:pPr>
            <a:r>
              <a:rPr lang="en-IN" dirty="0">
                <a:solidFill>
                  <a:schemeClr val="bg1"/>
                </a:solidFill>
              </a:rPr>
              <a:t>A cell is the intersection between a row and a column on a spreadsheet that starts with cell A1. In the following example, a highlighted cell is shown in a Microsoft Excel spreadsheet. D8 (column D, row 8) is the highlighted cell. Any modifications made while this cell is highlighted will be limited to this item in the spreadsheet.</a:t>
            </a:r>
          </a:p>
          <a:p>
            <a:pPr marL="0" indent="0" algn="just">
              <a:buNone/>
            </a:pPr>
            <a:r>
              <a:rPr lang="en-IN" dirty="0">
                <a:solidFill>
                  <a:schemeClr val="bg1"/>
                </a:solidFill>
              </a:rPr>
              <a:t>Each cell in a spreadsheet can contain any value that can be called using a relative cell reference or called upon using a formula.</a:t>
            </a: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5289796" y="37583"/>
            <a:ext cx="7773338" cy="12051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bg1">
                    <a:lumMod val="85000"/>
                  </a:schemeClr>
                </a:solidFill>
              </a:rPr>
              <a:t>Cells</a:t>
            </a:r>
            <a:endParaRPr lang="en-US" dirty="0">
              <a:solidFill>
                <a:schemeClr val="bg1">
                  <a:lumMod val="85000"/>
                </a:schemeClr>
              </a:solidFill>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462" y="282877"/>
            <a:ext cx="6197697" cy="5836655"/>
          </a:xfrm>
          <a:prstGeom prst="rect">
            <a:avLst/>
          </a:prstGeom>
        </p:spPr>
      </p:pic>
    </p:spTree>
    <p:custDataLst>
      <p:tags r:id="rId1"/>
    </p:custDataLst>
    <p:extLst>
      <p:ext uri="{BB962C8B-B14F-4D97-AF65-F5344CB8AC3E}">
        <p14:creationId xmlns:p14="http://schemas.microsoft.com/office/powerpoint/2010/main" val="4012349158"/>
      </p:ext>
    </p:extLst>
  </p:cSld>
  <p:clrMapOvr>
    <a:masterClrMapping/>
  </p:clrMapOvr>
  <p:transition spd="slow" advClick="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5062330" y="1510748"/>
            <a:ext cx="6291470" cy="4666215"/>
          </a:xfrm>
        </p:spPr>
        <p:txBody>
          <a:bodyPr>
            <a:normAutofit lnSpcReduction="10000"/>
          </a:bodyPr>
          <a:lstStyle/>
          <a:p>
            <a:pPr marL="0" indent="0" algn="just">
              <a:buNone/>
            </a:pPr>
            <a:r>
              <a:rPr lang="en-IN" dirty="0">
                <a:solidFill>
                  <a:schemeClr val="bg1"/>
                </a:solidFill>
              </a:rPr>
              <a:t>In a spreadsheet, a cell range is defined by the reference of the upper left cell (minimum value) of the range and the reference of the lower right cell (maximum value) of the range. Eventually separate cells can be added to this selection, then the range is called an irregular cell range. In Excel, the minimum and maximum value are included. That’s different from a mathematical range, in which it is a collection of values between a maximum and a minimum value.</a:t>
            </a:r>
          </a:p>
          <a:p>
            <a:pPr marL="0" indent="0" algn="just">
              <a:buNone/>
            </a:pPr>
            <a:endParaRPr lang="en-IN" dirty="0">
              <a:solidFill>
                <a:schemeClr val="bg1"/>
              </a:solidFill>
            </a:endParaRPr>
          </a:p>
          <a:p>
            <a:pPr marL="0" indent="0" algn="just">
              <a:buNone/>
            </a:pPr>
            <a:endParaRPr lang="en-IN" dirty="0">
              <a:solidFill>
                <a:schemeClr val="bg1"/>
              </a:solidFill>
            </a:endParaRPr>
          </a:p>
          <a:p>
            <a:pPr marL="0" indent="0">
              <a:buNone/>
            </a:pP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lumMod val="85000"/>
                  </a:schemeClr>
                </a:solidFill>
              </a:rPr>
              <a:t>Ranges</a:t>
            </a:r>
            <a:endParaRPr lang="en-US" dirty="0">
              <a:solidFill>
                <a:schemeClr val="bg1">
                  <a:lumMod val="85000"/>
                </a:schemeClr>
              </a:solidFill>
            </a:endParaRPr>
          </a:p>
        </p:txBody>
      </p:sp>
      <p:sp>
        <p:nvSpPr>
          <p:cNvPr id="22" name="TextBox 21"/>
          <p:cNvSpPr txBox="1"/>
          <p:nvPr/>
        </p:nvSpPr>
        <p:spPr>
          <a:xfrm>
            <a:off x="505367" y="654746"/>
            <a:ext cx="3626895" cy="2616101"/>
          </a:xfrm>
          <a:prstGeom prst="rect">
            <a:avLst/>
          </a:prstGeom>
          <a:noFill/>
        </p:spPr>
        <p:txBody>
          <a:bodyPr wrap="square" rtlCol="0">
            <a:spAutoFit/>
          </a:bodyPr>
          <a:lstStyle/>
          <a:p>
            <a:pPr algn="just"/>
            <a:r>
              <a:rPr lang="en-IN" sz="2000" dirty="0">
                <a:solidFill>
                  <a:schemeClr val="bg1"/>
                </a:solidFill>
              </a:rPr>
              <a:t>In a spreadsheet a cell range is a collection of selected cells. This cell range is usually symmetrical (square), but can exist of separate cells just the same. A cell range can be referred to in a formula.</a:t>
            </a:r>
          </a:p>
          <a:p>
            <a:pPr algn="just"/>
            <a:endParaRPr lang="en-IN" sz="2400" dirty="0">
              <a:solidFill>
                <a:schemeClr val="bg1"/>
              </a:solidFill>
            </a:endParaRPr>
          </a:p>
        </p:txBody>
      </p:sp>
      <p:pic>
        <p:nvPicPr>
          <p:cNvPr id="2050" name="Picture 2" descr="Screenshot of Excel 2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911" y="3022015"/>
            <a:ext cx="2705806" cy="239077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189558" y="5602311"/>
            <a:ext cx="2054835" cy="369332"/>
          </a:xfrm>
          <a:prstGeom prst="rect">
            <a:avLst/>
          </a:prstGeom>
          <a:noFill/>
        </p:spPr>
        <p:txBody>
          <a:bodyPr wrap="square" rtlCol="0">
            <a:spAutoFit/>
          </a:bodyPr>
          <a:lstStyle/>
          <a:p>
            <a:r>
              <a:rPr lang="en-IN" dirty="0" smtClean="0">
                <a:solidFill>
                  <a:schemeClr val="bg1"/>
                </a:solidFill>
              </a:rPr>
              <a:t>Cell Range A1:A8</a:t>
            </a:r>
            <a:endParaRPr lang="en-IN" dirty="0">
              <a:solidFill>
                <a:schemeClr val="bg1"/>
              </a:solidFill>
            </a:endParaRPr>
          </a:p>
        </p:txBody>
      </p:sp>
    </p:spTree>
    <p:custDataLst>
      <p:tags r:id="rId1"/>
    </p:custDataLst>
    <p:extLst>
      <p:ext uri="{BB962C8B-B14F-4D97-AF65-F5344CB8AC3E}">
        <p14:creationId xmlns:p14="http://schemas.microsoft.com/office/powerpoint/2010/main" val="1417715218"/>
      </p:ext>
    </p:extLst>
  </p:cSld>
  <p:clrMapOvr>
    <a:masterClrMapping/>
  </p:clrMapOvr>
  <p:transition spd="slow" advClick="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bg1">
                    <a:lumMod val="85000"/>
                  </a:schemeClr>
                </a:solidFill>
              </a:rPr>
              <a:t>Keyboard Shortcuts</a:t>
            </a:r>
            <a:endParaRPr lang="en-US" dirty="0">
              <a:solidFill>
                <a:schemeClr val="bg1">
                  <a:lumMod val="85000"/>
                </a:schemeClr>
              </a:solidFill>
            </a:endParaRPr>
          </a:p>
        </p:txBody>
      </p:sp>
      <p:pic>
        <p:nvPicPr>
          <p:cNvPr id="25" name="Content Placeholder 2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5432" y="1488072"/>
            <a:ext cx="3922694" cy="4312063"/>
          </a:xfr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7134" y="1496493"/>
            <a:ext cx="6586498" cy="4303641"/>
          </a:xfrm>
          <a:prstGeom prst="rect">
            <a:avLst/>
          </a:prstGeom>
        </p:spPr>
      </p:pic>
    </p:spTree>
    <p:custDataLst>
      <p:tags r:id="rId1"/>
    </p:custDataLst>
    <p:extLst>
      <p:ext uri="{BB962C8B-B14F-4D97-AF65-F5344CB8AC3E}">
        <p14:creationId xmlns:p14="http://schemas.microsoft.com/office/powerpoint/2010/main" val="4062793985"/>
      </p:ext>
    </p:extLst>
  </p:cSld>
  <p:clrMapOvr>
    <a:masterClrMapping/>
  </p:clrMapOvr>
  <p:transition spd="slow" advClick="0">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832|1.261001"/>
</p:tagLst>
</file>

<file path=ppt/tags/tag10.xml><?xml version="1.0" encoding="utf-8"?>
<p:tagLst xmlns:a="http://schemas.openxmlformats.org/drawingml/2006/main" xmlns:r="http://schemas.openxmlformats.org/officeDocument/2006/relationships" xmlns:p="http://schemas.openxmlformats.org/presentationml/2006/main">
  <p:tag name="TIMING" val="|6.832|1.261001"/>
</p:tagLst>
</file>

<file path=ppt/tags/tag2.xml><?xml version="1.0" encoding="utf-8"?>
<p:tagLst xmlns:a="http://schemas.openxmlformats.org/drawingml/2006/main" xmlns:r="http://schemas.openxmlformats.org/officeDocument/2006/relationships" xmlns:p="http://schemas.openxmlformats.org/presentationml/2006/main">
  <p:tag name="TIMING" val="|6.832|1.261001"/>
</p:tagLst>
</file>

<file path=ppt/tags/tag3.xml><?xml version="1.0" encoding="utf-8"?>
<p:tagLst xmlns:a="http://schemas.openxmlformats.org/drawingml/2006/main" xmlns:r="http://schemas.openxmlformats.org/officeDocument/2006/relationships" xmlns:p="http://schemas.openxmlformats.org/presentationml/2006/main">
  <p:tag name="TIMING" val="|6.832|1.261001"/>
</p:tagLst>
</file>

<file path=ppt/tags/tag4.xml><?xml version="1.0" encoding="utf-8"?>
<p:tagLst xmlns:a="http://schemas.openxmlformats.org/drawingml/2006/main" xmlns:r="http://schemas.openxmlformats.org/officeDocument/2006/relationships" xmlns:p="http://schemas.openxmlformats.org/presentationml/2006/main">
  <p:tag name="TIMING" val="|6.832|1.261001"/>
</p:tagLst>
</file>

<file path=ppt/tags/tag5.xml><?xml version="1.0" encoding="utf-8"?>
<p:tagLst xmlns:a="http://schemas.openxmlformats.org/drawingml/2006/main" xmlns:r="http://schemas.openxmlformats.org/officeDocument/2006/relationships" xmlns:p="http://schemas.openxmlformats.org/presentationml/2006/main">
  <p:tag name="TIMING" val="|6.832|1.261001"/>
</p:tagLst>
</file>

<file path=ppt/tags/tag6.xml><?xml version="1.0" encoding="utf-8"?>
<p:tagLst xmlns:a="http://schemas.openxmlformats.org/drawingml/2006/main" xmlns:r="http://schemas.openxmlformats.org/officeDocument/2006/relationships" xmlns:p="http://schemas.openxmlformats.org/presentationml/2006/main">
  <p:tag name="TIMING" val="|6.832|1.261001"/>
</p:tagLst>
</file>

<file path=ppt/tags/tag7.xml><?xml version="1.0" encoding="utf-8"?>
<p:tagLst xmlns:a="http://schemas.openxmlformats.org/drawingml/2006/main" xmlns:r="http://schemas.openxmlformats.org/officeDocument/2006/relationships" xmlns:p="http://schemas.openxmlformats.org/presentationml/2006/main">
  <p:tag name="TIMING" val="|6.832|1.261001"/>
</p:tagLst>
</file>

<file path=ppt/tags/tag8.xml><?xml version="1.0" encoding="utf-8"?>
<p:tagLst xmlns:a="http://schemas.openxmlformats.org/drawingml/2006/main" xmlns:r="http://schemas.openxmlformats.org/officeDocument/2006/relationships" xmlns:p="http://schemas.openxmlformats.org/presentationml/2006/main">
  <p:tag name="TIMING" val="|6.832|1.261001"/>
</p:tagLst>
</file>

<file path=ppt/tags/tag9.xml><?xml version="1.0" encoding="utf-8"?>
<p:tagLst xmlns:a="http://schemas.openxmlformats.org/drawingml/2006/main" xmlns:r="http://schemas.openxmlformats.org/officeDocument/2006/relationships" xmlns:p="http://schemas.openxmlformats.org/presentationml/2006/main">
  <p:tag name="TIMING" val="|6.832|1.2610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453</Words>
  <Application>Microsoft Office PowerPoint</Application>
  <PresentationFormat>Widescreen</PresentationFormat>
  <Paragraphs>240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Saucer BB</vt:lpstr>
      <vt:lpstr>Times New Roman</vt:lpstr>
      <vt:lpstr>Office Theme</vt:lpstr>
      <vt:lpstr>2</vt:lpstr>
      <vt:lpstr>2</vt:lpstr>
      <vt:lpstr>2</vt:lpstr>
      <vt:lpstr>PowerPoint Presentation</vt:lpstr>
      <vt:lpstr>2</vt:lpstr>
      <vt:lpstr>2</vt:lpstr>
      <vt:lpstr>2</vt:lpstr>
      <vt:lpstr>2</vt:lpstr>
      <vt:lpstr>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Inten98</dc:creator>
  <cp:lastModifiedBy>ShriRam</cp:lastModifiedBy>
  <cp:revision>73</cp:revision>
  <dcterms:created xsi:type="dcterms:W3CDTF">2020-03-21T06:08:42Z</dcterms:created>
  <dcterms:modified xsi:type="dcterms:W3CDTF">2020-04-24T05:01:03Z</dcterms:modified>
</cp:coreProperties>
</file>