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7" r:id="rId7"/>
    <p:sldId id="298" r:id="rId8"/>
    <p:sldId id="299" r:id="rId9"/>
    <p:sldId id="300" r:id="rId10"/>
    <p:sldId id="301" r:id="rId11"/>
    <p:sldId id="302" r:id="rId12"/>
    <p:sldId id="303" r:id="rId13"/>
    <p:sldId id="304"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64094"/>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chemeClr val="bg1">
                    <a:lumMod val="85000"/>
                  </a:schemeClr>
                </a:solidFill>
              </a:rPr>
              <a:t>Financial Functions</a:t>
            </a:r>
            <a:endParaRPr lang="en-US" sz="4000" dirty="0">
              <a:solidFill>
                <a:schemeClr val="bg1">
                  <a:lumMod val="85000"/>
                </a:schemeClr>
              </a:solidFill>
            </a:endParaRPr>
          </a:p>
        </p:txBody>
      </p:sp>
      <p:sp>
        <p:nvSpPr>
          <p:cNvPr id="3" name="TextBox 2"/>
          <p:cNvSpPr txBox="1"/>
          <p:nvPr/>
        </p:nvSpPr>
        <p:spPr>
          <a:xfrm>
            <a:off x="514459" y="1124814"/>
            <a:ext cx="5068389" cy="4801314"/>
          </a:xfrm>
          <a:prstGeom prst="rect">
            <a:avLst/>
          </a:prstGeom>
          <a:noFill/>
        </p:spPr>
        <p:txBody>
          <a:bodyPr wrap="square" rtlCol="0">
            <a:spAutoFit/>
          </a:bodyPr>
          <a:lstStyle/>
          <a:p>
            <a:r>
              <a:rPr lang="en-IN" dirty="0" smtClean="0">
                <a:solidFill>
                  <a:schemeClr val="bg1"/>
                </a:solidFill>
              </a:rPr>
              <a:t>PMT:-</a:t>
            </a:r>
          </a:p>
          <a:p>
            <a:endParaRPr lang="en-IN" dirty="0" smtClean="0">
              <a:solidFill>
                <a:schemeClr val="bg1"/>
              </a:solidFill>
            </a:endParaRPr>
          </a:p>
          <a:p>
            <a:r>
              <a:rPr lang="en-IN" dirty="0" smtClean="0">
                <a:solidFill>
                  <a:schemeClr val="bg1"/>
                </a:solidFill>
              </a:rPr>
              <a:t>Formula</a:t>
            </a:r>
            <a:r>
              <a:rPr lang="en-IN" dirty="0">
                <a:solidFill>
                  <a:schemeClr val="bg1"/>
                </a:solidFill>
              </a:rPr>
              <a:t>: =PMT(rate, number of periods, present value)</a:t>
            </a:r>
          </a:p>
          <a:p>
            <a:endParaRPr lang="en-IN" dirty="0">
              <a:solidFill>
                <a:schemeClr val="bg1"/>
              </a:solidFill>
            </a:endParaRPr>
          </a:p>
          <a:p>
            <a:r>
              <a:rPr lang="en-IN" dirty="0">
                <a:solidFill>
                  <a:schemeClr val="bg1"/>
                </a:solidFill>
              </a:rPr>
              <a:t>This is a very common function in Excel for finance professionals working with real estate financial </a:t>
            </a:r>
            <a:r>
              <a:rPr lang="en-IN" dirty="0" smtClean="0">
                <a:solidFill>
                  <a:schemeClr val="bg1"/>
                </a:solidFill>
              </a:rPr>
              <a:t>modelling.  </a:t>
            </a:r>
            <a:r>
              <a:rPr lang="en-IN" dirty="0">
                <a:solidFill>
                  <a:schemeClr val="bg1"/>
                </a:solidFill>
              </a:rPr>
              <a:t>The formula is most easily thought of as a mortgage payment calculator.</a:t>
            </a:r>
          </a:p>
          <a:p>
            <a:endParaRPr lang="en-IN" dirty="0">
              <a:solidFill>
                <a:schemeClr val="bg1"/>
              </a:solidFill>
            </a:endParaRPr>
          </a:p>
          <a:p>
            <a:r>
              <a:rPr lang="en-IN" dirty="0">
                <a:solidFill>
                  <a:schemeClr val="bg1"/>
                </a:solidFill>
              </a:rPr>
              <a:t>Given an interest rate, and a number of time periods (years, months, etc.) and the total value of the loan (e.g., mortgage) you can easily figure out how much the payments will be.</a:t>
            </a:r>
          </a:p>
          <a:p>
            <a:endParaRPr lang="en-IN" dirty="0">
              <a:solidFill>
                <a:schemeClr val="bg1"/>
              </a:solidFill>
            </a:endParaRPr>
          </a:p>
          <a:p>
            <a:r>
              <a:rPr lang="en-IN" dirty="0">
                <a:solidFill>
                  <a:schemeClr val="bg1"/>
                </a:solidFill>
              </a:rPr>
              <a:t>Remember this produces the total payment, which includes both principal and interest.</a:t>
            </a:r>
          </a:p>
        </p:txBody>
      </p:sp>
      <p:pic>
        <p:nvPicPr>
          <p:cNvPr id="4098" name="Picture 2" descr="pmt excel for fi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16" y="1124594"/>
            <a:ext cx="5579018" cy="45835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59046464"/>
      </p:ext>
    </p:extLst>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64094"/>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chemeClr val="bg1">
                    <a:lumMod val="85000"/>
                  </a:schemeClr>
                </a:solidFill>
              </a:rPr>
              <a:t>Financial Functions</a:t>
            </a:r>
            <a:endParaRPr lang="en-US" sz="4000" dirty="0">
              <a:solidFill>
                <a:schemeClr val="bg1">
                  <a:lumMod val="85000"/>
                </a:schemeClr>
              </a:solidFill>
            </a:endParaRPr>
          </a:p>
        </p:txBody>
      </p:sp>
      <p:sp>
        <p:nvSpPr>
          <p:cNvPr id="3" name="TextBox 2"/>
          <p:cNvSpPr txBox="1"/>
          <p:nvPr/>
        </p:nvSpPr>
        <p:spPr>
          <a:xfrm>
            <a:off x="514459" y="1124814"/>
            <a:ext cx="5068389" cy="5262979"/>
          </a:xfrm>
          <a:prstGeom prst="rect">
            <a:avLst/>
          </a:prstGeom>
          <a:noFill/>
        </p:spPr>
        <p:txBody>
          <a:bodyPr wrap="square" rtlCol="0">
            <a:spAutoFit/>
          </a:bodyPr>
          <a:lstStyle/>
          <a:p>
            <a:r>
              <a:rPr lang="en-IN" sz="2400" dirty="0" smtClean="0">
                <a:solidFill>
                  <a:schemeClr val="bg1"/>
                </a:solidFill>
              </a:rPr>
              <a:t>IPMT:-</a:t>
            </a:r>
          </a:p>
          <a:p>
            <a:endParaRPr lang="en-IN" sz="2400" dirty="0" smtClean="0">
              <a:solidFill>
                <a:schemeClr val="bg1"/>
              </a:solidFill>
            </a:endParaRPr>
          </a:p>
          <a:p>
            <a:r>
              <a:rPr lang="en-IN" sz="2400" dirty="0">
                <a:solidFill>
                  <a:schemeClr val="bg1"/>
                </a:solidFill>
              </a:rPr>
              <a:t>Formula: = IPMT(rate, current period #, total # of periods, present value)</a:t>
            </a:r>
          </a:p>
          <a:p>
            <a:endParaRPr lang="en-IN" sz="2400" dirty="0">
              <a:solidFill>
                <a:schemeClr val="bg1"/>
              </a:solidFill>
            </a:endParaRPr>
          </a:p>
          <a:p>
            <a:r>
              <a:rPr lang="en-IN" sz="2400" dirty="0">
                <a:solidFill>
                  <a:schemeClr val="bg1"/>
                </a:solidFill>
              </a:rPr>
              <a:t>IPMT calculates the interest portion of a fixed debt payment.  This Excel function works very well in conjunction with the PMT function above.  By separating out the interest payments in each period, we can then arrive at the principal payments in each period by taking the difference of PMT and IMPT.</a:t>
            </a:r>
          </a:p>
          <a:p>
            <a:endParaRPr lang="en-IN" sz="2400" dirty="0">
              <a:solidFill>
                <a:schemeClr val="bg1"/>
              </a:solidFill>
            </a:endParaRPr>
          </a:p>
        </p:txBody>
      </p:sp>
      <p:pic>
        <p:nvPicPr>
          <p:cNvPr id="5122" name="Picture 2" descr="ipmt function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697" y="1224999"/>
            <a:ext cx="5609623" cy="476179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6105176"/>
      </p:ext>
    </p:extLst>
  </p:cSld>
  <p:clrMapOvr>
    <a:masterClrMapping/>
  </p:clrMapOvr>
  <p:transition spd="slow" advClick="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64094"/>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chemeClr val="bg1">
                    <a:lumMod val="85000"/>
                  </a:schemeClr>
                </a:solidFill>
              </a:rPr>
              <a:t>Financial Functions</a:t>
            </a:r>
            <a:endParaRPr lang="en-US" sz="4000" dirty="0">
              <a:solidFill>
                <a:schemeClr val="bg1">
                  <a:lumMod val="85000"/>
                </a:schemeClr>
              </a:solidFill>
            </a:endParaRPr>
          </a:p>
        </p:txBody>
      </p:sp>
      <p:sp>
        <p:nvSpPr>
          <p:cNvPr id="3" name="TextBox 2"/>
          <p:cNvSpPr txBox="1"/>
          <p:nvPr/>
        </p:nvSpPr>
        <p:spPr>
          <a:xfrm>
            <a:off x="514459" y="1124814"/>
            <a:ext cx="5068389" cy="4524315"/>
          </a:xfrm>
          <a:prstGeom prst="rect">
            <a:avLst/>
          </a:prstGeom>
          <a:noFill/>
        </p:spPr>
        <p:txBody>
          <a:bodyPr wrap="square" rtlCol="0">
            <a:spAutoFit/>
          </a:bodyPr>
          <a:lstStyle/>
          <a:p>
            <a:r>
              <a:rPr lang="en-IN" sz="2400" dirty="0" smtClean="0">
                <a:solidFill>
                  <a:schemeClr val="bg1"/>
                </a:solidFill>
              </a:rPr>
              <a:t>DB:-</a:t>
            </a:r>
          </a:p>
          <a:p>
            <a:endParaRPr lang="en-IN" sz="2400" dirty="0" smtClean="0">
              <a:solidFill>
                <a:schemeClr val="bg1"/>
              </a:solidFill>
            </a:endParaRPr>
          </a:p>
          <a:p>
            <a:r>
              <a:rPr lang="en-IN" sz="2400" dirty="0">
                <a:solidFill>
                  <a:schemeClr val="bg1"/>
                </a:solidFill>
              </a:rPr>
              <a:t>Formula: =DB(cost, salvage value, life/# of periods, current period)</a:t>
            </a:r>
          </a:p>
          <a:p>
            <a:endParaRPr lang="en-IN" sz="2400" dirty="0">
              <a:solidFill>
                <a:schemeClr val="bg1"/>
              </a:solidFill>
            </a:endParaRPr>
          </a:p>
          <a:p>
            <a:r>
              <a:rPr lang="en-IN" sz="2400" dirty="0">
                <a:solidFill>
                  <a:schemeClr val="bg1"/>
                </a:solidFill>
              </a:rPr>
              <a:t>This is a great Excel function for accountants and finance professionals.  If you want to avoid building a large Declining Balance (DB) depreciation schedule, Excel can calculate your depreciation expense in each period with this formula.</a:t>
            </a:r>
          </a:p>
        </p:txBody>
      </p:sp>
      <p:pic>
        <p:nvPicPr>
          <p:cNvPr id="6146" name="Picture 2" descr="DB function in Excel for finance profession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815" y="1070744"/>
            <a:ext cx="4952002" cy="46709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3032498"/>
      </p:ext>
    </p:extLst>
  </p:cSld>
  <p:clrMapOvr>
    <a:masterClrMapping/>
  </p:clrMapOvr>
  <p:transition spd="slow" advClick="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64094"/>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chemeClr val="bg1">
                    <a:lumMod val="85000"/>
                  </a:schemeClr>
                </a:solidFill>
              </a:rPr>
              <a:t>Financial Functions</a:t>
            </a:r>
            <a:endParaRPr lang="en-US" sz="4000" dirty="0">
              <a:solidFill>
                <a:schemeClr val="bg1">
                  <a:lumMod val="85000"/>
                </a:schemeClr>
              </a:solidFill>
            </a:endParaRPr>
          </a:p>
        </p:txBody>
      </p:sp>
      <p:sp>
        <p:nvSpPr>
          <p:cNvPr id="3" name="TextBox 2"/>
          <p:cNvSpPr txBox="1"/>
          <p:nvPr/>
        </p:nvSpPr>
        <p:spPr>
          <a:xfrm>
            <a:off x="514459" y="855544"/>
            <a:ext cx="10839341" cy="5355312"/>
          </a:xfrm>
          <a:prstGeom prst="rect">
            <a:avLst/>
          </a:prstGeom>
          <a:noFill/>
        </p:spPr>
        <p:txBody>
          <a:bodyPr wrap="square" rtlCol="0">
            <a:spAutoFit/>
          </a:bodyPr>
          <a:lstStyle/>
          <a:p>
            <a:r>
              <a:rPr lang="en-IN" dirty="0" smtClean="0">
                <a:solidFill>
                  <a:schemeClr val="bg1"/>
                </a:solidFill>
              </a:rPr>
              <a:t>PPMT:-</a:t>
            </a:r>
          </a:p>
          <a:p>
            <a:r>
              <a:rPr lang="en-IN" dirty="0">
                <a:solidFill>
                  <a:schemeClr val="bg1"/>
                </a:solidFill>
              </a:rPr>
              <a:t>The Excel PPMT function is used to calculate the principal portion of a given loan payment. For example, you can use PPMT to get the principal amount of a payment for the first period, the last period, or any period in between</a:t>
            </a:r>
            <a:r>
              <a:rPr lang="en-IN" dirty="0" smtClean="0">
                <a:solidFill>
                  <a:schemeClr val="bg1"/>
                </a:solidFill>
              </a:rPr>
              <a:t>.</a:t>
            </a:r>
          </a:p>
          <a:p>
            <a:r>
              <a:rPr lang="en-IN" dirty="0" smtClean="0">
                <a:solidFill>
                  <a:schemeClr val="bg1"/>
                </a:solidFill>
              </a:rPr>
              <a:t>PV:-</a:t>
            </a:r>
          </a:p>
          <a:p>
            <a:r>
              <a:rPr lang="en-IN" dirty="0">
                <a:solidFill>
                  <a:schemeClr val="bg1"/>
                </a:solidFill>
              </a:rPr>
              <a:t>Get the present value of an investment. present value. =PV (rate, </a:t>
            </a:r>
            <a:r>
              <a:rPr lang="en-IN" dirty="0" err="1">
                <a:solidFill>
                  <a:schemeClr val="bg1"/>
                </a:solidFill>
              </a:rPr>
              <a:t>nper</a:t>
            </a:r>
            <a:r>
              <a:rPr lang="en-IN" dirty="0">
                <a:solidFill>
                  <a:schemeClr val="bg1"/>
                </a:solidFill>
              </a:rPr>
              <a:t>, </a:t>
            </a:r>
            <a:r>
              <a:rPr lang="en-IN" dirty="0" err="1">
                <a:solidFill>
                  <a:schemeClr val="bg1"/>
                </a:solidFill>
              </a:rPr>
              <a:t>pmt</a:t>
            </a:r>
            <a:r>
              <a:rPr lang="en-IN" dirty="0">
                <a:solidFill>
                  <a:schemeClr val="bg1"/>
                </a:solidFill>
              </a:rPr>
              <a:t>, [</a:t>
            </a:r>
            <a:r>
              <a:rPr lang="en-IN" dirty="0" err="1">
                <a:solidFill>
                  <a:schemeClr val="bg1"/>
                </a:solidFill>
              </a:rPr>
              <a:t>fv</a:t>
            </a:r>
            <a:r>
              <a:rPr lang="en-IN" dirty="0">
                <a:solidFill>
                  <a:schemeClr val="bg1"/>
                </a:solidFill>
              </a:rPr>
              <a:t>], [type]) rate - The interest rate per period. The PV function returns the value in today's dollars of a series of future payments, assuming periodic, constant payments and a constant interest rate</a:t>
            </a:r>
            <a:r>
              <a:rPr lang="en-IN" dirty="0" smtClean="0">
                <a:solidFill>
                  <a:schemeClr val="bg1"/>
                </a:solidFill>
              </a:rPr>
              <a:t>.</a:t>
            </a:r>
          </a:p>
          <a:p>
            <a:r>
              <a:rPr lang="en-IN" dirty="0" smtClean="0">
                <a:solidFill>
                  <a:schemeClr val="bg1"/>
                </a:solidFill>
              </a:rPr>
              <a:t>RRI:-</a:t>
            </a:r>
          </a:p>
          <a:p>
            <a:r>
              <a:rPr lang="en-IN" dirty="0">
                <a:solidFill>
                  <a:schemeClr val="bg1"/>
                </a:solidFill>
              </a:rPr>
              <a:t>Excel RRI Function. RRI is an Excel function that calculates the periodic equivalent interest on a loan or investment over a period given its present value, future value and total number of periods. RRI return a rate for the same time unit in which we specify the number of </a:t>
            </a:r>
            <a:r>
              <a:rPr lang="en-IN" dirty="0" smtClean="0">
                <a:solidFill>
                  <a:schemeClr val="bg1"/>
                </a:solidFill>
              </a:rPr>
              <a:t>periods</a:t>
            </a:r>
            <a:endParaRPr lang="en-IN" dirty="0">
              <a:solidFill>
                <a:schemeClr val="bg1"/>
              </a:solidFill>
            </a:endParaRPr>
          </a:p>
          <a:p>
            <a:r>
              <a:rPr lang="en-IN" dirty="0" smtClean="0">
                <a:solidFill>
                  <a:schemeClr val="bg1"/>
                </a:solidFill>
              </a:rPr>
              <a:t>SLN:-</a:t>
            </a:r>
          </a:p>
          <a:p>
            <a:r>
              <a:rPr lang="en-IN" dirty="0">
                <a:solidFill>
                  <a:schemeClr val="bg1"/>
                </a:solidFill>
              </a:rPr>
              <a:t>The Excel SLN function returns the depreciation of an asset for one period, calculated with a straight-line method. The calculated depreciation is based on initial asset cost, salvage value, and the number of periods over which the asset is depreciated</a:t>
            </a:r>
            <a:r>
              <a:rPr lang="en-IN" dirty="0" smtClean="0">
                <a:solidFill>
                  <a:schemeClr val="bg1"/>
                </a:solidFill>
              </a:rPr>
              <a:t>.</a:t>
            </a:r>
          </a:p>
          <a:p>
            <a:r>
              <a:rPr lang="en-IN" dirty="0" smtClean="0">
                <a:solidFill>
                  <a:schemeClr val="bg1"/>
                </a:solidFill>
              </a:rPr>
              <a:t>SYD:-</a:t>
            </a:r>
          </a:p>
          <a:p>
            <a:r>
              <a:rPr lang="en-IN" dirty="0">
                <a:solidFill>
                  <a:schemeClr val="bg1"/>
                </a:solidFill>
              </a:rPr>
              <a:t>The Excel SYD function returns the "sum-of-years" depreciation for an asset in a given period. The calculated depreciation is based on initial asset cost, salvage value, and the number of periods over which the asset is depreciated.</a:t>
            </a:r>
          </a:p>
        </p:txBody>
      </p:sp>
    </p:spTree>
    <p:custDataLst>
      <p:tags r:id="rId1"/>
    </p:custDataLst>
    <p:extLst>
      <p:ext uri="{BB962C8B-B14F-4D97-AF65-F5344CB8AC3E}">
        <p14:creationId xmlns:p14="http://schemas.microsoft.com/office/powerpoint/2010/main" val="496635549"/>
      </p:ext>
    </p:extLst>
  </p:cSld>
  <p:clrMapOvr>
    <a:masterClrMapping/>
  </p:clrMapOvr>
  <p:transition spd="slow" advClick="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621802" y="897305"/>
            <a:ext cx="8915399" cy="10490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accent3"/>
                </a:solidFill>
              </a:rPr>
              <a:t>Formula and </a:t>
            </a:r>
            <a:r>
              <a:rPr lang="en-IN" b="1" dirty="0" smtClean="0">
                <a:solidFill>
                  <a:schemeClr val="accent3"/>
                </a:solidFill>
              </a:rPr>
              <a:t>Function-1</a:t>
            </a:r>
            <a:endParaRPr lang="en-US" b="1" dirty="0">
              <a:solidFill>
                <a:schemeClr val="accent1">
                  <a:lumMod val="50000"/>
                </a:schemeClr>
              </a:solidFill>
              <a:latin typeface="Saucer BB" panose="02000505000000020004" pitchFamily="2" charset="0"/>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a:solidFill>
                  <a:schemeClr val="accent3"/>
                </a:solidFill>
              </a:rPr>
              <a:t>Lesson </a:t>
            </a:r>
            <a:r>
              <a:rPr lang="en-IN" sz="2800" b="1" dirty="0" smtClean="0">
                <a:solidFill>
                  <a:schemeClr val="accent3"/>
                </a:solidFill>
              </a:rPr>
              <a:t>3</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72125" y="4093161"/>
            <a:ext cx="3078230" cy="954107"/>
          </a:xfrm>
          <a:prstGeom prst="rect">
            <a:avLst/>
          </a:prstGeom>
          <a:noFill/>
        </p:spPr>
        <p:txBody>
          <a:bodyPr wrap="square" rtlCol="0">
            <a:spAutoFit/>
          </a:bodyPr>
          <a:lstStyle/>
          <a:p>
            <a:r>
              <a:rPr lang="en-IN" sz="2800" b="1" dirty="0" smtClean="0">
                <a:solidFill>
                  <a:schemeClr val="accent3"/>
                </a:solidFill>
              </a:rPr>
              <a:t>Formula and </a:t>
            </a:r>
            <a:r>
              <a:rPr lang="en-IN" sz="2800" b="1" dirty="0" smtClean="0">
                <a:solidFill>
                  <a:schemeClr val="accent3"/>
                </a:solidFill>
              </a:rPr>
              <a:t>Function-1</a:t>
            </a:r>
            <a:endParaRPr lang="en-US" sz="2800" b="1" dirty="0">
              <a:solidFill>
                <a:schemeClr val="accent1">
                  <a:lumMod val="50000"/>
                </a:schemeClr>
              </a:solidFill>
              <a:latin typeface="Saucer BB" panose="02000505000000020004" pitchFamily="2" charset="0"/>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258198" y="199182"/>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2302101" y="110771"/>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smtClean="0">
                <a:solidFill>
                  <a:schemeClr val="bg1"/>
                </a:solidFill>
              </a:rPr>
              <a:t>Formula and Functions</a:t>
            </a:r>
            <a:endParaRPr lang="en-IN" sz="54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381411" y="1104079"/>
            <a:ext cx="11427861" cy="4982710"/>
          </a:xfrm>
          <a:prstGeom prst="rect">
            <a:avLst/>
          </a:prstGeom>
          <a:noFill/>
        </p:spPr>
        <p:txBody>
          <a:bodyPr wrap="square" rtlCol="0">
            <a:spAutoFit/>
          </a:bodyPr>
          <a:lstStyle/>
          <a:p>
            <a:pPr algn="just"/>
            <a:r>
              <a:rPr lang="en-IN" sz="2400" dirty="0">
                <a:solidFill>
                  <a:schemeClr val="bg1"/>
                </a:solidFill>
              </a:rPr>
              <a:t>Mastering the basic Excel formulas is critical for beginners to become highly proficient in financial analysis. Microsoft Excel is considered the industry standard piece of software in data analysis. Microsoft’s spreadsheet program also happens to be one of the most preferred software by investment bankers and financial analysts in data processing, financial </a:t>
            </a:r>
            <a:r>
              <a:rPr lang="en-IN" sz="2400" dirty="0" smtClean="0">
                <a:solidFill>
                  <a:schemeClr val="bg1"/>
                </a:solidFill>
              </a:rPr>
              <a:t>modelling, </a:t>
            </a:r>
            <a:r>
              <a:rPr lang="en-IN" sz="2400" dirty="0">
                <a:solidFill>
                  <a:schemeClr val="bg1"/>
                </a:solidFill>
              </a:rPr>
              <a:t>and presentation</a:t>
            </a:r>
            <a:r>
              <a:rPr lang="en-IN" sz="2400" dirty="0" smtClean="0">
                <a:solidFill>
                  <a:schemeClr val="bg1"/>
                </a:solidFill>
              </a:rPr>
              <a:t>.</a:t>
            </a:r>
          </a:p>
          <a:p>
            <a:pPr algn="just"/>
            <a:r>
              <a:rPr lang="en-IN" sz="2400" dirty="0">
                <a:solidFill>
                  <a:schemeClr val="bg1"/>
                </a:solidFill>
              </a:rPr>
              <a:t>There are two basic ways to perform calculations in Excel: Formulas and Functions</a:t>
            </a:r>
            <a:r>
              <a:rPr lang="en-IN" sz="2400" dirty="0" smtClean="0">
                <a:solidFill>
                  <a:schemeClr val="bg1"/>
                </a:solidFill>
              </a:rPr>
              <a:t>.</a:t>
            </a:r>
            <a:endParaRPr lang="en-IN" sz="2400" dirty="0">
              <a:solidFill>
                <a:schemeClr val="bg1"/>
              </a:solidFill>
            </a:endParaRPr>
          </a:p>
          <a:p>
            <a:pPr algn="just"/>
            <a:r>
              <a:rPr lang="en-IN" sz="2400" dirty="0">
                <a:solidFill>
                  <a:schemeClr val="bg1"/>
                </a:solidFill>
              </a:rPr>
              <a:t>1</a:t>
            </a:r>
            <a:r>
              <a:rPr lang="en-IN" sz="2400" u="sng" dirty="0">
                <a:solidFill>
                  <a:schemeClr val="bg1"/>
                </a:solidFill>
              </a:rPr>
              <a:t>. Formulas</a:t>
            </a:r>
          </a:p>
          <a:p>
            <a:pPr algn="just"/>
            <a:r>
              <a:rPr lang="en-IN" sz="2400" dirty="0">
                <a:solidFill>
                  <a:schemeClr val="bg1"/>
                </a:solidFill>
              </a:rPr>
              <a:t>In Excel, a formula is an expression that operates on values in a range of cells or a cell. For example, =A1+A2+A3, which finds the sum of the range of values from cell A1 to cell A3</a:t>
            </a:r>
            <a:r>
              <a:rPr lang="en-IN" sz="2400" dirty="0" smtClean="0">
                <a:solidFill>
                  <a:schemeClr val="bg1"/>
                </a:solidFill>
              </a:rPr>
              <a:t>.</a:t>
            </a:r>
            <a:endParaRPr lang="en-IN" sz="2400" dirty="0">
              <a:solidFill>
                <a:schemeClr val="bg1"/>
              </a:solidFill>
            </a:endParaRPr>
          </a:p>
          <a:p>
            <a:pPr algn="just"/>
            <a:r>
              <a:rPr lang="en-IN" sz="2400" dirty="0">
                <a:solidFill>
                  <a:schemeClr val="bg1"/>
                </a:solidFill>
              </a:rPr>
              <a:t>2</a:t>
            </a:r>
            <a:r>
              <a:rPr lang="en-IN" sz="2400" u="sng" dirty="0">
                <a:solidFill>
                  <a:schemeClr val="bg1"/>
                </a:solidFill>
              </a:rPr>
              <a:t>. Functions</a:t>
            </a:r>
          </a:p>
          <a:p>
            <a:pPr algn="just"/>
            <a:r>
              <a:rPr lang="en-IN" sz="2400" dirty="0">
                <a:solidFill>
                  <a:schemeClr val="bg1"/>
                </a:solidFill>
              </a:rPr>
              <a:t>Functions are predefined formulas in Excel. They eliminate laborious manual entry of formulas while giving them human-friendly names. For example: =SUM(A1:A3). The function sums all the values from A1 to A3.</a:t>
            </a:r>
          </a:p>
        </p:txBody>
      </p:sp>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7473088" y="202270"/>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smtClean="0">
                <a:solidFill>
                  <a:schemeClr val="bg1"/>
                </a:solidFill>
              </a:rPr>
              <a:t>Formulas</a:t>
            </a:r>
            <a:endParaRPr lang="en-IN" sz="5400" dirty="0">
              <a:solidFill>
                <a:schemeClr val="bg1"/>
              </a:solidFill>
            </a:endParaRPr>
          </a:p>
        </p:txBody>
      </p:sp>
      <p:sp>
        <p:nvSpPr>
          <p:cNvPr id="22" name="TextBox 21"/>
          <p:cNvSpPr txBox="1"/>
          <p:nvPr/>
        </p:nvSpPr>
        <p:spPr>
          <a:xfrm>
            <a:off x="5812971" y="1417044"/>
            <a:ext cx="5860661" cy="4401205"/>
          </a:xfrm>
          <a:prstGeom prst="rect">
            <a:avLst/>
          </a:prstGeom>
          <a:noFill/>
        </p:spPr>
        <p:txBody>
          <a:bodyPr wrap="square" rtlCol="0">
            <a:spAutoFit/>
          </a:bodyPr>
          <a:lstStyle/>
          <a:p>
            <a:pPr algn="just"/>
            <a:r>
              <a:rPr lang="en-IN" sz="2000" dirty="0">
                <a:solidFill>
                  <a:schemeClr val="bg1"/>
                </a:solidFill>
              </a:rPr>
              <a:t>Typing a formula in a cell or the formula bar is the most straightforward method of inserting basic Excel formulas. The process usually starts by typing an equal sign, followed by the name of an Excel function.</a:t>
            </a:r>
          </a:p>
          <a:p>
            <a:pPr algn="just"/>
            <a:endParaRPr lang="en-IN" sz="2000" dirty="0">
              <a:solidFill>
                <a:schemeClr val="bg1"/>
              </a:solidFill>
            </a:endParaRPr>
          </a:p>
          <a:p>
            <a:pPr algn="just"/>
            <a:r>
              <a:rPr lang="en-IN" sz="2000" dirty="0">
                <a:solidFill>
                  <a:schemeClr val="bg1"/>
                </a:solidFill>
              </a:rPr>
              <a:t>Excel is quite intelligent in that when you start typing the name of the function, a pop-up function hint will show. It’s from this list you’ll select your preference. However, don’t press the Enter key. Instead, press the Tab key so that you can continue to insert other options. Otherwise, you may find yourself with an invalid name error, often as ‘#NAME?’. To fix it, just re-select the cell, and go to the formula bar to complete your function.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65" y="311138"/>
            <a:ext cx="5554113" cy="5905493"/>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439451" y="1403406"/>
            <a:ext cx="5445676" cy="4328385"/>
          </a:xfrm>
        </p:spPr>
        <p:txBody>
          <a:bodyPr>
            <a:normAutofit/>
          </a:bodyPr>
          <a:lstStyle/>
          <a:p>
            <a:pPr marL="0" indent="0" algn="just">
              <a:buNone/>
            </a:pPr>
            <a:r>
              <a:rPr lang="en-IN" dirty="0">
                <a:solidFill>
                  <a:schemeClr val="bg1"/>
                </a:solidFill>
              </a:rPr>
              <a:t>If you want full control of your functions insertion, using the Excel Insert Function dialogue box is all you ever need. To achieve this, go to the Formulas tab and select the first menu </a:t>
            </a:r>
            <a:r>
              <a:rPr lang="en-IN" dirty="0" smtClean="0">
                <a:solidFill>
                  <a:schemeClr val="bg1"/>
                </a:solidFill>
              </a:rPr>
              <a:t>labelled </a:t>
            </a:r>
            <a:r>
              <a:rPr lang="en-IN" dirty="0">
                <a:solidFill>
                  <a:schemeClr val="bg1"/>
                </a:solidFill>
              </a:rPr>
              <a:t>Insert Function. The dialogue box will contain all the functions you need to complete your financial analysis.</a:t>
            </a: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950708" y="360047"/>
            <a:ext cx="6423161" cy="101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chemeClr val="bg1"/>
                </a:solidFill>
              </a:rPr>
              <a:t>Insert Function Option from Formulas </a:t>
            </a:r>
            <a:r>
              <a:rPr lang="en-IN" sz="3600" b="1" dirty="0" smtClean="0">
                <a:solidFill>
                  <a:schemeClr val="bg1"/>
                </a:solidFill>
              </a:rPr>
              <a:t>Tab</a:t>
            </a:r>
            <a:endParaRPr lang="en-IN" sz="36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98" y="282877"/>
            <a:ext cx="6179960" cy="5971623"/>
          </a:xfrm>
          <a:prstGeom prst="rect">
            <a:avLst/>
          </a:prstGeom>
        </p:spPr>
      </p:pic>
    </p:spTree>
    <p:custDataLst>
      <p:tags r:id="rId1"/>
    </p:custDataLst>
    <p:extLst>
      <p:ext uri="{BB962C8B-B14F-4D97-AF65-F5344CB8AC3E}">
        <p14:creationId xmlns:p14="http://schemas.microsoft.com/office/powerpoint/2010/main" val="1688641613"/>
      </p:ext>
    </p:extLst>
  </p:cSld>
  <p:clrMapOvr>
    <a:masterClrMapping/>
  </p:clrMapOvr>
  <p:transition spd="slow" advClick="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361611" y="1510748"/>
            <a:ext cx="5447211" cy="4666215"/>
          </a:xfrm>
        </p:spPr>
        <p:txBody>
          <a:bodyPr>
            <a:normAutofit lnSpcReduction="10000"/>
          </a:bodyPr>
          <a:lstStyle/>
          <a:p>
            <a:pPr marL="0" indent="0" algn="just">
              <a:buNone/>
            </a:pPr>
            <a:r>
              <a:rPr lang="en-IN" dirty="0">
                <a:solidFill>
                  <a:schemeClr val="bg1"/>
                </a:solidFill>
              </a:rPr>
              <a:t>This option is for those who want to delve into their </a:t>
            </a:r>
            <a:r>
              <a:rPr lang="en-IN" dirty="0" err="1" smtClean="0">
                <a:solidFill>
                  <a:schemeClr val="bg1"/>
                </a:solidFill>
              </a:rPr>
              <a:t>favorite</a:t>
            </a:r>
            <a:r>
              <a:rPr lang="en-IN" dirty="0" smtClean="0">
                <a:solidFill>
                  <a:schemeClr val="bg1"/>
                </a:solidFill>
              </a:rPr>
              <a:t> </a:t>
            </a:r>
            <a:r>
              <a:rPr lang="en-IN" dirty="0">
                <a:solidFill>
                  <a:schemeClr val="bg1"/>
                </a:solidFill>
              </a:rPr>
              <a:t>functions quickly. To find this menu, navigate to the Formulas tab and select your preferred group. Click to show a sub-menu filled with a list of functions. From there, you can select your preference. However, if you find your preferred group is not on the tab, click on the More Functions option – it’s probably just hidden there.</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915130" y="217012"/>
            <a:ext cx="6340171" cy="10548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lumMod val="85000"/>
                  </a:schemeClr>
                </a:solidFill>
              </a:rPr>
              <a:t>Groups in Formula Tab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99" y="254639"/>
            <a:ext cx="6102120" cy="5961992"/>
          </a:xfrm>
          <a:prstGeom prst="rect">
            <a:avLst/>
          </a:prstGeom>
        </p:spPr>
      </p:pic>
    </p:spTree>
    <p:custDataLst>
      <p:tags r:id="rId1"/>
    </p:custDataLst>
    <p:extLst>
      <p:ext uri="{BB962C8B-B14F-4D97-AF65-F5344CB8AC3E}">
        <p14:creationId xmlns:p14="http://schemas.microsoft.com/office/powerpoint/2010/main" val="3800585566"/>
      </p:ext>
    </p:extLst>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40483" y="18947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492468" y="1133797"/>
            <a:ext cx="11303292" cy="1661654"/>
          </a:xfrm>
        </p:spPr>
        <p:txBody>
          <a:bodyPr>
            <a:normAutofit lnSpcReduction="10000"/>
          </a:bodyPr>
          <a:lstStyle/>
          <a:p>
            <a:pPr marL="0" indent="0" algn="just">
              <a:buNone/>
            </a:pPr>
            <a:r>
              <a:rPr lang="en-IN" dirty="0">
                <a:solidFill>
                  <a:schemeClr val="bg1"/>
                </a:solidFill>
              </a:rPr>
              <a:t>To enter a date in Excel, use the "/" or "-" characters. To enter a time, use the ":" (colon). You can also enter a date and a time in one cell</a:t>
            </a:r>
            <a:r>
              <a:rPr lang="en-IN" dirty="0" smtClean="0">
                <a:solidFill>
                  <a:schemeClr val="bg1"/>
                </a:solidFill>
              </a:rPr>
              <a:t>.</a:t>
            </a:r>
          </a:p>
          <a:p>
            <a:pPr marL="0" indent="0" algn="just">
              <a:buNone/>
            </a:pPr>
            <a:r>
              <a:rPr lang="en-IN" dirty="0">
                <a:solidFill>
                  <a:schemeClr val="bg1"/>
                </a:solidFill>
              </a:rPr>
              <a:t>Dates are in US Format. Months first, Days second. This type of format depends on your windows regional settings</a:t>
            </a: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48722"/>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lumMod val="85000"/>
                  </a:schemeClr>
                </a:solidFill>
              </a:rPr>
              <a:t>Date &amp; Time Functions</a:t>
            </a:r>
          </a:p>
        </p:txBody>
      </p:sp>
      <p:pic>
        <p:nvPicPr>
          <p:cNvPr id="1026" name="Picture 2" descr="Date and Time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39921"/>
            <a:ext cx="9977846" cy="12923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3954" y="4320506"/>
            <a:ext cx="9718766" cy="523220"/>
          </a:xfrm>
          <a:prstGeom prst="rect">
            <a:avLst/>
          </a:prstGeom>
          <a:noFill/>
        </p:spPr>
        <p:txBody>
          <a:bodyPr wrap="square" rtlCol="0">
            <a:spAutoFit/>
          </a:bodyPr>
          <a:lstStyle/>
          <a:p>
            <a:r>
              <a:rPr lang="en-IN" sz="2800" dirty="0">
                <a:solidFill>
                  <a:schemeClr val="bg1"/>
                </a:solidFill>
              </a:rPr>
              <a:t>To get the year of a date, use the YEAR function</a:t>
            </a:r>
            <a:r>
              <a:rPr lang="en-IN" sz="2800" dirty="0" smtClean="0">
                <a:solidFill>
                  <a:schemeClr val="bg1"/>
                </a:solidFill>
              </a:rPr>
              <a:t>.</a:t>
            </a:r>
            <a:endParaRPr lang="en-IN" sz="2800" dirty="0">
              <a:solidFill>
                <a:schemeClr val="bg1"/>
              </a:solidFill>
            </a:endParaRPr>
          </a:p>
        </p:txBody>
      </p:sp>
      <p:pic>
        <p:nvPicPr>
          <p:cNvPr id="1028" name="Picture 4" descr="Year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88503"/>
            <a:ext cx="9977846" cy="13082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12349158"/>
      </p:ext>
    </p:extLst>
  </p:cSld>
  <p:clrMapOvr>
    <a:masterClrMapping/>
  </p:clrMapOvr>
  <p:transition spd="slow" advClick="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6907" y="261879"/>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2" name="TextBox 21"/>
          <p:cNvSpPr txBox="1"/>
          <p:nvPr/>
        </p:nvSpPr>
        <p:spPr>
          <a:xfrm>
            <a:off x="413926" y="708281"/>
            <a:ext cx="10848433" cy="523220"/>
          </a:xfrm>
          <a:prstGeom prst="rect">
            <a:avLst/>
          </a:prstGeom>
          <a:noFill/>
        </p:spPr>
        <p:txBody>
          <a:bodyPr wrap="square" rtlCol="0">
            <a:spAutoFit/>
          </a:bodyPr>
          <a:lstStyle/>
          <a:p>
            <a:pPr algn="just"/>
            <a:r>
              <a:rPr lang="en-IN" sz="2800" dirty="0">
                <a:solidFill>
                  <a:schemeClr val="bg1"/>
                </a:solidFill>
              </a:rPr>
              <a:t> To add a number of years, months and/or days, use the DATE function.</a:t>
            </a:r>
          </a:p>
        </p:txBody>
      </p:sp>
      <p:pic>
        <p:nvPicPr>
          <p:cNvPr id="26" name="Picture 2" descr="Add Years, Months and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85" y="1648861"/>
            <a:ext cx="10793049" cy="101917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560750" y="3270507"/>
            <a:ext cx="10793049" cy="523220"/>
          </a:xfrm>
          <a:prstGeom prst="rect">
            <a:avLst/>
          </a:prstGeom>
          <a:noFill/>
        </p:spPr>
        <p:txBody>
          <a:bodyPr wrap="square" rtlCol="0">
            <a:spAutoFit/>
          </a:bodyPr>
          <a:lstStyle/>
          <a:p>
            <a:r>
              <a:rPr lang="en-IN" sz="2800" dirty="0">
                <a:solidFill>
                  <a:schemeClr val="bg1"/>
                </a:solidFill>
              </a:rPr>
              <a:t>To get the current date and time, use the NOW function.</a:t>
            </a:r>
          </a:p>
        </p:txBody>
      </p:sp>
      <p:pic>
        <p:nvPicPr>
          <p:cNvPr id="2052" name="Picture 4" descr="Now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75" y="4206852"/>
            <a:ext cx="10793049" cy="12190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17715218"/>
      </p:ext>
    </p:extLst>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2" name="TextBox 21"/>
          <p:cNvSpPr txBox="1"/>
          <p:nvPr/>
        </p:nvSpPr>
        <p:spPr>
          <a:xfrm>
            <a:off x="838199" y="3469959"/>
            <a:ext cx="9990909" cy="954107"/>
          </a:xfrm>
          <a:prstGeom prst="rect">
            <a:avLst/>
          </a:prstGeom>
          <a:noFill/>
        </p:spPr>
        <p:txBody>
          <a:bodyPr wrap="square" rtlCol="0">
            <a:spAutoFit/>
          </a:bodyPr>
          <a:lstStyle/>
          <a:p>
            <a:r>
              <a:rPr lang="en-IN" sz="2800" dirty="0">
                <a:solidFill>
                  <a:schemeClr val="bg1"/>
                </a:solidFill>
              </a:rPr>
              <a:t>To add a number of hours, minutes and/or seconds, use the TIME function.</a:t>
            </a:r>
          </a:p>
        </p:txBody>
      </p:sp>
      <p:pic>
        <p:nvPicPr>
          <p:cNvPr id="3074" name="Picture 2" descr="Add Hours, Minutes and Seco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4568314"/>
            <a:ext cx="9445624" cy="128801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911270" y="670911"/>
            <a:ext cx="9990909" cy="954107"/>
          </a:xfrm>
          <a:prstGeom prst="rect">
            <a:avLst/>
          </a:prstGeom>
          <a:noFill/>
        </p:spPr>
        <p:txBody>
          <a:bodyPr wrap="square" rtlCol="0">
            <a:spAutoFit/>
          </a:bodyPr>
          <a:lstStyle/>
          <a:p>
            <a:r>
              <a:rPr lang="en-IN" sz="2800" dirty="0">
                <a:solidFill>
                  <a:schemeClr val="bg1"/>
                </a:solidFill>
              </a:rPr>
              <a:t>To return the hour, use the HOUR function. use the MINUTE and SECOND function to return the minute and second.</a:t>
            </a:r>
          </a:p>
        </p:txBody>
      </p:sp>
      <p:pic>
        <p:nvPicPr>
          <p:cNvPr id="3076" name="Picture 4" descr="Hour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8" y="1949443"/>
            <a:ext cx="9445625" cy="11735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2793985"/>
      </p:ext>
    </p:extLst>
  </p:cSld>
  <p:clrMapOvr>
    <a:masterClrMapping/>
  </p:clrMapOvr>
  <p:transition spd="slow" advClick="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11.xml><?xml version="1.0" encoding="utf-8"?>
<p:tagLst xmlns:a="http://schemas.openxmlformats.org/drawingml/2006/main" xmlns:r="http://schemas.openxmlformats.org/officeDocument/2006/relationships" xmlns:p="http://schemas.openxmlformats.org/presentationml/2006/main">
  <p:tag name="TIMING" val="|6.832|1.261001"/>
</p:tagLst>
</file>

<file path=ppt/tags/tag12.xml><?xml version="1.0" encoding="utf-8"?>
<p:tagLst xmlns:a="http://schemas.openxmlformats.org/drawingml/2006/main" xmlns:r="http://schemas.openxmlformats.org/officeDocument/2006/relationships" xmlns:p="http://schemas.openxmlformats.org/presentationml/2006/main">
  <p:tag name="TIMING" val="|6.832|1.261001"/>
</p:tagLst>
</file>

<file path=ppt/tags/tag13.xml><?xml version="1.0" encoding="utf-8"?>
<p:tagLst xmlns:a="http://schemas.openxmlformats.org/drawingml/2006/main" xmlns:r="http://schemas.openxmlformats.org/officeDocument/2006/relationships" xmlns:p="http://schemas.openxmlformats.org/presentationml/2006/main">
  <p:tag name="TIMING" val="|6.832|1.261001"/>
</p:tagLst>
</file>

<file path=ppt/tags/tag14.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1093</Words>
  <Application>Microsoft Office PowerPoint</Application>
  <PresentationFormat>Widescreen</PresentationFormat>
  <Paragraphs>372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Saucer BB</vt:lpstr>
      <vt:lpstr>Times New Roman</vt:lpstr>
      <vt:lpstr>Office Theme</vt:lpstr>
      <vt:lpstr>2</vt:lpstr>
      <vt:lpstr>2</vt:lpstr>
      <vt:lpstr>2</vt:lpstr>
      <vt:lpstr>PowerPoint Presentation</vt:lpstr>
      <vt:lpstr>2</vt:lpstr>
      <vt:lpstr>2</vt:lpstr>
      <vt:lpstr>2</vt:lpstr>
      <vt:lpstr>PowerPoint Presentation</vt:lpstr>
      <vt:lpstr>2</vt:lpstr>
      <vt:lpstr>2</vt:lpstr>
      <vt:lpstr>2</vt:lpstr>
      <vt:lpstr>2</vt:lpstr>
      <vt:lpst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100</cp:revision>
  <dcterms:created xsi:type="dcterms:W3CDTF">2020-03-21T06:08:42Z</dcterms:created>
  <dcterms:modified xsi:type="dcterms:W3CDTF">2020-04-24T12:16:05Z</dcterms:modified>
</cp:coreProperties>
</file>