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7" r:id="rId3"/>
    <p:sldId id="288" r:id="rId4"/>
    <p:sldId id="295" r:id="rId5"/>
    <p:sldId id="296" r:id="rId6"/>
    <p:sldId id="297" r:id="rId7"/>
    <p:sldId id="298" r:id="rId8"/>
    <p:sldId id="299" r:id="rId9"/>
    <p:sldId id="300" r:id="rId10"/>
    <p:sldId id="301" r:id="rId11"/>
    <p:sldId id="302" r:id="rId12"/>
    <p:sldId id="303"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FCFF-0FA6-46D5-B71A-42549F562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3CBBC3-691C-4CBC-AEBC-C0BBF2A4B8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9FD95F-F261-4A37-827F-39896F0F14C7}"/>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74A64FF9-0FFC-49A3-B54D-C3799CDBE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1A0356-1036-4A23-A11E-3144B94C9AF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65654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23AA-6C68-47E6-9E15-192E53873B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C394E-3C4E-409E-9D32-18F65D6FD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94D33-B787-4162-8506-EF019DB24366}"/>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1399D0E7-FA42-41A6-9BB8-ACA4954CD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42BD7-E8AB-44B1-8D13-305365DAD2BA}"/>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74676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585AC-7FA6-454F-B721-20A16DD61E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578BF-C684-4B55-91A2-AB3E92909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12DB1E-E08F-4502-A71C-C4E8969BE2C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82977BDD-4064-4AFF-BA9D-731B9823B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871A5C-3EC9-4A52-9249-A3CCC06DF4DC}"/>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43480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3258-EFC3-4E59-A577-73A6C1964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E3942-A771-49F6-9F5D-80C380EF2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68672-151D-4A27-886C-0478750E3D1C}"/>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41EEA947-9C0A-45B4-BF1F-13B3C9580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29032-0E96-46BE-93F3-5DFAA3D27427}"/>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59434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7EC1-02C3-42BD-BE2C-D29D16EC07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252679-63BC-4FD5-8DBB-8CCD30228C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7C77D2-79E0-40F3-BB4F-080665122F0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02FA102C-6B62-48F9-A16F-D2F7D4AFA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31680-0A06-47FE-BA0C-C9FA5DBFE9E2}"/>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302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85EA-5EE6-4B30-851A-9111373C9A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1E5DA0-49A7-41A6-9C87-59A87C6E3F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9CB096-27C4-4127-AEC2-3722C5F51D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43675-3BF9-4128-A70E-F31418A19AB0}"/>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8C289464-1C28-46CB-9EAE-481620448C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6E3413-7E24-452C-B2ED-1E35B9C6E3E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00298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4719-B409-487F-A823-523F21EA6A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AFC518-D70B-4D76-9EFE-90524A355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DC563-46AC-46A5-B2D9-A37CEE7F6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3A61B-F689-4566-8640-2070F9B02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CDE7D-4F42-4EA9-8E9E-1B86DB58F5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B635B-DE86-46DC-B8E0-59F8684309DD}"/>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8" name="Footer Placeholder 7">
            <a:extLst>
              <a:ext uri="{FF2B5EF4-FFF2-40B4-BE49-F238E27FC236}">
                <a16:creationId xmlns:a16="http://schemas.microsoft.com/office/drawing/2014/main" id="{53793D8E-B5DB-41E4-8A97-205C8E837B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CB0124-39AB-4C9A-A127-60C100246A65}"/>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40212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43A77-4E60-4CD1-9BB3-8E31BE5FD7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DAB59C-D9FB-4DFF-82C7-953183D63158}"/>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4" name="Footer Placeholder 3">
            <a:extLst>
              <a:ext uri="{FF2B5EF4-FFF2-40B4-BE49-F238E27FC236}">
                <a16:creationId xmlns:a16="http://schemas.microsoft.com/office/drawing/2014/main" id="{CD0F6A49-2671-4ED0-91EA-2570F674CC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ACDB94-5224-4CBC-932D-7C7EE5EB0ECF}"/>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75966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08A5-59F9-49AB-8422-43FB3A3BF7FB}"/>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3" name="Footer Placeholder 2">
            <a:extLst>
              <a:ext uri="{FF2B5EF4-FFF2-40B4-BE49-F238E27FC236}">
                <a16:creationId xmlns:a16="http://schemas.microsoft.com/office/drawing/2014/main" id="{AA6C58F0-E9E6-4EE0-A532-A6548C58F1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0D2FBD-0279-4F3B-8B07-AE71F4BEAB6B}"/>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256169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45DF-1C00-4C84-944B-4B11FAC6B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4DD1CB-27FB-4CE6-A3DA-6E5495E21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705B67-2CB1-4F7F-9910-2C26465A5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FAED2-B61D-4567-8458-549A3D02095E}"/>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048EACF1-054F-4593-B117-FBF38DC120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5BD0C-2F23-47B0-9E4B-63705EE4F5DE}"/>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12284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377-9D80-433D-9F1F-C57A9C312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57DE3-930F-422D-A95B-5B8F4192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CB609F-35BD-48AB-A62E-F3478489F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FC435-DB29-44F4-8135-A945DBE32AF5}"/>
              </a:ext>
            </a:extLst>
          </p:cNvPr>
          <p:cNvSpPr>
            <a:spLocks noGrp="1"/>
          </p:cNvSpPr>
          <p:nvPr>
            <p:ph type="dt" sz="half" idx="10"/>
          </p:nvPr>
        </p:nvSpPr>
        <p:spPr/>
        <p:txBody>
          <a:bodyPr/>
          <a:lstStyle/>
          <a:p>
            <a:fld id="{3FE98162-AF73-4313-841A-B00376EF7612}" type="datetimeFigureOut">
              <a:rPr lang="en-IN" smtClean="0"/>
              <a:t>24-04-2020</a:t>
            </a:fld>
            <a:endParaRPr lang="en-IN"/>
          </a:p>
        </p:txBody>
      </p:sp>
      <p:sp>
        <p:nvSpPr>
          <p:cNvPr id="6" name="Footer Placeholder 5">
            <a:extLst>
              <a:ext uri="{FF2B5EF4-FFF2-40B4-BE49-F238E27FC236}">
                <a16:creationId xmlns:a16="http://schemas.microsoft.com/office/drawing/2014/main" id="{6C8706A6-BBED-4157-8BF1-C077ABEBDA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A11EA-8D2A-400B-9678-88E51E41C936}"/>
              </a:ext>
            </a:extLst>
          </p:cNvPr>
          <p:cNvSpPr>
            <a:spLocks noGrp="1"/>
          </p:cNvSpPr>
          <p:nvPr>
            <p:ph type="sldNum" sz="quarter" idx="12"/>
          </p:nvPr>
        </p:nvSpPr>
        <p:spPr/>
        <p:txBody>
          <a:bodyPr/>
          <a:lstStyle/>
          <a:p>
            <a:fld id="{FB5D3183-DEF6-45D7-A2A7-5551500857D8}" type="slidenum">
              <a:rPr lang="en-IN" smtClean="0"/>
              <a:t>‹#›</a:t>
            </a:fld>
            <a:endParaRPr lang="en-IN"/>
          </a:p>
        </p:txBody>
      </p:sp>
    </p:spTree>
    <p:extLst>
      <p:ext uri="{BB962C8B-B14F-4D97-AF65-F5344CB8AC3E}">
        <p14:creationId xmlns:p14="http://schemas.microsoft.com/office/powerpoint/2010/main" val="323909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69A19D-3BBE-42FF-A000-6DCD2F2D0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EC5F5-16E5-4B6F-BF30-4E1AD4225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C0986-5144-4774-BCC6-B0E25274C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98162-AF73-4313-841A-B00376EF7612}" type="datetimeFigureOut">
              <a:rPr lang="en-IN" smtClean="0"/>
              <a:t>24-04-2020</a:t>
            </a:fld>
            <a:endParaRPr lang="en-IN"/>
          </a:p>
        </p:txBody>
      </p:sp>
      <p:sp>
        <p:nvSpPr>
          <p:cNvPr id="5" name="Footer Placeholder 4">
            <a:extLst>
              <a:ext uri="{FF2B5EF4-FFF2-40B4-BE49-F238E27FC236}">
                <a16:creationId xmlns:a16="http://schemas.microsoft.com/office/drawing/2014/main" id="{B2328E3F-2197-4F2C-AA6B-0D64462E1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E869BD-70F0-4927-98D6-22070F8FE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D3183-DEF6-45D7-A2A7-5551500857D8}" type="slidenum">
              <a:rPr lang="en-IN" smtClean="0"/>
              <a:t>‹#›</a:t>
            </a:fld>
            <a:endParaRPr lang="en-IN"/>
          </a:p>
        </p:txBody>
      </p:sp>
    </p:spTree>
    <p:extLst>
      <p:ext uri="{BB962C8B-B14F-4D97-AF65-F5344CB8AC3E}">
        <p14:creationId xmlns:p14="http://schemas.microsoft.com/office/powerpoint/2010/main" val="1844884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26419" y="6157760"/>
            <a:ext cx="9613668" cy="461665"/>
          </a:xfrm>
          <a:prstGeom prst="rect">
            <a:avLst/>
          </a:prstGeom>
          <a:noFill/>
        </p:spPr>
        <p:txBody>
          <a:bodyPr wrap="square" rtlCol="0">
            <a:spAutoFit/>
          </a:bodyPr>
          <a:lstStyle/>
          <a:p>
            <a:pPr algn="ctr"/>
            <a:r>
              <a:rPr lang="en-US" sz="2400" b="1" dirty="0" smtClean="0">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pic>
        <p:nvPicPr>
          <p:cNvPr id="25" name="Picture 24" descr="A close up of a sign&#10;&#10;Description automatically generated">
            <a:extLst>
              <a:ext uri="{FF2B5EF4-FFF2-40B4-BE49-F238E27FC236}">
                <a16:creationId xmlns:a16="http://schemas.microsoft.com/office/drawing/2014/main" id="{5ECC5787-93CC-4BBD-8990-DF30F02B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397" y="3639781"/>
            <a:ext cx="2554309" cy="1979236"/>
          </a:xfrm>
          <a:prstGeom prst="rect">
            <a:avLst/>
          </a:prstGeom>
        </p:spPr>
      </p:pic>
      <p:pic>
        <p:nvPicPr>
          <p:cNvPr id="27" name="Picture 26" descr="A white sign with black text&#10;&#10;Description automatically generated">
            <a:extLst>
              <a:ext uri="{FF2B5EF4-FFF2-40B4-BE49-F238E27FC236}">
                <a16:creationId xmlns:a16="http://schemas.microsoft.com/office/drawing/2014/main" id="{EBA5309B-4CBE-485A-928F-B631D7492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942" y="686903"/>
            <a:ext cx="2417358" cy="2372867"/>
          </a:xfrm>
          <a:prstGeom prst="rect">
            <a:avLst/>
          </a:prstGeom>
        </p:spPr>
      </p:pic>
      <p:pic>
        <p:nvPicPr>
          <p:cNvPr id="29" name="Picture 28" descr="A picture containing food&#10;&#10;Description automatically generated">
            <a:extLst>
              <a:ext uri="{FF2B5EF4-FFF2-40B4-BE49-F238E27FC236}">
                <a16:creationId xmlns:a16="http://schemas.microsoft.com/office/drawing/2014/main" id="{FAFD56C6-D88D-42AC-AA47-1A508E836D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43059" y="824019"/>
            <a:ext cx="2685041" cy="2563301"/>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3" y="2491359"/>
            <a:ext cx="4198673" cy="4198673"/>
          </a:xfrm>
          <a:prstGeom prst="rect">
            <a:avLst/>
          </a:prstGeom>
        </p:spPr>
      </p:pic>
    </p:spTree>
    <p:custDataLst>
      <p:tags r:id="rId1"/>
    </p:custDataLst>
    <p:extLst>
      <p:ext uri="{BB962C8B-B14F-4D97-AF65-F5344CB8AC3E}">
        <p14:creationId xmlns:p14="http://schemas.microsoft.com/office/powerpoint/2010/main" val="1500897084"/>
      </p:ext>
    </p:extLst>
  </p:cSld>
  <p:clrMapOvr>
    <a:masterClrMapping/>
  </p:clrMapOvr>
  <p:transition spd="slow" advClick="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48666" y="26089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64093"/>
            <a:ext cx="7773338" cy="12381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Formula Errors</a:t>
            </a:r>
            <a:endParaRPr lang="en-US" dirty="0">
              <a:solidFill>
                <a:schemeClr val="bg1">
                  <a:lumMod val="85000"/>
                </a:schemeClr>
              </a:solidFill>
            </a:endParaRPr>
          </a:p>
        </p:txBody>
      </p:sp>
      <p:sp>
        <p:nvSpPr>
          <p:cNvPr id="3" name="TextBox 2"/>
          <p:cNvSpPr txBox="1"/>
          <p:nvPr/>
        </p:nvSpPr>
        <p:spPr>
          <a:xfrm>
            <a:off x="514459" y="1702220"/>
            <a:ext cx="10641221" cy="3693319"/>
          </a:xfrm>
          <a:prstGeom prst="rect">
            <a:avLst/>
          </a:prstGeom>
          <a:noFill/>
        </p:spPr>
        <p:txBody>
          <a:bodyPr wrap="square" rtlCol="0">
            <a:spAutoFit/>
          </a:bodyPr>
          <a:lstStyle/>
          <a:p>
            <a:r>
              <a:rPr lang="en-IN" dirty="0">
                <a:solidFill>
                  <a:schemeClr val="bg1"/>
                </a:solidFill>
              </a:rPr>
              <a:t>Error Value	</a:t>
            </a:r>
            <a:r>
              <a:rPr lang="en-IN" dirty="0" smtClean="0">
                <a:solidFill>
                  <a:schemeClr val="bg1"/>
                </a:solidFill>
              </a:rPr>
              <a:t>	Meaning</a:t>
            </a:r>
            <a:r>
              <a:rPr lang="en-IN" dirty="0">
                <a:solidFill>
                  <a:schemeClr val="bg1"/>
                </a:solidFill>
              </a:rPr>
              <a:t>	</a:t>
            </a:r>
            <a:r>
              <a:rPr lang="en-IN" dirty="0" smtClean="0">
                <a:solidFill>
                  <a:schemeClr val="bg1"/>
                </a:solidFill>
              </a:rPr>
              <a:t>				Causes</a:t>
            </a:r>
            <a:endParaRPr lang="en-IN" dirty="0">
              <a:solidFill>
                <a:schemeClr val="bg1"/>
              </a:solidFill>
            </a:endParaRPr>
          </a:p>
          <a:p>
            <a:r>
              <a:rPr lang="en-IN" dirty="0">
                <a:solidFill>
                  <a:schemeClr val="bg1"/>
                </a:solidFill>
              </a:rPr>
              <a:t>#DIV/0	</a:t>
            </a:r>
            <a:r>
              <a:rPr lang="en-IN" dirty="0" smtClean="0">
                <a:solidFill>
                  <a:schemeClr val="bg1"/>
                </a:solidFill>
              </a:rPr>
              <a:t>		Division </a:t>
            </a:r>
            <a:r>
              <a:rPr lang="en-IN" dirty="0">
                <a:solidFill>
                  <a:schemeClr val="bg1"/>
                </a:solidFill>
              </a:rPr>
              <a:t>by zero	</a:t>
            </a:r>
            <a:r>
              <a:rPr lang="en-IN" dirty="0" smtClean="0">
                <a:solidFill>
                  <a:schemeClr val="bg1"/>
                </a:solidFill>
              </a:rPr>
              <a:t>		The </a:t>
            </a:r>
            <a:r>
              <a:rPr lang="en-IN" dirty="0">
                <a:solidFill>
                  <a:schemeClr val="bg1"/>
                </a:solidFill>
              </a:rPr>
              <a:t>division operation in your formula </a:t>
            </a:r>
            <a:r>
              <a:rPr lang="en-IN" dirty="0" smtClean="0">
                <a:solidFill>
                  <a:schemeClr val="bg1"/>
                </a:solidFill>
              </a:rPr>
              <a:t>								refers </a:t>
            </a:r>
            <a:r>
              <a:rPr lang="en-IN" dirty="0">
                <a:solidFill>
                  <a:schemeClr val="bg1"/>
                </a:solidFill>
              </a:rPr>
              <a:t>to a cell </a:t>
            </a:r>
            <a:r>
              <a:rPr lang="en-IN" dirty="0" smtClean="0">
                <a:solidFill>
                  <a:schemeClr val="bg1"/>
                </a:solidFill>
              </a:rPr>
              <a:t>that contains </a:t>
            </a:r>
            <a:r>
              <a:rPr lang="en-IN" dirty="0">
                <a:solidFill>
                  <a:schemeClr val="bg1"/>
                </a:solidFill>
              </a:rPr>
              <a:t>the value 0 or </a:t>
            </a:r>
            <a:r>
              <a:rPr lang="en-IN" dirty="0" smtClean="0">
                <a:solidFill>
                  <a:schemeClr val="bg1"/>
                </a:solidFill>
              </a:rPr>
              <a:t>  							is </a:t>
            </a:r>
            <a:r>
              <a:rPr lang="en-IN" dirty="0">
                <a:solidFill>
                  <a:schemeClr val="bg1"/>
                </a:solidFill>
              </a:rPr>
              <a:t>blank.</a:t>
            </a:r>
          </a:p>
          <a:p>
            <a:r>
              <a:rPr lang="en-IN" dirty="0">
                <a:solidFill>
                  <a:schemeClr val="bg1"/>
                </a:solidFill>
              </a:rPr>
              <a:t>#N/A	</a:t>
            </a:r>
            <a:r>
              <a:rPr lang="en-IN" dirty="0" smtClean="0">
                <a:solidFill>
                  <a:schemeClr val="bg1"/>
                </a:solidFill>
              </a:rPr>
              <a:t> 		No </a:t>
            </a:r>
            <a:r>
              <a:rPr lang="en-IN" dirty="0">
                <a:solidFill>
                  <a:schemeClr val="bg1"/>
                </a:solidFill>
              </a:rPr>
              <a:t>value available	</a:t>
            </a:r>
            <a:r>
              <a:rPr lang="en-IN" dirty="0" smtClean="0">
                <a:solidFill>
                  <a:schemeClr val="bg1"/>
                </a:solidFill>
              </a:rPr>
              <a:t>		Technically</a:t>
            </a:r>
            <a:r>
              <a:rPr lang="en-IN" dirty="0">
                <a:solidFill>
                  <a:schemeClr val="bg1"/>
                </a:solidFill>
              </a:rPr>
              <a:t>, this is not an error value but a </a:t>
            </a:r>
            <a:r>
              <a:rPr lang="en-IN" dirty="0" smtClean="0">
                <a:solidFill>
                  <a:schemeClr val="bg1"/>
                </a:solidFill>
              </a:rPr>
              <a:t>							special value that </a:t>
            </a:r>
            <a:r>
              <a:rPr lang="en-IN" dirty="0">
                <a:solidFill>
                  <a:schemeClr val="bg1"/>
                </a:solidFill>
              </a:rPr>
              <a:t>you can manually enter </a:t>
            </a:r>
            <a:r>
              <a:rPr lang="en-IN" dirty="0" smtClean="0">
                <a:solidFill>
                  <a:schemeClr val="bg1"/>
                </a:solidFill>
              </a:rPr>
              <a:t>							into </a:t>
            </a:r>
            <a:r>
              <a:rPr lang="en-IN" dirty="0">
                <a:solidFill>
                  <a:schemeClr val="bg1"/>
                </a:solidFill>
              </a:rPr>
              <a:t>a cell to indicate that </a:t>
            </a:r>
            <a:r>
              <a:rPr lang="en-IN" dirty="0" smtClean="0">
                <a:solidFill>
                  <a:schemeClr val="bg1"/>
                </a:solidFill>
              </a:rPr>
              <a:t>you don’t </a:t>
            </a:r>
            <a:r>
              <a:rPr lang="en-IN" dirty="0">
                <a:solidFill>
                  <a:schemeClr val="bg1"/>
                </a:solidFill>
              </a:rPr>
              <a:t>yet </a:t>
            </a:r>
            <a:r>
              <a:rPr lang="en-IN" dirty="0" smtClean="0">
                <a:solidFill>
                  <a:schemeClr val="bg1"/>
                </a:solidFill>
              </a:rPr>
              <a:t>							have </a:t>
            </a:r>
            <a:r>
              <a:rPr lang="en-IN" dirty="0">
                <a:solidFill>
                  <a:schemeClr val="bg1"/>
                </a:solidFill>
              </a:rPr>
              <a:t>a necessary value.</a:t>
            </a:r>
          </a:p>
          <a:p>
            <a:r>
              <a:rPr lang="en-IN" dirty="0" smtClean="0">
                <a:solidFill>
                  <a:schemeClr val="bg1"/>
                </a:solidFill>
              </a:rPr>
              <a:t>#NAME?			Excel doesn’t recognize a name	This error value appears when you 								incorrectly type the range name, refer to a 							deleted range name, or forget to put 								quotation marks around a text string in a 							formula.</a:t>
            </a:r>
          </a:p>
        </p:txBody>
      </p:sp>
    </p:spTree>
    <p:custDataLst>
      <p:tags r:id="rId1"/>
    </p:custDataLst>
    <p:extLst>
      <p:ext uri="{BB962C8B-B14F-4D97-AF65-F5344CB8AC3E}">
        <p14:creationId xmlns:p14="http://schemas.microsoft.com/office/powerpoint/2010/main" val="659046464"/>
      </p:ext>
    </p:extLst>
  </p:cSld>
  <p:clrMapOvr>
    <a:masterClrMapping/>
  </p:clrMapOvr>
  <p:transition spd="slow" advClick="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 name="TextBox 2"/>
          <p:cNvSpPr txBox="1"/>
          <p:nvPr/>
        </p:nvSpPr>
        <p:spPr>
          <a:xfrm>
            <a:off x="514459" y="1124814"/>
            <a:ext cx="10839341" cy="4154984"/>
          </a:xfrm>
          <a:prstGeom prst="rect">
            <a:avLst/>
          </a:prstGeom>
          <a:noFill/>
        </p:spPr>
        <p:txBody>
          <a:bodyPr wrap="square" rtlCol="0">
            <a:spAutoFit/>
          </a:bodyPr>
          <a:lstStyle/>
          <a:p>
            <a:r>
              <a:rPr lang="en-IN" sz="2400" dirty="0">
                <a:solidFill>
                  <a:schemeClr val="bg1"/>
                </a:solidFill>
              </a:rPr>
              <a:t>#</a:t>
            </a:r>
            <a:r>
              <a:rPr lang="en-IN" sz="2400" dirty="0" smtClean="0">
                <a:solidFill>
                  <a:schemeClr val="bg1"/>
                </a:solidFill>
              </a:rPr>
              <a:t>NULL! </a:t>
            </a:r>
          </a:p>
          <a:p>
            <a:r>
              <a:rPr lang="en-IN" sz="2400" dirty="0" smtClean="0">
                <a:solidFill>
                  <a:schemeClr val="bg1"/>
                </a:solidFill>
              </a:rPr>
              <a:t>Meaning</a:t>
            </a:r>
          </a:p>
          <a:p>
            <a:r>
              <a:rPr lang="en-IN" sz="2400" dirty="0" smtClean="0">
                <a:solidFill>
                  <a:schemeClr val="bg1"/>
                </a:solidFill>
              </a:rPr>
              <a:t>	You </a:t>
            </a:r>
            <a:r>
              <a:rPr lang="en-IN" sz="2400" dirty="0">
                <a:solidFill>
                  <a:schemeClr val="bg1"/>
                </a:solidFill>
              </a:rPr>
              <a:t>specified an intersection of two cell ranges whose </a:t>
            </a:r>
            <a:r>
              <a:rPr lang="en-IN" sz="2400" dirty="0" smtClean="0">
                <a:solidFill>
                  <a:schemeClr val="bg1"/>
                </a:solidFill>
              </a:rPr>
              <a:t>cells don’t </a:t>
            </a:r>
            <a:r>
              <a:rPr lang="en-IN" sz="2400" dirty="0">
                <a:solidFill>
                  <a:schemeClr val="bg1"/>
                </a:solidFill>
              </a:rPr>
              <a:t>actually </a:t>
            </a:r>
            <a:r>
              <a:rPr lang="en-IN" sz="2400" dirty="0" smtClean="0">
                <a:solidFill>
                  <a:schemeClr val="bg1"/>
                </a:solidFill>
              </a:rPr>
              <a:t>intersect</a:t>
            </a:r>
          </a:p>
          <a:p>
            <a:endParaRPr lang="en-IN" sz="2400" dirty="0">
              <a:solidFill>
                <a:schemeClr val="bg1"/>
              </a:solidFill>
            </a:endParaRPr>
          </a:p>
          <a:p>
            <a:r>
              <a:rPr lang="en-IN" sz="2400" dirty="0" smtClean="0">
                <a:solidFill>
                  <a:schemeClr val="bg1"/>
                </a:solidFill>
              </a:rPr>
              <a:t>Causes</a:t>
            </a:r>
          </a:p>
          <a:p>
            <a:r>
              <a:rPr lang="en-IN" sz="2400" dirty="0" smtClean="0">
                <a:solidFill>
                  <a:schemeClr val="bg1"/>
                </a:solidFill>
              </a:rPr>
              <a:t>	Because </a:t>
            </a:r>
            <a:r>
              <a:rPr lang="en-IN" sz="2400" dirty="0">
                <a:solidFill>
                  <a:schemeClr val="bg1"/>
                </a:solidFill>
              </a:rPr>
              <a:t>a space indicates an intersection, this error </a:t>
            </a:r>
            <a:r>
              <a:rPr lang="en-IN" sz="2400" dirty="0" smtClean="0">
                <a:solidFill>
                  <a:schemeClr val="bg1"/>
                </a:solidFill>
              </a:rPr>
              <a:t>will occur </a:t>
            </a:r>
            <a:r>
              <a:rPr lang="en-IN" sz="2400" dirty="0">
                <a:solidFill>
                  <a:schemeClr val="bg1"/>
                </a:solidFill>
              </a:rPr>
              <a:t>if you insert a space instead of a comma (the union </a:t>
            </a:r>
            <a:r>
              <a:rPr lang="en-IN" sz="2400" dirty="0" smtClean="0">
                <a:solidFill>
                  <a:schemeClr val="bg1"/>
                </a:solidFill>
              </a:rPr>
              <a:t>operator) between </a:t>
            </a:r>
            <a:r>
              <a:rPr lang="en-IN" sz="2400" dirty="0">
                <a:solidFill>
                  <a:schemeClr val="bg1"/>
                </a:solidFill>
              </a:rPr>
              <a:t>ranges used in function arguments.</a:t>
            </a:r>
            <a:endParaRPr lang="en-IN" sz="2400" dirty="0" smtClean="0">
              <a:solidFill>
                <a:schemeClr val="bg1"/>
              </a:solidFill>
            </a:endParaRPr>
          </a:p>
          <a:p>
            <a:endParaRPr lang="en-IN" sz="2400" dirty="0" smtClean="0">
              <a:solidFill>
                <a:schemeClr val="bg1"/>
              </a:solidFill>
            </a:endParaRPr>
          </a:p>
          <a:p>
            <a:endParaRPr lang="en-IN" sz="2400" dirty="0">
              <a:solidFill>
                <a:schemeClr val="bg1"/>
              </a:solidFill>
            </a:endParaRPr>
          </a:p>
        </p:txBody>
      </p:sp>
      <p:sp>
        <p:nvSpPr>
          <p:cNvPr id="28" name="Title 1">
            <a:extLst>
              <a:ext uri="{FF2B5EF4-FFF2-40B4-BE49-F238E27FC236}">
                <a16:creationId xmlns:a16="http://schemas.microsoft.com/office/drawing/2014/main" id="{1FEBA508-7E7A-48AC-890A-6654C33AEBA9}"/>
              </a:ext>
            </a:extLst>
          </p:cNvPr>
          <p:cNvSpPr txBox="1">
            <a:spLocks/>
          </p:cNvSpPr>
          <p:nvPr/>
        </p:nvSpPr>
        <p:spPr>
          <a:xfrm>
            <a:off x="2098532" y="64093"/>
            <a:ext cx="7773338" cy="123810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Formula Errors</a:t>
            </a:r>
            <a:endParaRPr lang="en-US" dirty="0">
              <a:solidFill>
                <a:schemeClr val="bg1">
                  <a:lumMod val="85000"/>
                </a:schemeClr>
              </a:solidFill>
            </a:endParaRPr>
          </a:p>
        </p:txBody>
      </p:sp>
    </p:spTree>
    <p:custDataLst>
      <p:tags r:id="rId1"/>
    </p:custDataLst>
    <p:extLst>
      <p:ext uri="{BB962C8B-B14F-4D97-AF65-F5344CB8AC3E}">
        <p14:creationId xmlns:p14="http://schemas.microsoft.com/office/powerpoint/2010/main" val="3306105176"/>
      </p:ext>
    </p:extLst>
  </p:cSld>
  <p:clrMapOvr>
    <a:masterClrMapping/>
  </p:clrMapOvr>
  <p:transition spd="slow" advClick="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a:xfrm>
            <a:off x="838200" y="365126"/>
            <a:ext cx="10515600" cy="470898"/>
          </a:xfrm>
        </p:spPr>
        <p:txBody>
          <a:bodyPr>
            <a:normAutofit fontScale="90000"/>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 name="TextBox 2"/>
          <p:cNvSpPr txBox="1"/>
          <p:nvPr/>
        </p:nvSpPr>
        <p:spPr>
          <a:xfrm>
            <a:off x="514459" y="1244452"/>
            <a:ext cx="11137610" cy="4154984"/>
          </a:xfrm>
          <a:prstGeom prst="rect">
            <a:avLst/>
          </a:prstGeom>
          <a:noFill/>
        </p:spPr>
        <p:txBody>
          <a:bodyPr wrap="square" rtlCol="0">
            <a:spAutoFit/>
          </a:bodyPr>
          <a:lstStyle/>
          <a:p>
            <a:r>
              <a:rPr lang="en-IN" sz="2400" dirty="0">
                <a:solidFill>
                  <a:schemeClr val="bg1"/>
                </a:solidFill>
              </a:rPr>
              <a:t>#REF</a:t>
            </a:r>
            <a:r>
              <a:rPr lang="en-IN" sz="2400" dirty="0" smtClean="0">
                <a:solidFill>
                  <a:schemeClr val="bg1"/>
                </a:solidFill>
              </a:rPr>
              <a:t>!</a:t>
            </a:r>
          </a:p>
          <a:p>
            <a:r>
              <a:rPr lang="en-IN" sz="2400" dirty="0" smtClean="0">
                <a:solidFill>
                  <a:schemeClr val="bg1"/>
                </a:solidFill>
              </a:rPr>
              <a:t>Meaning</a:t>
            </a:r>
            <a:endParaRPr lang="en-IN" sz="2400" dirty="0">
              <a:solidFill>
                <a:schemeClr val="bg1"/>
              </a:solidFill>
            </a:endParaRPr>
          </a:p>
          <a:p>
            <a:r>
              <a:rPr lang="en-IN" sz="2400" dirty="0">
                <a:solidFill>
                  <a:schemeClr val="bg1"/>
                </a:solidFill>
              </a:rPr>
              <a:t>		Invalid cell </a:t>
            </a:r>
            <a:r>
              <a:rPr lang="en-IN" sz="2400" dirty="0" smtClean="0">
                <a:solidFill>
                  <a:schemeClr val="bg1"/>
                </a:solidFill>
              </a:rPr>
              <a:t>reference</a:t>
            </a:r>
          </a:p>
          <a:p>
            <a:endParaRPr lang="en-IN" sz="2400" dirty="0">
              <a:solidFill>
                <a:schemeClr val="bg1"/>
              </a:solidFill>
            </a:endParaRPr>
          </a:p>
          <a:p>
            <a:r>
              <a:rPr lang="en-IN" sz="2400" dirty="0">
                <a:solidFill>
                  <a:schemeClr val="bg1"/>
                </a:solidFill>
              </a:rPr>
              <a:t>Causes</a:t>
            </a:r>
          </a:p>
          <a:p>
            <a:r>
              <a:rPr lang="en-IN" sz="2400" dirty="0">
                <a:solidFill>
                  <a:schemeClr val="bg1"/>
                </a:solidFill>
              </a:rPr>
              <a:t>	This error occurs when you delete a cell referred to in </a:t>
            </a:r>
            <a:r>
              <a:rPr lang="en-IN" sz="2400" dirty="0" smtClean="0">
                <a:solidFill>
                  <a:schemeClr val="bg1"/>
                </a:solidFill>
              </a:rPr>
              <a:t>the formula </a:t>
            </a:r>
            <a:r>
              <a:rPr lang="en-IN" sz="2400" dirty="0">
                <a:solidFill>
                  <a:schemeClr val="bg1"/>
                </a:solidFill>
              </a:rPr>
              <a:t>or if you paste cells over the ones referred to in </a:t>
            </a:r>
            <a:r>
              <a:rPr lang="en-IN" sz="2400" dirty="0" smtClean="0">
                <a:solidFill>
                  <a:schemeClr val="bg1"/>
                </a:solidFill>
              </a:rPr>
              <a:t>the formula.</a:t>
            </a:r>
          </a:p>
          <a:p>
            <a:endParaRPr lang="en-IN" sz="2400" dirty="0">
              <a:solidFill>
                <a:schemeClr val="bg1"/>
              </a:solidFill>
            </a:endParaRPr>
          </a:p>
          <a:p>
            <a:endParaRPr lang="en-IN" sz="2400" dirty="0" smtClean="0">
              <a:solidFill>
                <a:schemeClr val="bg1"/>
              </a:solidFill>
            </a:endParaRPr>
          </a:p>
          <a:p>
            <a:r>
              <a:rPr lang="en-IN" sz="2400" dirty="0" smtClean="0">
                <a:solidFill>
                  <a:schemeClr val="bg1"/>
                </a:solidFill>
              </a:rPr>
              <a:t>Circular Reference error consists of output error from input referencing output cell.</a:t>
            </a:r>
          </a:p>
          <a:p>
            <a:endParaRPr lang="en-IN" sz="2400" dirty="0">
              <a:solidFill>
                <a:schemeClr val="bg1"/>
              </a:solidFill>
            </a:endParaRPr>
          </a:p>
        </p:txBody>
      </p:sp>
      <p:sp>
        <p:nvSpPr>
          <p:cNvPr id="26" name="Title 1">
            <a:extLst>
              <a:ext uri="{FF2B5EF4-FFF2-40B4-BE49-F238E27FC236}">
                <a16:creationId xmlns:a16="http://schemas.microsoft.com/office/drawing/2014/main" id="{1FEBA508-7E7A-48AC-890A-6654C33AEBA9}"/>
              </a:ext>
            </a:extLst>
          </p:cNvPr>
          <p:cNvSpPr txBox="1">
            <a:spLocks/>
          </p:cNvSpPr>
          <p:nvPr/>
        </p:nvSpPr>
        <p:spPr>
          <a:xfrm>
            <a:off x="2098532" y="64093"/>
            <a:ext cx="7773338" cy="11899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Formula Errors</a:t>
            </a:r>
            <a:endParaRPr lang="en-US" dirty="0">
              <a:solidFill>
                <a:schemeClr val="bg1">
                  <a:lumMod val="85000"/>
                </a:schemeClr>
              </a:solidFill>
            </a:endParaRPr>
          </a:p>
        </p:txBody>
      </p:sp>
    </p:spTree>
    <p:custDataLst>
      <p:tags r:id="rId1"/>
    </p:custDataLst>
    <p:extLst>
      <p:ext uri="{BB962C8B-B14F-4D97-AF65-F5344CB8AC3E}">
        <p14:creationId xmlns:p14="http://schemas.microsoft.com/office/powerpoint/2010/main" val="243032498"/>
      </p:ext>
    </p:extLst>
  </p:cSld>
  <p:clrMapOvr>
    <a:masterClrMapping/>
  </p:clrMapOvr>
  <p:transition spd="slow" advClick="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195290" y="215243"/>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2" name="Content Placeholder 21">
            <a:extLst>
              <a:ext uri="{FF2B5EF4-FFF2-40B4-BE49-F238E27FC236}">
                <a16:creationId xmlns:a16="http://schemas.microsoft.com/office/drawing/2014/main" id="{2E20E750-81D4-4FD9-89C4-AF698B241894}"/>
              </a:ext>
            </a:extLst>
          </p:cNvPr>
          <p:cNvSpPr>
            <a:spLocks noGrp="1"/>
          </p:cNvSpPr>
          <p:nvPr>
            <p:ph idx="1"/>
          </p:nvPr>
        </p:nvSpPr>
        <p:spPr>
          <a:xfrm>
            <a:off x="774634" y="1690688"/>
            <a:ext cx="10515600" cy="1648479"/>
          </a:xfrm>
        </p:spPr>
        <p:txBody>
          <a:bodyPr>
            <a:normAutofit/>
          </a:bodyPr>
          <a:lstStyle/>
          <a:p>
            <a:pPr marL="0" indent="0" algn="ctr">
              <a:buNone/>
            </a:pPr>
            <a:r>
              <a:rPr lang="en-IN" sz="6600" dirty="0">
                <a:solidFill>
                  <a:schemeClr val="accent2">
                    <a:lumMod val="60000"/>
                    <a:lumOff val="40000"/>
                  </a:schemeClr>
                </a:solidFill>
              </a:rPr>
              <a:t>Thank you</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a:solidFill>
                  <a:schemeClr val="accent1">
                    <a:lumMod val="50000"/>
                  </a:schemeClr>
                </a:solidFill>
                <a:latin typeface="Saucer BB" panose="02000505000000020004" pitchFamily="2" charset="0"/>
              </a:rPr>
              <a:t>Data Science</a:t>
            </a:r>
            <a:endParaRPr lang="en-US" sz="2400" b="1" dirty="0">
              <a:solidFill>
                <a:schemeClr val="accent1">
                  <a:lumMod val="50000"/>
                </a:schemeClr>
              </a:solidFill>
              <a:latin typeface="Saucer BB" panose="02000505000000020004" pitchFamily="2" charset="0"/>
            </a:endParaRPr>
          </a:p>
        </p:txBody>
      </p:sp>
    </p:spTree>
    <p:custDataLst>
      <p:tags r:id="rId1"/>
    </p:custDataLst>
    <p:extLst>
      <p:ext uri="{BB962C8B-B14F-4D97-AF65-F5344CB8AC3E}">
        <p14:creationId xmlns:p14="http://schemas.microsoft.com/office/powerpoint/2010/main" val="2380857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p15:prstTrans prst="curtains"/>
      </p:transition>
    </mc:Choice>
    <mc:Fallback xmlns="">
      <p:transition spd="slow" advClick="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195926" y="245006"/>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98D1DA36-ECEF-4E7A-957E-132BBBE7B213}"/>
              </a:ext>
            </a:extLst>
          </p:cNvPr>
          <p:cNvSpPr txBox="1">
            <a:spLocks/>
          </p:cNvSpPr>
          <p:nvPr/>
        </p:nvSpPr>
        <p:spPr>
          <a:xfrm>
            <a:off x="1621802" y="897305"/>
            <a:ext cx="8915399" cy="10490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b="1" dirty="0">
                <a:solidFill>
                  <a:schemeClr val="accent3"/>
                </a:solidFill>
              </a:rPr>
              <a:t>Formula and </a:t>
            </a:r>
            <a:r>
              <a:rPr lang="en-IN" b="1" dirty="0" smtClean="0">
                <a:solidFill>
                  <a:schemeClr val="accent3"/>
                </a:solidFill>
              </a:rPr>
              <a:t>Function-2</a:t>
            </a:r>
            <a:endParaRPr lang="en-US" b="1" dirty="0">
              <a:solidFill>
                <a:schemeClr val="accent1">
                  <a:lumMod val="50000"/>
                </a:schemeClr>
              </a:solidFill>
              <a:latin typeface="Saucer BB" panose="02000505000000020004" pitchFamily="2" charset="0"/>
            </a:endParaRPr>
          </a:p>
        </p:txBody>
      </p:sp>
      <p:pic>
        <p:nvPicPr>
          <p:cNvPr id="26" name="Graphic 25" descr="Presentation with bar chart">
            <a:extLst>
              <a:ext uri="{FF2B5EF4-FFF2-40B4-BE49-F238E27FC236}">
                <a16:creationId xmlns:a16="http://schemas.microsoft.com/office/drawing/2014/main" id="{F42D7D1F-4421-4B1D-BE92-C5F9209A332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983460" y="3888621"/>
            <a:ext cx="1041885" cy="1041885"/>
          </a:xfrm>
          <a:prstGeom prst="rect">
            <a:avLst/>
          </a:prstGeom>
        </p:spPr>
      </p:pic>
      <p:sp>
        <p:nvSpPr>
          <p:cNvPr id="27" name="TextBox 26">
            <a:extLst>
              <a:ext uri="{FF2B5EF4-FFF2-40B4-BE49-F238E27FC236}">
                <a16:creationId xmlns:a16="http://schemas.microsoft.com/office/drawing/2014/main" id="{C94AE94A-8A81-46B8-9B05-2F948CCC0086}"/>
              </a:ext>
            </a:extLst>
          </p:cNvPr>
          <p:cNvSpPr txBox="1"/>
          <p:nvPr/>
        </p:nvSpPr>
        <p:spPr>
          <a:xfrm>
            <a:off x="3150288" y="4060248"/>
            <a:ext cx="3078230" cy="523220"/>
          </a:xfrm>
          <a:prstGeom prst="rect">
            <a:avLst/>
          </a:prstGeom>
          <a:noFill/>
        </p:spPr>
        <p:txBody>
          <a:bodyPr wrap="square" rtlCol="0">
            <a:spAutoFit/>
          </a:bodyPr>
          <a:lstStyle/>
          <a:p>
            <a:r>
              <a:rPr lang="en-IN" sz="2800" b="1" dirty="0">
                <a:solidFill>
                  <a:schemeClr val="accent3"/>
                </a:solidFill>
              </a:rPr>
              <a:t>Lesson </a:t>
            </a:r>
            <a:r>
              <a:rPr lang="en-IN" sz="2800" b="1" dirty="0">
                <a:solidFill>
                  <a:schemeClr val="accent3"/>
                </a:solidFill>
              </a:rPr>
              <a:t>4</a:t>
            </a:r>
            <a:endParaRPr lang="en-IN" sz="2800" b="1" dirty="0">
              <a:solidFill>
                <a:schemeClr val="accent3"/>
              </a:solidFill>
            </a:endParaRPr>
          </a:p>
        </p:txBody>
      </p:sp>
      <p:sp>
        <p:nvSpPr>
          <p:cNvPr id="28" name="TextBox 27">
            <a:extLst>
              <a:ext uri="{FF2B5EF4-FFF2-40B4-BE49-F238E27FC236}">
                <a16:creationId xmlns:a16="http://schemas.microsoft.com/office/drawing/2014/main" id="{1816FDB0-633C-41BD-BA77-90796EF1560C}"/>
              </a:ext>
            </a:extLst>
          </p:cNvPr>
          <p:cNvSpPr txBox="1"/>
          <p:nvPr/>
        </p:nvSpPr>
        <p:spPr>
          <a:xfrm>
            <a:off x="7772125" y="4093161"/>
            <a:ext cx="3078230" cy="954107"/>
          </a:xfrm>
          <a:prstGeom prst="rect">
            <a:avLst/>
          </a:prstGeom>
          <a:noFill/>
        </p:spPr>
        <p:txBody>
          <a:bodyPr wrap="square" rtlCol="0">
            <a:spAutoFit/>
          </a:bodyPr>
          <a:lstStyle/>
          <a:p>
            <a:r>
              <a:rPr lang="en-IN" sz="2800" b="1" dirty="0" smtClean="0">
                <a:solidFill>
                  <a:schemeClr val="accent3"/>
                </a:solidFill>
              </a:rPr>
              <a:t>Formula and </a:t>
            </a:r>
            <a:r>
              <a:rPr lang="en-IN" sz="2800" b="1" dirty="0" smtClean="0">
                <a:solidFill>
                  <a:schemeClr val="accent3"/>
                </a:solidFill>
              </a:rPr>
              <a:t>Function-2</a:t>
            </a:r>
            <a:endParaRPr lang="en-US" sz="2800" b="1" dirty="0">
              <a:solidFill>
                <a:schemeClr val="accent1">
                  <a:lumMod val="50000"/>
                </a:schemeClr>
              </a:solidFill>
              <a:latin typeface="Saucer BB" panose="02000505000000020004" pitchFamily="2" charset="0"/>
            </a:endParaRPr>
          </a:p>
        </p:txBody>
      </p:sp>
      <p:pic>
        <p:nvPicPr>
          <p:cNvPr id="29" name="Graphic 28" descr="Books">
            <a:extLst>
              <a:ext uri="{FF2B5EF4-FFF2-40B4-BE49-F238E27FC236}">
                <a16:creationId xmlns:a16="http://schemas.microsoft.com/office/drawing/2014/main" id="{89343539-8C5E-4452-8510-EAB253A73D67}"/>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6607839" y="3962944"/>
            <a:ext cx="914400" cy="914400"/>
          </a:xfrm>
          <a:prstGeom prst="rect">
            <a:avLst/>
          </a:prstGeom>
        </p:spPr>
      </p:pic>
    </p:spTree>
    <p:custDataLst>
      <p:tags r:id="rId1"/>
    </p:custDataLst>
    <p:extLst>
      <p:ext uri="{BB962C8B-B14F-4D97-AF65-F5344CB8AC3E}">
        <p14:creationId xmlns:p14="http://schemas.microsoft.com/office/powerpoint/2010/main" val="675619194"/>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DABB-115C-44EC-9FBC-E06F565B3895}"/>
              </a:ext>
            </a:extLst>
          </p:cNvPr>
          <p:cNvSpPr>
            <a:spLocks noGrp="1"/>
          </p:cNvSpPr>
          <p:nvPr>
            <p:ph type="ctrTitle"/>
          </p:nvPr>
        </p:nvSpPr>
        <p:spPr/>
        <p:txBody>
          <a:bodyPr/>
          <a:lstStyle/>
          <a:p>
            <a:r>
              <a:rPr lang="en-US" dirty="0"/>
              <a:t>2</a:t>
            </a:r>
          </a:p>
        </p:txBody>
      </p:sp>
      <p:sp>
        <p:nvSpPr>
          <p:cNvPr id="3" name="Subtitle 2">
            <a:extLst>
              <a:ext uri="{FF2B5EF4-FFF2-40B4-BE49-F238E27FC236}">
                <a16:creationId xmlns:a16="http://schemas.microsoft.com/office/drawing/2014/main" id="{E73F1D16-41EC-41AD-B8D8-5DB7D6D07B37}"/>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1" name="Rectangle 20">
            <a:extLst>
              <a:ext uri="{FF2B5EF4-FFF2-40B4-BE49-F238E27FC236}">
                <a16:creationId xmlns:a16="http://schemas.microsoft.com/office/drawing/2014/main" id="{1C21D977-FAD6-4214-BD6C-08D3B29154D3}"/>
              </a:ext>
            </a:extLst>
          </p:cNvPr>
          <p:cNvSpPr/>
          <p:nvPr/>
        </p:nvSpPr>
        <p:spPr>
          <a:xfrm>
            <a:off x="258198" y="199182"/>
            <a:ext cx="11551075" cy="587797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bg1"/>
              </a:solidFill>
            </a:endParaRPr>
          </a:p>
        </p:txBody>
      </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3735977" y="110771"/>
            <a:ext cx="5582194"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smtClean="0">
                <a:solidFill>
                  <a:schemeClr val="bg1"/>
                </a:solidFill>
              </a:rPr>
              <a:t>Logical Function</a:t>
            </a:r>
            <a:endParaRPr lang="en-IN" sz="5400" dirty="0">
              <a:solidFill>
                <a:schemeClr val="bg1"/>
              </a:solidFill>
            </a:endParaRPr>
          </a:p>
        </p:txBody>
      </p:sp>
      <p:sp>
        <p:nvSpPr>
          <p:cNvPr id="26" name="Content Placeholder 2">
            <a:extLst>
              <a:ext uri="{FF2B5EF4-FFF2-40B4-BE49-F238E27FC236}">
                <a16:creationId xmlns:a16="http://schemas.microsoft.com/office/drawing/2014/main" id="{E746CBB0-EED9-4C55-8A02-568A9D9C0E81}"/>
              </a:ext>
            </a:extLst>
          </p:cNvPr>
          <p:cNvSpPr txBox="1">
            <a:spLocks/>
          </p:cNvSpPr>
          <p:nvPr/>
        </p:nvSpPr>
        <p:spPr>
          <a:xfrm>
            <a:off x="927652" y="2115302"/>
            <a:ext cx="10177669" cy="38031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85000"/>
                </a:schemeClr>
              </a:solidFill>
            </a:endParaRPr>
          </a:p>
        </p:txBody>
      </p:sp>
      <p:sp>
        <p:nvSpPr>
          <p:cNvPr id="22" name="TextBox 21"/>
          <p:cNvSpPr txBox="1"/>
          <p:nvPr/>
        </p:nvSpPr>
        <p:spPr>
          <a:xfrm flipH="1">
            <a:off x="381410" y="1104078"/>
            <a:ext cx="11427861" cy="5262979"/>
          </a:xfrm>
          <a:prstGeom prst="rect">
            <a:avLst/>
          </a:prstGeom>
          <a:noFill/>
        </p:spPr>
        <p:txBody>
          <a:bodyPr wrap="square" rtlCol="0">
            <a:spAutoFit/>
          </a:bodyPr>
          <a:lstStyle/>
          <a:p>
            <a:pPr algn="just"/>
            <a:r>
              <a:rPr lang="en-IN" sz="2400" dirty="0">
                <a:solidFill>
                  <a:schemeClr val="bg1"/>
                </a:solidFill>
              </a:rPr>
              <a:t>Logical functions are some of the most popular and useful in Excel. They can test values in other cells and perform actions dependent upon the result of the test. This helps us to automate tasks in our </a:t>
            </a:r>
            <a:r>
              <a:rPr lang="en-IN" sz="2400" dirty="0" smtClean="0">
                <a:solidFill>
                  <a:schemeClr val="bg1"/>
                </a:solidFill>
              </a:rPr>
              <a:t>spreadsheets.</a:t>
            </a:r>
          </a:p>
          <a:p>
            <a:pPr algn="just"/>
            <a:endParaRPr lang="en-IN" sz="2400" dirty="0">
              <a:solidFill>
                <a:schemeClr val="bg1"/>
              </a:solidFill>
            </a:endParaRPr>
          </a:p>
          <a:p>
            <a:pPr algn="just"/>
            <a:r>
              <a:rPr lang="en-IN" sz="2400" dirty="0" smtClean="0">
                <a:solidFill>
                  <a:schemeClr val="bg1"/>
                </a:solidFill>
              </a:rPr>
              <a:t>If Function:-</a:t>
            </a:r>
          </a:p>
          <a:p>
            <a:pPr algn="just"/>
            <a:r>
              <a:rPr lang="en-IN" sz="2400" dirty="0">
                <a:solidFill>
                  <a:schemeClr val="bg1"/>
                </a:solidFill>
              </a:rPr>
              <a:t>The IF function checks whether a condition is met, and returns one value if true and another value if false</a:t>
            </a:r>
            <a:r>
              <a:rPr lang="en-IN" sz="2400" dirty="0" smtClean="0">
                <a:solidFill>
                  <a:schemeClr val="bg1"/>
                </a:solidFill>
              </a:rPr>
              <a:t>.</a:t>
            </a:r>
          </a:p>
          <a:p>
            <a:pPr algn="just"/>
            <a:endParaRPr lang="en-IN" sz="2400" dirty="0">
              <a:solidFill>
                <a:schemeClr val="bg1"/>
              </a:solidFill>
            </a:endParaRPr>
          </a:p>
          <a:p>
            <a:pPr algn="just"/>
            <a:r>
              <a:rPr lang="en-IN" sz="2400" dirty="0" smtClean="0">
                <a:solidFill>
                  <a:schemeClr val="bg1"/>
                </a:solidFill>
              </a:rPr>
              <a:t>And Function:-</a:t>
            </a:r>
          </a:p>
          <a:p>
            <a:pPr algn="just"/>
            <a:r>
              <a:rPr lang="en-IN" sz="2400" dirty="0">
                <a:solidFill>
                  <a:schemeClr val="bg1"/>
                </a:solidFill>
              </a:rPr>
              <a:t>The AND Function returns TRUE if all conditions are true and returns FALSE if any of the conditions are false.</a:t>
            </a:r>
          </a:p>
          <a:p>
            <a:pPr algn="just"/>
            <a:endParaRPr lang="en-IN" sz="2400" dirty="0" smtClean="0">
              <a:solidFill>
                <a:schemeClr val="bg1"/>
              </a:solidFill>
            </a:endParaRPr>
          </a:p>
          <a:p>
            <a:pPr algn="just"/>
            <a:endParaRPr lang="en-IN" sz="2400" dirty="0" smtClean="0">
              <a:solidFill>
                <a:schemeClr val="bg1"/>
              </a:solidFill>
            </a:endParaRPr>
          </a:p>
          <a:p>
            <a:pPr algn="just"/>
            <a:endParaRPr lang="en-IN" sz="2400" dirty="0" smtClean="0">
              <a:solidFill>
                <a:schemeClr val="bg1"/>
              </a:solidFill>
            </a:endParaRPr>
          </a:p>
        </p:txBody>
      </p:sp>
    </p:spTree>
    <p:custDataLst>
      <p:tags r:id="rId1"/>
    </p:custDataLst>
    <p:extLst>
      <p:ext uri="{BB962C8B-B14F-4D97-AF65-F5344CB8AC3E}">
        <p14:creationId xmlns:p14="http://schemas.microsoft.com/office/powerpoint/2010/main" val="4140811238"/>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217975"/>
            <a:ext cx="7773338" cy="9977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solidFill>
                <a:schemeClr val="bg1">
                  <a:lumMod val="85000"/>
                </a:schemeClr>
              </a:solidFill>
            </a:endParaRPr>
          </a:p>
        </p:txBody>
      </p:sp>
      <p:sp>
        <p:nvSpPr>
          <p:cNvPr id="25" name="Title 1">
            <a:extLst>
              <a:ext uri="{FF2B5EF4-FFF2-40B4-BE49-F238E27FC236}">
                <a16:creationId xmlns:a16="http://schemas.microsoft.com/office/drawing/2014/main" id="{6A2CF634-734E-472C-802C-F1CC668E2753}"/>
              </a:ext>
            </a:extLst>
          </p:cNvPr>
          <p:cNvSpPr txBox="1">
            <a:spLocks/>
          </p:cNvSpPr>
          <p:nvPr/>
        </p:nvSpPr>
        <p:spPr>
          <a:xfrm>
            <a:off x="3297713" y="287025"/>
            <a:ext cx="7016070" cy="9758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IN" sz="5400" dirty="0" smtClean="0">
                <a:solidFill>
                  <a:schemeClr val="bg1"/>
                </a:solidFill>
              </a:rPr>
              <a:t>Logical Function</a:t>
            </a:r>
            <a:endParaRPr lang="en-IN" sz="5400" dirty="0">
              <a:solidFill>
                <a:schemeClr val="bg1"/>
              </a:solidFill>
            </a:endParaRPr>
          </a:p>
        </p:txBody>
      </p:sp>
      <p:sp>
        <p:nvSpPr>
          <p:cNvPr id="22" name="TextBox 21"/>
          <p:cNvSpPr txBox="1"/>
          <p:nvPr/>
        </p:nvSpPr>
        <p:spPr>
          <a:xfrm>
            <a:off x="515763" y="1417044"/>
            <a:ext cx="11157870" cy="4708981"/>
          </a:xfrm>
          <a:prstGeom prst="rect">
            <a:avLst/>
          </a:prstGeom>
          <a:noFill/>
        </p:spPr>
        <p:txBody>
          <a:bodyPr wrap="square" rtlCol="0">
            <a:spAutoFit/>
          </a:bodyPr>
          <a:lstStyle/>
          <a:p>
            <a:pPr algn="just"/>
            <a:r>
              <a:rPr lang="en-IN" sz="2000" dirty="0" smtClean="0">
                <a:solidFill>
                  <a:schemeClr val="bg1"/>
                </a:solidFill>
              </a:rPr>
              <a:t>OR Function:-</a:t>
            </a:r>
          </a:p>
          <a:p>
            <a:pPr algn="just"/>
            <a:r>
              <a:rPr lang="en-IN" sz="2000" dirty="0">
                <a:solidFill>
                  <a:schemeClr val="bg1"/>
                </a:solidFill>
              </a:rPr>
              <a:t>The OR function returns TRUE if any of the conditions are TRUE and returns FALSE if all conditions are </a:t>
            </a:r>
            <a:r>
              <a:rPr lang="en-IN" sz="2000" dirty="0" smtClean="0">
                <a:solidFill>
                  <a:schemeClr val="bg1"/>
                </a:solidFill>
              </a:rPr>
              <a:t>false.</a:t>
            </a:r>
          </a:p>
          <a:p>
            <a:pPr algn="just"/>
            <a:endParaRPr lang="en-IN" sz="2000" dirty="0">
              <a:solidFill>
                <a:schemeClr val="bg1"/>
              </a:solidFill>
            </a:endParaRPr>
          </a:p>
          <a:p>
            <a:pPr algn="just"/>
            <a:r>
              <a:rPr lang="en-IN" sz="2000" dirty="0" smtClean="0">
                <a:solidFill>
                  <a:schemeClr val="bg1"/>
                </a:solidFill>
              </a:rPr>
              <a:t>Not Function:-</a:t>
            </a:r>
          </a:p>
          <a:p>
            <a:pPr algn="just"/>
            <a:r>
              <a:rPr lang="en-IN" sz="2000" dirty="0">
                <a:solidFill>
                  <a:schemeClr val="bg1"/>
                </a:solidFill>
              </a:rPr>
              <a:t>The NOT function changes TRUE to FALSE, and FALSE to </a:t>
            </a:r>
            <a:r>
              <a:rPr lang="en-IN" sz="2000" dirty="0" smtClean="0">
                <a:solidFill>
                  <a:schemeClr val="bg1"/>
                </a:solidFill>
              </a:rPr>
              <a:t>TRUE.</a:t>
            </a:r>
          </a:p>
          <a:p>
            <a:pPr algn="just"/>
            <a:endParaRPr lang="en-IN" sz="2000" dirty="0">
              <a:solidFill>
                <a:schemeClr val="bg1"/>
              </a:solidFill>
            </a:endParaRPr>
          </a:p>
          <a:p>
            <a:pPr algn="just"/>
            <a:r>
              <a:rPr lang="en-IN" sz="2000" dirty="0" smtClean="0">
                <a:solidFill>
                  <a:schemeClr val="bg1"/>
                </a:solidFill>
              </a:rPr>
              <a:t>IFERROR Function:-</a:t>
            </a:r>
          </a:p>
          <a:p>
            <a:pPr algn="just"/>
            <a:r>
              <a:rPr lang="en-IN" sz="2000" dirty="0">
                <a:solidFill>
                  <a:schemeClr val="bg1"/>
                </a:solidFill>
              </a:rPr>
              <a:t>It is used to check if there is an error in the formula in the first argument. The function returns the result of the formula if there is no error, or the </a:t>
            </a:r>
            <a:r>
              <a:rPr lang="en-IN" sz="2000" dirty="0" err="1" smtClean="0">
                <a:solidFill>
                  <a:schemeClr val="bg1"/>
                </a:solidFill>
              </a:rPr>
              <a:t>value_if_error</a:t>
            </a:r>
            <a:r>
              <a:rPr lang="en-IN" sz="2000" dirty="0" smtClean="0">
                <a:solidFill>
                  <a:schemeClr val="bg1"/>
                </a:solidFill>
              </a:rPr>
              <a:t> </a:t>
            </a:r>
            <a:r>
              <a:rPr lang="en-IN" sz="2000" dirty="0">
                <a:solidFill>
                  <a:schemeClr val="bg1"/>
                </a:solidFill>
              </a:rPr>
              <a:t>if there is one.</a:t>
            </a:r>
          </a:p>
          <a:p>
            <a:pPr algn="just"/>
            <a:endParaRPr lang="en-IN" sz="2000" dirty="0" smtClean="0">
              <a:solidFill>
                <a:schemeClr val="bg1"/>
              </a:solidFill>
            </a:endParaRPr>
          </a:p>
          <a:p>
            <a:pPr algn="just"/>
            <a:r>
              <a:rPr lang="en-IN" sz="2000" dirty="0" smtClean="0">
                <a:solidFill>
                  <a:schemeClr val="bg1"/>
                </a:solidFill>
              </a:rPr>
              <a:t>Nested IF Function:-</a:t>
            </a:r>
          </a:p>
          <a:p>
            <a:pPr algn="just"/>
            <a:r>
              <a:rPr lang="en-IN" sz="2000" dirty="0">
                <a:solidFill>
                  <a:schemeClr val="bg1"/>
                </a:solidFill>
              </a:rPr>
              <a:t> This means that we can write an IF function within another IF function. We may want to do this if we have more than two actions to perform.</a:t>
            </a:r>
            <a:endParaRPr lang="en-IN" sz="2000" dirty="0" smtClean="0">
              <a:solidFill>
                <a:schemeClr val="bg1"/>
              </a:solidFill>
            </a:endParaRPr>
          </a:p>
          <a:p>
            <a:pPr algn="just"/>
            <a:endParaRPr lang="en-IN" sz="2000" dirty="0" smtClean="0">
              <a:solidFill>
                <a:schemeClr val="bg1"/>
              </a:solidFill>
            </a:endParaRPr>
          </a:p>
        </p:txBody>
      </p:sp>
    </p:spTree>
    <p:custDataLst>
      <p:tags r:id="rId1"/>
    </p:custDataLst>
    <p:extLst>
      <p:ext uri="{BB962C8B-B14F-4D97-AF65-F5344CB8AC3E}">
        <p14:creationId xmlns:p14="http://schemas.microsoft.com/office/powerpoint/2010/main" val="2219950570"/>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515762" y="1403406"/>
            <a:ext cx="11369365" cy="4328385"/>
          </a:xfrm>
        </p:spPr>
        <p:txBody>
          <a:bodyPr>
            <a:normAutofit/>
          </a:bodyPr>
          <a:lstStyle/>
          <a:p>
            <a:pPr marL="0" indent="0" algn="just">
              <a:buNone/>
            </a:pPr>
            <a:r>
              <a:rPr lang="en-IN" dirty="0" err="1" smtClean="0">
                <a:solidFill>
                  <a:schemeClr val="bg1"/>
                </a:solidFill>
              </a:rPr>
              <a:t>Vlookup</a:t>
            </a:r>
            <a:r>
              <a:rPr lang="en-IN" dirty="0" smtClean="0">
                <a:solidFill>
                  <a:schemeClr val="bg1"/>
                </a:solidFill>
              </a:rPr>
              <a:t> Function:-</a:t>
            </a:r>
          </a:p>
          <a:p>
            <a:pPr marL="0" indent="0" algn="just">
              <a:buNone/>
            </a:pPr>
            <a:r>
              <a:rPr lang="en-IN" dirty="0">
                <a:solidFill>
                  <a:schemeClr val="bg1"/>
                </a:solidFill>
              </a:rPr>
              <a:t>The VLOOKUP (Vertical lookup) function looks for a value in the leftmost column of a table, and then returns a value in the same row from another column you specify.</a:t>
            </a:r>
          </a:p>
          <a:p>
            <a:pPr marL="0" indent="0" algn="just">
              <a:buNone/>
            </a:pPr>
            <a:endParaRPr lang="en-IN" dirty="0" smtClean="0">
              <a:solidFill>
                <a:schemeClr val="bg1"/>
              </a:solidFill>
            </a:endParaRPr>
          </a:p>
          <a:p>
            <a:pPr marL="0" indent="0" algn="just">
              <a:buNone/>
            </a:pPr>
            <a:r>
              <a:rPr lang="en-IN" dirty="0" err="1" smtClean="0">
                <a:solidFill>
                  <a:schemeClr val="bg1"/>
                </a:solidFill>
              </a:rPr>
              <a:t>Hlookup</a:t>
            </a:r>
            <a:r>
              <a:rPr lang="en-IN" dirty="0" smtClean="0">
                <a:solidFill>
                  <a:schemeClr val="bg1"/>
                </a:solidFill>
              </a:rPr>
              <a:t> Function:-</a:t>
            </a:r>
          </a:p>
          <a:p>
            <a:pPr marL="0" indent="0" algn="just">
              <a:buNone/>
            </a:pPr>
            <a:r>
              <a:rPr lang="en-IN" dirty="0">
                <a:solidFill>
                  <a:schemeClr val="bg1"/>
                </a:solidFill>
              </a:rPr>
              <a:t>The </a:t>
            </a:r>
            <a:r>
              <a:rPr lang="en-IN" dirty="0" smtClean="0">
                <a:solidFill>
                  <a:schemeClr val="bg1"/>
                </a:solidFill>
              </a:rPr>
              <a:t>HLOOKUP (Horizontal </a:t>
            </a:r>
            <a:r>
              <a:rPr lang="en-IN" dirty="0">
                <a:solidFill>
                  <a:schemeClr val="bg1"/>
                </a:solidFill>
              </a:rPr>
              <a:t>lookup) </a:t>
            </a:r>
            <a:r>
              <a:rPr lang="en-IN" dirty="0" smtClean="0">
                <a:solidFill>
                  <a:schemeClr val="bg1"/>
                </a:solidFill>
              </a:rPr>
              <a:t>function consist of specified row index number value at same column within table array output from top row lookup value input.</a:t>
            </a: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93580" y="360047"/>
            <a:ext cx="11591547" cy="101593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IN" dirty="0">
                <a:solidFill>
                  <a:schemeClr val="bg1"/>
                </a:solidFill>
              </a:rPr>
              <a:t>Lookup &amp; Reference Functions</a:t>
            </a:r>
          </a:p>
        </p:txBody>
      </p:sp>
    </p:spTree>
    <p:custDataLst>
      <p:tags r:id="rId1"/>
    </p:custDataLst>
    <p:extLst>
      <p:ext uri="{BB962C8B-B14F-4D97-AF65-F5344CB8AC3E}">
        <p14:creationId xmlns:p14="http://schemas.microsoft.com/office/powerpoint/2010/main" val="1688641613"/>
      </p:ext>
    </p:extLst>
  </p:cSld>
  <p:clrMapOvr>
    <a:masterClrMapping/>
  </p:clrMapOvr>
  <p:transition spd="slow" advClick="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8856" y="284104"/>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404949" y="1510748"/>
            <a:ext cx="11403873" cy="4666215"/>
          </a:xfrm>
        </p:spPr>
        <p:txBody>
          <a:bodyPr>
            <a:normAutofit/>
          </a:bodyPr>
          <a:lstStyle/>
          <a:p>
            <a:pPr marL="0" indent="0" algn="just">
              <a:buNone/>
            </a:pPr>
            <a:r>
              <a:rPr lang="en-IN" dirty="0" smtClean="0">
                <a:solidFill>
                  <a:schemeClr val="bg1"/>
                </a:solidFill>
              </a:rPr>
              <a:t>Match Function:- </a:t>
            </a:r>
          </a:p>
          <a:p>
            <a:pPr marL="0" indent="0" algn="just">
              <a:buNone/>
            </a:pPr>
            <a:r>
              <a:rPr lang="en-IN" dirty="0" smtClean="0">
                <a:solidFill>
                  <a:schemeClr val="bg1"/>
                </a:solidFill>
              </a:rPr>
              <a:t>This function consist of one-dimensional array position output from value and one-dimensional array inputs.</a:t>
            </a:r>
          </a:p>
          <a:p>
            <a:pPr marL="0" indent="0" algn="just">
              <a:buNone/>
            </a:pPr>
            <a:endParaRPr lang="en-IN" dirty="0">
              <a:solidFill>
                <a:schemeClr val="bg1"/>
              </a:solidFill>
            </a:endParaRPr>
          </a:p>
          <a:p>
            <a:pPr marL="0" indent="0" algn="just">
              <a:buNone/>
            </a:pPr>
            <a:r>
              <a:rPr lang="en-IN" dirty="0" smtClean="0">
                <a:solidFill>
                  <a:schemeClr val="bg1"/>
                </a:solidFill>
              </a:rPr>
              <a:t>Index Function:-</a:t>
            </a:r>
          </a:p>
          <a:p>
            <a:pPr marL="0" indent="0" algn="just">
              <a:buNone/>
            </a:pPr>
            <a:r>
              <a:rPr lang="en-IN" dirty="0" smtClean="0">
                <a:solidFill>
                  <a:schemeClr val="bg1"/>
                </a:solidFill>
              </a:rPr>
              <a:t>This function consist of array  value output from row and column inputs.</a:t>
            </a: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579345" y="204689"/>
            <a:ext cx="9936255" cy="10548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base"/>
            <a:r>
              <a:rPr lang="en-IN" dirty="0">
                <a:solidFill>
                  <a:schemeClr val="bg1"/>
                </a:solidFill>
              </a:rPr>
              <a:t>Lookup &amp; Reference Functions</a:t>
            </a:r>
            <a:endParaRPr lang="en-IN" dirty="0">
              <a:solidFill>
                <a:schemeClr val="bg1"/>
              </a:solidFill>
            </a:endParaRPr>
          </a:p>
        </p:txBody>
      </p:sp>
    </p:spTree>
    <p:custDataLst>
      <p:tags r:id="rId1"/>
    </p:custDataLst>
    <p:extLst>
      <p:ext uri="{BB962C8B-B14F-4D97-AF65-F5344CB8AC3E}">
        <p14:creationId xmlns:p14="http://schemas.microsoft.com/office/powerpoint/2010/main" val="3800585566"/>
      </p:ext>
    </p:extLst>
  </p:cSld>
  <p:clrMapOvr>
    <a:masterClrMapping/>
  </p:clrMapOvr>
  <p:transition spd="slow" advClick="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40483" y="18947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sp>
        <p:nvSpPr>
          <p:cNvPr id="30" name="Content Placeholder 29">
            <a:extLst>
              <a:ext uri="{FF2B5EF4-FFF2-40B4-BE49-F238E27FC236}">
                <a16:creationId xmlns:a16="http://schemas.microsoft.com/office/drawing/2014/main" id="{C467A028-9570-4A46-93D7-68C451153761}"/>
              </a:ext>
            </a:extLst>
          </p:cNvPr>
          <p:cNvSpPr>
            <a:spLocks noGrp="1"/>
          </p:cNvSpPr>
          <p:nvPr>
            <p:ph idx="1"/>
          </p:nvPr>
        </p:nvSpPr>
        <p:spPr>
          <a:xfrm>
            <a:off x="492468" y="1262870"/>
            <a:ext cx="11303292" cy="4784669"/>
          </a:xfrm>
        </p:spPr>
        <p:txBody>
          <a:bodyPr>
            <a:normAutofit/>
          </a:bodyPr>
          <a:lstStyle/>
          <a:p>
            <a:pPr marL="0" indent="0" algn="just">
              <a:buNone/>
            </a:pPr>
            <a:r>
              <a:rPr lang="en-IN" dirty="0" smtClean="0">
                <a:solidFill>
                  <a:schemeClr val="bg1"/>
                </a:solidFill>
              </a:rPr>
              <a:t>LEFT Function:-</a:t>
            </a:r>
            <a:endParaRPr lang="en-IN" dirty="0">
              <a:solidFill>
                <a:schemeClr val="bg1"/>
              </a:solidFill>
            </a:endParaRPr>
          </a:p>
          <a:p>
            <a:pPr marL="0" indent="0" algn="just">
              <a:buNone/>
            </a:pPr>
            <a:r>
              <a:rPr lang="en-IN" dirty="0">
                <a:solidFill>
                  <a:schemeClr val="bg1"/>
                </a:solidFill>
              </a:rPr>
              <a:t>To extract the leftmost characters from a string, use the LEFT function</a:t>
            </a:r>
            <a:r>
              <a:rPr lang="en-IN" dirty="0" smtClean="0">
                <a:solidFill>
                  <a:schemeClr val="bg1"/>
                </a:solidFill>
              </a:rPr>
              <a:t>.</a:t>
            </a:r>
          </a:p>
          <a:p>
            <a:pPr marL="0" indent="0" algn="just">
              <a:buNone/>
            </a:pPr>
            <a:endParaRPr lang="en-IN" dirty="0">
              <a:solidFill>
                <a:schemeClr val="bg1"/>
              </a:solidFill>
            </a:endParaRPr>
          </a:p>
          <a:p>
            <a:pPr marL="0" indent="0" algn="just">
              <a:buNone/>
            </a:pPr>
            <a:r>
              <a:rPr lang="en-IN" dirty="0" smtClean="0">
                <a:solidFill>
                  <a:schemeClr val="bg1"/>
                </a:solidFill>
              </a:rPr>
              <a:t>RIGHT Function:-</a:t>
            </a:r>
          </a:p>
          <a:p>
            <a:pPr marL="0" indent="0" algn="just">
              <a:buNone/>
            </a:pPr>
            <a:r>
              <a:rPr lang="en-IN" dirty="0">
                <a:solidFill>
                  <a:schemeClr val="bg1"/>
                </a:solidFill>
              </a:rPr>
              <a:t>To extract the rightmost characters from a string, use the RIGHT function</a:t>
            </a:r>
            <a:r>
              <a:rPr lang="en-IN" dirty="0" smtClean="0">
                <a:solidFill>
                  <a:schemeClr val="bg1"/>
                </a:solidFill>
              </a:rPr>
              <a:t>.</a:t>
            </a:r>
          </a:p>
          <a:p>
            <a:pPr marL="0" indent="0" algn="just">
              <a:buNone/>
            </a:pPr>
            <a:endParaRPr lang="en-IN" dirty="0">
              <a:solidFill>
                <a:schemeClr val="bg1"/>
              </a:solidFill>
            </a:endParaRPr>
          </a:p>
          <a:p>
            <a:pPr marL="0" indent="0" algn="just">
              <a:buNone/>
            </a:pPr>
            <a:r>
              <a:rPr lang="en-IN" dirty="0" smtClean="0">
                <a:solidFill>
                  <a:schemeClr val="bg1"/>
                </a:solidFill>
              </a:rPr>
              <a:t>MID Function:-</a:t>
            </a:r>
          </a:p>
          <a:p>
            <a:pPr marL="0" indent="0" algn="just">
              <a:buNone/>
            </a:pPr>
            <a:r>
              <a:rPr lang="en-IN" dirty="0">
                <a:solidFill>
                  <a:schemeClr val="bg1"/>
                </a:solidFill>
              </a:rPr>
              <a:t>To extract a substring, starting in the middle of a string, use the MID function.</a:t>
            </a:r>
            <a:endParaRPr lang="en-IN" dirty="0">
              <a:solidFill>
                <a:schemeClr val="bg1"/>
              </a:solidFill>
            </a:endParaRPr>
          </a:p>
          <a:p>
            <a:pPr marL="0" indent="0" algn="just">
              <a:buNone/>
            </a:pPr>
            <a:endParaRPr lang="en-IN"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33" name="Title 1">
            <a:extLst>
              <a:ext uri="{FF2B5EF4-FFF2-40B4-BE49-F238E27FC236}">
                <a16:creationId xmlns:a16="http://schemas.microsoft.com/office/drawing/2014/main" id="{1FEBA508-7E7A-48AC-890A-6654C33AEBA9}"/>
              </a:ext>
            </a:extLst>
          </p:cNvPr>
          <p:cNvSpPr txBox="1">
            <a:spLocks/>
          </p:cNvSpPr>
          <p:nvPr/>
        </p:nvSpPr>
        <p:spPr>
          <a:xfrm>
            <a:off x="2098532" y="308762"/>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Text Functions</a:t>
            </a:r>
            <a:endParaRPr lang="en-US" dirty="0">
              <a:solidFill>
                <a:schemeClr val="bg1">
                  <a:lumMod val="85000"/>
                </a:schemeClr>
              </a:solidFill>
            </a:endParaRPr>
          </a:p>
        </p:txBody>
      </p:sp>
    </p:spTree>
    <p:custDataLst>
      <p:tags r:id="rId1"/>
    </p:custDataLst>
    <p:extLst>
      <p:ext uri="{BB962C8B-B14F-4D97-AF65-F5344CB8AC3E}">
        <p14:creationId xmlns:p14="http://schemas.microsoft.com/office/powerpoint/2010/main" val="4012349158"/>
      </p:ext>
    </p:extLst>
  </p:cSld>
  <p:clrMapOvr>
    <a:masterClrMapping/>
  </p:clrMapOvr>
  <p:transition spd="slow" advClick="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6907" y="261879"/>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2" name="TextBox 21"/>
          <p:cNvSpPr txBox="1"/>
          <p:nvPr/>
        </p:nvSpPr>
        <p:spPr>
          <a:xfrm>
            <a:off x="3392258" y="329903"/>
            <a:ext cx="10848433" cy="1015663"/>
          </a:xfrm>
          <a:prstGeom prst="rect">
            <a:avLst/>
          </a:prstGeom>
          <a:noFill/>
        </p:spPr>
        <p:txBody>
          <a:bodyPr wrap="square" rtlCol="0">
            <a:spAutoFit/>
          </a:bodyPr>
          <a:lstStyle/>
          <a:p>
            <a:pPr lvl="0"/>
            <a:r>
              <a:rPr lang="en-US" sz="6000" dirty="0">
                <a:solidFill>
                  <a:prstClr val="white">
                    <a:lumMod val="85000"/>
                  </a:prstClr>
                </a:solidFill>
              </a:rPr>
              <a:t>Text Functions</a:t>
            </a:r>
            <a:endParaRPr lang="en-US" sz="6000" dirty="0">
              <a:solidFill>
                <a:prstClr val="white">
                  <a:lumMod val="85000"/>
                </a:prstClr>
              </a:solidFill>
            </a:endParaRPr>
          </a:p>
        </p:txBody>
      </p:sp>
      <p:sp>
        <p:nvSpPr>
          <p:cNvPr id="27" name="TextBox 26"/>
          <p:cNvSpPr txBox="1"/>
          <p:nvPr/>
        </p:nvSpPr>
        <p:spPr>
          <a:xfrm>
            <a:off x="513813" y="1383435"/>
            <a:ext cx="10793049" cy="4401205"/>
          </a:xfrm>
          <a:prstGeom prst="rect">
            <a:avLst/>
          </a:prstGeom>
          <a:noFill/>
        </p:spPr>
        <p:txBody>
          <a:bodyPr wrap="square" rtlCol="0">
            <a:spAutoFit/>
          </a:bodyPr>
          <a:lstStyle/>
          <a:p>
            <a:r>
              <a:rPr lang="en-IN" sz="2800" dirty="0" smtClean="0">
                <a:solidFill>
                  <a:schemeClr val="bg1"/>
                </a:solidFill>
              </a:rPr>
              <a:t>Len Function:-</a:t>
            </a:r>
          </a:p>
          <a:p>
            <a:r>
              <a:rPr lang="en-IN" sz="2800" dirty="0">
                <a:solidFill>
                  <a:schemeClr val="bg1"/>
                </a:solidFill>
              </a:rPr>
              <a:t>To get the length of a string, use the LEN function</a:t>
            </a:r>
            <a:r>
              <a:rPr lang="en-IN" sz="2800" dirty="0" smtClean="0">
                <a:solidFill>
                  <a:schemeClr val="bg1"/>
                </a:solidFill>
              </a:rPr>
              <a:t>.</a:t>
            </a:r>
          </a:p>
          <a:p>
            <a:endParaRPr lang="en-IN" sz="2800" dirty="0">
              <a:solidFill>
                <a:schemeClr val="bg1"/>
              </a:solidFill>
            </a:endParaRPr>
          </a:p>
          <a:p>
            <a:r>
              <a:rPr lang="en-IN" sz="2800" dirty="0" smtClean="0">
                <a:solidFill>
                  <a:schemeClr val="bg1"/>
                </a:solidFill>
              </a:rPr>
              <a:t>Find Function:-</a:t>
            </a:r>
          </a:p>
          <a:p>
            <a:r>
              <a:rPr lang="en-IN" sz="2800" dirty="0">
                <a:solidFill>
                  <a:schemeClr val="bg1"/>
                </a:solidFill>
              </a:rPr>
              <a:t>To find the position of a substring in a string, use the FIND function</a:t>
            </a:r>
            <a:r>
              <a:rPr lang="en-IN" sz="2800" dirty="0" smtClean="0">
                <a:solidFill>
                  <a:schemeClr val="bg1"/>
                </a:solidFill>
              </a:rPr>
              <a:t>.</a:t>
            </a:r>
          </a:p>
          <a:p>
            <a:endParaRPr lang="en-IN" sz="2800" dirty="0">
              <a:solidFill>
                <a:schemeClr val="bg1"/>
              </a:solidFill>
            </a:endParaRPr>
          </a:p>
          <a:p>
            <a:r>
              <a:rPr lang="en-IN" sz="2800" dirty="0" smtClean="0">
                <a:solidFill>
                  <a:schemeClr val="bg1"/>
                </a:solidFill>
              </a:rPr>
              <a:t>Concatenate Function:-</a:t>
            </a:r>
          </a:p>
          <a:p>
            <a:r>
              <a:rPr lang="en-IN" sz="2800" dirty="0">
                <a:solidFill>
                  <a:schemeClr val="bg1"/>
                </a:solidFill>
              </a:rPr>
              <a:t>The CONCATENATE function allows you to combine text from different cells into one cell. In our example, we can use it to combine the text in column A and column B to create a combined name in a new column.</a:t>
            </a:r>
            <a:endParaRPr lang="en-IN" sz="2800" dirty="0">
              <a:solidFill>
                <a:schemeClr val="bg1"/>
              </a:solidFill>
            </a:endParaRPr>
          </a:p>
        </p:txBody>
      </p:sp>
    </p:spTree>
    <p:custDataLst>
      <p:tags r:id="rId1"/>
    </p:custDataLst>
    <p:extLst>
      <p:ext uri="{BB962C8B-B14F-4D97-AF65-F5344CB8AC3E}">
        <p14:creationId xmlns:p14="http://schemas.microsoft.com/office/powerpoint/2010/main" val="1417715218"/>
      </p:ext>
    </p:extLst>
  </p:cSld>
  <p:clrMapOvr>
    <a:masterClrMapping/>
  </p:clrMapOvr>
  <p:transition spd="slow" advClick="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C21D977-FAD6-4214-BD6C-08D3B29154D3}"/>
              </a:ext>
            </a:extLst>
          </p:cNvPr>
          <p:cNvSpPr/>
          <p:nvPr/>
        </p:nvSpPr>
        <p:spPr>
          <a:xfrm>
            <a:off x="257553" y="270810"/>
            <a:ext cx="11674288" cy="593252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2400" b="1" dirty="0"/>
          </a:p>
          <a:p>
            <a:endParaRPr lang="en-US" sz="2200" b="1" dirty="0">
              <a:solidFill>
                <a:schemeClr val="bg1"/>
              </a:solidFill>
            </a:endParaRPr>
          </a:p>
          <a:p>
            <a:endParaRPr lang="en-US" sz="2200" b="1" dirty="0">
              <a:solidFill>
                <a:schemeClr val="bg1"/>
              </a:solidFill>
            </a:endParaRPr>
          </a:p>
          <a:p>
            <a:pPr marL="457200" indent="-457200">
              <a:buAutoNum type="alphaLcParenR"/>
            </a:pPr>
            <a:endParaRPr lang="en-US" sz="2200" b="1" dirty="0">
              <a:solidFill>
                <a:schemeClr val="bg1"/>
              </a:solidFill>
            </a:endParaRPr>
          </a:p>
          <a:p>
            <a:endParaRPr lang="en-US" sz="2200"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dirty="0">
              <a:solidFill>
                <a:schemeClr val="bg1"/>
              </a:solidFill>
            </a:endParaRPr>
          </a:p>
        </p:txBody>
      </p:sp>
      <p:sp>
        <p:nvSpPr>
          <p:cNvPr id="2" name="Title 1">
            <a:extLst>
              <a:ext uri="{FF2B5EF4-FFF2-40B4-BE49-F238E27FC236}">
                <a16:creationId xmlns:a16="http://schemas.microsoft.com/office/drawing/2014/main" id="{D16CDABB-115C-44EC-9FBC-E06F565B3895}"/>
              </a:ext>
            </a:extLst>
          </p:cNvPr>
          <p:cNvSpPr>
            <a:spLocks noGrp="1"/>
          </p:cNvSpPr>
          <p:nvPr>
            <p:ph type="title"/>
          </p:nvPr>
        </p:nvSpPr>
        <p:spPr/>
        <p:txBody>
          <a:bodyPr/>
          <a:lstStyle/>
          <a:p>
            <a:r>
              <a:rPr lang="en-US" dirty="0"/>
              <a:t>2</a:t>
            </a:r>
          </a:p>
        </p:txBody>
      </p:sp>
      <p:grpSp>
        <p:nvGrpSpPr>
          <p:cNvPr id="4" name="Group 3">
            <a:extLst>
              <a:ext uri="{FF2B5EF4-FFF2-40B4-BE49-F238E27FC236}">
                <a16:creationId xmlns:a16="http://schemas.microsoft.com/office/drawing/2014/main" id="{F57775C6-EE50-443B-856D-82D08CEB82A7}"/>
              </a:ext>
            </a:extLst>
          </p:cNvPr>
          <p:cNvGrpSpPr/>
          <p:nvPr/>
        </p:nvGrpSpPr>
        <p:grpSpPr>
          <a:xfrm>
            <a:off x="0" y="0"/>
            <a:ext cx="12192001" cy="6858000"/>
            <a:chOff x="731926" y="7155"/>
            <a:chExt cx="9170077" cy="5506302"/>
          </a:xfrm>
        </p:grpSpPr>
        <p:grpSp>
          <p:nvGrpSpPr>
            <p:cNvPr id="5" name="Group 4">
              <a:extLst>
                <a:ext uri="{FF2B5EF4-FFF2-40B4-BE49-F238E27FC236}">
                  <a16:creationId xmlns:a16="http://schemas.microsoft.com/office/drawing/2014/main" id="{ADFA38FE-7C44-4BD7-9F85-E48A1946CF70}"/>
                </a:ext>
              </a:extLst>
            </p:cNvPr>
            <p:cNvGrpSpPr/>
            <p:nvPr userDrawn="1"/>
          </p:nvGrpSpPr>
          <p:grpSpPr>
            <a:xfrm>
              <a:off x="736599" y="5315755"/>
              <a:ext cx="9145403" cy="197702"/>
              <a:chOff x="495298" y="-137510"/>
              <a:chExt cx="9145389" cy="197702"/>
            </a:xfrm>
          </p:grpSpPr>
          <p:sp>
            <p:nvSpPr>
              <p:cNvPr id="18" name="Rectangle 17" descr="Gold bar">
                <a:extLst>
                  <a:ext uri="{FF2B5EF4-FFF2-40B4-BE49-F238E27FC236}">
                    <a16:creationId xmlns:a16="http://schemas.microsoft.com/office/drawing/2014/main" id="{046671DC-2EFC-4A9A-A43C-91CF89718383}"/>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9" name="Rectangle 18" descr="Orange bar">
                <a:extLst>
                  <a:ext uri="{FF2B5EF4-FFF2-40B4-BE49-F238E27FC236}">
                    <a16:creationId xmlns:a16="http://schemas.microsoft.com/office/drawing/2014/main" id="{E0EE566F-FDED-425F-AFFE-9135E2B85C12}"/>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20" name="Rectangle 19" descr="Slate bar">
                <a:extLst>
                  <a:ext uri="{FF2B5EF4-FFF2-40B4-BE49-F238E27FC236}">
                    <a16:creationId xmlns:a16="http://schemas.microsoft.com/office/drawing/2014/main" id="{F6E4AA5A-B477-4AE0-B9C6-B44146EB7E1C}"/>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6" name="Group 5">
              <a:extLst>
                <a:ext uri="{FF2B5EF4-FFF2-40B4-BE49-F238E27FC236}">
                  <a16:creationId xmlns:a16="http://schemas.microsoft.com/office/drawing/2014/main" id="{9BF6ABCF-6F01-4E10-81CD-07130F6F0239}"/>
                </a:ext>
              </a:extLst>
            </p:cNvPr>
            <p:cNvGrpSpPr/>
            <p:nvPr userDrawn="1"/>
          </p:nvGrpSpPr>
          <p:grpSpPr>
            <a:xfrm>
              <a:off x="736599" y="7155"/>
              <a:ext cx="9165404" cy="197702"/>
              <a:chOff x="495298" y="-137510"/>
              <a:chExt cx="9165390" cy="197702"/>
            </a:xfrm>
          </p:grpSpPr>
          <p:sp>
            <p:nvSpPr>
              <p:cNvPr id="15" name="Rectangle 14" descr="Gold bar">
                <a:extLst>
                  <a:ext uri="{FF2B5EF4-FFF2-40B4-BE49-F238E27FC236}">
                    <a16:creationId xmlns:a16="http://schemas.microsoft.com/office/drawing/2014/main" id="{C9938247-E268-4E54-8B36-0903FC3A7596}"/>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6" name="Rectangle 15" descr="Orange bar">
                <a:extLst>
                  <a:ext uri="{FF2B5EF4-FFF2-40B4-BE49-F238E27FC236}">
                    <a16:creationId xmlns:a16="http://schemas.microsoft.com/office/drawing/2014/main" id="{7DD07EE6-1396-4B2E-B771-C0BAFA6EF53B}"/>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7" name="Rectangle 16" descr="Slate bar">
                <a:extLst>
                  <a:ext uri="{FF2B5EF4-FFF2-40B4-BE49-F238E27FC236}">
                    <a16:creationId xmlns:a16="http://schemas.microsoft.com/office/drawing/2014/main" id="{45715A6C-3CBD-45D7-B27D-4847305141D1}"/>
                  </a:ext>
                </a:extLst>
              </p:cNvPr>
              <p:cNvSpPr>
                <a:spLocks noChangeArrowheads="1"/>
              </p:cNvSpPr>
              <p:nvPr userDrawn="1"/>
            </p:nvSpPr>
            <p:spPr bwMode="auto">
              <a:xfrm rot="16200000" flipH="1">
                <a:off x="8028603" y="-1572875"/>
                <a:ext cx="196719" cy="3067450"/>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7" name="Group 6">
              <a:extLst>
                <a:ext uri="{FF2B5EF4-FFF2-40B4-BE49-F238E27FC236}">
                  <a16:creationId xmlns:a16="http://schemas.microsoft.com/office/drawing/2014/main" id="{9D8261A1-874E-416D-B8B6-891075E3EB69}"/>
                </a:ext>
              </a:extLst>
            </p:cNvPr>
            <p:cNvGrpSpPr/>
            <p:nvPr userDrawn="1"/>
          </p:nvGrpSpPr>
          <p:grpSpPr>
            <a:xfrm rot="5400000">
              <a:off x="-1821413" y="2560495"/>
              <a:ext cx="5301852" cy="195174"/>
              <a:chOff x="495298" y="-137510"/>
              <a:chExt cx="9145389" cy="197702"/>
            </a:xfrm>
          </p:grpSpPr>
          <p:sp>
            <p:nvSpPr>
              <p:cNvPr id="12" name="Rectangle 11" descr="Gold bar">
                <a:extLst>
                  <a:ext uri="{FF2B5EF4-FFF2-40B4-BE49-F238E27FC236}">
                    <a16:creationId xmlns:a16="http://schemas.microsoft.com/office/drawing/2014/main" id="{96B18A17-52D4-41C0-8FC9-BF0CBE13FC58}"/>
                  </a:ext>
                </a:extLst>
              </p:cNvPr>
              <p:cNvSpPr>
                <a:spLocks noChangeArrowheads="1"/>
              </p:cNvSpPr>
              <p:nvPr userDrawn="1"/>
            </p:nvSpPr>
            <p:spPr bwMode="auto">
              <a:xfrm rot="16200000" flipH="1">
                <a:off x="1921171" y="-1562398"/>
                <a:ext cx="196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3" name="Rectangle 12" descr="Orange bar">
                <a:extLst>
                  <a:ext uri="{FF2B5EF4-FFF2-40B4-BE49-F238E27FC236}">
                    <a16:creationId xmlns:a16="http://schemas.microsoft.com/office/drawing/2014/main" id="{63A17A12-0A61-4206-A73D-ACE61BCCE846}"/>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4" name="Rectangle 13" descr="Slate bar">
                <a:extLst>
                  <a:ext uri="{FF2B5EF4-FFF2-40B4-BE49-F238E27FC236}">
                    <a16:creationId xmlns:a16="http://schemas.microsoft.com/office/drawing/2014/main" id="{299DC9E5-FC1C-4FBD-B88D-F4BC214C8AD4}"/>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nvGrpSpPr>
            <p:cNvPr id="8" name="Group 7">
              <a:extLst>
                <a:ext uri="{FF2B5EF4-FFF2-40B4-BE49-F238E27FC236}">
                  <a16:creationId xmlns:a16="http://schemas.microsoft.com/office/drawing/2014/main" id="{83843C6D-91DC-4862-B747-3FFD22476294}"/>
                </a:ext>
              </a:extLst>
            </p:cNvPr>
            <p:cNvGrpSpPr/>
            <p:nvPr userDrawn="1"/>
          </p:nvGrpSpPr>
          <p:grpSpPr>
            <a:xfrm rot="5400000">
              <a:off x="7153481" y="2757203"/>
              <a:ext cx="5301853" cy="195189"/>
              <a:chOff x="495297" y="-137525"/>
              <a:chExt cx="9145390" cy="197717"/>
            </a:xfrm>
          </p:grpSpPr>
          <p:sp>
            <p:nvSpPr>
              <p:cNvPr id="9" name="Rectangle 8" descr="Gold bar">
                <a:extLst>
                  <a:ext uri="{FF2B5EF4-FFF2-40B4-BE49-F238E27FC236}">
                    <a16:creationId xmlns:a16="http://schemas.microsoft.com/office/drawing/2014/main" id="{291F9A70-DD9D-4C8F-B72B-F477AB732229}"/>
                  </a:ext>
                </a:extLst>
              </p:cNvPr>
              <p:cNvSpPr>
                <a:spLocks noChangeArrowheads="1"/>
              </p:cNvSpPr>
              <p:nvPr userDrawn="1"/>
            </p:nvSpPr>
            <p:spPr bwMode="auto">
              <a:xfrm rot="16200000" flipH="1">
                <a:off x="1920670" y="-1562898"/>
                <a:ext cx="197717" cy="3048463"/>
              </a:xfrm>
              <a:prstGeom prst="rect">
                <a:avLst/>
              </a:prstGeom>
              <a:solidFill>
                <a:srgbClr val="DFA542"/>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0" name="Rectangle 9" descr="Orange bar">
                <a:extLst>
                  <a:ext uri="{FF2B5EF4-FFF2-40B4-BE49-F238E27FC236}">
                    <a16:creationId xmlns:a16="http://schemas.microsoft.com/office/drawing/2014/main" id="{6FE521B2-F224-47A0-A5C2-87D56DBDA789}"/>
                  </a:ext>
                </a:extLst>
              </p:cNvPr>
              <p:cNvSpPr>
                <a:spLocks noChangeArrowheads="1"/>
              </p:cNvSpPr>
              <p:nvPr userDrawn="1"/>
            </p:nvSpPr>
            <p:spPr bwMode="auto">
              <a:xfrm rot="16200000" flipH="1">
                <a:off x="4969634" y="-1563382"/>
                <a:ext cx="196717" cy="3048463"/>
              </a:xfrm>
              <a:prstGeom prst="rect">
                <a:avLst/>
              </a:prstGeom>
              <a:solidFill>
                <a:srgbClr val="24A45B"/>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sp>
            <p:nvSpPr>
              <p:cNvPr id="11" name="Rectangle 10" descr="Slate bar">
                <a:extLst>
                  <a:ext uri="{FF2B5EF4-FFF2-40B4-BE49-F238E27FC236}">
                    <a16:creationId xmlns:a16="http://schemas.microsoft.com/office/drawing/2014/main" id="{2659B712-DB60-4BEE-9F71-4EC8FA575F78}"/>
                  </a:ext>
                </a:extLst>
              </p:cNvPr>
              <p:cNvSpPr>
                <a:spLocks noChangeArrowheads="1"/>
              </p:cNvSpPr>
              <p:nvPr userDrawn="1"/>
            </p:nvSpPr>
            <p:spPr bwMode="auto">
              <a:xfrm rot="16200000" flipH="1">
                <a:off x="8018097" y="-1563383"/>
                <a:ext cx="196717" cy="3048463"/>
              </a:xfrm>
              <a:prstGeom prst="rect">
                <a:avLst/>
              </a:prstGeom>
              <a:solidFill>
                <a:srgbClr val="DA6E73"/>
              </a:solidFill>
              <a:ln w="9525">
                <a:noFill/>
                <a:miter lim="800000"/>
                <a:headEnd/>
                <a:tailEnd/>
              </a:ln>
              <a:effectLst>
                <a:reflection blurRad="6350" stA="50000" endA="300" endPos="38500" dist="50800" dir="5400000" sy="-100000" algn="bl" rotWithShape="0"/>
              </a:effectLst>
            </p:spPr>
            <p:txBody>
              <a:bodyPr wrap="none" anchor="ctr"/>
              <a:lstStyle/>
              <a:p>
                <a:pPr algn="ctr" eaLnBrk="1" hangingPunct="1"/>
                <a:endParaRPr lang="en-US" sz="2400">
                  <a:latin typeface="Times New Roman" panose="02020603050405020304" pitchFamily="18" charset="0"/>
                </a:endParaRPr>
              </a:p>
            </p:txBody>
          </p:sp>
        </p:grpSp>
      </p:grpSp>
      <p:sp>
        <p:nvSpPr>
          <p:cNvPr id="23" name="TextBox 22">
            <a:extLst>
              <a:ext uri="{FF2B5EF4-FFF2-40B4-BE49-F238E27FC236}">
                <a16:creationId xmlns:a16="http://schemas.microsoft.com/office/drawing/2014/main" id="{55C39C9A-0DD3-4DF2-AB4F-70F67914C32D}"/>
              </a:ext>
            </a:extLst>
          </p:cNvPr>
          <p:cNvSpPr txBox="1"/>
          <p:nvPr/>
        </p:nvSpPr>
        <p:spPr>
          <a:xfrm>
            <a:off x="9871870" y="6204564"/>
            <a:ext cx="2060619"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24A45B"/>
                </a:solidFill>
              </a:rPr>
              <a:t>MentorrBuddy.com</a:t>
            </a:r>
          </a:p>
        </p:txBody>
      </p:sp>
      <p:sp>
        <p:nvSpPr>
          <p:cNvPr id="24" name="TextBox 23">
            <a:extLst>
              <a:ext uri="{FF2B5EF4-FFF2-40B4-BE49-F238E27FC236}">
                <a16:creationId xmlns:a16="http://schemas.microsoft.com/office/drawing/2014/main" id="{527CDB21-C93D-4537-A695-3FB40901191B}"/>
              </a:ext>
            </a:extLst>
          </p:cNvPr>
          <p:cNvSpPr txBox="1"/>
          <p:nvPr/>
        </p:nvSpPr>
        <p:spPr>
          <a:xfrm>
            <a:off x="293579" y="6157401"/>
            <a:ext cx="9613668" cy="461665"/>
          </a:xfrm>
          <a:prstGeom prst="rect">
            <a:avLst/>
          </a:prstGeom>
          <a:noFill/>
        </p:spPr>
        <p:txBody>
          <a:bodyPr wrap="square" rtlCol="0">
            <a:spAutoFit/>
          </a:bodyPr>
          <a:lstStyle/>
          <a:p>
            <a:pPr algn="ctr"/>
            <a:r>
              <a:rPr lang="en-US" sz="2400" b="1" dirty="0">
                <a:solidFill>
                  <a:schemeClr val="accent1">
                    <a:lumMod val="50000"/>
                  </a:schemeClr>
                </a:solidFill>
                <a:latin typeface="Saucer BB" panose="02000505000000020004" pitchFamily="2" charset="0"/>
              </a:rPr>
              <a:t>Data Science</a:t>
            </a:r>
          </a:p>
        </p:txBody>
      </p:sp>
      <p:sp>
        <p:nvSpPr>
          <p:cNvPr id="29" name="TextBox 28"/>
          <p:cNvSpPr txBox="1"/>
          <p:nvPr/>
        </p:nvSpPr>
        <p:spPr>
          <a:xfrm>
            <a:off x="911270" y="1542886"/>
            <a:ext cx="9990909" cy="3970318"/>
          </a:xfrm>
          <a:prstGeom prst="rect">
            <a:avLst/>
          </a:prstGeom>
          <a:noFill/>
        </p:spPr>
        <p:txBody>
          <a:bodyPr wrap="square" rtlCol="0">
            <a:spAutoFit/>
          </a:bodyPr>
          <a:lstStyle/>
          <a:p>
            <a:pPr algn="just"/>
            <a:r>
              <a:rPr lang="en-IN" sz="2800" dirty="0">
                <a:solidFill>
                  <a:schemeClr val="bg1"/>
                </a:solidFill>
              </a:rPr>
              <a:t>In Excel, an Array Formula allows you to do powerful calculations on one or more value sets. The result may fit in a single cell or it may be an array. An array is just a list or range of values, but an Array Formula is a special type of formula that must be entered by pressing </a:t>
            </a:r>
            <a:r>
              <a:rPr lang="en-IN" sz="2800" dirty="0" err="1">
                <a:solidFill>
                  <a:schemeClr val="bg1"/>
                </a:solidFill>
              </a:rPr>
              <a:t>Ctrl+Shift+Enter</a:t>
            </a:r>
            <a:r>
              <a:rPr lang="en-IN" sz="2800" dirty="0">
                <a:solidFill>
                  <a:schemeClr val="bg1"/>
                </a:solidFill>
              </a:rPr>
              <a:t>. The formula bar will show the formula surrounded by curly brackets </a:t>
            </a:r>
            <a:r>
              <a:rPr lang="en-IN" sz="2800" dirty="0" smtClean="0">
                <a:solidFill>
                  <a:schemeClr val="bg1"/>
                </a:solidFill>
              </a:rPr>
              <a:t>{=...}.</a:t>
            </a:r>
          </a:p>
          <a:p>
            <a:pPr algn="just"/>
            <a:r>
              <a:rPr lang="en-IN" sz="2800" dirty="0">
                <a:solidFill>
                  <a:schemeClr val="bg1"/>
                </a:solidFill>
              </a:rPr>
              <a:t>Array formulas are frequently used for data analysis, conditional sums and lookups, linear algebra, matrix math and manipulation, and much more.</a:t>
            </a:r>
            <a:endParaRPr lang="en-IN" sz="2800" dirty="0">
              <a:solidFill>
                <a:schemeClr val="bg1"/>
              </a:solidFill>
            </a:endParaRPr>
          </a:p>
        </p:txBody>
      </p:sp>
      <p:sp>
        <p:nvSpPr>
          <p:cNvPr id="27" name="Title 1">
            <a:extLst>
              <a:ext uri="{FF2B5EF4-FFF2-40B4-BE49-F238E27FC236}">
                <a16:creationId xmlns:a16="http://schemas.microsoft.com/office/drawing/2014/main" id="{1FEBA508-7E7A-48AC-890A-6654C33AEBA9}"/>
              </a:ext>
            </a:extLst>
          </p:cNvPr>
          <p:cNvSpPr txBox="1">
            <a:spLocks/>
          </p:cNvSpPr>
          <p:nvPr/>
        </p:nvSpPr>
        <p:spPr>
          <a:xfrm>
            <a:off x="2098532" y="308762"/>
            <a:ext cx="7773338" cy="9661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smtClean="0">
                <a:solidFill>
                  <a:schemeClr val="bg1">
                    <a:lumMod val="85000"/>
                  </a:schemeClr>
                </a:solidFill>
              </a:rPr>
              <a:t>Array Formula</a:t>
            </a:r>
            <a:endParaRPr lang="en-US" dirty="0">
              <a:solidFill>
                <a:schemeClr val="bg1">
                  <a:lumMod val="85000"/>
                </a:schemeClr>
              </a:solidFill>
            </a:endParaRPr>
          </a:p>
        </p:txBody>
      </p:sp>
    </p:spTree>
    <p:custDataLst>
      <p:tags r:id="rId1"/>
    </p:custDataLst>
    <p:extLst>
      <p:ext uri="{BB962C8B-B14F-4D97-AF65-F5344CB8AC3E}">
        <p14:creationId xmlns:p14="http://schemas.microsoft.com/office/powerpoint/2010/main" val="4062793985"/>
      </p:ext>
    </p:extLst>
  </p:cSld>
  <p:clrMapOvr>
    <a:masterClrMapping/>
  </p:clrMapOvr>
  <p:transition spd="slow" advClick="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832|1.261001"/>
</p:tagLst>
</file>

<file path=ppt/tags/tag10.xml><?xml version="1.0" encoding="utf-8"?>
<p:tagLst xmlns:a="http://schemas.openxmlformats.org/drawingml/2006/main" xmlns:r="http://schemas.openxmlformats.org/officeDocument/2006/relationships" xmlns:p="http://schemas.openxmlformats.org/presentationml/2006/main">
  <p:tag name="TIMING" val="|6.832|1.261001"/>
</p:tagLst>
</file>

<file path=ppt/tags/tag11.xml><?xml version="1.0" encoding="utf-8"?>
<p:tagLst xmlns:a="http://schemas.openxmlformats.org/drawingml/2006/main" xmlns:r="http://schemas.openxmlformats.org/officeDocument/2006/relationships" xmlns:p="http://schemas.openxmlformats.org/presentationml/2006/main">
  <p:tag name="TIMING" val="|6.832|1.261001"/>
</p:tagLst>
</file>

<file path=ppt/tags/tag12.xml><?xml version="1.0" encoding="utf-8"?>
<p:tagLst xmlns:a="http://schemas.openxmlformats.org/drawingml/2006/main" xmlns:r="http://schemas.openxmlformats.org/officeDocument/2006/relationships" xmlns:p="http://schemas.openxmlformats.org/presentationml/2006/main">
  <p:tag name="TIMING" val="|6.832|1.261001"/>
</p:tagLst>
</file>

<file path=ppt/tags/tag13.xml><?xml version="1.0" encoding="utf-8"?>
<p:tagLst xmlns:a="http://schemas.openxmlformats.org/drawingml/2006/main" xmlns:r="http://schemas.openxmlformats.org/officeDocument/2006/relationships" xmlns:p="http://schemas.openxmlformats.org/presentationml/2006/main">
  <p:tag name="TIMING" val="|6.832|1.261001"/>
</p:tagLst>
</file>

<file path=ppt/tags/tag2.xml><?xml version="1.0" encoding="utf-8"?>
<p:tagLst xmlns:a="http://schemas.openxmlformats.org/drawingml/2006/main" xmlns:r="http://schemas.openxmlformats.org/officeDocument/2006/relationships" xmlns:p="http://schemas.openxmlformats.org/presentationml/2006/main">
  <p:tag name="TIMING" val="|6.832|1.261001"/>
</p:tagLst>
</file>

<file path=ppt/tags/tag3.xml><?xml version="1.0" encoding="utf-8"?>
<p:tagLst xmlns:a="http://schemas.openxmlformats.org/drawingml/2006/main" xmlns:r="http://schemas.openxmlformats.org/officeDocument/2006/relationships" xmlns:p="http://schemas.openxmlformats.org/presentationml/2006/main">
  <p:tag name="TIMING" val="|6.832|1.261001"/>
</p:tagLst>
</file>

<file path=ppt/tags/tag4.xml><?xml version="1.0" encoding="utf-8"?>
<p:tagLst xmlns:a="http://schemas.openxmlformats.org/drawingml/2006/main" xmlns:r="http://schemas.openxmlformats.org/officeDocument/2006/relationships" xmlns:p="http://schemas.openxmlformats.org/presentationml/2006/main">
  <p:tag name="TIMING" val="|6.832|1.261001"/>
</p:tagLst>
</file>

<file path=ppt/tags/tag5.xml><?xml version="1.0" encoding="utf-8"?>
<p:tagLst xmlns:a="http://schemas.openxmlformats.org/drawingml/2006/main" xmlns:r="http://schemas.openxmlformats.org/officeDocument/2006/relationships" xmlns:p="http://schemas.openxmlformats.org/presentationml/2006/main">
  <p:tag name="TIMING" val="|6.832|1.261001"/>
</p:tagLst>
</file>

<file path=ppt/tags/tag6.xml><?xml version="1.0" encoding="utf-8"?>
<p:tagLst xmlns:a="http://schemas.openxmlformats.org/drawingml/2006/main" xmlns:r="http://schemas.openxmlformats.org/officeDocument/2006/relationships" xmlns:p="http://schemas.openxmlformats.org/presentationml/2006/main">
  <p:tag name="TIMING" val="|6.832|1.261001"/>
</p:tagLst>
</file>

<file path=ppt/tags/tag7.xml><?xml version="1.0" encoding="utf-8"?>
<p:tagLst xmlns:a="http://schemas.openxmlformats.org/drawingml/2006/main" xmlns:r="http://schemas.openxmlformats.org/officeDocument/2006/relationships" xmlns:p="http://schemas.openxmlformats.org/presentationml/2006/main">
  <p:tag name="TIMING" val="|6.832|1.261001"/>
</p:tagLst>
</file>

<file path=ppt/tags/tag8.xml><?xml version="1.0" encoding="utf-8"?>
<p:tagLst xmlns:a="http://schemas.openxmlformats.org/drawingml/2006/main" xmlns:r="http://schemas.openxmlformats.org/officeDocument/2006/relationships" xmlns:p="http://schemas.openxmlformats.org/presentationml/2006/main">
  <p:tag name="TIMING" val="|6.832|1.261001"/>
</p:tagLst>
</file>

<file path=ppt/tags/tag9.xml><?xml version="1.0" encoding="utf-8"?>
<p:tagLst xmlns:a="http://schemas.openxmlformats.org/drawingml/2006/main" xmlns:r="http://schemas.openxmlformats.org/officeDocument/2006/relationships" xmlns:p="http://schemas.openxmlformats.org/presentationml/2006/main">
  <p:tag name="TIMING" val="|6.832|1.26100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668</TotalTime>
  <Words>577</Words>
  <Application>Microsoft Office PowerPoint</Application>
  <PresentationFormat>Widescreen</PresentationFormat>
  <Paragraphs>368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Saucer BB</vt:lpstr>
      <vt:lpstr>Times New Roman</vt:lpstr>
      <vt:lpstr>Office Theme</vt:lpstr>
      <vt:lpstr>2</vt:lpstr>
      <vt:lpstr>2</vt:lpstr>
      <vt:lpstr>2</vt:lpstr>
      <vt:lpstr>PowerPoint Presentation</vt:lpstr>
      <vt:lpstr>2</vt:lpstr>
      <vt:lpstr>2</vt:lpstr>
      <vt:lpstr>2</vt:lpstr>
      <vt:lpstr>PowerPoint Presentation</vt:lpstr>
      <vt:lpstr>2</vt:lpstr>
      <vt:lpstr>2</vt:lpstr>
      <vt:lpstr>2</vt:lpstr>
      <vt:lpst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dc:title>
  <dc:creator>Inten98</dc:creator>
  <cp:lastModifiedBy>ShriRam</cp:lastModifiedBy>
  <cp:revision>134</cp:revision>
  <dcterms:created xsi:type="dcterms:W3CDTF">2020-03-21T06:08:42Z</dcterms:created>
  <dcterms:modified xsi:type="dcterms:W3CDTF">2020-04-24T13:57:37Z</dcterms:modified>
</cp:coreProperties>
</file>