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7" r:id="rId3"/>
    <p:sldId id="288" r:id="rId4"/>
    <p:sldId id="295" r:id="rId5"/>
    <p:sldId id="2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FCFF-0FA6-46D5-B71A-42549F562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CBBC3-691C-4CBC-AEBC-C0BBF2A4B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FD95F-F261-4A37-827F-39896F0F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64FF9-0FFC-49A3-B54D-C3799CDB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0356-1036-4A23-A11E-3144B94C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54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23AA-6C68-47E6-9E15-192E5387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C394E-3C4E-409E-9D32-18F65D6FD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94D33-B787-4162-8506-EF019DB2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D0E7-FA42-41A6-9BB8-ACA4954C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2BD7-E8AB-44B1-8D13-305365DA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76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585AC-7FA6-454F-B721-20A16DD61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578BF-C684-4B55-91A2-AB3E9290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DB1E-E08F-4502-A71C-C4E8969B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77BDD-4064-4AFF-BA9D-731B9823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71A5C-3EC9-4A52-9249-A3CCC06D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80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3258-EFC3-4E59-A577-73A6C196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E3942-A771-49F6-9F5D-80C380EF2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68672-151D-4A27-886C-0478750E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EA947-9C0A-45B4-BF1F-13B3C958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29032-0E96-46BE-93F3-5DFAA3D2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34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7EC1-02C3-42BD-BE2C-D29D16EC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52679-63BC-4FD5-8DBB-8CCD3022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C77D2-79E0-40F3-BB4F-08066512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A102C-6B62-48F9-A16F-D2F7D4AF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31680-0A06-47FE-BA0C-C9FA5DBF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25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85EA-5EE6-4B30-851A-9111373C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5DA0-49A7-41A6-9C87-59A87C6E3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CB096-27C4-4127-AEC2-3722C5F51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43675-3BF9-4128-A70E-F31418A1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89464-1C28-46CB-9EAE-48162044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E3413-7E24-452C-B2ED-1E35B9C6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98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4719-B409-487F-A823-523F21EA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FC518-D70B-4D76-9EFE-90524A355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DC563-46AC-46A5-B2D9-A37CEE7F6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3A61B-F689-4566-8640-2070F9B02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CDE7D-4F42-4EA9-8E9E-1B86DB58F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B635B-DE86-46DC-B8E0-59F86843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93D8E-B5DB-41E4-8A97-205C8E83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B0124-39AB-4C9A-A127-60C10024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12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3A77-4E60-4CD1-9BB3-8E31BE5F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AB59C-D9FB-4DFF-82C7-953183D6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F6A49-2671-4ED0-91EA-2570F674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CDB94-5224-4CBC-932D-7C7EE5EB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66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08A5-59F9-49AB-8422-43FB3A3B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C58F0-E9E6-4EE0-A532-A6548C58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D2FBD-0279-4F3B-8B07-AE71F4BE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6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45DF-1C00-4C84-944B-4B11FAC6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DD1CB-27FB-4CE6-A3DA-6E5495E2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05B67-2CB1-4F7F-9910-2C26465A5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FAED2-B61D-4567-8458-549A3D02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EACF1-054F-4593-B117-FBF38DC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5BD0C-2F23-47B0-9E4B-63705EE4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4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A377-9D80-433D-9F1F-C57A9C31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57DE3-930F-422D-A95B-5B8F4192A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B609F-35BD-48AB-A62E-F3478489F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FC435-DB29-44F4-8135-A945DBE3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8162-AF73-4313-841A-B00376EF761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706A6-BBED-4157-8BF1-C077ABEB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A11EA-8D2A-400B-9678-88E51E41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09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9A19D-3BBE-42FF-A000-6DCD2F2D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EC5F5-16E5-4B6F-BF30-4E1AD422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0986-5144-4774-BCC6-B0E25274C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98162-AF73-4313-841A-B00376EF7612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28E3F-2197-4F2C-AA6B-0D64462E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869BD-70F0-4927-98D6-22070F8FE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3183-DEF6-45D7-A2A7-555150085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8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F1D16-41EC-41AD-B8D8-5DB7D6D07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195926" y="245006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26419" y="6157760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Data Science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aucer BB" panose="02000505000000020004" pitchFamily="2" charset="0"/>
            </a:endParaRPr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5ECC5787-93CC-4BBD-8990-DF30F02B0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97" y="3639781"/>
            <a:ext cx="2554309" cy="1979236"/>
          </a:xfrm>
          <a:prstGeom prst="rect">
            <a:avLst/>
          </a:prstGeom>
        </p:spPr>
      </p:pic>
      <p:pic>
        <p:nvPicPr>
          <p:cNvPr id="27" name="Picture 26" descr="A white sign with black text&#10;&#10;Description automatically generated">
            <a:extLst>
              <a:ext uri="{FF2B5EF4-FFF2-40B4-BE49-F238E27FC236}">
                <a16:creationId xmlns:a16="http://schemas.microsoft.com/office/drawing/2014/main" id="{EBA5309B-4CBE-485A-928F-B631D7492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942" y="686903"/>
            <a:ext cx="2417358" cy="2372867"/>
          </a:xfrm>
          <a:prstGeom prst="rect">
            <a:avLst/>
          </a:prstGeom>
        </p:spPr>
      </p:pic>
      <p:pic>
        <p:nvPicPr>
          <p:cNvPr id="29" name="Picture 28" descr="A picture containing food&#10;&#10;Description automatically generated">
            <a:extLst>
              <a:ext uri="{FF2B5EF4-FFF2-40B4-BE49-F238E27FC236}">
                <a16:creationId xmlns:a16="http://schemas.microsoft.com/office/drawing/2014/main" id="{FAFD56C6-D88D-42AC-AA47-1A508E836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59" y="824019"/>
            <a:ext cx="2685041" cy="25633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733" y="2491359"/>
            <a:ext cx="4198673" cy="41986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0897084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F1D16-41EC-41AD-B8D8-5DB7D6D07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195926" y="245006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Data Science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8D1DA36-ECEF-4E7A-957E-132BBBE7B213}"/>
              </a:ext>
            </a:extLst>
          </p:cNvPr>
          <p:cNvSpPr txBox="1">
            <a:spLocks/>
          </p:cNvSpPr>
          <p:nvPr/>
        </p:nvSpPr>
        <p:spPr>
          <a:xfrm>
            <a:off x="1460434" y="1397065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Math and Trigonometric Functions</a:t>
            </a:r>
          </a:p>
        </p:txBody>
      </p:sp>
      <p:pic>
        <p:nvPicPr>
          <p:cNvPr id="26" name="Graphic 25" descr="Presentation with bar chart">
            <a:extLst>
              <a:ext uri="{FF2B5EF4-FFF2-40B4-BE49-F238E27FC236}">
                <a16:creationId xmlns:a16="http://schemas.microsoft.com/office/drawing/2014/main" id="{F42D7D1F-4421-4B1D-BE92-C5F9209A3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983460" y="3888621"/>
            <a:ext cx="1041885" cy="10418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94AE94A-8A81-46B8-9B05-2F948CCC0086}"/>
              </a:ext>
            </a:extLst>
          </p:cNvPr>
          <p:cNvSpPr txBox="1"/>
          <p:nvPr/>
        </p:nvSpPr>
        <p:spPr>
          <a:xfrm>
            <a:off x="3150288" y="4060248"/>
            <a:ext cx="307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3"/>
                </a:solidFill>
              </a:rPr>
              <a:t>Lesson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16FDB0-633C-41BD-BA77-90796EF1560C}"/>
              </a:ext>
            </a:extLst>
          </p:cNvPr>
          <p:cNvSpPr txBox="1"/>
          <p:nvPr/>
        </p:nvSpPr>
        <p:spPr>
          <a:xfrm>
            <a:off x="7772125" y="4093161"/>
            <a:ext cx="3078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Math and Trigonometric Functions</a:t>
            </a:r>
          </a:p>
        </p:txBody>
      </p:sp>
      <p:pic>
        <p:nvPicPr>
          <p:cNvPr id="29" name="Graphic 28" descr="Books">
            <a:extLst>
              <a:ext uri="{FF2B5EF4-FFF2-40B4-BE49-F238E27FC236}">
                <a16:creationId xmlns:a16="http://schemas.microsoft.com/office/drawing/2014/main" id="{89343539-8C5E-4452-8510-EAB253A73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607839" y="3962944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5619194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DABB-115C-44EC-9FBC-E06F565B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F1D16-41EC-41AD-B8D8-5DB7D6D07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319157" y="254639"/>
            <a:ext cx="11551075" cy="58779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Data Science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A2CF634-734E-472C-802C-F1CC668E2753}"/>
              </a:ext>
            </a:extLst>
          </p:cNvPr>
          <p:cNvSpPr txBox="1">
            <a:spLocks/>
          </p:cNvSpPr>
          <p:nvPr/>
        </p:nvSpPr>
        <p:spPr>
          <a:xfrm>
            <a:off x="1860012" y="137382"/>
            <a:ext cx="8807988" cy="9758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</a:rPr>
              <a:t>Math and Trigonometric Functions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746CBB0-EED9-4C55-8A02-568A9D9C0E81}"/>
              </a:ext>
            </a:extLst>
          </p:cNvPr>
          <p:cNvSpPr txBox="1">
            <a:spLocks/>
          </p:cNvSpPr>
          <p:nvPr/>
        </p:nvSpPr>
        <p:spPr>
          <a:xfrm>
            <a:off x="927652" y="2115302"/>
            <a:ext cx="10177669" cy="38031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381409" y="1104079"/>
            <a:ext cx="114278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solidFill>
                  <a:schemeClr val="bg1"/>
                </a:solidFill>
              </a:rPr>
              <a:t>ROUND:-</a:t>
            </a:r>
          </a:p>
          <a:p>
            <a:pPr algn="just"/>
            <a:r>
              <a:rPr lang="en-IN" sz="2400" dirty="0">
                <a:solidFill>
                  <a:schemeClr val="bg1"/>
                </a:solidFill>
              </a:rPr>
              <a:t>The ROUND function rounds a number to a specified number of digits. ROUND is one of the Excel Rounding Functions</a:t>
            </a:r>
            <a:r>
              <a:rPr lang="en-IN" sz="24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IN" sz="2400" dirty="0">
              <a:solidFill>
                <a:schemeClr val="bg1"/>
              </a:solidFill>
            </a:endParaRPr>
          </a:p>
          <a:p>
            <a:pPr algn="just"/>
            <a:r>
              <a:rPr lang="en-IN" sz="2400" dirty="0" smtClean="0">
                <a:solidFill>
                  <a:schemeClr val="bg1"/>
                </a:solidFill>
              </a:rPr>
              <a:t>ROUNDDOWN:-</a:t>
            </a:r>
          </a:p>
          <a:p>
            <a:pPr algn="just"/>
            <a:r>
              <a:rPr lang="en-IN" sz="2400" dirty="0">
                <a:solidFill>
                  <a:schemeClr val="bg1"/>
                </a:solidFill>
              </a:rPr>
              <a:t>The ROUNDOWN function rounds a number down, toward zero. ROUNDDOWN is one of the Excel Rounding Functions</a:t>
            </a:r>
            <a:r>
              <a:rPr lang="en-IN" sz="24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IN" sz="2400" dirty="0">
              <a:solidFill>
                <a:schemeClr val="bg1"/>
              </a:solidFill>
            </a:endParaRPr>
          </a:p>
          <a:p>
            <a:pPr algn="just"/>
            <a:r>
              <a:rPr lang="en-IN" sz="2400" dirty="0" smtClean="0">
                <a:solidFill>
                  <a:schemeClr val="bg1"/>
                </a:solidFill>
              </a:rPr>
              <a:t>ROUNDUP:-</a:t>
            </a:r>
          </a:p>
          <a:p>
            <a:pPr algn="just"/>
            <a:r>
              <a:rPr lang="en-IN" sz="2400" dirty="0">
                <a:solidFill>
                  <a:schemeClr val="bg1"/>
                </a:solidFill>
              </a:rPr>
              <a:t>The ROUNDUP function rounds a number up, away from 0 (zero). ROUNDUP is one of the Excel Rounding Functions</a:t>
            </a:r>
            <a:r>
              <a:rPr lang="en-IN" sz="24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IN" sz="2400" dirty="0" smtClean="0">
              <a:solidFill>
                <a:schemeClr val="bg1"/>
              </a:solidFill>
            </a:endParaRPr>
          </a:p>
          <a:p>
            <a:pPr algn="just"/>
            <a:endParaRPr lang="en-IN" sz="2400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0811238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258856" y="284104"/>
            <a:ext cx="11674288" cy="59192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Data Science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FEBA508-7E7A-48AC-890A-6654C33AEBA9}"/>
              </a:ext>
            </a:extLst>
          </p:cNvPr>
          <p:cNvSpPr txBox="1">
            <a:spLocks/>
          </p:cNvSpPr>
          <p:nvPr/>
        </p:nvSpPr>
        <p:spPr>
          <a:xfrm>
            <a:off x="2098532" y="217975"/>
            <a:ext cx="7773338" cy="997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5762" y="996058"/>
            <a:ext cx="111578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solidFill>
                  <a:schemeClr val="bg1"/>
                </a:solidFill>
              </a:rPr>
              <a:t>SUM:-</a:t>
            </a:r>
            <a:endParaRPr lang="en-IN" sz="2400" dirty="0" smtClean="0">
              <a:solidFill>
                <a:schemeClr val="bg1"/>
              </a:solidFill>
            </a:endParaRPr>
          </a:p>
          <a:p>
            <a:pPr algn="just"/>
            <a:r>
              <a:rPr lang="en-IN" sz="2400" dirty="0" smtClean="0">
                <a:solidFill>
                  <a:schemeClr val="bg1"/>
                </a:solidFill>
              </a:rPr>
              <a:t>	</a:t>
            </a:r>
            <a:r>
              <a:rPr lang="en-IN" sz="2400" dirty="0">
                <a:solidFill>
                  <a:schemeClr val="bg1"/>
                </a:solidFill>
              </a:rPr>
              <a:t>The SUM function adds values</a:t>
            </a:r>
            <a:r>
              <a:rPr lang="en-IN" sz="24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IN" sz="2400" dirty="0" smtClean="0">
              <a:solidFill>
                <a:schemeClr val="bg1"/>
              </a:solidFill>
            </a:endParaRPr>
          </a:p>
          <a:p>
            <a:pPr algn="just"/>
            <a:r>
              <a:rPr lang="en-IN" sz="2400" dirty="0" smtClean="0">
                <a:solidFill>
                  <a:schemeClr val="bg1"/>
                </a:solidFill>
              </a:rPr>
              <a:t>SUMIF:-</a:t>
            </a:r>
            <a:endParaRPr lang="en-IN" sz="2400" dirty="0" smtClean="0">
              <a:solidFill>
                <a:schemeClr val="bg1"/>
              </a:solidFill>
            </a:endParaRPr>
          </a:p>
          <a:p>
            <a:pPr algn="just"/>
            <a:r>
              <a:rPr lang="en-IN" sz="2400" dirty="0">
                <a:solidFill>
                  <a:schemeClr val="bg1"/>
                </a:solidFill>
              </a:rPr>
              <a:t>	</a:t>
            </a:r>
            <a:r>
              <a:rPr lang="en-IN" sz="2400" dirty="0">
                <a:solidFill>
                  <a:schemeClr val="bg1"/>
                </a:solidFill>
              </a:rPr>
              <a:t>You can use the SUMIF Function to sum the values in a range that meet criteria that you specify.</a:t>
            </a:r>
            <a:endParaRPr lang="en-IN" sz="2400" dirty="0">
              <a:solidFill>
                <a:schemeClr val="bg1"/>
              </a:solidFill>
            </a:endParaRPr>
          </a:p>
          <a:p>
            <a:pPr algn="just"/>
            <a:r>
              <a:rPr lang="en-IN" sz="2400" dirty="0" smtClean="0">
                <a:solidFill>
                  <a:schemeClr val="bg1"/>
                </a:solidFill>
              </a:rPr>
              <a:t>Rand:-</a:t>
            </a:r>
            <a:endParaRPr lang="en-IN" sz="2400" dirty="0" smtClean="0">
              <a:solidFill>
                <a:schemeClr val="bg1"/>
              </a:solidFill>
            </a:endParaRPr>
          </a:p>
          <a:p>
            <a:pPr algn="just"/>
            <a:r>
              <a:rPr lang="en-IN" sz="2400" dirty="0">
                <a:solidFill>
                  <a:schemeClr val="bg1"/>
                </a:solidFill>
              </a:rPr>
              <a:t>	</a:t>
            </a:r>
            <a:r>
              <a:rPr lang="en-IN" sz="2400" dirty="0">
                <a:solidFill>
                  <a:schemeClr val="bg1"/>
                </a:solidFill>
              </a:rPr>
              <a:t>The RAND function returns an evenly distributed random real number greater than or equal to 0 and less than 1. A new random real number is returned every time the Worksheet is calculated.</a:t>
            </a:r>
            <a:endParaRPr lang="en-IN" sz="2400" dirty="0" smtClean="0">
              <a:solidFill>
                <a:schemeClr val="bg1"/>
              </a:solidFill>
            </a:endParaRPr>
          </a:p>
          <a:p>
            <a:pPr algn="just"/>
            <a:r>
              <a:rPr lang="en-IN" sz="2400" dirty="0" err="1" smtClean="0">
                <a:solidFill>
                  <a:schemeClr val="bg1"/>
                </a:solidFill>
              </a:rPr>
              <a:t>Randbetween</a:t>
            </a:r>
            <a:r>
              <a:rPr lang="en-IN" sz="2400" dirty="0" smtClean="0">
                <a:solidFill>
                  <a:schemeClr val="bg1"/>
                </a:solidFill>
              </a:rPr>
              <a:t>:-</a:t>
            </a:r>
            <a:endParaRPr lang="en-IN" sz="2400" dirty="0" smtClean="0">
              <a:solidFill>
                <a:schemeClr val="bg1"/>
              </a:solidFill>
            </a:endParaRPr>
          </a:p>
          <a:p>
            <a:pPr algn="just"/>
            <a:r>
              <a:rPr lang="en-IN" sz="2400" dirty="0">
                <a:solidFill>
                  <a:schemeClr val="bg1"/>
                </a:solidFill>
              </a:rPr>
              <a:t>	</a:t>
            </a:r>
            <a:r>
              <a:rPr lang="en-IN" sz="2400" dirty="0">
                <a:solidFill>
                  <a:schemeClr val="bg1"/>
                </a:solidFill>
              </a:rPr>
              <a:t>The RANDBETWEEN function returns a random integer number between the numbers you specify. A new random integer number is returned every time the Worksheet is calculated.</a:t>
            </a:r>
            <a:endParaRPr lang="en-IN" sz="2400" dirty="0" smtClean="0">
              <a:solidFill>
                <a:schemeClr val="bg1"/>
              </a:solidFill>
            </a:endParaRPr>
          </a:p>
          <a:p>
            <a:pPr algn="just"/>
            <a:endParaRPr lang="en-IN" sz="2400" dirty="0">
              <a:solidFill>
                <a:schemeClr val="bg1"/>
              </a:solidFill>
            </a:endParaRPr>
          </a:p>
          <a:p>
            <a:pPr algn="just"/>
            <a:endParaRPr lang="en-IN" sz="2400" dirty="0" smtClean="0">
              <a:solidFill>
                <a:schemeClr val="bg1"/>
              </a:solidFill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A2CF634-734E-472C-802C-F1CC668E2753}"/>
              </a:ext>
            </a:extLst>
          </p:cNvPr>
          <p:cNvSpPr txBox="1">
            <a:spLocks/>
          </p:cNvSpPr>
          <p:nvPr/>
        </p:nvSpPr>
        <p:spPr>
          <a:xfrm>
            <a:off x="1860012" y="137382"/>
            <a:ext cx="8807988" cy="9758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</a:rPr>
              <a:t>Math and Trigonometric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9950570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C21D977-FAD6-4214-BD6C-08D3B29154D3}"/>
              </a:ext>
            </a:extLst>
          </p:cNvPr>
          <p:cNvSpPr/>
          <p:nvPr/>
        </p:nvSpPr>
        <p:spPr>
          <a:xfrm>
            <a:off x="195290" y="215243"/>
            <a:ext cx="11674288" cy="59325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 dirty="0"/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AutoNum type="alphaLcParenR"/>
            </a:pPr>
            <a:endParaRPr lang="en-US" sz="2200" b="1" dirty="0">
              <a:solidFill>
                <a:schemeClr val="bg1"/>
              </a:solidFill>
            </a:endParaRPr>
          </a:p>
          <a:p>
            <a:endParaRPr lang="en-US" sz="22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E20E750-81D4-4FD9-89C4-AF698B241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34" y="1690688"/>
            <a:ext cx="10515600" cy="164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775C6-EE50-443B-856D-82D08CEB82A7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731926" y="7155"/>
            <a:chExt cx="9170077" cy="5506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A38FE-7C44-4BD7-9F85-E48A1946CF70}"/>
                </a:ext>
              </a:extLst>
            </p:cNvPr>
            <p:cNvGrpSpPr/>
            <p:nvPr userDrawn="1"/>
          </p:nvGrpSpPr>
          <p:grpSpPr>
            <a:xfrm>
              <a:off x="736599" y="5315755"/>
              <a:ext cx="9145403" cy="197702"/>
              <a:chOff x="495298" y="-137510"/>
              <a:chExt cx="9145389" cy="197702"/>
            </a:xfrm>
          </p:grpSpPr>
          <p:sp>
            <p:nvSpPr>
              <p:cNvPr id="18" name="Rectangle 17" descr="Gold bar">
                <a:extLst>
                  <a:ext uri="{FF2B5EF4-FFF2-40B4-BE49-F238E27FC236}">
                    <a16:creationId xmlns:a16="http://schemas.microsoft.com/office/drawing/2014/main" id="{046671DC-2EFC-4A9A-A43C-91CF89718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 descr="Orange bar">
                <a:extLst>
                  <a:ext uri="{FF2B5EF4-FFF2-40B4-BE49-F238E27FC236}">
                    <a16:creationId xmlns:a16="http://schemas.microsoft.com/office/drawing/2014/main" id="{E0EE566F-FDED-425F-AFFE-9135E2B85C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Slate bar">
                <a:extLst>
                  <a:ext uri="{FF2B5EF4-FFF2-40B4-BE49-F238E27FC236}">
                    <a16:creationId xmlns:a16="http://schemas.microsoft.com/office/drawing/2014/main" id="{F6E4AA5A-B477-4AE0-B9C6-B44146EB7E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F6ABCF-6F01-4E10-81CD-07130F6F0239}"/>
                </a:ext>
              </a:extLst>
            </p:cNvPr>
            <p:cNvGrpSpPr/>
            <p:nvPr userDrawn="1"/>
          </p:nvGrpSpPr>
          <p:grpSpPr>
            <a:xfrm>
              <a:off x="736599" y="7155"/>
              <a:ext cx="9165404" cy="197702"/>
              <a:chOff x="495298" y="-137510"/>
              <a:chExt cx="9165390" cy="197702"/>
            </a:xfrm>
          </p:grpSpPr>
          <p:sp>
            <p:nvSpPr>
              <p:cNvPr id="15" name="Rectangle 14" descr="Gold bar">
                <a:extLst>
                  <a:ext uri="{FF2B5EF4-FFF2-40B4-BE49-F238E27FC236}">
                    <a16:creationId xmlns:a16="http://schemas.microsoft.com/office/drawing/2014/main" id="{C9938247-E268-4E54-8B36-0903FC3A75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5" descr="Orange bar">
                <a:extLst>
                  <a:ext uri="{FF2B5EF4-FFF2-40B4-BE49-F238E27FC236}">
                    <a16:creationId xmlns:a16="http://schemas.microsoft.com/office/drawing/2014/main" id="{7DD07EE6-1396-4B2E-B771-C0BAFA6EF5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 descr="Slate bar">
                <a:extLst>
                  <a:ext uri="{FF2B5EF4-FFF2-40B4-BE49-F238E27FC236}">
                    <a16:creationId xmlns:a16="http://schemas.microsoft.com/office/drawing/2014/main" id="{45715A6C-3CBD-45D7-B27D-4847305141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28603" y="-1572875"/>
                <a:ext cx="196719" cy="3067450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8261A1-874E-416D-B8B6-891075E3EB69}"/>
                </a:ext>
              </a:extLst>
            </p:cNvPr>
            <p:cNvGrpSpPr/>
            <p:nvPr userDrawn="1"/>
          </p:nvGrpSpPr>
          <p:grpSpPr>
            <a:xfrm rot="5400000">
              <a:off x="-1821413" y="2560495"/>
              <a:ext cx="5301852" cy="195174"/>
              <a:chOff x="495298" y="-137510"/>
              <a:chExt cx="9145389" cy="197702"/>
            </a:xfrm>
          </p:grpSpPr>
          <p:sp>
            <p:nvSpPr>
              <p:cNvPr id="12" name="Rectangle 11" descr="Gold bar">
                <a:extLst>
                  <a:ext uri="{FF2B5EF4-FFF2-40B4-BE49-F238E27FC236}">
                    <a16:creationId xmlns:a16="http://schemas.microsoft.com/office/drawing/2014/main" id="{96B18A17-52D4-41C0-8FC9-BF0CBE13FC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1171" y="-1562398"/>
                <a:ext cx="196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 descr="Orange bar">
                <a:extLst>
                  <a:ext uri="{FF2B5EF4-FFF2-40B4-BE49-F238E27FC236}">
                    <a16:creationId xmlns:a16="http://schemas.microsoft.com/office/drawing/2014/main" id="{63A17A12-0A61-4206-A73D-ACE61BCCE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 descr="Slate bar">
                <a:extLst>
                  <a:ext uri="{FF2B5EF4-FFF2-40B4-BE49-F238E27FC236}">
                    <a16:creationId xmlns:a16="http://schemas.microsoft.com/office/drawing/2014/main" id="{299DC9E5-FC1C-4FBD-B88D-F4BC214C8A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843C6D-91DC-4862-B747-3FFD22476294}"/>
                </a:ext>
              </a:extLst>
            </p:cNvPr>
            <p:cNvGrpSpPr/>
            <p:nvPr userDrawn="1"/>
          </p:nvGrpSpPr>
          <p:grpSpPr>
            <a:xfrm rot="5400000">
              <a:off x="7153481" y="2757203"/>
              <a:ext cx="5301853" cy="195189"/>
              <a:chOff x="495297" y="-137525"/>
              <a:chExt cx="9145390" cy="197717"/>
            </a:xfrm>
          </p:grpSpPr>
          <p:sp>
            <p:nvSpPr>
              <p:cNvPr id="9" name="Rectangle 8" descr="Gold bar">
                <a:extLst>
                  <a:ext uri="{FF2B5EF4-FFF2-40B4-BE49-F238E27FC236}">
                    <a16:creationId xmlns:a16="http://schemas.microsoft.com/office/drawing/2014/main" id="{291F9A70-DD9D-4C8F-B72B-F477AB7322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1920670" y="-1562898"/>
                <a:ext cx="197717" cy="3048463"/>
              </a:xfrm>
              <a:prstGeom prst="rect">
                <a:avLst/>
              </a:prstGeom>
              <a:solidFill>
                <a:srgbClr val="DFA542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 descr="Orange bar">
                <a:extLst>
                  <a:ext uri="{FF2B5EF4-FFF2-40B4-BE49-F238E27FC236}">
                    <a16:creationId xmlns:a16="http://schemas.microsoft.com/office/drawing/2014/main" id="{6FE521B2-F224-47A0-A5C2-87D56DBDA7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4969634" y="-1563382"/>
                <a:ext cx="196717" cy="3048463"/>
              </a:xfrm>
              <a:prstGeom prst="rect">
                <a:avLst/>
              </a:prstGeom>
              <a:solidFill>
                <a:srgbClr val="24A45B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 descr="Slate bar">
                <a:extLst>
                  <a:ext uri="{FF2B5EF4-FFF2-40B4-BE49-F238E27FC236}">
                    <a16:creationId xmlns:a16="http://schemas.microsoft.com/office/drawing/2014/main" id="{2659B712-DB60-4BEE-9F71-4EC8FA575F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6200000" flipH="1">
                <a:off x="8018097" y="-1563383"/>
                <a:ext cx="196717" cy="3048463"/>
              </a:xfrm>
              <a:prstGeom prst="rect">
                <a:avLst/>
              </a:prstGeom>
              <a:solidFill>
                <a:srgbClr val="DA6E73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C39C9A-0DD3-4DF2-AB4F-70F67914C32D}"/>
              </a:ext>
            </a:extLst>
          </p:cNvPr>
          <p:cNvSpPr txBox="1"/>
          <p:nvPr/>
        </p:nvSpPr>
        <p:spPr>
          <a:xfrm>
            <a:off x="9871870" y="6204564"/>
            <a:ext cx="206061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A45B"/>
                </a:solidFill>
              </a:rPr>
              <a:t>MentorrBuddy.com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7CDB21-C93D-4537-A695-3FB40901191B}"/>
              </a:ext>
            </a:extLst>
          </p:cNvPr>
          <p:cNvSpPr txBox="1"/>
          <p:nvPr/>
        </p:nvSpPr>
        <p:spPr>
          <a:xfrm>
            <a:off x="293579" y="6157401"/>
            <a:ext cx="961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>
                    <a:lumMod val="50000"/>
                  </a:schemeClr>
                </a:solidFill>
                <a:latin typeface="Saucer BB" panose="02000505000000020004" pitchFamily="2" charset="0"/>
              </a:rPr>
              <a:t>Data Science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aucer BB" panose="02000505000000020004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857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>
        <p15:prstTrans prst="curtains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32|1.26100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111</Words>
  <Application>Microsoft Office PowerPoint</Application>
  <PresentationFormat>Widescreen</PresentationFormat>
  <Paragraphs>120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Saucer BB</vt:lpstr>
      <vt:lpstr>Times New Roman</vt:lpstr>
      <vt:lpstr>Office Theme</vt:lpstr>
      <vt:lpstr>2</vt:lpstr>
      <vt:lpstr>2</vt:lpstr>
      <vt:lpstr>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Inten98</dc:creator>
  <cp:lastModifiedBy>ShriRam</cp:lastModifiedBy>
  <cp:revision>159</cp:revision>
  <dcterms:created xsi:type="dcterms:W3CDTF">2020-03-21T06:08:42Z</dcterms:created>
  <dcterms:modified xsi:type="dcterms:W3CDTF">2020-04-25T03:41:52Z</dcterms:modified>
</cp:coreProperties>
</file>