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8" r:id="rId4"/>
    <p:sldId id="295" r:id="rId5"/>
    <p:sldId id="296" r:id="rId6"/>
    <p:sldId id="297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FCFF-0FA6-46D5-B71A-42549F562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CBBC3-691C-4CBC-AEBC-C0BBF2A4B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FD95F-F261-4A37-827F-39896F0F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4FF9-0FFC-49A3-B54D-C3799CDB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0356-1036-4A23-A11E-3144B94C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4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23AA-6C68-47E6-9E15-192E5387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C394E-3C4E-409E-9D32-18F65D6FD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4D33-B787-4162-8506-EF019DB2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D0E7-FA42-41A6-9BB8-ACA4954C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2BD7-E8AB-44B1-8D13-305365DA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7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585AC-7FA6-454F-B721-20A16DD6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578BF-C684-4B55-91A2-AB3E9290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DB1E-E08F-4502-A71C-C4E8969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7BDD-4064-4AFF-BA9D-731B9823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1A5C-3EC9-4A52-9249-A3CCC06D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0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3258-EFC3-4E59-A577-73A6C196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3942-A771-49F6-9F5D-80C380EF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8672-151D-4A27-886C-0478750E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A947-9C0A-45B4-BF1F-13B3C958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9032-0E96-46BE-93F3-5DFAA3D2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4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7EC1-02C3-42BD-BE2C-D29D16EC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2679-63BC-4FD5-8DBB-8CCD3022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77D2-79E0-40F3-BB4F-08066512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102C-6B62-48F9-A16F-D2F7D4AF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1680-0A06-47FE-BA0C-C9FA5DBF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5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85EA-5EE6-4B30-851A-9111373C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5DA0-49A7-41A6-9C87-59A87C6E3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CB096-27C4-4127-AEC2-3722C5F51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43675-3BF9-4128-A70E-F31418A1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89464-1C28-46CB-9EAE-48162044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3413-7E24-452C-B2ED-1E35B9C6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8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4719-B409-487F-A823-523F21EA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FC518-D70B-4D76-9EFE-90524A35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DC563-46AC-46A5-B2D9-A37CEE7F6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A61B-F689-4566-8640-2070F9B0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CDE7D-4F42-4EA9-8E9E-1B86DB58F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B635B-DE86-46DC-B8E0-59F8684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93D8E-B5DB-41E4-8A97-205C8E83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0124-39AB-4C9A-A127-60C10024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2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A77-4E60-4CD1-9BB3-8E31BE5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AB59C-D9FB-4DFF-82C7-953183D6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F6A49-2671-4ED0-91EA-2570F674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CDB94-5224-4CBC-932D-7C7EE5EB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08A5-59F9-49AB-8422-43FB3A3B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C58F0-E9E6-4EE0-A532-A6548C58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2FBD-0279-4F3B-8B07-AE71F4BE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5DF-1C00-4C84-944B-4B11FAC6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D1CB-27FB-4CE6-A3DA-6E5495E2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05B67-2CB1-4F7F-9910-2C26465A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AED2-B61D-4567-8458-549A3D02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EACF1-054F-4593-B117-FBF38DC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5BD0C-2F23-47B0-9E4B-63705EE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A377-9D80-433D-9F1F-C57A9C31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57DE3-930F-422D-A95B-5B8F4192A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B609F-35BD-48AB-A62E-F3478489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C435-DB29-44F4-8135-A945DBE3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06A6-BBED-4157-8BF1-C077ABEB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11EA-8D2A-400B-9678-88E51E41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9A19D-3BBE-42FF-A000-6DCD2F2D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C5F5-16E5-4B6F-BF30-4E1AD422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986-5144-4774-BCC6-B0E25274C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8E3F-2197-4F2C-AA6B-0D64462E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69BD-70F0-4927-98D6-22070F8FE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26419" y="6157760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5ECC5787-93CC-4BBD-8990-DF30F02B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97" y="3639781"/>
            <a:ext cx="2554309" cy="1979236"/>
          </a:xfrm>
          <a:prstGeom prst="rect">
            <a:avLst/>
          </a:prstGeom>
        </p:spPr>
      </p:pic>
      <p:pic>
        <p:nvPicPr>
          <p:cNvPr id="27" name="Picture 26" descr="A white sign with black text&#10;&#10;Description automatically generated">
            <a:extLst>
              <a:ext uri="{FF2B5EF4-FFF2-40B4-BE49-F238E27FC236}">
                <a16:creationId xmlns:a16="http://schemas.microsoft.com/office/drawing/2014/main" id="{EBA5309B-4CBE-485A-928F-B631D7492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942" y="686903"/>
            <a:ext cx="2417358" cy="2372867"/>
          </a:xfrm>
          <a:prstGeom prst="rect">
            <a:avLst/>
          </a:prstGeom>
        </p:spPr>
      </p:pic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FAFD56C6-D88D-42AC-AA47-1A508E836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59" y="824019"/>
            <a:ext cx="2685041" cy="25633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33" y="2491359"/>
            <a:ext cx="4198673" cy="4198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089708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8D1DA36-ECEF-4E7A-957E-132BBBE7B213}"/>
              </a:ext>
            </a:extLst>
          </p:cNvPr>
          <p:cNvSpPr txBox="1">
            <a:spLocks/>
          </p:cNvSpPr>
          <p:nvPr/>
        </p:nvSpPr>
        <p:spPr>
          <a:xfrm>
            <a:off x="1621802" y="897305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chemeClr val="accent3"/>
                </a:solidFill>
              </a:rPr>
              <a:t>Statistical Function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F42D7D1F-4421-4B1D-BE92-C5F9209A3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83460" y="3888621"/>
            <a:ext cx="1041885" cy="10418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4AE94A-8A81-46B8-9B05-2F948CCC0086}"/>
              </a:ext>
            </a:extLst>
          </p:cNvPr>
          <p:cNvSpPr txBox="1"/>
          <p:nvPr/>
        </p:nvSpPr>
        <p:spPr>
          <a:xfrm>
            <a:off x="3150288" y="4060248"/>
            <a:ext cx="30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Lesson </a:t>
            </a:r>
            <a:r>
              <a:rPr lang="en-IN" sz="2800" b="1" dirty="0" smtClean="0">
                <a:solidFill>
                  <a:schemeClr val="accent3"/>
                </a:solidFill>
              </a:rPr>
              <a:t>5</a:t>
            </a:r>
            <a:endParaRPr lang="en-IN" sz="28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16FDB0-633C-41BD-BA77-90796EF1560C}"/>
              </a:ext>
            </a:extLst>
          </p:cNvPr>
          <p:cNvSpPr txBox="1"/>
          <p:nvPr/>
        </p:nvSpPr>
        <p:spPr>
          <a:xfrm>
            <a:off x="7772125" y="4093161"/>
            <a:ext cx="30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3"/>
                </a:solidFill>
              </a:rPr>
              <a:t>Statistical</a:t>
            </a:r>
            <a:r>
              <a:rPr lang="en-IN" sz="2800" b="1" dirty="0" smtClean="0">
                <a:solidFill>
                  <a:schemeClr val="accent3"/>
                </a:solidFill>
              </a:rPr>
              <a:t> Function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89343539-8C5E-4452-8510-EAB253A73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07839" y="396294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561919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58198" y="199182"/>
            <a:ext cx="11551075" cy="5877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A2CF634-734E-472C-802C-F1CC668E2753}"/>
              </a:ext>
            </a:extLst>
          </p:cNvPr>
          <p:cNvSpPr txBox="1">
            <a:spLocks/>
          </p:cNvSpPr>
          <p:nvPr/>
        </p:nvSpPr>
        <p:spPr>
          <a:xfrm>
            <a:off x="3735977" y="110771"/>
            <a:ext cx="5582194" cy="975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5400" dirty="0" smtClean="0">
                <a:solidFill>
                  <a:schemeClr val="bg1"/>
                </a:solidFill>
              </a:rPr>
              <a:t>Statistical </a:t>
            </a:r>
            <a:r>
              <a:rPr lang="en-IN" sz="5400" dirty="0" smtClean="0">
                <a:solidFill>
                  <a:schemeClr val="bg1"/>
                </a:solidFill>
              </a:rPr>
              <a:t>Function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746CBB0-EED9-4C55-8A02-568A9D9C0E81}"/>
              </a:ext>
            </a:extLst>
          </p:cNvPr>
          <p:cNvSpPr txBox="1">
            <a:spLocks/>
          </p:cNvSpPr>
          <p:nvPr/>
        </p:nvSpPr>
        <p:spPr>
          <a:xfrm>
            <a:off x="927652" y="2115302"/>
            <a:ext cx="10177669" cy="3803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81409" y="1104079"/>
            <a:ext cx="114278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Average Function:-</a:t>
            </a: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To </a:t>
            </a:r>
            <a:r>
              <a:rPr lang="en-IN" sz="2400" dirty="0">
                <a:solidFill>
                  <a:schemeClr val="bg1"/>
                </a:solidFill>
              </a:rPr>
              <a:t>calculate the average of a group of numbers, use the AVERAGE function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 err="1" smtClean="0">
                <a:solidFill>
                  <a:schemeClr val="bg1"/>
                </a:solidFill>
              </a:rPr>
              <a:t>Averageif</a:t>
            </a:r>
            <a:r>
              <a:rPr lang="en-IN" sz="2400" dirty="0" smtClean="0">
                <a:solidFill>
                  <a:schemeClr val="bg1"/>
                </a:solidFill>
              </a:rPr>
              <a:t> function:-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To average cells based on one criteria, use the AVERAGEIF function. For example, to calculate the average excluding zeros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Median:-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To find the median (or middle number), use the MEDIAN function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Mode:-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To find the most frequently occurring number, use the MODE function.</a:t>
            </a:r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81123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58856" y="284104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FEBA508-7E7A-48AC-890A-6654C33AEBA9}"/>
              </a:ext>
            </a:extLst>
          </p:cNvPr>
          <p:cNvSpPr txBox="1">
            <a:spLocks/>
          </p:cNvSpPr>
          <p:nvPr/>
        </p:nvSpPr>
        <p:spPr>
          <a:xfrm>
            <a:off x="2098532" y="217975"/>
            <a:ext cx="7773338" cy="997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5763" y="1417044"/>
            <a:ext cx="111578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Standard Division:-</a:t>
            </a: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	To </a:t>
            </a:r>
            <a:r>
              <a:rPr lang="en-IN" sz="2400" dirty="0">
                <a:solidFill>
                  <a:schemeClr val="bg1"/>
                </a:solidFill>
              </a:rPr>
              <a:t>calculate the standard deviation, use the STEDV function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Min:-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>
                <a:solidFill>
                  <a:schemeClr val="bg1"/>
                </a:solidFill>
              </a:rPr>
              <a:t>To find the minimum value, use the MIN function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Max:-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>
                <a:solidFill>
                  <a:schemeClr val="bg1"/>
                </a:solidFill>
              </a:rPr>
              <a:t>To find the maximum value, use the MAX function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Large:-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	To find </a:t>
            </a:r>
            <a:r>
              <a:rPr lang="en-IN" sz="2400" dirty="0" smtClean="0">
                <a:solidFill>
                  <a:schemeClr val="bg1"/>
                </a:solidFill>
              </a:rPr>
              <a:t>the </a:t>
            </a:r>
            <a:r>
              <a:rPr lang="en-IN" sz="2400" dirty="0">
                <a:solidFill>
                  <a:schemeClr val="bg1"/>
                </a:solidFill>
              </a:rPr>
              <a:t>largest number, use the following LARGE function.</a:t>
            </a: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2CF634-734E-472C-802C-F1CC668E2753}"/>
              </a:ext>
            </a:extLst>
          </p:cNvPr>
          <p:cNvSpPr txBox="1">
            <a:spLocks/>
          </p:cNvSpPr>
          <p:nvPr/>
        </p:nvSpPr>
        <p:spPr>
          <a:xfrm>
            <a:off x="3568659" y="311137"/>
            <a:ext cx="5582194" cy="975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5400" dirty="0" smtClean="0">
                <a:solidFill>
                  <a:schemeClr val="bg1"/>
                </a:solidFill>
              </a:rPr>
              <a:t>Statistical </a:t>
            </a:r>
            <a:r>
              <a:rPr lang="en-IN" sz="5400" dirty="0" smtClean="0">
                <a:solidFill>
                  <a:schemeClr val="bg1"/>
                </a:solidFill>
              </a:rPr>
              <a:t>Function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95057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58856" y="284104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467A028-9570-4A46-93D7-68C45115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62" y="1403406"/>
            <a:ext cx="11369365" cy="432838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RAND():-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The RAND function generates a random decimal number between 0 and 1.</a:t>
            </a:r>
            <a:endParaRPr lang="en-IN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RANDBETWEEN:-</a:t>
            </a:r>
            <a:endParaRPr lang="en-IN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The RANDBETWEEN function generates a random whole number between </a:t>
            </a:r>
            <a:r>
              <a:rPr lang="en-IN" dirty="0" smtClean="0">
                <a:solidFill>
                  <a:schemeClr val="bg1"/>
                </a:solidFill>
              </a:rPr>
              <a:t>two </a:t>
            </a:r>
            <a:r>
              <a:rPr lang="en-IN" dirty="0">
                <a:solidFill>
                  <a:schemeClr val="bg1"/>
                </a:solidFill>
              </a:rPr>
              <a:t>boundaries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Rank:-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The RANK function in Excel returns the rank of a number in a list of </a:t>
            </a:r>
            <a:r>
              <a:rPr lang="en-IN" dirty="0" smtClean="0">
                <a:solidFill>
                  <a:schemeClr val="bg1"/>
                </a:solidFill>
              </a:rPr>
              <a:t>numbers.</a:t>
            </a:r>
          </a:p>
          <a:p>
            <a:pPr marL="0" indent="0" algn="just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RANK.AVG:-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Use RANK.AVG to return the average rank if more than one number has the same rank.</a:t>
            </a:r>
            <a:endParaRPr lang="en-IN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A2CF634-734E-472C-802C-F1CC668E2753}"/>
              </a:ext>
            </a:extLst>
          </p:cNvPr>
          <p:cNvSpPr txBox="1">
            <a:spLocks/>
          </p:cNvSpPr>
          <p:nvPr/>
        </p:nvSpPr>
        <p:spPr>
          <a:xfrm>
            <a:off x="3568659" y="311137"/>
            <a:ext cx="5582194" cy="975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5400" dirty="0" smtClean="0">
                <a:solidFill>
                  <a:schemeClr val="bg1"/>
                </a:solidFill>
              </a:rPr>
              <a:t>Statistical </a:t>
            </a:r>
            <a:r>
              <a:rPr lang="en-IN" sz="5400" dirty="0" smtClean="0">
                <a:solidFill>
                  <a:schemeClr val="bg1"/>
                </a:solidFill>
              </a:rPr>
              <a:t>Function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64161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58856" y="284104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467A028-9570-4A46-93D7-68C45115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510748"/>
            <a:ext cx="11403873" cy="46662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Absolute </a:t>
            </a:r>
            <a:r>
              <a:rPr lang="en-IN" dirty="0" smtClean="0">
                <a:solidFill>
                  <a:schemeClr val="bg1"/>
                </a:solidFill>
              </a:rPr>
              <a:t>Function:-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The ABS function in Excel returns the absolute value of a number. In other words: the ABS function removes the minus sign (-) from a negative number, making it positive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A2CF634-734E-472C-802C-F1CC668E2753}"/>
              </a:ext>
            </a:extLst>
          </p:cNvPr>
          <p:cNvSpPr txBox="1">
            <a:spLocks/>
          </p:cNvSpPr>
          <p:nvPr/>
        </p:nvSpPr>
        <p:spPr>
          <a:xfrm>
            <a:off x="3568659" y="311137"/>
            <a:ext cx="5582194" cy="975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5400" dirty="0" smtClean="0">
                <a:solidFill>
                  <a:schemeClr val="bg1"/>
                </a:solidFill>
              </a:rPr>
              <a:t>Statistical </a:t>
            </a:r>
            <a:r>
              <a:rPr lang="en-IN" sz="5400" dirty="0" smtClean="0">
                <a:solidFill>
                  <a:schemeClr val="bg1"/>
                </a:solidFill>
              </a:rPr>
              <a:t>Function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585566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290" y="215243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E20E750-81D4-4FD9-89C4-AF698B24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34" y="1690688"/>
            <a:ext cx="10515600" cy="164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857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>
        <p15:prstTrans prst="curtains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224</Words>
  <Application>Microsoft Office PowerPoint</Application>
  <PresentationFormat>Widescreen</PresentationFormat>
  <Paragraphs>189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Saucer BB</vt:lpstr>
      <vt:lpstr>Times New Roman</vt:lpstr>
      <vt:lpstr>Office Theme</vt:lpstr>
      <vt:lpstr>2</vt:lpstr>
      <vt:lpstr>2</vt:lpstr>
      <vt:lpstr>2</vt:lpstr>
      <vt:lpstr>PowerPoint Presentation</vt:lpstr>
      <vt:lpstr>2</vt:lpstr>
      <vt:lpstr>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Inten98</dc:creator>
  <cp:lastModifiedBy>ShriRam</cp:lastModifiedBy>
  <cp:revision>148</cp:revision>
  <dcterms:created xsi:type="dcterms:W3CDTF">2020-03-21T06:08:42Z</dcterms:created>
  <dcterms:modified xsi:type="dcterms:W3CDTF">2020-04-24T16:28:37Z</dcterms:modified>
</cp:coreProperties>
</file>