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CCFF"/>
    <a:srgbClr val="66FF66"/>
    <a:srgbClr val="FF99FF"/>
    <a:srgbClr val="66FFFF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IN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5196-8C74-41BE-B532-355EE604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 selection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CDCE5-DBE5-4DDB-8FD6-4D07EAEBA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Select a significance level to enter the model (e.g. SL = 0.05)</a:t>
                </a:r>
              </a:p>
              <a:p>
                <a:r>
                  <a:rPr lang="en-IN" dirty="0"/>
                  <a:t>Fit all the  regression models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. </a:t>
                </a:r>
                <a:r>
                  <a:rPr lang="en-IN" dirty="0"/>
                  <a:t>Select the one with the lowest P-value</a:t>
                </a:r>
              </a:p>
              <a:p>
                <a:r>
                  <a:rPr lang="en-IN" dirty="0"/>
                  <a:t>Keep this variable and fit all possible models with one extra predictor added to the ones you already have.</a:t>
                </a:r>
              </a:p>
              <a:p>
                <a:r>
                  <a:rPr lang="en-IN" dirty="0"/>
                  <a:t>Consider the predictor with the lowest P-value. If P &lt; SL, go to STEP 3, otherwise FINISH.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CDCE5-DBE5-4DDB-8FD6-4D07EAEBA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r="-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CDBD1B0-91F2-4565-8529-53EC9564C4CC}"/>
              </a:ext>
            </a:extLst>
          </p:cNvPr>
          <p:cNvSpPr/>
          <p:nvPr/>
        </p:nvSpPr>
        <p:spPr>
          <a:xfrm>
            <a:off x="9250647" y="1641923"/>
            <a:ext cx="443948" cy="4108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5432B-59EC-419C-975D-E76F176FF9EF}"/>
              </a:ext>
            </a:extLst>
          </p:cNvPr>
          <p:cNvSpPr/>
          <p:nvPr/>
        </p:nvSpPr>
        <p:spPr>
          <a:xfrm>
            <a:off x="10010282" y="1529891"/>
            <a:ext cx="735030" cy="734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2FD60-82CE-485E-8412-4366E322EEA3}"/>
              </a:ext>
            </a:extLst>
          </p:cNvPr>
          <p:cNvSpPr/>
          <p:nvPr/>
        </p:nvSpPr>
        <p:spPr>
          <a:xfrm>
            <a:off x="11010103" y="1486232"/>
            <a:ext cx="848893" cy="12129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 descr="Advance, arrow, forward, forward arrow, jump, skip icon">
            <a:extLst>
              <a:ext uri="{FF2B5EF4-FFF2-40B4-BE49-F238E27FC236}">
                <a16:creationId xmlns:a16="http://schemas.microsoft.com/office/drawing/2014/main" id="{FA719C15-86B0-4465-87D8-4B613A63B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28" y="867173"/>
            <a:ext cx="848893" cy="8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dvance, arrow, forward, forward arrow, jump, skip icon">
            <a:extLst>
              <a:ext uri="{FF2B5EF4-FFF2-40B4-BE49-F238E27FC236}">
                <a16:creationId xmlns:a16="http://schemas.microsoft.com/office/drawing/2014/main" id="{0A3DE1F9-4D3B-462C-9149-D0E8B51D1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29" y="654648"/>
            <a:ext cx="1230953" cy="1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89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4F8B-D960-43E7-9C2D-54FD0FF3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Bidirectional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D2D2-3054-420C-A1B2-2F9D03FF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758026" cy="3859288"/>
          </a:xfrm>
        </p:spPr>
        <p:txBody>
          <a:bodyPr>
            <a:normAutofit/>
          </a:bodyPr>
          <a:lstStyle/>
          <a:p>
            <a:r>
              <a:rPr lang="en-IN" dirty="0"/>
              <a:t>Select a significance level to enter and to stay in the model. ( e.g. SLENTER = 0.05, SLSTAY = 0.05)</a:t>
            </a:r>
          </a:p>
          <a:p>
            <a:r>
              <a:rPr lang="en-IN" dirty="0"/>
              <a:t>Perform the next step of the Forward Selection (new variable must have:  P &lt; SLENTER to enter)</a:t>
            </a:r>
          </a:p>
          <a:p>
            <a:r>
              <a:rPr lang="en-IN" dirty="0"/>
              <a:t>Perform all the steps of Backward Elimination method (old variable must have P &lt; SLSTAY to stay)</a:t>
            </a:r>
          </a:p>
          <a:p>
            <a:r>
              <a:rPr lang="en-IN" dirty="0"/>
              <a:t>No new variables can enter and no old variable can exit.</a:t>
            </a:r>
          </a:p>
          <a:p>
            <a:r>
              <a:rPr lang="en-IN" dirty="0"/>
              <a:t>Finish your model.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7EBBF-99BF-451D-9FFF-9EF12EA2DAF4}"/>
              </a:ext>
            </a:extLst>
          </p:cNvPr>
          <p:cNvSpPr/>
          <p:nvPr/>
        </p:nvSpPr>
        <p:spPr>
          <a:xfrm>
            <a:off x="9250647" y="2510603"/>
            <a:ext cx="443948" cy="4108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ED679-70B1-4EB3-9E5E-17EA8D95C0DE}"/>
              </a:ext>
            </a:extLst>
          </p:cNvPr>
          <p:cNvSpPr/>
          <p:nvPr/>
        </p:nvSpPr>
        <p:spPr>
          <a:xfrm>
            <a:off x="10010282" y="2398571"/>
            <a:ext cx="735030" cy="734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AE380-E66F-49F2-B5E4-EA92244679AC}"/>
              </a:ext>
            </a:extLst>
          </p:cNvPr>
          <p:cNvSpPr/>
          <p:nvPr/>
        </p:nvSpPr>
        <p:spPr>
          <a:xfrm>
            <a:off x="11010103" y="2354912"/>
            <a:ext cx="848893" cy="12129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2" descr="Advance, arrow, forward, forward arrow, jump, skip icon">
            <a:extLst>
              <a:ext uri="{FF2B5EF4-FFF2-40B4-BE49-F238E27FC236}">
                <a16:creationId xmlns:a16="http://schemas.microsoft.com/office/drawing/2014/main" id="{B5710267-12D5-48C4-9E1E-825726AB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28" y="1735853"/>
            <a:ext cx="848893" cy="8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dvance, arrow, forward, forward arrow, jump, skip icon">
            <a:extLst>
              <a:ext uri="{FF2B5EF4-FFF2-40B4-BE49-F238E27FC236}">
                <a16:creationId xmlns:a16="http://schemas.microsoft.com/office/drawing/2014/main" id="{2F9CA88A-F532-4D18-A8E3-29A7FFDC4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29" y="1523328"/>
            <a:ext cx="1230953" cy="1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dvance, arrow, forward, forward arrow, jump, skip icon">
            <a:extLst>
              <a:ext uri="{FF2B5EF4-FFF2-40B4-BE49-F238E27FC236}">
                <a16:creationId xmlns:a16="http://schemas.microsoft.com/office/drawing/2014/main" id="{121C3F4A-B9AE-4B86-8D19-767073A17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45948">
            <a:off x="10262231" y="3159340"/>
            <a:ext cx="1230953" cy="1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dvance, arrow, forward, forward arrow, jump, skip icon">
            <a:extLst>
              <a:ext uri="{FF2B5EF4-FFF2-40B4-BE49-F238E27FC236}">
                <a16:creationId xmlns:a16="http://schemas.microsoft.com/office/drawing/2014/main" id="{AF142C07-9207-4FBF-8ADF-769B4236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31113">
            <a:off x="9425965" y="2777400"/>
            <a:ext cx="1000829" cy="10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90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DAE2-B3AD-4C46-B42F-CBECA98C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possible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66AEC-C979-4828-8E36-08B3401B4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6000781" cy="3450613"/>
              </a:xfrm>
            </p:spPr>
            <p:txBody>
              <a:bodyPr/>
              <a:lstStyle/>
              <a:p>
                <a:r>
                  <a:rPr lang="en-IN" dirty="0"/>
                  <a:t>Select a criterion of goodness of fit (e.g. Akaike criterion)</a:t>
                </a:r>
              </a:p>
              <a:p>
                <a:r>
                  <a:rPr lang="en-IN" dirty="0"/>
                  <a:t>Construct All Possible  Regression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IN" b="1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total Combination.</a:t>
                </a:r>
              </a:p>
              <a:p>
                <a:r>
                  <a:rPr lang="en-IN" dirty="0"/>
                  <a:t>Select the one with the best criterion.</a:t>
                </a:r>
              </a:p>
              <a:p>
                <a:r>
                  <a:rPr lang="en-IN" dirty="0"/>
                  <a:t>Fin your model.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66AEC-C979-4828-8E36-08B3401B4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6000781" cy="3450613"/>
              </a:xfrm>
              <a:blipFill>
                <a:blip r:embed="rId2"/>
                <a:stretch>
                  <a:fillRect l="-914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Joel Olson on Twitter: &quot;My fourth graders filled my whiteboard ...">
            <a:extLst>
              <a:ext uri="{FF2B5EF4-FFF2-40B4-BE49-F238E27FC236}">
                <a16:creationId xmlns:a16="http://schemas.microsoft.com/office/drawing/2014/main" id="{1E25D835-6265-4F00-BCF0-9DDB0C577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031" r="9565" b="27031"/>
          <a:stretch/>
        </p:blipFill>
        <p:spPr bwMode="auto">
          <a:xfrm>
            <a:off x="7452360" y="2387388"/>
            <a:ext cx="4253947" cy="208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636-2DEB-4740-B4E2-972D8960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7DAC1-DC6B-49D1-A937-4AE85B2C1031}"/>
              </a:ext>
            </a:extLst>
          </p:cNvPr>
          <p:cNvSpPr txBox="1"/>
          <p:nvPr/>
        </p:nvSpPr>
        <p:spPr>
          <a:xfrm>
            <a:off x="1934179" y="2628900"/>
            <a:ext cx="1240821" cy="92333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Multiple</a:t>
            </a:r>
          </a:p>
          <a:p>
            <a:r>
              <a:rPr lang="en-IN" dirty="0"/>
              <a:t>Linear</a:t>
            </a:r>
          </a:p>
          <a:p>
            <a:r>
              <a:rPr lang="en-IN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A5B12-F4AD-472C-8AB9-7D659E044E4F}"/>
                  </a:ext>
                </a:extLst>
              </p:cNvPr>
              <p:cNvSpPr txBox="1"/>
              <p:nvPr/>
            </p:nvSpPr>
            <p:spPr>
              <a:xfrm>
                <a:off x="4883941" y="2687439"/>
                <a:ext cx="2685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A5B12-F4AD-472C-8AB9-7D659E04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41" y="2687439"/>
                <a:ext cx="2685148" cy="369332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F29AE45-0B86-4A50-BEFE-CFE06A721E51}"/>
              </a:ext>
            </a:extLst>
          </p:cNvPr>
          <p:cNvSpPr txBox="1"/>
          <p:nvPr/>
        </p:nvSpPr>
        <p:spPr>
          <a:xfrm>
            <a:off x="3878127" y="3659733"/>
            <a:ext cx="181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Dependent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80F77-F3FA-4AA7-AB5F-0AE3656810AA}"/>
              </a:ext>
            </a:extLst>
          </p:cNvPr>
          <p:cNvSpPr txBox="1"/>
          <p:nvPr/>
        </p:nvSpPr>
        <p:spPr>
          <a:xfrm>
            <a:off x="5636718" y="3659733"/>
            <a:ext cx="181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Independent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BB38-BAFF-4A2C-AD75-380764A4A1B0}"/>
              </a:ext>
            </a:extLst>
          </p:cNvPr>
          <p:cNvSpPr txBox="1"/>
          <p:nvPr/>
        </p:nvSpPr>
        <p:spPr>
          <a:xfrm>
            <a:off x="5187950" y="1835215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Co-efficient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964AA29-D4EA-41B7-94AE-58A33CDC3262}"/>
              </a:ext>
            </a:extLst>
          </p:cNvPr>
          <p:cNvSpPr/>
          <p:nvPr/>
        </p:nvSpPr>
        <p:spPr>
          <a:xfrm rot="994067">
            <a:off x="4955477" y="3113512"/>
            <a:ext cx="144000" cy="43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172AC28-F426-4613-98B2-64205C955372}"/>
              </a:ext>
            </a:extLst>
          </p:cNvPr>
          <p:cNvSpPr/>
          <p:nvPr/>
        </p:nvSpPr>
        <p:spPr>
          <a:xfrm rot="20135585">
            <a:off x="5932305" y="3206699"/>
            <a:ext cx="144000" cy="466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284819C-80FF-4AE7-9FB5-966279A7DC86}"/>
              </a:ext>
            </a:extLst>
          </p:cNvPr>
          <p:cNvSpPr/>
          <p:nvPr/>
        </p:nvSpPr>
        <p:spPr>
          <a:xfrm rot="10126574">
            <a:off x="6136666" y="2200377"/>
            <a:ext cx="144000" cy="43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7FBF3CF-3E6B-4FE7-849A-53B25B1F0E78}"/>
              </a:ext>
            </a:extLst>
          </p:cNvPr>
          <p:cNvSpPr/>
          <p:nvPr/>
        </p:nvSpPr>
        <p:spPr>
          <a:xfrm rot="16200000">
            <a:off x="7511971" y="2616644"/>
            <a:ext cx="144000" cy="43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A8A752-5A0D-46F4-8FE0-4F8B8AE5498A}"/>
              </a:ext>
            </a:extLst>
          </p:cNvPr>
          <p:cNvSpPr txBox="1"/>
          <p:nvPr/>
        </p:nvSpPr>
        <p:spPr>
          <a:xfrm>
            <a:off x="7979974" y="2654841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Constant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96CCC498-B468-4EC4-8B7F-05B45BE4D5B6}"/>
              </a:ext>
            </a:extLst>
          </p:cNvPr>
          <p:cNvSpPr/>
          <p:nvPr/>
        </p:nvSpPr>
        <p:spPr>
          <a:xfrm rot="475979">
            <a:off x="6501523" y="3195910"/>
            <a:ext cx="144000" cy="466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374C68C4-D6E4-4B55-9393-0DC180D01580}"/>
              </a:ext>
            </a:extLst>
          </p:cNvPr>
          <p:cNvSpPr/>
          <p:nvPr/>
        </p:nvSpPr>
        <p:spPr>
          <a:xfrm rot="11643958">
            <a:off x="5622227" y="2241724"/>
            <a:ext cx="144000" cy="466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C24F-6A44-4843-8B09-F5838DD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4EDB-2DDE-417B-818E-B8D5C3AD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Linearity</a:t>
            </a:r>
          </a:p>
          <a:p>
            <a:r>
              <a:rPr lang="en-IN" dirty="0"/>
              <a:t>Homoscedasticity</a:t>
            </a:r>
          </a:p>
          <a:p>
            <a:r>
              <a:rPr lang="en-IN" dirty="0"/>
              <a:t>Multivariate normality</a:t>
            </a:r>
          </a:p>
          <a:p>
            <a:r>
              <a:rPr lang="en-IN" dirty="0"/>
              <a:t>Independence of error</a:t>
            </a:r>
          </a:p>
          <a:p>
            <a:r>
              <a:rPr lang="en-IN" dirty="0"/>
              <a:t>Lack of multicollinearity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7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B1B2-FB5F-4153-B9A9-0869B42C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Dummy variable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2BE52D-09B5-4F9D-BC5E-53362D673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31418"/>
              </p:ext>
            </p:extLst>
          </p:nvPr>
        </p:nvGraphicFramePr>
        <p:xfrm>
          <a:off x="1451579" y="2316480"/>
          <a:ext cx="7175585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5117">
                  <a:extLst>
                    <a:ext uri="{9D8B030D-6E8A-4147-A177-3AD203B41FA5}">
                      <a16:colId xmlns:a16="http://schemas.microsoft.com/office/drawing/2014/main" val="3678896704"/>
                    </a:ext>
                  </a:extLst>
                </a:gridCol>
                <a:gridCol w="1435117">
                  <a:extLst>
                    <a:ext uri="{9D8B030D-6E8A-4147-A177-3AD203B41FA5}">
                      <a16:colId xmlns:a16="http://schemas.microsoft.com/office/drawing/2014/main" val="3784432864"/>
                    </a:ext>
                  </a:extLst>
                </a:gridCol>
                <a:gridCol w="1435117">
                  <a:extLst>
                    <a:ext uri="{9D8B030D-6E8A-4147-A177-3AD203B41FA5}">
                      <a16:colId xmlns:a16="http://schemas.microsoft.com/office/drawing/2014/main" val="4237861373"/>
                    </a:ext>
                  </a:extLst>
                </a:gridCol>
                <a:gridCol w="1435117">
                  <a:extLst>
                    <a:ext uri="{9D8B030D-6E8A-4147-A177-3AD203B41FA5}">
                      <a16:colId xmlns:a16="http://schemas.microsoft.com/office/drawing/2014/main" val="2515015682"/>
                    </a:ext>
                  </a:extLst>
                </a:gridCol>
                <a:gridCol w="1435117">
                  <a:extLst>
                    <a:ext uri="{9D8B030D-6E8A-4147-A177-3AD203B41FA5}">
                      <a16:colId xmlns:a16="http://schemas.microsoft.com/office/drawing/2014/main" val="109709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Profit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5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192261.8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165349.2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136897.8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471784.1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 York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4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191792.1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162597.7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151377.6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443898.5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California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702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191050.4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153441.5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101145.6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407934.5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 York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060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182902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144372.4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118671.9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383199.6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 York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1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166187.9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142107.3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91391.77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366168.4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California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0723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E63DDE-CB75-443D-A1C9-52FEF0D5ABB4}"/>
                  </a:ext>
                </a:extLst>
              </p:cNvPr>
              <p:cNvSpPr txBox="1"/>
              <p:nvPr/>
            </p:nvSpPr>
            <p:spPr>
              <a:xfrm>
                <a:off x="1696278" y="4837043"/>
                <a:ext cx="5353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    +    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𝜘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E63DDE-CB75-443D-A1C9-52FEF0D5A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78" y="4837043"/>
                <a:ext cx="5353879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4AA3FF-A6CA-4C9A-85FD-2268ACD78B10}"/>
              </a:ext>
            </a:extLst>
          </p:cNvPr>
          <p:cNvSpPr txBox="1"/>
          <p:nvPr/>
        </p:nvSpPr>
        <p:spPr>
          <a:xfrm>
            <a:off x="7308574" y="4837043"/>
            <a:ext cx="92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???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74C15F2-3545-46F7-ABD8-52CB25E2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81045"/>
              </p:ext>
            </p:extLst>
          </p:nvPr>
        </p:nvGraphicFramePr>
        <p:xfrm>
          <a:off x="9088317" y="2291374"/>
          <a:ext cx="2865144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2572">
                  <a:extLst>
                    <a:ext uri="{9D8B030D-6E8A-4147-A177-3AD203B41FA5}">
                      <a16:colId xmlns:a16="http://schemas.microsoft.com/office/drawing/2014/main" val="66178516"/>
                    </a:ext>
                  </a:extLst>
                </a:gridCol>
                <a:gridCol w="1432572">
                  <a:extLst>
                    <a:ext uri="{9D8B030D-6E8A-4147-A177-3AD203B41FA5}">
                      <a16:colId xmlns:a16="http://schemas.microsoft.com/office/drawing/2014/main" val="1673532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0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9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2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8678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948C78-4768-4B94-8A4B-B9637C56A82D}"/>
              </a:ext>
            </a:extLst>
          </p:cNvPr>
          <p:cNvCxnSpPr/>
          <p:nvPr/>
        </p:nvCxnSpPr>
        <p:spPr>
          <a:xfrm>
            <a:off x="8335617" y="2835965"/>
            <a:ext cx="752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AE7F28-DAFE-4F67-B507-7A9A04097EF6}"/>
              </a:ext>
            </a:extLst>
          </p:cNvPr>
          <p:cNvCxnSpPr/>
          <p:nvPr/>
        </p:nvCxnSpPr>
        <p:spPr>
          <a:xfrm>
            <a:off x="8315740" y="3558209"/>
            <a:ext cx="752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19DE08-90BC-47B1-B1E5-DAF5E8DFA9BE}"/>
              </a:ext>
            </a:extLst>
          </p:cNvPr>
          <p:cNvCxnSpPr/>
          <p:nvPr/>
        </p:nvCxnSpPr>
        <p:spPr>
          <a:xfrm>
            <a:off x="8328993" y="3929270"/>
            <a:ext cx="752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D85AC9-676D-43DB-8289-3EEBD7665002}"/>
              </a:ext>
            </a:extLst>
          </p:cNvPr>
          <p:cNvCxnSpPr>
            <a:cxnSpLocks/>
          </p:cNvCxnSpPr>
          <p:nvPr/>
        </p:nvCxnSpPr>
        <p:spPr>
          <a:xfrm>
            <a:off x="8342245" y="3226904"/>
            <a:ext cx="21799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16B386-D5FD-495D-95D5-707F084E5A81}"/>
              </a:ext>
            </a:extLst>
          </p:cNvPr>
          <p:cNvCxnSpPr>
            <a:cxnSpLocks/>
          </p:cNvCxnSpPr>
          <p:nvPr/>
        </p:nvCxnSpPr>
        <p:spPr>
          <a:xfrm>
            <a:off x="8328993" y="4326834"/>
            <a:ext cx="2193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6563FDA-5B5E-4F8F-9E41-CC34A5B13A57}"/>
              </a:ext>
            </a:extLst>
          </p:cNvPr>
          <p:cNvSpPr/>
          <p:nvPr/>
        </p:nvSpPr>
        <p:spPr>
          <a:xfrm rot="16200000">
            <a:off x="10386824" y="685369"/>
            <a:ext cx="237673" cy="3001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9A020-07E8-4540-A952-86372C6D2450}"/>
              </a:ext>
            </a:extLst>
          </p:cNvPr>
          <p:cNvSpPr txBox="1"/>
          <p:nvPr/>
        </p:nvSpPr>
        <p:spPr>
          <a:xfrm>
            <a:off x="9602471" y="1526024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Dummy Variable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6458AC-3B26-4147-AEF5-D50A18643E92}"/>
              </a:ext>
            </a:extLst>
          </p:cNvPr>
          <p:cNvCxnSpPr/>
          <p:nvPr/>
        </p:nvCxnSpPr>
        <p:spPr>
          <a:xfrm>
            <a:off x="7195930" y="2650435"/>
            <a:ext cx="1431234" cy="18910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9A2EC8-B7B9-4CDE-BEB4-9BFC2C17353E}"/>
                  </a:ext>
                </a:extLst>
              </p:cNvPr>
              <p:cNvSpPr txBox="1"/>
              <p:nvPr/>
            </p:nvSpPr>
            <p:spPr>
              <a:xfrm>
                <a:off x="9289774" y="4837043"/>
                <a:ext cx="120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9A2EC8-B7B9-4CDE-BEB4-9BFC2C173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774" y="4837043"/>
                <a:ext cx="12059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53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 animBg="1"/>
      <p:bldP spid="19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F96C-5EBE-4154-84F3-9545432E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 model(1/3)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74295E-CC57-4172-994E-DF3E58B02C3C}"/>
                  </a:ext>
                </a:extLst>
              </p:cNvPr>
              <p:cNvSpPr txBox="1"/>
              <p:nvPr/>
            </p:nvSpPr>
            <p:spPr>
              <a:xfrm>
                <a:off x="2345634" y="3429000"/>
                <a:ext cx="530087" cy="369332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74295E-CC57-4172-994E-DF3E58B02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634" y="3429000"/>
                <a:ext cx="5300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1EFD4E-C56A-4F62-A607-05B1F0A9CDE0}"/>
              </a:ext>
            </a:extLst>
          </p:cNvPr>
          <p:cNvSpPr txBox="1"/>
          <p:nvPr/>
        </p:nvSpPr>
        <p:spPr>
          <a:xfrm>
            <a:off x="5506280" y="3462132"/>
            <a:ext cx="530087" cy="369332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402603-75D8-4B9B-9E6B-0A75321F9771}"/>
              </a:ext>
            </a:extLst>
          </p:cNvPr>
          <p:cNvSpPr/>
          <p:nvPr/>
        </p:nvSpPr>
        <p:spPr>
          <a:xfrm>
            <a:off x="3707296" y="3571031"/>
            <a:ext cx="821635" cy="15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4DDBBF-2EEC-46F7-8C52-D54E857EC5DB}"/>
                  </a:ext>
                </a:extLst>
              </p:cNvPr>
              <p:cNvSpPr txBox="1"/>
              <p:nvPr/>
            </p:nvSpPr>
            <p:spPr>
              <a:xfrm>
                <a:off x="3853069" y="2343060"/>
                <a:ext cx="530087" cy="369332"/>
              </a:xfrm>
              <a:prstGeom prst="rect">
                <a:avLst/>
              </a:prstGeom>
              <a:solidFill>
                <a:srgbClr val="FF9999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4DDBBF-2EEC-46F7-8C52-D54E857EC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069" y="2343060"/>
                <a:ext cx="5300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C162F-6D24-4F6A-8791-6436B116BFFB}"/>
                  </a:ext>
                </a:extLst>
              </p:cNvPr>
              <p:cNvSpPr txBox="1"/>
              <p:nvPr/>
            </p:nvSpPr>
            <p:spPr>
              <a:xfrm>
                <a:off x="5387008" y="2087379"/>
                <a:ext cx="530087" cy="369332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C162F-6D24-4F6A-8791-6436B116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08" y="2087379"/>
                <a:ext cx="5300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5BD8B-33EB-47AA-93B7-A349485C7F8A}"/>
                  </a:ext>
                </a:extLst>
              </p:cNvPr>
              <p:cNvSpPr txBox="1"/>
              <p:nvPr/>
            </p:nvSpPr>
            <p:spPr>
              <a:xfrm>
                <a:off x="6679097" y="2181430"/>
                <a:ext cx="530087" cy="369332"/>
              </a:xfrm>
              <a:prstGeom prst="rect">
                <a:avLst/>
              </a:prstGeom>
              <a:solidFill>
                <a:srgbClr val="FF99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5BD8B-33EB-47AA-93B7-A349485C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97" y="2181430"/>
                <a:ext cx="53008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639C11-89F9-4448-BBD3-E7C4D9B933C2}"/>
                  </a:ext>
                </a:extLst>
              </p:cNvPr>
              <p:cNvSpPr txBox="1"/>
              <p:nvPr/>
            </p:nvSpPr>
            <p:spPr>
              <a:xfrm>
                <a:off x="7660621" y="2845861"/>
                <a:ext cx="530087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639C11-89F9-4448-BBD3-E7C4D9B93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21" y="2845861"/>
                <a:ext cx="53008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958D0F-BC80-4D5D-864D-8BD5807F494E}"/>
                  </a:ext>
                </a:extLst>
              </p:cNvPr>
              <p:cNvSpPr txBox="1"/>
              <p:nvPr/>
            </p:nvSpPr>
            <p:spPr>
              <a:xfrm>
                <a:off x="7028257" y="4394804"/>
                <a:ext cx="530087" cy="369332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958D0F-BC80-4D5D-864D-8BD5807F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257" y="4394804"/>
                <a:ext cx="5300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713D68-08DF-4357-830E-2CB30FE7AEC5}"/>
              </a:ext>
            </a:extLst>
          </p:cNvPr>
          <p:cNvSpPr/>
          <p:nvPr/>
        </p:nvSpPr>
        <p:spPr>
          <a:xfrm rot="1654544">
            <a:off x="4517336" y="3027430"/>
            <a:ext cx="821635" cy="15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450CDC-FA3D-4738-9A62-AC7FE0B89310}"/>
              </a:ext>
            </a:extLst>
          </p:cNvPr>
          <p:cNvSpPr/>
          <p:nvPr/>
        </p:nvSpPr>
        <p:spPr>
          <a:xfrm rot="5400000">
            <a:off x="5427293" y="2955286"/>
            <a:ext cx="642108" cy="112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4D0FC8-E86A-4058-85F1-AF2C817FA23D}"/>
              </a:ext>
            </a:extLst>
          </p:cNvPr>
          <p:cNvSpPr/>
          <p:nvPr/>
        </p:nvSpPr>
        <p:spPr>
          <a:xfrm rot="7665052">
            <a:off x="6142385" y="2886074"/>
            <a:ext cx="821635" cy="15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D307DA-072B-4D16-A5DA-2E7CDB3D27E4}"/>
              </a:ext>
            </a:extLst>
          </p:cNvPr>
          <p:cNvSpPr/>
          <p:nvPr/>
        </p:nvSpPr>
        <p:spPr>
          <a:xfrm rot="9525120">
            <a:off x="6702720" y="3297153"/>
            <a:ext cx="821635" cy="15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A45EF0-8BA5-413A-93A5-66487116D0D8}"/>
              </a:ext>
            </a:extLst>
          </p:cNvPr>
          <p:cNvSpPr/>
          <p:nvPr/>
        </p:nvSpPr>
        <p:spPr>
          <a:xfrm rot="12825518">
            <a:off x="6090038" y="4027755"/>
            <a:ext cx="821635" cy="15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3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824E-58DD-4BDB-958E-E012CF31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Contd.(2/3)</a:t>
            </a:r>
          </a:p>
        </p:txBody>
      </p:sp>
      <p:pic>
        <p:nvPicPr>
          <p:cNvPr id="1026" name="Picture 2" descr="Quotes about Garbage in garbage out (63 quotes)">
            <a:extLst>
              <a:ext uri="{FF2B5EF4-FFF2-40B4-BE49-F238E27FC236}">
                <a16:creationId xmlns:a16="http://schemas.microsoft.com/office/drawing/2014/main" id="{72E22A9C-B23C-48F6-AAE6-6D7AD66C0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43" y="2031080"/>
            <a:ext cx="2142464" cy="13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A9C56-6521-48A7-B93E-D853608D1F62}"/>
              </a:ext>
            </a:extLst>
          </p:cNvPr>
          <p:cNvSpPr txBox="1"/>
          <p:nvPr/>
        </p:nvSpPr>
        <p:spPr>
          <a:xfrm>
            <a:off x="2272750" y="2330746"/>
            <a:ext cx="834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1).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A87D5-67A3-4555-96BD-4EBFDC02F529}"/>
              </a:ext>
            </a:extLst>
          </p:cNvPr>
          <p:cNvSpPr txBox="1"/>
          <p:nvPr/>
        </p:nvSpPr>
        <p:spPr>
          <a:xfrm>
            <a:off x="2272750" y="4617696"/>
            <a:ext cx="834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2).</a:t>
            </a:r>
          </a:p>
        </p:txBody>
      </p:sp>
      <p:pic>
        <p:nvPicPr>
          <p:cNvPr id="1028" name="Picture 4" descr="Joel Olson on Twitter: &quot;My fourth graders filled my whiteboard ...">
            <a:extLst>
              <a:ext uri="{FF2B5EF4-FFF2-40B4-BE49-F238E27FC236}">
                <a16:creationId xmlns:a16="http://schemas.microsoft.com/office/drawing/2014/main" id="{2A41C3F8-98ED-4B4F-972E-041541A2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031" r="9565" b="27031"/>
          <a:stretch/>
        </p:blipFill>
        <p:spPr bwMode="auto">
          <a:xfrm>
            <a:off x="3969026" y="3685277"/>
            <a:ext cx="4253947" cy="208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AF95-E75C-48BA-BE6D-7397C8E5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523E-3289-42DB-BEC7-DE05B4E4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5 methods to build the model: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All-in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Backward Elimination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Forward Selection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Bi-directional Elimination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Score Comparison</a:t>
            </a:r>
          </a:p>
        </p:txBody>
      </p:sp>
    </p:spTree>
    <p:extLst>
      <p:ext uri="{BB962C8B-B14F-4D97-AF65-F5344CB8AC3E}">
        <p14:creationId xmlns:p14="http://schemas.microsoft.com/office/powerpoint/2010/main" val="188929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5549-AF2F-4CAC-BA75-0097B10F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All-in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0BE2-ADDB-411B-AD92-D664BBC7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31901" cy="3450613"/>
          </a:xfrm>
        </p:spPr>
        <p:txBody>
          <a:bodyPr/>
          <a:lstStyle/>
          <a:p>
            <a:r>
              <a:rPr lang="en-IN" dirty="0"/>
              <a:t>Prior Knowledge</a:t>
            </a:r>
          </a:p>
          <a:p>
            <a:r>
              <a:rPr lang="en-IN" dirty="0"/>
              <a:t>You have to</a:t>
            </a:r>
          </a:p>
          <a:p>
            <a:r>
              <a:rPr lang="en-IN" dirty="0"/>
              <a:t>Preparing for backward elimination</a:t>
            </a:r>
          </a:p>
        </p:txBody>
      </p:sp>
      <p:pic>
        <p:nvPicPr>
          <p:cNvPr id="2050" name="Picture 2" descr="Poker Shove - 12 Reasons to Use the Poker Shove">
            <a:extLst>
              <a:ext uri="{FF2B5EF4-FFF2-40B4-BE49-F238E27FC236}">
                <a16:creationId xmlns:a16="http://schemas.microsoft.com/office/drawing/2014/main" id="{323FA3F3-1AC5-4E84-87E9-AA046B182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236517"/>
            <a:ext cx="4154805" cy="238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5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DE79-D8F5-488E-B4FE-FC569B80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1074042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Select a significance level to stay in the model ( e.g. SL = 0.05)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Fit the full model with all possible predictors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Consider the predictor with the highest P-value. If P &gt; SL , go to step 4 otherwise Finish.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Remove the predictor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Fit the model without the variable.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A3A767-35EF-4619-BD73-721970171F9D}"/>
              </a:ext>
            </a:extLst>
          </p:cNvPr>
          <p:cNvSpPr/>
          <p:nvPr/>
        </p:nvSpPr>
        <p:spPr>
          <a:xfrm>
            <a:off x="9113487" y="2007683"/>
            <a:ext cx="443948" cy="4108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121DB-C846-41ED-B49E-B6AC964996A6}"/>
              </a:ext>
            </a:extLst>
          </p:cNvPr>
          <p:cNvSpPr/>
          <p:nvPr/>
        </p:nvSpPr>
        <p:spPr>
          <a:xfrm>
            <a:off x="9873122" y="1895651"/>
            <a:ext cx="735030" cy="734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89D9E-AE1D-4DD0-A5AF-8A2C78C4AFD7}"/>
              </a:ext>
            </a:extLst>
          </p:cNvPr>
          <p:cNvSpPr/>
          <p:nvPr/>
        </p:nvSpPr>
        <p:spPr>
          <a:xfrm>
            <a:off x="10872943" y="1851992"/>
            <a:ext cx="848893" cy="12129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5381A49-ED2A-4594-8DFD-36B710CB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73477"/>
            <a:ext cx="9603275" cy="1049235"/>
          </a:xfrm>
        </p:spPr>
        <p:txBody>
          <a:bodyPr/>
          <a:lstStyle/>
          <a:p>
            <a:r>
              <a:rPr lang="en-IN" dirty="0"/>
              <a:t>Backward elimination method</a:t>
            </a:r>
          </a:p>
        </p:txBody>
      </p:sp>
      <p:pic>
        <p:nvPicPr>
          <p:cNvPr id="3074" name="Picture 2" descr="Arrow, back, backup, reverse, reverse arrow, rewind icon">
            <a:extLst>
              <a:ext uri="{FF2B5EF4-FFF2-40B4-BE49-F238E27FC236}">
                <a16:creationId xmlns:a16="http://schemas.microsoft.com/office/drawing/2014/main" id="{2BA2F236-A072-44F0-ADA2-451246B6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14" y="1061397"/>
            <a:ext cx="1049235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row, back, backup, reverse, reverse arrow, rewind icon">
            <a:extLst>
              <a:ext uri="{FF2B5EF4-FFF2-40B4-BE49-F238E27FC236}">
                <a16:creationId xmlns:a16="http://schemas.microsoft.com/office/drawing/2014/main" id="{D3394D5E-4742-46EB-8128-F356EA70D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197" y="1349773"/>
            <a:ext cx="735030" cy="7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57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424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Gill Sans MT</vt:lpstr>
      <vt:lpstr>Gallery</vt:lpstr>
      <vt:lpstr>Multiple Linear regression</vt:lpstr>
      <vt:lpstr>Simple linear regression</vt:lpstr>
      <vt:lpstr>Assumptions of linear regression</vt:lpstr>
      <vt:lpstr>Dummy variable</vt:lpstr>
      <vt:lpstr>Build a model(1/3)</vt:lpstr>
      <vt:lpstr>Contd.(2/3)</vt:lpstr>
      <vt:lpstr>Contd.(3/3)</vt:lpstr>
      <vt:lpstr>All-in Method</vt:lpstr>
      <vt:lpstr>Backward elimination method</vt:lpstr>
      <vt:lpstr>Forward selection method</vt:lpstr>
      <vt:lpstr>Bidirectional Elimination</vt:lpstr>
      <vt:lpstr>All possible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Inten98</cp:lastModifiedBy>
  <cp:revision>30</cp:revision>
  <dcterms:created xsi:type="dcterms:W3CDTF">2020-04-26T12:41:50Z</dcterms:created>
  <dcterms:modified xsi:type="dcterms:W3CDTF">2020-05-04T05:41:22Z</dcterms:modified>
</cp:coreProperties>
</file>