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2370B-68B1-43F8-8B90-6882F9274EBC}" v="9" dt="2022-06-03T20:50:25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 showGuides="1">
      <p:cViewPr varScale="1">
        <p:scale>
          <a:sx n="104" d="100"/>
          <a:sy n="104" d="100"/>
        </p:scale>
        <p:origin x="8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61EF-BFD3-3F3E-9E09-F5D226B0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6BB32-89AF-B0F7-61C1-41CBB7B94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7FDC0-D1EE-55A4-562A-9130B2A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6FC0-1001-8D3D-5EC5-B4F0323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A1B6-F905-F024-EBA6-7E908F1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72CD-D6F3-B0EA-9606-EBBD3A9B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5D29-CB59-6C61-3EB6-4F75307C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B3EC-263E-B278-B394-A711D863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DB12-DB63-CEF8-91EB-D6F1BD79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5910-6D0C-5EEB-EFDE-E40E6A83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6BCA3-36C3-76F0-6F98-22E22014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9E17B-5B77-7177-6A96-C4168167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45AF-6066-E054-E9E0-4D6D4763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6114-83F8-0373-661E-1C1A4A39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CF96-FA3F-7847-A686-C66914EB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9AE9-B5BC-8BCA-2B5E-2FF86EE3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2108-490E-BE08-8479-CCFF1907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2BC3-9AF7-B245-3CAB-D29FACCA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F2B4-DEA9-A21C-F140-D1E297D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29B7-2A4E-2A5E-612C-057A9CDD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1B-81A4-5F60-3F1A-9D225F10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6C31A-FD2C-0CB2-FC02-74631BF7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8D67-AFFE-6018-1BFC-EE72C788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F3F4-CFE6-4878-A6AD-4C8AA4B9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B444-1DF0-64D5-C003-B07C2D2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EC69-7340-8BDD-E9B5-872143C7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AA7C-E764-2742-F4BD-CAB012685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5285-0D51-BEA4-6701-9D44F3F0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80D0-889C-6CF2-1972-E4224B82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E9E7-7C4D-A9CE-4D68-AB3687BB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200B-D7ED-5678-5A94-28BA0B01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957D-797E-AFBD-07FF-8A79357D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BA35-391C-71A3-D441-07A4A8BC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380CB-90D6-1396-CBEB-EFFB82B4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E0A3C-AFF2-E51B-70D5-EA5FA3EE1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8FAA7-540D-69F5-4124-ADF7AB6ED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27BDC-343F-5B73-8851-D77810AB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D3D54-CF82-A00D-A56E-4845C5F6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AEC80-95B9-C9B5-771D-34F0650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DF3-D56C-CC6F-05E9-AB04C7E6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9A5B1-6EB4-F4B9-F65E-E1187E10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CB4F6-0114-81F8-02FC-081CF7EC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F6392-9C61-4D2C-D702-27B09A47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FC631-6575-7B08-0B65-D8CF9177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623D8-58F3-DBEA-1CB0-F2B1FA9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296D-0F2A-345C-E497-8D48940A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B653-86F1-8628-02D3-ACDC6AC6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E68-CCEE-8528-5931-E68E49C5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483AB-55C2-2D1E-27B7-660ED5F8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6A31-E8A2-FAF3-505B-19A9C72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61EA7-F084-5217-D1DA-73C794E6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6A63-491F-671C-9750-C2053643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F570-9654-E492-9B96-DF7D34D0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E0F5-67A3-71B7-2619-69F7EF1C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54005-0E93-DBAF-D057-483F842B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44D-38B8-8B73-4E26-6F41B2F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E1D6-4A67-3FFF-C99E-7762D6C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C6761-054B-54DF-AE86-46BB5982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2DF1-00E2-4E95-9D5B-DD57A8D9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2C96-7E50-73B0-A474-C858F95D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13B8-CB83-FB56-8EC1-2FCDD95F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E717-A012-0643-9A2D-068B146D94D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ACA0-6D17-B691-A9AD-5194E366D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3C88-04C8-E8E6-6C6C-61BC1B3D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Topology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A49D8-EBFB-398C-960D-4AD22279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53" y="4011792"/>
            <a:ext cx="2355459" cy="677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693BC2-E4F5-1C14-B77F-EC21910578FE}"/>
              </a:ext>
            </a:extLst>
          </p:cNvPr>
          <p:cNvSpPr/>
          <p:nvPr/>
        </p:nvSpPr>
        <p:spPr>
          <a:xfrm>
            <a:off x="475984" y="2738922"/>
            <a:ext cx="1535884" cy="15796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PE ProLiant DL20 Gen10 Server | HPE Store US">
            <a:extLst>
              <a:ext uri="{FF2B5EF4-FFF2-40B4-BE49-F238E27FC236}">
                <a16:creationId xmlns:a16="http://schemas.microsoft.com/office/drawing/2014/main" id="{3C2488F1-E45C-DA32-4A7E-10500C035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4" b="35488"/>
          <a:stretch/>
        </p:blipFill>
        <p:spPr bwMode="auto">
          <a:xfrm>
            <a:off x="966792" y="4472450"/>
            <a:ext cx="2212070" cy="4522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!!oakspring" descr="A circuit board&#10;&#10;Description automatically generated">
            <a:extLst>
              <a:ext uri="{FF2B5EF4-FFF2-40B4-BE49-F238E27FC236}">
                <a16:creationId xmlns:a16="http://schemas.microsoft.com/office/drawing/2014/main" id="{2704E49E-1421-F536-DB80-22A51146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"/>
          <a:stretch/>
        </p:blipFill>
        <p:spPr>
          <a:xfrm>
            <a:off x="2186382" y="4045474"/>
            <a:ext cx="1154206" cy="615354"/>
          </a:xfrm>
          <a:prstGeom prst="rect">
            <a:avLst/>
          </a:prstGeom>
          <a:effectLst/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11" name="Picture 2" descr="HPE ProLiant DL20 Gen10 Server | HPE Store US">
            <a:extLst>
              <a:ext uri="{FF2B5EF4-FFF2-40B4-BE49-F238E27FC236}">
                <a16:creationId xmlns:a16="http://schemas.microsoft.com/office/drawing/2014/main" id="{DED08CD4-4E3B-0F0F-C173-BB8EC6DAD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4" b="35488"/>
          <a:stretch/>
        </p:blipFill>
        <p:spPr bwMode="auto">
          <a:xfrm>
            <a:off x="9208606" y="4472449"/>
            <a:ext cx="2212070" cy="4522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!oakspring" descr="A circuit board&#10;&#10;Description automatically generated">
            <a:extLst>
              <a:ext uri="{FF2B5EF4-FFF2-40B4-BE49-F238E27FC236}">
                <a16:creationId xmlns:a16="http://schemas.microsoft.com/office/drawing/2014/main" id="{1A4AE329-E22E-C615-1719-30A3A470D9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"/>
          <a:stretch/>
        </p:blipFill>
        <p:spPr>
          <a:xfrm>
            <a:off x="9046880" y="4045053"/>
            <a:ext cx="1154206" cy="615354"/>
          </a:xfrm>
          <a:prstGeom prst="rect">
            <a:avLst/>
          </a:prstGeom>
          <a:effectLst/>
        </p:spPr>
      </p:pic>
      <p:pic>
        <p:nvPicPr>
          <p:cNvPr id="16" name="Graphic 15" descr="Cmd Terminal outline">
            <a:extLst>
              <a:ext uri="{FF2B5EF4-FFF2-40B4-BE49-F238E27FC236}">
                <a16:creationId xmlns:a16="http://schemas.microsoft.com/office/drawing/2014/main" id="{934952B3-CAFE-B0EF-A03C-4D8C18459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284" y="2751583"/>
            <a:ext cx="490808" cy="490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BBFAB4-8029-FA7A-5773-4B1155C7532B}"/>
              </a:ext>
            </a:extLst>
          </p:cNvPr>
          <p:cNvSpPr txBox="1"/>
          <p:nvPr/>
        </p:nvSpPr>
        <p:spPr>
          <a:xfrm>
            <a:off x="579950" y="3211390"/>
            <a:ext cx="128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netperf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fio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r>
              <a:rPr lang="en-US" err="1">
                <a:solidFill>
                  <a:schemeClr val="bg1"/>
                </a:solidFill>
              </a:rPr>
              <a:t>testgen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r>
              <a:rPr lang="en-US">
                <a:solidFill>
                  <a:schemeClr val="bg1"/>
                </a:solidFill>
              </a:rPr>
              <a:t>To fill pipe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94F4290-8B55-233E-96A6-38E7393984F9}"/>
              </a:ext>
            </a:extLst>
          </p:cNvPr>
          <p:cNvSpPr/>
          <p:nvPr/>
        </p:nvSpPr>
        <p:spPr>
          <a:xfrm>
            <a:off x="10180132" y="2735172"/>
            <a:ext cx="1535884" cy="15796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md Terminal outline">
            <a:extLst>
              <a:ext uri="{FF2B5EF4-FFF2-40B4-BE49-F238E27FC236}">
                <a16:creationId xmlns:a16="http://schemas.microsoft.com/office/drawing/2014/main" id="{5AEB8592-1056-AEA5-204E-9B1632325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4432" y="2747833"/>
            <a:ext cx="490808" cy="4908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843324-9E94-2CFF-66A3-5C278EB170B1}"/>
              </a:ext>
            </a:extLst>
          </p:cNvPr>
          <p:cNvSpPr txBox="1"/>
          <p:nvPr/>
        </p:nvSpPr>
        <p:spPr>
          <a:xfrm>
            <a:off x="10284098" y="3207640"/>
            <a:ext cx="128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netperf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fio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r>
              <a:rPr lang="en-US" err="1">
                <a:solidFill>
                  <a:schemeClr val="bg1"/>
                </a:solidFill>
              </a:rPr>
              <a:t>testgen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fill pipe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C97AD8-02B2-C06D-9C82-5B35366EBEF2}"/>
              </a:ext>
            </a:extLst>
          </p:cNvPr>
          <p:cNvCxnSpPr>
            <a:cxnSpLocks/>
          </p:cNvCxnSpPr>
          <p:nvPr/>
        </p:nvCxnSpPr>
        <p:spPr>
          <a:xfrm flipH="1">
            <a:off x="3283436" y="4350388"/>
            <a:ext cx="1587765" cy="27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B2C08D-5B05-07B9-39EB-36DB062972A2}"/>
              </a:ext>
            </a:extLst>
          </p:cNvPr>
          <p:cNvCxnSpPr>
            <a:cxnSpLocks/>
          </p:cNvCxnSpPr>
          <p:nvPr/>
        </p:nvCxnSpPr>
        <p:spPr>
          <a:xfrm flipH="1" flipV="1">
            <a:off x="7340964" y="4350388"/>
            <a:ext cx="1848796" cy="23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70">
            <a:extLst>
              <a:ext uri="{FF2B5EF4-FFF2-40B4-BE49-F238E27FC236}">
                <a16:creationId xmlns:a16="http://schemas.microsoft.com/office/drawing/2014/main" id="{BE220CB4-4647-395F-27D5-A0892CC6110C}"/>
              </a:ext>
            </a:extLst>
          </p:cNvPr>
          <p:cNvSpPr/>
          <p:nvPr/>
        </p:nvSpPr>
        <p:spPr bwMode="auto">
          <a:xfrm>
            <a:off x="2306924" y="2421871"/>
            <a:ext cx="1825238" cy="777483"/>
          </a:xfrm>
          <a:prstGeom prst="wedgeRectCallout">
            <a:avLst>
              <a:gd name="adj1" fmla="val -26501"/>
              <a:gd name="adj2" fmla="val 1645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rtlCol="0" anchor="t"/>
          <a:lstStyle/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Geneva" charset="0"/>
                <a:cs typeface="Geneva" charset="0"/>
              </a:rPr>
              <a:t>Configuration</a:t>
            </a: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Data Collection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</p:txBody>
      </p:sp>
      <p:sp>
        <p:nvSpPr>
          <p:cNvPr id="19" name="Rectangular Callout 70">
            <a:extLst>
              <a:ext uri="{FF2B5EF4-FFF2-40B4-BE49-F238E27FC236}">
                <a16:creationId xmlns:a16="http://schemas.microsoft.com/office/drawing/2014/main" id="{2117D6AE-5982-66EF-6F4E-182537971C84}"/>
              </a:ext>
            </a:extLst>
          </p:cNvPr>
          <p:cNvSpPr/>
          <p:nvPr/>
        </p:nvSpPr>
        <p:spPr bwMode="auto">
          <a:xfrm>
            <a:off x="8134261" y="2414988"/>
            <a:ext cx="1825238" cy="777483"/>
          </a:xfrm>
          <a:prstGeom prst="wedgeRectCallout">
            <a:avLst>
              <a:gd name="adj1" fmla="val 30572"/>
              <a:gd name="adj2" fmla="val 1645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rtlCol="0" anchor="t"/>
          <a:lstStyle/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Geneva" charset="0"/>
                <a:cs typeface="Geneva" charset="0"/>
              </a:rPr>
              <a:t>Configuration</a:t>
            </a: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Data Collection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</p:txBody>
      </p:sp>
      <p:sp>
        <p:nvSpPr>
          <p:cNvPr id="20" name="Rectangular Callout 70">
            <a:extLst>
              <a:ext uri="{FF2B5EF4-FFF2-40B4-BE49-F238E27FC236}">
                <a16:creationId xmlns:a16="http://schemas.microsoft.com/office/drawing/2014/main" id="{687D4069-248D-0B36-5225-4AADD9C99066}"/>
              </a:ext>
            </a:extLst>
          </p:cNvPr>
          <p:cNvSpPr/>
          <p:nvPr/>
        </p:nvSpPr>
        <p:spPr bwMode="auto">
          <a:xfrm>
            <a:off x="5462685" y="2404600"/>
            <a:ext cx="1825238" cy="777483"/>
          </a:xfrm>
          <a:prstGeom prst="wedgeRectCallout">
            <a:avLst>
              <a:gd name="adj1" fmla="val -26501"/>
              <a:gd name="adj2" fmla="val 1645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rtlCol="0" anchor="t"/>
          <a:lstStyle/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Data Collection</a:t>
            </a: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Geneva" charset="0"/>
                <a:cs typeface="Geneva" charset="0"/>
              </a:rPr>
              <a:t>  Topology Config</a:t>
            </a:r>
          </a:p>
        </p:txBody>
      </p:sp>
    </p:spTree>
    <p:extLst>
      <p:ext uri="{BB962C8B-B14F-4D97-AF65-F5344CB8AC3E}">
        <p14:creationId xmlns:p14="http://schemas.microsoft.com/office/powerpoint/2010/main" val="33252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Generation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F975DE-64F4-AFCC-9926-D2247095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70031"/>
              </p:ext>
            </p:extLst>
          </p:nvPr>
        </p:nvGraphicFramePr>
        <p:xfrm>
          <a:off x="428626" y="1439862"/>
          <a:ext cx="1137285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435">
                  <a:extLst>
                    <a:ext uri="{9D8B030D-6E8A-4147-A177-3AD203B41FA5}">
                      <a16:colId xmlns:a16="http://schemas.microsoft.com/office/drawing/2014/main" val="4025033086"/>
                    </a:ext>
                  </a:extLst>
                </a:gridCol>
                <a:gridCol w="3832157">
                  <a:extLst>
                    <a:ext uri="{9D8B030D-6E8A-4147-A177-3AD203B41FA5}">
                      <a16:colId xmlns:a16="http://schemas.microsoft.com/office/drawing/2014/main" val="3683240048"/>
                    </a:ext>
                  </a:extLst>
                </a:gridCol>
                <a:gridCol w="4553258">
                  <a:extLst>
                    <a:ext uri="{9D8B030D-6E8A-4147-A177-3AD203B41FA5}">
                      <a16:colId xmlns:a16="http://schemas.microsoft.com/office/drawing/2014/main" val="295787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Traffic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Simultaneous </a:t>
                      </a:r>
                      <a:r>
                        <a:rPr lang="en-US" err="1"/>
                        <a:t>netperf</a:t>
                      </a:r>
                      <a:r>
                        <a:rPr lang="en-US"/>
                        <a:t>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netperf</a:t>
                      </a:r>
                      <a:r>
                        <a:rPr lang="en-US"/>
                        <a:t> bi-directional</a:t>
                      </a:r>
                    </a:p>
                    <a:p>
                      <a:r>
                        <a:rPr lang="en-US"/>
                        <a:t>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</a:t>
                      </a:r>
                    </a:p>
                    <a:p>
                      <a:r>
                        <a:rPr lang="en-US"/>
                        <a:t>Latency distribution</a:t>
                      </a:r>
                    </a:p>
                    <a:p>
                      <a:r>
                        <a:rPr lang="en-US"/>
                        <a:t>Large frames, 64B frames w/ </a:t>
                      </a:r>
                      <a:r>
                        <a:rPr lang="en-US" err="1"/>
                        <a:t>cfg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port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Max ports/interface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Stateless traffic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packetgen</a:t>
                      </a:r>
                      <a:r>
                        <a:rPr lang="en-US"/>
                        <a:t> bi-directional across different packet sizes / distributions</a:t>
                      </a:r>
                    </a:p>
                    <a:p>
                      <a:r>
                        <a:rPr lang="en-US"/>
                        <a:t>Throughput, packet loss,</a:t>
                      </a:r>
                    </a:p>
                    <a:p>
                      <a:r>
                        <a:rPr lang="en-US"/>
                        <a:t>Latency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port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Max ports/interface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fio</a:t>
                      </a:r>
                      <a:r>
                        <a:rPr lang="en-US"/>
                        <a:t> bi-directional</a:t>
                      </a:r>
                    </a:p>
                    <a:p>
                      <a:r>
                        <a:rPr lang="en-US"/>
                        <a:t>Throughput, IOPS, latency distribution, transport re-transmit</a:t>
                      </a:r>
                    </a:p>
                    <a:p>
                      <a:r>
                        <a:rPr lang="en-US"/>
                        <a:t>Different block sizes (default 4K)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disk throughput, IOPS, latency distribution, re-transmits</a:t>
                      </a:r>
                    </a:p>
                    <a:p>
                      <a:r>
                        <a:rPr lang="en-US"/>
                        <a:t>Max disks/interface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latency distribution, re-transmits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Connection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Conngen</a:t>
                      </a:r>
                      <a:r>
                        <a:rPr lang="en-US"/>
                        <a:t> bi-directional</a:t>
                      </a:r>
                    </a:p>
                    <a:p>
                      <a:r>
                        <a:rPr lang="en-US"/>
                        <a:t>Throughput, connection/sec</a:t>
                      </a:r>
                    </a:p>
                    <a:p>
                      <a:r>
                        <a:rPr lang="en-US"/>
                        <a:t>Latency distribution, transport re-transmit, Different payload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port throughput, conn/sec, transport re-transmits, latency distro</a:t>
                      </a:r>
                    </a:p>
                    <a:p>
                      <a:r>
                        <a:rPr lang="en-US"/>
                        <a:t>Max ports/interface throughput, conn/sec, transport re-transmits, latency distro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36" y="-310729"/>
            <a:ext cx="10515600" cy="1325563"/>
          </a:xfrm>
        </p:spPr>
        <p:txBody>
          <a:bodyPr/>
          <a:lstStyle/>
          <a:p>
            <a:r>
              <a:rPr lang="en-US"/>
              <a:t>Test Suite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F975DE-64F4-AFCC-9926-D2247095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250433"/>
              </p:ext>
            </p:extLst>
          </p:nvPr>
        </p:nvGraphicFramePr>
        <p:xfrm>
          <a:off x="228036" y="690743"/>
          <a:ext cx="1156656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163">
                  <a:extLst>
                    <a:ext uri="{9D8B030D-6E8A-4147-A177-3AD203B41FA5}">
                      <a16:colId xmlns:a16="http://schemas.microsoft.com/office/drawing/2014/main" val="4025033086"/>
                    </a:ext>
                  </a:extLst>
                </a:gridCol>
                <a:gridCol w="4089636">
                  <a:extLst>
                    <a:ext uri="{9D8B030D-6E8A-4147-A177-3AD203B41FA5}">
                      <a16:colId xmlns:a16="http://schemas.microsoft.com/office/drawing/2014/main" val="3683240048"/>
                    </a:ext>
                  </a:extLst>
                </a:gridCol>
                <a:gridCol w="4174769">
                  <a:extLst>
                    <a:ext uri="{9D8B030D-6E8A-4147-A177-3AD203B41FA5}">
                      <a16:colId xmlns:a16="http://schemas.microsoft.com/office/drawing/2014/main" val="2957878914"/>
                    </a:ext>
                  </a:extLst>
                </a:gridCol>
              </a:tblGrid>
              <a:tr h="235931">
                <a:tc>
                  <a:txBody>
                    <a:bodyPr/>
                    <a:lstStyle/>
                    <a:p>
                      <a:r>
                        <a:rPr lang="en-US" sz="140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5863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Bridging across server &lt;-&gt;network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1565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Routing across server &lt;-&gt;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1330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</a:t>
                      </a:r>
                      <a:r>
                        <a:rPr lang="en-US" sz="1400" err="1"/>
                        <a:t>vSwitch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VXLAN, NAT, LB, security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6635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NVMe-o-TCP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Uni-directional Initiator-Switch-Target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Wire-like performance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98493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Rate Limit per device (BW, </a:t>
                      </a:r>
                      <a:r>
                        <a:rPr lang="en-US" sz="1400" err="1"/>
                        <a:t>pps</a:t>
                      </a:r>
                      <a:r>
                        <a:rPr lang="en-US" sz="1400"/>
                        <a:t>/IOPS)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Test rates below, above and just at config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2233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IPsec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tunnel card-to-card</a:t>
                      </a:r>
                    </a:p>
                    <a:p>
                      <a:r>
                        <a:rPr lang="en-US" sz="1400"/>
                        <a:t>Max tunnels card-to-card</a:t>
                      </a:r>
                    </a:p>
                    <a:p>
                      <a:r>
                        <a:rPr lang="en-US" sz="1400"/>
                        <a:t>Max new tunnels/sec card-to-card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81525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Secure NVMe-o-TCP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Uni-directional Initiator-Switch-Target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Encrypted Writes, De-crypted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Wire-like performance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00786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Single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new connections/sec card-to-card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49738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NVMe-o-TLS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Single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new connections/sec card-to-card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10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Interfacing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F975DE-64F4-AFCC-9926-D2247095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332464"/>
              </p:ext>
            </p:extLst>
          </p:nvPr>
        </p:nvGraphicFramePr>
        <p:xfrm>
          <a:off x="428626" y="1439862"/>
          <a:ext cx="1137285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435">
                  <a:extLst>
                    <a:ext uri="{9D8B030D-6E8A-4147-A177-3AD203B41FA5}">
                      <a16:colId xmlns:a16="http://schemas.microsoft.com/office/drawing/2014/main" val="4025033086"/>
                    </a:ext>
                  </a:extLst>
                </a:gridCol>
                <a:gridCol w="3832157">
                  <a:extLst>
                    <a:ext uri="{9D8B030D-6E8A-4147-A177-3AD203B41FA5}">
                      <a16:colId xmlns:a16="http://schemas.microsoft.com/office/drawing/2014/main" val="3683240048"/>
                    </a:ext>
                  </a:extLst>
                </a:gridCol>
                <a:gridCol w="4553258">
                  <a:extLst>
                    <a:ext uri="{9D8B030D-6E8A-4147-A177-3AD203B41FA5}">
                      <a16:colId xmlns:a16="http://schemas.microsoft.com/office/drawing/2014/main" val="295787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Host Interface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Bare Metal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PF, Hotplug, SR-IOV</a:t>
                      </a:r>
                    </a:p>
                    <a:p>
                      <a:r>
                        <a:rPr lang="en-US"/>
                        <a:t>Port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Virtio</a:t>
                      </a:r>
                      <a:r>
                        <a:rPr lang="en-US"/>
                        <a:t>-net, </a:t>
                      </a:r>
                      <a:r>
                        <a:rPr lang="en-US" err="1"/>
                        <a:t>Virtio</a:t>
                      </a:r>
                      <a:r>
                        <a:rPr lang="en-US"/>
                        <a:t>-blk, NVMe</a:t>
                      </a:r>
                    </a:p>
                    <a:p>
                      <a:r>
                        <a:rPr lang="en-US"/>
                        <a:t>Device Specific LAN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Virtualized 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Emulated Device, Hotplug, SR-IOV</a:t>
                      </a:r>
                    </a:p>
                    <a:p>
                      <a:r>
                        <a:rPr lang="en-US"/>
                        <a:t>Port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Virtio</a:t>
                      </a:r>
                      <a:r>
                        <a:rPr lang="en-US"/>
                        <a:t>-net, </a:t>
                      </a:r>
                      <a:r>
                        <a:rPr lang="en-US" err="1"/>
                        <a:t>Virtio</a:t>
                      </a:r>
                      <a:r>
                        <a:rPr lang="en-US"/>
                        <a:t>-blk, NVMe</a:t>
                      </a:r>
                    </a:p>
                    <a:p>
                      <a:r>
                        <a:rPr lang="en-US"/>
                        <a:t>Device Specific VF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Container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 veth, ipvlan, SR-IOV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 </a:t>
                      </a:r>
                      <a:r>
                        <a:rPr lang="en-US" err="1"/>
                        <a:t>netdev</a:t>
                      </a:r>
                      <a:endParaRPr lang="en-US"/>
                    </a:p>
                    <a:p>
                      <a:r>
                        <a:rPr lang="en-US"/>
                        <a:t>Device Specific VF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TLS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6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8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B9AC70B558B40822D253F737625E2" ma:contentTypeVersion="12" ma:contentTypeDescription="Create a new document." ma:contentTypeScope="" ma:versionID="31131f2e67e55ab884c573f75a2cc6af">
  <xsd:schema xmlns:xsd="http://www.w3.org/2001/XMLSchema" xmlns:xs="http://www.w3.org/2001/XMLSchema" xmlns:p="http://schemas.microsoft.com/office/2006/metadata/properties" xmlns:ns2="03d67a4f-e461-4b82-ae55-9270eb475300" xmlns:ns3="0ce765de-17da-4766-9b1e-a1ff2302592c" targetNamespace="http://schemas.microsoft.com/office/2006/metadata/properties" ma:root="true" ma:fieldsID="2d3b583bc839d8ae153c8ad146adf351" ns2:_="" ns3:_="">
    <xsd:import namespace="03d67a4f-e461-4b82-ae55-9270eb475300"/>
    <xsd:import namespace="0ce765de-17da-4766-9b1e-a1ff230259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67a4f-e461-4b82-ae55-9270eb475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765de-17da-4766-9b1e-a1ff230259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e765de-17da-4766-9b1e-a1ff2302592c">
      <UserInfo>
        <DisplayName>Vora, Nishita J</DisplayName>
        <AccountId>60</AccountId>
        <AccountType/>
      </UserInfo>
      <UserInfo>
        <DisplayName>Peloquin, Catherine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987E807-3426-4B7C-99BB-9FF94B5592A9}">
  <ds:schemaRefs>
    <ds:schemaRef ds:uri="03d67a4f-e461-4b82-ae55-9270eb475300"/>
    <ds:schemaRef ds:uri="0ce765de-17da-4766-9b1e-a1ff230259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9DD437-D6EE-4197-9D57-0A1584B86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FFCE7F-2A55-4832-9F1A-215E197E3867}">
  <ds:schemaRefs>
    <ds:schemaRef ds:uri="0ce765de-17da-4766-9b1e-a1ff2302592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Topology</vt:lpstr>
      <vt:lpstr>Traffic Generation</vt:lpstr>
      <vt:lpstr>Test Suite</vt:lpstr>
      <vt:lpstr>Host Interfacing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Topology</dc:title>
  <dc:creator>Daly, Dan</dc:creator>
  <cp:lastModifiedBy>Daly, Dan</cp:lastModifiedBy>
  <cp:revision>1</cp:revision>
  <dcterms:created xsi:type="dcterms:W3CDTF">2022-05-26T15:03:14Z</dcterms:created>
  <dcterms:modified xsi:type="dcterms:W3CDTF">2022-06-14T17:18:25Z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0x010100F01B9AC70B558B40822D253F737625E2</vt:lpwstr>
  </property>
</Properties>
</file>