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1"/>
  </p:notesMasterIdLst>
  <p:handoutMasterIdLst>
    <p:handoutMasterId r:id="rId22"/>
  </p:handoutMasterIdLst>
  <p:sldIdLst>
    <p:sldId id="277" r:id="rId4"/>
    <p:sldId id="399" r:id="rId5"/>
    <p:sldId id="408" r:id="rId6"/>
    <p:sldId id="409" r:id="rId7"/>
    <p:sldId id="410" r:id="rId8"/>
    <p:sldId id="411" r:id="rId9"/>
    <p:sldId id="402" r:id="rId10"/>
    <p:sldId id="425" r:id="rId11"/>
    <p:sldId id="414" r:id="rId12"/>
    <p:sldId id="422" r:id="rId13"/>
    <p:sldId id="423" r:id="rId14"/>
    <p:sldId id="424" r:id="rId15"/>
    <p:sldId id="405" r:id="rId16"/>
    <p:sldId id="406" r:id="rId17"/>
    <p:sldId id="417" r:id="rId18"/>
    <p:sldId id="427" r:id="rId19"/>
    <p:sldId id="41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0" autoAdjust="0"/>
    <p:restoredTop sz="94660" autoAdjust="0"/>
  </p:normalViewPr>
  <p:slideViewPr>
    <p:cSldViewPr snapToGrid="0">
      <p:cViewPr varScale="1">
        <p:scale>
          <a:sx n="113" d="100"/>
          <a:sy n="113" d="100"/>
        </p:scale>
        <p:origin x="79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11/19/2022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dirty="0"/>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dirty="0"/>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scholar.google.com/scholar_lookup?title=Not-So-CLEVR:%20learning%20same-different%20relations%20strains%20feedforward%20neural%20networks&amp;author=J.%20Kim,%20M.%20Ricci,%20and%20T.%20Serre&amp;publication_year=2018" TargetMode="External"/><Relationship Id="rId3" Type="http://schemas.openxmlformats.org/officeDocument/2006/relationships/hyperlink" Target="https://scholar.google.com/scholar_lookup?title=Automatic%20facial%20expression%20recognition%20using%20facial%20animation%20parameters%20and%20multistream%20hmms&amp;author=P.%20S%20Aleksic%20and%20A.%20K.%20Katsaggelos&amp;publication_year=2006" TargetMode="External"/><Relationship Id="rId7" Type="http://schemas.openxmlformats.org/officeDocument/2006/relationships/hyperlink" Target="https://doi.org/10.1098/rsfs.2018.0011" TargetMode="External"/><Relationship Id="rId2" Type="http://schemas.openxmlformats.org/officeDocument/2006/relationships/hyperlink" Target="https://doi.org/10.1109/tifs.2005.863510" TargetMode="External"/><Relationship Id="rId1" Type="http://schemas.openxmlformats.org/officeDocument/2006/relationships/slideLayout" Target="../slideLayouts/slideLayout2.xml"/><Relationship Id="rId6" Type="http://schemas.openxmlformats.org/officeDocument/2006/relationships/hyperlink" Target="https://scholar.google.com/scholar_lookup?title=Relational%20reasoning%20using%20neural%20networks:%20a%20survey&amp;author=Anil.%20Audumbar%20Pise,%20H.%20Vadapalli,%20and%20I.%20Sanders&amp;publication_year=2021" TargetMode="External"/><Relationship Id="rId11" Type="http://schemas.openxmlformats.org/officeDocument/2006/relationships/hyperlink" Target="https://scholar.google.com/scholar?&amp;q=Liu%2C%20W.F.%2C%20Wang%2C%20Z.F.%3A%20Facial%20Expression%20Recognition%20Based%20on%20Fusion%20of%20Multiple%20Gabor%20Features.%20In%3A%2018th%20International%20Conference%20on%20Pattern%20Recognition%20%28ICPR%202006%29%2C%20vol.%C2%A03%2C%20pp.%20536%E2%80%93539%20%282006%29" TargetMode="External"/><Relationship Id="rId5" Type="http://schemas.openxmlformats.org/officeDocument/2006/relationships/hyperlink" Target="https://scholar.google.com/scholar_lookup?title=Facial%20expression%20recognition%20using%20machine%20learning&amp;author=H.%20Chouhayebi,%20J.%20Riffi,%20M.%20A.%20Mahraz,%20Y.%20Ali,%20and%20T.%20Hamid" TargetMode="External"/><Relationship Id="rId10" Type="http://schemas.openxmlformats.org/officeDocument/2006/relationships/hyperlink" Target="https://scholar.google.com/scholar?&amp;q=Claude%2C%20C.C.%2C%20Fabrice%2C%20B.%3A%20Facial%20Expression%20Recognition%3A%20A%20Brief%20Tutorial%20Overview%20%282002%29" TargetMode="External"/><Relationship Id="rId4" Type="http://schemas.openxmlformats.org/officeDocument/2006/relationships/hyperlink" Target="https://doi.org/10.1109/icds53782.2021.9626709" TargetMode="External"/><Relationship Id="rId9" Type="http://schemas.openxmlformats.org/officeDocument/2006/relationships/hyperlink" Target="https://scholar.google.com/scholar_lookup?title=Automatic%20analysis%20of%20facial%20affect:%20a%20survey%20of%20registration,%20representation,%20and%20recognition&amp;author=E.%20Sariyanidi,%20H.%20Gunes,%20and%20A.%20Cavallaro&amp;publication_year=2014"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scholar.google.com/scholar?&amp;q=Zheng%2C%20Z.%2C%20Zheng%2C%20Z.%2C%20Tiantian%2C%20Y.%3A%20Expression%20Recognition%20Based%20on%202%20Dimensional%20MB-LGBP%20Features.%20Journal%20of%20Computer%20Applications%C2%A0%284%29%2C%20964%E2%80%93966%20%282010%29" TargetMode="External"/><Relationship Id="rId3" Type="http://schemas.openxmlformats.org/officeDocument/2006/relationships/hyperlink" Target="https://scholar.google.com/scholar?&amp;q=Tan%2C%20H.-C.%2C%20Zhang%2C%20Y.-J.%2C%20Chen%2C%20H.%3A%20Person-independent%20expression%20recognition%20based%20on%20person-similarity%20weighted%20expression%20feature.%20Journal%20of%20Systems%20Engineering%20and%20Electronics%2C%20118%E2%80%93126%20%28April%202010%29" TargetMode="External"/><Relationship Id="rId7" Type="http://schemas.openxmlformats.org/officeDocument/2006/relationships/hyperlink" Target="https://scholar.google.com/scholar_lookup?&amp;title=Expression%20Recognition%20based%20on%20Multi-Scale%20Block%20Local%20Gabor%20Binary%20Patterns%20with%20Dichotomy-Dependent%20Weights&amp;pages=895-903&amp;publication_year=2009&amp;author=Zhang%2CZ.&amp;author=Zhao%2CZ." TargetMode="External"/><Relationship Id="rId2" Type="http://schemas.openxmlformats.org/officeDocument/2006/relationships/hyperlink" Target="https://scholar.google.com/scholar?&amp;q=He%2C%20L.H.%2C%20Zou%2C%20C.R.%2C%20Zhao%2C%20L.%2C%20Hu%2C%20D.%3A%20An%20enhanced%20LBP%20feature%20based%20on%20facial%20expression%20recognition.%20In%3A%2027th%20Annual%20Conference%20Proceedings%20of%20the%20IEEE%20Engineering%20in%20Medicine%20and%20Biology%2C%20Shanghai%2CChina%20%282005%29" TargetMode="External"/><Relationship Id="rId1" Type="http://schemas.openxmlformats.org/officeDocument/2006/relationships/slideLayout" Target="../slideLayouts/slideLayout2.xml"/><Relationship Id="rId6" Type="http://schemas.openxmlformats.org/officeDocument/2006/relationships/hyperlink" Target="https://doi.org/10.1007%2F978-3-642-01510-6_101" TargetMode="External"/><Relationship Id="rId5" Type="http://schemas.openxmlformats.org/officeDocument/2006/relationships/hyperlink" Target="https://scholar.google.com/scholar_lookup?&amp;title=Automatic%20facial%20expression%20recognition%20using%20facial%20animation%20parameters%20and%20multistream%20HMMs&amp;journal=J.%20IEEE%20Transactions%20on%20Information%20Forensics%20and%20Security&amp;volume=1&amp;issue=1&amp;pages=3-11&amp;publication_year=2006&amp;author=Aleksic%2CP.S.&amp;author=Katsaggelos%2CA.K." TargetMode="External"/><Relationship Id="rId10" Type="http://schemas.openxmlformats.org/officeDocument/2006/relationships/hyperlink" Target="https://scholar.google.com/scholar?&amp;q=Hsu%2C%20C.-W.%2C%20Chang%2C%20C.-C.%2C%20Lin%2C%20C.-J.%3A%20A%20practical%20guide%20to%20support%20vector%20classification%2C%20pp.%201%E2%80%9312.%20National%20Taiwan%20University%20%282004%29" TargetMode="External"/><Relationship Id="rId4" Type="http://schemas.openxmlformats.org/officeDocument/2006/relationships/hyperlink" Target="https://doi.org/10.1109%2FTIFS.2005.863510" TargetMode="External"/><Relationship Id="rId9" Type="http://schemas.openxmlformats.org/officeDocument/2006/relationships/hyperlink" Target="https://scholar.google.com/scholar?&amp;q=Lyons%2C%20M.%2C%20Akamastu%2C%20S.%2C%20Kamachi%2C%20M.%2C%20Gyoba%2C%20J.%3A%20Coding%20Facial%20Expressions%20with%20Gabor%20Wavelets.%20In%3A%20IEEE%20Conf.%20on%20Automatic%20Face%20and%20Gesture%20Recognition%2C%20pp.%20200%E2%80%93205%20%281998%29"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94826" y="606087"/>
            <a:ext cx="889544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t>Facial Emotion Detection </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1804444" y="4496877"/>
            <a:ext cx="1735283" cy="1015663"/>
          </a:xfrm>
          <a:prstGeom prst="rect">
            <a:avLst/>
          </a:prstGeom>
          <a:noFill/>
        </p:spPr>
        <p:txBody>
          <a:bodyPr wrap="none" rtlCol="0">
            <a:spAutoFit/>
          </a:bodyPr>
          <a:lstStyle/>
          <a:p>
            <a:r>
              <a:rPr lang="en-US" sz="2000" b="1" dirty="0"/>
              <a:t>Submitted by: </a:t>
            </a:r>
          </a:p>
          <a:p>
            <a:r>
              <a:rPr lang="en-US" sz="2000" dirty="0"/>
              <a:t>Akshat Pareta</a:t>
            </a:r>
          </a:p>
          <a:p>
            <a:r>
              <a:rPr lang="en-US" sz="2000" dirty="0"/>
              <a:t>(20BCS6567)</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Dr. </a:t>
            </a:r>
            <a:r>
              <a:rPr lang="en-US" sz="1800" dirty="0">
                <a:solidFill>
                  <a:srgbClr val="000000"/>
                </a:solidFill>
                <a:effectLst/>
                <a:latin typeface="Times New Roman" panose="02020603050405020304" pitchFamily="18" charset="0"/>
                <a:ea typeface="Times New Roman" panose="02020603050405020304" pitchFamily="18" charset="0"/>
              </a:rPr>
              <a:t>Vijay Bhardwaj</a:t>
            </a:r>
            <a:endParaRPr lang="en-US" sz="2000" dirty="0"/>
          </a:p>
          <a:p>
            <a:endParaRPr lang="en-US" sz="2000" dirty="0"/>
          </a:p>
        </p:txBody>
      </p:sp>
    </p:spTree>
    <p:extLst>
      <p:ext uri="{BB962C8B-B14F-4D97-AF65-F5344CB8AC3E}">
        <p14:creationId xmlns:p14="http://schemas.microsoft.com/office/powerpoint/2010/main" val="45650219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1711C8-207B-E15D-E24D-0DC585FDC335}"/>
              </a:ext>
            </a:extLst>
          </p:cNvPr>
          <p:cNvSpPr>
            <a:spLocks noGrp="1"/>
          </p:cNvSpPr>
          <p:nvPr>
            <p:ph type="sldNum" sz="quarter" idx="12"/>
          </p:nvPr>
        </p:nvSpPr>
        <p:spPr/>
        <p:txBody>
          <a:bodyPr/>
          <a:lstStyle/>
          <a:p>
            <a:fld id="{BDCDBBEF-AA6C-4BA6-85B2-A17D7F280E38}" type="slidenum">
              <a:rPr lang="en-US" smtClean="0"/>
              <a:pPr/>
              <a:t>10</a:t>
            </a:fld>
            <a:endParaRPr lang="en-US" dirty="0"/>
          </a:p>
        </p:txBody>
      </p:sp>
      <p:sp>
        <p:nvSpPr>
          <p:cNvPr id="6" name="TextBox 5">
            <a:extLst>
              <a:ext uri="{FF2B5EF4-FFF2-40B4-BE49-F238E27FC236}">
                <a16:creationId xmlns:a16="http://schemas.microsoft.com/office/drawing/2014/main" id="{4629DF73-0CA4-45F5-A06B-9605D89B3BBA}"/>
              </a:ext>
            </a:extLst>
          </p:cNvPr>
          <p:cNvSpPr txBox="1"/>
          <p:nvPr/>
        </p:nvSpPr>
        <p:spPr>
          <a:xfrm flipH="1">
            <a:off x="2091071" y="356768"/>
            <a:ext cx="8009856" cy="1446550"/>
          </a:xfrm>
          <a:prstGeom prst="rect">
            <a:avLst/>
          </a:prstGeom>
          <a:noFill/>
        </p:spPr>
        <p:txBody>
          <a:bodyPr wrap="square" rtlCol="0">
            <a:spAutoFit/>
          </a:bodyPr>
          <a:lstStyle/>
          <a:p>
            <a:pPr algn="ctr"/>
            <a:r>
              <a:rPr lang="en-US" sz="4400" u="sng" dirty="0">
                <a:latin typeface="+mj-lt"/>
              </a:rPr>
              <a:t>Detecting Facial Emotions In Real Time</a:t>
            </a:r>
            <a:endParaRPr lang="en-IN" sz="4400" u="sng" dirty="0">
              <a:latin typeface="+mj-lt"/>
            </a:endParaRPr>
          </a:p>
        </p:txBody>
      </p:sp>
      <p:pic>
        <p:nvPicPr>
          <p:cNvPr id="3" name="Picture 2">
            <a:extLst>
              <a:ext uri="{FF2B5EF4-FFF2-40B4-BE49-F238E27FC236}">
                <a16:creationId xmlns:a16="http://schemas.microsoft.com/office/drawing/2014/main" id="{261E6ABF-16E2-9F88-BD83-AF16948121E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6671" b="9091"/>
          <a:stretch/>
        </p:blipFill>
        <p:spPr>
          <a:xfrm>
            <a:off x="207606" y="2794044"/>
            <a:ext cx="3766930" cy="2379963"/>
          </a:xfrm>
          <a:prstGeom prst="rect">
            <a:avLst/>
          </a:prstGeom>
        </p:spPr>
      </p:pic>
      <p:pic>
        <p:nvPicPr>
          <p:cNvPr id="7" name="Picture 6">
            <a:extLst>
              <a:ext uri="{FF2B5EF4-FFF2-40B4-BE49-F238E27FC236}">
                <a16:creationId xmlns:a16="http://schemas.microsoft.com/office/drawing/2014/main" id="{C6CDA750-2BD0-ECE6-1D75-07ABAAA1E4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 t="-405" r="16618" b="9135"/>
          <a:stretch/>
        </p:blipFill>
        <p:spPr>
          <a:xfrm>
            <a:off x="4245108" y="2779792"/>
            <a:ext cx="3766929" cy="2408465"/>
          </a:xfrm>
          <a:prstGeom prst="rect">
            <a:avLst/>
          </a:prstGeom>
        </p:spPr>
      </p:pic>
      <p:pic>
        <p:nvPicPr>
          <p:cNvPr id="9" name="Picture 8">
            <a:extLst>
              <a:ext uri="{FF2B5EF4-FFF2-40B4-BE49-F238E27FC236}">
                <a16:creationId xmlns:a16="http://schemas.microsoft.com/office/drawing/2014/main" id="{F793EDAC-1337-49BE-4010-C152D28574D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67" t="4482" r="12243" b="4412"/>
          <a:stretch/>
        </p:blipFill>
        <p:spPr>
          <a:xfrm>
            <a:off x="8282609" y="2808043"/>
            <a:ext cx="3485321" cy="2379963"/>
          </a:xfrm>
          <a:prstGeom prst="rect">
            <a:avLst/>
          </a:prstGeom>
        </p:spPr>
      </p:pic>
    </p:spTree>
    <p:extLst>
      <p:ext uri="{BB962C8B-B14F-4D97-AF65-F5344CB8AC3E}">
        <p14:creationId xmlns:p14="http://schemas.microsoft.com/office/powerpoint/2010/main" val="148221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726625-E26D-A139-CC3B-0CD3B8AEBD0F}"/>
              </a:ext>
            </a:extLst>
          </p:cNvPr>
          <p:cNvSpPr>
            <a:spLocks noGrp="1"/>
          </p:cNvSpPr>
          <p:nvPr>
            <p:ph type="sldNum" sz="quarter" idx="12"/>
          </p:nvPr>
        </p:nvSpPr>
        <p:spPr/>
        <p:txBody>
          <a:bodyPr/>
          <a:lstStyle/>
          <a:p>
            <a:fld id="{BDCDBBEF-AA6C-4BA6-85B2-A17D7F280E38}" type="slidenum">
              <a:rPr lang="en-US" smtClean="0"/>
              <a:pPr/>
              <a:t>11</a:t>
            </a:fld>
            <a:endParaRPr lang="en-US" dirty="0"/>
          </a:p>
        </p:txBody>
      </p:sp>
      <p:sp>
        <p:nvSpPr>
          <p:cNvPr id="6" name="TextBox 5">
            <a:extLst>
              <a:ext uri="{FF2B5EF4-FFF2-40B4-BE49-F238E27FC236}">
                <a16:creationId xmlns:a16="http://schemas.microsoft.com/office/drawing/2014/main" id="{9897B285-9EBA-4B09-92BB-75A4FF96618C}"/>
              </a:ext>
            </a:extLst>
          </p:cNvPr>
          <p:cNvSpPr txBox="1"/>
          <p:nvPr/>
        </p:nvSpPr>
        <p:spPr>
          <a:xfrm flipH="1">
            <a:off x="2091071" y="356768"/>
            <a:ext cx="8009856" cy="769441"/>
          </a:xfrm>
          <a:prstGeom prst="rect">
            <a:avLst/>
          </a:prstGeom>
          <a:noFill/>
        </p:spPr>
        <p:txBody>
          <a:bodyPr wrap="square" rtlCol="0">
            <a:spAutoFit/>
          </a:bodyPr>
          <a:lstStyle/>
          <a:p>
            <a:pPr algn="ctr"/>
            <a:r>
              <a:rPr kumimoji="0" lang="en-US" sz="4400" b="0" i="0" u="sng" strike="noStrike" kern="1200" cap="none" spc="0" normalizeH="0" baseline="0" noProof="0" dirty="0">
                <a:ln>
                  <a:noFill/>
                </a:ln>
                <a:solidFill>
                  <a:prstClr val="black"/>
                </a:solidFill>
                <a:effectLst/>
                <a:uLnTx/>
                <a:uFillTx/>
                <a:latin typeface="Calibri Light"/>
                <a:ea typeface="+mj-ea"/>
                <a:cs typeface="+mj-cs"/>
              </a:rPr>
              <a:t>Results and Outputs</a:t>
            </a:r>
            <a:endParaRPr lang="en-IN" sz="4400" u="sng" dirty="0">
              <a:latin typeface="+mj-lt"/>
            </a:endParaRPr>
          </a:p>
        </p:txBody>
      </p:sp>
      <p:pic>
        <p:nvPicPr>
          <p:cNvPr id="3" name="Picture 2">
            <a:extLst>
              <a:ext uri="{FF2B5EF4-FFF2-40B4-BE49-F238E27FC236}">
                <a16:creationId xmlns:a16="http://schemas.microsoft.com/office/drawing/2014/main" id="{DF8BA732-7D9A-61EB-7175-AE83E7C7FF00}"/>
              </a:ext>
            </a:extLst>
          </p:cNvPr>
          <p:cNvPicPr>
            <a:picLocks noChangeAspect="1"/>
          </p:cNvPicPr>
          <p:nvPr/>
        </p:nvPicPr>
        <p:blipFill rotWithShape="1">
          <a:blip r:embed="rId2"/>
          <a:srcRect r="33014"/>
          <a:stretch/>
        </p:blipFill>
        <p:spPr>
          <a:xfrm>
            <a:off x="1399730" y="1707078"/>
            <a:ext cx="9158944" cy="2280306"/>
          </a:xfrm>
          <a:prstGeom prst="rect">
            <a:avLst/>
          </a:prstGeom>
        </p:spPr>
      </p:pic>
    </p:spTree>
    <p:extLst>
      <p:ext uri="{BB962C8B-B14F-4D97-AF65-F5344CB8AC3E}">
        <p14:creationId xmlns:p14="http://schemas.microsoft.com/office/powerpoint/2010/main" val="236633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5DFEF6-8958-BB42-32FA-4451F129718A}"/>
              </a:ext>
            </a:extLst>
          </p:cNvPr>
          <p:cNvSpPr>
            <a:spLocks noGrp="1"/>
          </p:cNvSpPr>
          <p:nvPr>
            <p:ph type="sldNum" sz="quarter" idx="12"/>
          </p:nvPr>
        </p:nvSpPr>
        <p:spPr/>
        <p:txBody>
          <a:bodyPr/>
          <a:lstStyle/>
          <a:p>
            <a:fld id="{BDCDBBEF-AA6C-4BA6-85B2-A17D7F280E38}" type="slidenum">
              <a:rPr lang="en-US" smtClean="0"/>
              <a:pPr/>
              <a:t>12</a:t>
            </a:fld>
            <a:endParaRPr lang="en-US" dirty="0"/>
          </a:p>
        </p:txBody>
      </p:sp>
      <p:pic>
        <p:nvPicPr>
          <p:cNvPr id="3" name="Picture 2">
            <a:extLst>
              <a:ext uri="{FF2B5EF4-FFF2-40B4-BE49-F238E27FC236}">
                <a16:creationId xmlns:a16="http://schemas.microsoft.com/office/drawing/2014/main" id="{017BF9F6-0784-2D92-A124-3DD5301B3F6F}"/>
              </a:ext>
            </a:extLst>
          </p:cNvPr>
          <p:cNvPicPr>
            <a:picLocks noChangeAspect="1"/>
          </p:cNvPicPr>
          <p:nvPr/>
        </p:nvPicPr>
        <p:blipFill>
          <a:blip r:embed="rId2"/>
          <a:stretch>
            <a:fillRect/>
          </a:stretch>
        </p:blipFill>
        <p:spPr>
          <a:xfrm>
            <a:off x="1214203" y="835748"/>
            <a:ext cx="9855392" cy="5235268"/>
          </a:xfrm>
          <a:prstGeom prst="rect">
            <a:avLst/>
          </a:prstGeom>
        </p:spPr>
      </p:pic>
    </p:spTree>
    <p:extLst>
      <p:ext uri="{BB962C8B-B14F-4D97-AF65-F5344CB8AC3E}">
        <p14:creationId xmlns:p14="http://schemas.microsoft.com/office/powerpoint/2010/main" val="336999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819"/>
            <a:ext cx="3500718" cy="1325563"/>
          </a:xfrm>
        </p:spPr>
        <p:txBody>
          <a:bodyPr/>
          <a:lstStyle/>
          <a:p>
            <a:r>
              <a:rPr lang="en-US" u="sng" dirty="0">
                <a:cs typeface="Times New Roman" panose="02020603050405020304" pitchFamily="18" charset="0"/>
              </a:rPr>
              <a:t>Conclusion</a:t>
            </a:r>
          </a:p>
        </p:txBody>
      </p:sp>
      <p:sp>
        <p:nvSpPr>
          <p:cNvPr id="3" name="Content Placeholder 2"/>
          <p:cNvSpPr>
            <a:spLocks noGrp="1"/>
          </p:cNvSpPr>
          <p:nvPr>
            <p:ph idx="1"/>
          </p:nvPr>
        </p:nvSpPr>
        <p:spPr>
          <a:xfrm>
            <a:off x="838200" y="1419382"/>
            <a:ext cx="10515600" cy="4632292"/>
          </a:xfrm>
        </p:spPr>
        <p:txBody>
          <a:bodyPr>
            <a:normAutofit/>
          </a:bodyPr>
          <a:lstStyle/>
          <a:p>
            <a:r>
              <a:rPr lang="en-IN" sz="2400" dirty="0"/>
              <a:t>This project work described mostly focuses on the working and implementation of my machine learning model.</a:t>
            </a:r>
            <a:endParaRPr lang="en-US" sz="2400" dirty="0"/>
          </a:p>
          <a:p>
            <a:r>
              <a:rPr lang="en-IN" sz="2400" dirty="0"/>
              <a:t>We intend to perform more changes to my current working model and make it a lot more efficient and portable with less character error rate and more accuracy in prediction.</a:t>
            </a:r>
            <a:endParaRPr lang="en-US" sz="2400" dirty="0"/>
          </a:p>
          <a:p>
            <a:r>
              <a:rPr lang="en-IN" sz="2400" dirty="0"/>
              <a:t>We have shown the methodology used to create and execute this model with clear objectives and goals. </a:t>
            </a:r>
            <a:endParaRPr lang="en-US" sz="2400" dirty="0"/>
          </a:p>
          <a:p>
            <a:r>
              <a:rPr lang="en-IN" sz="2400"/>
              <a:t>The </a:t>
            </a:r>
            <a:r>
              <a:rPr lang="en-IN" sz="2400" dirty="0"/>
              <a:t>main purpose of this model is to achieve the final output with the least amount of error rate in the recognition of handwritten script and print the final output as digital text.  </a:t>
            </a:r>
          </a:p>
          <a:p>
            <a:pPr marL="0" indent="0">
              <a:buNone/>
            </a:pPr>
            <a:endParaRPr lang="en-IN"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dirty="0"/>
          </a:p>
        </p:txBody>
      </p:sp>
    </p:spTree>
    <p:extLst>
      <p:ext uri="{BB962C8B-B14F-4D97-AF65-F5344CB8AC3E}">
        <p14:creationId xmlns:p14="http://schemas.microsoft.com/office/powerpoint/2010/main" val="88046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4"/>
            <a:ext cx="3532833" cy="1325563"/>
          </a:xfrm>
        </p:spPr>
        <p:txBody>
          <a:bodyPr/>
          <a:lstStyle/>
          <a:p>
            <a:r>
              <a:rPr lang="en-US" u="sng" dirty="0">
                <a:cs typeface="Times New Roman" panose="02020603050405020304" pitchFamily="18" charset="0"/>
              </a:rPr>
              <a:t>Future Scope</a:t>
            </a:r>
          </a:p>
        </p:txBody>
      </p:sp>
      <p:sp>
        <p:nvSpPr>
          <p:cNvPr id="3" name="Content Placeholder 2"/>
          <p:cNvSpPr>
            <a:spLocks noGrp="1"/>
          </p:cNvSpPr>
          <p:nvPr>
            <p:ph idx="1"/>
          </p:nvPr>
        </p:nvSpPr>
        <p:spPr>
          <a:xfrm>
            <a:off x="838200" y="1135464"/>
            <a:ext cx="10515600" cy="5121901"/>
          </a:xfrm>
        </p:spPr>
        <p:txBody>
          <a:bodyPr>
            <a:normAutofit lnSpcReduction="10000"/>
          </a:bodyPr>
          <a:lstStyle/>
          <a:p>
            <a:r>
              <a:rPr lang="en-IN" sz="2400" dirty="0"/>
              <a:t>If we want to improve your recognition accuracy, Increase the size of the dataset by applying more (random) transformations to the input images. </a:t>
            </a:r>
            <a:endParaRPr lang="en-US" sz="2400" dirty="0"/>
          </a:p>
          <a:p>
            <a:r>
              <a:rPr lang="en-US" sz="2400" dirty="0"/>
              <a:t>I </a:t>
            </a:r>
            <a:r>
              <a:rPr lang="en-US" sz="2400" dirty="0" err="1"/>
              <a:t>i</a:t>
            </a:r>
            <a:r>
              <a:rPr lang="en-IN" sz="2400" dirty="0"/>
              <a:t>ntend to expand this research to a larger scale in the future so that different embedding models can be considered on a wider range of datasets.</a:t>
            </a:r>
          </a:p>
          <a:p>
            <a:r>
              <a:rPr lang="en-IN" sz="2400" dirty="0"/>
              <a:t>This system will be used to detect more types of facial emotions . </a:t>
            </a:r>
          </a:p>
          <a:p>
            <a:pPr lvl="0"/>
            <a:r>
              <a:rPr lang="en-US" sz="2400" dirty="0"/>
              <a:t>To create an android application based on this Deep learning model.</a:t>
            </a:r>
            <a:endParaRPr lang="en-IN" sz="2400" dirty="0"/>
          </a:p>
          <a:p>
            <a:pPr lvl="0"/>
            <a:r>
              <a:rPr lang="en-US" sz="2400" dirty="0"/>
              <a:t>Develop a fully working website for Facial Emotion Detection.</a:t>
            </a:r>
            <a:endParaRPr lang="en-IN" sz="2400" dirty="0"/>
          </a:p>
          <a:p>
            <a:pPr lvl="0"/>
            <a:r>
              <a:rPr lang="en-US" sz="2400" dirty="0"/>
              <a:t>To improve prediction accuracy and get accurate results for the complex emotions.</a:t>
            </a:r>
            <a:endParaRPr lang="en-IN" sz="2400" dirty="0"/>
          </a:p>
          <a:p>
            <a:pPr lvl="0"/>
            <a:r>
              <a:rPr lang="en-US" sz="2400" dirty="0"/>
              <a:t>To reduce the character error rate by training the model with more datasets and samples.</a:t>
            </a:r>
            <a:endParaRPr lang="en-IN" sz="2400" dirty="0"/>
          </a:p>
          <a:p>
            <a:pPr lvl="0"/>
            <a:r>
              <a:rPr lang="en-US" sz="2400" dirty="0"/>
              <a:t>To integrate this model to an offline based system so that it runs completely without an internet connection.</a:t>
            </a:r>
            <a:endParaRPr lang="en-IN" sz="2400" dirty="0"/>
          </a:p>
          <a:p>
            <a:endParaRPr lang="en-IN"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dirty="0"/>
          </a:p>
        </p:txBody>
      </p:sp>
    </p:spTree>
    <p:extLst>
      <p:ext uri="{BB962C8B-B14F-4D97-AF65-F5344CB8AC3E}">
        <p14:creationId xmlns:p14="http://schemas.microsoft.com/office/powerpoint/2010/main" val="195242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4D4B-B38D-C12A-32F1-8DC4BE9A079D}"/>
              </a:ext>
            </a:extLst>
          </p:cNvPr>
          <p:cNvSpPr>
            <a:spLocks noGrp="1"/>
          </p:cNvSpPr>
          <p:nvPr>
            <p:ph type="title"/>
          </p:nvPr>
        </p:nvSpPr>
        <p:spPr>
          <a:xfrm>
            <a:off x="838200" y="245626"/>
            <a:ext cx="7005918" cy="758421"/>
          </a:xfrm>
        </p:spPr>
        <p:txBody>
          <a:bodyPr>
            <a:normAutofit/>
          </a:bodyPr>
          <a:lstStyle/>
          <a:p>
            <a:r>
              <a:rPr lang="en-US" u="sng" dirty="0"/>
              <a:t>References</a:t>
            </a:r>
          </a:p>
        </p:txBody>
      </p:sp>
      <p:sp>
        <p:nvSpPr>
          <p:cNvPr id="3" name="Content Placeholder 2">
            <a:extLst>
              <a:ext uri="{FF2B5EF4-FFF2-40B4-BE49-F238E27FC236}">
                <a16:creationId xmlns:a16="http://schemas.microsoft.com/office/drawing/2014/main" id="{69774128-39B9-49B5-FABF-A7E2EC380407}"/>
              </a:ext>
            </a:extLst>
          </p:cNvPr>
          <p:cNvSpPr>
            <a:spLocks noGrp="1"/>
          </p:cNvSpPr>
          <p:nvPr>
            <p:ph idx="1"/>
          </p:nvPr>
        </p:nvSpPr>
        <p:spPr>
          <a:xfrm>
            <a:off x="838200" y="1004046"/>
            <a:ext cx="10515600" cy="5352303"/>
          </a:xfrm>
        </p:spPr>
        <p:txBody>
          <a:bodyPr>
            <a:normAutofit fontScale="92500" lnSpcReduction="10000"/>
          </a:bodyPr>
          <a:lstStyle/>
          <a:p>
            <a:pPr marL="0" indent="0">
              <a:buNone/>
            </a:pPr>
            <a:endParaRPr lang="en-US" sz="1800" dirty="0"/>
          </a:p>
          <a:p>
            <a:pPr marL="342900" marR="0" lvl="0" indent="-342900" algn="just">
              <a:lnSpc>
                <a:spcPts val="1800"/>
              </a:lnSpc>
              <a:spcBef>
                <a:spcPts val="0"/>
              </a:spcBef>
              <a:spcAft>
                <a:spcPts val="0"/>
              </a:spcAft>
              <a:buFont typeface="+mj-lt"/>
              <a:buAutoNum type="arabicPeriod"/>
            </a:pPr>
            <a:r>
              <a:rPr lang="en-US" sz="1700" dirty="0">
                <a:solidFill>
                  <a:srgbClr val="000000"/>
                </a:solidFill>
                <a:effectLst/>
                <a:latin typeface="STIXGeneral-Regular"/>
                <a:ea typeface="Times New Roman" panose="02020603050405020304" pitchFamily="18" charset="0"/>
              </a:rPr>
              <a:t>P. S </a:t>
            </a:r>
            <a:r>
              <a:rPr lang="en-US" sz="1700" dirty="0" err="1">
                <a:solidFill>
                  <a:srgbClr val="000000"/>
                </a:solidFill>
                <a:effectLst/>
                <a:latin typeface="STIXGeneral-Regular"/>
                <a:ea typeface="Times New Roman" panose="02020603050405020304" pitchFamily="18" charset="0"/>
              </a:rPr>
              <a:t>Aleksic</a:t>
            </a:r>
            <a:r>
              <a:rPr lang="en-US" sz="1700" dirty="0">
                <a:solidFill>
                  <a:srgbClr val="000000"/>
                </a:solidFill>
                <a:effectLst/>
                <a:latin typeface="STIXGeneral-Regular"/>
                <a:ea typeface="Times New Roman" panose="02020603050405020304" pitchFamily="18" charset="0"/>
              </a:rPr>
              <a:t> and A. K. </a:t>
            </a:r>
            <a:r>
              <a:rPr lang="en-US" sz="1700" dirty="0" err="1">
                <a:solidFill>
                  <a:srgbClr val="000000"/>
                </a:solidFill>
                <a:effectLst/>
                <a:latin typeface="STIXGeneral-Regular"/>
                <a:ea typeface="Times New Roman" panose="02020603050405020304" pitchFamily="18" charset="0"/>
              </a:rPr>
              <a:t>Katsaggelos</a:t>
            </a:r>
            <a:r>
              <a:rPr lang="en-US" sz="1700" dirty="0">
                <a:solidFill>
                  <a:srgbClr val="000000"/>
                </a:solidFill>
                <a:effectLst/>
                <a:latin typeface="STIXGeneral-Regular"/>
                <a:ea typeface="Times New Roman" panose="02020603050405020304" pitchFamily="18" charset="0"/>
              </a:rPr>
              <a:t>, “Automatic facial expression recognition using facial animation parameters and </a:t>
            </a:r>
            <a:r>
              <a:rPr lang="en-US" sz="1700" dirty="0" err="1">
                <a:solidFill>
                  <a:srgbClr val="000000"/>
                </a:solidFill>
                <a:effectLst/>
                <a:latin typeface="STIXGeneral-Regular"/>
                <a:ea typeface="Times New Roman" panose="02020603050405020304" pitchFamily="18" charset="0"/>
              </a:rPr>
              <a:t>multistream</a:t>
            </a:r>
            <a:r>
              <a:rPr lang="en-US" sz="1700" dirty="0">
                <a:solidFill>
                  <a:srgbClr val="000000"/>
                </a:solidFill>
                <a:effectLst/>
                <a:latin typeface="STIXGeneral-Regular"/>
                <a:ea typeface="Times New Roman" panose="02020603050405020304" pitchFamily="18" charset="0"/>
              </a:rPr>
              <a:t> </a:t>
            </a:r>
            <a:r>
              <a:rPr lang="en-US" sz="1700" dirty="0" err="1">
                <a:solidFill>
                  <a:srgbClr val="000000"/>
                </a:solidFill>
                <a:effectLst/>
                <a:latin typeface="STIXGeneral-Regular"/>
                <a:ea typeface="Times New Roman" panose="02020603050405020304" pitchFamily="18" charset="0"/>
              </a:rPr>
              <a:t>hmms</a:t>
            </a:r>
            <a:r>
              <a:rPr lang="en-US" sz="1700" dirty="0">
                <a:solidFill>
                  <a:srgbClr val="000000"/>
                </a:solidFill>
                <a:effectLst/>
                <a:latin typeface="STIXGeneral-Regular"/>
                <a:ea typeface="Times New Roman" panose="02020603050405020304" pitchFamily="18" charset="0"/>
              </a:rPr>
              <a:t>,” </a:t>
            </a:r>
            <a:r>
              <a:rPr lang="en-US" sz="1700" i="1" dirty="0">
                <a:solidFill>
                  <a:srgbClr val="000000"/>
                </a:solidFill>
                <a:effectLst/>
                <a:latin typeface="STIXGeneral-Regular"/>
                <a:ea typeface="Times New Roman" panose="02020603050405020304" pitchFamily="18" charset="0"/>
              </a:rPr>
              <a:t>IEEE Transactions on Information Forensics and Security</a:t>
            </a:r>
            <a:r>
              <a:rPr lang="en-US" sz="1700" dirty="0">
                <a:solidFill>
                  <a:srgbClr val="000000"/>
                </a:solidFill>
                <a:effectLst/>
                <a:latin typeface="STIXGeneral-Regular"/>
                <a:ea typeface="Times New Roman" panose="02020603050405020304" pitchFamily="18" charset="0"/>
              </a:rPr>
              <a:t>, vol. 1, no. 1, pp. 3–11, 2006.</a:t>
            </a:r>
            <a:endParaRPr lang="en-US" sz="1700" dirty="0">
              <a:effectLst/>
              <a:latin typeface="Times New Roman" panose="02020603050405020304" pitchFamily="18" charset="0"/>
              <a:ea typeface="Times New Roman" panose="02020603050405020304" pitchFamily="18" charset="0"/>
            </a:endParaRPr>
          </a:p>
          <a:p>
            <a:pPr marL="742950" marR="0" lvl="1" indent="-285750" algn="just">
              <a:lnSpc>
                <a:spcPts val="1800"/>
              </a:lnSpc>
              <a:spcBef>
                <a:spcPts val="0"/>
              </a:spcBef>
              <a:spcAft>
                <a:spcPts val="0"/>
              </a:spcAft>
              <a:buFont typeface="+mj-lt"/>
              <a:buAutoNum type="alphaLcPeriod"/>
            </a:pPr>
            <a:r>
              <a:rPr lang="en-US" sz="1700" dirty="0">
                <a:solidFill>
                  <a:srgbClr val="000000"/>
                </a:solidFill>
                <a:effectLst/>
                <a:latin typeface="STIXGeneral-Regular"/>
                <a:ea typeface="Times New Roman" panose="02020603050405020304" pitchFamily="18" charset="0"/>
              </a:rPr>
              <a:t>View at: </a:t>
            </a:r>
            <a:r>
              <a:rPr lang="en-US" sz="1700" u="sng" dirty="0">
                <a:solidFill>
                  <a:srgbClr val="000000"/>
                </a:solidFill>
                <a:effectLst/>
                <a:latin typeface="STIXGeneral-Regular"/>
                <a:ea typeface="Times New Roman" panose="02020603050405020304" pitchFamily="18" charset="0"/>
                <a:hlinkClick r:id="rId2"/>
              </a:rPr>
              <a:t>Publisher Site</a:t>
            </a:r>
            <a:r>
              <a:rPr lang="en-US" sz="1700" dirty="0">
                <a:solidFill>
                  <a:srgbClr val="000000"/>
                </a:solidFill>
                <a:effectLst/>
                <a:latin typeface="STIXGeneral-Regular"/>
                <a:ea typeface="Times New Roman" panose="02020603050405020304" pitchFamily="18" charset="0"/>
              </a:rPr>
              <a:t> | </a:t>
            </a:r>
            <a:r>
              <a:rPr lang="en-US" sz="1700" u="sng" dirty="0">
                <a:solidFill>
                  <a:srgbClr val="000000"/>
                </a:solidFill>
                <a:effectLst/>
                <a:latin typeface="STIXGeneral-Regular"/>
                <a:ea typeface="Times New Roman" panose="02020603050405020304" pitchFamily="18" charset="0"/>
                <a:hlinkClick r:id="rId3"/>
              </a:rPr>
              <a:t>Google Scholar</a:t>
            </a:r>
            <a:endParaRPr lang="en-US" sz="1700" dirty="0">
              <a:effectLst/>
              <a:latin typeface="Times New Roman" panose="02020603050405020304" pitchFamily="18" charset="0"/>
              <a:ea typeface="Times New Roman" panose="02020603050405020304" pitchFamily="18" charset="0"/>
            </a:endParaRPr>
          </a:p>
          <a:p>
            <a:pPr marL="342900" marR="0" lvl="0" indent="-342900" algn="just">
              <a:lnSpc>
                <a:spcPts val="1800"/>
              </a:lnSpc>
              <a:spcBef>
                <a:spcPts val="0"/>
              </a:spcBef>
              <a:spcAft>
                <a:spcPts val="0"/>
              </a:spcAft>
              <a:buFont typeface="+mj-lt"/>
              <a:buAutoNum type="arabicPeriod"/>
            </a:pPr>
            <a:r>
              <a:rPr lang="en-US" sz="1700" dirty="0">
                <a:solidFill>
                  <a:srgbClr val="000000"/>
                </a:solidFill>
                <a:effectLst/>
                <a:latin typeface="STIXGeneral-Regular"/>
                <a:ea typeface="Times New Roman" panose="02020603050405020304" pitchFamily="18" charset="0"/>
              </a:rPr>
              <a:t>H. </a:t>
            </a:r>
            <a:r>
              <a:rPr lang="en-US" sz="1700" dirty="0" err="1">
                <a:solidFill>
                  <a:srgbClr val="000000"/>
                </a:solidFill>
                <a:effectLst/>
                <a:latin typeface="STIXGeneral-Regular"/>
                <a:ea typeface="Times New Roman" panose="02020603050405020304" pitchFamily="18" charset="0"/>
              </a:rPr>
              <a:t>Chouhayebi</a:t>
            </a:r>
            <a:r>
              <a:rPr lang="en-US" sz="1700" dirty="0">
                <a:solidFill>
                  <a:srgbClr val="000000"/>
                </a:solidFill>
                <a:effectLst/>
                <a:latin typeface="STIXGeneral-Regular"/>
                <a:ea typeface="Times New Roman" panose="02020603050405020304" pitchFamily="18" charset="0"/>
              </a:rPr>
              <a:t>, J. </a:t>
            </a:r>
            <a:r>
              <a:rPr lang="en-US" sz="1700" dirty="0" err="1">
                <a:solidFill>
                  <a:srgbClr val="000000"/>
                </a:solidFill>
                <a:effectLst/>
                <a:latin typeface="STIXGeneral-Regular"/>
                <a:ea typeface="Times New Roman" panose="02020603050405020304" pitchFamily="18" charset="0"/>
              </a:rPr>
              <a:t>Riffi</a:t>
            </a:r>
            <a:r>
              <a:rPr lang="en-US" sz="1700" dirty="0">
                <a:solidFill>
                  <a:srgbClr val="000000"/>
                </a:solidFill>
                <a:effectLst/>
                <a:latin typeface="STIXGeneral-Regular"/>
                <a:ea typeface="Times New Roman" panose="02020603050405020304" pitchFamily="18" charset="0"/>
              </a:rPr>
              <a:t>, M. A. </a:t>
            </a:r>
            <a:r>
              <a:rPr lang="en-US" sz="1700" dirty="0" err="1">
                <a:solidFill>
                  <a:srgbClr val="000000"/>
                </a:solidFill>
                <a:effectLst/>
                <a:latin typeface="STIXGeneral-Regular"/>
                <a:ea typeface="Times New Roman" panose="02020603050405020304" pitchFamily="18" charset="0"/>
              </a:rPr>
              <a:t>Mahraz</a:t>
            </a:r>
            <a:r>
              <a:rPr lang="en-US" sz="1700" dirty="0">
                <a:solidFill>
                  <a:srgbClr val="000000"/>
                </a:solidFill>
                <a:effectLst/>
                <a:latin typeface="STIXGeneral-Regular"/>
                <a:ea typeface="Times New Roman" panose="02020603050405020304" pitchFamily="18" charset="0"/>
              </a:rPr>
              <a:t>, Y. Ali, and T. Hamid, “Facial expression recognition using machine learning,” in </a:t>
            </a:r>
            <a:r>
              <a:rPr lang="en-US" sz="1700" i="1" dirty="0">
                <a:solidFill>
                  <a:srgbClr val="000000"/>
                </a:solidFill>
                <a:effectLst/>
                <a:latin typeface="STIXGeneral-Regular"/>
                <a:ea typeface="Times New Roman" panose="02020603050405020304" pitchFamily="18" charset="0"/>
              </a:rPr>
              <a:t>Proceedings of the 2021 Fifth International Conference On Intelligent Computing in Data Sciences (ICDS)</a:t>
            </a:r>
            <a:r>
              <a:rPr lang="en-US" sz="1700" dirty="0">
                <a:solidFill>
                  <a:srgbClr val="000000"/>
                </a:solidFill>
                <a:effectLst/>
                <a:latin typeface="STIXGeneral-Regular"/>
                <a:ea typeface="Times New Roman" panose="02020603050405020304" pitchFamily="18" charset="0"/>
              </a:rPr>
              <a:t>, pp. 1–6, IEEE, Seoul, Korea, November 2021.</a:t>
            </a:r>
            <a:endParaRPr lang="en-US" sz="1700" dirty="0">
              <a:effectLst/>
              <a:latin typeface="Times New Roman" panose="02020603050405020304" pitchFamily="18" charset="0"/>
              <a:ea typeface="Times New Roman" panose="02020603050405020304" pitchFamily="18" charset="0"/>
            </a:endParaRPr>
          </a:p>
          <a:p>
            <a:pPr marL="742950" marR="0" lvl="1" indent="-285750" algn="just">
              <a:lnSpc>
                <a:spcPts val="1800"/>
              </a:lnSpc>
              <a:spcBef>
                <a:spcPts val="0"/>
              </a:spcBef>
              <a:spcAft>
                <a:spcPts val="0"/>
              </a:spcAft>
              <a:buFont typeface="+mj-lt"/>
              <a:buAutoNum type="alphaLcPeriod"/>
            </a:pPr>
            <a:r>
              <a:rPr lang="en-US" sz="1700" dirty="0">
                <a:solidFill>
                  <a:srgbClr val="000000"/>
                </a:solidFill>
                <a:effectLst/>
                <a:latin typeface="STIXGeneral-Regular"/>
                <a:ea typeface="Times New Roman" panose="02020603050405020304" pitchFamily="18" charset="0"/>
              </a:rPr>
              <a:t>View at: </a:t>
            </a:r>
            <a:r>
              <a:rPr lang="en-US" sz="1700" u="sng" dirty="0">
                <a:solidFill>
                  <a:srgbClr val="000000"/>
                </a:solidFill>
                <a:effectLst/>
                <a:latin typeface="STIXGeneral-Regular"/>
                <a:ea typeface="Times New Roman" panose="02020603050405020304" pitchFamily="18" charset="0"/>
                <a:hlinkClick r:id="rId4"/>
              </a:rPr>
              <a:t>Publisher Site</a:t>
            </a:r>
            <a:r>
              <a:rPr lang="en-US" sz="1700" dirty="0">
                <a:solidFill>
                  <a:srgbClr val="000000"/>
                </a:solidFill>
                <a:effectLst/>
                <a:latin typeface="STIXGeneral-Regular"/>
                <a:ea typeface="Times New Roman" panose="02020603050405020304" pitchFamily="18" charset="0"/>
              </a:rPr>
              <a:t> | </a:t>
            </a:r>
            <a:r>
              <a:rPr lang="en-US" sz="1700" u="sng" dirty="0">
                <a:solidFill>
                  <a:srgbClr val="000000"/>
                </a:solidFill>
                <a:effectLst/>
                <a:latin typeface="STIXGeneral-Regular"/>
                <a:ea typeface="Times New Roman" panose="02020603050405020304" pitchFamily="18" charset="0"/>
                <a:hlinkClick r:id="rId5"/>
              </a:rPr>
              <a:t>Google Scholar</a:t>
            </a:r>
            <a:endParaRPr lang="en-US" sz="1700" dirty="0">
              <a:effectLst/>
              <a:latin typeface="Times New Roman" panose="02020603050405020304" pitchFamily="18" charset="0"/>
              <a:ea typeface="Times New Roman" panose="02020603050405020304" pitchFamily="18" charset="0"/>
            </a:endParaRPr>
          </a:p>
          <a:p>
            <a:pPr marL="342900" marR="0" lvl="0" indent="-342900" algn="just">
              <a:lnSpc>
                <a:spcPts val="1800"/>
              </a:lnSpc>
              <a:spcBef>
                <a:spcPts val="0"/>
              </a:spcBef>
              <a:spcAft>
                <a:spcPts val="0"/>
              </a:spcAft>
              <a:buFont typeface="+mj-lt"/>
              <a:buAutoNum type="arabicPeriod"/>
            </a:pPr>
            <a:r>
              <a:rPr lang="en-US" sz="1700" dirty="0">
                <a:solidFill>
                  <a:srgbClr val="000000"/>
                </a:solidFill>
                <a:effectLst/>
                <a:latin typeface="STIXGeneral-Regular"/>
                <a:ea typeface="Times New Roman" panose="02020603050405020304" pitchFamily="18" charset="0"/>
              </a:rPr>
              <a:t>Anil. </a:t>
            </a:r>
            <a:r>
              <a:rPr lang="en-US" sz="1700" dirty="0" err="1">
                <a:solidFill>
                  <a:srgbClr val="000000"/>
                </a:solidFill>
                <a:effectLst/>
                <a:latin typeface="STIXGeneral-Regular"/>
                <a:ea typeface="Times New Roman" panose="02020603050405020304" pitchFamily="18" charset="0"/>
              </a:rPr>
              <a:t>Audumbar</a:t>
            </a:r>
            <a:r>
              <a:rPr lang="en-US" sz="1700" dirty="0">
                <a:solidFill>
                  <a:srgbClr val="000000"/>
                </a:solidFill>
                <a:effectLst/>
                <a:latin typeface="STIXGeneral-Regular"/>
                <a:ea typeface="Times New Roman" panose="02020603050405020304" pitchFamily="18" charset="0"/>
              </a:rPr>
              <a:t> </a:t>
            </a:r>
            <a:r>
              <a:rPr lang="en-US" sz="1700" dirty="0" err="1">
                <a:solidFill>
                  <a:srgbClr val="000000"/>
                </a:solidFill>
                <a:effectLst/>
                <a:latin typeface="STIXGeneral-Regular"/>
                <a:ea typeface="Times New Roman" panose="02020603050405020304" pitchFamily="18" charset="0"/>
              </a:rPr>
              <a:t>Pise</a:t>
            </a:r>
            <a:r>
              <a:rPr lang="en-US" sz="1700" dirty="0">
                <a:solidFill>
                  <a:srgbClr val="000000"/>
                </a:solidFill>
                <a:effectLst/>
                <a:latin typeface="STIXGeneral-Regular"/>
                <a:ea typeface="Times New Roman" panose="02020603050405020304" pitchFamily="18" charset="0"/>
              </a:rPr>
              <a:t>, H. </a:t>
            </a:r>
            <a:r>
              <a:rPr lang="en-US" sz="1700" dirty="0" err="1">
                <a:solidFill>
                  <a:srgbClr val="000000"/>
                </a:solidFill>
                <a:effectLst/>
                <a:latin typeface="STIXGeneral-Regular"/>
                <a:ea typeface="Times New Roman" panose="02020603050405020304" pitchFamily="18" charset="0"/>
              </a:rPr>
              <a:t>Vadapalli</a:t>
            </a:r>
            <a:r>
              <a:rPr lang="en-US" sz="1700" dirty="0">
                <a:solidFill>
                  <a:srgbClr val="000000"/>
                </a:solidFill>
                <a:effectLst/>
                <a:latin typeface="STIXGeneral-Regular"/>
                <a:ea typeface="Times New Roman" panose="02020603050405020304" pitchFamily="18" charset="0"/>
              </a:rPr>
              <a:t>, and I. Sanders, “Relational reasoning using neural networks: a survey,” </a:t>
            </a:r>
            <a:r>
              <a:rPr lang="en-US" sz="1700" i="1" dirty="0">
                <a:solidFill>
                  <a:srgbClr val="000000"/>
                </a:solidFill>
                <a:effectLst/>
                <a:latin typeface="STIXGeneral-Regular"/>
                <a:ea typeface="Times New Roman" panose="02020603050405020304" pitchFamily="18" charset="0"/>
              </a:rPr>
              <a:t>International Journal of Uncertainty, Fuzziness and Knowledge-Based Systems</a:t>
            </a:r>
            <a:r>
              <a:rPr lang="en-US" sz="1700" dirty="0">
                <a:solidFill>
                  <a:srgbClr val="000000"/>
                </a:solidFill>
                <a:effectLst/>
                <a:latin typeface="STIXGeneral-Regular"/>
                <a:ea typeface="Times New Roman" panose="02020603050405020304" pitchFamily="18" charset="0"/>
              </a:rPr>
              <a:t>, vol. 29, pp. 237–258, 2021.</a:t>
            </a:r>
            <a:endParaRPr lang="en-US" sz="1700" dirty="0">
              <a:effectLst/>
              <a:latin typeface="Times New Roman" panose="02020603050405020304" pitchFamily="18" charset="0"/>
              <a:ea typeface="Times New Roman" panose="02020603050405020304" pitchFamily="18" charset="0"/>
            </a:endParaRPr>
          </a:p>
          <a:p>
            <a:pPr marL="742950" marR="0" lvl="1" indent="-285750" algn="just">
              <a:lnSpc>
                <a:spcPts val="1800"/>
              </a:lnSpc>
              <a:spcBef>
                <a:spcPts val="0"/>
              </a:spcBef>
              <a:spcAft>
                <a:spcPts val="0"/>
              </a:spcAft>
              <a:buFont typeface="+mj-lt"/>
              <a:buAutoNum type="alphaLcPeriod"/>
            </a:pPr>
            <a:r>
              <a:rPr lang="en-US" sz="1700" dirty="0">
                <a:solidFill>
                  <a:srgbClr val="000000"/>
                </a:solidFill>
                <a:effectLst/>
                <a:latin typeface="STIXGeneral-Regular"/>
                <a:ea typeface="Times New Roman" panose="02020603050405020304" pitchFamily="18" charset="0"/>
              </a:rPr>
              <a:t>View at: </a:t>
            </a:r>
            <a:r>
              <a:rPr lang="en-US" sz="1700" u="sng" dirty="0">
                <a:solidFill>
                  <a:srgbClr val="000000"/>
                </a:solidFill>
                <a:effectLst/>
                <a:latin typeface="STIXGeneral-Regular"/>
                <a:ea typeface="Times New Roman" panose="02020603050405020304" pitchFamily="18" charset="0"/>
                <a:hlinkClick r:id="rId6"/>
              </a:rPr>
              <a:t>Google Scholar</a:t>
            </a:r>
            <a:endParaRPr lang="en-US" sz="1700" dirty="0">
              <a:effectLst/>
              <a:latin typeface="Times New Roman" panose="02020603050405020304" pitchFamily="18" charset="0"/>
              <a:ea typeface="Times New Roman" panose="02020603050405020304" pitchFamily="18" charset="0"/>
            </a:endParaRPr>
          </a:p>
          <a:p>
            <a:pPr marL="342900" marR="0" lvl="0" indent="-342900" algn="just">
              <a:lnSpc>
                <a:spcPts val="1800"/>
              </a:lnSpc>
              <a:spcBef>
                <a:spcPts val="0"/>
              </a:spcBef>
              <a:spcAft>
                <a:spcPts val="0"/>
              </a:spcAft>
              <a:buFont typeface="+mj-lt"/>
              <a:buAutoNum type="arabicPeriod"/>
            </a:pPr>
            <a:r>
              <a:rPr lang="en-US" sz="1700" dirty="0">
                <a:solidFill>
                  <a:srgbClr val="000000"/>
                </a:solidFill>
                <a:effectLst/>
                <a:latin typeface="STIXGeneral-Regular"/>
                <a:ea typeface="Times New Roman" panose="02020603050405020304" pitchFamily="18" charset="0"/>
              </a:rPr>
              <a:t>J. Kim, M. Ricci, and T. Serre, “Not-So-CLEVR: learning same-different relations strains feedforward neural networks,” </a:t>
            </a:r>
            <a:r>
              <a:rPr lang="en-US" sz="1700" i="1" dirty="0">
                <a:solidFill>
                  <a:srgbClr val="000000"/>
                </a:solidFill>
                <a:effectLst/>
                <a:latin typeface="STIXGeneral-Regular"/>
                <a:ea typeface="Times New Roman" panose="02020603050405020304" pitchFamily="18" charset="0"/>
              </a:rPr>
              <a:t>Interface focus</a:t>
            </a:r>
            <a:r>
              <a:rPr lang="en-US" sz="1700" dirty="0">
                <a:solidFill>
                  <a:srgbClr val="000000"/>
                </a:solidFill>
                <a:effectLst/>
                <a:latin typeface="STIXGeneral-Regular"/>
                <a:ea typeface="Times New Roman" panose="02020603050405020304" pitchFamily="18" charset="0"/>
              </a:rPr>
              <a:t>, vol. 8, no. 4, 2018.</a:t>
            </a:r>
            <a:endParaRPr lang="en-US" sz="1700" dirty="0">
              <a:effectLst/>
              <a:latin typeface="Times New Roman" panose="02020603050405020304" pitchFamily="18" charset="0"/>
              <a:ea typeface="Times New Roman" panose="02020603050405020304" pitchFamily="18" charset="0"/>
            </a:endParaRPr>
          </a:p>
          <a:p>
            <a:pPr marL="742950" marR="0" lvl="1" indent="-285750" algn="just">
              <a:lnSpc>
                <a:spcPts val="1800"/>
              </a:lnSpc>
              <a:spcBef>
                <a:spcPts val="0"/>
              </a:spcBef>
              <a:spcAft>
                <a:spcPts val="0"/>
              </a:spcAft>
              <a:buFont typeface="+mj-lt"/>
              <a:buAutoNum type="alphaLcPeriod"/>
            </a:pPr>
            <a:r>
              <a:rPr lang="en-US" sz="1700" dirty="0">
                <a:solidFill>
                  <a:srgbClr val="000000"/>
                </a:solidFill>
                <a:effectLst/>
                <a:latin typeface="STIXGeneral-Regular"/>
                <a:ea typeface="Times New Roman" panose="02020603050405020304" pitchFamily="18" charset="0"/>
              </a:rPr>
              <a:t>View at: </a:t>
            </a:r>
            <a:r>
              <a:rPr lang="en-US" sz="1700" u="sng" dirty="0">
                <a:solidFill>
                  <a:srgbClr val="000000"/>
                </a:solidFill>
                <a:effectLst/>
                <a:latin typeface="STIXGeneral-Regular"/>
                <a:ea typeface="Times New Roman" panose="02020603050405020304" pitchFamily="18" charset="0"/>
                <a:hlinkClick r:id="rId7"/>
              </a:rPr>
              <a:t>Publisher Site</a:t>
            </a:r>
            <a:r>
              <a:rPr lang="en-US" sz="1700" dirty="0">
                <a:solidFill>
                  <a:srgbClr val="000000"/>
                </a:solidFill>
                <a:effectLst/>
                <a:latin typeface="STIXGeneral-Regular"/>
                <a:ea typeface="Times New Roman" panose="02020603050405020304" pitchFamily="18" charset="0"/>
              </a:rPr>
              <a:t> | </a:t>
            </a:r>
            <a:r>
              <a:rPr lang="en-US" sz="1700" u="sng" dirty="0">
                <a:solidFill>
                  <a:srgbClr val="000000"/>
                </a:solidFill>
                <a:effectLst/>
                <a:latin typeface="STIXGeneral-Regular"/>
                <a:ea typeface="Times New Roman" panose="02020603050405020304" pitchFamily="18" charset="0"/>
                <a:hlinkClick r:id="rId8"/>
              </a:rPr>
              <a:t>Google Scholar</a:t>
            </a:r>
            <a:endParaRPr lang="en-US" sz="1700" dirty="0">
              <a:effectLst/>
              <a:latin typeface="Times New Roman" panose="02020603050405020304" pitchFamily="18" charset="0"/>
              <a:ea typeface="Times New Roman" panose="02020603050405020304" pitchFamily="18" charset="0"/>
            </a:endParaRPr>
          </a:p>
          <a:p>
            <a:pPr marL="342900" marR="0" lvl="0" indent="-342900" algn="just">
              <a:lnSpc>
                <a:spcPts val="1800"/>
              </a:lnSpc>
              <a:spcBef>
                <a:spcPts val="0"/>
              </a:spcBef>
              <a:spcAft>
                <a:spcPts val="0"/>
              </a:spcAft>
              <a:buFont typeface="+mj-lt"/>
              <a:buAutoNum type="arabicPeriod"/>
            </a:pPr>
            <a:r>
              <a:rPr lang="en-US" sz="1700" dirty="0">
                <a:solidFill>
                  <a:srgbClr val="000000"/>
                </a:solidFill>
                <a:effectLst/>
                <a:latin typeface="STIXGeneral-Regular"/>
                <a:ea typeface="Times New Roman" panose="02020603050405020304" pitchFamily="18" charset="0"/>
              </a:rPr>
              <a:t>E. </a:t>
            </a:r>
            <a:r>
              <a:rPr lang="en-US" sz="1700" dirty="0" err="1">
                <a:solidFill>
                  <a:srgbClr val="000000"/>
                </a:solidFill>
                <a:effectLst/>
                <a:latin typeface="STIXGeneral-Regular"/>
                <a:ea typeface="Times New Roman" panose="02020603050405020304" pitchFamily="18" charset="0"/>
              </a:rPr>
              <a:t>Sariyanidi</a:t>
            </a:r>
            <a:r>
              <a:rPr lang="en-US" sz="1700" dirty="0">
                <a:solidFill>
                  <a:srgbClr val="000000"/>
                </a:solidFill>
                <a:effectLst/>
                <a:latin typeface="STIXGeneral-Regular"/>
                <a:ea typeface="Times New Roman" panose="02020603050405020304" pitchFamily="18" charset="0"/>
              </a:rPr>
              <a:t>, H. </a:t>
            </a:r>
            <a:r>
              <a:rPr lang="en-US" sz="1700" dirty="0" err="1">
                <a:solidFill>
                  <a:srgbClr val="000000"/>
                </a:solidFill>
                <a:effectLst/>
                <a:latin typeface="STIXGeneral-Regular"/>
                <a:ea typeface="Times New Roman" panose="02020603050405020304" pitchFamily="18" charset="0"/>
              </a:rPr>
              <a:t>Gunes</a:t>
            </a:r>
            <a:r>
              <a:rPr lang="en-US" sz="1700" dirty="0">
                <a:solidFill>
                  <a:srgbClr val="000000"/>
                </a:solidFill>
                <a:effectLst/>
                <a:latin typeface="STIXGeneral-Regular"/>
                <a:ea typeface="Times New Roman" panose="02020603050405020304" pitchFamily="18" charset="0"/>
              </a:rPr>
              <a:t>, and A. Cavallaro, “Automatic analysis of facial affect: a survey of registration, representation, and recognition,” </a:t>
            </a:r>
            <a:r>
              <a:rPr lang="en-US" sz="1700" i="1" dirty="0">
                <a:solidFill>
                  <a:srgbClr val="000000"/>
                </a:solidFill>
                <a:effectLst/>
                <a:latin typeface="STIXGeneral-Regular"/>
                <a:ea typeface="Times New Roman" panose="02020603050405020304" pitchFamily="18" charset="0"/>
              </a:rPr>
              <a:t>IEEE Transactions on Pattern Analysis and Machine Intelligence</a:t>
            </a:r>
            <a:r>
              <a:rPr lang="en-US" sz="1700" dirty="0">
                <a:solidFill>
                  <a:srgbClr val="000000"/>
                </a:solidFill>
                <a:effectLst/>
                <a:latin typeface="STIXGeneral-Regular"/>
                <a:ea typeface="Times New Roman" panose="02020603050405020304" pitchFamily="18" charset="0"/>
              </a:rPr>
              <a:t>, vol. 37, no. 6, pp. 1113–1133, 2014.</a:t>
            </a:r>
            <a:endParaRPr lang="en-US" sz="1700" dirty="0">
              <a:effectLst/>
              <a:latin typeface="Times New Roman" panose="02020603050405020304" pitchFamily="18" charset="0"/>
              <a:ea typeface="Times New Roman" panose="02020603050405020304" pitchFamily="18" charset="0"/>
            </a:endParaRPr>
          </a:p>
          <a:p>
            <a:pPr marL="742950" marR="0" lvl="1" indent="-285750" algn="just">
              <a:lnSpc>
                <a:spcPts val="1800"/>
              </a:lnSpc>
              <a:spcBef>
                <a:spcPts val="0"/>
              </a:spcBef>
              <a:spcAft>
                <a:spcPts val="0"/>
              </a:spcAft>
              <a:buFont typeface="+mj-lt"/>
              <a:buAutoNum type="alphaLcPeriod"/>
            </a:pPr>
            <a:r>
              <a:rPr lang="en-US" sz="1700" dirty="0">
                <a:solidFill>
                  <a:srgbClr val="000000"/>
                </a:solidFill>
                <a:effectLst/>
                <a:latin typeface="STIXGeneral-Regular"/>
                <a:ea typeface="Times New Roman" panose="02020603050405020304" pitchFamily="18" charset="0"/>
              </a:rPr>
              <a:t>View at: </a:t>
            </a:r>
            <a:r>
              <a:rPr lang="en-US" sz="1700" u="sng" dirty="0">
                <a:solidFill>
                  <a:srgbClr val="000000"/>
                </a:solidFill>
                <a:effectLst/>
                <a:latin typeface="STIXGeneral-Regular"/>
                <a:ea typeface="Times New Roman" panose="02020603050405020304" pitchFamily="18" charset="0"/>
                <a:hlinkClick r:id="rId9"/>
              </a:rPr>
              <a:t>Google Scholar</a:t>
            </a:r>
            <a:endParaRPr lang="en-US" sz="1700" dirty="0">
              <a:effectLst/>
              <a:latin typeface="Times New Roman" panose="02020603050405020304" pitchFamily="18" charset="0"/>
              <a:ea typeface="Times New Roman" panose="02020603050405020304" pitchFamily="18" charset="0"/>
            </a:endParaRPr>
          </a:p>
          <a:p>
            <a:pPr marL="0" indent="0" algn="l">
              <a:buNone/>
            </a:pPr>
            <a:r>
              <a:rPr lang="en-US" sz="1700" b="0" i="0" dirty="0">
                <a:effectLst/>
                <a:latin typeface="STIXGeneral-Regular"/>
              </a:rPr>
              <a:t>6.    Claude, C.C., Fabrice, B.: Facial Expression Recognition: A Brief Tutorial Overview (2002)  </a:t>
            </a:r>
            <a:r>
              <a:rPr lang="en-US" sz="1700" b="1" i="0" dirty="0">
                <a:solidFill>
                  <a:srgbClr val="004B83"/>
                </a:solidFill>
                <a:effectLst/>
                <a:latin typeface="STIXGeneral-Regular"/>
                <a:hlinkClick r:id="rId10"/>
              </a:rPr>
              <a:t>Google Scholar</a:t>
            </a:r>
            <a:endParaRPr lang="en-US" sz="1700" b="1" dirty="0">
              <a:solidFill>
                <a:srgbClr val="333333"/>
              </a:solidFill>
              <a:latin typeface="STIXGeneral-Regular"/>
            </a:endParaRPr>
          </a:p>
          <a:p>
            <a:pPr marL="0" indent="0">
              <a:buNone/>
            </a:pPr>
            <a:r>
              <a:rPr lang="en-US" sz="1700" dirty="0"/>
              <a:t>7.    </a:t>
            </a:r>
            <a:r>
              <a:rPr lang="en-US" sz="1700" b="0" i="0" dirty="0">
                <a:effectLst/>
                <a:latin typeface="-apple-system"/>
              </a:rPr>
              <a:t>Liu, W.F., Wang, Z.F.: Facial Expression Recognition Based on Fusion of Multiple Gabor Features. In: 18th                            International Conference on Pattern Recognition (ICPR 2006), vol. 3, pp. 536–539 (2006) </a:t>
            </a:r>
            <a:r>
              <a:rPr lang="en-US" sz="1800" b="1" i="0" dirty="0">
                <a:solidFill>
                  <a:srgbClr val="004B83"/>
                </a:solidFill>
                <a:effectLst/>
                <a:latin typeface="-apple-system"/>
                <a:hlinkClick r:id="rId11"/>
              </a:rPr>
              <a:t>Google Scholar</a:t>
            </a:r>
            <a:br>
              <a:rPr lang="en-US" sz="1200" dirty="0"/>
            </a:br>
            <a:br>
              <a:rPr lang="en-US" sz="1700" dirty="0"/>
            </a:br>
            <a:br>
              <a:rPr lang="en-US" sz="1000" dirty="0"/>
            </a:br>
            <a:endParaRPr lang="en-IN" sz="1200" dirty="0"/>
          </a:p>
        </p:txBody>
      </p:sp>
      <p:sp>
        <p:nvSpPr>
          <p:cNvPr id="4" name="Slide Number Placeholder 3">
            <a:extLst>
              <a:ext uri="{FF2B5EF4-FFF2-40B4-BE49-F238E27FC236}">
                <a16:creationId xmlns:a16="http://schemas.microsoft.com/office/drawing/2014/main" id="{271A677F-2F77-E5B1-EA44-04291A017EFF}"/>
              </a:ext>
            </a:extLst>
          </p:cNvPr>
          <p:cNvSpPr>
            <a:spLocks noGrp="1"/>
          </p:cNvSpPr>
          <p:nvPr>
            <p:ph type="sldNum" sz="quarter" idx="12"/>
          </p:nvPr>
        </p:nvSpPr>
        <p:spPr/>
        <p:txBody>
          <a:bodyPr/>
          <a:lstStyle/>
          <a:p>
            <a:fld id="{BDCDBBEF-AA6C-4BA6-85B2-A17D7F280E38}" type="slidenum">
              <a:rPr lang="en-US" smtClean="0"/>
              <a:pPr/>
              <a:t>15</a:t>
            </a:fld>
            <a:endParaRPr lang="en-US" dirty="0"/>
          </a:p>
        </p:txBody>
      </p:sp>
    </p:spTree>
    <p:extLst>
      <p:ext uri="{BB962C8B-B14F-4D97-AF65-F5344CB8AC3E}">
        <p14:creationId xmlns:p14="http://schemas.microsoft.com/office/powerpoint/2010/main" val="1782224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31301-E28C-4079-B40A-11F6762DFFFE}"/>
              </a:ext>
            </a:extLst>
          </p:cNvPr>
          <p:cNvSpPr>
            <a:spLocks noGrp="1"/>
          </p:cNvSpPr>
          <p:nvPr>
            <p:ph idx="1"/>
          </p:nvPr>
        </p:nvSpPr>
        <p:spPr>
          <a:xfrm>
            <a:off x="838200" y="400236"/>
            <a:ext cx="10515600" cy="4188697"/>
          </a:xfrm>
        </p:spPr>
        <p:txBody>
          <a:bodyPr>
            <a:normAutofit fontScale="47500" lnSpcReduction="20000"/>
          </a:bodyPr>
          <a:lstStyle/>
          <a:p>
            <a:pPr marL="0" indent="0" algn="l">
              <a:buNone/>
            </a:pPr>
            <a:r>
              <a:rPr lang="en-US" sz="3400" b="0" i="0" dirty="0">
                <a:solidFill>
                  <a:srgbClr val="333333"/>
                </a:solidFill>
                <a:effectLst/>
                <a:latin typeface="-apple-system"/>
              </a:rPr>
              <a:t>8.      He, L.H., Zou, C.R., Zhao, L., Hu, D.: An enhanced LBP feature based on facial expression recognition. In: 27th Annual Conference      Proceedings of the IEEE Engineering in Medicine and Biology, </a:t>
            </a:r>
            <a:r>
              <a:rPr lang="en-US" sz="3400" b="0" i="0" dirty="0" err="1">
                <a:solidFill>
                  <a:srgbClr val="333333"/>
                </a:solidFill>
                <a:effectLst/>
                <a:latin typeface="-apple-system"/>
              </a:rPr>
              <a:t>Shanghai,China</a:t>
            </a:r>
            <a:r>
              <a:rPr lang="en-US" sz="3400" b="0" i="0" dirty="0">
                <a:solidFill>
                  <a:srgbClr val="333333"/>
                </a:solidFill>
                <a:effectLst/>
                <a:latin typeface="-apple-system"/>
              </a:rPr>
              <a:t> (2005)     </a:t>
            </a:r>
            <a:r>
              <a:rPr lang="en-US" sz="3400" b="1" i="0" dirty="0">
                <a:solidFill>
                  <a:srgbClr val="004B83"/>
                </a:solidFill>
                <a:effectLst/>
                <a:latin typeface="-apple-system"/>
                <a:hlinkClick r:id="rId2"/>
              </a:rPr>
              <a:t>Google Scholar</a:t>
            </a:r>
            <a:r>
              <a:rPr lang="en-US" sz="3400" b="1" i="0" dirty="0">
                <a:solidFill>
                  <a:srgbClr val="333333"/>
                </a:solidFill>
                <a:effectLst/>
                <a:latin typeface="-apple-system"/>
              </a:rPr>
              <a:t> </a:t>
            </a:r>
          </a:p>
          <a:p>
            <a:pPr marL="0" indent="0" algn="l">
              <a:buNone/>
            </a:pPr>
            <a:r>
              <a:rPr lang="en-US" sz="3400" b="0" i="0" dirty="0">
                <a:solidFill>
                  <a:srgbClr val="333333"/>
                </a:solidFill>
                <a:effectLst/>
                <a:latin typeface="-apple-system"/>
              </a:rPr>
              <a:t>9.     Tan, H.-C., Zhang, Y.-J., Chen, H.: Person-independent expression recognition based on person-similarity weighted expression feature. Journal of Systems Engineering and Electronics, 118–126 (April 2010)      </a:t>
            </a:r>
            <a:r>
              <a:rPr lang="en-US" sz="3400" b="1" i="0" dirty="0">
                <a:solidFill>
                  <a:srgbClr val="004B83"/>
                </a:solidFill>
                <a:effectLst/>
                <a:latin typeface="-apple-system"/>
                <a:hlinkClick r:id="rId3"/>
              </a:rPr>
              <a:t>Google Scholar</a:t>
            </a:r>
            <a:r>
              <a:rPr lang="en-US" sz="3400" b="1" i="0" dirty="0">
                <a:solidFill>
                  <a:srgbClr val="333333"/>
                </a:solidFill>
                <a:effectLst/>
                <a:latin typeface="-apple-system"/>
              </a:rPr>
              <a:t> </a:t>
            </a:r>
          </a:p>
          <a:p>
            <a:pPr marL="0" indent="0" algn="l">
              <a:buNone/>
            </a:pPr>
            <a:r>
              <a:rPr lang="en-US" sz="3400" b="0" i="0" dirty="0">
                <a:solidFill>
                  <a:srgbClr val="333333"/>
                </a:solidFill>
                <a:effectLst/>
                <a:latin typeface="-apple-system"/>
              </a:rPr>
              <a:t>10.   </a:t>
            </a:r>
            <a:r>
              <a:rPr lang="en-US" sz="3400" b="0" i="0" dirty="0" err="1">
                <a:solidFill>
                  <a:srgbClr val="333333"/>
                </a:solidFill>
                <a:effectLst/>
                <a:latin typeface="-apple-system"/>
              </a:rPr>
              <a:t>Aleksic</a:t>
            </a:r>
            <a:r>
              <a:rPr lang="en-US" sz="3400" b="0" i="0" dirty="0">
                <a:solidFill>
                  <a:srgbClr val="333333"/>
                </a:solidFill>
                <a:effectLst/>
                <a:latin typeface="-apple-system"/>
              </a:rPr>
              <a:t>, P.S., </a:t>
            </a:r>
            <a:r>
              <a:rPr lang="en-US" sz="3400" b="0" i="0" dirty="0" err="1">
                <a:solidFill>
                  <a:srgbClr val="333333"/>
                </a:solidFill>
                <a:effectLst/>
                <a:latin typeface="-apple-system"/>
              </a:rPr>
              <a:t>Katsaggelos</a:t>
            </a:r>
            <a:r>
              <a:rPr lang="en-US" sz="3400" b="0" i="0" dirty="0">
                <a:solidFill>
                  <a:srgbClr val="333333"/>
                </a:solidFill>
                <a:effectLst/>
                <a:latin typeface="-apple-system"/>
              </a:rPr>
              <a:t>, A.K.: Automatic facial expression recognition using facial animation parameters and </a:t>
            </a:r>
            <a:r>
              <a:rPr lang="en-US" sz="3400" b="0" i="0" dirty="0" err="1">
                <a:solidFill>
                  <a:srgbClr val="333333"/>
                </a:solidFill>
                <a:effectLst/>
                <a:latin typeface="-apple-system"/>
              </a:rPr>
              <a:t>multistream</a:t>
            </a:r>
            <a:r>
              <a:rPr lang="en-US" sz="3400" b="0" i="0" dirty="0">
                <a:solidFill>
                  <a:srgbClr val="333333"/>
                </a:solidFill>
                <a:effectLst/>
                <a:latin typeface="-apple-system"/>
              </a:rPr>
              <a:t> HMMs. J. IEEE Transactions on Information Forensics and Security 1(1), 3–11 (2006)      </a:t>
            </a:r>
            <a:r>
              <a:rPr lang="en-US" sz="3400" b="1" i="0" dirty="0" err="1">
                <a:solidFill>
                  <a:srgbClr val="004B83"/>
                </a:solidFill>
                <a:effectLst/>
                <a:latin typeface="-apple-system"/>
                <a:hlinkClick r:id="rId4"/>
              </a:rPr>
              <a:t>CrossRef</a:t>
            </a:r>
            <a:r>
              <a:rPr lang="en-US" sz="3400" b="1" i="0" dirty="0">
                <a:solidFill>
                  <a:srgbClr val="333333"/>
                </a:solidFill>
                <a:effectLst/>
                <a:latin typeface="-apple-system"/>
              </a:rPr>
              <a:t> </a:t>
            </a:r>
            <a:r>
              <a:rPr lang="en-US" sz="3400" b="1" i="0" dirty="0">
                <a:solidFill>
                  <a:srgbClr val="004B83"/>
                </a:solidFill>
                <a:effectLst/>
                <a:latin typeface="-apple-system"/>
                <a:hlinkClick r:id="rId5"/>
              </a:rPr>
              <a:t>Google Scholar</a:t>
            </a:r>
            <a:r>
              <a:rPr lang="en-US" sz="3400" b="1" i="0" dirty="0">
                <a:solidFill>
                  <a:srgbClr val="333333"/>
                </a:solidFill>
                <a:effectLst/>
                <a:latin typeface="-apple-system"/>
              </a:rPr>
              <a:t> </a:t>
            </a:r>
          </a:p>
          <a:p>
            <a:pPr marL="0" indent="0" algn="l">
              <a:buNone/>
            </a:pPr>
            <a:r>
              <a:rPr lang="en-US" sz="3400" b="0" i="0" dirty="0">
                <a:solidFill>
                  <a:srgbClr val="333333"/>
                </a:solidFill>
                <a:effectLst/>
                <a:latin typeface="-apple-system"/>
              </a:rPr>
              <a:t>11.   Zhang, Z., Zhao, Z.: Expression Recognition based on Multi-Scale Block Local Gabor Binary Patterns with Dichotomy-Dependent Weights. In: Yu, W., He, H., Zhang, N. (eds.) ISNN 2009. LNCS, vol. 5552, pp. 895–903. Springer, Heidelberg (2009)         </a:t>
            </a:r>
            <a:r>
              <a:rPr lang="en-US" sz="3400" b="1" i="0" dirty="0" err="1">
                <a:solidFill>
                  <a:srgbClr val="004B83"/>
                </a:solidFill>
                <a:effectLst/>
                <a:latin typeface="-apple-system"/>
                <a:hlinkClick r:id="rId6"/>
              </a:rPr>
              <a:t>CrossRef</a:t>
            </a:r>
            <a:r>
              <a:rPr lang="en-US" sz="3400" b="1" i="0" dirty="0">
                <a:solidFill>
                  <a:srgbClr val="333333"/>
                </a:solidFill>
                <a:effectLst/>
                <a:latin typeface="-apple-system"/>
              </a:rPr>
              <a:t> </a:t>
            </a:r>
            <a:r>
              <a:rPr lang="en-US" sz="3400" b="1" i="0" dirty="0">
                <a:solidFill>
                  <a:srgbClr val="004B83"/>
                </a:solidFill>
                <a:effectLst/>
                <a:latin typeface="-apple-system"/>
                <a:hlinkClick r:id="rId7"/>
              </a:rPr>
              <a:t>Google Scholar</a:t>
            </a:r>
            <a:r>
              <a:rPr lang="en-US" sz="3400" b="1" i="0" dirty="0">
                <a:solidFill>
                  <a:srgbClr val="333333"/>
                </a:solidFill>
                <a:effectLst/>
                <a:latin typeface="-apple-system"/>
              </a:rPr>
              <a:t> </a:t>
            </a:r>
          </a:p>
          <a:p>
            <a:pPr marL="0" indent="0" algn="l">
              <a:buNone/>
            </a:pPr>
            <a:r>
              <a:rPr lang="en-US" sz="3400" b="0" i="0" dirty="0">
                <a:solidFill>
                  <a:srgbClr val="333333"/>
                </a:solidFill>
                <a:effectLst/>
                <a:latin typeface="-apple-system"/>
              </a:rPr>
              <a:t>12.   Zheng, Z., Zheng, Z., </a:t>
            </a:r>
            <a:r>
              <a:rPr lang="en-US" sz="3400" b="0" i="0" dirty="0" err="1">
                <a:solidFill>
                  <a:srgbClr val="333333"/>
                </a:solidFill>
                <a:effectLst/>
                <a:latin typeface="-apple-system"/>
              </a:rPr>
              <a:t>Tiantian</a:t>
            </a:r>
            <a:r>
              <a:rPr lang="en-US" sz="3400" b="0" i="0" dirty="0">
                <a:solidFill>
                  <a:srgbClr val="333333"/>
                </a:solidFill>
                <a:effectLst/>
                <a:latin typeface="-apple-system"/>
              </a:rPr>
              <a:t>, Y.: Expression Recognition Based on 2 Dimensional MB-LGBP Features. Journal of Computer Applications (4), 964–966 (2010)  </a:t>
            </a:r>
            <a:r>
              <a:rPr lang="en-US" sz="3400" b="1" i="0" dirty="0">
                <a:solidFill>
                  <a:srgbClr val="004B83"/>
                </a:solidFill>
                <a:effectLst/>
                <a:latin typeface="-apple-system"/>
                <a:hlinkClick r:id="rId8"/>
              </a:rPr>
              <a:t>Google Scholar</a:t>
            </a:r>
            <a:r>
              <a:rPr lang="en-US" sz="3400" b="1" i="0" dirty="0">
                <a:solidFill>
                  <a:srgbClr val="333333"/>
                </a:solidFill>
                <a:effectLst/>
                <a:latin typeface="-apple-system"/>
              </a:rPr>
              <a:t> </a:t>
            </a:r>
          </a:p>
          <a:p>
            <a:pPr marL="0" indent="0" algn="l">
              <a:buNone/>
            </a:pPr>
            <a:r>
              <a:rPr lang="en-US" sz="3400" b="0" i="0" dirty="0">
                <a:solidFill>
                  <a:srgbClr val="333333"/>
                </a:solidFill>
                <a:effectLst/>
                <a:latin typeface="-apple-system"/>
              </a:rPr>
              <a:t>13.   Lyons, M., </a:t>
            </a:r>
            <a:r>
              <a:rPr lang="en-US" sz="3400" b="0" i="0" dirty="0" err="1">
                <a:solidFill>
                  <a:srgbClr val="333333"/>
                </a:solidFill>
                <a:effectLst/>
                <a:latin typeface="-apple-system"/>
              </a:rPr>
              <a:t>Akamastu</a:t>
            </a:r>
            <a:r>
              <a:rPr lang="en-US" sz="3400" b="0" i="0" dirty="0">
                <a:solidFill>
                  <a:srgbClr val="333333"/>
                </a:solidFill>
                <a:effectLst/>
                <a:latin typeface="-apple-system"/>
              </a:rPr>
              <a:t>, S., </a:t>
            </a:r>
            <a:r>
              <a:rPr lang="en-US" sz="3400" b="0" i="0" dirty="0" err="1">
                <a:solidFill>
                  <a:srgbClr val="333333"/>
                </a:solidFill>
                <a:effectLst/>
                <a:latin typeface="-apple-system"/>
              </a:rPr>
              <a:t>Kamachi</a:t>
            </a:r>
            <a:r>
              <a:rPr lang="en-US" sz="3400" b="0" i="0" dirty="0">
                <a:solidFill>
                  <a:srgbClr val="333333"/>
                </a:solidFill>
                <a:effectLst/>
                <a:latin typeface="-apple-system"/>
              </a:rPr>
              <a:t>, M., </a:t>
            </a:r>
            <a:r>
              <a:rPr lang="en-US" sz="3400" b="0" i="0" dirty="0" err="1">
                <a:solidFill>
                  <a:srgbClr val="333333"/>
                </a:solidFill>
                <a:effectLst/>
                <a:latin typeface="-apple-system"/>
              </a:rPr>
              <a:t>Gyoba</a:t>
            </a:r>
            <a:r>
              <a:rPr lang="en-US" sz="3400" b="0" i="0" dirty="0">
                <a:solidFill>
                  <a:srgbClr val="333333"/>
                </a:solidFill>
                <a:effectLst/>
                <a:latin typeface="-apple-system"/>
              </a:rPr>
              <a:t>, J.: Coding Facial Expressions with Gabor Wavelets. In: IEEE Conf. on Automatic Face and Gesture Recognition, pp. 200–205 (1998) </a:t>
            </a:r>
            <a:r>
              <a:rPr lang="en-US" sz="3400" b="1" i="0" dirty="0">
                <a:solidFill>
                  <a:srgbClr val="004B83"/>
                </a:solidFill>
                <a:effectLst/>
                <a:latin typeface="-apple-system"/>
                <a:hlinkClick r:id="rId9"/>
              </a:rPr>
              <a:t>Google Scholar</a:t>
            </a:r>
            <a:r>
              <a:rPr lang="en-US" sz="3400" b="1" i="0" dirty="0">
                <a:solidFill>
                  <a:srgbClr val="333333"/>
                </a:solidFill>
                <a:effectLst/>
                <a:latin typeface="-apple-system"/>
              </a:rPr>
              <a:t> </a:t>
            </a:r>
          </a:p>
          <a:p>
            <a:pPr marL="0" indent="0" algn="l">
              <a:buNone/>
            </a:pPr>
            <a:r>
              <a:rPr lang="en-US" sz="3400" b="0" i="0" dirty="0">
                <a:solidFill>
                  <a:srgbClr val="333333"/>
                </a:solidFill>
                <a:effectLst/>
                <a:latin typeface="-apple-system"/>
              </a:rPr>
              <a:t>14.   Hsu, C.-W., Chang, C.-C., Lin, C.-J.: A practical guide to support vector classification, pp. 1–12. National Taiwan University (2004)  </a:t>
            </a:r>
            <a:r>
              <a:rPr lang="en-US" sz="3400" b="1" i="0" dirty="0">
                <a:solidFill>
                  <a:srgbClr val="004B83"/>
                </a:solidFill>
                <a:effectLst/>
                <a:latin typeface="-apple-system"/>
                <a:hlinkClick r:id="rId10"/>
              </a:rPr>
              <a:t>Google Scholar</a:t>
            </a:r>
            <a:endParaRPr lang="en-US" sz="3400" b="1" i="0" dirty="0">
              <a:solidFill>
                <a:srgbClr val="333333"/>
              </a:solidFill>
              <a:effectLst/>
              <a:latin typeface="-apple-system"/>
            </a:endParaRPr>
          </a:p>
          <a:p>
            <a:endParaRPr lang="en-IN" sz="1700" dirty="0"/>
          </a:p>
        </p:txBody>
      </p:sp>
      <p:sp>
        <p:nvSpPr>
          <p:cNvPr id="4" name="Slide Number Placeholder 3">
            <a:extLst>
              <a:ext uri="{FF2B5EF4-FFF2-40B4-BE49-F238E27FC236}">
                <a16:creationId xmlns:a16="http://schemas.microsoft.com/office/drawing/2014/main" id="{A676D871-74DD-40D0-8670-8AA37EE5729D}"/>
              </a:ext>
            </a:extLst>
          </p:cNvPr>
          <p:cNvSpPr>
            <a:spLocks noGrp="1"/>
          </p:cNvSpPr>
          <p:nvPr>
            <p:ph type="sldNum" sz="quarter" idx="12"/>
          </p:nvPr>
        </p:nvSpPr>
        <p:spPr/>
        <p:txBody>
          <a:bodyPr/>
          <a:lstStyle/>
          <a:p>
            <a:fld id="{BDCDBBEF-AA6C-4BA6-85B2-A17D7F280E38}" type="slidenum">
              <a:rPr lang="en-US" smtClean="0"/>
              <a:pPr/>
              <a:t>16</a:t>
            </a:fld>
            <a:endParaRPr lang="en-US" dirty="0"/>
          </a:p>
        </p:txBody>
      </p:sp>
    </p:spTree>
    <p:extLst>
      <p:ext uri="{BB962C8B-B14F-4D97-AF65-F5344CB8AC3E}">
        <p14:creationId xmlns:p14="http://schemas.microsoft.com/office/powerpoint/2010/main" val="255965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CF52024D-9435-A8E6-5213-771DAB9B8C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8850" y="643466"/>
            <a:ext cx="7874299" cy="5571067"/>
          </a:xfrm>
          <a:prstGeom prst="rect">
            <a:avLst/>
          </a:prstGeom>
        </p:spPr>
      </p:pic>
      <p:sp>
        <p:nvSpPr>
          <p:cNvPr id="4" name="Slide Number Placeholder 3">
            <a:extLst>
              <a:ext uri="{FF2B5EF4-FFF2-40B4-BE49-F238E27FC236}">
                <a16:creationId xmlns:a16="http://schemas.microsoft.com/office/drawing/2014/main" id="{A379AD86-1E95-0220-6C71-C8D84C1FCD4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CDBBEF-AA6C-4BA6-85B2-A17D7F280E38}" type="slidenum">
              <a:rPr lang="en-US" smtClean="0"/>
              <a:pPr>
                <a:spcAft>
                  <a:spcPts val="600"/>
                </a:spcAft>
              </a:pPr>
              <a:t>17</a:t>
            </a:fld>
            <a:endParaRPr lang="en-US" dirty="0"/>
          </a:p>
        </p:txBody>
      </p:sp>
    </p:spTree>
    <p:extLst>
      <p:ext uri="{BB962C8B-B14F-4D97-AF65-F5344CB8AC3E}">
        <p14:creationId xmlns:p14="http://schemas.microsoft.com/office/powerpoint/2010/main" val="180695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8" name="Table 7">
            <a:extLst>
              <a:ext uri="{FF2B5EF4-FFF2-40B4-BE49-F238E27FC236}">
                <a16:creationId xmlns:a16="http://schemas.microsoft.com/office/drawing/2014/main" id="{5509B0D9-5FBA-467E-9933-D6E0A3751759}"/>
              </a:ext>
            </a:extLst>
          </p:cNvPr>
          <p:cNvGraphicFramePr>
            <a:graphicFrameLocks noGrp="1"/>
          </p:cNvGraphicFramePr>
          <p:nvPr>
            <p:extLst>
              <p:ext uri="{D42A27DB-BD31-4B8C-83A1-F6EECF244321}">
                <p14:modId xmlns:p14="http://schemas.microsoft.com/office/powerpoint/2010/main" val="3684591030"/>
              </p:ext>
            </p:extLst>
          </p:nvPr>
        </p:nvGraphicFramePr>
        <p:xfrm>
          <a:off x="885676" y="1341332"/>
          <a:ext cx="9692676" cy="4408150"/>
        </p:xfrm>
        <a:graphic>
          <a:graphicData uri="http://schemas.openxmlformats.org/drawingml/2006/table">
            <a:tbl>
              <a:tblPr firstRow="1" bandRow="1">
                <a:tableStyleId>{5C22544A-7EE6-4342-B048-85BDC9FD1C3A}</a:tableStyleId>
              </a:tblPr>
              <a:tblGrid>
                <a:gridCol w="3230892">
                  <a:extLst>
                    <a:ext uri="{9D8B030D-6E8A-4147-A177-3AD203B41FA5}">
                      <a16:colId xmlns:a16="http://schemas.microsoft.com/office/drawing/2014/main" val="2852931329"/>
                    </a:ext>
                  </a:extLst>
                </a:gridCol>
                <a:gridCol w="3230892">
                  <a:extLst>
                    <a:ext uri="{9D8B030D-6E8A-4147-A177-3AD203B41FA5}">
                      <a16:colId xmlns:a16="http://schemas.microsoft.com/office/drawing/2014/main" val="2457301112"/>
                    </a:ext>
                  </a:extLst>
                </a:gridCol>
                <a:gridCol w="3230892">
                  <a:extLst>
                    <a:ext uri="{9D8B030D-6E8A-4147-A177-3AD203B41FA5}">
                      <a16:colId xmlns:a16="http://schemas.microsoft.com/office/drawing/2014/main" val="300332407"/>
                    </a:ext>
                  </a:extLst>
                </a:gridCol>
              </a:tblGrid>
              <a:tr h="410977">
                <a:tc>
                  <a:txBody>
                    <a:bodyPr/>
                    <a:lstStyle/>
                    <a:p>
                      <a:r>
                        <a:rPr lang="en-US" dirty="0"/>
                        <a:t>S. No</a:t>
                      </a:r>
                      <a:endParaRPr lang="en-IN" dirty="0"/>
                    </a:p>
                  </a:txBody>
                  <a:tcPr/>
                </a:tc>
                <a:tc>
                  <a:txBody>
                    <a:bodyPr/>
                    <a:lstStyle/>
                    <a:p>
                      <a:r>
                        <a:rPr lang="en-US" dirty="0"/>
                        <a:t>Title</a:t>
                      </a:r>
                      <a:endParaRPr lang="en-IN" dirty="0"/>
                    </a:p>
                  </a:txBody>
                  <a:tcPr/>
                </a:tc>
                <a:tc>
                  <a:txBody>
                    <a:bodyPr/>
                    <a:lstStyle/>
                    <a:p>
                      <a:r>
                        <a:rPr lang="en-US" dirty="0"/>
                        <a:t>Slide number</a:t>
                      </a:r>
                      <a:endParaRPr lang="en-IN" dirty="0"/>
                    </a:p>
                  </a:txBody>
                  <a:tcPr/>
                </a:tc>
                <a:extLst>
                  <a:ext uri="{0D108BD9-81ED-4DB2-BD59-A6C34878D82A}">
                    <a16:rowId xmlns:a16="http://schemas.microsoft.com/office/drawing/2014/main" val="4173347409"/>
                  </a:ext>
                </a:extLst>
              </a:tr>
              <a:tr h="709357">
                <a:tc>
                  <a:txBody>
                    <a:bodyPr/>
                    <a:lstStyle/>
                    <a:p>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a:cs typeface="Times New Roman"/>
                        </a:rPr>
                        <a:t>Introduction to Project</a:t>
                      </a:r>
                    </a:p>
                    <a:p>
                      <a:endParaRPr lang="en-IN" dirty="0"/>
                    </a:p>
                  </a:txBody>
                  <a:tcPr/>
                </a:tc>
                <a:tc>
                  <a:txBody>
                    <a:bodyPr/>
                    <a:lstStyle/>
                    <a:p>
                      <a:r>
                        <a:rPr lang="en-US" dirty="0"/>
                        <a:t>3 - 5</a:t>
                      </a:r>
                      <a:endParaRPr lang="en-IN" dirty="0"/>
                    </a:p>
                  </a:txBody>
                  <a:tcPr/>
                </a:tc>
                <a:extLst>
                  <a:ext uri="{0D108BD9-81ED-4DB2-BD59-A6C34878D82A}">
                    <a16:rowId xmlns:a16="http://schemas.microsoft.com/office/drawing/2014/main" val="802697377"/>
                  </a:ext>
                </a:extLst>
              </a:tr>
              <a:tr h="410977">
                <a:tc>
                  <a:txBody>
                    <a:bodyPr/>
                    <a:lstStyle/>
                    <a:p>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a:cs typeface="Times New Roman"/>
                        </a:rPr>
                        <a:t>Problem Formulation</a:t>
                      </a:r>
                    </a:p>
                  </a:txBody>
                  <a:tcPr/>
                </a:tc>
                <a:tc>
                  <a:txBody>
                    <a:bodyPr/>
                    <a:lstStyle/>
                    <a:p>
                      <a:r>
                        <a:rPr lang="en-US" dirty="0"/>
                        <a:t>6</a:t>
                      </a:r>
                      <a:endParaRPr lang="en-IN" dirty="0"/>
                    </a:p>
                  </a:txBody>
                  <a:tcPr/>
                </a:tc>
                <a:extLst>
                  <a:ext uri="{0D108BD9-81ED-4DB2-BD59-A6C34878D82A}">
                    <a16:rowId xmlns:a16="http://schemas.microsoft.com/office/drawing/2014/main" val="1279223356"/>
                  </a:ext>
                </a:extLst>
              </a:tr>
              <a:tr h="410977">
                <a:tc>
                  <a:txBody>
                    <a:bodyPr/>
                    <a:lstStyle/>
                    <a:p>
                      <a:r>
                        <a:rPr lang="en-US" dirty="0"/>
                        <a:t>3</a:t>
                      </a:r>
                      <a:endParaRPr lang="en-IN" dirty="0"/>
                    </a:p>
                  </a:txBody>
                  <a:tcPr/>
                </a:tc>
                <a:tc>
                  <a:txBody>
                    <a:bodyPr/>
                    <a:lstStyle/>
                    <a:p>
                      <a:r>
                        <a:rPr lang="en-US" dirty="0">
                          <a:latin typeface="Times New Roman"/>
                          <a:cs typeface="Times New Roman"/>
                        </a:rPr>
                        <a:t>Objectives</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2059172742"/>
                  </a:ext>
                </a:extLst>
              </a:tr>
              <a:tr h="410977">
                <a:tc>
                  <a:txBody>
                    <a:bodyPr/>
                    <a:lstStyle/>
                    <a:p>
                      <a:r>
                        <a:rPr lang="en-US" dirty="0"/>
                        <a:t>4</a:t>
                      </a:r>
                      <a:endParaRPr lang="en-IN" dirty="0"/>
                    </a:p>
                  </a:txBody>
                  <a:tcPr/>
                </a:tc>
                <a:tc>
                  <a:txBody>
                    <a:bodyPr/>
                    <a:lstStyle/>
                    <a:p>
                      <a:r>
                        <a:rPr lang="en-US" dirty="0"/>
                        <a:t>System flow diagram</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2457521394"/>
                  </a:ext>
                </a:extLst>
              </a:tr>
              <a:tr h="410977">
                <a:tc>
                  <a:txBody>
                    <a:bodyPr/>
                    <a:lstStyle/>
                    <a:p>
                      <a:r>
                        <a:rPr lang="en-US" dirty="0"/>
                        <a:t>5</a:t>
                      </a:r>
                      <a:endParaRPr lang="en-IN" dirty="0"/>
                    </a:p>
                  </a:txBody>
                  <a:tcPr/>
                </a:tc>
                <a:tc>
                  <a:txBody>
                    <a:bodyPr/>
                    <a:lstStyle/>
                    <a:p>
                      <a:r>
                        <a:rPr lang="en-US" dirty="0">
                          <a:latin typeface="Times New Roman"/>
                          <a:cs typeface="Times New Roman"/>
                        </a:rPr>
                        <a:t>Methodology</a:t>
                      </a:r>
                      <a:endParaRPr lang="en-IN" dirty="0"/>
                    </a:p>
                  </a:txBody>
                  <a:tcPr/>
                </a:tc>
                <a:tc>
                  <a:txBody>
                    <a:bodyPr/>
                    <a:lstStyle/>
                    <a:p>
                      <a:r>
                        <a:rPr lang="en-US" dirty="0"/>
                        <a:t>9 - 11</a:t>
                      </a:r>
                      <a:endParaRPr lang="en-IN" dirty="0"/>
                    </a:p>
                  </a:txBody>
                  <a:tcPr/>
                </a:tc>
                <a:extLst>
                  <a:ext uri="{0D108BD9-81ED-4DB2-BD59-A6C34878D82A}">
                    <a16:rowId xmlns:a16="http://schemas.microsoft.com/office/drawing/2014/main" val="18391380"/>
                  </a:ext>
                </a:extLst>
              </a:tr>
              <a:tr h="410977">
                <a:tc>
                  <a:txBody>
                    <a:bodyPr/>
                    <a:lstStyle/>
                    <a:p>
                      <a:r>
                        <a:rPr lang="en-US" dirty="0"/>
                        <a:t>6</a:t>
                      </a:r>
                      <a:endParaRPr lang="en-IN" dirty="0"/>
                    </a:p>
                  </a:txBody>
                  <a:tcPr/>
                </a:tc>
                <a:tc>
                  <a:txBody>
                    <a:bodyPr/>
                    <a:lstStyle/>
                    <a:p>
                      <a:r>
                        <a:rPr lang="en-US" dirty="0"/>
                        <a:t>Results and Output</a:t>
                      </a:r>
                      <a:endParaRPr lang="en-IN" dirty="0"/>
                    </a:p>
                  </a:txBody>
                  <a:tcPr/>
                </a:tc>
                <a:tc>
                  <a:txBody>
                    <a:bodyPr/>
                    <a:lstStyle/>
                    <a:p>
                      <a:r>
                        <a:rPr lang="en-US" dirty="0"/>
                        <a:t>12 - 18</a:t>
                      </a:r>
                      <a:endParaRPr lang="en-IN" dirty="0"/>
                    </a:p>
                  </a:txBody>
                  <a:tcPr/>
                </a:tc>
                <a:extLst>
                  <a:ext uri="{0D108BD9-81ED-4DB2-BD59-A6C34878D82A}">
                    <a16:rowId xmlns:a16="http://schemas.microsoft.com/office/drawing/2014/main" val="2626963603"/>
                  </a:ext>
                </a:extLst>
              </a:tr>
              <a:tr h="410977">
                <a:tc>
                  <a:txBody>
                    <a:bodyPr/>
                    <a:lstStyle/>
                    <a:p>
                      <a:r>
                        <a:rPr lang="en-US" dirty="0"/>
                        <a:t>7</a:t>
                      </a:r>
                      <a:endParaRPr lang="en-IN" dirty="0"/>
                    </a:p>
                  </a:txBody>
                  <a:tcPr/>
                </a:tc>
                <a:tc>
                  <a:txBody>
                    <a:bodyPr/>
                    <a:lstStyle/>
                    <a:p>
                      <a:r>
                        <a:rPr lang="en-US" dirty="0"/>
                        <a:t>Conclusion</a:t>
                      </a:r>
                      <a:endParaRPr lang="en-IN" dirty="0"/>
                    </a:p>
                  </a:txBody>
                  <a:tcPr/>
                </a:tc>
                <a:tc>
                  <a:txBody>
                    <a:bodyPr/>
                    <a:lstStyle/>
                    <a:p>
                      <a:r>
                        <a:rPr lang="en-US" dirty="0"/>
                        <a:t>19</a:t>
                      </a:r>
                      <a:endParaRPr lang="en-IN" dirty="0"/>
                    </a:p>
                  </a:txBody>
                  <a:tcPr/>
                </a:tc>
                <a:extLst>
                  <a:ext uri="{0D108BD9-81ED-4DB2-BD59-A6C34878D82A}">
                    <a16:rowId xmlns:a16="http://schemas.microsoft.com/office/drawing/2014/main" val="1902457427"/>
                  </a:ext>
                </a:extLst>
              </a:tr>
              <a:tr h="410977">
                <a:tc>
                  <a:txBody>
                    <a:bodyPr/>
                    <a:lstStyle/>
                    <a:p>
                      <a:r>
                        <a:rPr lang="en-US" dirty="0"/>
                        <a:t>8</a:t>
                      </a:r>
                      <a:endParaRPr lang="en-IN" dirty="0"/>
                    </a:p>
                  </a:txBody>
                  <a:tcPr/>
                </a:tc>
                <a:tc>
                  <a:txBody>
                    <a:bodyPr/>
                    <a:lstStyle/>
                    <a:p>
                      <a:r>
                        <a:rPr lang="en-US" dirty="0"/>
                        <a:t>Future Scope</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331941033"/>
                  </a:ext>
                </a:extLst>
              </a:tr>
              <a:tr h="410977">
                <a:tc>
                  <a:txBody>
                    <a:bodyPr/>
                    <a:lstStyle/>
                    <a:p>
                      <a:r>
                        <a:rPr lang="en-US" dirty="0"/>
                        <a:t>9</a:t>
                      </a:r>
                      <a:endParaRPr lang="en-IN" dirty="0"/>
                    </a:p>
                  </a:txBody>
                  <a:tcPr/>
                </a:tc>
                <a:tc>
                  <a:txBody>
                    <a:bodyPr/>
                    <a:lstStyle/>
                    <a:p>
                      <a:r>
                        <a:rPr lang="en-US" dirty="0"/>
                        <a:t>References</a:t>
                      </a:r>
                      <a:endParaRPr lang="en-IN" dirty="0"/>
                    </a:p>
                  </a:txBody>
                  <a:tcPr/>
                </a:tc>
                <a:tc>
                  <a:txBody>
                    <a:bodyPr/>
                    <a:lstStyle/>
                    <a:p>
                      <a:r>
                        <a:rPr lang="en-US" dirty="0"/>
                        <a:t>21 - 22</a:t>
                      </a:r>
                      <a:endParaRPr lang="en-IN" dirty="0"/>
                    </a:p>
                  </a:txBody>
                  <a:tcPr/>
                </a:tc>
                <a:extLst>
                  <a:ext uri="{0D108BD9-81ED-4DB2-BD59-A6C34878D82A}">
                    <a16:rowId xmlns:a16="http://schemas.microsoft.com/office/drawing/2014/main" val="4282112019"/>
                  </a:ext>
                </a:extLst>
              </a:tr>
            </a:tbl>
          </a:graphicData>
        </a:graphic>
      </p:graphicFrame>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EC62-B38D-D0AC-3B3E-1F61819C7DF2}"/>
              </a:ext>
            </a:extLst>
          </p:cNvPr>
          <p:cNvSpPr>
            <a:spLocks noGrp="1"/>
          </p:cNvSpPr>
          <p:nvPr>
            <p:ph type="title"/>
          </p:nvPr>
        </p:nvSpPr>
        <p:spPr/>
        <p:txBody>
          <a:bodyPr>
            <a:normAutofit/>
          </a:bodyPr>
          <a:lstStyle/>
          <a:p>
            <a:r>
              <a:rPr lang="en-US" sz="4000" u="sng" dirty="0">
                <a:cs typeface="Times New Roman" panose="02020603050405020304" pitchFamily="18" charset="0"/>
              </a:rPr>
              <a:t>INTRODUCTION TO PROJECT</a:t>
            </a:r>
          </a:p>
        </p:txBody>
      </p:sp>
      <p:sp>
        <p:nvSpPr>
          <p:cNvPr id="3" name="Content Placeholder 2">
            <a:extLst>
              <a:ext uri="{FF2B5EF4-FFF2-40B4-BE49-F238E27FC236}">
                <a16:creationId xmlns:a16="http://schemas.microsoft.com/office/drawing/2014/main" id="{735700ED-1782-8FA6-9168-3393F4924792}"/>
              </a:ext>
            </a:extLst>
          </p:cNvPr>
          <p:cNvSpPr>
            <a:spLocks noGrp="1"/>
          </p:cNvSpPr>
          <p:nvPr>
            <p:ph idx="1"/>
          </p:nvPr>
        </p:nvSpPr>
        <p:spPr>
          <a:xfrm>
            <a:off x="753035" y="2774593"/>
            <a:ext cx="10515600" cy="3087034"/>
          </a:xfrm>
        </p:spPr>
        <p:txBody>
          <a:bodyPr>
            <a:normAutofit/>
          </a:bodyPr>
          <a:lstStyle/>
          <a:p>
            <a:r>
              <a:rPr lang="en-IN" dirty="0"/>
              <a:t>This model used Deep learning for image processing and TensorFlow for neural network training in the system. </a:t>
            </a:r>
          </a:p>
          <a:p>
            <a:r>
              <a:rPr lang="en-US" dirty="0">
                <a:solidFill>
                  <a:srgbClr val="000000"/>
                </a:solidFill>
                <a:effectLst/>
                <a:ea typeface="Times New Roman" panose="02020603050405020304" pitchFamily="18" charset="0"/>
              </a:rPr>
              <a:t>A human face has significant and distinguishing characteristics that aid in the recognition of facial expressions</a:t>
            </a:r>
            <a:r>
              <a:rPr lang="en-US" sz="2600" dirty="0">
                <a:solidFill>
                  <a:srgbClr val="000000"/>
                </a:solidFill>
                <a:effectLst/>
                <a:ea typeface="Times New Roman" panose="02020603050405020304" pitchFamily="18" charset="0"/>
              </a:rPr>
              <a:t>. </a:t>
            </a:r>
            <a:endParaRPr lang="en-IN" sz="2600" dirty="0"/>
          </a:p>
          <a:p>
            <a:r>
              <a:rPr lang="en-IN" dirty="0"/>
              <a:t>The aim of this model is to explore the work of classifying the facial expression of a human face. </a:t>
            </a:r>
          </a:p>
          <a:p>
            <a:pPr marL="0" indent="0">
              <a:buNone/>
            </a:pPr>
            <a:endParaRPr lang="en-IN" dirty="0"/>
          </a:p>
        </p:txBody>
      </p:sp>
      <p:sp>
        <p:nvSpPr>
          <p:cNvPr id="4" name="Slide Number Placeholder 3">
            <a:extLst>
              <a:ext uri="{FF2B5EF4-FFF2-40B4-BE49-F238E27FC236}">
                <a16:creationId xmlns:a16="http://schemas.microsoft.com/office/drawing/2014/main" id="{FC3F44D4-823A-5D01-1ADF-2B68A80EAEB0}"/>
              </a:ext>
            </a:extLst>
          </p:cNvPr>
          <p:cNvSpPr>
            <a:spLocks noGrp="1"/>
          </p:cNvSpPr>
          <p:nvPr>
            <p:ph type="sldNum" sz="quarter" idx="12"/>
          </p:nvPr>
        </p:nvSpPr>
        <p:spPr/>
        <p:txBody>
          <a:bodyPr/>
          <a:lstStyle/>
          <a:p>
            <a:fld id="{BDCDBBEF-AA6C-4BA6-85B2-A17D7F280E38}" type="slidenum">
              <a:rPr lang="en-US" smtClean="0"/>
              <a:pPr/>
              <a:t>3</a:t>
            </a:fld>
            <a:endParaRPr lang="en-US" dirty="0"/>
          </a:p>
        </p:txBody>
      </p:sp>
      <p:pic>
        <p:nvPicPr>
          <p:cNvPr id="6" name="Picture 5">
            <a:extLst>
              <a:ext uri="{FF2B5EF4-FFF2-40B4-BE49-F238E27FC236}">
                <a16:creationId xmlns:a16="http://schemas.microsoft.com/office/drawing/2014/main" id="{89B74881-A1F0-D677-0E6D-1CB0A5D4C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486" y="365125"/>
            <a:ext cx="3773149" cy="2112963"/>
          </a:xfrm>
          <a:prstGeom prst="rect">
            <a:avLst/>
          </a:prstGeom>
        </p:spPr>
      </p:pic>
    </p:spTree>
    <p:extLst>
      <p:ext uri="{BB962C8B-B14F-4D97-AF65-F5344CB8AC3E}">
        <p14:creationId xmlns:p14="http://schemas.microsoft.com/office/powerpoint/2010/main" val="40123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32BBA-2BAB-B6EA-0FC5-E7518211FD50}"/>
              </a:ext>
            </a:extLst>
          </p:cNvPr>
          <p:cNvSpPr>
            <a:spLocks noGrp="1"/>
          </p:cNvSpPr>
          <p:nvPr>
            <p:ph idx="1"/>
          </p:nvPr>
        </p:nvSpPr>
        <p:spPr>
          <a:xfrm>
            <a:off x="838199" y="2074776"/>
            <a:ext cx="10515600" cy="3969493"/>
          </a:xfrm>
        </p:spPr>
        <p:txBody>
          <a:bodyPr/>
          <a:lstStyle/>
          <a:p>
            <a:r>
              <a:rPr lang="en-IN" dirty="0"/>
              <a:t>By learning from character image data, the proposed method generates statistical character structure models built of probability distributions of strokes. </a:t>
            </a:r>
            <a:endParaRPr lang="en-US" dirty="0"/>
          </a:p>
          <a:p>
            <a:r>
              <a:rPr lang="en-IN" dirty="0"/>
              <a:t>The most critical component in getting excellent recognition performance in character recognition systems is choosing a feature extraction strategy. </a:t>
            </a:r>
            <a:endParaRPr lang="en-US" dirty="0"/>
          </a:p>
          <a:p>
            <a:r>
              <a:rPr lang="en-IN" dirty="0"/>
              <a:t>This application can be used to Recognition of change in facial expressions caused by </a:t>
            </a:r>
            <a:r>
              <a:rPr lang="en-US" dirty="0">
                <a:solidFill>
                  <a:srgbClr val="000000"/>
                </a:solidFill>
                <a:effectLst/>
                <a:ea typeface="Times New Roman" panose="02020603050405020304" pitchFamily="18" charset="0"/>
              </a:rPr>
              <a:t>individual’s internal emotional state</a:t>
            </a:r>
            <a:r>
              <a:rPr lang="en-IN" dirty="0"/>
              <a:t> </a:t>
            </a:r>
            <a:endParaRPr lang="en-US" dirty="0"/>
          </a:p>
          <a:p>
            <a:endParaRPr lang="en-US" dirty="0"/>
          </a:p>
        </p:txBody>
      </p:sp>
      <p:sp>
        <p:nvSpPr>
          <p:cNvPr id="4" name="Slide Number Placeholder 3">
            <a:extLst>
              <a:ext uri="{FF2B5EF4-FFF2-40B4-BE49-F238E27FC236}">
                <a16:creationId xmlns:a16="http://schemas.microsoft.com/office/drawing/2014/main" id="{BE1CEEC5-CBF7-92CE-ECFB-127F7723B952}"/>
              </a:ext>
            </a:extLst>
          </p:cNvPr>
          <p:cNvSpPr>
            <a:spLocks noGrp="1"/>
          </p:cNvSpPr>
          <p:nvPr>
            <p:ph type="sldNum" sz="quarter" idx="12"/>
          </p:nvPr>
        </p:nvSpPr>
        <p:spPr/>
        <p:txBody>
          <a:bodyPr/>
          <a:lstStyle/>
          <a:p>
            <a:fld id="{BDCDBBEF-AA6C-4BA6-85B2-A17D7F280E38}" type="slidenum">
              <a:rPr lang="en-US" smtClean="0"/>
              <a:pPr/>
              <a:t>4</a:t>
            </a:fld>
            <a:endParaRPr lang="en-US" dirty="0"/>
          </a:p>
        </p:txBody>
      </p:sp>
      <p:sp>
        <p:nvSpPr>
          <p:cNvPr id="2" name="TextBox 1">
            <a:extLst>
              <a:ext uri="{FF2B5EF4-FFF2-40B4-BE49-F238E27FC236}">
                <a16:creationId xmlns:a16="http://schemas.microsoft.com/office/drawing/2014/main" id="{0FBB875F-8112-4887-B53D-E157B13D195A}"/>
              </a:ext>
            </a:extLst>
          </p:cNvPr>
          <p:cNvSpPr txBox="1"/>
          <p:nvPr/>
        </p:nvSpPr>
        <p:spPr>
          <a:xfrm>
            <a:off x="838199" y="294474"/>
            <a:ext cx="10515599" cy="1446550"/>
          </a:xfrm>
          <a:prstGeom prst="rect">
            <a:avLst/>
          </a:prstGeom>
          <a:noFill/>
        </p:spPr>
        <p:txBody>
          <a:bodyPr wrap="square" rtlCol="0">
            <a:spAutoFit/>
          </a:bodyPr>
          <a:lstStyle/>
          <a:p>
            <a:r>
              <a:rPr lang="en-US" sz="4400" u="sng" dirty="0">
                <a:latin typeface="+mj-lt"/>
              </a:rPr>
              <a:t>Purpose and Working of Facial Emotion Detection</a:t>
            </a:r>
            <a:endParaRPr lang="en-IN" sz="4400" u="sng" dirty="0">
              <a:latin typeface="+mj-lt"/>
            </a:endParaRPr>
          </a:p>
        </p:txBody>
      </p:sp>
    </p:spTree>
    <p:extLst>
      <p:ext uri="{BB962C8B-B14F-4D97-AF65-F5344CB8AC3E}">
        <p14:creationId xmlns:p14="http://schemas.microsoft.com/office/powerpoint/2010/main" val="17223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98C71-CE5C-C408-1078-52C002478A59}"/>
              </a:ext>
            </a:extLst>
          </p:cNvPr>
          <p:cNvSpPr>
            <a:spLocks noGrp="1"/>
          </p:cNvSpPr>
          <p:nvPr>
            <p:ph idx="1"/>
          </p:nvPr>
        </p:nvSpPr>
        <p:spPr>
          <a:xfrm>
            <a:off x="838200" y="1631578"/>
            <a:ext cx="10515600" cy="4580963"/>
          </a:xfrm>
        </p:spPr>
        <p:txBody>
          <a:bodyPr>
            <a:normAutofit/>
          </a:bodyPr>
          <a:lstStyle/>
          <a:p>
            <a:r>
              <a:rPr lang="en-IN" dirty="0"/>
              <a:t>We will use the dataset which contain several image of different emotions like : Angry , Disgusted , Fearful, Happy, Neutral, Sad, Surprised.</a:t>
            </a:r>
            <a:endParaRPr lang="en-US" dirty="0"/>
          </a:p>
          <a:p>
            <a:r>
              <a:rPr lang="en-IN" dirty="0"/>
              <a:t>The output for this model will also display the emotion of a person in a real time. </a:t>
            </a:r>
            <a:endParaRPr lang="en-US" dirty="0"/>
          </a:p>
          <a:p>
            <a:r>
              <a:rPr lang="en-IN" dirty="0"/>
              <a:t>The accuracy of the prediction of this model is about 63% and this can be further improved by using larger datasets.</a:t>
            </a:r>
            <a:endParaRPr lang="en-US" dirty="0"/>
          </a:p>
          <a:p>
            <a:r>
              <a:rPr lang="en-IN" dirty="0"/>
              <a:t>The major advantage of this model is that the user controls the entire process through a graphical user interface (GUI). </a:t>
            </a:r>
          </a:p>
          <a:p>
            <a:pPr marL="0" indent="0">
              <a:buNone/>
            </a:pPr>
            <a:endParaRPr lang="en-US" dirty="0"/>
          </a:p>
        </p:txBody>
      </p:sp>
      <p:sp>
        <p:nvSpPr>
          <p:cNvPr id="4" name="Slide Number Placeholder 3">
            <a:extLst>
              <a:ext uri="{FF2B5EF4-FFF2-40B4-BE49-F238E27FC236}">
                <a16:creationId xmlns:a16="http://schemas.microsoft.com/office/drawing/2014/main" id="{4581EFC9-B402-48C2-E872-EC19B35E79A5}"/>
              </a:ext>
            </a:extLst>
          </p:cNvPr>
          <p:cNvSpPr>
            <a:spLocks noGrp="1"/>
          </p:cNvSpPr>
          <p:nvPr>
            <p:ph type="sldNum" sz="quarter" idx="12"/>
          </p:nvPr>
        </p:nvSpPr>
        <p:spPr/>
        <p:txBody>
          <a:bodyPr/>
          <a:lstStyle/>
          <a:p>
            <a:fld id="{BDCDBBEF-AA6C-4BA6-85B2-A17D7F280E38}" type="slidenum">
              <a:rPr lang="en-US" smtClean="0"/>
              <a:pPr/>
              <a:t>5</a:t>
            </a:fld>
            <a:endParaRPr lang="en-US" dirty="0"/>
          </a:p>
        </p:txBody>
      </p:sp>
      <p:sp>
        <p:nvSpPr>
          <p:cNvPr id="2" name="TextBox 1">
            <a:extLst>
              <a:ext uri="{FF2B5EF4-FFF2-40B4-BE49-F238E27FC236}">
                <a16:creationId xmlns:a16="http://schemas.microsoft.com/office/drawing/2014/main" id="{A269F512-8D72-4070-857D-940926800B74}"/>
              </a:ext>
            </a:extLst>
          </p:cNvPr>
          <p:cNvSpPr txBox="1"/>
          <p:nvPr/>
        </p:nvSpPr>
        <p:spPr>
          <a:xfrm>
            <a:off x="1201270" y="600822"/>
            <a:ext cx="10152530" cy="769441"/>
          </a:xfrm>
          <a:prstGeom prst="rect">
            <a:avLst/>
          </a:prstGeom>
          <a:noFill/>
        </p:spPr>
        <p:txBody>
          <a:bodyPr wrap="square" rtlCol="0">
            <a:spAutoFit/>
          </a:bodyPr>
          <a:lstStyle/>
          <a:p>
            <a:r>
              <a:rPr lang="en-US" sz="4400" u="sng" dirty="0">
                <a:latin typeface="+mj-lt"/>
              </a:rPr>
              <a:t>Dataset used and model accuracy</a:t>
            </a:r>
            <a:endParaRPr lang="en-IN" sz="4400" u="sng" dirty="0">
              <a:latin typeface="+mj-lt"/>
            </a:endParaRPr>
          </a:p>
        </p:txBody>
      </p:sp>
    </p:spTree>
    <p:extLst>
      <p:ext uri="{BB962C8B-B14F-4D97-AF65-F5344CB8AC3E}">
        <p14:creationId xmlns:p14="http://schemas.microsoft.com/office/powerpoint/2010/main" val="200885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EE2C-E6A9-49D1-B2F4-73BD6A41CDE4}"/>
              </a:ext>
            </a:extLst>
          </p:cNvPr>
          <p:cNvSpPr>
            <a:spLocks noGrp="1"/>
          </p:cNvSpPr>
          <p:nvPr>
            <p:ph type="title"/>
          </p:nvPr>
        </p:nvSpPr>
        <p:spPr>
          <a:xfrm>
            <a:off x="838200" y="365125"/>
            <a:ext cx="10515600" cy="841759"/>
          </a:xfrm>
        </p:spPr>
        <p:txBody>
          <a:bodyPr/>
          <a:lstStyle/>
          <a:p>
            <a:r>
              <a:rPr lang="en-US" u="sng" dirty="0">
                <a:cs typeface="Times New Roman" panose="02020603050405020304" pitchFamily="18" charset="0"/>
              </a:rPr>
              <a:t>PROBLEM FORMULATION</a:t>
            </a:r>
          </a:p>
        </p:txBody>
      </p:sp>
      <p:sp>
        <p:nvSpPr>
          <p:cNvPr id="3" name="Content Placeholder 2">
            <a:extLst>
              <a:ext uri="{FF2B5EF4-FFF2-40B4-BE49-F238E27FC236}">
                <a16:creationId xmlns:a16="http://schemas.microsoft.com/office/drawing/2014/main" id="{F6C5A6FB-D5A4-45EC-6365-B9340CF9DA6D}"/>
              </a:ext>
            </a:extLst>
          </p:cNvPr>
          <p:cNvSpPr>
            <a:spLocks noGrp="1"/>
          </p:cNvSpPr>
          <p:nvPr>
            <p:ph idx="1"/>
          </p:nvPr>
        </p:nvSpPr>
        <p:spPr>
          <a:xfrm>
            <a:off x="838200" y="1034321"/>
            <a:ext cx="10515600" cy="5687153"/>
          </a:xfrm>
        </p:spPr>
        <p:txBody>
          <a:bodyPr>
            <a:normAutofit fontScale="92500"/>
          </a:bodyPr>
          <a:lstStyle/>
          <a:p>
            <a:endParaRPr lang="en-IN" sz="2600" dirty="0"/>
          </a:p>
          <a:p>
            <a:r>
              <a:rPr lang="en-US" sz="2600" dirty="0">
                <a:effectLst/>
                <a:ea typeface="Times New Roman" panose="02020603050405020304" pitchFamily="18" charset="0"/>
              </a:rPr>
              <a:t>Human facial expressions can be easily classified into 7 basic emotions: happy, sad, surprise, fear, anger, disgust, and neutral. </a:t>
            </a:r>
            <a:endParaRPr lang="en-IN" sz="2600" dirty="0"/>
          </a:p>
          <a:p>
            <a:r>
              <a:rPr lang="en-US" sz="2600" dirty="0">
                <a:effectLst/>
                <a:ea typeface="Times New Roman" panose="02020603050405020304" pitchFamily="18" charset="0"/>
              </a:rPr>
              <a:t>Our facial emotions are expressed through activation of specific sets of facial muscles. These sometimes subtle, yet complex, signals in an expression often contain an abundant amount of information about our state of mind. </a:t>
            </a:r>
            <a:endParaRPr lang="en-IN" sz="2600" dirty="0"/>
          </a:p>
          <a:p>
            <a:r>
              <a:rPr lang="en-US" sz="2600" dirty="0">
                <a:effectLst/>
                <a:ea typeface="Times New Roman" panose="02020603050405020304" pitchFamily="18" charset="0"/>
              </a:rPr>
              <a:t>Through facial emotion recognition, we are able to measure the effects that content and services have on the audience/users through an easy and low-cost procedure.</a:t>
            </a:r>
            <a:endParaRPr lang="en-US" sz="2600" dirty="0"/>
          </a:p>
          <a:p>
            <a:r>
              <a:rPr lang="en-IN" sz="2600" dirty="0">
                <a:effectLst/>
                <a:latin typeface="Calibri" panose="020F0502020204030204" pitchFamily="34" charset="0"/>
                <a:ea typeface="Calibri" panose="020F0502020204030204" pitchFamily="34" charset="0"/>
                <a:cs typeface="Times New Roman" panose="02020603050405020304" pitchFamily="18" charset="0"/>
              </a:rPr>
              <a:t>From detecting probable suicides and stopping them to playing mood-based music there is a wide variety of applications where emotion detection or mood detection can play a vital role in AI applications.</a:t>
            </a:r>
          </a:p>
          <a:p>
            <a:r>
              <a:rPr lang="en-US" sz="2600" dirty="0">
                <a:effectLst/>
                <a:ea typeface="Times New Roman" panose="02020603050405020304" pitchFamily="18" charset="0"/>
              </a:rPr>
              <a:t>We designed a deep learning neural network that gives machines the ability to make inferences about our emotional states. In other words, we give them eyes to see what we can see.</a:t>
            </a:r>
          </a:p>
          <a:p>
            <a:endParaRPr lang="en-US" sz="2600" dirty="0"/>
          </a:p>
          <a:p>
            <a:endParaRPr lang="en-US" sz="2600" dirty="0"/>
          </a:p>
          <a:p>
            <a:endParaRPr lang="en-US" sz="2600" dirty="0"/>
          </a:p>
          <a:p>
            <a:endParaRPr lang="en-IN" sz="2600" dirty="0"/>
          </a:p>
        </p:txBody>
      </p:sp>
      <p:sp>
        <p:nvSpPr>
          <p:cNvPr id="4" name="Slide Number Placeholder 3">
            <a:extLst>
              <a:ext uri="{FF2B5EF4-FFF2-40B4-BE49-F238E27FC236}">
                <a16:creationId xmlns:a16="http://schemas.microsoft.com/office/drawing/2014/main" id="{9ED8F4F9-E3A1-43D4-1AD3-D4211B40339C}"/>
              </a:ext>
            </a:extLst>
          </p:cNvPr>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354277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1813"/>
            <a:ext cx="6450106" cy="574303"/>
          </a:xfrm>
        </p:spPr>
        <p:txBody>
          <a:bodyPr>
            <a:normAutofit fontScale="90000"/>
          </a:bodyPr>
          <a:lstStyle/>
          <a:p>
            <a:r>
              <a:rPr lang="en-US" sz="4900" u="sng" dirty="0">
                <a:cs typeface="Times New Roman" panose="02020603050405020304" pitchFamily="18" charset="0"/>
              </a:rPr>
              <a:t>Objectives</a:t>
            </a:r>
            <a:r>
              <a:rPr lang="en-US" dirty="0">
                <a:cs typeface="Times New Roman" panose="02020603050405020304" pitchFamily="18" charset="0"/>
              </a:rPr>
              <a:t> </a:t>
            </a:r>
          </a:p>
        </p:txBody>
      </p:sp>
      <p:sp>
        <p:nvSpPr>
          <p:cNvPr id="3" name="Content Placeholder 2"/>
          <p:cNvSpPr>
            <a:spLocks noGrp="1"/>
          </p:cNvSpPr>
          <p:nvPr>
            <p:ph idx="1"/>
          </p:nvPr>
        </p:nvSpPr>
        <p:spPr>
          <a:xfrm>
            <a:off x="838200" y="877654"/>
            <a:ext cx="10515600" cy="5478696"/>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marR="168910" indent="0" algn="just">
              <a:lnSpc>
                <a:spcPct val="150000"/>
              </a:lnSpc>
              <a:spcBef>
                <a:spcPts val="1320"/>
              </a:spcBef>
              <a:spcAft>
                <a:spcPts val="0"/>
              </a:spcAft>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proposed work is aimed to carry out work leading to the development of an approach for </a:t>
            </a:r>
            <a:r>
              <a:rPr lang="en-US" sz="1800" u="sng" dirty="0">
                <a:solidFill>
                  <a:srgbClr val="000000"/>
                </a:solidFill>
                <a:latin typeface="Calibri" panose="020F0502020204030204" pitchFamily="34" charset="0"/>
                <a:ea typeface="Calibri" panose="020F0502020204030204" pitchFamily="34" charset="0"/>
                <a:cs typeface="Calibri" panose="020F0502020204030204" pitchFamily="34" charset="0"/>
              </a:rPr>
              <a:t>D</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etecting Facial Emotion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facial emotion detection system, which is the proposed work will be achieved by dividing the work into the following objectives: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50000"/>
              </a:lnSpc>
              <a:spcBef>
                <a:spcPts val="170"/>
              </a:spcBef>
              <a:spcAft>
                <a:spcPts val="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Obtain the facial emotion dataset from the web and detect the accuracy related to the emotions of the user and also eventually improve the Deep learning Models.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50000"/>
              </a:lnSpc>
              <a:spcBef>
                <a:spcPts val="60"/>
              </a:spcBef>
              <a:spcAft>
                <a:spcPts val="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Work on different Deep learning Algorithms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50000"/>
              </a:lnSpc>
              <a:spcBef>
                <a:spcPts val="60"/>
              </a:spcBef>
              <a:spcAft>
                <a:spcPts val="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Try to develop algorithms based on different models to achieve maximum accuracy.</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50000"/>
              </a:lnSpc>
              <a:spcBef>
                <a:spcPts val="60"/>
              </a:spcBef>
              <a:spcAft>
                <a:spcPts val="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develop the GUI using flask and deploy the model on AWS.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dirty="0"/>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E1E339-A0D1-4AA9-A1B4-5B8774C54344}"/>
              </a:ext>
            </a:extLst>
          </p:cNvPr>
          <p:cNvSpPr>
            <a:spLocks noGrp="1"/>
          </p:cNvSpPr>
          <p:nvPr>
            <p:ph type="sldNum" sz="quarter" idx="12"/>
          </p:nvPr>
        </p:nvSpPr>
        <p:spPr/>
        <p:txBody>
          <a:bodyPr/>
          <a:lstStyle/>
          <a:p>
            <a:fld id="{BDCDBBEF-AA6C-4BA6-85B2-A17D7F280E38}" type="slidenum">
              <a:rPr lang="en-US" smtClean="0"/>
              <a:pPr/>
              <a:t>8</a:t>
            </a:fld>
            <a:endParaRPr lang="en-US" dirty="0"/>
          </a:p>
        </p:txBody>
      </p:sp>
      <p:sp>
        <p:nvSpPr>
          <p:cNvPr id="6" name="TextBox 5">
            <a:extLst>
              <a:ext uri="{FF2B5EF4-FFF2-40B4-BE49-F238E27FC236}">
                <a16:creationId xmlns:a16="http://schemas.microsoft.com/office/drawing/2014/main" id="{5C0DA140-F3DB-4BE5-BA68-049CC271CA01}"/>
              </a:ext>
            </a:extLst>
          </p:cNvPr>
          <p:cNvSpPr txBox="1"/>
          <p:nvPr/>
        </p:nvSpPr>
        <p:spPr>
          <a:xfrm>
            <a:off x="3590250" y="144501"/>
            <a:ext cx="5011500" cy="769441"/>
          </a:xfrm>
          <a:prstGeom prst="rect">
            <a:avLst/>
          </a:prstGeom>
          <a:noFill/>
        </p:spPr>
        <p:txBody>
          <a:bodyPr wrap="none" rtlCol="0">
            <a:spAutoFit/>
          </a:bodyPr>
          <a:lstStyle/>
          <a:p>
            <a:pPr algn="ctr"/>
            <a:r>
              <a:rPr lang="en-US" sz="4400" u="sng" dirty="0">
                <a:latin typeface="+mj-lt"/>
              </a:rPr>
              <a:t>System Flow Diagram</a:t>
            </a:r>
            <a:endParaRPr lang="en-IN" sz="4400" u="sng" dirty="0">
              <a:latin typeface="+mj-lt"/>
            </a:endParaRPr>
          </a:p>
        </p:txBody>
      </p:sp>
      <p:pic>
        <p:nvPicPr>
          <p:cNvPr id="3" name="Picture 2">
            <a:extLst>
              <a:ext uri="{FF2B5EF4-FFF2-40B4-BE49-F238E27FC236}">
                <a16:creationId xmlns:a16="http://schemas.microsoft.com/office/drawing/2014/main" id="{039DB8A3-3D79-B9A5-D2C9-568D8A84E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653" y="1117603"/>
            <a:ext cx="7221510" cy="5595896"/>
          </a:xfrm>
          <a:prstGeom prst="rect">
            <a:avLst/>
          </a:prstGeom>
        </p:spPr>
      </p:pic>
    </p:spTree>
    <p:extLst>
      <p:ext uri="{BB962C8B-B14F-4D97-AF65-F5344CB8AC3E}">
        <p14:creationId xmlns:p14="http://schemas.microsoft.com/office/powerpoint/2010/main" val="333249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2B3F-ECD3-F466-16E5-EB9617455973}"/>
              </a:ext>
            </a:extLst>
          </p:cNvPr>
          <p:cNvSpPr>
            <a:spLocks noGrp="1"/>
          </p:cNvSpPr>
          <p:nvPr>
            <p:ph type="title"/>
          </p:nvPr>
        </p:nvSpPr>
        <p:spPr>
          <a:xfrm>
            <a:off x="895842" y="251013"/>
            <a:ext cx="3299640" cy="851646"/>
          </a:xfrm>
        </p:spPr>
        <p:txBody>
          <a:bodyPr>
            <a:normAutofit fontScale="90000"/>
          </a:bodyPr>
          <a:lstStyle/>
          <a:p>
            <a:r>
              <a:rPr lang="en-US" sz="4900" u="sng" dirty="0">
                <a:cs typeface="Times New Roman" panose="02020603050405020304" pitchFamily="18" charset="0"/>
              </a:rPr>
              <a:t>Methodology</a:t>
            </a:r>
            <a:endParaRPr lang="en-US" u="sng"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E206559-242C-C835-2C50-A707FFE4D068}"/>
              </a:ext>
            </a:extLst>
          </p:cNvPr>
          <p:cNvSpPr>
            <a:spLocks noGrp="1"/>
          </p:cNvSpPr>
          <p:nvPr>
            <p:ph type="sldNum" sz="quarter" idx="12"/>
          </p:nvPr>
        </p:nvSpPr>
        <p:spPr/>
        <p:txBody>
          <a:bodyPr/>
          <a:lstStyle/>
          <a:p>
            <a:fld id="{BDCDBBEF-AA6C-4BA6-85B2-A17D7F280E38}" type="slidenum">
              <a:rPr lang="en-US" smtClean="0"/>
              <a:pPr/>
              <a:t>9</a:t>
            </a:fld>
            <a:endParaRPr lang="en-US" dirty="0"/>
          </a:p>
        </p:txBody>
      </p:sp>
      <p:sp>
        <p:nvSpPr>
          <p:cNvPr id="5" name="Content Placeholder 4">
            <a:extLst>
              <a:ext uri="{FF2B5EF4-FFF2-40B4-BE49-F238E27FC236}">
                <a16:creationId xmlns:a16="http://schemas.microsoft.com/office/drawing/2014/main" id="{73AADBBF-6181-9CCE-8F95-0F7CCC6CA38F}"/>
              </a:ext>
            </a:extLst>
          </p:cNvPr>
          <p:cNvSpPr>
            <a:spLocks noGrp="1"/>
          </p:cNvSpPr>
          <p:nvPr>
            <p:ph idx="1"/>
          </p:nvPr>
        </p:nvSpPr>
        <p:spPr/>
        <p:txBody>
          <a:bodyPr>
            <a:noAutofit/>
          </a:bodyPr>
          <a:lstStyle/>
          <a:p>
            <a:pPr marL="0" marR="168910" indent="0" algn="just">
              <a:lnSpc>
                <a:spcPct val="150000"/>
              </a:lnSpc>
              <a:spcBef>
                <a:spcPts val="0"/>
              </a:spcBef>
              <a:spcAft>
                <a:spcPts val="0"/>
              </a:spcAft>
              <a:buNone/>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following methodology will be followed to achieve the objectives defined for the proposed research work:</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342900" marR="168910" indent="-342900" algn="just">
              <a:lnSpc>
                <a:spcPct val="150000"/>
              </a:lnSpc>
              <a:spcBef>
                <a:spcPts val="0"/>
              </a:spcBef>
              <a:spcAft>
                <a:spcPts val="0"/>
              </a:spcAft>
              <a:buFont typeface="+mj-lt"/>
              <a:buAutoNum type="arabicPeriod"/>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Training the public face database with CNN. </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342900" marR="168910" indent="-342900" algn="just">
              <a:lnSpc>
                <a:spcPct val="150000"/>
              </a:lnSpc>
              <a:spcBef>
                <a:spcPts val="0"/>
              </a:spcBef>
              <a:spcAft>
                <a:spcPts val="0"/>
              </a:spcAft>
              <a:buFont typeface="+mj-lt"/>
              <a:buAutoNum type="arabicPeriod"/>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Extraction of seven probabilities for each frame of the face. </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342900" marR="168910" indent="-342900" algn="just">
              <a:lnSpc>
                <a:spcPct val="150000"/>
              </a:lnSpc>
              <a:spcBef>
                <a:spcPts val="0"/>
              </a:spcBef>
              <a:spcAft>
                <a:spcPts val="0"/>
              </a:spcAft>
              <a:buFont typeface="+mj-lt"/>
              <a:buAutoNum type="arabicPeriod"/>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Aggregation of single-frame probabilities into fixed-length image descriptors for each       image in the dataset. </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marR="168910" indent="-342900" algn="just">
              <a:lnSpc>
                <a:spcPct val="150000"/>
              </a:lnSpc>
              <a:spcBef>
                <a:spcPts val="0"/>
              </a:spcBef>
              <a:spcAft>
                <a:spcPts val="0"/>
              </a:spcAft>
              <a:buFont typeface="+mj-lt"/>
              <a:buAutoNum type="arabicPeriod"/>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Classification of all images using a support vector machine (SVM) trained on image descriptors of the competition training set</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98385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smaple</Template>
  <TotalTime>6475</TotalTime>
  <Words>1612</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17</vt:i4>
      </vt:variant>
    </vt:vector>
  </HeadingPairs>
  <TitlesOfParts>
    <vt:vector size="29" baseType="lpstr">
      <vt:lpstr>-apple-system</vt:lpstr>
      <vt:lpstr>Arial</vt:lpstr>
      <vt:lpstr>Calibri</vt:lpstr>
      <vt:lpstr>Calibri Light</vt:lpstr>
      <vt:lpstr>Casper</vt:lpstr>
      <vt:lpstr>King</vt:lpstr>
      <vt:lpstr>STIXGeneral-Regular</vt:lpstr>
      <vt:lpstr>Times New Roman</vt:lpstr>
      <vt:lpstr>Wingdings</vt:lpstr>
      <vt:lpstr>1_Office Theme</vt:lpstr>
      <vt:lpstr>2_Office Theme</vt:lpstr>
      <vt:lpstr>Contents Slide Master</vt:lpstr>
      <vt:lpstr>PowerPoint Presentation</vt:lpstr>
      <vt:lpstr>Outline</vt:lpstr>
      <vt:lpstr>INTRODUCTION TO PROJECT</vt:lpstr>
      <vt:lpstr>PowerPoint Presentation</vt:lpstr>
      <vt:lpstr>PowerPoint Presentation</vt:lpstr>
      <vt:lpstr>PROBLEM FORMULATION</vt:lpstr>
      <vt:lpstr>Objectives </vt:lpstr>
      <vt:lpstr>PowerPoint Presentation</vt:lpstr>
      <vt:lpstr>Methodology</vt:lpstr>
      <vt:lpstr>PowerPoint Presentation</vt:lpstr>
      <vt:lpstr>PowerPoint Presentation</vt:lpstr>
      <vt:lpstr>PowerPoint Presentation</vt:lpstr>
      <vt:lpstr>Conclusion</vt:lpstr>
      <vt:lpstr>Future Scope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akshat pareta</cp:lastModifiedBy>
  <cp:revision>510</cp:revision>
  <dcterms:created xsi:type="dcterms:W3CDTF">2019-01-09T10:33:58Z</dcterms:created>
  <dcterms:modified xsi:type="dcterms:W3CDTF">2022-11-19T05:13:48Z</dcterms:modified>
</cp:coreProperties>
</file>