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Lst>
  <p:notesMasterIdLst>
    <p:notesMasterId r:id="rId14"/>
  </p:notesMasterIdLst>
  <p:handoutMasterIdLst>
    <p:handoutMasterId r:id="rId21"/>
  </p:handoutMasterIdLst>
  <p:sldIdLst>
    <p:sldId id="277" r:id="rId5"/>
    <p:sldId id="399" r:id="rId6"/>
    <p:sldId id="408" r:id="rId7"/>
    <p:sldId id="409" r:id="rId8"/>
    <p:sldId id="410" r:id="rId9"/>
    <p:sldId id="411" r:id="rId10"/>
    <p:sldId id="402" r:id="rId11"/>
    <p:sldId id="425" r:id="rId12"/>
    <p:sldId id="431" r:id="rId13"/>
    <p:sldId id="432" r:id="rId15"/>
    <p:sldId id="433" r:id="rId16"/>
    <p:sldId id="414" r:id="rId17"/>
    <p:sldId id="406" r:id="rId18"/>
    <p:sldId id="417" r:id="rId19"/>
    <p:sldId id="4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0" autoAdjust="0"/>
    <p:restoredTop sz="94660" autoAdjust="0"/>
  </p:normalViewPr>
  <p:slideViewPr>
    <p:cSldViewPr snapToGrid="0">
      <p:cViewPr varScale="1">
        <p:scale>
          <a:sx n="113" d="100"/>
          <a:sy n="113" d="100"/>
        </p:scale>
        <p:origin x="792" y="114"/>
      </p:cViewPr>
      <p:guideLst>
        <p:guide orient="horz" pos="2174"/>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90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notesMaster" Target="notesMasters/notes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4"/>
          <p:cNvSpPr txBox="1"/>
          <p:nvPr>
            <p:ph type="body" idx="1"/>
          </p:nvPr>
        </p:nvSpPr>
        <p:spPr>
          <a:xfrm>
            <a:off x="415600" y="1645433"/>
            <a:ext cx="11360800" cy="4446400"/>
          </a:xfrm>
          <a:prstGeom prst="rect">
            <a:avLst/>
          </a:prstGeom>
          <a:noFill/>
          <a:ln>
            <a:noFill/>
          </a:ln>
        </p:spPr>
        <p:txBody>
          <a:bodyPr spcFirstLastPara="1" wrap="square" lIns="91425" tIns="91425" rIns="91425" bIns="91425" anchor="t" anchorCtr="0">
            <a:normAutofit/>
          </a:bodyPr>
          <a:lstStyle>
            <a:lvl1pPr marL="609600" lvl="0" indent="-457200" algn="l">
              <a:lnSpc>
                <a:spcPct val="115000"/>
              </a:lnSpc>
              <a:spcBef>
                <a:spcPts val="0"/>
              </a:spcBef>
              <a:spcAft>
                <a:spcPts val="0"/>
              </a:spcAft>
              <a:buSzPts val="1800"/>
              <a:buChar char="●"/>
              <a:defRPr/>
            </a:lvl1pPr>
            <a:lvl2pPr marL="1219200" lvl="1" indent="-423545" algn="l">
              <a:lnSpc>
                <a:spcPct val="115000"/>
              </a:lnSpc>
              <a:spcBef>
                <a:spcPts val="0"/>
              </a:spcBef>
              <a:spcAft>
                <a:spcPts val="0"/>
              </a:spcAft>
              <a:buSzPts val="1400"/>
              <a:buChar char="○"/>
              <a:defRPr/>
            </a:lvl2pPr>
            <a:lvl3pPr marL="1828800" lvl="2" indent="-423545" algn="l">
              <a:lnSpc>
                <a:spcPct val="115000"/>
              </a:lnSpc>
              <a:spcBef>
                <a:spcPts val="0"/>
              </a:spcBef>
              <a:spcAft>
                <a:spcPts val="0"/>
              </a:spcAft>
              <a:buSzPts val="1400"/>
              <a:buChar char="■"/>
              <a:defRPr/>
            </a:lvl3pPr>
            <a:lvl4pPr marL="2438400" lvl="3" indent="-423545" algn="l">
              <a:lnSpc>
                <a:spcPct val="115000"/>
              </a:lnSpc>
              <a:spcBef>
                <a:spcPts val="0"/>
              </a:spcBef>
              <a:spcAft>
                <a:spcPts val="0"/>
              </a:spcAft>
              <a:buSzPts val="1400"/>
              <a:buChar char="●"/>
              <a:defRPr/>
            </a:lvl4pPr>
            <a:lvl5pPr marL="3048000" lvl="4" indent="-423545" algn="l">
              <a:lnSpc>
                <a:spcPct val="115000"/>
              </a:lnSpc>
              <a:spcBef>
                <a:spcPts val="0"/>
              </a:spcBef>
              <a:spcAft>
                <a:spcPts val="0"/>
              </a:spcAft>
              <a:buSzPts val="1400"/>
              <a:buChar char="○"/>
              <a:defRPr/>
            </a:lvl5pPr>
            <a:lvl6pPr marL="3657600" lvl="5" indent="-423545" algn="l">
              <a:lnSpc>
                <a:spcPct val="115000"/>
              </a:lnSpc>
              <a:spcBef>
                <a:spcPts val="0"/>
              </a:spcBef>
              <a:spcAft>
                <a:spcPts val="0"/>
              </a:spcAft>
              <a:buSzPts val="1400"/>
              <a:buChar char="■"/>
              <a:defRPr/>
            </a:lvl6pPr>
            <a:lvl7pPr marL="4267200" lvl="6" indent="-423545" algn="l">
              <a:lnSpc>
                <a:spcPct val="115000"/>
              </a:lnSpc>
              <a:spcBef>
                <a:spcPts val="0"/>
              </a:spcBef>
              <a:spcAft>
                <a:spcPts val="0"/>
              </a:spcAft>
              <a:buSzPts val="1400"/>
              <a:buChar char="●"/>
              <a:defRPr/>
            </a:lvl7pPr>
            <a:lvl8pPr marL="4876800" lvl="7" indent="-423545" algn="l">
              <a:lnSpc>
                <a:spcPct val="115000"/>
              </a:lnSpc>
              <a:spcBef>
                <a:spcPts val="0"/>
              </a:spcBef>
              <a:spcAft>
                <a:spcPts val="0"/>
              </a:spcAft>
              <a:buSzPts val="1400"/>
              <a:buChar char="○"/>
              <a:defRPr/>
            </a:lvl8pPr>
            <a:lvl9pPr marL="5486400" lvl="8" indent="-423545" algn="l">
              <a:lnSpc>
                <a:spcPct val="115000"/>
              </a:lnSpc>
              <a:spcBef>
                <a:spcPts val="0"/>
              </a:spcBef>
              <a:spcAft>
                <a:spcPts val="0"/>
              </a:spcAft>
              <a:buSzPts val="1400"/>
              <a:buChar char="■"/>
              <a:defRPr/>
            </a:lvl9pPr>
          </a:lstStyle>
          <a:p/>
        </p:txBody>
      </p:sp>
      <p:sp>
        <p:nvSpPr>
          <p:cNvPr id="22" name="Google Shape;22;p4"/>
          <p:cNvSpPr txBox="1"/>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1pPr>
            <a:lvl2pPr marL="0" marR="0" lvl="1"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2pPr>
            <a:lvl3pPr marL="0" marR="0" lvl="2"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3pPr>
            <a:lvl4pPr marL="0" marR="0" lvl="3"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4pPr>
            <a:lvl5pPr marL="0" marR="0" lvl="4"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5pPr>
            <a:lvl6pPr marL="0" marR="0" lvl="5"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6pPr>
            <a:lvl7pPr marL="0" marR="0" lvl="6"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7pPr>
            <a:lvl8pPr marL="0" marR="0" lvl="7"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8pPr>
            <a:lvl9pPr marL="0" marR="0" lvl="8"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5" Type="http://schemas.openxmlformats.org/officeDocument/2006/relationships/theme" Target="../theme/theme3.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20.jpe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opencv.org/about/" TargetMode="External"/><Relationship Id="rId4" Type="http://schemas.openxmlformats.org/officeDocument/2006/relationships/hyperlink" Target="https://github.com/serengil/deepface" TargetMode="External"/><Relationship Id="rId3" Type="http://schemas.openxmlformats.org/officeDocument/2006/relationships/hyperlink" Target="https://pypi.org/project/SpeechRecognition/" TargetMode="External"/><Relationship Id="rId2" Type="http://schemas.openxmlformats.org/officeDocument/2006/relationships/hyperlink" Target="https://riptutorial.com/python/topic/10627/pyaudio#:~:text=Introduction%23,on%20a%20variety%20of%20platforms" TargetMode="External"/><Relationship Id="rId1" Type="http://schemas.openxmlformats.org/officeDocument/2006/relationships/hyperlink" Target="https://dolby.io/blog/capturing-high-quality-audio-with-python-and-pyaudio/#:~:text=PyAudio%20is%20a%20set%20of,library%20interfacing%20with%20audio%20drivers"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hyperlink" Target="https://accounts.spotify.com/" TargetMode="External"/><Relationship Id="rId3" Type="http://schemas.openxmlformats.org/officeDocument/2006/relationships/hyperlink" Target="https://developer.spotify.com/documentation/general/guides/authorization-guide/" TargetMode="External"/><Relationship Id="rId2" Type="http://schemas.openxmlformats.org/officeDocument/2006/relationships/hyperlink" Target="https://developer.spotify.com/documentation/web-api/reference/" TargetMode="External"/><Relationship Id="rId1" Type="http://schemas.openxmlformats.org/officeDocument/2006/relationships/hyperlink" Target="https://api.spotify.com/" TargetMode="Externa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16.jpeg"/><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1000" t="-1000" r="1000"/>
          </a:stretch>
        </a:blipFill>
        <a:effectLst/>
      </p:bgPr>
    </p:bg>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500794"/>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endParaRP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64981" y="533062"/>
            <a:ext cx="8895443" cy="1198880"/>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altLang="en-IN" sz="3600" b="1" dirty="0">
                <a:latin typeface="Comic Sans MS" panose="030F0702030302020204" charset="0"/>
                <a:cs typeface="Comic Sans MS" panose="030F0702030302020204" charset="0"/>
              </a:rPr>
              <a:t>Song Recommendation System Using Facial Recognition</a:t>
            </a:r>
            <a:endParaRPr lang="en-US" altLang="en-IN" sz="3600" b="1" dirty="0">
              <a:latin typeface="Comic Sans MS" panose="030F0702030302020204" charset="0"/>
              <a:cs typeface="Comic Sans MS" panose="030F0702030302020204"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dirty="0"/>
          </a:p>
        </p:txBody>
      </p:sp>
      <p:sp>
        <p:nvSpPr>
          <p:cNvPr id="5" name="TextBox 4"/>
          <p:cNvSpPr txBox="1"/>
          <p:nvPr/>
        </p:nvSpPr>
        <p:spPr>
          <a:xfrm>
            <a:off x="1829435" y="4361180"/>
            <a:ext cx="3533140" cy="1630045"/>
          </a:xfrm>
          <a:prstGeom prst="rect">
            <a:avLst/>
          </a:prstGeom>
          <a:noFill/>
        </p:spPr>
        <p:txBody>
          <a:bodyPr wrap="square" rtlCol="0">
            <a:spAutoFit/>
          </a:bodyPr>
          <a:lstStyle/>
          <a:p>
            <a:r>
              <a:rPr lang="en-US" sz="2000" b="1" dirty="0"/>
              <a:t>Submitted by: </a:t>
            </a:r>
            <a:endParaRPr lang="en-US" sz="2000" b="1" dirty="0"/>
          </a:p>
          <a:p>
            <a:r>
              <a:rPr lang="en-US" sz="2000" dirty="0"/>
              <a:t>Akshat Pareta       (20BCS6567)</a:t>
            </a:r>
            <a:endParaRPr lang="en-US" sz="2000" dirty="0"/>
          </a:p>
          <a:p>
            <a:r>
              <a:rPr lang="en-US" sz="2000" dirty="0"/>
              <a:t>Ribhav Sharma     (20BCS6558)</a:t>
            </a:r>
            <a:endParaRPr lang="en-US" sz="2000" dirty="0"/>
          </a:p>
          <a:p>
            <a:r>
              <a:rPr lang="en-US" sz="2000" dirty="0"/>
              <a:t>Rohan Mishra       (20BCS4456)</a:t>
            </a:r>
            <a:endParaRPr lang="en-US" sz="2000" dirty="0"/>
          </a:p>
          <a:p>
            <a:r>
              <a:rPr lang="en-US" sz="2000" dirty="0"/>
              <a:t>Simranjeet Singh  (20BCS6575)</a:t>
            </a:r>
            <a:endParaRPr lang="en-US" sz="2000" dirty="0"/>
          </a:p>
        </p:txBody>
      </p:sp>
      <p:sp>
        <p:nvSpPr>
          <p:cNvPr id="6" name="TextBox 5"/>
          <p:cNvSpPr txBox="1"/>
          <p:nvPr/>
        </p:nvSpPr>
        <p:spPr>
          <a:xfrm>
            <a:off x="7681250" y="4725655"/>
            <a:ext cx="2939415" cy="1014730"/>
          </a:xfrm>
          <a:prstGeom prst="rect">
            <a:avLst/>
          </a:prstGeom>
          <a:noFill/>
        </p:spPr>
        <p:txBody>
          <a:bodyPr wrap="none" rtlCol="0">
            <a:spAutoFit/>
          </a:bodyPr>
          <a:lstStyle/>
          <a:p>
            <a:r>
              <a:rPr lang="en-US" sz="2000" b="1" dirty="0"/>
              <a:t>Under the Supervision of: </a:t>
            </a:r>
            <a:endParaRPr lang="en-US" sz="2000" dirty="0"/>
          </a:p>
          <a:p>
            <a:r>
              <a:rPr lang="en-US" sz="2000" dirty="0"/>
              <a:t>Mr. Himanshu Mishra</a:t>
            </a:r>
            <a:endParaRPr lang="en-US" sz="2000" dirty="0"/>
          </a:p>
          <a:p>
            <a:endParaRPr lang="en-US" sz="20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3"/>
          <p:cNvSpPr txBox="1"/>
          <p:nvPr/>
        </p:nvSpPr>
        <p:spPr>
          <a:xfrm>
            <a:off x="669401" y="105137"/>
            <a:ext cx="6348713" cy="73596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4000" b="1" i="0" u="sng" strike="noStrike" cap="none">
                <a:solidFill>
                  <a:schemeClr val="tx1"/>
                </a:solidFill>
                <a:latin typeface="+mj-lt"/>
                <a:ea typeface="Calibri" panose="020F0502020204030204"/>
                <a:cs typeface="+mj-lt"/>
                <a:sym typeface="Calibri" panose="020F0502020204030204"/>
              </a:rPr>
              <a:t>Results and Output</a:t>
            </a:r>
            <a:endParaRPr lang="en-GB" sz="4000" b="1" i="0" u="sng" strike="noStrike" cap="none">
              <a:solidFill>
                <a:schemeClr val="tx1"/>
              </a:solidFill>
              <a:latin typeface="+mj-lt"/>
              <a:ea typeface="Calibri" panose="020F0502020204030204"/>
              <a:cs typeface="+mj-lt"/>
              <a:sym typeface="Calibri" panose="020F0502020204030204"/>
            </a:endParaRPr>
          </a:p>
        </p:txBody>
      </p:sp>
      <p:sp>
        <p:nvSpPr>
          <p:cNvPr id="130" name="Google Shape;130;p23"/>
          <p:cNvSpPr txBox="1"/>
          <p:nvPr/>
        </p:nvSpPr>
        <p:spPr>
          <a:xfrm>
            <a:off x="2666037" y="1445990"/>
            <a:ext cx="6618791" cy="544830"/>
          </a:xfrm>
          <a:prstGeom prst="rect">
            <a:avLst/>
          </a:prstGeom>
          <a:noFill/>
          <a:ln>
            <a:noFill/>
          </a:ln>
        </p:spPr>
        <p:txBody>
          <a:bodyPr spcFirstLastPara="1" wrap="square" lIns="121900" tIns="60933" rIns="121900" bIns="60933" anchor="t" anchorCtr="0">
            <a:spAutoFit/>
          </a:bodyPr>
          <a:lstStyle/>
          <a:p>
            <a:pPr marL="457200" marR="0" lvl="0" indent="0" algn="just" rtl="0">
              <a:lnSpc>
                <a:spcPct val="115000"/>
              </a:lnSpc>
              <a:spcBef>
                <a:spcPts val="0"/>
              </a:spcBef>
              <a:spcAft>
                <a:spcPts val="0"/>
              </a:spcAft>
              <a:buNone/>
            </a:pPr>
            <a:r>
              <a:rPr lang="en-GB"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Mood being detected and music being played</a:t>
            </a:r>
            <a:endParaRPr lang="en-GB" sz="2400" b="1" i="0" u="sng" strike="noStrike" cap="none">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31" name="Google Shape;131;p23" descr="Graphical user interface, text&#10;&#10;Description automatically generated"/>
          <p:cNvPicPr preferRelativeResize="0"/>
          <p:nvPr/>
        </p:nvPicPr>
        <p:blipFill rotWithShape="1">
          <a:blip r:embed="rId1"/>
          <a:srcRect/>
          <a:stretch>
            <a:fillRect/>
          </a:stretch>
        </p:blipFill>
        <p:spPr>
          <a:xfrm>
            <a:off x="226513" y="2534500"/>
            <a:ext cx="6035077" cy="3484557"/>
          </a:xfrm>
          <a:prstGeom prst="rect">
            <a:avLst/>
          </a:prstGeom>
          <a:noFill/>
          <a:ln>
            <a:noFill/>
          </a:ln>
        </p:spPr>
      </p:pic>
      <p:pic>
        <p:nvPicPr>
          <p:cNvPr id="132" name="Google Shape;132;p23" descr="Graphical user interface, text&#10;&#10;Description automatically generated"/>
          <p:cNvPicPr preferRelativeResize="0"/>
          <p:nvPr/>
        </p:nvPicPr>
        <p:blipFill rotWithShape="1">
          <a:blip r:embed="rId2"/>
          <a:srcRect/>
          <a:stretch>
            <a:fillRect/>
          </a:stretch>
        </p:blipFill>
        <p:spPr>
          <a:xfrm>
            <a:off x="6586000" y="2534500"/>
            <a:ext cx="5287479" cy="3484556"/>
          </a:xfrm>
          <a:prstGeom prst="rect">
            <a:avLst/>
          </a:prstGeom>
          <a:noFill/>
          <a:ln>
            <a:noFill/>
          </a:ln>
        </p:spPr>
      </p:pic>
      <p:sp>
        <p:nvSpPr>
          <p:cNvPr id="133" name="Google Shape;133;p23"/>
          <p:cNvSpPr txBox="1"/>
          <p:nvPr/>
        </p:nvSpPr>
        <p:spPr>
          <a:xfrm>
            <a:off x="5559707" y="6143263"/>
            <a:ext cx="3657600" cy="48958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2400" b="1" i="1" strike="noStrike" cap="none">
                <a:solidFill>
                  <a:schemeClr val="tx1"/>
                </a:solidFill>
                <a:latin typeface="Calibri" panose="020F0502020204030204"/>
                <a:ea typeface="Calibri" panose="020F0502020204030204"/>
                <a:cs typeface="Calibri" panose="020F0502020204030204"/>
                <a:sym typeface="Calibri" panose="020F0502020204030204"/>
              </a:rPr>
              <a:t>Happy Songs</a:t>
            </a:r>
            <a:endParaRPr lang="en-GB" sz="2400" b="1" i="1" strike="noStrike" cap="none">
              <a:solidFill>
                <a:schemeClr val="tx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4"/>
          <p:cNvSpPr txBox="1"/>
          <p:nvPr/>
        </p:nvSpPr>
        <p:spPr>
          <a:xfrm>
            <a:off x="669401" y="105137"/>
            <a:ext cx="6348713" cy="73596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4000" b="1" i="0" u="sng" strike="noStrike" cap="none">
                <a:solidFill>
                  <a:schemeClr val="tx1"/>
                </a:solidFill>
                <a:latin typeface="+mj-lt"/>
                <a:ea typeface="Calibri" panose="020F0502020204030204"/>
                <a:cs typeface="+mj-lt"/>
                <a:sym typeface="Calibri" panose="020F0502020204030204"/>
              </a:rPr>
              <a:t>Results and Output</a:t>
            </a:r>
            <a:endParaRPr lang="en-GB" sz="4000" b="1" i="0" u="sng" strike="noStrike" cap="none">
              <a:solidFill>
                <a:schemeClr val="tx1"/>
              </a:solidFill>
              <a:latin typeface="+mj-lt"/>
              <a:ea typeface="Calibri" panose="020F0502020204030204"/>
              <a:cs typeface="+mj-lt"/>
              <a:sym typeface="Calibri" panose="020F0502020204030204"/>
            </a:endParaRPr>
          </a:p>
        </p:txBody>
      </p:sp>
      <p:sp>
        <p:nvSpPr>
          <p:cNvPr id="139" name="Google Shape;139;p24"/>
          <p:cNvSpPr txBox="1"/>
          <p:nvPr/>
        </p:nvSpPr>
        <p:spPr>
          <a:xfrm>
            <a:off x="2666037" y="1455515"/>
            <a:ext cx="6618791" cy="544830"/>
          </a:xfrm>
          <a:prstGeom prst="rect">
            <a:avLst/>
          </a:prstGeom>
          <a:noFill/>
          <a:ln>
            <a:noFill/>
          </a:ln>
        </p:spPr>
        <p:txBody>
          <a:bodyPr spcFirstLastPara="1" wrap="square" lIns="121900" tIns="60933" rIns="121900" bIns="60933" anchor="t" anchorCtr="0">
            <a:spAutoFit/>
          </a:bodyPr>
          <a:lstStyle/>
          <a:p>
            <a:pPr marL="457200" marR="0" lvl="0" indent="0" algn="just" rtl="0">
              <a:lnSpc>
                <a:spcPct val="115000"/>
              </a:lnSpc>
              <a:spcBef>
                <a:spcPts val="0"/>
              </a:spcBef>
              <a:spcAft>
                <a:spcPts val="0"/>
              </a:spcAft>
              <a:buNone/>
            </a:pPr>
            <a:r>
              <a:rPr lang="en-GB"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Mood being detected and music being played</a:t>
            </a:r>
            <a:endParaRPr lang="en-GB" sz="2400" b="1" i="0" u="sng" strike="noStrike" cap="none">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140" name="Google Shape;140;p24"/>
          <p:cNvSpPr txBox="1"/>
          <p:nvPr/>
        </p:nvSpPr>
        <p:spPr>
          <a:xfrm>
            <a:off x="4502432" y="6152788"/>
            <a:ext cx="3657600" cy="48958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2400" b="1" i="1" u="none" strike="noStrike" cap="none">
                <a:solidFill>
                  <a:schemeClr val="tx1"/>
                </a:solidFill>
                <a:latin typeface="Calibri" panose="020F0502020204030204"/>
                <a:ea typeface="Calibri" panose="020F0502020204030204"/>
                <a:cs typeface="Calibri" panose="020F0502020204030204"/>
                <a:sym typeface="Calibri" panose="020F0502020204030204"/>
              </a:rPr>
              <a:t> Sad and Angry Songs</a:t>
            </a:r>
            <a:endParaRPr lang="en-GB" sz="2400" b="1" i="1" u="none" strike="noStrike" cap="none">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41" name="Google Shape;141;p24" descr="Graphical user interface, text&#10;&#10;Description automatically generated"/>
          <p:cNvPicPr preferRelativeResize="0"/>
          <p:nvPr/>
        </p:nvPicPr>
        <p:blipFill rotWithShape="1">
          <a:blip r:embed="rId1"/>
          <a:srcRect/>
          <a:stretch>
            <a:fillRect/>
          </a:stretch>
        </p:blipFill>
        <p:spPr>
          <a:xfrm>
            <a:off x="287097" y="2341555"/>
            <a:ext cx="5812035" cy="3606193"/>
          </a:xfrm>
          <a:prstGeom prst="rect">
            <a:avLst/>
          </a:prstGeom>
          <a:noFill/>
          <a:ln>
            <a:noFill/>
          </a:ln>
        </p:spPr>
      </p:pic>
      <p:pic>
        <p:nvPicPr>
          <p:cNvPr id="142" name="Google Shape;142;p24" descr="Graphical user interface, text&#10;&#10;Description automatically generated"/>
          <p:cNvPicPr preferRelativeResize="0"/>
          <p:nvPr/>
        </p:nvPicPr>
        <p:blipFill rotWithShape="1">
          <a:blip r:embed="rId2"/>
          <a:srcRect/>
          <a:stretch>
            <a:fillRect/>
          </a:stretch>
        </p:blipFill>
        <p:spPr>
          <a:xfrm>
            <a:off x="6308429" y="2341555"/>
            <a:ext cx="5492079" cy="360619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u="sng">
                <a:solidFill>
                  <a:schemeClr val="tx1"/>
                </a:solidFill>
                <a:ea typeface="Calibri" panose="020F0502020204030204"/>
                <a:cs typeface="+mj-lt"/>
                <a:sym typeface="Calibri" panose="020F0502020204030204"/>
              </a:rPr>
              <a:t>Conclusion</a:t>
            </a:r>
            <a:endParaRPr lang="en-GB" sz="4000" b="1" u="sng" dirty="0">
              <a:solidFill>
                <a:schemeClr val="tx1"/>
              </a:solidFill>
              <a:ea typeface="Calibri" panose="020F0502020204030204"/>
              <a:cs typeface="+mj-lt"/>
              <a:sym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
        <p:nvSpPr>
          <p:cNvPr id="5" name="Content Placeholder 4"/>
          <p:cNvSpPr>
            <a:spLocks noGrp="1"/>
          </p:cNvSpPr>
          <p:nvPr>
            <p:ph sz="half" idx="1"/>
          </p:nvPr>
        </p:nvSpPr>
        <p:spPr>
          <a:xfrm>
            <a:off x="0" y="1825625"/>
            <a:ext cx="7289800" cy="5347970"/>
          </a:xfrm>
        </p:spPr>
        <p:txBody>
          <a:bodyPr>
            <a:noAutofit/>
          </a:bodyPr>
          <a:lstStyle/>
          <a:p>
            <a:pPr marL="1200150" marR="0" lvl="0" indent="-285750" algn="just" rtl="0">
              <a:lnSpc>
                <a:spcPct val="115000"/>
              </a:lnSpc>
              <a:spcBef>
                <a:spcPts val="0"/>
              </a:spcBef>
              <a:spcAft>
                <a:spcPts val="0"/>
              </a:spcAft>
              <a:buClr>
                <a:srgbClr val="000000"/>
              </a:buClr>
              <a:buSzPts val="1600"/>
              <a:buFont typeface="Arial" panose="020B0604020202020204"/>
              <a:buChar char="•"/>
            </a:pPr>
            <a:r>
              <a:rPr lang="en-GB" sz="2400">
                <a:solidFill>
                  <a:schemeClr val="tx1"/>
                </a:solidFill>
                <a:latin typeface="Calibri" panose="020F0502020204030204"/>
                <a:ea typeface="Calibri" panose="020F0502020204030204"/>
                <a:cs typeface="Calibri" panose="020F0502020204030204"/>
                <a:sym typeface="Calibri" panose="020F0502020204030204"/>
              </a:rPr>
              <a:t>Using the knowledge gained and the research done for this project, we were able to create a real time product type project that we are proud of.</a:t>
            </a:r>
            <a:endParaRPr sz="24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1200150" marR="0" lvl="0" indent="-285750" algn="just" rtl="0">
              <a:lnSpc>
                <a:spcPct val="115000"/>
              </a:lnSpc>
              <a:spcBef>
                <a:spcPts val="1200"/>
              </a:spcBef>
              <a:spcAft>
                <a:spcPts val="0"/>
              </a:spcAft>
              <a:buClr>
                <a:srgbClr val="000000"/>
              </a:buClr>
              <a:buSzPts val="1600"/>
              <a:buFont typeface="Arial" panose="020B0604020202020204"/>
              <a:buChar char="•"/>
            </a:pPr>
            <a:r>
              <a:rPr lang="en-GB" sz="2400">
                <a:solidFill>
                  <a:schemeClr val="tx1"/>
                </a:solidFill>
                <a:latin typeface="Calibri" panose="020F0502020204030204"/>
                <a:ea typeface="Calibri" panose="020F0502020204030204"/>
                <a:cs typeface="Calibri" panose="020F0502020204030204"/>
                <a:sym typeface="Calibri" panose="020F0502020204030204"/>
              </a:rPr>
              <a:t>We learned about a lot of new things and came across a lot of new ideas and under the guidance of our teacher and other mentors, we were able to accomplish</a:t>
            </a:r>
            <a:endParaRPr sz="2400"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marR="168910" indent="0" algn="just">
              <a:lnSpc>
                <a:spcPct val="150000"/>
              </a:lnSpc>
              <a:spcBef>
                <a:spcPts val="0"/>
              </a:spcBef>
              <a:spcAft>
                <a:spcPts val="0"/>
              </a:spcAft>
              <a:buNone/>
            </a:pPr>
            <a:endParaRPr lang="en-US" sz="2400"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50" name="Google Shape;150;p25" descr="A picture containing person, toothbrush&#10;&#10;Description automatically generated"/>
          <p:cNvPicPr preferRelativeResize="0">
            <a:picLocks noChangeAspect="1"/>
          </p:cNvPicPr>
          <p:nvPr>
            <p:ph sz="half" idx="2"/>
          </p:nvPr>
        </p:nvPicPr>
        <p:blipFill rotWithShape="1">
          <a:blip r:embed="rId1"/>
          <a:srcRect/>
          <a:stretch>
            <a:fillRect/>
          </a:stretch>
        </p:blipFill>
        <p:spPr>
          <a:xfrm>
            <a:off x="8014335" y="2004060"/>
            <a:ext cx="4177665" cy="311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647815" cy="1325880"/>
          </a:xfrm>
        </p:spPr>
        <p:txBody>
          <a:bodyPr/>
          <a:lstStyle/>
          <a:p>
            <a:r>
              <a:rPr lang="en-US" sz="4000" b="1" u="sng" dirty="0">
                <a:cs typeface="Times New Roman" panose="02020603050405020304" pitchFamily="18" charset="0"/>
              </a:rPr>
              <a:t>Future Scope and prospect :</a:t>
            </a:r>
            <a:endParaRPr lang="en-US" sz="4000" b="1" u="sng" dirty="0">
              <a:cs typeface="Times New Roman" panose="02020603050405020304" pitchFamily="18" charset="0"/>
            </a:endParaRPr>
          </a:p>
        </p:txBody>
      </p:sp>
      <p:sp>
        <p:nvSpPr>
          <p:cNvPr id="3" name="Content Placeholder 2"/>
          <p:cNvSpPr>
            <a:spLocks noGrp="1"/>
          </p:cNvSpPr>
          <p:nvPr>
            <p:ph idx="1"/>
          </p:nvPr>
        </p:nvSpPr>
        <p:spPr>
          <a:xfrm>
            <a:off x="838200" y="1135464"/>
            <a:ext cx="10515600" cy="5121901"/>
          </a:xfrm>
        </p:spPr>
        <p:txBody>
          <a:bodyPr>
            <a:noAutofit/>
          </a:bodyPr>
          <a:lstStyle/>
          <a:p>
            <a:r>
              <a:rPr lang="en-IN" sz="2000" dirty="0">
                <a:solidFill>
                  <a:schemeClr val="tx1"/>
                </a:solidFill>
                <a:cs typeface="+mn-lt"/>
              </a:rPr>
              <a:t>If we want to improve your recognition accuracy, Increase the size of the dataset by applying more (random) transformations to the input images. </a:t>
            </a:r>
            <a:endParaRPr lang="en-US" sz="2000" dirty="0">
              <a:solidFill>
                <a:schemeClr val="tx1"/>
              </a:solidFill>
              <a:cs typeface="+mn-lt"/>
            </a:endParaRPr>
          </a:p>
          <a:p>
            <a:r>
              <a:rPr lang="en-US" sz="2000" dirty="0">
                <a:solidFill>
                  <a:schemeClr val="tx1"/>
                </a:solidFill>
                <a:cs typeface="+mn-lt"/>
              </a:rPr>
              <a:t>I </a:t>
            </a:r>
            <a:r>
              <a:rPr lang="en-US" sz="2000" dirty="0" err="1">
                <a:solidFill>
                  <a:schemeClr val="tx1"/>
                </a:solidFill>
                <a:cs typeface="+mn-lt"/>
              </a:rPr>
              <a:t>i</a:t>
            </a:r>
            <a:r>
              <a:rPr lang="en-IN" sz="2000" dirty="0">
                <a:solidFill>
                  <a:schemeClr val="tx1"/>
                </a:solidFill>
                <a:cs typeface="+mn-lt"/>
              </a:rPr>
              <a:t>ntend to expand this research to a larger scale in the future so that different embedding models can be considered on a wider range of datasets.</a:t>
            </a:r>
            <a:endParaRPr lang="en-IN" sz="2000" dirty="0">
              <a:solidFill>
                <a:schemeClr val="tx1"/>
              </a:solidFill>
              <a:cs typeface="+mn-lt"/>
            </a:endParaRPr>
          </a:p>
          <a:p>
            <a:r>
              <a:rPr lang="en-IN" sz="2000" dirty="0">
                <a:solidFill>
                  <a:schemeClr val="tx1"/>
                </a:solidFill>
                <a:cs typeface="+mn-lt"/>
              </a:rPr>
              <a:t>This system will be used to detect more types of facial emotions . </a:t>
            </a:r>
            <a:endParaRPr lang="en-IN" sz="2000" dirty="0">
              <a:solidFill>
                <a:schemeClr val="tx1"/>
              </a:solidFill>
              <a:cs typeface="+mn-lt"/>
            </a:endParaRPr>
          </a:p>
          <a:p>
            <a:pPr lvl="0"/>
            <a:r>
              <a:rPr lang="en-US" sz="2000" dirty="0">
                <a:solidFill>
                  <a:schemeClr val="tx1"/>
                </a:solidFill>
                <a:cs typeface="+mn-lt"/>
              </a:rPr>
              <a:t>To create an android application based on this Deep learning model.</a:t>
            </a:r>
            <a:endParaRPr lang="en-IN" sz="2000" dirty="0">
              <a:solidFill>
                <a:schemeClr val="tx1"/>
              </a:solidFill>
              <a:cs typeface="+mn-lt"/>
            </a:endParaRPr>
          </a:p>
          <a:p>
            <a:pPr lvl="0"/>
            <a:r>
              <a:rPr lang="en-US" sz="2000" dirty="0">
                <a:solidFill>
                  <a:schemeClr val="tx1"/>
                </a:solidFill>
                <a:cs typeface="+mn-lt"/>
              </a:rPr>
              <a:t>Develop a fully working website for Facial Emotion Detection.</a:t>
            </a:r>
            <a:endParaRPr lang="en-IN" sz="2000" dirty="0">
              <a:solidFill>
                <a:schemeClr val="tx1"/>
              </a:solidFill>
              <a:cs typeface="+mn-lt"/>
            </a:endParaRPr>
          </a:p>
          <a:p>
            <a:pPr lvl="0"/>
            <a:r>
              <a:rPr lang="en-US" sz="2000" dirty="0">
                <a:solidFill>
                  <a:schemeClr val="tx1"/>
                </a:solidFill>
                <a:cs typeface="+mn-lt"/>
              </a:rPr>
              <a:t>To improve prediction accuracy and get accurate results for the complex emotions.</a:t>
            </a:r>
            <a:endParaRPr lang="en-IN" sz="2000" dirty="0">
              <a:solidFill>
                <a:schemeClr val="tx1"/>
              </a:solidFill>
              <a:cs typeface="+mn-lt"/>
            </a:endParaRPr>
          </a:p>
          <a:p>
            <a:pPr lvl="0"/>
            <a:r>
              <a:rPr lang="en-US" sz="2000" dirty="0">
                <a:solidFill>
                  <a:schemeClr val="tx1"/>
                </a:solidFill>
                <a:cs typeface="+mn-lt"/>
              </a:rPr>
              <a:t>To reduce the character error rate by training the model with more datasets and samples.</a:t>
            </a:r>
            <a:endParaRPr lang="en-IN" sz="2000" dirty="0">
              <a:solidFill>
                <a:schemeClr val="tx1"/>
              </a:solidFill>
              <a:cs typeface="+mn-lt"/>
            </a:endParaRPr>
          </a:p>
          <a:p>
            <a:pPr marL="285750" marR="0" lvl="0" indent="-285750" algn="just" rtl="0">
              <a:lnSpc>
                <a:spcPct val="115000"/>
              </a:lnSpc>
              <a:spcBef>
                <a:spcPts val="0"/>
              </a:spcBef>
              <a:spcAft>
                <a:spcPts val="0"/>
              </a:spcAft>
              <a:buClr>
                <a:srgbClr val="000000"/>
              </a:buClr>
              <a:buSzPts val="1600"/>
              <a:buFont typeface="Arial" panose="020B0604020202020204"/>
              <a:buChar char="•"/>
            </a:pPr>
            <a:r>
              <a:rPr lang="en-GB" sz="2000">
                <a:solidFill>
                  <a:schemeClr val="tx1"/>
                </a:solidFill>
                <a:ea typeface="Calibri" panose="020F0502020204030204"/>
                <a:cs typeface="+mn-lt"/>
                <a:sym typeface="Calibri" panose="020F0502020204030204"/>
              </a:rPr>
              <a:t>In the future, we can look to directly play songs from Spotify or any other music playing app according to the user's discretion.</a:t>
            </a:r>
            <a:endParaRPr lang="en-GB" sz="2000">
              <a:solidFill>
                <a:schemeClr val="tx1"/>
              </a:solidFill>
              <a:ea typeface="Calibri" panose="020F0502020204030204"/>
              <a:cs typeface="+mn-lt"/>
              <a:sym typeface="Calibri" panose="020F0502020204030204"/>
            </a:endParaRPr>
          </a:p>
          <a:p>
            <a:pPr marL="285750" marR="0" lvl="0" indent="-285750" algn="just" rtl="0">
              <a:lnSpc>
                <a:spcPct val="115000"/>
              </a:lnSpc>
              <a:spcBef>
                <a:spcPts val="0"/>
              </a:spcBef>
              <a:spcAft>
                <a:spcPts val="0"/>
              </a:spcAft>
              <a:buClr>
                <a:srgbClr val="000000"/>
              </a:buClr>
              <a:buSzPts val="1600"/>
              <a:buFont typeface="Arial" panose="020B0604020202020204"/>
              <a:buChar char="•"/>
            </a:pPr>
            <a:r>
              <a:rPr lang="en-GB" sz="2000">
                <a:solidFill>
                  <a:schemeClr val="tx1"/>
                </a:solidFill>
                <a:ea typeface="Calibri" panose="020F0502020204030204"/>
                <a:cs typeface="+mn-lt"/>
                <a:sym typeface="Calibri" panose="020F0502020204030204"/>
              </a:rPr>
              <a:t>We can also try to dynamically detect our mood and satisfy and the user with more than one components like videos and favorite photos along with a fitting theme music.</a:t>
            </a:r>
            <a:endParaRPr sz="2000" b="0" i="0" u="none" strike="noStrike" cap="none">
              <a:solidFill>
                <a:schemeClr val="tx1"/>
              </a:solidFill>
              <a:ea typeface="Calibri" panose="020F0502020204030204"/>
              <a:cs typeface="+mn-lt"/>
              <a:sym typeface="Calibri" panose="020F0502020204030204"/>
            </a:endParaRPr>
          </a:p>
          <a:p>
            <a:pPr lvl="0"/>
            <a:endParaRPr lang="en-IN" sz="2000" dirty="0">
              <a:solidFill>
                <a:schemeClr val="tx1"/>
              </a:solidFill>
              <a:cs typeface="+mn-lt"/>
            </a:endParaRPr>
          </a:p>
          <a:p>
            <a:endParaRPr lang="en-IN" sz="2000" dirty="0">
              <a:solidFill>
                <a:schemeClr val="tx1"/>
              </a:solidFill>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26"/>
            <a:ext cx="7005918" cy="758421"/>
          </a:xfrm>
        </p:spPr>
        <p:txBody>
          <a:bodyPr>
            <a:normAutofit/>
          </a:bodyPr>
          <a:lstStyle/>
          <a:p>
            <a:r>
              <a:rPr lang="en-US" sz="4000" b="1" u="sng" dirty="0"/>
              <a:t>References</a:t>
            </a:r>
            <a:endParaRPr lang="en-US" sz="4000" b="1" u="sng" dirty="0"/>
          </a:p>
        </p:txBody>
      </p:sp>
      <p:sp>
        <p:nvSpPr>
          <p:cNvPr id="3" name="Content Placeholder 2"/>
          <p:cNvSpPr>
            <a:spLocks noGrp="1"/>
          </p:cNvSpPr>
          <p:nvPr>
            <p:ph idx="1"/>
          </p:nvPr>
        </p:nvSpPr>
        <p:spPr>
          <a:xfrm>
            <a:off x="838200" y="1505585"/>
            <a:ext cx="7209790" cy="5352415"/>
          </a:xfrm>
        </p:spPr>
        <p: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1"/>
              </a:rPr>
              <a:t>https://dolby.io/blog/capturing-high-quality-audio-with-python-and-pyaudio/#:~:text=PyAudio%20is%20a%20set%20of,library%20interfacing%20with%20audio%20drivers</a:t>
            </a:r>
            <a:r>
              <a:rPr lang="en-GB" sz="2000">
                <a:solidFill>
                  <a:srgbClr val="0070C0"/>
                </a:solidFill>
                <a:latin typeface="Playfair Display"/>
                <a:ea typeface="Playfair Display"/>
                <a:cs typeface="Playfair Display"/>
                <a:sym typeface="Playfair Display"/>
              </a:rPr>
              <a:t>.</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2"/>
              </a:rPr>
              <a:t>https://riptutorial.com/python/topic/10627/pyaudio#:~:text=Introduction%23,on%20a%20variety%20of%20platforms</a:t>
            </a:r>
            <a:r>
              <a:rPr lang="en-GB" sz="2000">
                <a:solidFill>
                  <a:srgbClr val="0070C0"/>
                </a:solidFill>
                <a:latin typeface="Playfair Display"/>
                <a:ea typeface="Playfair Display"/>
                <a:cs typeface="Playfair Display"/>
                <a:sym typeface="Playfair Display"/>
              </a:rPr>
              <a:t>.</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3"/>
              </a:rPr>
              <a:t>https://pypi.org/project/SpeechRecognition/</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4"/>
              </a:rPr>
              <a:t>https://github.com/serengil/deepface</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2000" u="sng">
                <a:solidFill>
                  <a:schemeClr val="hlink"/>
                </a:solidFill>
                <a:latin typeface="Playfair Display"/>
                <a:ea typeface="Playfair Display"/>
                <a:cs typeface="Playfair Display"/>
                <a:sym typeface="Playfair Display"/>
                <a:hlinkClick r:id="rId5"/>
              </a:rPr>
              <a:t>https://opencv.org/about/</a:t>
            </a:r>
            <a:endParaRPr sz="2000" b="0" i="0" u="none" strike="noStrike" cap="none">
              <a:solidFill>
                <a:srgbClr val="0070C0"/>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1400"/>
              <a:buFont typeface="Arial" panose="020B0604020202020204"/>
              <a:buNone/>
            </a:pPr>
            <a:endParaRPr sz="2000" b="0" i="0" u="none" strike="noStrike" cap="none">
              <a:solidFill>
                <a:srgbClr val="000000"/>
              </a:solidFill>
              <a:latin typeface="Playfair Display"/>
              <a:ea typeface="Playfair Display"/>
              <a:cs typeface="Playfair Display"/>
              <a:sym typeface="Playfair Display"/>
            </a:endParaRPr>
          </a:p>
          <a:p>
            <a:pPr marL="0" indent="0">
              <a:buNone/>
            </a:pPr>
            <a:endParaRPr lang="en-IN" sz="2000" b="0" i="0" u="none" strike="noStrike" cap="none" dirty="0">
              <a:solidFill>
                <a:srgbClr val="000000"/>
              </a:solidFill>
              <a:latin typeface="Playfair Display"/>
              <a:ea typeface="Playfair Display"/>
              <a:cs typeface="Playfair Display"/>
              <a:sym typeface="Playfair Display"/>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8850" y="643466"/>
            <a:ext cx="7874299" cy="5571067"/>
          </a:xfrm>
          <a:prstGeom prst="rect">
            <a:avLst/>
          </a:prstGeom>
        </p:spPr>
      </p:pic>
      <p:sp>
        <p:nvSpPr>
          <p:cNvPr id="4" name="Slide Number Placeholder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CDBBEF-AA6C-4BA6-85B2-A17D7F280E38}"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Times New Roman" panose="02020603050405020304"/>
              </a:rPr>
              <a:t>Contents</a:t>
            </a:r>
            <a:endParaRPr lang="en-US" b="1" dirty="0">
              <a:latin typeface="Times New Roman" panose="02020603050405020304"/>
              <a:cs typeface="Times New Roman" panose="020206030504050203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
        <p:nvSpPr>
          <p:cNvPr id="3" name="Text Box 2"/>
          <p:cNvSpPr txBox="1"/>
          <p:nvPr/>
        </p:nvSpPr>
        <p:spPr>
          <a:xfrm>
            <a:off x="838200" y="1542415"/>
            <a:ext cx="4106545" cy="2861310"/>
          </a:xfrm>
          <a:prstGeom prst="rect">
            <a:avLst/>
          </a:prstGeom>
          <a:noFill/>
        </p:spPr>
        <p:txBody>
          <a:bodyPr wrap="square" rtlCol="0" anchor="t">
            <a:spAutoFit/>
          </a:bodyPr>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Music to the Soul</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Introduction to the Project</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Problem Formulation</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Methodology</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Face Recognition</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Speech Recognition</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Results and Outputs</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Conclusion</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Future Scope and Prospects</a:t>
            </a:r>
            <a:endParaRPr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Playfair Display"/>
              <a:buChar char="●"/>
            </a:pPr>
            <a:r>
              <a:rPr lang="en-GB">
                <a:solidFill>
                  <a:srgbClr val="000000"/>
                </a:solidFill>
                <a:latin typeface="Calibri" panose="020F0502020204030204"/>
                <a:ea typeface="Calibri" panose="020F0502020204030204"/>
                <a:cs typeface="Calibri" panose="020F0502020204030204"/>
                <a:sym typeface="Calibri" panose="020F0502020204030204"/>
              </a:rPr>
              <a:t>Reference Links</a:t>
            </a:r>
            <a:endParaRPr lang="en-US"/>
          </a:p>
        </p:txBody>
      </p:sp>
      <p:pic>
        <p:nvPicPr>
          <p:cNvPr id="66" name="Google Shape;66;p14" descr="A picture containing text, computer, screenshot, vector graphics&#10;&#10;Description automatically generated"/>
          <p:cNvPicPr preferRelativeResize="0">
            <a:picLocks noChangeAspect="1"/>
          </p:cNvPicPr>
          <p:nvPr>
            <p:ph idx="1"/>
          </p:nvPr>
        </p:nvPicPr>
        <p:blipFill rotWithShape="1">
          <a:blip r:embed="rId1"/>
          <a:srcRect/>
          <a:stretch>
            <a:fillRect/>
          </a:stretch>
        </p:blipFill>
        <p:spPr>
          <a:xfrm>
            <a:off x="4820285" y="1542415"/>
            <a:ext cx="6419850" cy="4248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u="sng">
                <a:solidFill>
                  <a:schemeClr val="tx1"/>
                </a:solidFill>
                <a:ea typeface="Calibri" panose="020F0502020204030204"/>
                <a:cs typeface="+mj-lt"/>
                <a:sym typeface="Calibri" panose="020F0502020204030204"/>
              </a:rPr>
              <a:t>Music To The Soul</a:t>
            </a:r>
            <a:endParaRPr lang="en-US" sz="4000" u="sng" dirty="0">
              <a:cs typeface="Times New Roman" panose="02020603050405020304" pitchFamily="18" charset="0"/>
            </a:endParaRPr>
          </a:p>
        </p:txBody>
      </p:sp>
      <p:sp>
        <p:nvSpPr>
          <p:cNvPr id="3" name="Content Placeholder 2"/>
          <p:cNvSpPr>
            <a:spLocks noGrp="1"/>
          </p:cNvSpPr>
          <p:nvPr>
            <p:ph sz="half" idx="1"/>
          </p:nvPr>
        </p:nvSpPr>
        <p:spPr>
          <a:xfrm>
            <a:off x="982345" y="1691005"/>
            <a:ext cx="6043930" cy="4486275"/>
          </a:xfrm>
        </p:spPr>
        <p:txBody>
          <a:bodyPr>
            <a:normAutofit fontScale="90000" lnSpcReduction="10000"/>
          </a:bodyPr>
          <a:lstStyle/>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latin typeface="Calibri" panose="020F0502020204030204"/>
                <a:ea typeface="Calibri" panose="020F0502020204030204"/>
                <a:cs typeface="Calibri" panose="020F0502020204030204"/>
                <a:sym typeface="Calibri" panose="020F0502020204030204"/>
              </a:rPr>
              <a:t>Our brain responds to each external stimulus instantly, and the sound of the music is one of them. </a:t>
            </a:r>
            <a:endParaRPr lang="en-GB"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latin typeface="Calibri" panose="020F0502020204030204"/>
                <a:ea typeface="Calibri" panose="020F0502020204030204"/>
                <a:cs typeface="Calibri" panose="020F0502020204030204"/>
                <a:sym typeface="Calibri" panose="020F0502020204030204"/>
              </a:rPr>
              <a:t>Music stimulates the part of the brain that produces the dopamine hormone. This hormone affects emotional behavior and mood. </a:t>
            </a:r>
            <a:endParaRPr lang="en-GB"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latin typeface="Calibri" panose="020F0502020204030204"/>
                <a:ea typeface="Calibri" panose="020F0502020204030204"/>
                <a:cs typeface="Calibri" panose="020F0502020204030204"/>
                <a:sym typeface="Calibri" panose="020F0502020204030204"/>
              </a:rPr>
              <a:t>The influence of music is both behavioral and neural.</a:t>
            </a:r>
            <a:endParaRPr lang="en-GB"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latin typeface="Calibri" panose="020F0502020204030204"/>
                <a:ea typeface="Calibri" panose="020F0502020204030204"/>
                <a:cs typeface="Calibri" panose="020F0502020204030204"/>
                <a:sym typeface="Calibri" panose="020F0502020204030204"/>
              </a:rPr>
              <a:t> That is, this means that music not only affects the mood but also affects what we cannot control ourselves.</a:t>
            </a:r>
            <a:endParaRPr b="0"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0" indent="0">
              <a:buNone/>
            </a:pPr>
            <a:endParaRPr lang="en-IN"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94851" y="566420"/>
            <a:ext cx="3773149" cy="2112963"/>
          </a:xfrm>
          <a:prstGeom prst="rect">
            <a:avLst/>
          </a:prstGeom>
        </p:spPr>
      </p:pic>
      <p:pic>
        <p:nvPicPr>
          <p:cNvPr id="71" name="Google Shape;71;p15" descr="A picture containing clipart&#10;&#10;Description automatically generated"/>
          <p:cNvPicPr preferRelativeResize="0">
            <a:picLocks noChangeAspect="1"/>
          </p:cNvPicPr>
          <p:nvPr>
            <p:ph sz="half" idx="2"/>
          </p:nvPr>
        </p:nvPicPr>
        <p:blipFill rotWithShape="1">
          <a:blip r:embed="rId2"/>
          <a:srcRect/>
          <a:stretch>
            <a:fillRect/>
          </a:stretch>
        </p:blipFill>
        <p:spPr>
          <a:xfrm>
            <a:off x="7494905" y="3651250"/>
            <a:ext cx="3540125" cy="3070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5270"/>
            <a:ext cx="7553325" cy="5051425"/>
          </a:xfrm>
        </p:spPr>
        <p:txBody>
          <a:bodyPr>
            <a:normAutofit lnSpcReduction="10000"/>
          </a:bodyPr>
          <a:lstStyle/>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ea typeface="Calibri" panose="020F0502020204030204"/>
                <a:cs typeface="+mn-lt"/>
                <a:sym typeface="Calibri" panose="020F0502020204030204"/>
              </a:rPr>
              <a:t>By the help of numerous machine learning algorithms and concepts, we detect the face of the user to recognize the mood.</a:t>
            </a:r>
            <a:endParaRPr b="0" i="0" u="none" strike="noStrike" cap="none">
              <a:solidFill>
                <a:schemeClr val="tx1"/>
              </a:solidFill>
              <a:ea typeface="Arial" panose="020B0604020202020204"/>
              <a:cs typeface="+mn-lt"/>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ea typeface="Calibri" panose="020F0502020204030204"/>
                <a:cs typeface="+mn-lt"/>
                <a:sym typeface="Calibri" panose="020F0502020204030204"/>
              </a:rPr>
              <a:t> Once, we have that data, we play random songs that fit the mood. </a:t>
            </a:r>
            <a:endParaRPr b="0" i="0" u="none" strike="noStrike" cap="none">
              <a:solidFill>
                <a:schemeClr val="tx1"/>
              </a:solidFill>
              <a:ea typeface="Arial" panose="020B0604020202020204"/>
              <a:cs typeface="+mn-lt"/>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ea typeface="Calibri" panose="020F0502020204030204"/>
                <a:cs typeface="+mn-lt"/>
                <a:sym typeface="Calibri" panose="020F0502020204030204"/>
              </a:rPr>
              <a:t>We’ve added a voice recognition feature where user can just speak out his or her mood.</a:t>
            </a:r>
            <a:endParaRPr b="0" i="0" u="none" strike="noStrike" cap="none">
              <a:solidFill>
                <a:schemeClr val="tx1"/>
              </a:solidFill>
              <a:ea typeface="Arial" panose="020B0604020202020204"/>
              <a:cs typeface="+mn-lt"/>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ea typeface="Calibri" panose="020F0502020204030204"/>
                <a:cs typeface="+mn-lt"/>
                <a:sym typeface="Calibri" panose="020F0502020204030204"/>
              </a:rPr>
              <a:t> Finally, we added a personal touch by including a threaded virtual assistant to give a real life experience. </a:t>
            </a:r>
            <a:endParaRPr lang="en-GB" dirty="0">
              <a:solidFill>
                <a:schemeClr val="tx1"/>
              </a:solidFill>
              <a:ea typeface="Calibri" panose="020F0502020204030204"/>
              <a:cs typeface="+mn-lt"/>
              <a:sym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
        <p:nvSpPr>
          <p:cNvPr id="2" name="TextBox 1"/>
          <p:cNvSpPr txBox="1"/>
          <p:nvPr/>
        </p:nvSpPr>
        <p:spPr>
          <a:xfrm>
            <a:off x="838199" y="294474"/>
            <a:ext cx="10515599" cy="706755"/>
          </a:xfrm>
          <a:prstGeom prst="rect">
            <a:avLst/>
          </a:prstGeom>
          <a:noFill/>
        </p:spPr>
        <p:txBody>
          <a:bodyPr wrap="square" rtlCol="0">
            <a:spAutoFit/>
          </a:bodyPr>
          <a:lstStyle/>
          <a:p>
            <a:r>
              <a:rPr lang="en-GB" sz="4000" b="1" u="sng">
                <a:solidFill>
                  <a:schemeClr val="tx1"/>
                </a:solidFill>
                <a:latin typeface="+mj-lt"/>
                <a:ea typeface="Calibri" panose="020F0502020204030204"/>
                <a:cs typeface="+mj-lt"/>
                <a:sym typeface="Calibri" panose="020F0502020204030204"/>
              </a:rPr>
              <a:t>Introduction to the Project</a:t>
            </a:r>
            <a:endParaRPr lang="en-GB" sz="4000" b="1" u="sng" dirty="0">
              <a:solidFill>
                <a:schemeClr val="tx1"/>
              </a:solidFill>
              <a:latin typeface="+mj-lt"/>
              <a:ea typeface="Calibri" panose="020F0502020204030204"/>
              <a:cs typeface="+mj-lt"/>
              <a:sym typeface="Calibri" panose="020F0502020204030204"/>
            </a:endParaRPr>
          </a:p>
        </p:txBody>
      </p:sp>
      <p:pic>
        <p:nvPicPr>
          <p:cNvPr id="80" name="Google Shape;80;p16"/>
          <p:cNvPicPr preferRelativeResize="0"/>
          <p:nvPr/>
        </p:nvPicPr>
        <p:blipFill rotWithShape="1">
          <a:blip r:embed="rId1"/>
          <a:srcRect/>
          <a:stretch>
            <a:fillRect/>
          </a:stretch>
        </p:blipFill>
        <p:spPr>
          <a:xfrm>
            <a:off x="8401685" y="1001395"/>
            <a:ext cx="2790190" cy="338010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p:tgtEl>
                                          <p:spTgt spid="80"/>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1315"/>
            <a:ext cx="6511925" cy="5090160"/>
          </a:xfrm>
        </p:spPr>
        <p:txBody>
          <a:bodyPr>
            <a:normAutofit fontScale="90000"/>
          </a:bodyPr>
          <a:lstStyle/>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ea typeface="Calibri" panose="020F0502020204030204"/>
                <a:cs typeface="+mn-lt"/>
                <a:sym typeface="Calibri" panose="020F0502020204030204"/>
              </a:rPr>
              <a:t>One of the main reasons for us to make this project was to cater to the behavioral and mood changes that one goes through.</a:t>
            </a:r>
            <a:endParaRPr b="0" i="0" u="none" strike="noStrike" cap="none">
              <a:solidFill>
                <a:schemeClr val="tx1"/>
              </a:solidFill>
              <a:ea typeface="Arial" panose="020B0604020202020204"/>
              <a:cs typeface="+mn-lt"/>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ea typeface="Calibri" panose="020F0502020204030204"/>
                <a:cs typeface="+mn-lt"/>
                <a:sym typeface="Calibri" panose="020F0502020204030204"/>
              </a:rPr>
              <a:t> By the help of numerous machine learning algorithms and concepts, we detect the face of the user to recognize the mood. </a:t>
            </a:r>
            <a:endParaRPr b="0" i="0" u="none" strike="noStrike" cap="none">
              <a:solidFill>
                <a:schemeClr val="tx1"/>
              </a:solidFill>
              <a:ea typeface="Arial" panose="020B0604020202020204"/>
              <a:cs typeface="+mn-lt"/>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ea typeface="Calibri" panose="020F0502020204030204"/>
                <a:cs typeface="+mn-lt"/>
                <a:sym typeface="Calibri" panose="020F0502020204030204"/>
              </a:rPr>
              <a:t>Once, we have that data, we play random songs that fit the mood. We’ve added a voice recognition feature where user can just speak out his or her mood. </a:t>
            </a:r>
            <a:endParaRPr b="0" i="0" u="none" strike="noStrike" cap="none">
              <a:solidFill>
                <a:schemeClr val="tx1"/>
              </a:solidFill>
              <a:ea typeface="Arial" panose="020B0604020202020204"/>
              <a:cs typeface="+mn-lt"/>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GB">
                <a:solidFill>
                  <a:schemeClr val="tx1"/>
                </a:solidFill>
                <a:ea typeface="Calibri" panose="020F0502020204030204"/>
                <a:cs typeface="+mn-lt"/>
                <a:sym typeface="Calibri" panose="020F0502020204030204"/>
              </a:rPr>
              <a:t>Finally, we added a personal touch by including a threaded virtual assistant to give a real life.</a:t>
            </a:r>
            <a:endParaRPr b="0" i="0" u="none" strike="noStrike" cap="none">
              <a:solidFill>
                <a:schemeClr val="tx1"/>
              </a:solidFill>
              <a:ea typeface="Arial" panose="020B0604020202020204"/>
              <a:cs typeface="+mn-lt"/>
              <a:sym typeface="Arial" panose="020B0604020202020204"/>
            </a:endParaRPr>
          </a:p>
          <a:p>
            <a:pPr marL="0" indent="0">
              <a:buNone/>
            </a:pPr>
            <a:endParaRPr lang="en-US" b="0" i="0" u="none" strike="noStrike" cap="none" dirty="0">
              <a:solidFill>
                <a:schemeClr val="tx1"/>
              </a:solidFill>
              <a:ea typeface="Arial" panose="020B0604020202020204"/>
              <a:cs typeface="+mn-lt"/>
              <a:sym typeface="Arial" panose="020B060402020202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
        <p:nvSpPr>
          <p:cNvPr id="2" name="TextBox 1"/>
          <p:cNvSpPr txBox="1"/>
          <p:nvPr/>
        </p:nvSpPr>
        <p:spPr>
          <a:xfrm>
            <a:off x="1201270" y="600822"/>
            <a:ext cx="10152530" cy="706755"/>
          </a:xfrm>
          <a:prstGeom prst="rect">
            <a:avLst/>
          </a:prstGeom>
          <a:noFill/>
        </p:spPr>
        <p:txBody>
          <a:bodyPr wrap="square" rtlCol="0">
            <a:spAutoFit/>
          </a:bodyPr>
          <a:lstStyle/>
          <a:p>
            <a:r>
              <a:rPr lang="en-GB" sz="4000" b="1" u="sng">
                <a:solidFill>
                  <a:schemeClr val="tx1"/>
                </a:solidFill>
                <a:latin typeface="+mj-lt"/>
                <a:ea typeface="Calibri" panose="020F0502020204030204"/>
                <a:cs typeface="+mj-lt"/>
                <a:sym typeface="Calibri" panose="020F0502020204030204"/>
              </a:rPr>
              <a:t>Problem Formulation</a:t>
            </a:r>
            <a:endParaRPr lang="en-GB" sz="4000" b="1" u="sng" dirty="0">
              <a:solidFill>
                <a:schemeClr val="tx1"/>
              </a:solidFill>
              <a:latin typeface="+mj-lt"/>
              <a:ea typeface="Calibri" panose="020F0502020204030204"/>
              <a:cs typeface="+mj-lt"/>
              <a:sym typeface="Calibri" panose="020F0502020204030204"/>
            </a:endParaRPr>
          </a:p>
        </p:txBody>
      </p:sp>
      <p:pic>
        <p:nvPicPr>
          <p:cNvPr id="88" name="Google Shape;88;p17"/>
          <p:cNvPicPr preferRelativeResize="0"/>
          <p:nvPr/>
        </p:nvPicPr>
        <p:blipFill rotWithShape="1">
          <a:blip r:embed="rId1"/>
          <a:srcRect/>
          <a:stretch>
            <a:fillRect/>
          </a:stretch>
        </p:blipFill>
        <p:spPr>
          <a:xfrm>
            <a:off x="7467841" y="2393055"/>
            <a:ext cx="3886200" cy="278799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p:tgtEl>
                                          <p:spTgt spid="88"/>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70" y="2766060"/>
            <a:ext cx="4682490" cy="1325880"/>
          </a:xfrm>
        </p:spPr>
        <p:txBody>
          <a:bodyPr>
            <a:normAutofit/>
          </a:bodyPr>
          <a:lstStyle/>
          <a:p>
            <a:r>
              <a:rPr lang="en-GB" sz="4000" b="1" u="sng">
                <a:solidFill>
                  <a:schemeClr val="tx1"/>
                </a:solidFill>
                <a:ea typeface="Calibri" panose="020F0502020204030204"/>
                <a:cs typeface="+mj-lt"/>
                <a:sym typeface="Calibri" panose="020F0502020204030204"/>
              </a:rPr>
              <a:t>Methodology</a:t>
            </a:r>
            <a:endParaRPr lang="en-GB" sz="4000" b="1" u="sng" dirty="0">
              <a:solidFill>
                <a:schemeClr val="tx1"/>
              </a:solidFill>
              <a:ea typeface="Calibri" panose="020F0502020204030204"/>
              <a:cs typeface="+mj-lt"/>
              <a:sym typeface="Calibri" panose="020F050202020403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pic>
        <p:nvPicPr>
          <p:cNvPr id="93" name="Google Shape;93;p18"/>
          <p:cNvPicPr preferRelativeResize="0">
            <a:picLocks noChangeAspect="1"/>
          </p:cNvPicPr>
          <p:nvPr>
            <p:ph idx="1"/>
          </p:nvPr>
        </p:nvPicPr>
        <p:blipFill rotWithShape="1">
          <a:blip r:embed="rId1"/>
          <a:srcRect/>
          <a:stretch>
            <a:fillRect/>
          </a:stretch>
        </p:blipFill>
        <p:spPr>
          <a:xfrm>
            <a:off x="5396865" y="401320"/>
            <a:ext cx="5475605" cy="64566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a:solidFill>
                  <a:schemeClr val="tx1"/>
                </a:solidFill>
                <a:ea typeface="Calibri" panose="020F0502020204030204"/>
                <a:cs typeface="+mj-lt"/>
                <a:sym typeface="Calibri" panose="020F0502020204030204"/>
              </a:rPr>
              <a:t>Emotion Detection</a:t>
            </a:r>
            <a:endParaRPr lang="en-GB" b="1" u="sng" dirty="0">
              <a:solidFill>
                <a:schemeClr val="tx1"/>
              </a:solidFill>
              <a:ea typeface="Calibri" panose="020F0502020204030204"/>
              <a:cs typeface="+mj-lt"/>
              <a:sym typeface="Calibri" panose="020F0502020204030204"/>
            </a:endParaRPr>
          </a:p>
        </p:txBody>
      </p:sp>
      <p:sp>
        <p:nvSpPr>
          <p:cNvPr id="3" name="Content Placeholder 2"/>
          <p:cNvSpPr>
            <a:spLocks noGrp="1"/>
          </p:cNvSpPr>
          <p:nvPr>
            <p:ph sz="half" idx="1"/>
          </p:nvPr>
        </p:nvSpPr>
        <p:spPr>
          <a:xfrm>
            <a:off x="838200" y="1537970"/>
            <a:ext cx="6873240" cy="4421505"/>
          </a:xfrm>
        </p:spPr>
        <p:txBody>
          <a:bodyPr>
            <a:normAutofit fontScale="70000"/>
          </a:bodyPr>
          <a:lstStyle/>
          <a:p>
            <a:pPr marL="457200" marR="0" lvl="0" indent="0" algn="just" rtl="0">
              <a:lnSpc>
                <a:spcPct val="115000"/>
              </a:lnSpc>
              <a:spcBef>
                <a:spcPts val="0"/>
              </a:spcBef>
              <a:spcAft>
                <a:spcPts val="0"/>
              </a:spcAft>
              <a:buNone/>
            </a:pPr>
            <a:r>
              <a:rPr lang="en-GB" sz="2400" b="1">
                <a:solidFill>
                  <a:schemeClr val="tx1"/>
                </a:solidFill>
                <a:latin typeface="Calibri" panose="020F0502020204030204"/>
                <a:ea typeface="Calibri" panose="020F0502020204030204"/>
                <a:cs typeface="Calibri" panose="020F0502020204030204"/>
                <a:sym typeface="Calibri" panose="020F0502020204030204"/>
              </a:rPr>
              <a:t>OPEN CV:</a:t>
            </a:r>
            <a:endParaRPr sz="24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438150" marR="0" lvl="0" indent="-285750" algn="just" rtl="0">
              <a:lnSpc>
                <a:spcPct val="115000"/>
              </a:lnSpc>
              <a:spcBef>
                <a:spcPts val="1200"/>
              </a:spcBef>
              <a:spcAft>
                <a:spcPts val="0"/>
              </a:spcAft>
              <a:buClr>
                <a:srgbClr val="000000"/>
              </a:buClr>
              <a:buSzPts val="1500"/>
              <a:buFont typeface="Arial" panose="020B0604020202020204"/>
              <a:buChar char="•"/>
            </a:pPr>
            <a:r>
              <a:rPr lang="en-GB" sz="2400">
                <a:solidFill>
                  <a:schemeClr val="tx1"/>
                </a:solidFill>
                <a:latin typeface="Calibri" panose="020F0502020204030204"/>
                <a:ea typeface="Calibri" panose="020F0502020204030204"/>
                <a:cs typeface="Calibri" panose="020F0502020204030204"/>
                <a:sym typeface="Calibri" panose="020F0502020204030204"/>
              </a:rPr>
              <a:t>The library has more than 2500 optimized algorithms, which includes a comprehensive set of both classic and state-of-the-art computer vision and machine learning algorithms.</a:t>
            </a:r>
            <a:endParaRPr sz="24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438150" marR="0" lvl="0" indent="-285750" algn="just" rtl="0">
              <a:lnSpc>
                <a:spcPct val="115000"/>
              </a:lnSpc>
              <a:spcBef>
                <a:spcPts val="0"/>
              </a:spcBef>
              <a:spcAft>
                <a:spcPts val="0"/>
              </a:spcAft>
              <a:buClr>
                <a:srgbClr val="000000"/>
              </a:buClr>
              <a:buSzPts val="1500"/>
              <a:buFont typeface="Arial" panose="020B0604020202020204"/>
              <a:buChar char="•"/>
            </a:pPr>
            <a:r>
              <a:rPr lang="en-GB" sz="2400">
                <a:solidFill>
                  <a:schemeClr val="tx1"/>
                </a:solidFill>
                <a:latin typeface="Calibri" panose="020F0502020204030204"/>
                <a:ea typeface="Calibri" panose="020F0502020204030204"/>
                <a:cs typeface="Calibri" panose="020F0502020204030204"/>
                <a:sym typeface="Calibri" panose="020F0502020204030204"/>
              </a:rPr>
              <a:t>Extract 3D models of objects, produce 3D point clouds from stereo cameras, stitch images together to produce a high resolution image of an entire scene, find similar images from an image database</a:t>
            </a:r>
            <a:endParaRPr sz="24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457200" marR="0" lvl="0" indent="0" algn="just" rtl="0">
              <a:lnSpc>
                <a:spcPct val="115000"/>
              </a:lnSpc>
              <a:spcBef>
                <a:spcPts val="1200"/>
              </a:spcBef>
              <a:spcAft>
                <a:spcPts val="0"/>
              </a:spcAft>
              <a:buNone/>
            </a:pPr>
            <a:r>
              <a:rPr lang="en-GB" sz="2400" b="1">
                <a:solidFill>
                  <a:schemeClr val="tx1"/>
                </a:solidFill>
                <a:latin typeface="Calibri" panose="020F0502020204030204"/>
                <a:ea typeface="Calibri" panose="020F0502020204030204"/>
                <a:cs typeface="Calibri" panose="020F0502020204030204"/>
                <a:sym typeface="Calibri" panose="020F0502020204030204"/>
              </a:rPr>
              <a:t>DEEPFACE:</a:t>
            </a:r>
            <a:endParaRPr sz="24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438150" marR="0" lvl="0" indent="-285750" algn="l" rtl="0">
              <a:lnSpc>
                <a:spcPct val="115000"/>
              </a:lnSpc>
              <a:spcBef>
                <a:spcPts val="1200"/>
              </a:spcBef>
              <a:spcAft>
                <a:spcPts val="0"/>
              </a:spcAft>
              <a:buClr>
                <a:srgbClr val="000000"/>
              </a:buClr>
              <a:buSzPts val="1500"/>
              <a:buFont typeface="Arial" panose="020B0604020202020204"/>
              <a:buChar char="•"/>
            </a:pPr>
            <a:r>
              <a:rPr lang="en-GB" sz="2400">
                <a:solidFill>
                  <a:schemeClr val="tx1"/>
                </a:solidFill>
                <a:latin typeface="Calibri" panose="020F0502020204030204"/>
                <a:ea typeface="Calibri" panose="020F0502020204030204"/>
                <a:cs typeface="Calibri" panose="020F0502020204030204"/>
                <a:sym typeface="Calibri" panose="020F0502020204030204"/>
              </a:rPr>
              <a:t>Deepface is a lightweight face recognition and facial attribute analysis (age, gender, emotion and race) framework for python. It is a hybrid face recognition framework wrapping state-of-the-art models: VGG-Face, Google FaceNet, OpenFace etc.</a:t>
            </a:r>
            <a:endParaRPr sz="24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4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a:buFont typeface="Wingdings" panose="05000000000000000000" pitchFamily="2" charset="2"/>
              <a:buChar char="Ø"/>
            </a:pPr>
            <a:endParaRPr lang="en-US" sz="24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pic>
        <p:nvPicPr>
          <p:cNvPr id="101" name="Google Shape;101;p19" descr="Shape, circle&#10;&#10;Description automatically generated"/>
          <p:cNvPicPr preferRelativeResize="0">
            <a:picLocks noChangeAspect="1"/>
          </p:cNvPicPr>
          <p:nvPr>
            <p:ph sz="half" idx="2"/>
          </p:nvPr>
        </p:nvPicPr>
        <p:blipFill rotWithShape="1">
          <a:blip r:embed="rId1"/>
          <a:srcRect/>
          <a:stretch>
            <a:fillRect/>
          </a:stretch>
        </p:blipFill>
        <p:spPr>
          <a:xfrm>
            <a:off x="8610600" y="1537970"/>
            <a:ext cx="3157220" cy="40239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p:tgtEl>
                                          <p:spTgt spid="101"/>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fld>
            <a:endParaRPr lang="en-US" dirty="0"/>
          </a:p>
        </p:txBody>
      </p:sp>
      <p:sp>
        <p:nvSpPr>
          <p:cNvPr id="6" name="TextBox 5"/>
          <p:cNvSpPr txBox="1"/>
          <p:nvPr/>
        </p:nvSpPr>
        <p:spPr>
          <a:xfrm>
            <a:off x="1190625" y="154026"/>
            <a:ext cx="2388870" cy="1322070"/>
          </a:xfrm>
          <a:prstGeom prst="rect">
            <a:avLst/>
          </a:prstGeom>
          <a:noFill/>
        </p:spPr>
        <p:txBody>
          <a:bodyPr wrap="none" rtlCol="0">
            <a:spAutoFit/>
          </a:bodyPr>
          <a:lstStyle/>
          <a:p>
            <a:pPr algn="ctr"/>
            <a:r>
              <a:rPr lang="en-GB" sz="4000" b="1" u="sng">
                <a:solidFill>
                  <a:schemeClr val="tx1"/>
                </a:solidFill>
                <a:latin typeface="+mj-lt"/>
                <a:ea typeface="Calibri" panose="020F0502020204030204"/>
                <a:cs typeface="+mj-lt"/>
                <a:sym typeface="Calibri" panose="020F0502020204030204"/>
              </a:rPr>
              <a:t>Spotify API</a:t>
            </a:r>
            <a:endParaRPr sz="4000" b="1" i="0" u="sng" strike="noStrike" cap="none">
              <a:solidFill>
                <a:schemeClr val="tx1"/>
              </a:solidFill>
              <a:latin typeface="+mj-lt"/>
              <a:ea typeface="Calibri" panose="020F0502020204030204"/>
              <a:cs typeface="+mj-lt"/>
              <a:sym typeface="Calibri" panose="020F0502020204030204"/>
            </a:endParaRPr>
          </a:p>
          <a:p>
            <a:pPr algn="ctr"/>
            <a:endParaRPr lang="en-IN" sz="4000" b="1" i="0" u="sng" strike="noStrike" cap="none" dirty="0">
              <a:solidFill>
                <a:schemeClr val="tx1"/>
              </a:solidFill>
              <a:latin typeface="+mj-lt"/>
              <a:ea typeface="Calibri" panose="020F0502020204030204"/>
              <a:cs typeface="+mj-lt"/>
              <a:sym typeface="Calibri" panose="020F0502020204030204"/>
            </a:endParaRPr>
          </a:p>
        </p:txBody>
      </p:sp>
      <p:sp>
        <p:nvSpPr>
          <p:cNvPr id="2" name="Text Box 1"/>
          <p:cNvSpPr txBox="1"/>
          <p:nvPr/>
        </p:nvSpPr>
        <p:spPr>
          <a:xfrm>
            <a:off x="1190625" y="1167130"/>
            <a:ext cx="5504180" cy="5631180"/>
          </a:xfrm>
          <a:prstGeom prst="rect">
            <a:avLst/>
          </a:prstGeom>
          <a:noFill/>
        </p:spPr>
        <p:txBody>
          <a:bodyPr wrap="square" rtlCol="0" anchor="t">
            <a:spAutoFit/>
          </a:bodyPr>
          <a:p>
            <a:pPr marL="0" marR="0" lvl="0" indent="0" algn="just" rtl="0">
              <a:lnSpc>
                <a:spcPct val="115000"/>
              </a:lnSpc>
              <a:spcBef>
                <a:spcPts val="1200"/>
              </a:spcBef>
              <a:spcAft>
                <a:spcPts val="0"/>
              </a:spcAft>
              <a:buNone/>
            </a:pPr>
            <a:r>
              <a:rPr lang="en-GB" sz="2000" b="1">
                <a:solidFill>
                  <a:schemeClr val="tx1"/>
                </a:solidFill>
                <a:latin typeface="Calibri" panose="020F0502020204030204"/>
                <a:ea typeface="Calibri" panose="020F0502020204030204"/>
                <a:cs typeface="Calibri" panose="020F0502020204030204"/>
                <a:sym typeface="Calibri" panose="020F0502020204030204"/>
              </a:rPr>
              <a:t>Spotify API</a:t>
            </a:r>
            <a:endParaRPr sz="2000" b="1" i="0" u="none" strike="noStrike" cap="none">
              <a:solidFill>
                <a:schemeClr val="tx1"/>
              </a:solidFill>
              <a:latin typeface="Calibri" panose="020F0502020204030204"/>
              <a:ea typeface="Calibri" panose="020F0502020204030204"/>
              <a:cs typeface="Calibri" panose="020F0502020204030204"/>
              <a:sym typeface="Calibri" panose="020F0502020204030204"/>
            </a:endParaRPr>
          </a:p>
          <a:p>
            <a:pPr marL="457200" lvl="0" indent="-355600" algn="l" rtl="0">
              <a:lnSpc>
                <a:spcPct val="115000"/>
              </a:lnSpc>
              <a:spcBef>
                <a:spcPts val="600"/>
              </a:spcBef>
              <a:spcAft>
                <a:spcPts val="0"/>
              </a:spcAft>
              <a:buClr>
                <a:schemeClr val="dk2"/>
              </a:buClr>
              <a:buSzPts val="2000"/>
              <a:buChar char="•"/>
            </a:pPr>
            <a:r>
              <a:rPr lang="en-GB" sz="2000">
                <a:solidFill>
                  <a:schemeClr val="tx1"/>
                </a:solidFill>
                <a:latin typeface="Calibri" panose="020F0502020204030204"/>
                <a:ea typeface="Calibri" panose="020F0502020204030204"/>
                <a:cs typeface="Calibri" panose="020F0502020204030204"/>
                <a:sym typeface="Calibri" panose="020F0502020204030204"/>
              </a:rPr>
              <a:t>Web API also provides access to user related data, like playlists and music that the user saves in the Your Music library. Such access is enabled through selective authorization, by the user.</a:t>
            </a:r>
            <a:endParaRPr sz="2000">
              <a:solidFill>
                <a:schemeClr val="tx1"/>
              </a:solidFill>
              <a:latin typeface="Calibri" panose="020F0502020204030204"/>
              <a:ea typeface="Calibri" panose="020F0502020204030204"/>
              <a:cs typeface="Calibri" panose="020F0502020204030204"/>
              <a:sym typeface="Calibri" panose="020F0502020204030204"/>
            </a:endParaRPr>
          </a:p>
          <a:p>
            <a:pPr marL="457200" lvl="0" indent="-355600" algn="l" rtl="0">
              <a:lnSpc>
                <a:spcPct val="115000"/>
              </a:lnSpc>
              <a:spcBef>
                <a:spcPts val="0"/>
              </a:spcBef>
              <a:spcAft>
                <a:spcPts val="0"/>
              </a:spcAft>
              <a:buClr>
                <a:schemeClr val="dk2"/>
              </a:buClr>
              <a:buSzPts val="2000"/>
              <a:buFont typeface="Calibri" panose="020F0502020204030204"/>
              <a:buChar char="•"/>
            </a:pPr>
            <a:r>
              <a:rPr lang="en-GB" sz="2000">
                <a:solidFill>
                  <a:schemeClr val="tx1"/>
                </a:solidFill>
                <a:latin typeface="Calibri" panose="020F0502020204030204"/>
                <a:ea typeface="Calibri" panose="020F0502020204030204"/>
                <a:cs typeface="Calibri" panose="020F0502020204030204"/>
                <a:sym typeface="Calibri" panose="020F0502020204030204"/>
              </a:rPr>
              <a:t>The base address of Web API is </a:t>
            </a:r>
            <a:r>
              <a:rPr lang="en-GB" sz="2000">
                <a:solidFill>
                  <a:schemeClr val="tx1"/>
                </a:solidFill>
                <a:uFill>
                  <a:noFill/>
                </a:uFill>
                <a:latin typeface="Calibri" panose="020F0502020204030204"/>
                <a:ea typeface="Calibri" panose="020F0502020204030204"/>
                <a:cs typeface="Calibri" panose="020F0502020204030204"/>
                <a:sym typeface="Calibri" panose="020F0502020204030204"/>
                <a:hlinkClick r:id="rId1"/>
              </a:rPr>
              <a:t>https://api.spotify.com</a:t>
            </a:r>
            <a:r>
              <a:rPr lang="en-GB" sz="2000">
                <a:solidFill>
                  <a:schemeClr val="tx1"/>
                </a:solidFill>
                <a:latin typeface="Calibri" panose="020F0502020204030204"/>
                <a:ea typeface="Calibri" panose="020F0502020204030204"/>
                <a:cs typeface="Calibri" panose="020F0502020204030204"/>
                <a:sym typeface="Calibri" panose="020F0502020204030204"/>
              </a:rPr>
              <a:t>. The API provides a set of </a:t>
            </a:r>
            <a:r>
              <a:rPr lang="en-GB" sz="2000">
                <a:solidFill>
                  <a:schemeClr val="tx1"/>
                </a:solidFill>
                <a:uFill>
                  <a:noFill/>
                </a:uFill>
                <a:latin typeface="Calibri" panose="020F0502020204030204"/>
                <a:ea typeface="Calibri" panose="020F0502020204030204"/>
                <a:cs typeface="Calibri" panose="020F0502020204030204"/>
                <a:sym typeface="Calibri" panose="020F0502020204030204"/>
                <a:hlinkClick r:id="rId2"/>
              </a:rPr>
              <a:t>endpoints</a:t>
            </a:r>
            <a:r>
              <a:rPr lang="en-GB" sz="2000">
                <a:solidFill>
                  <a:schemeClr val="tx1"/>
                </a:solidFill>
                <a:latin typeface="Calibri" panose="020F0502020204030204"/>
                <a:ea typeface="Calibri" panose="020F0502020204030204"/>
                <a:cs typeface="Calibri" panose="020F0502020204030204"/>
                <a:sym typeface="Calibri" panose="020F0502020204030204"/>
              </a:rPr>
              <a:t>, each with its own unique path. To access private data through the Web API, such as user profiles and playlists, an application must get the user’s permission to access the data. </a:t>
            </a:r>
            <a:r>
              <a:rPr lang="en-GB" sz="2000">
                <a:solidFill>
                  <a:schemeClr val="tx1"/>
                </a:solidFill>
                <a:uFill>
                  <a:noFill/>
                </a:uFill>
                <a:latin typeface="Calibri" panose="020F0502020204030204"/>
                <a:ea typeface="Calibri" panose="020F0502020204030204"/>
                <a:cs typeface="Calibri" panose="020F0502020204030204"/>
                <a:sym typeface="Calibri" panose="020F0502020204030204"/>
                <a:hlinkClick r:id="rId3"/>
              </a:rPr>
              <a:t>Authorization</a:t>
            </a:r>
            <a:r>
              <a:rPr lang="en-GB" sz="2000">
                <a:solidFill>
                  <a:schemeClr val="tx1"/>
                </a:solidFill>
                <a:latin typeface="Calibri" panose="020F0502020204030204"/>
                <a:ea typeface="Calibri" panose="020F0502020204030204"/>
                <a:cs typeface="Calibri" panose="020F0502020204030204"/>
                <a:sym typeface="Calibri" panose="020F0502020204030204"/>
              </a:rPr>
              <a:t> is via the Spotify </a:t>
            </a:r>
            <a:r>
              <a:rPr lang="en-GB" sz="2000">
                <a:solidFill>
                  <a:schemeClr val="tx1"/>
                </a:solidFill>
                <a:uFill>
                  <a:noFill/>
                </a:uFill>
                <a:latin typeface="Calibri" panose="020F0502020204030204"/>
                <a:ea typeface="Calibri" panose="020F0502020204030204"/>
                <a:cs typeface="Calibri" panose="020F0502020204030204"/>
                <a:sym typeface="Calibri" panose="020F0502020204030204"/>
                <a:hlinkClick r:id="rId4"/>
              </a:rPr>
              <a:t>Accounts service</a:t>
            </a:r>
            <a:r>
              <a:rPr lang="en-GB" sz="2000">
                <a:solidFill>
                  <a:schemeClr val="tx1"/>
                </a:solidFill>
                <a:latin typeface="Calibri" panose="020F0502020204030204"/>
                <a:ea typeface="Calibri" panose="020F0502020204030204"/>
                <a:cs typeface="Calibri" panose="020F0502020204030204"/>
                <a:sym typeface="Calibri" panose="020F0502020204030204"/>
              </a:rPr>
              <a:t>.</a:t>
            </a:r>
            <a:endParaRPr sz="2000">
              <a:solidFill>
                <a:schemeClr val="tx1"/>
              </a:solidFill>
              <a:latin typeface="Calibri" panose="020F0502020204030204"/>
              <a:ea typeface="Calibri" panose="020F0502020204030204"/>
              <a:cs typeface="Calibri" panose="020F0502020204030204"/>
              <a:sym typeface="Calibri" panose="020F0502020204030204"/>
            </a:endParaRPr>
          </a:p>
          <a:p>
            <a:pPr marL="742950" marR="0" lvl="0" indent="-184150" algn="just" rtl="0">
              <a:lnSpc>
                <a:spcPct val="115000"/>
              </a:lnSpc>
              <a:spcBef>
                <a:spcPts val="1200"/>
              </a:spcBef>
              <a:spcAft>
                <a:spcPts val="0"/>
              </a:spcAft>
              <a:buClr>
                <a:srgbClr val="000000"/>
              </a:buClr>
              <a:buSzPts val="1600"/>
              <a:buFont typeface="Arial" panose="020B0604020202020204"/>
              <a:buNone/>
            </a:pPr>
            <a:endParaRPr lang="en-US" sz="2000">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15" name="Google Shape;115;p21"/>
          <p:cNvPicPr preferRelativeResize="0"/>
          <p:nvPr/>
        </p:nvPicPr>
        <p:blipFill>
          <a:blip r:embed="rId5"/>
          <a:stretch>
            <a:fillRect/>
          </a:stretch>
        </p:blipFill>
        <p:spPr>
          <a:xfrm>
            <a:off x="7216140" y="4357370"/>
            <a:ext cx="4187825" cy="1844675"/>
          </a:xfrm>
          <a:prstGeom prst="rect">
            <a:avLst/>
          </a:prstGeom>
          <a:noFill/>
          <a:ln>
            <a:noFill/>
          </a:ln>
        </p:spPr>
      </p:pic>
      <p:pic>
        <p:nvPicPr>
          <p:cNvPr id="116" name="Google Shape;116;p21"/>
          <p:cNvPicPr preferRelativeResize="0"/>
          <p:nvPr/>
        </p:nvPicPr>
        <p:blipFill>
          <a:blip r:embed="rId6"/>
          <a:stretch>
            <a:fillRect/>
          </a:stretch>
        </p:blipFill>
        <p:spPr>
          <a:xfrm>
            <a:off x="7117080" y="2131060"/>
            <a:ext cx="4385310" cy="19380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2"/>
          <p:cNvSpPr txBox="1"/>
          <p:nvPr/>
        </p:nvSpPr>
        <p:spPr>
          <a:xfrm>
            <a:off x="669401" y="105137"/>
            <a:ext cx="6348713" cy="73596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None/>
            </a:pPr>
            <a:r>
              <a:rPr lang="en-GB" sz="4000" b="1" i="0" u="sng" strike="noStrike" cap="none">
                <a:solidFill>
                  <a:schemeClr val="tx1"/>
                </a:solidFill>
                <a:latin typeface="+mj-lt"/>
                <a:ea typeface="Calibri" panose="020F0502020204030204"/>
                <a:cs typeface="+mj-lt"/>
                <a:sym typeface="Calibri" panose="020F0502020204030204"/>
              </a:rPr>
              <a:t>Results and Output</a:t>
            </a:r>
            <a:endParaRPr lang="en-GB" sz="4000" b="1" i="0" u="sng" strike="noStrike" cap="none">
              <a:solidFill>
                <a:schemeClr val="tx1"/>
              </a:solidFill>
              <a:latin typeface="+mj-lt"/>
              <a:ea typeface="Calibri" panose="020F0502020204030204"/>
              <a:cs typeface="+mj-lt"/>
              <a:sym typeface="Calibri" panose="020F0502020204030204"/>
            </a:endParaRPr>
          </a:p>
        </p:txBody>
      </p:sp>
      <p:sp>
        <p:nvSpPr>
          <p:cNvPr id="122" name="Google Shape;122;p22"/>
          <p:cNvSpPr txBox="1"/>
          <p:nvPr/>
        </p:nvSpPr>
        <p:spPr>
          <a:xfrm>
            <a:off x="3408745" y="1503743"/>
            <a:ext cx="5278059" cy="544830"/>
          </a:xfrm>
          <a:prstGeom prst="rect">
            <a:avLst/>
          </a:prstGeom>
          <a:noFill/>
          <a:ln>
            <a:noFill/>
          </a:ln>
        </p:spPr>
        <p:txBody>
          <a:bodyPr spcFirstLastPara="1" wrap="square" lIns="121900" tIns="60933" rIns="121900" bIns="60933" anchor="t" anchorCtr="0">
            <a:spAutoFit/>
          </a:bodyPr>
          <a:lstStyle/>
          <a:p>
            <a:pPr marL="457200" marR="0" lvl="0" indent="0" algn="just" rtl="0">
              <a:lnSpc>
                <a:spcPct val="115000"/>
              </a:lnSpc>
              <a:spcBef>
                <a:spcPts val="0"/>
              </a:spcBef>
              <a:spcAft>
                <a:spcPts val="0"/>
              </a:spcAft>
              <a:buNone/>
            </a:pPr>
            <a:r>
              <a:rPr lang="en-GB" sz="2400" b="1" i="0" u="sng" strike="noStrike" cap="none">
                <a:solidFill>
                  <a:schemeClr val="tx1"/>
                </a:solidFill>
                <a:latin typeface="Calibri" panose="020F0502020204030204"/>
                <a:ea typeface="Calibri" panose="020F0502020204030204"/>
                <a:cs typeface="Calibri" panose="020F0502020204030204"/>
                <a:sym typeface="Calibri" panose="020F0502020204030204"/>
              </a:rPr>
              <a:t>Installing Libraries in cmd prompt</a:t>
            </a:r>
            <a:endParaRPr lang="en-GB" sz="2400" b="1" i="0" u="sng" strike="noStrike" cap="none">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123" name="Google Shape;123;p22" descr="Text&#10;&#10;Description automatically generated"/>
          <p:cNvPicPr preferRelativeResize="0"/>
          <p:nvPr/>
        </p:nvPicPr>
        <p:blipFill rotWithShape="1">
          <a:blip r:embed="rId1"/>
          <a:srcRect/>
          <a:stretch>
            <a:fillRect/>
          </a:stretch>
        </p:blipFill>
        <p:spPr>
          <a:xfrm>
            <a:off x="408972" y="2316541"/>
            <a:ext cx="5451675" cy="3864663"/>
          </a:xfrm>
          <a:prstGeom prst="rect">
            <a:avLst/>
          </a:prstGeom>
          <a:noFill/>
          <a:ln>
            <a:noFill/>
          </a:ln>
        </p:spPr>
      </p:pic>
      <p:pic>
        <p:nvPicPr>
          <p:cNvPr id="124" name="Google Shape;124;p22" descr="Text&#10;&#10;Description automatically generated"/>
          <p:cNvPicPr preferRelativeResize="0"/>
          <p:nvPr/>
        </p:nvPicPr>
        <p:blipFill rotWithShape="1">
          <a:blip r:embed="rId2"/>
          <a:srcRect/>
          <a:stretch>
            <a:fillRect/>
          </a:stretch>
        </p:blipFill>
        <p:spPr>
          <a:xfrm>
            <a:off x="6582137" y="2319829"/>
            <a:ext cx="5229827" cy="3877381"/>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smaple</Template>
  <TotalTime>0</TotalTime>
  <Words>4995</Words>
  <Application>WPS Presentation</Application>
  <PresentationFormat>Widescreen</PresentationFormat>
  <Paragraphs>148</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15</vt:i4>
      </vt:variant>
    </vt:vector>
  </HeadingPairs>
  <TitlesOfParts>
    <vt:vector size="35" baseType="lpstr">
      <vt:lpstr>Arial</vt:lpstr>
      <vt:lpstr>SimSun</vt:lpstr>
      <vt:lpstr>Wingdings</vt:lpstr>
      <vt:lpstr>Arial</vt:lpstr>
      <vt:lpstr>Playfair Display</vt:lpstr>
      <vt:lpstr>Segoe Print</vt:lpstr>
      <vt:lpstr>Calibri</vt:lpstr>
      <vt:lpstr>King</vt:lpstr>
      <vt:lpstr>Casper</vt:lpstr>
      <vt:lpstr>Yu Gothic UI</vt:lpstr>
      <vt:lpstr>Karla</vt:lpstr>
      <vt:lpstr>Times New Roman</vt:lpstr>
      <vt:lpstr>Comic Sans MS</vt:lpstr>
      <vt:lpstr>Times New Roman</vt:lpstr>
      <vt:lpstr>Microsoft YaHei</vt:lpstr>
      <vt:lpstr>Arial Unicode MS</vt:lpstr>
      <vt:lpstr>Calibri Light</vt:lpstr>
      <vt:lpstr>1_Office Theme</vt:lpstr>
      <vt:lpstr>2_Office Theme</vt:lpstr>
      <vt:lpstr>Contents Slide Master</vt:lpstr>
      <vt:lpstr>PowerPoint 演示文稿</vt:lpstr>
      <vt:lpstr>Contents</vt:lpstr>
      <vt:lpstr>Music To The Soul</vt:lpstr>
      <vt:lpstr>PowerPoint 演示文稿</vt:lpstr>
      <vt:lpstr>PowerPoint 演示文稿</vt:lpstr>
      <vt:lpstr>Methodology</vt:lpstr>
      <vt:lpstr>Emotion Detection</vt:lpstr>
      <vt:lpstr>PowerPoint 演示文稿</vt:lpstr>
      <vt:lpstr>PowerPoint 演示文稿</vt:lpstr>
      <vt:lpstr>PowerPoint 演示文稿</vt:lpstr>
      <vt:lpstr>PowerPoint 演示文稿</vt:lpstr>
      <vt:lpstr>Conclusion</vt:lpstr>
      <vt:lpstr>Future Scope and prospect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ASUS</cp:lastModifiedBy>
  <cp:revision>514</cp:revision>
  <dcterms:created xsi:type="dcterms:W3CDTF">2019-01-09T10:33:00Z</dcterms:created>
  <dcterms:modified xsi:type="dcterms:W3CDTF">2023-05-13T04:40:30Z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E56CB900868544EC8B51063D4A6A5507</vt:lpwstr>
  </property>
  <property fmtid="{D5CDD505-2E9C-101B-9397-08002B2CF9AE}" pid="3" name="KSOProductBuildVer">
    <vt:lpwstr>1033-11.2.0.11537</vt:lpwstr>
  </property>
</Properties>
</file>