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75" r:id="rId4"/>
    <p:sldId id="277" r:id="rId5"/>
    <p:sldId id="278" r:id="rId6"/>
    <p:sldId id="276" r:id="rId7"/>
    <p:sldId id="279" r:id="rId8"/>
    <p:sldId id="280" r:id="rId9"/>
    <p:sldId id="281" r:id="rId10"/>
    <p:sldId id="288" r:id="rId11"/>
    <p:sldId id="289" r:id="rId12"/>
    <p:sldId id="290" r:id="rId13"/>
    <p:sldId id="291" r:id="rId14"/>
    <p:sldId id="287" r:id="rId15"/>
    <p:sldId id="282" r:id="rId16"/>
    <p:sldId id="283" r:id="rId17"/>
    <p:sldId id="284" r:id="rId18"/>
    <p:sldId id="285" r:id="rId19"/>
    <p:sldId id="286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3112"/>
  </p:normalViewPr>
  <p:slideViewPr>
    <p:cSldViewPr snapToGrid="0" snapToObjects="1">
      <p:cViewPr>
        <p:scale>
          <a:sx n="137" d="100"/>
          <a:sy n="137" d="100"/>
        </p:scale>
        <p:origin x="12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07F5A-2BE2-544E-ADCD-E49427BE544C}" type="datetimeFigureOut">
              <a:t>11/16/18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7E4A4-6140-3741-B0A6-DC71D90A67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84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</a:t>
            </a:r>
            <a:r>
              <a:rPr lang="en-US" altLang="zh-CN"/>
              <a:t>FDR</a:t>
            </a:r>
            <a:r>
              <a:rPr lang="zh-CN" altLang="en-US"/>
              <a:t>来说同样不允许无限状态的出现，他的底层是用</a:t>
            </a:r>
            <a:r>
              <a:rPr lang="en-US" altLang="zh-CN"/>
              <a:t>model</a:t>
            </a:r>
            <a:r>
              <a:rPr lang="zh-CN" altLang="en-US"/>
              <a:t> </a:t>
            </a:r>
            <a:r>
              <a:rPr lang="en-US" altLang="zh-CN"/>
              <a:t>checking</a:t>
            </a:r>
            <a:r>
              <a:rPr lang="zh-CN" altLang="en-US"/>
              <a:t>来验证的因此需要限制整个格局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7E4A4-6140-3741-B0A6-DC71D90A671B}" type="slidenum">
              <a:rPr lang="uk-UA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9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11/16/18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956" y="1143101"/>
            <a:ext cx="10572000" cy="2806262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Comic Sans MS" charset="0"/>
                <a:ea typeface="Comic Sans MS" charset="0"/>
                <a:cs typeface="Comic Sans MS" charset="0"/>
              </a:rPr>
              <a:t/>
            </a:r>
            <a:br>
              <a:rPr lang="zh-CN" altLang="en-US" dirty="0" smtClean="0">
                <a:latin typeface="Comic Sans MS" charset="0"/>
                <a:ea typeface="Comic Sans MS" charset="0"/>
                <a:cs typeface="Comic Sans MS" charset="0"/>
              </a:rPr>
            </a:br>
            <a:r>
              <a:rPr lang="en-US" altLang="zh-CN" dirty="0" smtClean="0">
                <a:latin typeface="Comic Sans MS" charset="0"/>
                <a:ea typeface="Comic Sans MS" charset="0"/>
                <a:cs typeface="Comic Sans MS" charset="0"/>
              </a:rPr>
              <a:t>FDR</a:t>
            </a:r>
            <a:r>
              <a:rPr lang="zh-CN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dirty="0" smtClean="0">
                <a:latin typeface="Comic Sans MS" charset="0"/>
                <a:ea typeface="Comic Sans MS" charset="0"/>
                <a:cs typeface="Comic Sans MS" charset="0"/>
              </a:rPr>
              <a:t>Introduction</a:t>
            </a:r>
            <a:r>
              <a:rPr lang="zh-CN" altLang="en-US" dirty="0" smtClean="0">
                <a:latin typeface="Comic Sans MS" charset="0"/>
                <a:ea typeface="Comic Sans MS" charset="0"/>
                <a:cs typeface="Comic Sans MS" charset="0"/>
              </a:rPr>
              <a:t/>
            </a:r>
            <a:br>
              <a:rPr lang="zh-CN" altLang="en-US" dirty="0" smtClean="0">
                <a:latin typeface="Comic Sans MS" charset="0"/>
                <a:ea typeface="Comic Sans MS" charset="0"/>
                <a:cs typeface="Comic Sans MS" charset="0"/>
              </a:rPr>
            </a:br>
            <a:r>
              <a:rPr lang="zh-CN" altLang="en-US" dirty="0" smtClean="0">
                <a:latin typeface="Comic Sans MS" charset="0"/>
                <a:ea typeface="Comic Sans MS" charset="0"/>
                <a:cs typeface="Comic Sans MS" charset="0"/>
              </a:rPr>
              <a:t>		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88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9166" y="1119675"/>
            <a:ext cx="11513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机器人的一些基本移动方式</a:t>
            </a:r>
          </a:p>
          <a:p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mr-IN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ROBOT(n,m) = position.(n,m) -&gt; ROBOT(n,m)             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				  </a:t>
            </a:r>
            <a:r>
              <a:rPr lang="mr-IN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[] north -&gt; ROBOT(n+1,m)             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				  </a:t>
            </a:r>
            <a:r>
              <a:rPr lang="mr-IN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[] south -&gt; ROBOT(n-1,m)             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				  </a:t>
            </a:r>
            <a:r>
              <a:rPr lang="mr-IN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[] east -&gt; ROBOT(n,m+1)             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				  </a:t>
            </a:r>
            <a:r>
              <a:rPr lang="mr-IN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[] west -&gt; ROBOT(n,m-1)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endParaRPr lang="zh-CN" altLang="en-US" sz="280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但是我们的这个模型还有一点点问题？</a:t>
            </a:r>
            <a:r>
              <a:rPr lang="hr-HR" sz="2800"/>
              <a:t/>
            </a:r>
            <a:br>
              <a:rPr lang="hr-HR" sz="2800"/>
            </a:br>
            <a:endParaRPr lang="en-US" sz="280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59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9166" y="1119675"/>
            <a:ext cx="11513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我们的机器人已经准备就绪了，现在我们需要一种控制机器人</a:t>
            </a:r>
          </a:p>
          <a:p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的行动方式，模拟指令的进程</a:t>
            </a:r>
          </a:p>
          <a:p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mr-IN" sz="280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CT(a,b,0) = a -&gt; CT(a,b,1)</a:t>
            </a:r>
            <a:endParaRPr lang="zh-CN" altLang="en-US" sz="2800">
              <a:solidFill>
                <a:schemeClr val="accent1">
                  <a:lumMod val="40000"/>
                  <a:lumOff val="6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mr-IN" sz="280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CT(a,b,n) = a -&gt; CT(a,b,n+1)         </a:t>
            </a:r>
            <a:endParaRPr lang="zh-CN" altLang="en-US" sz="2800">
              <a:solidFill>
                <a:schemeClr val="accent1">
                  <a:lumMod val="40000"/>
                  <a:lumOff val="6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zh-CN" altLang="en-US" sz="280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	          </a:t>
            </a:r>
            <a:r>
              <a:rPr lang="mr-IN" sz="280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[] b -&gt; CT(a,b,n-1)</a:t>
            </a:r>
            <a:endParaRPr lang="zh-CN" altLang="en-US" sz="2800">
              <a:solidFill>
                <a:schemeClr val="accent1">
                  <a:lumMod val="40000"/>
                  <a:lumOff val="6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endParaRPr lang="zh-CN" altLang="en-US" sz="2800">
              <a:solidFill>
                <a:schemeClr val="accent1">
                  <a:lumMod val="40000"/>
                  <a:lumOff val="6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指令进程定义完毕，我们就来将指令组装到机器人身上去</a:t>
            </a:r>
          </a:p>
          <a:p>
            <a:r>
              <a:rPr lang="hr-HR" sz="2800">
                <a:latin typeface="Comic Sans MS" charset="0"/>
                <a:ea typeface="Comic Sans MS" charset="0"/>
                <a:cs typeface="Comic Sans MS" charset="0"/>
              </a:rPr>
              <a:t/>
            </a:r>
            <a:br>
              <a:rPr lang="hr-HR" sz="2800">
                <a:latin typeface="Comic Sans MS" charset="0"/>
                <a:ea typeface="Comic Sans MS" charset="0"/>
                <a:cs typeface="Comic Sans MS" charset="0"/>
              </a:rPr>
            </a:br>
            <a:r>
              <a:rPr lang="mr-IN" sz="280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AddCond(P,A,Q) = P [|A|] Q</a:t>
            </a:r>
            <a:endParaRPr lang="en-US" sz="2800">
              <a:solidFill>
                <a:schemeClr val="accent1">
                  <a:lumMod val="40000"/>
                  <a:lumOff val="6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7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546" y="186615"/>
            <a:ext cx="100117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一条指令远远不够我们模拟，用</a:t>
            </a:r>
            <a:r>
              <a:rPr lang="en-US" altLang="zh-CN" sz="2800">
                <a:latin typeface="Comic Sans MS" charset="0"/>
                <a:ea typeface="Comic Sans MS" charset="0"/>
                <a:cs typeface="Comic Sans MS" charset="0"/>
              </a:rPr>
              <a:t>seq</a:t>
            </a:r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组装一系列指令</a:t>
            </a:r>
          </a:p>
          <a:p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ListConds(P,&lt;&gt;) = PListConds(P,&lt;(Q,A)&gt;^cs) = ListConds(AddCond(P,A,Q),cs)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N = 3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M = 5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RobotOnTable = ListConds(ROBOT(0,0),               &lt;(CT(north,south,0),{north,south}), (CT(south,north,N),{north,south}), (CT(east,west,0),{east,west}), (CT(west,east,M),{east,west})&gt;)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通过这样设置将机器人的移动限制在了一个</a:t>
            </a:r>
            <a:r>
              <a:rPr lang="en-US" altLang="zh-CN" sz="2800">
                <a:latin typeface="Comic Sans MS" charset="0"/>
                <a:ea typeface="Comic Sans MS" charset="0"/>
                <a:cs typeface="Comic Sans MS" charset="0"/>
              </a:rPr>
              <a:t>3</a:t>
            </a:r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 * </a:t>
            </a:r>
            <a:r>
              <a:rPr lang="en-US" altLang="zh-CN" sz="2800">
                <a:latin typeface="Comic Sans MS" charset="0"/>
                <a:ea typeface="Comic Sans MS" charset="0"/>
                <a:cs typeface="Comic Sans MS" charset="0"/>
              </a:rPr>
              <a:t>5</a:t>
            </a:r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的格子中，大家想一想为什么？</a:t>
            </a:r>
          </a:p>
        </p:txBody>
      </p:sp>
    </p:spTree>
    <p:extLst>
      <p:ext uri="{BB962C8B-B14F-4D97-AF65-F5344CB8AC3E}">
        <p14:creationId xmlns:p14="http://schemas.microsoft.com/office/powerpoint/2010/main" val="20028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546" y="186615"/>
            <a:ext cx="1001174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设置稍微复杂一些的指令，设置某些格子不能移动（有障碍）</a:t>
            </a:r>
          </a:p>
          <a:p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mr-IN" altLang="zh-CN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BlockSet(S,n,m) = 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  </a:t>
            </a:r>
            <a:r>
              <a:rPr lang="mr-IN" altLang="zh-CN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not member((n+1,m),S) &amp; north -&gt; BlockSet(S,n+1,m)               [] not member((n-1,m),S) &amp; south -&gt; BlockSet(S,n-1,m)               [] not member((n,m+1),S) &amp; east -&gt; BlockSet(S,n,m+1)               [] not member((n,m-1),S) &amp; west -&gt; BlockSet(S,n,m-1)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mr-IN" altLang="zh-CN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S = {(r,s) | r &lt;- {0..N}, s&lt;-{0..M}, r%2==1, s%2==1}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mr-IN" altLang="zh-CN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RobotWithBlockSet = AddCond(RobotOnTable,{north,south,east,west},BlockSet(S,0,0))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33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charset="0"/>
                <a:ea typeface="Comic Sans MS" charset="0"/>
                <a:cs typeface="Comic Sans MS" charset="0"/>
              </a:rPr>
              <a:t>Dining philosophers</a:t>
            </a:r>
            <a:r>
              <a:rPr lang="zh-CN" altLang="en-US" dirty="0">
                <a:latin typeface="Comic Sans MS" charset="0"/>
                <a:ea typeface="Comic Sans MS" charset="0"/>
                <a:cs typeface="Comic Sans MS" charset="0"/>
              </a:rPr>
              <a:t>（</a:t>
            </a:r>
            <a:r>
              <a:rPr lang="zh-CN" altLang="en-US" dirty="0">
                <a:latin typeface="Comic Sans MS" charset="0"/>
                <a:ea typeface="Comic Sans MS" charset="0"/>
                <a:cs typeface="Comic Sans MS" charset="0"/>
              </a:rPr>
              <a:t>哲学家就餐问题</a:t>
            </a:r>
            <a:r>
              <a:rPr lang="zh-CN" altLang="en-US" dirty="0">
                <a:latin typeface="Comic Sans MS" charset="0"/>
                <a:ea typeface="Comic Sans MS" charset="0"/>
                <a:cs typeface="Comic Sans MS" charset="0"/>
              </a:rPr>
              <a:t>）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2251355"/>
            <a:ext cx="10554574" cy="363651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首先定义问题中的各个互斥对象</a:t>
            </a:r>
          </a:p>
          <a:p>
            <a:pPr marL="0" indent="0">
              <a:buNone/>
            </a:pP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N = 5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</a:p>
          <a:p>
            <a:pPr marL="0" indent="0">
              <a:buNone/>
            </a:pP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PHILNAMES= {0..N-1}</a:t>
            </a:r>
            <a:endParaRPr lang="zh-CN" altLang="en-US" sz="2800" dirty="0">
              <a:latin typeface="Comic Sans MS" charset="0"/>
              <a:ea typeface="Comic Sans MS" charset="0"/>
              <a:cs typeface="Comic Sans MS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FORKNAMES = {0..N-1}</a:t>
            </a:r>
            <a:endParaRPr lang="zh-CN" altLang="en-US" sz="2800" dirty="0">
              <a:latin typeface="Comic Sans MS" charset="0"/>
              <a:ea typeface="Comic Sans MS" charset="0"/>
              <a:cs typeface="Comic Sans MS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channel sits, eats, getsup:PHILNAMES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--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哲学家的主要工作</a:t>
            </a:r>
          </a:p>
          <a:p>
            <a:pPr marL="0" indent="0">
              <a:buNone/>
            </a:pP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channel picks, putsdown:PHILNAMES.FORKNAMES</a:t>
            </a:r>
            <a:endParaRPr lang="zh-CN" altLang="en-US" sz="280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7827" y="830426"/>
            <a:ext cx="103009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  <a:latin typeface="Comic Sans MS" charset="0"/>
                <a:ea typeface="Comic Sans MS" charset="0"/>
                <a:cs typeface="Comic Sans MS" charset="0"/>
              </a:rPr>
              <a:t>哲学家</a:t>
            </a:r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进程（无限重复坐下来吃东西走人）</a:t>
            </a:r>
          </a:p>
          <a:p>
            <a:endParaRPr lang="zh-CN" altLang="en-US" sz="280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mr-IN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PHIL(i) = sits!i -&gt; picks!i!i -&gt; picks!i!((i+1)%N) -&gt; eats!i -&gt; putsdown!i!((i+1)%N) -&gt; putsdown!i!i -&gt; getsup!i -&gt; PHIL(i)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哲学家事件集合</a:t>
            </a:r>
          </a:p>
          <a:p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AlphaP(i) = {</a:t>
            </a:r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sits.i,</a:t>
            </a:r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picks.i.i,picks.i.(i+1)%N,</a:t>
            </a:r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eats.i,putsdown.i.i,</a:t>
            </a:r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 </a:t>
            </a:r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      </a:t>
            </a:r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getsup.i,</a:t>
            </a:r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putsdown.i.(i+1)%N}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endParaRPr 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0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7827" y="830426"/>
            <a:ext cx="103009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带入筷子视角</a:t>
            </a:r>
          </a:p>
          <a:p>
            <a:endParaRPr lang="zh-CN" altLang="en-US" sz="280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mr-IN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FORK(i) = picks!i!i -&gt; putsdown!i!i -&gt; FORK(i)   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		  </a:t>
            </a:r>
            <a:r>
              <a:rPr lang="mr-IN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[]  picks!((i-1)%N)!i -&gt; putsdown!((i-1)%N)!i -&gt; FORK(i)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筷子事件集合</a:t>
            </a:r>
          </a:p>
          <a:p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AlphaF(i) = {picks.i.i, picks.(i-1)%N.i, putsdown.i.i,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                  </a:t>
            </a:r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putsdown.(i-1)%N.i}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endParaRPr 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358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2471" y="1296957"/>
            <a:ext cx="10300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整个系统</a:t>
            </a:r>
          </a:p>
          <a:p>
            <a:endParaRPr lang="zh-CN" altLang="en-US" sz="280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PHILS = ||| i:PHILNAMES@ PHIL(i)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FORKS = ||| i:FORKNAMES@ FORK(i)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SYSTEM = PHILS[|{|picks, putsdown|}|]FORKS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assert SYSTEM :[deadlock free [F]]</a:t>
            </a:r>
          </a:p>
        </p:txBody>
      </p:sp>
    </p:spTree>
    <p:extLst>
      <p:ext uri="{BB962C8B-B14F-4D97-AF65-F5344CB8AC3E}">
        <p14:creationId xmlns:p14="http://schemas.microsoft.com/office/powerpoint/2010/main" val="164306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2471" y="1296957"/>
            <a:ext cx="10300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解决</a:t>
            </a:r>
            <a:r>
              <a:rPr lang="en-US" altLang="zh-CN" sz="2800">
                <a:latin typeface="Comic Sans MS" charset="0"/>
                <a:ea typeface="Comic Sans MS" charset="0"/>
                <a:cs typeface="Comic Sans MS" charset="0"/>
              </a:rPr>
              <a:t>deadlock</a:t>
            </a:r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方案（让某位哲学家变成左撇子）</a:t>
            </a:r>
          </a:p>
          <a:p>
            <a:endParaRPr lang="zh-CN" altLang="en-US" sz="280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LPHIL(i)= sits.i -&gt; picks.i.((i+1)%N) -&gt; picks.i.i -&gt;eats.i -&gt; putsdown.i.((i+1)%N) -&gt; putsdown.i.i -&gt; getsup.i -&gt; LPHIL(i)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ASPHILS = ||| i:PHILNAMES @ if i==0 then LPHIL(i) else PHIL(i)ASSYSTEM = ASPHILS[|{|picks, putsdown|}|]FORKS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assert ASSYSTEM :[deadlock free [F]]</a:t>
            </a:r>
          </a:p>
        </p:txBody>
      </p:sp>
    </p:spTree>
    <p:extLst>
      <p:ext uri="{BB962C8B-B14F-4D97-AF65-F5344CB8AC3E}">
        <p14:creationId xmlns:p14="http://schemas.microsoft.com/office/powerpoint/2010/main" val="1005806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2471" y="1296957"/>
            <a:ext cx="103009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请一位管家，保证永远只有最多四个人坐下</a:t>
            </a:r>
          </a:p>
          <a:p>
            <a:endParaRPr lang="zh-CN" altLang="en-US" sz="280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BUTLER(j) = j&gt;0 &amp; getsup?i -&gt; BUTLER(j-1) 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	            </a:t>
            </a:r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[]j&lt;N-1 &amp; sits?i -&gt; BUTLER(j+1)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BSYSTEM = SYSTEM [|{|sits, getsup|}|] BUTLER(0)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a</a:t>
            </a:r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ssert BSYSTEM :[deadlock free [F]]</a:t>
            </a:r>
          </a:p>
        </p:txBody>
      </p:sp>
    </p:spTree>
    <p:extLst>
      <p:ext uri="{BB962C8B-B14F-4D97-AF65-F5344CB8AC3E}">
        <p14:creationId xmlns:p14="http://schemas.microsoft.com/office/powerpoint/2010/main" val="45258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charset="0"/>
                <a:ea typeface="Comic Sans MS" charset="0"/>
                <a:cs typeface="Comic Sans MS" charset="0"/>
              </a:rPr>
              <a:t>What</a:t>
            </a:r>
            <a:r>
              <a:rPr lang="zh-CN" altLang="en-US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dirty="0">
                <a:latin typeface="Comic Sans MS" charset="0"/>
                <a:ea typeface="Comic Sans MS" charset="0"/>
                <a:cs typeface="Comic Sans MS" charset="0"/>
              </a:rPr>
              <a:t>is</a:t>
            </a:r>
            <a:r>
              <a:rPr lang="zh-CN" altLang="en-US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dirty="0">
                <a:latin typeface="Comic Sans MS" charset="0"/>
                <a:ea typeface="Comic Sans MS" charset="0"/>
                <a:cs typeface="Comic Sans MS" charset="0"/>
              </a:rPr>
              <a:t>FDR?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2251355"/>
            <a:ext cx="10554574" cy="363651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>
                <a:latin typeface="Comic Sans MS" charset="0"/>
                <a:ea typeface="Comic Sans MS" charset="0"/>
                <a:cs typeface="Comic Sans MS" charset="0"/>
              </a:rPr>
              <a:t>FDR4 analyses programs written in </a:t>
            </a:r>
            <a:r>
              <a:rPr lang="en-US" altLang="zh-CN" sz="2800">
                <a:latin typeface="Comic Sans MS" charset="0"/>
                <a:ea typeface="Comic Sans MS" charset="0"/>
                <a:cs typeface="Comic Sans MS" charset="0"/>
              </a:rPr>
              <a:t>CSP_M.</a:t>
            </a:r>
            <a:endParaRPr lang="zh-CN" altLang="en-US" sz="2800">
              <a:latin typeface="Comic Sans MS" charset="0"/>
              <a:ea typeface="Comic Sans MS" charset="0"/>
              <a:cs typeface="Comic Sans MS" charset="0"/>
            </a:endParaRPr>
          </a:p>
          <a:p>
            <a:pPr marL="0" indent="0">
              <a:buNone/>
            </a:pPr>
            <a:endParaRPr lang="zh-CN" altLang="en-US" sz="2800">
              <a:latin typeface="Comic Sans MS" charset="0"/>
              <a:ea typeface="Comic Sans MS" charset="0"/>
              <a:cs typeface="Comic Sans MS" charset="0"/>
            </a:endParaRPr>
          </a:p>
          <a:p>
            <a:pPr marL="0" indent="0">
              <a:buNone/>
            </a:pPr>
            <a:r>
              <a:rPr lang="en-US" altLang="zh-CN" sz="2800">
                <a:latin typeface="Comic Sans MS" charset="0"/>
                <a:ea typeface="Comic Sans MS" charset="0"/>
                <a:cs typeface="Comic Sans MS" charset="0"/>
              </a:rPr>
              <a:t>CSP_M</a:t>
            </a:r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>
                <a:latin typeface="Comic Sans MS" charset="0"/>
                <a:ea typeface="Comic Sans MS" charset="0"/>
                <a:cs typeface="Comic Sans MS" charset="0"/>
              </a:rPr>
              <a:t>=</a:t>
            </a:r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sz="2800">
                <a:latin typeface="Comic Sans MS" charset="0"/>
                <a:ea typeface="Comic Sans MS" charset="0"/>
                <a:cs typeface="Comic Sans MS" charset="0"/>
              </a:rPr>
              <a:t>Hoare‘s CSP </a:t>
            </a:r>
            <a:r>
              <a:rPr lang="en-US" altLang="zh-CN" sz="2800">
                <a:latin typeface="Comic Sans MS" charset="0"/>
                <a:ea typeface="Comic Sans MS" charset="0"/>
                <a:cs typeface="Comic Sans MS" charset="0"/>
              </a:rPr>
              <a:t>+</a:t>
            </a:r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  </a:t>
            </a:r>
            <a:r>
              <a:rPr lang="en-US" sz="2800">
                <a:latin typeface="Comic Sans MS" charset="0"/>
                <a:ea typeface="Comic Sans MS" charset="0"/>
                <a:cs typeface="Comic Sans MS" charset="0"/>
              </a:rPr>
              <a:t>functional programming language. 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82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4686" y="2139633"/>
            <a:ext cx="10561418" cy="1468800"/>
          </a:xfrm>
        </p:spPr>
        <p:txBody>
          <a:bodyPr/>
          <a:lstStyle/>
          <a:p>
            <a:pPr algn="ctr"/>
            <a:r>
              <a:rPr lang="en-US" altLang="zh-CN" sz="6600">
                <a:latin typeface="Comic Sans MS" charset="0"/>
                <a:ea typeface="Comic Sans MS" charset="0"/>
                <a:cs typeface="Comic Sans MS" charset="0"/>
              </a:rPr>
              <a:t>Thanks</a:t>
            </a:r>
            <a:endParaRPr lang="en-US" sz="660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6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charset="0"/>
                <a:ea typeface="Comic Sans MS" charset="0"/>
                <a:cs typeface="Comic Sans MS" charset="0"/>
              </a:rPr>
              <a:t>Definition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2251355"/>
            <a:ext cx="10554574" cy="3636511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>
                <a:latin typeface="Comic Sans MS" charset="0"/>
                <a:ea typeface="Comic Sans MS" charset="0"/>
                <a:cs typeface="Comic Sans MS" charset="0"/>
              </a:rPr>
              <a:t>Functions</a:t>
            </a:r>
            <a:endParaRPr lang="zh-CN" altLang="en-US" sz="2800">
              <a:latin typeface="Comic Sans MS" charset="0"/>
              <a:ea typeface="Comic Sans MS" charset="0"/>
              <a:cs typeface="Comic Sans MS" charset="0"/>
            </a:endParaRPr>
          </a:p>
          <a:p>
            <a:pPr marL="0" lvl="1" indent="0">
              <a:buNone/>
            </a:pP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   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f(1)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=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1,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f(2)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=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2,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f(_)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=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“Nothing”</a:t>
            </a:r>
            <a:endParaRPr lang="zh-CN" altLang="en-US" sz="2800">
              <a:latin typeface="Comic Sans MS" charset="0"/>
              <a:ea typeface="Comic Sans MS" charset="0"/>
              <a:cs typeface="Comic Sans M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Datatypes</a:t>
            </a:r>
            <a:endParaRPr lang="zh-CN" altLang="en-US" sz="2600">
              <a:latin typeface="Comic Sans MS" charset="0"/>
              <a:ea typeface="Comic Sans MS" charset="0"/>
              <a:cs typeface="Comic Sans MS" charset="0"/>
            </a:endParaRPr>
          </a:p>
          <a:p>
            <a:pPr marL="400050" lvl="1" indent="0">
              <a:buNone/>
            </a:pP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datatype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NamedColor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=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Red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|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Green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|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Blue</a:t>
            </a:r>
            <a:endParaRPr lang="zh-CN" altLang="en-US" sz="2600">
              <a:latin typeface="Comic Sans MS" charset="0"/>
              <a:ea typeface="Comic Sans MS" charset="0"/>
              <a:cs typeface="Comic Sans MS" charset="0"/>
            </a:endParaRPr>
          </a:p>
          <a:p>
            <a:pPr marL="400050" lvl="1" indent="0">
              <a:buNone/>
            </a:pP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datatype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ComplexColor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=</a:t>
            </a:r>
            <a:endParaRPr lang="zh-CN" altLang="en-US" sz="2600">
              <a:latin typeface="Comic Sans MS" charset="0"/>
              <a:ea typeface="Comic Sans MS" charset="0"/>
              <a:cs typeface="Comic Sans MS" charset="0"/>
            </a:endParaRPr>
          </a:p>
          <a:p>
            <a:pPr marL="400050" lvl="1" indent="0">
              <a:buNone/>
            </a:pP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		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Named.NamedColor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|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RGB.{0..255}.{0..255}.{0..255}</a:t>
            </a:r>
            <a:endParaRPr lang="zh-CN" altLang="en-US" sz="2600">
              <a:latin typeface="Comic Sans MS" charset="0"/>
              <a:ea typeface="Comic Sans MS" charset="0"/>
              <a:cs typeface="Comic Sans MS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748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9126" y="625152"/>
            <a:ext cx="105249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Comic Sans MS" charset="0"/>
                <a:ea typeface="Comic Sans MS" charset="0"/>
                <a:cs typeface="Comic Sans MS" charset="0"/>
              </a:rPr>
              <a:t>3.</a:t>
            </a:r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>
                <a:latin typeface="Comic Sans MS" charset="0"/>
                <a:ea typeface="Comic Sans MS" charset="0"/>
                <a:cs typeface="Comic Sans MS" charset="0"/>
              </a:rPr>
              <a:t>Channels</a:t>
            </a:r>
            <a:endParaRPr lang="zh-CN" altLang="en-US" sz="280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zh-CN" altLang="en-US" sz="2800" b="1">
                <a:latin typeface="Comic Sans MS" charset="0"/>
                <a:ea typeface="Comic Sans MS" charset="0"/>
                <a:cs typeface="Comic Sans MS" charset="0"/>
              </a:rPr>
              <a:t>   </a:t>
            </a:r>
            <a:r>
              <a:rPr lang="en-US" sz="2800" b="1">
                <a:latin typeface="Comic Sans MS" charset="0"/>
                <a:ea typeface="Comic Sans MS" charset="0"/>
                <a:cs typeface="Comic Sans MS" charset="0"/>
              </a:rPr>
              <a:t>channel</a:t>
            </a:r>
            <a:r>
              <a:rPr lang="en-US" sz="2800">
                <a:latin typeface="Comic Sans MS" charset="0"/>
                <a:ea typeface="Comic Sans MS" charset="0"/>
                <a:cs typeface="Comic Sans MS" charset="0"/>
              </a:rPr>
              <a:t> done </a:t>
            </a:r>
            <a:endParaRPr lang="zh-CN" altLang="en-US" sz="280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zh-CN" altLang="en-US" sz="2800" b="1">
                <a:latin typeface="Comic Sans MS" charset="0"/>
                <a:ea typeface="Comic Sans MS" charset="0"/>
                <a:cs typeface="Comic Sans MS" charset="0"/>
              </a:rPr>
              <a:t>   </a:t>
            </a:r>
            <a:r>
              <a:rPr lang="en-US" sz="2800" b="1">
                <a:latin typeface="Comic Sans MS" charset="0"/>
                <a:ea typeface="Comic Sans MS" charset="0"/>
                <a:cs typeface="Comic Sans MS" charset="0"/>
              </a:rPr>
              <a:t>channel</a:t>
            </a:r>
            <a:r>
              <a:rPr lang="en-US" sz="2800">
                <a:latin typeface="Comic Sans MS" charset="0"/>
                <a:ea typeface="Comic Sans MS" charset="0"/>
                <a:cs typeface="Comic Sans MS" charset="0"/>
              </a:rPr>
              <a:t> x</a:t>
            </a:r>
            <a:r>
              <a:rPr lang="en-US" sz="2800">
                <a:latin typeface="Comic Sans MS" charset="0"/>
                <a:ea typeface="Comic Sans MS" charset="0"/>
                <a:cs typeface="Comic Sans MS" charset="0"/>
              </a:rPr>
              <a:t>,</a:t>
            </a:r>
            <a:r>
              <a:rPr lang="en-US" sz="2800">
                <a:latin typeface="Comic Sans MS" charset="0"/>
                <a:ea typeface="Comic Sans MS" charset="0"/>
                <a:cs typeface="Comic Sans MS" charset="0"/>
              </a:rPr>
              <a:t> y </a:t>
            </a:r>
            <a:r>
              <a:rPr lang="en-US" sz="2800">
                <a:latin typeface="Comic Sans MS" charset="0"/>
                <a:ea typeface="Comic Sans MS" charset="0"/>
                <a:cs typeface="Comic Sans MS" charset="0"/>
              </a:rPr>
              <a:t>:</a:t>
            </a:r>
            <a:r>
              <a:rPr lang="en-US" sz="28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sz="2800">
                <a:latin typeface="Comic Sans MS" charset="0"/>
                <a:ea typeface="Comic Sans MS" charset="0"/>
                <a:cs typeface="Comic Sans MS" charset="0"/>
              </a:rPr>
              <a:t>{0..1}.Bool</a:t>
            </a:r>
            <a:endParaRPr lang="zh-CN" altLang="en-US" sz="280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altLang="zh-CN" sz="2800">
                <a:latin typeface="Comic Sans MS" charset="0"/>
                <a:ea typeface="Comic Sans MS" charset="0"/>
                <a:cs typeface="Comic Sans MS" charset="0"/>
              </a:rPr>
              <a:t>4.</a:t>
            </a:r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>
                <a:latin typeface="Comic Sans MS" charset="0"/>
                <a:ea typeface="Comic Sans MS" charset="0"/>
                <a:cs typeface="Comic Sans MS" charset="0"/>
              </a:rPr>
              <a:t>Assertions</a:t>
            </a:r>
            <a:endParaRPr lang="zh-CN" altLang="en-US" sz="280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	</a:t>
            </a:r>
            <a:r>
              <a:rPr lang="en-US" sz="2800">
                <a:effectLst/>
                <a:latin typeface="Comic Sans MS" charset="0"/>
                <a:ea typeface="Comic Sans MS" charset="0"/>
                <a:cs typeface="Comic Sans MS" charset="0"/>
              </a:rPr>
              <a:t>The simplest assertion in CS</a:t>
            </a:r>
            <a:r>
              <a:rPr lang="en-US" altLang="zh-CN" sz="2800">
                <a:effectLst/>
                <a:latin typeface="Comic Sans MS" charset="0"/>
                <a:ea typeface="Comic Sans MS" charset="0"/>
                <a:cs typeface="Comic Sans MS" charset="0"/>
              </a:rPr>
              <a:t>P_M</a:t>
            </a:r>
            <a:r>
              <a:rPr lang="en-US" sz="2800">
                <a:effectLst/>
                <a:latin typeface="Comic Sans MS" charset="0"/>
                <a:ea typeface="Comic Sans MS" charset="0"/>
                <a:cs typeface="Comic Sans MS" charset="0"/>
              </a:rPr>
              <a:t> are </a:t>
            </a:r>
            <a:r>
              <a:rPr lang="en-US" sz="2800" i="1">
                <a:effectLst/>
                <a:latin typeface="Comic Sans MS" charset="0"/>
                <a:ea typeface="Comic Sans MS" charset="0"/>
                <a:cs typeface="Comic Sans MS" charset="0"/>
              </a:rPr>
              <a:t>refinement assertions</a:t>
            </a:r>
            <a:r>
              <a:rPr lang="en-US" sz="2800">
                <a:effectLst/>
                <a:latin typeface="Comic Sans MS" charset="0"/>
                <a:ea typeface="Comic Sans MS" charset="0"/>
                <a:cs typeface="Comic Sans MS" charset="0"/>
              </a:rPr>
              <a:t>, which are lines of the form:</a:t>
            </a:r>
          </a:p>
          <a:p>
            <a:r>
              <a:rPr lang="zh-CN" altLang="en-US" sz="2800" b="1">
                <a:latin typeface="Comic Sans MS" charset="0"/>
                <a:ea typeface="Comic Sans MS" charset="0"/>
                <a:cs typeface="Comic Sans MS" charset="0"/>
              </a:rPr>
              <a:t>    </a:t>
            </a:r>
            <a:r>
              <a:rPr lang="en-US" sz="2800" b="1">
                <a:latin typeface="Comic Sans MS" charset="0"/>
                <a:ea typeface="Comic Sans MS" charset="0"/>
                <a:cs typeface="Comic Sans MS" charset="0"/>
              </a:rPr>
              <a:t>assert</a:t>
            </a:r>
            <a:r>
              <a:rPr lang="en-US" sz="2800">
                <a:effectLst/>
                <a:latin typeface="Comic Sans MS" charset="0"/>
                <a:ea typeface="Comic Sans MS" charset="0"/>
                <a:cs typeface="Comic Sans MS" charset="0"/>
              </a:rPr>
              <a:t> P </a:t>
            </a:r>
            <a:r>
              <a:rPr lang="en-US" sz="2800" b="1">
                <a:latin typeface="Comic Sans MS" charset="0"/>
                <a:ea typeface="Comic Sans MS" charset="0"/>
                <a:cs typeface="Comic Sans MS" charset="0"/>
              </a:rPr>
              <a:t>[T=</a:t>
            </a:r>
            <a:r>
              <a:rPr lang="en-US" sz="2800">
                <a:effectLst/>
                <a:latin typeface="Comic Sans MS" charset="0"/>
                <a:ea typeface="Comic Sans MS" charset="0"/>
                <a:cs typeface="Comic Sans MS" charset="0"/>
              </a:rPr>
              <a:t> Q</a:t>
            </a:r>
            <a:r>
              <a:rPr lang="zh-CN" altLang="en-US" sz="2800">
                <a:effectLst/>
                <a:latin typeface="Comic Sans MS" charset="0"/>
                <a:ea typeface="Comic Sans MS" charset="0"/>
                <a:cs typeface="Comic Sans MS" charset="0"/>
              </a:rPr>
              <a:t> </a:t>
            </a:r>
            <a:endParaRPr lang="en-US" sz="2800">
              <a:effectLst/>
              <a:latin typeface="Comic Sans MS" charset="0"/>
              <a:ea typeface="Comic Sans MS" charset="0"/>
              <a:cs typeface="Comic Sans MS" charset="0"/>
            </a:endParaRPr>
          </a:p>
          <a:p>
            <a:endParaRPr lang="en-US" sz="280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92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charset="0"/>
                <a:ea typeface="Comic Sans MS" charset="0"/>
                <a:cs typeface="Comic Sans MS" charset="0"/>
              </a:rPr>
              <a:t>Functional</a:t>
            </a:r>
            <a:r>
              <a:rPr lang="zh-CN" altLang="en-US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dirty="0">
                <a:latin typeface="Comic Sans MS" charset="0"/>
                <a:ea typeface="Comic Sans MS" charset="0"/>
                <a:cs typeface="Comic Sans MS" charset="0"/>
              </a:rPr>
              <a:t>Syntax:</a:t>
            </a:r>
            <a:r>
              <a:rPr lang="zh-CN" altLang="en-US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>
                <a:latin typeface="Comic Sans MS" charset="0"/>
                <a:ea typeface="Comic Sans MS" charset="0"/>
                <a:cs typeface="Comic Sans MS" charset="0"/>
              </a:rPr>
              <a:t>Expression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2251355"/>
            <a:ext cx="10554574" cy="4410702"/>
          </a:xfrm>
        </p:spPr>
        <p:txBody>
          <a:bodyPr anchor="t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Boolean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: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e1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and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e2,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e1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or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e2,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not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e1,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e1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==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e2,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e1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!=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e2</a:t>
            </a:r>
            <a:endParaRPr lang="zh-CN" altLang="en-US" sz="2600">
              <a:latin typeface="Comic Sans MS" charset="0"/>
              <a:ea typeface="Comic Sans MS" charset="0"/>
              <a:cs typeface="Comic Sans M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Comparison:</a:t>
            </a:r>
            <a:endParaRPr lang="zh-CN" altLang="en-US" sz="2600">
              <a:latin typeface="Comic Sans MS" charset="0"/>
              <a:ea typeface="Comic Sans MS" charset="0"/>
              <a:cs typeface="Comic Sans M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e1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&lt;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e2,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e1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&lt;=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e2,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e1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&gt;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e2,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e1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&gt;=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e2</a:t>
            </a:r>
            <a:endParaRPr lang="zh-CN" altLang="en-US" sz="2600">
              <a:latin typeface="Comic Sans MS" charset="0"/>
              <a:ea typeface="Comic Sans MS" charset="0"/>
              <a:cs typeface="Comic Sans M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600" dirty="0">
                <a:latin typeface="Comic Sans MS" charset="0"/>
                <a:ea typeface="Comic Sans MS" charset="0"/>
                <a:cs typeface="Comic Sans MS" charset="0"/>
              </a:rPr>
              <a:t>Dot:</a:t>
            </a:r>
            <a:r>
              <a:rPr lang="zh-CN" altLang="en-US" sz="26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 dirty="0">
                <a:latin typeface="Comic Sans MS" charset="0"/>
                <a:ea typeface="Comic Sans MS" charset="0"/>
                <a:cs typeface="Comic Sans MS" charset="0"/>
              </a:rPr>
              <a:t>e1.e2</a:t>
            </a:r>
            <a:r>
              <a:rPr lang="zh-CN" altLang="en-US" sz="26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 dirty="0">
                <a:latin typeface="Comic Sans MS" charset="0"/>
                <a:ea typeface="Comic Sans MS" charset="0"/>
                <a:cs typeface="Comic Sans MS" charset="0"/>
              </a:rPr>
              <a:t>eg.</a:t>
            </a:r>
            <a:r>
              <a:rPr lang="zh-CN" altLang="en-US" sz="26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 dirty="0">
                <a:latin typeface="Comic Sans MS" charset="0"/>
                <a:ea typeface="Comic Sans MS" charset="0"/>
                <a:cs typeface="Comic Sans MS" charset="0"/>
              </a:rPr>
              <a:t>f</a:t>
            </a:r>
            <a:r>
              <a:rPr lang="en-US" altLang="zh-CN" sz="2600" dirty="0">
                <a:latin typeface="Comic Sans MS" charset="0"/>
                <a:ea typeface="Comic Sans MS" charset="0"/>
                <a:cs typeface="Comic Sans MS" charset="0"/>
              </a:rPr>
              <a:t>(x,y)</a:t>
            </a:r>
            <a:r>
              <a:rPr lang="zh-CN" altLang="en-US" sz="26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 dirty="0">
                <a:latin typeface="Comic Sans MS" charset="0"/>
                <a:ea typeface="Comic Sans MS" charset="0"/>
                <a:cs typeface="Comic Sans MS" charset="0"/>
              </a:rPr>
              <a:t>=</a:t>
            </a:r>
            <a:r>
              <a:rPr lang="zh-CN" altLang="en-US" sz="26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 dirty="0">
                <a:latin typeface="Comic Sans MS" charset="0"/>
                <a:ea typeface="Comic Sans MS" charset="0"/>
                <a:cs typeface="Comic Sans MS" charset="0"/>
              </a:rPr>
              <a:t>x.y</a:t>
            </a:r>
            <a:endParaRPr lang="zh-CN" altLang="en-US" sz="2600" dirty="0">
              <a:latin typeface="Comic Sans MS" charset="0"/>
              <a:ea typeface="Comic Sans MS" charset="0"/>
              <a:cs typeface="Comic Sans M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600" dirty="0">
                <a:latin typeface="Comic Sans MS" charset="0"/>
                <a:ea typeface="Comic Sans MS" charset="0"/>
                <a:cs typeface="Comic Sans MS" charset="0"/>
              </a:rPr>
              <a:t>If:</a:t>
            </a:r>
            <a:r>
              <a:rPr lang="zh-CN" altLang="en-US" sz="26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 dirty="0">
                <a:latin typeface="Comic Sans MS" charset="0"/>
                <a:ea typeface="Comic Sans MS" charset="0"/>
                <a:cs typeface="Comic Sans MS" charset="0"/>
              </a:rPr>
              <a:t>if</a:t>
            </a:r>
            <a:r>
              <a:rPr lang="zh-CN" altLang="en-US" sz="26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 dirty="0">
                <a:latin typeface="Comic Sans MS" charset="0"/>
                <a:ea typeface="Comic Sans MS" charset="0"/>
                <a:cs typeface="Comic Sans MS" charset="0"/>
              </a:rPr>
              <a:t>b</a:t>
            </a:r>
            <a:r>
              <a:rPr lang="zh-CN" altLang="en-US" sz="26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 dirty="0">
                <a:latin typeface="Comic Sans MS" charset="0"/>
                <a:ea typeface="Comic Sans MS" charset="0"/>
                <a:cs typeface="Comic Sans MS" charset="0"/>
              </a:rPr>
              <a:t>then</a:t>
            </a:r>
            <a:r>
              <a:rPr lang="zh-CN" altLang="en-US" sz="26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 dirty="0">
                <a:latin typeface="Comic Sans MS" charset="0"/>
                <a:ea typeface="Comic Sans MS" charset="0"/>
                <a:cs typeface="Comic Sans MS" charset="0"/>
              </a:rPr>
              <a:t>e1</a:t>
            </a:r>
            <a:r>
              <a:rPr lang="zh-CN" altLang="en-US" sz="26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 dirty="0">
                <a:latin typeface="Comic Sans MS" charset="0"/>
                <a:ea typeface="Comic Sans MS" charset="0"/>
                <a:cs typeface="Comic Sans MS" charset="0"/>
              </a:rPr>
              <a:t>else</a:t>
            </a:r>
            <a:r>
              <a:rPr lang="zh-CN" altLang="en-US" sz="26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 dirty="0">
                <a:latin typeface="Comic Sans MS" charset="0"/>
                <a:ea typeface="Comic Sans MS" charset="0"/>
                <a:cs typeface="Comic Sans MS" charset="0"/>
              </a:rPr>
              <a:t>e2</a:t>
            </a:r>
            <a:endParaRPr lang="zh-CN" altLang="en-US" sz="2600" dirty="0">
              <a:latin typeface="Comic Sans MS" charset="0"/>
              <a:ea typeface="Comic Sans MS" charset="0"/>
              <a:cs typeface="Comic Sans M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600" dirty="0">
                <a:latin typeface="Comic Sans MS" charset="0"/>
                <a:ea typeface="Comic Sans MS" charset="0"/>
                <a:cs typeface="Comic Sans MS" charset="0"/>
              </a:rPr>
              <a:t>Math</a:t>
            </a:r>
            <a:r>
              <a:rPr lang="zh-CN" altLang="en-US" sz="26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 dirty="0">
                <a:latin typeface="Comic Sans MS" charset="0"/>
                <a:ea typeface="Comic Sans MS" charset="0"/>
                <a:cs typeface="Comic Sans MS" charset="0"/>
              </a:rPr>
              <a:t>Operations:</a:t>
            </a:r>
            <a:r>
              <a:rPr lang="zh-CN" altLang="en-US" sz="26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 dirty="0">
                <a:latin typeface="Comic Sans MS" charset="0"/>
                <a:ea typeface="Comic Sans MS" charset="0"/>
                <a:cs typeface="Comic Sans MS" charset="0"/>
              </a:rPr>
              <a:t>e1</a:t>
            </a:r>
            <a:r>
              <a:rPr lang="zh-CN" altLang="en-US" sz="26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 dirty="0">
                <a:latin typeface="Comic Sans MS" charset="0"/>
                <a:ea typeface="Comic Sans MS" charset="0"/>
                <a:cs typeface="Comic Sans MS" charset="0"/>
              </a:rPr>
              <a:t>+</a:t>
            </a:r>
            <a:r>
              <a:rPr lang="zh-CN" altLang="en-US" sz="26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 dirty="0">
                <a:latin typeface="Comic Sans MS" charset="0"/>
                <a:ea typeface="Comic Sans MS" charset="0"/>
                <a:cs typeface="Comic Sans MS" charset="0"/>
              </a:rPr>
              <a:t>e2,</a:t>
            </a:r>
            <a:r>
              <a:rPr lang="zh-CN" altLang="en-US" sz="26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 dirty="0">
                <a:latin typeface="Comic Sans MS" charset="0"/>
                <a:ea typeface="Comic Sans MS" charset="0"/>
                <a:cs typeface="Comic Sans MS" charset="0"/>
              </a:rPr>
              <a:t>e1</a:t>
            </a:r>
            <a:r>
              <a:rPr lang="zh-CN" altLang="en-US" sz="26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mr-IN" altLang="zh-CN" sz="2600" dirty="0">
                <a:latin typeface="Comic Sans MS" charset="0"/>
                <a:ea typeface="Comic Sans MS" charset="0"/>
                <a:cs typeface="Comic Sans MS" charset="0"/>
              </a:rPr>
              <a:t>–</a:t>
            </a:r>
            <a:r>
              <a:rPr lang="zh-CN" altLang="en-US" sz="26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 dirty="0">
                <a:latin typeface="Comic Sans MS" charset="0"/>
                <a:ea typeface="Comic Sans MS" charset="0"/>
                <a:cs typeface="Comic Sans MS" charset="0"/>
              </a:rPr>
              <a:t>e2,</a:t>
            </a:r>
            <a:r>
              <a:rPr lang="zh-CN" altLang="en-US" sz="26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 dirty="0">
                <a:latin typeface="Comic Sans MS" charset="0"/>
                <a:ea typeface="Comic Sans MS" charset="0"/>
                <a:cs typeface="Comic Sans MS" charset="0"/>
              </a:rPr>
              <a:t>e1</a:t>
            </a:r>
            <a:r>
              <a:rPr lang="zh-CN" altLang="en-US" sz="2600" dirty="0">
                <a:latin typeface="Comic Sans MS" charset="0"/>
                <a:ea typeface="Comic Sans MS" charset="0"/>
                <a:cs typeface="Comic Sans MS" charset="0"/>
              </a:rPr>
              <a:t> * </a:t>
            </a:r>
            <a:r>
              <a:rPr lang="en-US" altLang="zh-CN" sz="2600" dirty="0">
                <a:latin typeface="Comic Sans MS" charset="0"/>
                <a:ea typeface="Comic Sans MS" charset="0"/>
                <a:cs typeface="Comic Sans MS" charset="0"/>
              </a:rPr>
              <a:t>e2,</a:t>
            </a:r>
            <a:r>
              <a:rPr lang="zh-CN" altLang="en-US" sz="26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 dirty="0">
                <a:latin typeface="Comic Sans MS" charset="0"/>
                <a:ea typeface="Comic Sans MS" charset="0"/>
                <a:cs typeface="Comic Sans MS" charset="0"/>
              </a:rPr>
              <a:t>e1</a:t>
            </a:r>
            <a:r>
              <a:rPr lang="zh-CN" altLang="en-US" sz="26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 dirty="0">
                <a:latin typeface="Comic Sans MS" charset="0"/>
                <a:ea typeface="Comic Sans MS" charset="0"/>
                <a:cs typeface="Comic Sans MS" charset="0"/>
              </a:rPr>
              <a:t>/</a:t>
            </a:r>
            <a:r>
              <a:rPr lang="zh-CN" altLang="en-US" sz="26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 dirty="0">
                <a:latin typeface="Comic Sans MS" charset="0"/>
                <a:ea typeface="Comic Sans MS" charset="0"/>
                <a:cs typeface="Comic Sans MS" charset="0"/>
              </a:rPr>
              <a:t>e2,</a:t>
            </a:r>
            <a:r>
              <a:rPr lang="zh-CN" altLang="en-US" sz="26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 dirty="0">
                <a:latin typeface="Comic Sans MS" charset="0"/>
                <a:ea typeface="Comic Sans MS" charset="0"/>
                <a:cs typeface="Comic Sans MS" charset="0"/>
              </a:rPr>
              <a:t>e1</a:t>
            </a:r>
            <a:r>
              <a:rPr lang="zh-CN" altLang="en-US" sz="26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 dirty="0">
                <a:latin typeface="Comic Sans MS" charset="0"/>
                <a:ea typeface="Comic Sans MS" charset="0"/>
                <a:cs typeface="Comic Sans MS" charset="0"/>
              </a:rPr>
              <a:t>%</a:t>
            </a:r>
            <a:r>
              <a:rPr lang="zh-CN" altLang="en-US" sz="26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 dirty="0">
                <a:latin typeface="Comic Sans MS" charset="0"/>
                <a:ea typeface="Comic Sans MS" charset="0"/>
                <a:cs typeface="Comic Sans MS" charset="0"/>
              </a:rPr>
              <a:t>e2</a:t>
            </a:r>
            <a:endParaRPr lang="zh-CN" altLang="en-US" sz="2600" dirty="0">
              <a:latin typeface="Comic Sans MS" charset="0"/>
              <a:ea typeface="Comic Sans MS" charset="0"/>
              <a:cs typeface="Comic Sans M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>
                <a:latin typeface="Comic Sans MS" charset="0"/>
                <a:ea typeface="Comic Sans MS" charset="0"/>
                <a:cs typeface="Comic Sans MS" charset="0"/>
              </a:rPr>
              <a:t>Tuple:</a:t>
            </a:r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(e1,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e2,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mr-IN" altLang="zh-CN" sz="2600">
                <a:latin typeface="Comic Sans MS" charset="0"/>
                <a:ea typeface="Comic Sans MS" charset="0"/>
                <a:cs typeface="Comic Sans MS" charset="0"/>
              </a:rPr>
              <a:t>…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,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eN)</a:t>
            </a:r>
            <a:endParaRPr lang="zh-CN" altLang="en-US" sz="2800">
              <a:latin typeface="Comic Sans MS" charset="0"/>
              <a:ea typeface="Comic Sans MS" charset="0"/>
              <a:cs typeface="Comic Sans M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Variable</a:t>
            </a:r>
            <a:r>
              <a:rPr lang="zh-CN" altLang="en-US" sz="26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600">
                <a:latin typeface="Comic Sans MS" charset="0"/>
                <a:ea typeface="Comic Sans MS" charset="0"/>
                <a:cs typeface="Comic Sans MS" charset="0"/>
              </a:rPr>
              <a:t>v</a:t>
            </a:r>
            <a:endParaRPr lang="zh-CN" altLang="en-US" sz="2600">
              <a:latin typeface="Comic Sans MS" charset="0"/>
              <a:ea typeface="Comic Sans MS" charset="0"/>
              <a:cs typeface="Comic Sans MS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411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charset="0"/>
                <a:ea typeface="Comic Sans MS" charset="0"/>
                <a:cs typeface="Comic Sans MS" charset="0"/>
              </a:rPr>
              <a:t>Sequence,</a:t>
            </a:r>
            <a:r>
              <a:rPr lang="zh-CN" altLang="en-US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dirty="0">
                <a:latin typeface="Comic Sans MS" charset="0"/>
                <a:ea typeface="Comic Sans MS" charset="0"/>
                <a:cs typeface="Comic Sans MS" charset="0"/>
              </a:rPr>
              <a:t>Set,</a:t>
            </a:r>
            <a:r>
              <a:rPr lang="zh-CN" altLang="en-US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dirty="0">
                <a:latin typeface="Comic Sans MS" charset="0"/>
                <a:ea typeface="Comic Sans MS" charset="0"/>
                <a:cs typeface="Comic Sans MS" charset="0"/>
              </a:rPr>
              <a:t>and</a:t>
            </a:r>
            <a:r>
              <a:rPr lang="zh-CN" altLang="en-US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dirty="0">
                <a:latin typeface="Comic Sans MS" charset="0"/>
                <a:ea typeface="Comic Sans MS" charset="0"/>
                <a:cs typeface="Comic Sans MS" charset="0"/>
              </a:rPr>
              <a:t>Map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2251355"/>
            <a:ext cx="10554574" cy="363651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Concat: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e1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^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e2,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eg.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&lt;1,2&gt;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^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&lt;2,3&gt;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=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&lt;1,2,2,3&gt;</a:t>
            </a:r>
            <a:endParaRPr lang="zh-CN" altLang="en-US" sz="2800" dirty="0">
              <a:latin typeface="Comic Sans MS" charset="0"/>
              <a:ea typeface="Comic Sans MS" charset="0"/>
              <a:cs typeface="Comic Sans MS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Length: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#e,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eg.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#&lt;1,2&gt;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=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2;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elem,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head,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tail</a:t>
            </a:r>
            <a:endParaRPr lang="zh-CN" altLang="en-US" sz="2800" dirty="0">
              <a:latin typeface="Comic Sans MS" charset="0"/>
              <a:ea typeface="Comic Sans MS" charset="0"/>
              <a:cs typeface="Comic Sans MS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------------------------------------------------</a:t>
            </a:r>
            <a:endParaRPr lang="zh-CN" altLang="en-US" sz="2800" dirty="0">
              <a:latin typeface="Comic Sans MS" charset="0"/>
              <a:ea typeface="Comic Sans MS" charset="0"/>
              <a:cs typeface="Comic Sans MS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Card,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diff,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member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eg.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{1,2,3}</a:t>
            </a:r>
            <a:endParaRPr lang="zh-CN" altLang="en-US" sz="2800" dirty="0">
              <a:latin typeface="Comic Sans MS" charset="0"/>
              <a:ea typeface="Comic Sans MS" charset="0"/>
              <a:cs typeface="Comic Sans MS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------------------------------------------------</a:t>
            </a:r>
            <a:endParaRPr lang="zh-CN" altLang="en-US" sz="2800" dirty="0">
              <a:latin typeface="Comic Sans MS" charset="0"/>
              <a:ea typeface="Comic Sans MS" charset="0"/>
              <a:cs typeface="Comic Sans MS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mapDelete,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mapLookup,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mapUpdate,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emptyMap,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mapFromList</a:t>
            </a:r>
            <a:endParaRPr lang="zh-CN" altLang="en-US" sz="2800" dirty="0">
              <a:latin typeface="Comic Sans MS" charset="0"/>
              <a:ea typeface="Comic Sans MS" charset="0"/>
              <a:cs typeface="Comic Sans MS" charset="0"/>
            </a:endParaRPr>
          </a:p>
          <a:p>
            <a:pPr marL="0" indent="0">
              <a:buNone/>
            </a:pPr>
            <a:endParaRPr lang="en-US" sz="280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45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charset="0"/>
                <a:ea typeface="Comic Sans MS" charset="0"/>
                <a:cs typeface="Comic Sans MS" charset="0"/>
              </a:rPr>
              <a:t>Process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2251355"/>
            <a:ext cx="10554574" cy="363651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1.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External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Choice: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P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[]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Q</a:t>
            </a:r>
            <a:endParaRPr lang="zh-CN" altLang="en-US" sz="2800" dirty="0">
              <a:latin typeface="Comic Sans MS" charset="0"/>
              <a:ea typeface="Comic Sans MS" charset="0"/>
              <a:cs typeface="Comic Sans MS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2.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Guarded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Expression: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b&amp;P,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if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b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is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true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then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behaves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like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P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 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else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STOP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</a:p>
          <a:p>
            <a:pPr marL="0" indent="0">
              <a:buNone/>
            </a:pP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3.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Hide: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P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\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A</a:t>
            </a:r>
            <a:endParaRPr lang="zh-CN" altLang="en-US" sz="2800" dirty="0">
              <a:latin typeface="Comic Sans MS" charset="0"/>
              <a:ea typeface="Comic Sans MS" charset="0"/>
              <a:cs typeface="Comic Sans MS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4.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Internal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Choice: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P|~|Q</a:t>
            </a:r>
            <a:endParaRPr lang="zh-CN" altLang="en-US" sz="2800" dirty="0">
              <a:latin typeface="Comic Sans MS" charset="0"/>
              <a:ea typeface="Comic Sans MS" charset="0"/>
              <a:cs typeface="Comic Sans MS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5.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Prefix: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a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-&gt;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P</a:t>
            </a:r>
            <a:endParaRPr lang="en-US" sz="280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9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7828" y="830426"/>
            <a:ext cx="11513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Comic Sans MS" charset="0"/>
                <a:ea typeface="Comic Sans MS" charset="0"/>
                <a:cs typeface="Comic Sans MS" charset="0"/>
              </a:rPr>
              <a:t>6.</a:t>
            </a:r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>
                <a:latin typeface="Comic Sans MS" charset="0"/>
                <a:ea typeface="Comic Sans MS" charset="0"/>
                <a:cs typeface="Comic Sans MS" charset="0"/>
              </a:rPr>
              <a:t>P[|A|]Q,</a:t>
            </a:r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>
                <a:latin typeface="Comic Sans MS" charset="0"/>
                <a:ea typeface="Comic Sans MS" charset="0"/>
                <a:cs typeface="Comic Sans MS" charset="0"/>
              </a:rPr>
              <a:t>A</a:t>
            </a:r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>
                <a:latin typeface="Comic Sans MS" charset="0"/>
                <a:ea typeface="Comic Sans MS" charset="0"/>
                <a:cs typeface="Comic Sans MS" charset="0"/>
              </a:rPr>
              <a:t>is</a:t>
            </a:r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>
                <a:latin typeface="Comic Sans MS" charset="0"/>
                <a:ea typeface="Comic Sans MS" charset="0"/>
                <a:cs typeface="Comic Sans MS" charset="0"/>
              </a:rPr>
              <a:t>the</a:t>
            </a:r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>
                <a:latin typeface="Comic Sans MS" charset="0"/>
                <a:ea typeface="Comic Sans MS" charset="0"/>
                <a:cs typeface="Comic Sans MS" charset="0"/>
              </a:rPr>
              <a:t>sychronize</a:t>
            </a:r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>
                <a:latin typeface="Comic Sans MS" charset="0"/>
                <a:ea typeface="Comic Sans MS" charset="0"/>
                <a:cs typeface="Comic Sans MS" charset="0"/>
              </a:rPr>
              <a:t>events</a:t>
            </a:r>
            <a:endParaRPr lang="zh-CN" altLang="en-US" sz="280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altLang="zh-CN" sz="2800">
                <a:latin typeface="Comic Sans MS" charset="0"/>
                <a:ea typeface="Comic Sans MS" charset="0"/>
                <a:cs typeface="Comic Sans MS" charset="0"/>
              </a:rPr>
              <a:t>7.</a:t>
            </a:r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>
                <a:latin typeface="Comic Sans MS" charset="0"/>
                <a:ea typeface="Comic Sans MS" charset="0"/>
                <a:cs typeface="Comic Sans MS" charset="0"/>
              </a:rPr>
              <a:t>Interleave:</a:t>
            </a:r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>
                <a:latin typeface="Comic Sans MS" charset="0"/>
                <a:ea typeface="Comic Sans MS" charset="0"/>
                <a:cs typeface="Comic Sans MS" charset="0"/>
              </a:rPr>
              <a:t>P</a:t>
            </a:r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>
                <a:latin typeface="Comic Sans MS" charset="0"/>
                <a:ea typeface="Comic Sans MS" charset="0"/>
                <a:cs typeface="Comic Sans MS" charset="0"/>
              </a:rPr>
              <a:t>|||</a:t>
            </a:r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>
                <a:latin typeface="Comic Sans MS" charset="0"/>
                <a:ea typeface="Comic Sans MS" charset="0"/>
                <a:cs typeface="Comic Sans MS" charset="0"/>
              </a:rPr>
              <a:t>Q</a:t>
            </a:r>
            <a:endParaRPr lang="zh-CN" altLang="en-US" sz="280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altLang="zh-CN" sz="2800">
                <a:latin typeface="Comic Sans MS" charset="0"/>
                <a:ea typeface="Comic Sans MS" charset="0"/>
                <a:cs typeface="Comic Sans MS" charset="0"/>
              </a:rPr>
              <a:t>8.</a:t>
            </a:r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>
                <a:latin typeface="Comic Sans MS" charset="0"/>
                <a:ea typeface="Comic Sans MS" charset="0"/>
                <a:cs typeface="Comic Sans MS" charset="0"/>
              </a:rPr>
              <a:t>||</a:t>
            </a:r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>
                <a:latin typeface="Comic Sans MS" charset="0"/>
                <a:ea typeface="Comic Sans MS" charset="0"/>
                <a:cs typeface="Comic Sans MS" charset="0"/>
              </a:rPr>
              <a:t>&lt;set-statement&gt;</a:t>
            </a:r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>
                <a:latin typeface="Comic Sans MS" charset="0"/>
                <a:ea typeface="Comic Sans MS" charset="0"/>
                <a:cs typeface="Comic Sans MS" charset="0"/>
              </a:rPr>
              <a:t>@[A]</a:t>
            </a:r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>
                <a:latin typeface="Comic Sans MS" charset="0"/>
                <a:ea typeface="Comic Sans MS" charset="0"/>
                <a:cs typeface="Comic Sans MS" charset="0"/>
              </a:rPr>
              <a:t>P,</a:t>
            </a:r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2800">
                <a:latin typeface="Comic Sans MS" charset="0"/>
                <a:ea typeface="Comic Sans MS" charset="0"/>
                <a:cs typeface="Comic Sans MS" charset="0"/>
              </a:rPr>
              <a:t>eg.</a:t>
            </a:r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 </a:t>
            </a:r>
          </a:p>
          <a:p>
            <a:r>
              <a:rPr lang="zh-CN" altLang="en-US" sz="2800" b="1">
                <a:latin typeface="Comic Sans MS" charset="0"/>
                <a:ea typeface="Comic Sans MS" charset="0"/>
                <a:cs typeface="Comic Sans MS" charset="0"/>
              </a:rPr>
              <a:t>	</a:t>
            </a:r>
            <a:r>
              <a:rPr lang="hr-HR" sz="2800" b="1">
                <a:latin typeface="Comic Sans MS" charset="0"/>
                <a:ea typeface="Comic Sans MS" charset="0"/>
                <a:cs typeface="Comic Sans MS" charset="0"/>
              </a:rPr>
              <a:t>channel</a:t>
            </a:r>
            <a:r>
              <a:rPr lang="hr-HR" sz="2800">
                <a:effectLst/>
                <a:latin typeface="Comic Sans MS" charset="0"/>
                <a:ea typeface="Comic Sans MS" charset="0"/>
                <a:cs typeface="Comic Sans MS" charset="0"/>
              </a:rPr>
              <a:t> a </a:t>
            </a:r>
            <a:r>
              <a:rPr lang="hr-HR" sz="2800">
                <a:latin typeface="Comic Sans MS" charset="0"/>
                <a:ea typeface="Comic Sans MS" charset="0"/>
                <a:cs typeface="Comic Sans MS" charset="0"/>
              </a:rPr>
              <a:t>:</a:t>
            </a:r>
            <a:r>
              <a:rPr lang="hr-HR" sz="2800">
                <a:effectLst/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hr-HR" sz="2800">
                <a:latin typeface="Comic Sans MS" charset="0"/>
                <a:ea typeface="Comic Sans MS" charset="0"/>
                <a:cs typeface="Comic Sans MS" charset="0"/>
              </a:rPr>
              <a:t>{0..3}</a:t>
            </a:r>
            <a:endParaRPr lang="zh-CN" altLang="en-US" sz="280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zh-CN" altLang="en-US" sz="2800">
                <a:effectLst/>
                <a:latin typeface="Comic Sans MS" charset="0"/>
                <a:ea typeface="Comic Sans MS" charset="0"/>
                <a:cs typeface="Comic Sans MS" charset="0"/>
              </a:rPr>
              <a:t>   </a:t>
            </a:r>
            <a:r>
              <a:rPr lang="hr-HR" sz="2800">
                <a:effectLst/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hr-HR" sz="2800">
                <a:latin typeface="Comic Sans MS" charset="0"/>
                <a:ea typeface="Comic Sans MS" charset="0"/>
                <a:cs typeface="Comic Sans MS" charset="0"/>
              </a:rPr>
              <a:t>P</a:t>
            </a:r>
            <a:r>
              <a:rPr lang="hr-HR" sz="2800">
                <a:effectLst/>
                <a:latin typeface="Comic Sans MS" charset="0"/>
                <a:ea typeface="Comic Sans MS" charset="0"/>
                <a:cs typeface="Comic Sans MS" charset="0"/>
              </a:rPr>
              <a:t>(x) = a</a:t>
            </a:r>
            <a:r>
              <a:rPr lang="hr-HR" sz="2800">
                <a:latin typeface="Comic Sans MS" charset="0"/>
                <a:ea typeface="Comic Sans MS" charset="0"/>
                <a:cs typeface="Comic Sans MS" charset="0"/>
              </a:rPr>
              <a:t>.</a:t>
            </a:r>
            <a:r>
              <a:rPr lang="hr-HR" sz="2800">
                <a:effectLst/>
                <a:latin typeface="Comic Sans MS" charset="0"/>
                <a:ea typeface="Comic Sans MS" charset="0"/>
                <a:cs typeface="Comic Sans MS" charset="0"/>
              </a:rPr>
              <a:t>x </a:t>
            </a:r>
            <a:r>
              <a:rPr lang="hr-HR" sz="2800">
                <a:latin typeface="Comic Sans MS" charset="0"/>
                <a:ea typeface="Comic Sans MS" charset="0"/>
                <a:cs typeface="Comic Sans MS" charset="0"/>
              </a:rPr>
              <a:t>-&gt;</a:t>
            </a:r>
            <a:r>
              <a:rPr lang="hr-HR" sz="2800">
                <a:effectLst/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hr-HR" sz="2800">
                <a:latin typeface="Comic Sans MS" charset="0"/>
                <a:ea typeface="Comic Sans MS" charset="0"/>
                <a:cs typeface="Comic Sans MS" charset="0"/>
              </a:rPr>
              <a:t>STOP</a:t>
            </a:r>
            <a:endParaRPr lang="zh-CN" altLang="en-US" sz="280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zh-CN" altLang="en-US" sz="2800">
                <a:effectLst/>
                <a:latin typeface="Comic Sans MS" charset="0"/>
                <a:ea typeface="Comic Sans MS" charset="0"/>
                <a:cs typeface="Comic Sans MS" charset="0"/>
              </a:rPr>
              <a:t>  </a:t>
            </a:r>
            <a:r>
              <a:rPr lang="hr-HR" sz="2800">
                <a:effectLst/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zh-CN" altLang="en-US" sz="2800">
                <a:effectLst/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hr-HR" sz="2800">
                <a:latin typeface="Comic Sans MS" charset="0"/>
                <a:ea typeface="Comic Sans MS" charset="0"/>
                <a:cs typeface="Comic Sans MS" charset="0"/>
              </a:rPr>
              <a:t>A</a:t>
            </a:r>
            <a:r>
              <a:rPr lang="hr-HR" sz="2800">
                <a:effectLst/>
                <a:latin typeface="Comic Sans MS" charset="0"/>
                <a:ea typeface="Comic Sans MS" charset="0"/>
                <a:cs typeface="Comic Sans MS" charset="0"/>
              </a:rPr>
              <a:t>(x) = </a:t>
            </a:r>
            <a:r>
              <a:rPr lang="hr-HR" sz="2800">
                <a:latin typeface="Comic Sans MS" charset="0"/>
                <a:ea typeface="Comic Sans MS" charset="0"/>
                <a:cs typeface="Comic Sans MS" charset="0"/>
              </a:rPr>
              <a:t>{</a:t>
            </a:r>
            <a:r>
              <a:rPr lang="hr-HR" sz="2800">
                <a:effectLst/>
                <a:latin typeface="Comic Sans MS" charset="0"/>
                <a:ea typeface="Comic Sans MS" charset="0"/>
                <a:cs typeface="Comic Sans MS" charset="0"/>
              </a:rPr>
              <a:t>a</a:t>
            </a:r>
            <a:r>
              <a:rPr lang="hr-HR" sz="2800">
                <a:latin typeface="Comic Sans MS" charset="0"/>
                <a:ea typeface="Comic Sans MS" charset="0"/>
                <a:cs typeface="Comic Sans MS" charset="0"/>
              </a:rPr>
              <a:t>.</a:t>
            </a:r>
            <a:r>
              <a:rPr lang="hr-HR" sz="2800">
                <a:effectLst/>
                <a:latin typeface="Comic Sans MS" charset="0"/>
                <a:ea typeface="Comic Sans MS" charset="0"/>
                <a:cs typeface="Comic Sans MS" charset="0"/>
              </a:rPr>
              <a:t>x</a:t>
            </a:r>
            <a:r>
              <a:rPr lang="hr-HR" sz="2800">
                <a:latin typeface="Comic Sans MS" charset="0"/>
                <a:ea typeface="Comic Sans MS" charset="0"/>
                <a:cs typeface="Comic Sans MS" charset="0"/>
              </a:rPr>
              <a:t>}</a:t>
            </a:r>
            <a:r>
              <a:rPr lang="hr-HR" sz="2800">
                <a:effectLst/>
                <a:latin typeface="Comic Sans MS" charset="0"/>
                <a:ea typeface="Comic Sans MS" charset="0"/>
                <a:cs typeface="Comic Sans MS" charset="0"/>
              </a:rPr>
              <a:t> </a:t>
            </a:r>
            <a:endParaRPr lang="zh-CN" altLang="en-US" sz="2800">
              <a:effectLst/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    </a:t>
            </a:r>
            <a:r>
              <a:rPr lang="hr-HR" sz="2800">
                <a:latin typeface="Comic Sans MS" charset="0"/>
                <a:ea typeface="Comic Sans MS" charset="0"/>
                <a:cs typeface="Comic Sans MS" charset="0"/>
              </a:rPr>
              <a:t>Q</a:t>
            </a:r>
            <a:r>
              <a:rPr lang="hr-HR" sz="2800">
                <a:effectLst/>
                <a:latin typeface="Comic Sans MS" charset="0"/>
                <a:ea typeface="Comic Sans MS" charset="0"/>
                <a:cs typeface="Comic Sans MS" charset="0"/>
              </a:rPr>
              <a:t> = </a:t>
            </a:r>
            <a:r>
              <a:rPr lang="hr-HR" sz="2800">
                <a:latin typeface="Comic Sans MS" charset="0"/>
                <a:ea typeface="Comic Sans MS" charset="0"/>
                <a:cs typeface="Comic Sans MS" charset="0"/>
              </a:rPr>
              <a:t>||</a:t>
            </a:r>
            <a:r>
              <a:rPr lang="hr-HR" sz="2800">
                <a:effectLst/>
                <a:latin typeface="Comic Sans MS" charset="0"/>
                <a:ea typeface="Comic Sans MS" charset="0"/>
                <a:cs typeface="Comic Sans MS" charset="0"/>
              </a:rPr>
              <a:t> x </a:t>
            </a:r>
            <a:r>
              <a:rPr lang="hr-HR" sz="2800">
                <a:latin typeface="Comic Sans MS" charset="0"/>
                <a:ea typeface="Comic Sans MS" charset="0"/>
                <a:cs typeface="Comic Sans MS" charset="0"/>
              </a:rPr>
              <a:t>:</a:t>
            </a:r>
            <a:r>
              <a:rPr lang="hr-HR" sz="2800">
                <a:effectLst/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hr-HR" sz="2800">
                <a:latin typeface="Comic Sans MS" charset="0"/>
                <a:ea typeface="Comic Sans MS" charset="0"/>
                <a:cs typeface="Comic Sans MS" charset="0"/>
              </a:rPr>
              <a:t>{0..3}</a:t>
            </a:r>
            <a:r>
              <a:rPr lang="hr-HR" sz="2800">
                <a:effectLst/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hr-HR" sz="2800">
                <a:latin typeface="Comic Sans MS" charset="0"/>
                <a:ea typeface="Comic Sans MS" charset="0"/>
                <a:cs typeface="Comic Sans MS" charset="0"/>
              </a:rPr>
              <a:t>@</a:t>
            </a:r>
            <a:r>
              <a:rPr lang="hr-HR" sz="2800">
                <a:effectLst/>
                <a:latin typeface="Comic Sans MS" charset="0"/>
                <a:ea typeface="Comic Sans MS" charset="0"/>
                <a:cs typeface="Comic Sans MS" charset="0"/>
              </a:rPr>
              <a:t> [A(x)] P(x) </a:t>
            </a:r>
            <a:endParaRPr lang="zh-CN" altLang="en-US" sz="2800">
              <a:effectLst/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zh-CN" altLang="en-US" sz="2800">
                <a:latin typeface="Comic Sans MS" charset="0"/>
                <a:ea typeface="Comic Sans MS" charset="0"/>
                <a:cs typeface="Comic Sans MS" charset="0"/>
              </a:rPr>
              <a:t>    </a:t>
            </a:r>
            <a:r>
              <a:rPr lang="hr-HR" sz="2800">
                <a:latin typeface="Comic Sans MS" charset="0"/>
                <a:ea typeface="Comic Sans MS" charset="0"/>
                <a:cs typeface="Comic Sans MS" charset="0"/>
              </a:rPr>
              <a:t>R</a:t>
            </a:r>
            <a:r>
              <a:rPr lang="hr-HR" sz="2800">
                <a:effectLst/>
                <a:latin typeface="Comic Sans MS" charset="0"/>
                <a:ea typeface="Comic Sans MS" charset="0"/>
                <a:cs typeface="Comic Sans MS" charset="0"/>
              </a:rPr>
              <a:t> = a</a:t>
            </a:r>
            <a:r>
              <a:rPr lang="hr-HR" sz="2800">
                <a:latin typeface="Comic Sans MS" charset="0"/>
                <a:ea typeface="Comic Sans MS" charset="0"/>
                <a:cs typeface="Comic Sans MS" charset="0"/>
              </a:rPr>
              <a:t>.0</a:t>
            </a:r>
            <a:r>
              <a:rPr lang="hr-HR" sz="2800">
                <a:effectLst/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hr-HR" sz="2800">
                <a:latin typeface="Comic Sans MS" charset="0"/>
                <a:ea typeface="Comic Sans MS" charset="0"/>
                <a:cs typeface="Comic Sans MS" charset="0"/>
              </a:rPr>
              <a:t>-&gt;</a:t>
            </a:r>
            <a:r>
              <a:rPr lang="hr-HR" sz="2800">
                <a:effectLst/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hr-HR" sz="2800">
                <a:latin typeface="Comic Sans MS" charset="0"/>
                <a:ea typeface="Comic Sans MS" charset="0"/>
                <a:cs typeface="Comic Sans MS" charset="0"/>
              </a:rPr>
              <a:t>STOP</a:t>
            </a:r>
            <a:r>
              <a:rPr lang="hr-HR" sz="2800">
                <a:effectLst/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hr-HR" sz="2800">
                <a:latin typeface="Comic Sans MS" charset="0"/>
                <a:ea typeface="Comic Sans MS" charset="0"/>
                <a:cs typeface="Comic Sans MS" charset="0"/>
              </a:rPr>
              <a:t>|||</a:t>
            </a:r>
            <a:r>
              <a:rPr lang="hr-HR" sz="2800">
                <a:effectLst/>
                <a:latin typeface="Comic Sans MS" charset="0"/>
                <a:ea typeface="Comic Sans MS" charset="0"/>
                <a:cs typeface="Comic Sans MS" charset="0"/>
              </a:rPr>
              <a:t> a</a:t>
            </a:r>
            <a:r>
              <a:rPr lang="hr-HR" sz="2800">
                <a:latin typeface="Comic Sans MS" charset="0"/>
                <a:ea typeface="Comic Sans MS" charset="0"/>
                <a:cs typeface="Comic Sans MS" charset="0"/>
              </a:rPr>
              <a:t>.1</a:t>
            </a:r>
            <a:r>
              <a:rPr lang="hr-HR" sz="2800">
                <a:effectLst/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hr-HR" sz="2800">
                <a:latin typeface="Comic Sans MS" charset="0"/>
                <a:ea typeface="Comic Sans MS" charset="0"/>
                <a:cs typeface="Comic Sans MS" charset="0"/>
              </a:rPr>
              <a:t>-&gt;</a:t>
            </a:r>
            <a:r>
              <a:rPr lang="hr-HR" sz="2800">
                <a:effectLst/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hr-HR" sz="2800">
                <a:latin typeface="Comic Sans MS" charset="0"/>
                <a:ea typeface="Comic Sans MS" charset="0"/>
                <a:cs typeface="Comic Sans MS" charset="0"/>
              </a:rPr>
              <a:t>STOP</a:t>
            </a:r>
            <a:r>
              <a:rPr lang="hr-HR" sz="2800">
                <a:effectLst/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hr-HR" sz="2800">
                <a:latin typeface="Comic Sans MS" charset="0"/>
                <a:ea typeface="Comic Sans MS" charset="0"/>
                <a:cs typeface="Comic Sans MS" charset="0"/>
              </a:rPr>
              <a:t>|||</a:t>
            </a:r>
            <a:r>
              <a:rPr lang="hr-HR" sz="2800">
                <a:effectLst/>
                <a:latin typeface="Comic Sans MS" charset="0"/>
                <a:ea typeface="Comic Sans MS" charset="0"/>
                <a:cs typeface="Comic Sans MS" charset="0"/>
              </a:rPr>
              <a:t> a</a:t>
            </a:r>
            <a:r>
              <a:rPr lang="hr-HR" sz="2800">
                <a:latin typeface="Comic Sans MS" charset="0"/>
                <a:ea typeface="Comic Sans MS" charset="0"/>
                <a:cs typeface="Comic Sans MS" charset="0"/>
              </a:rPr>
              <a:t>.2</a:t>
            </a:r>
            <a:r>
              <a:rPr lang="hr-HR" sz="2800">
                <a:effectLst/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hr-HR" sz="2800">
                <a:latin typeface="Comic Sans MS" charset="0"/>
                <a:ea typeface="Comic Sans MS" charset="0"/>
                <a:cs typeface="Comic Sans MS" charset="0"/>
              </a:rPr>
              <a:t>-&gt;</a:t>
            </a:r>
            <a:r>
              <a:rPr lang="hr-HR" sz="2800">
                <a:effectLst/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hr-HR" sz="2800">
                <a:latin typeface="Comic Sans MS" charset="0"/>
                <a:ea typeface="Comic Sans MS" charset="0"/>
                <a:cs typeface="Comic Sans MS" charset="0"/>
              </a:rPr>
              <a:t>STOP</a:t>
            </a:r>
            <a:r>
              <a:rPr lang="hr-HR" sz="2800">
                <a:effectLst/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hr-HR" sz="2800">
                <a:latin typeface="Comic Sans MS" charset="0"/>
                <a:ea typeface="Comic Sans MS" charset="0"/>
                <a:cs typeface="Comic Sans MS" charset="0"/>
              </a:rPr>
              <a:t>|||</a:t>
            </a:r>
            <a:r>
              <a:rPr lang="hr-HR" sz="2800">
                <a:effectLst/>
                <a:latin typeface="Comic Sans MS" charset="0"/>
                <a:ea typeface="Comic Sans MS" charset="0"/>
                <a:cs typeface="Comic Sans MS" charset="0"/>
              </a:rPr>
              <a:t> a</a:t>
            </a:r>
            <a:r>
              <a:rPr lang="hr-HR" sz="2800">
                <a:latin typeface="Comic Sans MS" charset="0"/>
                <a:ea typeface="Comic Sans MS" charset="0"/>
                <a:cs typeface="Comic Sans MS" charset="0"/>
              </a:rPr>
              <a:t>.3</a:t>
            </a:r>
            <a:r>
              <a:rPr lang="hr-HR" sz="2800">
                <a:effectLst/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hr-HR" sz="2800">
                <a:latin typeface="Comic Sans MS" charset="0"/>
                <a:ea typeface="Comic Sans MS" charset="0"/>
                <a:cs typeface="Comic Sans MS" charset="0"/>
              </a:rPr>
              <a:t>-&gt;</a:t>
            </a:r>
            <a:r>
              <a:rPr lang="hr-HR" sz="2800">
                <a:effectLst/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hr-HR" sz="2800">
                <a:latin typeface="Comic Sans MS" charset="0"/>
                <a:ea typeface="Comic Sans MS" charset="0"/>
                <a:cs typeface="Comic Sans MS" charset="0"/>
              </a:rPr>
              <a:t>STOP</a:t>
            </a:r>
            <a:r>
              <a:rPr lang="hr-HR" sz="2800">
                <a:effectLst/>
                <a:latin typeface="Comic Sans MS" charset="0"/>
                <a:ea typeface="Comic Sans MS" charset="0"/>
                <a:cs typeface="Comic Sans MS" charset="0"/>
              </a:rPr>
              <a:t> </a:t>
            </a:r>
          </a:p>
          <a:p>
            <a:r>
              <a:rPr lang="hr-HR" sz="2800"/>
              <a:t/>
            </a:r>
            <a:br>
              <a:rPr lang="hr-HR" sz="2800"/>
            </a:br>
            <a:endParaRPr lang="en-US" sz="280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28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A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3" y="2521944"/>
            <a:ext cx="8223271" cy="145289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我们一起来制造一台可以在坐标轴上向东南西北移动的</a:t>
            </a:r>
            <a:r>
              <a:rPr lang="en-US" altLang="zh-CN" sz="2800" dirty="0">
                <a:latin typeface="Comic Sans MS" charset="0"/>
                <a:ea typeface="Comic Sans MS" charset="0"/>
                <a:cs typeface="Comic Sans MS" charset="0"/>
              </a:rPr>
              <a:t>Robot</a:t>
            </a:r>
            <a:r>
              <a:rPr lang="zh-CN" altLang="en-US" sz="2800" dirty="0">
                <a:latin typeface="Comic Sans MS" charset="0"/>
                <a:ea typeface="Comic Sans MS" charset="0"/>
                <a:cs typeface="Comic Sans MS" charset="0"/>
              </a:rPr>
              <a:t>并且可以根据我们的指令控制这台机器，如何建模？</a:t>
            </a:r>
          </a:p>
        </p:txBody>
      </p:sp>
    </p:spTree>
    <p:extLst>
      <p:ext uri="{BB962C8B-B14F-4D97-AF65-F5344CB8AC3E}">
        <p14:creationId xmlns:p14="http://schemas.microsoft.com/office/powerpoint/2010/main" val="12449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2444</TotalTime>
  <Words>857</Words>
  <Application>Microsoft Macintosh PowerPoint</Application>
  <PresentationFormat>Widescreen</PresentationFormat>
  <Paragraphs>136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Century Gothic</vt:lpstr>
      <vt:lpstr>Comic Sans MS</vt:lpstr>
      <vt:lpstr>Wingdings 2</vt:lpstr>
      <vt:lpstr>宋体</vt:lpstr>
      <vt:lpstr>Quotable</vt:lpstr>
      <vt:lpstr> FDR Introduction   </vt:lpstr>
      <vt:lpstr>What is FDR?</vt:lpstr>
      <vt:lpstr>Definition</vt:lpstr>
      <vt:lpstr>PowerPoint Presentation</vt:lpstr>
      <vt:lpstr>Functional Syntax: Expression</vt:lpstr>
      <vt:lpstr>Sequence, Set, and Map</vt:lpstr>
      <vt:lpstr>Process</vt:lpstr>
      <vt:lpstr>PowerPoint Presentation</vt:lpstr>
      <vt:lpstr>A Robot</vt:lpstr>
      <vt:lpstr>PowerPoint Presentation</vt:lpstr>
      <vt:lpstr>PowerPoint Presentation</vt:lpstr>
      <vt:lpstr>PowerPoint Presentation</vt:lpstr>
      <vt:lpstr>PowerPoint Presentation</vt:lpstr>
      <vt:lpstr>Dining philosophers（哲学家就餐问题）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“别人家的孩子”       版本控制系统Mercurial</dc:title>
  <dc:creator>yucheng fang</dc:creator>
  <cp:lastModifiedBy>Microsoft Office User</cp:lastModifiedBy>
  <cp:revision>92</cp:revision>
  <dcterms:created xsi:type="dcterms:W3CDTF">2016-10-15T05:53:00Z</dcterms:created>
  <dcterms:modified xsi:type="dcterms:W3CDTF">2018-11-16T05:57:05Z</dcterms:modified>
</cp:coreProperties>
</file>