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 id="2147483679" r:id="rId2"/>
    <p:sldMasterId id="2147483685" r:id="rId3"/>
    <p:sldMasterId id="2147483692" r:id="rId4"/>
  </p:sldMasterIdLst>
  <p:notesMasterIdLst>
    <p:notesMasterId r:id="rId75"/>
  </p:notesMasterIdLst>
  <p:handoutMasterIdLst>
    <p:handoutMasterId r:id="rId76"/>
  </p:handoutMasterIdLst>
  <p:sldIdLst>
    <p:sldId id="256" r:id="rId5"/>
    <p:sldId id="258" r:id="rId6"/>
    <p:sldId id="259" r:id="rId7"/>
    <p:sldId id="260" r:id="rId8"/>
    <p:sldId id="261" r:id="rId9"/>
    <p:sldId id="262" r:id="rId10"/>
    <p:sldId id="263" r:id="rId11"/>
    <p:sldId id="267" r:id="rId12"/>
    <p:sldId id="271" r:id="rId13"/>
    <p:sldId id="272" r:id="rId14"/>
    <p:sldId id="303" r:id="rId15"/>
    <p:sldId id="297" r:id="rId16"/>
    <p:sldId id="275" r:id="rId17"/>
    <p:sldId id="277" r:id="rId18"/>
    <p:sldId id="293" r:id="rId19"/>
    <p:sldId id="278" r:id="rId20"/>
    <p:sldId id="280" r:id="rId21"/>
    <p:sldId id="290" r:id="rId22"/>
    <p:sldId id="283" r:id="rId23"/>
    <p:sldId id="298" r:id="rId24"/>
    <p:sldId id="287" r:id="rId25"/>
    <p:sldId id="288" r:id="rId26"/>
    <p:sldId id="304" r:id="rId27"/>
    <p:sldId id="289" r:id="rId28"/>
    <p:sldId id="305" r:id="rId29"/>
    <p:sldId id="264" r:id="rId30"/>
    <p:sldId id="339" r:id="rId31"/>
    <p:sldId id="340" r:id="rId32"/>
    <p:sldId id="341" r:id="rId33"/>
    <p:sldId id="342" r:id="rId34"/>
    <p:sldId id="331" r:id="rId35"/>
    <p:sldId id="310" r:id="rId36"/>
    <p:sldId id="300" r:id="rId37"/>
    <p:sldId id="343" r:id="rId38"/>
    <p:sldId id="344" r:id="rId39"/>
    <p:sldId id="345" r:id="rId40"/>
    <p:sldId id="274" r:id="rId41"/>
    <p:sldId id="346" r:id="rId42"/>
    <p:sldId id="347" r:id="rId43"/>
    <p:sldId id="279" r:id="rId44"/>
    <p:sldId id="276" r:id="rId45"/>
    <p:sldId id="329" r:id="rId46"/>
    <p:sldId id="348" r:id="rId47"/>
    <p:sldId id="330" r:id="rId48"/>
    <p:sldId id="325" r:id="rId49"/>
    <p:sldId id="312" r:id="rId50"/>
    <p:sldId id="320" r:id="rId51"/>
    <p:sldId id="328" r:id="rId52"/>
    <p:sldId id="265" r:id="rId53"/>
    <p:sldId id="349" r:id="rId54"/>
    <p:sldId id="350" r:id="rId55"/>
    <p:sldId id="351" r:id="rId56"/>
    <p:sldId id="362" r:id="rId57"/>
    <p:sldId id="353" r:id="rId58"/>
    <p:sldId id="354" r:id="rId59"/>
    <p:sldId id="356" r:id="rId60"/>
    <p:sldId id="357" r:id="rId61"/>
    <p:sldId id="358" r:id="rId62"/>
    <p:sldId id="359" r:id="rId63"/>
    <p:sldId id="360" r:id="rId64"/>
    <p:sldId id="361" r:id="rId65"/>
    <p:sldId id="367" r:id="rId66"/>
    <p:sldId id="368" r:id="rId67"/>
    <p:sldId id="366" r:id="rId68"/>
    <p:sldId id="355" r:id="rId69"/>
    <p:sldId id="363" r:id="rId70"/>
    <p:sldId id="364" r:id="rId71"/>
    <p:sldId id="266" r:id="rId72"/>
    <p:sldId id="352" r:id="rId73"/>
    <p:sldId id="365"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4D6A"/>
    <a:srgbClr val="A8D5A0"/>
    <a:srgbClr val="4EA72E"/>
    <a:srgbClr val="E97132"/>
    <a:srgbClr val="F5B8A4"/>
    <a:srgbClr val="F4AA32"/>
    <a:srgbClr val="BF66A7"/>
    <a:srgbClr val="5A62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571"/>
    <p:restoredTop sz="83121"/>
  </p:normalViewPr>
  <p:slideViewPr>
    <p:cSldViewPr snapToGrid="0">
      <p:cViewPr>
        <p:scale>
          <a:sx n="79" d="100"/>
          <a:sy n="79" d="100"/>
        </p:scale>
        <p:origin x="160"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860104986876641"/>
          <c:y val="0.14333534549849666"/>
          <c:w val="0.81848228346456697"/>
          <c:h val="0.63993272551677938"/>
        </c:manualLayout>
      </c:layout>
      <c:lineChart>
        <c:grouping val="standard"/>
        <c:varyColors val="0"/>
        <c:ser>
          <c:idx val="2"/>
          <c:order val="0"/>
          <c:tx>
            <c:strRef>
              <c:f>Sheet1!$B$1</c:f>
              <c:strCache>
                <c:ptCount val="1"/>
                <c:pt idx="0">
                  <c:v>Memcpy</c:v>
                </c:pt>
              </c:strCache>
            </c:strRef>
          </c:tx>
          <c:spPr>
            <a:ln w="28575" cap="rnd">
              <a:solidFill>
                <a:schemeClr val="accent4">
                  <a:lumMod val="10000"/>
                </a:schemeClr>
              </a:solidFill>
              <a:round/>
            </a:ln>
            <a:effectLst/>
          </c:spPr>
          <c:marker>
            <c:symbol val="circle"/>
            <c:size val="5"/>
            <c:spPr>
              <a:solidFill>
                <a:schemeClr val="accent4">
                  <a:lumMod val="10000"/>
                </a:schemeClr>
              </a:solidFill>
              <a:ln w="9525">
                <a:noFill/>
              </a:ln>
              <a:effectLst/>
            </c:spPr>
          </c:marker>
          <c:cat>
            <c:strRef>
              <c:f>Sheet1!$A$2:$A$10</c:f>
              <c:strCache>
                <c:ptCount val="9"/>
                <c:pt idx="0">
                  <c:v>64B</c:v>
                </c:pt>
                <c:pt idx="1">
                  <c:v>256B</c:v>
                </c:pt>
                <c:pt idx="2">
                  <c:v>1KB</c:v>
                </c:pt>
                <c:pt idx="3">
                  <c:v>4KB</c:v>
                </c:pt>
                <c:pt idx="4">
                  <c:v>16KB</c:v>
                </c:pt>
                <c:pt idx="5">
                  <c:v>64KB</c:v>
                </c:pt>
                <c:pt idx="6">
                  <c:v>256KB</c:v>
                </c:pt>
                <c:pt idx="7">
                  <c:v>1MB</c:v>
                </c:pt>
                <c:pt idx="8">
                  <c:v>4MB</c:v>
                </c:pt>
              </c:strCache>
            </c:strRef>
          </c:cat>
          <c:val>
            <c:numRef>
              <c:f>Sheet1!$B$2:$B$10</c:f>
              <c:numCache>
                <c:formatCode>General</c:formatCode>
                <c:ptCount val="9"/>
                <c:pt idx="0">
                  <c:v>122</c:v>
                </c:pt>
                <c:pt idx="1">
                  <c:v>443</c:v>
                </c:pt>
                <c:pt idx="2">
                  <c:v>726</c:v>
                </c:pt>
                <c:pt idx="3">
                  <c:v>2154</c:v>
                </c:pt>
                <c:pt idx="4">
                  <c:v>8391</c:v>
                </c:pt>
                <c:pt idx="5">
                  <c:v>34828</c:v>
                </c:pt>
                <c:pt idx="6">
                  <c:v>148077</c:v>
                </c:pt>
                <c:pt idx="7">
                  <c:v>1134943</c:v>
                </c:pt>
                <c:pt idx="8">
                  <c:v>4775664</c:v>
                </c:pt>
              </c:numCache>
            </c:numRef>
          </c:val>
          <c:smooth val="0"/>
          <c:extLst>
            <c:ext xmlns:c16="http://schemas.microsoft.com/office/drawing/2014/chart" uri="{C3380CC4-5D6E-409C-BE32-E72D297353CC}">
              <c16:uniqueId val="{00000002-6965-C14A-A75C-9DC3AB83DE5E}"/>
            </c:ext>
          </c:extLst>
        </c:ser>
        <c:ser>
          <c:idx val="3"/>
          <c:order val="1"/>
          <c:tx>
            <c:strRef>
              <c:f>Sheet1!$C$1</c:f>
              <c:strCache>
                <c:ptCount val="1"/>
                <c:pt idx="0">
                  <c:v>Touched memcpy</c:v>
                </c:pt>
              </c:strCache>
            </c:strRef>
          </c:tx>
          <c:spPr>
            <a:ln w="28575" cap="rnd">
              <a:solidFill>
                <a:srgbClr val="BC5090"/>
              </a:solidFill>
              <a:round/>
            </a:ln>
            <a:effectLst/>
          </c:spPr>
          <c:marker>
            <c:symbol val="x"/>
            <c:size val="5"/>
            <c:spPr>
              <a:solidFill>
                <a:srgbClr val="BC5090"/>
              </a:solidFill>
              <a:ln w="9525">
                <a:noFill/>
              </a:ln>
              <a:effectLst/>
            </c:spPr>
          </c:marker>
          <c:cat>
            <c:strRef>
              <c:f>Sheet1!$A$2:$A$10</c:f>
              <c:strCache>
                <c:ptCount val="9"/>
                <c:pt idx="0">
                  <c:v>64B</c:v>
                </c:pt>
                <c:pt idx="1">
                  <c:v>256B</c:v>
                </c:pt>
                <c:pt idx="2">
                  <c:v>1KB</c:v>
                </c:pt>
                <c:pt idx="3">
                  <c:v>4KB</c:v>
                </c:pt>
                <c:pt idx="4">
                  <c:v>16KB</c:v>
                </c:pt>
                <c:pt idx="5">
                  <c:v>64KB</c:v>
                </c:pt>
                <c:pt idx="6">
                  <c:v>256KB</c:v>
                </c:pt>
                <c:pt idx="7">
                  <c:v>1MB</c:v>
                </c:pt>
                <c:pt idx="8">
                  <c:v>4MB</c:v>
                </c:pt>
              </c:strCache>
            </c:strRef>
          </c:cat>
          <c:val>
            <c:numRef>
              <c:f>Sheet1!$C$2:$C$10</c:f>
              <c:numCache>
                <c:formatCode>General</c:formatCode>
                <c:ptCount val="9"/>
                <c:pt idx="0">
                  <c:v>61</c:v>
                </c:pt>
                <c:pt idx="1">
                  <c:v>230</c:v>
                </c:pt>
                <c:pt idx="2">
                  <c:v>144</c:v>
                </c:pt>
                <c:pt idx="3">
                  <c:v>340</c:v>
                </c:pt>
                <c:pt idx="4">
                  <c:v>1186</c:v>
                </c:pt>
                <c:pt idx="5">
                  <c:v>6538</c:v>
                </c:pt>
                <c:pt idx="6">
                  <c:v>26431</c:v>
                </c:pt>
                <c:pt idx="7">
                  <c:v>971634</c:v>
                </c:pt>
              </c:numCache>
            </c:numRef>
          </c:val>
          <c:smooth val="0"/>
          <c:extLst>
            <c:ext xmlns:c16="http://schemas.microsoft.com/office/drawing/2014/chart" uri="{C3380CC4-5D6E-409C-BE32-E72D297353CC}">
              <c16:uniqueId val="{00000003-6965-C14A-A75C-9DC3AB83DE5E}"/>
            </c:ext>
          </c:extLst>
        </c:ser>
        <c:ser>
          <c:idx val="1"/>
          <c:order val="2"/>
          <c:tx>
            <c:strRef>
              <c:f>Sheet1!$D$1</c:f>
              <c:strCache>
                <c:ptCount val="1"/>
                <c:pt idx="0">
                  <c:v>zIO</c:v>
                </c:pt>
              </c:strCache>
            </c:strRef>
          </c:tx>
          <c:spPr>
            <a:ln w="28575" cap="rnd">
              <a:solidFill>
                <a:srgbClr val="58508D"/>
              </a:solidFill>
              <a:round/>
            </a:ln>
            <a:effectLst/>
          </c:spPr>
          <c:marker>
            <c:symbol val="triangle"/>
            <c:size val="8"/>
            <c:spPr>
              <a:solidFill>
                <a:srgbClr val="58508D"/>
              </a:solidFill>
              <a:ln w="9525">
                <a:noFill/>
              </a:ln>
              <a:effectLst/>
            </c:spPr>
          </c:marker>
          <c:cat>
            <c:strRef>
              <c:f>Sheet1!$A$2:$A$10</c:f>
              <c:strCache>
                <c:ptCount val="9"/>
                <c:pt idx="0">
                  <c:v>64B</c:v>
                </c:pt>
                <c:pt idx="1">
                  <c:v>256B</c:v>
                </c:pt>
                <c:pt idx="2">
                  <c:v>1KB</c:v>
                </c:pt>
                <c:pt idx="3">
                  <c:v>4KB</c:v>
                </c:pt>
                <c:pt idx="4">
                  <c:v>16KB</c:v>
                </c:pt>
                <c:pt idx="5">
                  <c:v>64KB</c:v>
                </c:pt>
                <c:pt idx="6">
                  <c:v>256KB</c:v>
                </c:pt>
                <c:pt idx="7">
                  <c:v>1MB</c:v>
                </c:pt>
                <c:pt idx="8">
                  <c:v>4MB</c:v>
                </c:pt>
              </c:strCache>
            </c:strRef>
          </c:cat>
          <c:val>
            <c:numRef>
              <c:f>Sheet1!$D$2:$D$10</c:f>
              <c:numCache>
                <c:formatCode>General</c:formatCode>
                <c:ptCount val="9"/>
                <c:pt idx="4">
                  <c:v>15838</c:v>
                </c:pt>
                <c:pt idx="5">
                  <c:v>18208</c:v>
                </c:pt>
                <c:pt idx="6">
                  <c:v>25729</c:v>
                </c:pt>
                <c:pt idx="7">
                  <c:v>69785</c:v>
                </c:pt>
                <c:pt idx="8">
                  <c:v>203197</c:v>
                </c:pt>
              </c:numCache>
            </c:numRef>
          </c:val>
          <c:smooth val="0"/>
          <c:extLst>
            <c:ext xmlns:c16="http://schemas.microsoft.com/office/drawing/2014/chart" uri="{C3380CC4-5D6E-409C-BE32-E72D297353CC}">
              <c16:uniqueId val="{00000001-6965-C14A-A75C-9DC3AB83DE5E}"/>
            </c:ext>
          </c:extLst>
        </c:ser>
        <c:ser>
          <c:idx val="0"/>
          <c:order val="3"/>
          <c:tx>
            <c:strRef>
              <c:f>Sheet1!$E$1</c:f>
              <c:strCache>
                <c:ptCount val="1"/>
                <c:pt idx="0">
                  <c:v>(MC)^2</c:v>
                </c:pt>
              </c:strCache>
            </c:strRef>
          </c:tx>
          <c:spPr>
            <a:ln w="28575" cap="rnd">
              <a:solidFill>
                <a:srgbClr val="FFA601"/>
              </a:solidFill>
              <a:round/>
            </a:ln>
            <a:effectLst/>
          </c:spPr>
          <c:marker>
            <c:symbol val="diamond"/>
            <c:size val="7"/>
            <c:spPr>
              <a:solidFill>
                <a:srgbClr val="FFA601"/>
              </a:solidFill>
              <a:ln w="9525">
                <a:solidFill>
                  <a:srgbClr val="FFA601"/>
                </a:solidFill>
              </a:ln>
              <a:effectLst/>
            </c:spPr>
          </c:marker>
          <c:cat>
            <c:strRef>
              <c:f>Sheet1!$A$2:$A$10</c:f>
              <c:strCache>
                <c:ptCount val="9"/>
                <c:pt idx="0">
                  <c:v>64B</c:v>
                </c:pt>
                <c:pt idx="1">
                  <c:v>256B</c:v>
                </c:pt>
                <c:pt idx="2">
                  <c:v>1KB</c:v>
                </c:pt>
                <c:pt idx="3">
                  <c:v>4KB</c:v>
                </c:pt>
                <c:pt idx="4">
                  <c:v>16KB</c:v>
                </c:pt>
                <c:pt idx="5">
                  <c:v>64KB</c:v>
                </c:pt>
                <c:pt idx="6">
                  <c:v>256KB</c:v>
                </c:pt>
                <c:pt idx="7">
                  <c:v>1MB</c:v>
                </c:pt>
                <c:pt idx="8">
                  <c:v>4MB</c:v>
                </c:pt>
              </c:strCache>
            </c:strRef>
          </c:cat>
          <c:val>
            <c:numRef>
              <c:f>Sheet1!$E$2:$E$10</c:f>
              <c:numCache>
                <c:formatCode>General</c:formatCode>
                <c:ptCount val="9"/>
                <c:pt idx="0">
                  <c:v>459</c:v>
                </c:pt>
                <c:pt idx="1">
                  <c:v>474</c:v>
                </c:pt>
                <c:pt idx="2">
                  <c:v>558</c:v>
                </c:pt>
                <c:pt idx="3">
                  <c:v>794</c:v>
                </c:pt>
                <c:pt idx="4">
                  <c:v>1995</c:v>
                </c:pt>
                <c:pt idx="5">
                  <c:v>6912</c:v>
                </c:pt>
                <c:pt idx="6">
                  <c:v>27808</c:v>
                </c:pt>
                <c:pt idx="7">
                  <c:v>108042</c:v>
                </c:pt>
                <c:pt idx="8">
                  <c:v>431779</c:v>
                </c:pt>
              </c:numCache>
            </c:numRef>
          </c:val>
          <c:smooth val="0"/>
          <c:extLst>
            <c:ext xmlns:c16="http://schemas.microsoft.com/office/drawing/2014/chart" uri="{C3380CC4-5D6E-409C-BE32-E72D297353CC}">
              <c16:uniqueId val="{00000000-620C-4542-A2D5-55FDC6F9C66A}"/>
            </c:ext>
          </c:extLst>
        </c:ser>
        <c:dLbls>
          <c:showLegendKey val="0"/>
          <c:showVal val="0"/>
          <c:showCatName val="0"/>
          <c:showSerName val="0"/>
          <c:showPercent val="0"/>
          <c:showBubbleSize val="0"/>
        </c:dLbls>
        <c:marker val="1"/>
        <c:smooth val="0"/>
        <c:axId val="225239152"/>
        <c:axId val="225240880"/>
      </c:lineChart>
      <c:catAx>
        <c:axId val="22523915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b="1" dirty="0">
                    <a:solidFill>
                      <a:schemeClr val="accent4">
                        <a:lumMod val="10000"/>
                      </a:schemeClr>
                    </a:solidFill>
                  </a:rPr>
                  <a:t>Copy size</a:t>
                </a:r>
              </a:p>
            </c:rich>
          </c:tx>
          <c:layout>
            <c:manualLayout>
              <c:xMode val="edge"/>
              <c:yMode val="edge"/>
              <c:x val="0.48742552493438318"/>
              <c:y val="0.88122982810085471"/>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accent4">
                <a:lumMod val="10000"/>
              </a:schemeClr>
            </a:solidFill>
            <a:round/>
          </a:ln>
          <a:effectLst/>
        </c:spPr>
        <c:txPr>
          <a:bodyPr rot="-60000000" spcFirstLastPara="1" vertOverflow="ellipsis" vert="horz" wrap="square" anchor="ctr" anchorCtr="1"/>
          <a:lstStyle/>
          <a:p>
            <a:pPr>
              <a:defRPr sz="1197" b="1" i="0" u="none" strike="noStrike" kern="1200" baseline="0">
                <a:solidFill>
                  <a:schemeClr val="accent4">
                    <a:lumMod val="10000"/>
                  </a:schemeClr>
                </a:solidFill>
                <a:latin typeface="+mn-lt"/>
                <a:ea typeface="+mn-ea"/>
                <a:cs typeface="+mn-cs"/>
              </a:defRPr>
            </a:pPr>
            <a:endParaRPr lang="en-US"/>
          </a:p>
        </c:txPr>
        <c:crossAx val="225240880"/>
        <c:crossesAt val="1"/>
        <c:auto val="1"/>
        <c:lblAlgn val="ctr"/>
        <c:lblOffset val="100"/>
        <c:noMultiLvlLbl val="0"/>
      </c:catAx>
      <c:valAx>
        <c:axId val="225240880"/>
        <c:scaling>
          <c:logBase val="10"/>
          <c:orientation val="minMax"/>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600" b="1" dirty="0">
                    <a:solidFill>
                      <a:schemeClr val="accent4">
                        <a:lumMod val="10000"/>
                      </a:schemeClr>
                    </a:solidFill>
                  </a:rPr>
                  <a:t>Latency (ns)</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numFmt formatCode="0E+0" sourceLinked="0"/>
        <c:majorTickMark val="out"/>
        <c:minorTickMark val="none"/>
        <c:tickLblPos val="nextTo"/>
        <c:spPr>
          <a:noFill/>
          <a:ln>
            <a:solidFill>
              <a:schemeClr val="accent4">
                <a:lumMod val="10000"/>
              </a:schemeClr>
            </a:solidFill>
          </a:ln>
          <a:effectLst/>
        </c:spPr>
        <c:txPr>
          <a:bodyPr rot="-60000000" spcFirstLastPara="1" vertOverflow="ellipsis" vert="horz" wrap="square" anchor="ctr" anchorCtr="1"/>
          <a:lstStyle/>
          <a:p>
            <a:pPr>
              <a:defRPr sz="1197" b="1" i="0" u="none" strike="noStrike" kern="1200" baseline="0">
                <a:solidFill>
                  <a:schemeClr val="accent4">
                    <a:lumMod val="10000"/>
                  </a:schemeClr>
                </a:solidFill>
                <a:latin typeface="+mn-lt"/>
                <a:ea typeface="+mn-ea"/>
                <a:cs typeface="+mn-cs"/>
              </a:defRPr>
            </a:pPr>
            <a:endParaRPr lang="en-US"/>
          </a:p>
        </c:txPr>
        <c:crossAx val="225239152"/>
        <c:crosses val="autoZero"/>
        <c:crossBetween val="between"/>
      </c:valAx>
      <c:spPr>
        <a:noFill/>
        <a:ln>
          <a:noFill/>
        </a:ln>
        <a:effectLst/>
      </c:spPr>
    </c:plotArea>
    <c:legend>
      <c:legendPos val="t"/>
      <c:layout>
        <c:manualLayout>
          <c:xMode val="edge"/>
          <c:yMode val="edge"/>
          <c:x val="0.15348310367454068"/>
          <c:y val="3.8106655962574794E-2"/>
          <c:w val="0.77697604986876645"/>
          <c:h val="9.7020279542160026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accent4">
                  <a:lumMod val="1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860104986876641"/>
          <c:y val="0.14333534549849666"/>
          <c:w val="0.81848228346456697"/>
          <c:h val="0.63993272551677938"/>
        </c:manualLayout>
      </c:layout>
      <c:lineChart>
        <c:grouping val="standard"/>
        <c:varyColors val="0"/>
        <c:ser>
          <c:idx val="3"/>
          <c:order val="0"/>
          <c:tx>
            <c:strRef>
              <c:f>Sheet1!$A$2</c:f>
              <c:strCache>
                <c:ptCount val="1"/>
                <c:pt idx="0">
                  <c:v>Memcpy</c:v>
                </c:pt>
              </c:strCache>
            </c:strRef>
          </c:tx>
          <c:spPr>
            <a:ln w="22225" cap="rnd">
              <a:solidFill>
                <a:schemeClr val="accent4">
                  <a:lumMod val="10000"/>
                </a:schemeClr>
              </a:solidFill>
              <a:round/>
            </a:ln>
            <a:effectLst/>
          </c:spPr>
          <c:marker>
            <c:symbol val="circle"/>
            <c:size val="5"/>
            <c:spPr>
              <a:noFill/>
              <a:ln w="9525">
                <a:noFill/>
              </a:ln>
              <a:effectLst/>
            </c:spPr>
          </c:marker>
          <c:cat>
            <c:strRef>
              <c:f>Sheet1!$B$1:$F$1</c:f>
              <c:strCache>
                <c:ptCount val="5"/>
                <c:pt idx="0">
                  <c:v>0%</c:v>
                </c:pt>
                <c:pt idx="1">
                  <c:v>12.50%</c:v>
                </c:pt>
                <c:pt idx="2">
                  <c:v>25%</c:v>
                </c:pt>
                <c:pt idx="3">
                  <c:v>50%</c:v>
                </c:pt>
                <c:pt idx="4">
                  <c:v>100%</c:v>
                </c:pt>
              </c:strCache>
            </c:strRef>
          </c:cat>
          <c:val>
            <c:numRef>
              <c:f>Sheet1!$B$2:$F$2</c:f>
              <c:numCache>
                <c:formatCode>General</c:formatCode>
                <c:ptCount val="5"/>
                <c:pt idx="0">
                  <c:v>1</c:v>
                </c:pt>
                <c:pt idx="1">
                  <c:v>1</c:v>
                </c:pt>
                <c:pt idx="2">
                  <c:v>1</c:v>
                </c:pt>
                <c:pt idx="3">
                  <c:v>1</c:v>
                </c:pt>
                <c:pt idx="4">
                  <c:v>1</c:v>
                </c:pt>
              </c:numCache>
            </c:numRef>
          </c:val>
          <c:smooth val="0"/>
          <c:extLst>
            <c:ext xmlns:c16="http://schemas.microsoft.com/office/drawing/2014/chart" uri="{C3380CC4-5D6E-409C-BE32-E72D297353CC}">
              <c16:uniqueId val="{00000001-F2D3-AE49-8F3F-913AD7D107C0}"/>
            </c:ext>
          </c:extLst>
        </c:ser>
        <c:ser>
          <c:idx val="1"/>
          <c:order val="1"/>
          <c:tx>
            <c:strRef>
              <c:f>Sheet1!$A$3</c:f>
              <c:strCache>
                <c:ptCount val="1"/>
                <c:pt idx="0">
                  <c:v>zIO</c:v>
                </c:pt>
              </c:strCache>
            </c:strRef>
          </c:tx>
          <c:spPr>
            <a:ln w="22225" cap="rnd">
              <a:solidFill>
                <a:srgbClr val="58508D"/>
              </a:solidFill>
              <a:round/>
            </a:ln>
            <a:effectLst/>
          </c:spPr>
          <c:marker>
            <c:symbol val="circle"/>
            <c:size val="5"/>
            <c:spPr>
              <a:solidFill>
                <a:srgbClr val="58508D"/>
              </a:solidFill>
              <a:ln w="9525">
                <a:noFill/>
              </a:ln>
              <a:effectLst/>
            </c:spPr>
          </c:marker>
          <c:cat>
            <c:strRef>
              <c:f>Sheet1!$B$1:$F$1</c:f>
              <c:strCache>
                <c:ptCount val="5"/>
                <c:pt idx="0">
                  <c:v>0%</c:v>
                </c:pt>
                <c:pt idx="1">
                  <c:v>12.50%</c:v>
                </c:pt>
                <c:pt idx="2">
                  <c:v>25%</c:v>
                </c:pt>
                <c:pt idx="3">
                  <c:v>50%</c:v>
                </c:pt>
                <c:pt idx="4">
                  <c:v>100%</c:v>
                </c:pt>
              </c:strCache>
            </c:strRef>
          </c:cat>
          <c:val>
            <c:numRef>
              <c:f>Sheet1!$B$3:$F$3</c:f>
              <c:numCache>
                <c:formatCode>General</c:formatCode>
                <c:ptCount val="5"/>
                <c:pt idx="0">
                  <c:v>4.8000000000000001E-2</c:v>
                </c:pt>
                <c:pt idx="1">
                  <c:v>0.70899999999999996</c:v>
                </c:pt>
                <c:pt idx="2">
                  <c:v>0.83599999999999997</c:v>
                </c:pt>
                <c:pt idx="3">
                  <c:v>1.3420000000000001</c:v>
                </c:pt>
                <c:pt idx="4">
                  <c:v>1.9410000000000001</c:v>
                </c:pt>
              </c:numCache>
            </c:numRef>
          </c:val>
          <c:smooth val="0"/>
          <c:extLst>
            <c:ext xmlns:c16="http://schemas.microsoft.com/office/drawing/2014/chart" uri="{C3380CC4-5D6E-409C-BE32-E72D297353CC}">
              <c16:uniqueId val="{00000002-F2D3-AE49-8F3F-913AD7D107C0}"/>
            </c:ext>
          </c:extLst>
        </c:ser>
        <c:ser>
          <c:idx val="0"/>
          <c:order val="2"/>
          <c:tx>
            <c:strRef>
              <c:f>Sheet1!$A$4</c:f>
              <c:strCache>
                <c:ptCount val="1"/>
                <c:pt idx="0">
                  <c:v>(MC)^2</c:v>
                </c:pt>
              </c:strCache>
            </c:strRef>
          </c:tx>
          <c:spPr>
            <a:ln w="22225" cap="rnd">
              <a:solidFill>
                <a:srgbClr val="FFA600"/>
              </a:solidFill>
              <a:round/>
            </a:ln>
            <a:effectLst/>
          </c:spPr>
          <c:marker>
            <c:symbol val="x"/>
            <c:size val="6"/>
            <c:spPr>
              <a:solidFill>
                <a:srgbClr val="FFA600"/>
              </a:solidFill>
              <a:ln w="9525">
                <a:noFill/>
              </a:ln>
              <a:effectLst/>
            </c:spPr>
          </c:marker>
          <c:cat>
            <c:strRef>
              <c:f>Sheet1!$B$1:$F$1</c:f>
              <c:strCache>
                <c:ptCount val="5"/>
                <c:pt idx="0">
                  <c:v>0%</c:v>
                </c:pt>
                <c:pt idx="1">
                  <c:v>12.50%</c:v>
                </c:pt>
                <c:pt idx="2">
                  <c:v>25%</c:v>
                </c:pt>
                <c:pt idx="3">
                  <c:v>50%</c:v>
                </c:pt>
                <c:pt idx="4">
                  <c:v>100%</c:v>
                </c:pt>
              </c:strCache>
            </c:strRef>
          </c:cat>
          <c:val>
            <c:numRef>
              <c:f>Sheet1!$B$4:$F$4</c:f>
              <c:numCache>
                <c:formatCode>General</c:formatCode>
                <c:ptCount val="5"/>
                <c:pt idx="0">
                  <c:v>9.1999999999999998E-2</c:v>
                </c:pt>
                <c:pt idx="1">
                  <c:v>0.23899999999999999</c:v>
                </c:pt>
                <c:pt idx="2">
                  <c:v>0.374</c:v>
                </c:pt>
                <c:pt idx="3">
                  <c:v>0.56399999999999995</c:v>
                </c:pt>
                <c:pt idx="4">
                  <c:v>0.79700000000000004</c:v>
                </c:pt>
              </c:numCache>
            </c:numRef>
          </c:val>
          <c:smooth val="0"/>
          <c:extLst>
            <c:ext xmlns:c16="http://schemas.microsoft.com/office/drawing/2014/chart" uri="{C3380CC4-5D6E-409C-BE32-E72D297353CC}">
              <c16:uniqueId val="{0000000B-F2D3-AE49-8F3F-913AD7D107C0}"/>
            </c:ext>
          </c:extLst>
        </c:ser>
        <c:ser>
          <c:idx val="4"/>
          <c:order val="3"/>
          <c:tx>
            <c:strRef>
              <c:f>Sheet1!$A$5</c:f>
              <c:strCache>
                <c:ptCount val="1"/>
                <c:pt idx="0">
                  <c:v>(MC)^2 [No prefetch]</c:v>
                </c:pt>
              </c:strCache>
            </c:strRef>
          </c:tx>
          <c:spPr>
            <a:ln w="22225" cap="rnd">
              <a:solidFill>
                <a:srgbClr val="FF6361"/>
              </a:solidFill>
              <a:round/>
            </a:ln>
            <a:effectLst/>
          </c:spPr>
          <c:marker>
            <c:symbol val="triangle"/>
            <c:size val="8"/>
            <c:spPr>
              <a:solidFill>
                <a:srgbClr val="FF6361"/>
              </a:solidFill>
              <a:ln w="9525">
                <a:noFill/>
              </a:ln>
              <a:effectLst/>
            </c:spPr>
          </c:marker>
          <c:cat>
            <c:strRef>
              <c:f>Sheet1!$B$1:$F$1</c:f>
              <c:strCache>
                <c:ptCount val="5"/>
                <c:pt idx="0">
                  <c:v>0%</c:v>
                </c:pt>
                <c:pt idx="1">
                  <c:v>12.50%</c:v>
                </c:pt>
                <c:pt idx="2">
                  <c:v>25%</c:v>
                </c:pt>
                <c:pt idx="3">
                  <c:v>50%</c:v>
                </c:pt>
                <c:pt idx="4">
                  <c:v>100%</c:v>
                </c:pt>
              </c:strCache>
            </c:strRef>
          </c:cat>
          <c:val>
            <c:numRef>
              <c:f>Sheet1!$B$5:$F$5</c:f>
              <c:numCache>
                <c:formatCode>General</c:formatCode>
                <c:ptCount val="5"/>
                <c:pt idx="0">
                  <c:v>9.0999999999999998E-2</c:v>
                </c:pt>
                <c:pt idx="1">
                  <c:v>0.32200000000000001</c:v>
                </c:pt>
                <c:pt idx="2">
                  <c:v>0.53600000000000003</c:v>
                </c:pt>
                <c:pt idx="3">
                  <c:v>0.84099999999999997</c:v>
                </c:pt>
                <c:pt idx="4">
                  <c:v>1.1970000000000001</c:v>
                </c:pt>
              </c:numCache>
            </c:numRef>
          </c:val>
          <c:smooth val="0"/>
          <c:extLst>
            <c:ext xmlns:c16="http://schemas.microsoft.com/office/drawing/2014/chart" uri="{C3380CC4-5D6E-409C-BE32-E72D297353CC}">
              <c16:uniqueId val="{0000000C-F2D3-AE49-8F3F-913AD7D107C0}"/>
            </c:ext>
          </c:extLst>
        </c:ser>
        <c:ser>
          <c:idx val="2"/>
          <c:order val="4"/>
          <c:tx>
            <c:strRef>
              <c:f>Sheet1!$A$6</c:f>
              <c:strCache>
                <c:ptCount val="1"/>
                <c:pt idx="0">
                  <c:v>(MC)^2 [Aligned]</c:v>
                </c:pt>
              </c:strCache>
            </c:strRef>
          </c:tx>
          <c:spPr>
            <a:ln w="28575" cap="rnd">
              <a:solidFill>
                <a:srgbClr val="BC5090"/>
              </a:solidFill>
              <a:round/>
            </a:ln>
            <a:effectLst/>
          </c:spPr>
          <c:marker>
            <c:symbol val="diamond"/>
            <c:size val="7"/>
            <c:spPr>
              <a:solidFill>
                <a:srgbClr val="BC5090"/>
              </a:solidFill>
              <a:ln w="9525">
                <a:noFill/>
              </a:ln>
              <a:effectLst/>
            </c:spPr>
          </c:marker>
          <c:cat>
            <c:strRef>
              <c:f>Sheet1!$B$1:$F$1</c:f>
              <c:strCache>
                <c:ptCount val="5"/>
                <c:pt idx="0">
                  <c:v>0%</c:v>
                </c:pt>
                <c:pt idx="1">
                  <c:v>12.50%</c:v>
                </c:pt>
                <c:pt idx="2">
                  <c:v>25%</c:v>
                </c:pt>
                <c:pt idx="3">
                  <c:v>50%</c:v>
                </c:pt>
                <c:pt idx="4">
                  <c:v>100%</c:v>
                </c:pt>
              </c:strCache>
            </c:strRef>
          </c:cat>
          <c:val>
            <c:numRef>
              <c:f>Sheet1!$B$6:$F$6</c:f>
              <c:numCache>
                <c:formatCode>General</c:formatCode>
                <c:ptCount val="5"/>
                <c:pt idx="0">
                  <c:v>7.1999999999999995E-2</c:v>
                </c:pt>
                <c:pt idx="1">
                  <c:v>0.17799999999999999</c:v>
                </c:pt>
                <c:pt idx="2">
                  <c:v>0.27300000000000002</c:v>
                </c:pt>
                <c:pt idx="3">
                  <c:v>0.40799999999999997</c:v>
                </c:pt>
                <c:pt idx="4">
                  <c:v>0.56299999999999994</c:v>
                </c:pt>
              </c:numCache>
            </c:numRef>
          </c:val>
          <c:smooth val="0"/>
          <c:extLst>
            <c:ext xmlns:c16="http://schemas.microsoft.com/office/drawing/2014/chart" uri="{C3380CC4-5D6E-409C-BE32-E72D297353CC}">
              <c16:uniqueId val="{00000002-D247-0E47-A3ED-545D245E10CD}"/>
            </c:ext>
          </c:extLst>
        </c:ser>
        <c:dLbls>
          <c:showLegendKey val="0"/>
          <c:showVal val="0"/>
          <c:showCatName val="0"/>
          <c:showSerName val="0"/>
          <c:showPercent val="0"/>
          <c:showBubbleSize val="0"/>
        </c:dLbls>
        <c:marker val="1"/>
        <c:smooth val="0"/>
        <c:axId val="225239152"/>
        <c:axId val="225240880"/>
      </c:lineChart>
      <c:catAx>
        <c:axId val="22523915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b="1" dirty="0">
                    <a:solidFill>
                      <a:schemeClr val="accent4">
                        <a:lumMod val="10000"/>
                      </a:schemeClr>
                    </a:solidFill>
                  </a:rPr>
                  <a:t>Portion</a:t>
                </a:r>
                <a:r>
                  <a:rPr lang="en-US" sz="1600" b="1" baseline="0" dirty="0">
                    <a:solidFill>
                      <a:schemeClr val="accent4">
                        <a:lumMod val="10000"/>
                      </a:schemeClr>
                    </a:solidFill>
                  </a:rPr>
                  <a:t> accessed</a:t>
                </a:r>
                <a:endParaRPr lang="en-US" sz="1600" b="1" dirty="0">
                  <a:solidFill>
                    <a:schemeClr val="accent4">
                      <a:lumMod val="10000"/>
                    </a:schemeClr>
                  </a:solidFill>
                </a:endParaRPr>
              </a:p>
            </c:rich>
          </c:tx>
          <c:layout>
            <c:manualLayout>
              <c:xMode val="edge"/>
              <c:yMode val="edge"/>
              <c:x val="0.48742552493438318"/>
              <c:y val="0.88122982810085471"/>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out"/>
        <c:minorTickMark val="none"/>
        <c:tickLblPos val="nextTo"/>
        <c:spPr>
          <a:noFill/>
          <a:ln w="9525" cap="flat" cmpd="sng" algn="ctr">
            <a:solidFill>
              <a:schemeClr val="accent4">
                <a:lumMod val="10000"/>
              </a:schemeClr>
            </a:solidFill>
            <a:round/>
          </a:ln>
          <a:effectLst/>
        </c:spPr>
        <c:txPr>
          <a:bodyPr rot="-60000000" spcFirstLastPara="1" vertOverflow="ellipsis" vert="horz" wrap="square" anchor="ctr" anchorCtr="1"/>
          <a:lstStyle/>
          <a:p>
            <a:pPr>
              <a:defRPr sz="1197" b="1" i="0" u="none" strike="noStrike" kern="1200" baseline="0">
                <a:solidFill>
                  <a:schemeClr val="accent4">
                    <a:lumMod val="10000"/>
                  </a:schemeClr>
                </a:solidFill>
                <a:latin typeface="+mn-lt"/>
                <a:ea typeface="+mn-ea"/>
                <a:cs typeface="+mn-cs"/>
              </a:defRPr>
            </a:pPr>
            <a:endParaRPr lang="en-US"/>
          </a:p>
        </c:txPr>
        <c:crossAx val="225240880"/>
        <c:crosses val="autoZero"/>
        <c:auto val="1"/>
        <c:lblAlgn val="ctr"/>
        <c:lblOffset val="100"/>
        <c:noMultiLvlLbl val="0"/>
      </c:catAx>
      <c:valAx>
        <c:axId val="22524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600" b="1" dirty="0">
                    <a:solidFill>
                      <a:schemeClr val="accent4">
                        <a:lumMod val="10000"/>
                      </a:schemeClr>
                    </a:solidFill>
                  </a:rPr>
                  <a:t>Normalized runtime</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numFmt formatCode="0.0\x" sourceLinked="0"/>
        <c:majorTickMark val="out"/>
        <c:minorTickMark val="none"/>
        <c:tickLblPos val="nextTo"/>
        <c:spPr>
          <a:noFill/>
          <a:ln>
            <a:solidFill>
              <a:schemeClr val="accent4">
                <a:lumMod val="10000"/>
              </a:schemeClr>
            </a:solidFill>
          </a:ln>
          <a:effectLst/>
        </c:spPr>
        <c:txPr>
          <a:bodyPr rot="-60000000" spcFirstLastPara="1" vertOverflow="ellipsis" vert="horz" wrap="square" anchor="ctr" anchorCtr="1"/>
          <a:lstStyle/>
          <a:p>
            <a:pPr>
              <a:defRPr sz="1197" b="1" i="0" u="none" strike="noStrike" kern="1200" baseline="0">
                <a:solidFill>
                  <a:schemeClr val="accent4">
                    <a:lumMod val="10000"/>
                  </a:schemeClr>
                </a:solidFill>
                <a:latin typeface="+mn-lt"/>
                <a:ea typeface="+mn-ea"/>
                <a:cs typeface="+mn-cs"/>
              </a:defRPr>
            </a:pPr>
            <a:endParaRPr lang="en-US"/>
          </a:p>
        </c:txPr>
        <c:crossAx val="225239152"/>
        <c:crossesAt val="1"/>
        <c:crossBetween val="midCat"/>
        <c:majorUnit val="0.5"/>
      </c:valAx>
      <c:spPr>
        <a:noFill/>
        <a:ln>
          <a:noFill/>
        </a:ln>
        <a:effectLst/>
      </c:spPr>
    </c:plotArea>
    <c:legend>
      <c:legendPos val="t"/>
      <c:layout>
        <c:manualLayout>
          <c:xMode val="edge"/>
          <c:yMode val="edge"/>
          <c:x val="0.13128247954986855"/>
          <c:y val="2.1170364423652666E-2"/>
          <c:w val="0.86523098116843267"/>
          <c:h val="8.857247065820828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accent4">
                  <a:lumMod val="1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r>
              <a:rPr lang="en-US"/>
              <a:t>Prefill attention</a:t>
            </a: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21086718455905"/>
          <c:y val="0.23293916384850741"/>
          <c:w val="0.84903322952671023"/>
          <c:h val="0.61237767141063859"/>
        </c:manualLayout>
      </c:layout>
      <c:lineChart>
        <c:grouping val="standard"/>
        <c:varyColors val="0"/>
        <c:ser>
          <c:idx val="0"/>
          <c:order val="0"/>
          <c:tx>
            <c:strRef>
              <c:f>Sheet1!$B$1</c:f>
              <c:strCache>
                <c:ptCount val="1"/>
                <c:pt idx="0">
                  <c:v>Compute</c:v>
                </c:pt>
              </c:strCache>
            </c:strRef>
          </c:tx>
          <c:spPr>
            <a:ln w="28575" cap="rnd">
              <a:solidFill>
                <a:schemeClr val="accent6"/>
              </a:solidFill>
              <a:round/>
            </a:ln>
            <a:effectLst/>
          </c:spPr>
          <c:marker>
            <c:symbol val="circle"/>
            <c:size val="5"/>
            <c:spPr>
              <a:solidFill>
                <a:schemeClr val="accent6"/>
              </a:solidFill>
              <a:ln w="9525">
                <a:solidFill>
                  <a:schemeClr val="accent1"/>
                </a:solidFill>
              </a:ln>
              <a:effectLst/>
            </c:spPr>
          </c:marker>
          <c:cat>
            <c:strRef>
              <c:f>Sheet1!$A$2:$A$6</c:f>
              <c:strCache>
                <c:ptCount val="5"/>
                <c:pt idx="0">
                  <c:v>1K</c:v>
                </c:pt>
                <c:pt idx="1">
                  <c:v>2K</c:v>
                </c:pt>
                <c:pt idx="2">
                  <c:v>4K</c:v>
                </c:pt>
                <c:pt idx="3">
                  <c:v>8K</c:v>
                </c:pt>
                <c:pt idx="4">
                  <c:v>16K</c:v>
                </c:pt>
              </c:strCache>
            </c:strRef>
          </c:cat>
          <c:val>
            <c:numRef>
              <c:f>Sheet1!$B$2:$B$6</c:f>
              <c:numCache>
                <c:formatCode>General</c:formatCode>
                <c:ptCount val="5"/>
                <c:pt idx="0">
                  <c:v>26</c:v>
                </c:pt>
                <c:pt idx="1">
                  <c:v>42</c:v>
                </c:pt>
                <c:pt idx="2">
                  <c:v>52</c:v>
                </c:pt>
                <c:pt idx="3">
                  <c:v>65</c:v>
                </c:pt>
                <c:pt idx="4">
                  <c:v>70</c:v>
                </c:pt>
              </c:numCache>
            </c:numRef>
          </c:val>
          <c:smooth val="0"/>
          <c:extLst>
            <c:ext xmlns:c16="http://schemas.microsoft.com/office/drawing/2014/chart" uri="{C3380CC4-5D6E-409C-BE32-E72D297353CC}">
              <c16:uniqueId val="{00000000-1E0B-FD4D-9536-E6E036EC829D}"/>
            </c:ext>
          </c:extLst>
        </c:ser>
        <c:ser>
          <c:idx val="1"/>
          <c:order val="1"/>
          <c:tx>
            <c:strRef>
              <c:f>Sheet1!$C$1</c:f>
              <c:strCache>
                <c:ptCount val="1"/>
                <c:pt idx="0">
                  <c:v>Memory BW</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Sheet1!$A$2:$A$6</c:f>
              <c:strCache>
                <c:ptCount val="5"/>
                <c:pt idx="0">
                  <c:v>1K</c:v>
                </c:pt>
                <c:pt idx="1">
                  <c:v>2K</c:v>
                </c:pt>
                <c:pt idx="2">
                  <c:v>4K</c:v>
                </c:pt>
                <c:pt idx="3">
                  <c:v>8K</c:v>
                </c:pt>
                <c:pt idx="4">
                  <c:v>16K</c:v>
                </c:pt>
              </c:strCache>
            </c:strRef>
          </c:cat>
          <c:val>
            <c:numRef>
              <c:f>Sheet1!$C$2:$C$6</c:f>
              <c:numCache>
                <c:formatCode>General</c:formatCode>
                <c:ptCount val="5"/>
                <c:pt idx="0">
                  <c:v>4</c:v>
                </c:pt>
                <c:pt idx="1">
                  <c:v>4</c:v>
                </c:pt>
                <c:pt idx="2">
                  <c:v>3</c:v>
                </c:pt>
                <c:pt idx="3">
                  <c:v>3</c:v>
                </c:pt>
                <c:pt idx="4">
                  <c:v>1.5</c:v>
                </c:pt>
              </c:numCache>
            </c:numRef>
          </c:val>
          <c:smooth val="0"/>
          <c:extLst>
            <c:ext xmlns:c16="http://schemas.microsoft.com/office/drawing/2014/chart" uri="{C3380CC4-5D6E-409C-BE32-E72D297353CC}">
              <c16:uniqueId val="{00000001-1E0B-FD4D-9536-E6E036EC829D}"/>
            </c:ext>
          </c:extLst>
        </c:ser>
        <c:dLbls>
          <c:showLegendKey val="0"/>
          <c:showVal val="0"/>
          <c:showCatName val="0"/>
          <c:showSerName val="0"/>
          <c:showPercent val="0"/>
          <c:showBubbleSize val="0"/>
        </c:dLbls>
        <c:marker val="1"/>
        <c:smooth val="0"/>
        <c:axId val="2120165823"/>
        <c:axId val="1683994927"/>
      </c:lineChart>
      <c:catAx>
        <c:axId val="2120165823"/>
        <c:scaling>
          <c:orientation val="minMax"/>
        </c:scaling>
        <c:delete val="0"/>
        <c:axPos val="b"/>
        <c:title>
          <c:tx>
            <c:rich>
              <a:bodyPr rot="0" spcFirstLastPara="1" vertOverflow="ellipsis" vert="horz" wrap="square" anchor="ctr" anchorCtr="1"/>
              <a:lstStyle/>
              <a:p>
                <a:pPr>
                  <a:defRPr sz="1330" b="1" i="0" u="none" strike="noStrike" kern="1200" baseline="0">
                    <a:solidFill>
                      <a:schemeClr val="tx1"/>
                    </a:solidFill>
                    <a:latin typeface="+mn-lt"/>
                    <a:ea typeface="+mn-ea"/>
                    <a:cs typeface="+mn-cs"/>
                  </a:defRPr>
                </a:pPr>
                <a:r>
                  <a:rPr lang="en-US"/>
                  <a:t>Tokens</a:t>
                </a:r>
              </a:p>
            </c:rich>
          </c:tx>
          <c:overlay val="0"/>
          <c:spPr>
            <a:noFill/>
            <a:ln>
              <a:noFill/>
            </a:ln>
            <a:effectLst/>
          </c:spPr>
          <c:txPr>
            <a:bodyPr rot="0" spcFirstLastPara="1" vertOverflow="ellipsis" vert="horz" wrap="square" anchor="ctr" anchorCtr="1"/>
            <a:lstStyle/>
            <a:p>
              <a:pPr>
                <a:defRPr sz="133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683994927"/>
        <c:crosses val="autoZero"/>
        <c:auto val="1"/>
        <c:lblAlgn val="ctr"/>
        <c:lblOffset val="100"/>
        <c:noMultiLvlLbl val="0"/>
      </c:catAx>
      <c:valAx>
        <c:axId val="1683994927"/>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1" i="0" u="none" strike="noStrike" kern="1200" baseline="0">
                    <a:solidFill>
                      <a:schemeClr val="tx1"/>
                    </a:solidFill>
                    <a:latin typeface="+mn-lt"/>
                    <a:ea typeface="+mn-ea"/>
                    <a:cs typeface="+mn-cs"/>
                  </a:defRPr>
                </a:pPr>
                <a:r>
                  <a:rPr lang="en-US"/>
                  <a:t>% utilization</a:t>
                </a:r>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2120165823"/>
        <c:crosses val="autoZero"/>
        <c:crossBetween val="between"/>
        <c:majorUnit val="20"/>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b="1">
          <a:solidFill>
            <a:schemeClr val="tx1"/>
          </a:solidFill>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r>
              <a:rPr lang="en-US"/>
              <a:t>Decode attention</a:t>
            </a: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21086718455905"/>
          <c:y val="0.23293916384850741"/>
          <c:w val="0.84903322952671023"/>
          <c:h val="0.61237767141063859"/>
        </c:manualLayout>
      </c:layout>
      <c:lineChart>
        <c:grouping val="standard"/>
        <c:varyColors val="0"/>
        <c:ser>
          <c:idx val="0"/>
          <c:order val="0"/>
          <c:tx>
            <c:strRef>
              <c:f>Sheet1!$B$1</c:f>
              <c:strCache>
                <c:ptCount val="1"/>
                <c:pt idx="0">
                  <c:v>Compute</c:v>
                </c:pt>
              </c:strCache>
            </c:strRef>
          </c:tx>
          <c:spPr>
            <a:ln w="28575" cap="rnd">
              <a:solidFill>
                <a:schemeClr val="accent6"/>
              </a:solidFill>
              <a:round/>
            </a:ln>
            <a:effectLst/>
          </c:spPr>
          <c:marker>
            <c:symbol val="circle"/>
            <c:size val="5"/>
            <c:spPr>
              <a:solidFill>
                <a:schemeClr val="accent6"/>
              </a:solidFill>
              <a:ln w="9525">
                <a:solidFill>
                  <a:schemeClr val="accent1"/>
                </a:solidFill>
              </a:ln>
              <a:effectLst/>
            </c:spPr>
          </c:marker>
          <c:cat>
            <c:numRef>
              <c:f>Sheet1!$A$2:$A$6</c:f>
              <c:numCache>
                <c:formatCode>General</c:formatCode>
                <c:ptCount val="5"/>
                <c:pt idx="0">
                  <c:v>16</c:v>
                </c:pt>
                <c:pt idx="1">
                  <c:v>32</c:v>
                </c:pt>
                <c:pt idx="2">
                  <c:v>64</c:v>
                </c:pt>
                <c:pt idx="3">
                  <c:v>128</c:v>
                </c:pt>
                <c:pt idx="4">
                  <c:v>256</c:v>
                </c:pt>
              </c:numCache>
            </c:numRef>
          </c:cat>
          <c:val>
            <c:numRef>
              <c:f>Sheet1!$B$2:$B$6</c:f>
              <c:numCache>
                <c:formatCode>General</c:formatCode>
                <c:ptCount val="5"/>
                <c:pt idx="0">
                  <c:v>4</c:v>
                </c:pt>
                <c:pt idx="1">
                  <c:v>7</c:v>
                </c:pt>
                <c:pt idx="2">
                  <c:v>11</c:v>
                </c:pt>
                <c:pt idx="3">
                  <c:v>11</c:v>
                </c:pt>
                <c:pt idx="4">
                  <c:v>10</c:v>
                </c:pt>
              </c:numCache>
            </c:numRef>
          </c:val>
          <c:smooth val="0"/>
          <c:extLst>
            <c:ext xmlns:c16="http://schemas.microsoft.com/office/drawing/2014/chart" uri="{C3380CC4-5D6E-409C-BE32-E72D297353CC}">
              <c16:uniqueId val="{00000000-BBF9-5E41-B5FB-1D1C554DAA0B}"/>
            </c:ext>
          </c:extLst>
        </c:ser>
        <c:ser>
          <c:idx val="1"/>
          <c:order val="1"/>
          <c:tx>
            <c:strRef>
              <c:f>Sheet1!$C$1</c:f>
              <c:strCache>
                <c:ptCount val="1"/>
                <c:pt idx="0">
                  <c:v>Memory BW</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Sheet1!$A$2:$A$6</c:f>
              <c:numCache>
                <c:formatCode>General</c:formatCode>
                <c:ptCount val="5"/>
                <c:pt idx="0">
                  <c:v>16</c:v>
                </c:pt>
                <c:pt idx="1">
                  <c:v>32</c:v>
                </c:pt>
                <c:pt idx="2">
                  <c:v>64</c:v>
                </c:pt>
                <c:pt idx="3">
                  <c:v>128</c:v>
                </c:pt>
                <c:pt idx="4">
                  <c:v>256</c:v>
                </c:pt>
              </c:numCache>
            </c:numRef>
          </c:cat>
          <c:val>
            <c:numRef>
              <c:f>Sheet1!$C$2:$C$6</c:f>
              <c:numCache>
                <c:formatCode>General</c:formatCode>
                <c:ptCount val="5"/>
                <c:pt idx="0">
                  <c:v>31</c:v>
                </c:pt>
                <c:pt idx="1">
                  <c:v>55</c:v>
                </c:pt>
                <c:pt idx="2">
                  <c:v>82</c:v>
                </c:pt>
                <c:pt idx="3">
                  <c:v>85</c:v>
                </c:pt>
                <c:pt idx="4">
                  <c:v>81</c:v>
                </c:pt>
              </c:numCache>
            </c:numRef>
          </c:val>
          <c:smooth val="0"/>
          <c:extLst>
            <c:ext xmlns:c16="http://schemas.microsoft.com/office/drawing/2014/chart" uri="{C3380CC4-5D6E-409C-BE32-E72D297353CC}">
              <c16:uniqueId val="{00000001-BBF9-5E41-B5FB-1D1C554DAA0B}"/>
            </c:ext>
          </c:extLst>
        </c:ser>
        <c:dLbls>
          <c:showLegendKey val="0"/>
          <c:showVal val="0"/>
          <c:showCatName val="0"/>
          <c:showSerName val="0"/>
          <c:showPercent val="0"/>
          <c:showBubbleSize val="0"/>
        </c:dLbls>
        <c:marker val="1"/>
        <c:smooth val="0"/>
        <c:axId val="2120165823"/>
        <c:axId val="1683994927"/>
      </c:lineChart>
      <c:catAx>
        <c:axId val="2120165823"/>
        <c:scaling>
          <c:orientation val="minMax"/>
        </c:scaling>
        <c:delete val="0"/>
        <c:axPos val="b"/>
        <c:title>
          <c:tx>
            <c:rich>
              <a:bodyPr rot="0" spcFirstLastPara="1" vertOverflow="ellipsis" vert="horz" wrap="square" anchor="ctr" anchorCtr="1"/>
              <a:lstStyle/>
              <a:p>
                <a:pPr>
                  <a:defRPr sz="1330" b="1" i="0" u="none" strike="noStrike" kern="1200" baseline="0">
                    <a:solidFill>
                      <a:schemeClr val="tx1"/>
                    </a:solidFill>
                    <a:latin typeface="+mn-lt"/>
                    <a:ea typeface="+mn-ea"/>
                    <a:cs typeface="+mn-cs"/>
                  </a:defRPr>
                </a:pPr>
                <a:r>
                  <a:rPr lang="en-US"/>
                  <a:t>Tokens</a:t>
                </a:r>
              </a:p>
            </c:rich>
          </c:tx>
          <c:overlay val="0"/>
          <c:spPr>
            <a:noFill/>
            <a:ln>
              <a:noFill/>
            </a:ln>
            <a:effectLst/>
          </c:spPr>
          <c:txPr>
            <a:bodyPr rot="0" spcFirstLastPara="1" vertOverflow="ellipsis" vert="horz" wrap="square" anchor="ctr" anchorCtr="1"/>
            <a:lstStyle/>
            <a:p>
              <a:pPr>
                <a:defRPr sz="133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683994927"/>
        <c:crosses val="autoZero"/>
        <c:auto val="1"/>
        <c:lblAlgn val="ctr"/>
        <c:lblOffset val="100"/>
        <c:noMultiLvlLbl val="0"/>
      </c:catAx>
      <c:valAx>
        <c:axId val="1683994927"/>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1" i="0" u="none" strike="noStrike" kern="1200" baseline="0">
                    <a:solidFill>
                      <a:schemeClr val="tx1"/>
                    </a:solidFill>
                    <a:latin typeface="+mn-lt"/>
                    <a:ea typeface="+mn-ea"/>
                    <a:cs typeface="+mn-cs"/>
                  </a:defRPr>
                </a:pPr>
                <a:r>
                  <a:rPr lang="en-US"/>
                  <a:t>% utilization</a:t>
                </a:r>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2120165823"/>
        <c:crosses val="autoZero"/>
        <c:crossBetween val="between"/>
        <c:majorUnit val="20"/>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b="1">
          <a:solidFill>
            <a:schemeClr val="tx1"/>
          </a:solidFill>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r>
              <a:rPr lang="en-US" b="1">
                <a:solidFill>
                  <a:schemeClr val="tx1"/>
                </a:solidFill>
              </a:rPr>
              <a:t>P99 TTFT</a:t>
            </a:r>
          </a:p>
        </c:rich>
      </c:tx>
      <c:layout>
        <c:manualLayout>
          <c:xMode val="edge"/>
          <c:yMode val="edge"/>
          <c:x val="0.35687520402793249"/>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23817620904177958"/>
          <c:y val="0.18711980866165748"/>
          <c:w val="0.71349698331343858"/>
          <c:h val="0.67588134924997978"/>
        </c:manualLayout>
      </c:layout>
      <c:barChart>
        <c:barDir val="col"/>
        <c:grouping val="clustered"/>
        <c:varyColors val="0"/>
        <c:ser>
          <c:idx val="0"/>
          <c:order val="0"/>
          <c:tx>
            <c:strRef>
              <c:f>Sheet1!$B$1</c:f>
              <c:strCache>
                <c:ptCount val="1"/>
                <c:pt idx="0">
                  <c:v>vLLM</c:v>
                </c:pt>
              </c:strCache>
            </c:strRef>
          </c:tx>
          <c:spPr>
            <a:solidFill>
              <a:schemeClr val="accent1"/>
            </a:solidFill>
            <a:ln w="15875">
              <a:solidFill>
                <a:schemeClr val="tx1"/>
              </a:solidFill>
            </a:ln>
            <a:effectLst/>
          </c:spPr>
          <c:invertIfNegative val="0"/>
          <c:cat>
            <c:numRef>
              <c:f>Sheet1!$A$2</c:f>
              <c:numCache>
                <c:formatCode>General</c:formatCode>
                <c:ptCount val="1"/>
              </c:numCache>
            </c:numRef>
          </c:cat>
          <c:val>
            <c:numRef>
              <c:f>Sheet1!$B$2</c:f>
              <c:numCache>
                <c:formatCode>General</c:formatCode>
                <c:ptCount val="1"/>
                <c:pt idx="0">
                  <c:v>8.25</c:v>
                </c:pt>
              </c:numCache>
            </c:numRef>
          </c:val>
          <c:extLst>
            <c:ext xmlns:c16="http://schemas.microsoft.com/office/drawing/2014/chart" uri="{C3380CC4-5D6E-409C-BE32-E72D297353CC}">
              <c16:uniqueId val="{00000000-37D9-BC41-930F-43489146FAA1}"/>
            </c:ext>
          </c:extLst>
        </c:ser>
        <c:ser>
          <c:idx val="1"/>
          <c:order val="1"/>
          <c:tx>
            <c:strRef>
              <c:f>Sheet1!$C$1</c:f>
              <c:strCache>
                <c:ptCount val="1"/>
                <c:pt idx="0">
                  <c:v>Sarathi</c:v>
                </c:pt>
              </c:strCache>
            </c:strRef>
          </c:tx>
          <c:spPr>
            <a:solidFill>
              <a:schemeClr val="accent2"/>
            </a:solidFill>
            <a:ln w="15875">
              <a:solidFill>
                <a:schemeClr val="tx1"/>
              </a:solidFill>
            </a:ln>
            <a:effectLst/>
          </c:spPr>
          <c:invertIfNegative val="0"/>
          <c:cat>
            <c:numRef>
              <c:f>Sheet1!$A$2</c:f>
              <c:numCache>
                <c:formatCode>General</c:formatCode>
                <c:ptCount val="1"/>
              </c:numCache>
            </c:numRef>
          </c:cat>
          <c:val>
            <c:numRef>
              <c:f>Sheet1!$C$2</c:f>
              <c:numCache>
                <c:formatCode>General</c:formatCode>
                <c:ptCount val="1"/>
                <c:pt idx="0">
                  <c:v>144.19999999999999</c:v>
                </c:pt>
              </c:numCache>
            </c:numRef>
          </c:val>
          <c:extLst>
            <c:ext xmlns:c16="http://schemas.microsoft.com/office/drawing/2014/chart" uri="{C3380CC4-5D6E-409C-BE32-E72D297353CC}">
              <c16:uniqueId val="{00000001-37D9-BC41-930F-43489146FAA1}"/>
            </c:ext>
          </c:extLst>
        </c:ser>
        <c:ser>
          <c:idx val="2"/>
          <c:order val="2"/>
          <c:tx>
            <c:strRef>
              <c:f>Sheet1!$D$1</c:f>
              <c:strCache>
                <c:ptCount val="1"/>
                <c:pt idx="0">
                  <c:v>Sarathi + POD</c:v>
                </c:pt>
              </c:strCache>
            </c:strRef>
          </c:tx>
          <c:spPr>
            <a:solidFill>
              <a:schemeClr val="accent3"/>
            </a:solidFill>
            <a:ln w="15875">
              <a:solidFill>
                <a:schemeClr val="tx1"/>
              </a:solidFill>
            </a:ln>
            <a:effectLst/>
          </c:spPr>
          <c:invertIfNegative val="0"/>
          <c:cat>
            <c:numRef>
              <c:f>Sheet1!$A$2</c:f>
              <c:numCache>
                <c:formatCode>General</c:formatCode>
                <c:ptCount val="1"/>
              </c:numCache>
            </c:numRef>
          </c:cat>
          <c:val>
            <c:numRef>
              <c:f>Sheet1!$D$2</c:f>
              <c:numCache>
                <c:formatCode>General</c:formatCode>
                <c:ptCount val="1"/>
                <c:pt idx="0">
                  <c:v>27.38</c:v>
                </c:pt>
              </c:numCache>
            </c:numRef>
          </c:val>
          <c:extLst>
            <c:ext xmlns:c16="http://schemas.microsoft.com/office/drawing/2014/chart" uri="{C3380CC4-5D6E-409C-BE32-E72D297353CC}">
              <c16:uniqueId val="{00000002-37D9-BC41-930F-43489146FAA1}"/>
            </c:ext>
          </c:extLst>
        </c:ser>
        <c:dLbls>
          <c:showLegendKey val="0"/>
          <c:showVal val="0"/>
          <c:showCatName val="0"/>
          <c:showSerName val="0"/>
          <c:showPercent val="0"/>
          <c:showBubbleSize val="0"/>
        </c:dLbls>
        <c:gapWidth val="219"/>
        <c:overlap val="-27"/>
        <c:axId val="654136448"/>
        <c:axId val="654184048"/>
      </c:barChart>
      <c:catAx>
        <c:axId val="654136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4184048"/>
        <c:crosses val="autoZero"/>
        <c:auto val="1"/>
        <c:lblAlgn val="ctr"/>
        <c:lblOffset val="100"/>
        <c:noMultiLvlLbl val="0"/>
      </c:catAx>
      <c:valAx>
        <c:axId val="6541840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1" i="0" u="none" strike="noStrike" kern="1200" baseline="0">
                    <a:solidFill>
                      <a:schemeClr val="tx1"/>
                    </a:solidFill>
                    <a:latin typeface="+mn-lt"/>
                    <a:ea typeface="+mn-ea"/>
                    <a:cs typeface="+mn-cs"/>
                  </a:defRPr>
                </a:pPr>
                <a:r>
                  <a:rPr lang="en-US" b="1">
                    <a:solidFill>
                      <a:schemeClr val="tx1"/>
                    </a:solidFill>
                  </a:rPr>
                  <a:t>Latency</a:t>
                </a:r>
                <a:r>
                  <a:rPr lang="en-US" b="1" baseline="0">
                    <a:solidFill>
                      <a:schemeClr val="tx1"/>
                    </a:solidFill>
                  </a:rPr>
                  <a:t> (s)</a:t>
                </a:r>
                <a:endParaRPr lang="en-US" b="1">
                  <a:solidFill>
                    <a:schemeClr val="tx1"/>
                  </a:solidFill>
                </a:endParaRPr>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41364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r>
              <a:rPr lang="en-US" b="1">
                <a:solidFill>
                  <a:schemeClr val="tx1"/>
                </a:solidFill>
              </a:rPr>
              <a:t>P99 TBT</a:t>
            </a:r>
          </a:p>
        </c:rich>
      </c:tx>
      <c:layout>
        <c:manualLayout>
          <c:xMode val="edge"/>
          <c:yMode val="edge"/>
          <c:x val="0.37121238762045039"/>
          <c:y val="5.083092553509555E-3"/>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23817620904177958"/>
          <c:y val="0.18711980866165748"/>
          <c:w val="0.71349698331343858"/>
          <c:h val="0.67588134924997978"/>
        </c:manualLayout>
      </c:layout>
      <c:barChart>
        <c:barDir val="col"/>
        <c:grouping val="clustered"/>
        <c:varyColors val="0"/>
        <c:ser>
          <c:idx val="0"/>
          <c:order val="0"/>
          <c:tx>
            <c:strRef>
              <c:f>Sheet1!$B$1</c:f>
              <c:strCache>
                <c:ptCount val="1"/>
                <c:pt idx="0">
                  <c:v>vLLM</c:v>
                </c:pt>
              </c:strCache>
            </c:strRef>
          </c:tx>
          <c:spPr>
            <a:solidFill>
              <a:schemeClr val="accent1"/>
            </a:solidFill>
            <a:ln w="15875">
              <a:solidFill>
                <a:schemeClr val="tx1"/>
              </a:solidFill>
            </a:ln>
            <a:effectLst/>
          </c:spPr>
          <c:invertIfNegative val="0"/>
          <c:cat>
            <c:numRef>
              <c:f>Sheet1!$A$2</c:f>
              <c:numCache>
                <c:formatCode>General</c:formatCode>
                <c:ptCount val="1"/>
              </c:numCache>
            </c:numRef>
          </c:cat>
          <c:val>
            <c:numRef>
              <c:f>Sheet1!$B$2</c:f>
              <c:numCache>
                <c:formatCode>General</c:formatCode>
                <c:ptCount val="1"/>
                <c:pt idx="0">
                  <c:v>1.36</c:v>
                </c:pt>
              </c:numCache>
            </c:numRef>
          </c:val>
          <c:extLst>
            <c:ext xmlns:c16="http://schemas.microsoft.com/office/drawing/2014/chart" uri="{C3380CC4-5D6E-409C-BE32-E72D297353CC}">
              <c16:uniqueId val="{00000000-0650-3E44-AA5C-25FD49A1B739}"/>
            </c:ext>
          </c:extLst>
        </c:ser>
        <c:ser>
          <c:idx val="1"/>
          <c:order val="1"/>
          <c:tx>
            <c:strRef>
              <c:f>Sheet1!$C$1</c:f>
              <c:strCache>
                <c:ptCount val="1"/>
                <c:pt idx="0">
                  <c:v>Sarathi</c:v>
                </c:pt>
              </c:strCache>
            </c:strRef>
          </c:tx>
          <c:spPr>
            <a:solidFill>
              <a:schemeClr val="accent2"/>
            </a:solidFill>
            <a:ln w="15875">
              <a:solidFill>
                <a:schemeClr val="tx1"/>
              </a:solidFill>
            </a:ln>
            <a:effectLst/>
          </c:spPr>
          <c:invertIfNegative val="0"/>
          <c:cat>
            <c:numRef>
              <c:f>Sheet1!$A$2</c:f>
              <c:numCache>
                <c:formatCode>General</c:formatCode>
                <c:ptCount val="1"/>
              </c:numCache>
            </c:numRef>
          </c:cat>
          <c:val>
            <c:numRef>
              <c:f>Sheet1!$C$2</c:f>
              <c:numCache>
                <c:formatCode>General</c:formatCode>
                <c:ptCount val="1"/>
                <c:pt idx="0">
                  <c:v>0.14000000000000001</c:v>
                </c:pt>
              </c:numCache>
            </c:numRef>
          </c:val>
          <c:extLst>
            <c:ext xmlns:c16="http://schemas.microsoft.com/office/drawing/2014/chart" uri="{C3380CC4-5D6E-409C-BE32-E72D297353CC}">
              <c16:uniqueId val="{00000001-0650-3E44-AA5C-25FD49A1B739}"/>
            </c:ext>
          </c:extLst>
        </c:ser>
        <c:ser>
          <c:idx val="2"/>
          <c:order val="2"/>
          <c:tx>
            <c:strRef>
              <c:f>Sheet1!$D$1</c:f>
              <c:strCache>
                <c:ptCount val="1"/>
                <c:pt idx="0">
                  <c:v>Sarathi + POD</c:v>
                </c:pt>
              </c:strCache>
            </c:strRef>
          </c:tx>
          <c:spPr>
            <a:solidFill>
              <a:schemeClr val="accent3"/>
            </a:solidFill>
            <a:ln w="15875">
              <a:solidFill>
                <a:schemeClr val="tx1"/>
              </a:solidFill>
            </a:ln>
            <a:effectLst/>
          </c:spPr>
          <c:invertIfNegative val="0"/>
          <c:cat>
            <c:numRef>
              <c:f>Sheet1!$A$2</c:f>
              <c:numCache>
                <c:formatCode>General</c:formatCode>
                <c:ptCount val="1"/>
              </c:numCache>
            </c:numRef>
          </c:cat>
          <c:val>
            <c:numRef>
              <c:f>Sheet1!$D$2</c:f>
              <c:numCache>
                <c:formatCode>General</c:formatCode>
                <c:ptCount val="1"/>
                <c:pt idx="0">
                  <c:v>0.12</c:v>
                </c:pt>
              </c:numCache>
            </c:numRef>
          </c:val>
          <c:extLst>
            <c:ext xmlns:c16="http://schemas.microsoft.com/office/drawing/2014/chart" uri="{C3380CC4-5D6E-409C-BE32-E72D297353CC}">
              <c16:uniqueId val="{00000002-0650-3E44-AA5C-25FD49A1B739}"/>
            </c:ext>
          </c:extLst>
        </c:ser>
        <c:dLbls>
          <c:showLegendKey val="0"/>
          <c:showVal val="0"/>
          <c:showCatName val="0"/>
          <c:showSerName val="0"/>
          <c:showPercent val="0"/>
          <c:showBubbleSize val="0"/>
        </c:dLbls>
        <c:gapWidth val="219"/>
        <c:overlap val="-27"/>
        <c:axId val="654136448"/>
        <c:axId val="654184048"/>
      </c:barChart>
      <c:catAx>
        <c:axId val="654136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4184048"/>
        <c:crosses val="autoZero"/>
        <c:auto val="1"/>
        <c:lblAlgn val="ctr"/>
        <c:lblOffset val="100"/>
        <c:noMultiLvlLbl val="0"/>
      </c:catAx>
      <c:valAx>
        <c:axId val="6541840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1" i="0" u="none" strike="noStrike" kern="1200" baseline="0">
                    <a:solidFill>
                      <a:schemeClr val="tx1"/>
                    </a:solidFill>
                    <a:latin typeface="+mn-lt"/>
                    <a:ea typeface="+mn-ea"/>
                    <a:cs typeface="+mn-cs"/>
                  </a:defRPr>
                </a:pPr>
                <a:r>
                  <a:rPr lang="en-US" b="1">
                    <a:solidFill>
                      <a:schemeClr val="tx1"/>
                    </a:solidFill>
                  </a:rPr>
                  <a:t>Latency</a:t>
                </a:r>
                <a:r>
                  <a:rPr lang="en-US" b="1" baseline="0">
                    <a:solidFill>
                      <a:schemeClr val="tx1"/>
                    </a:solidFill>
                  </a:rPr>
                  <a:t> (s)</a:t>
                </a:r>
                <a:endParaRPr lang="en-US" b="1">
                  <a:solidFill>
                    <a:schemeClr val="tx1"/>
                  </a:solidFill>
                </a:endParaRPr>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41364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Sheet1!$A$2</c:f>
              <c:strCache>
                <c:ptCount val="1"/>
                <c:pt idx="0">
                  <c:v>PCIe Data Movement</c:v>
                </c:pt>
              </c:strCache>
            </c:strRef>
          </c:tx>
          <c:spPr>
            <a:solidFill>
              <a:schemeClr val="accent1"/>
            </a:solidFill>
            <a:ln>
              <a:noFill/>
            </a:ln>
            <a:effectLst/>
          </c:spPr>
          <c:invertIfNegative val="0"/>
          <c:cat>
            <c:strRef>
              <c:f>Sheet1!$B$1:$D$1</c:f>
              <c:strCache>
                <c:ptCount val="3"/>
                <c:pt idx="0">
                  <c:v>Pubmed</c:v>
                </c:pt>
                <c:pt idx="1">
                  <c:v>OGBN-Products</c:v>
                </c:pt>
                <c:pt idx="2">
                  <c:v>MAG-240M</c:v>
                </c:pt>
              </c:strCache>
            </c:strRef>
          </c:cat>
          <c:val>
            <c:numRef>
              <c:f>Sheet1!$B$2:$D$2</c:f>
              <c:numCache>
                <c:formatCode>General</c:formatCode>
                <c:ptCount val="3"/>
                <c:pt idx="0">
                  <c:v>1.6995999999999998</c:v>
                </c:pt>
                <c:pt idx="1">
                  <c:v>0.38549999999999995</c:v>
                </c:pt>
                <c:pt idx="2">
                  <c:v>1.6928999999999998</c:v>
                </c:pt>
              </c:numCache>
            </c:numRef>
          </c:val>
          <c:extLst>
            <c:ext xmlns:c16="http://schemas.microsoft.com/office/drawing/2014/chart" uri="{C3380CC4-5D6E-409C-BE32-E72D297353CC}">
              <c16:uniqueId val="{00000000-EB7C-8940-8AE2-5FA1BC2B0117}"/>
            </c:ext>
          </c:extLst>
        </c:ser>
        <c:ser>
          <c:idx val="1"/>
          <c:order val="1"/>
          <c:tx>
            <c:strRef>
              <c:f>Sheet1!$A$3</c:f>
              <c:strCache>
                <c:ptCount val="1"/>
                <c:pt idx="0">
                  <c:v>Compute</c:v>
                </c:pt>
              </c:strCache>
            </c:strRef>
          </c:tx>
          <c:spPr>
            <a:solidFill>
              <a:schemeClr val="accent2"/>
            </a:solidFill>
            <a:ln>
              <a:noFill/>
            </a:ln>
            <a:effectLst/>
          </c:spPr>
          <c:invertIfNegative val="0"/>
          <c:cat>
            <c:strRef>
              <c:f>Sheet1!$B$1:$D$1</c:f>
              <c:strCache>
                <c:ptCount val="3"/>
                <c:pt idx="0">
                  <c:v>Pubmed</c:v>
                </c:pt>
                <c:pt idx="1">
                  <c:v>OGBN-Products</c:v>
                </c:pt>
                <c:pt idx="2">
                  <c:v>MAG-240M</c:v>
                </c:pt>
              </c:strCache>
            </c:strRef>
          </c:cat>
          <c:val>
            <c:numRef>
              <c:f>Sheet1!$B$3:$D$3</c:f>
              <c:numCache>
                <c:formatCode>General</c:formatCode>
                <c:ptCount val="3"/>
                <c:pt idx="0">
                  <c:v>0.98909999999999998</c:v>
                </c:pt>
                <c:pt idx="1">
                  <c:v>0.40410000000000001</c:v>
                </c:pt>
                <c:pt idx="2">
                  <c:v>1.2839</c:v>
                </c:pt>
              </c:numCache>
            </c:numRef>
          </c:val>
          <c:extLst>
            <c:ext xmlns:c16="http://schemas.microsoft.com/office/drawing/2014/chart" uri="{C3380CC4-5D6E-409C-BE32-E72D297353CC}">
              <c16:uniqueId val="{00000001-EB7C-8940-8AE2-5FA1BC2B0117}"/>
            </c:ext>
          </c:extLst>
        </c:ser>
        <c:dLbls>
          <c:showLegendKey val="0"/>
          <c:showVal val="0"/>
          <c:showCatName val="0"/>
          <c:showSerName val="0"/>
          <c:showPercent val="0"/>
          <c:showBubbleSize val="0"/>
        </c:dLbls>
        <c:gapWidth val="55"/>
        <c:overlap val="100"/>
        <c:axId val="2113391392"/>
        <c:axId val="2113429184"/>
      </c:barChart>
      <c:catAx>
        <c:axId val="21133913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accent4">
                    <a:lumMod val="10000"/>
                  </a:schemeClr>
                </a:solidFill>
                <a:latin typeface="+mn-lt"/>
                <a:ea typeface="+mn-ea"/>
                <a:cs typeface="+mn-cs"/>
              </a:defRPr>
            </a:pPr>
            <a:endParaRPr lang="en-US"/>
          </a:p>
        </c:txPr>
        <c:crossAx val="2113429184"/>
        <c:crosses val="autoZero"/>
        <c:auto val="1"/>
        <c:lblAlgn val="ctr"/>
        <c:lblOffset val="100"/>
        <c:noMultiLvlLbl val="0"/>
      </c:catAx>
      <c:valAx>
        <c:axId val="21134291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b="1" dirty="0"/>
                  <a:t>Time per training iteration</a:t>
                </a:r>
                <a:r>
                  <a:rPr lang="en-US" sz="1600" b="1" baseline="0" dirty="0"/>
                  <a:t> (s)</a:t>
                </a:r>
                <a:endParaRPr lang="en-US" sz="1600" b="1"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211339139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2800" b="1" i="0" u="none" strike="noStrike" kern="1200" baseline="0">
              <a:solidFill>
                <a:schemeClr val="accent4">
                  <a:lumMod val="1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396B11-1D0A-9019-9997-31C986C05A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8229496-3268-F3F5-C7A9-8092D81BE6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424201-EFFA-294A-B926-72FBD77845D0}" type="datetimeFigureOut">
              <a:rPr lang="en-US" smtClean="0"/>
              <a:t>5/20/25</a:t>
            </a:fld>
            <a:endParaRPr lang="en-US"/>
          </a:p>
        </p:txBody>
      </p:sp>
      <p:sp>
        <p:nvSpPr>
          <p:cNvPr id="4" name="Footer Placeholder 3">
            <a:extLst>
              <a:ext uri="{FF2B5EF4-FFF2-40B4-BE49-F238E27FC236}">
                <a16:creationId xmlns:a16="http://schemas.microsoft.com/office/drawing/2014/main" id="{F3898D6E-C518-D379-6C16-FE9DCB380E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6EDE745-E1A5-9FC2-FEC5-7FDD4A72707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994772-483F-3342-9449-2AF18C03714E}" type="slidenum">
              <a:rPr lang="en-US" smtClean="0"/>
              <a:t>‹#›</a:t>
            </a:fld>
            <a:endParaRPr lang="en-US"/>
          </a:p>
        </p:txBody>
      </p:sp>
    </p:spTree>
    <p:extLst>
      <p:ext uri="{BB962C8B-B14F-4D97-AF65-F5344CB8AC3E}">
        <p14:creationId xmlns:p14="http://schemas.microsoft.com/office/powerpoint/2010/main" val="16495477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AA2FF0-9DF5-784D-936B-201D2DED209F}" type="datetimeFigureOut">
              <a:rPr lang="en-US" smtClean="0"/>
              <a:t>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02B9D0-F62D-0644-855F-798369642669}" type="slidenum">
              <a:rPr lang="en-US" smtClean="0"/>
              <a:t>‹#›</a:t>
            </a:fld>
            <a:endParaRPr lang="en-US"/>
          </a:p>
        </p:txBody>
      </p:sp>
    </p:spTree>
    <p:extLst>
      <p:ext uri="{BB962C8B-B14F-4D97-AF65-F5344CB8AC3E}">
        <p14:creationId xmlns:p14="http://schemas.microsoft.com/office/powerpoint/2010/main" val="227633717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3E02B9D0-F62D-0644-855F-798369642669}" type="slidenum">
              <a:rPr lang="en-US" smtClean="0"/>
              <a:t>2</a:t>
            </a:fld>
            <a:endParaRPr lang="en-US"/>
          </a:p>
        </p:txBody>
      </p:sp>
    </p:spTree>
    <p:extLst>
      <p:ext uri="{BB962C8B-B14F-4D97-AF65-F5344CB8AC3E}">
        <p14:creationId xmlns:p14="http://schemas.microsoft.com/office/powerpoint/2010/main" val="4127770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now look at how the lazy copy operation is performed, and what happens on memory accesses.</a:t>
            </a:r>
          </a:p>
          <a:p>
            <a:endParaRPr lang="en-US" dirty="0"/>
          </a:p>
          <a:p>
            <a:r>
              <a:rPr lang="en-US" dirty="0"/>
              <a:t>Let’s assume the CPU core executes an MCLAZY operation on a destination and source </a:t>
            </a:r>
            <a:r>
              <a:rPr lang="en-US" dirty="0" err="1"/>
              <a:t>cacheline</a:t>
            </a:r>
            <a:r>
              <a:rPr lang="en-US" dirty="0"/>
              <a:t>. The CPU creates a packet for this operation and sends it towards the caches.</a:t>
            </a:r>
          </a:p>
          <a:p>
            <a:r>
              <a:rPr lang="en-US" dirty="0"/>
              <a:t>At the caches, the operation triggers an effect where the destination </a:t>
            </a:r>
            <a:r>
              <a:rPr lang="en-US" dirty="0" err="1"/>
              <a:t>cacheline</a:t>
            </a:r>
            <a:r>
              <a:rPr lang="en-US" dirty="0"/>
              <a:t> is invalidated, and the source </a:t>
            </a:r>
            <a:r>
              <a:rPr lang="en-US" dirty="0" err="1"/>
              <a:t>cacheline</a:t>
            </a:r>
            <a:r>
              <a:rPr lang="en-US" dirty="0"/>
              <a:t> is written back. This ensures that further accesses to the destination reach the memory and that the memory has the up-to-date values of </a:t>
            </a:r>
            <a:r>
              <a:rPr lang="en-US" dirty="0" err="1"/>
              <a:t>src</a:t>
            </a:r>
            <a:r>
              <a:rPr lang="en-US" dirty="0"/>
              <a:t> that were copied to </a:t>
            </a:r>
            <a:r>
              <a:rPr lang="en-US" dirty="0" err="1"/>
              <a:t>dest</a:t>
            </a:r>
            <a:r>
              <a:rPr lang="en-US" dirty="0"/>
              <a:t>.</a:t>
            </a:r>
          </a:p>
          <a:p>
            <a:r>
              <a:rPr lang="en-US" dirty="0"/>
              <a:t>The packet is then broadcasted to all the memory controllers where the operation is added to the Copy Tracking Table.</a:t>
            </a:r>
          </a:p>
          <a:p>
            <a:r>
              <a:rPr lang="en-US" dirty="0"/>
              <a:t>We’ll now see how reads to the destination buffer are impacted by this operation.</a:t>
            </a:r>
          </a:p>
        </p:txBody>
      </p:sp>
      <p:sp>
        <p:nvSpPr>
          <p:cNvPr id="4" name="Slide Number Placeholder 3"/>
          <p:cNvSpPr>
            <a:spLocks noGrp="1"/>
          </p:cNvSpPr>
          <p:nvPr>
            <p:ph type="sldNum" sz="quarter" idx="5"/>
          </p:nvPr>
        </p:nvSpPr>
        <p:spPr/>
        <p:txBody>
          <a:bodyPr/>
          <a:lstStyle/>
          <a:p>
            <a:fld id="{9CC04799-D10D-A145-8C9A-5358787D84C0}" type="slidenum">
              <a:rPr lang="en-US" smtClean="0"/>
              <a:t>16</a:t>
            </a:fld>
            <a:endParaRPr lang="en-US"/>
          </a:p>
        </p:txBody>
      </p:sp>
    </p:spTree>
    <p:extLst>
      <p:ext uri="{BB962C8B-B14F-4D97-AF65-F5344CB8AC3E}">
        <p14:creationId xmlns:p14="http://schemas.microsoft.com/office/powerpoint/2010/main" val="228542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CPU reads the destination, we need to obtain the data from the source instead, since the data wasn’t actually copied.</a:t>
            </a:r>
          </a:p>
          <a:p>
            <a:r>
              <a:rPr lang="en-US" dirty="0"/>
              <a:t>The access proceeds as normal initially. </a:t>
            </a:r>
          </a:p>
          <a:p>
            <a:r>
              <a:rPr lang="en-US" dirty="0"/>
              <a:t>At the memory controller, we consult the CTT and realize that this was the destination of a prospective copy. </a:t>
            </a:r>
          </a:p>
          <a:p>
            <a:r>
              <a:rPr lang="en-US" dirty="0"/>
              <a:t>This causes the request to be bounced to the memory controller containing the source </a:t>
            </a:r>
            <a:r>
              <a:rPr lang="en-US" dirty="0" err="1"/>
              <a:t>cacheline</a:t>
            </a:r>
            <a:r>
              <a:rPr lang="en-US" dirty="0"/>
              <a:t>.</a:t>
            </a:r>
          </a:p>
          <a:p>
            <a:r>
              <a:rPr lang="en-US" dirty="0"/>
              <a:t>The source </a:t>
            </a:r>
            <a:r>
              <a:rPr lang="en-US" dirty="0" err="1"/>
              <a:t>cacheline</a:t>
            </a:r>
            <a:r>
              <a:rPr lang="en-US" dirty="0"/>
              <a:t> is read from memory and sent the CPU core as if it was read from the destination memory location. Reads to the destination incur an additional latency due to the CTT lookup and bounce operations. </a:t>
            </a:r>
          </a:p>
          <a:p>
            <a:r>
              <a:rPr lang="en-US" dirty="0"/>
              <a:t>In our paper we also detail out how reads to the source and writes to the source or destination buffer is performed.</a:t>
            </a:r>
          </a:p>
        </p:txBody>
      </p:sp>
      <p:sp>
        <p:nvSpPr>
          <p:cNvPr id="4" name="Slide Number Placeholder 3"/>
          <p:cNvSpPr>
            <a:spLocks noGrp="1"/>
          </p:cNvSpPr>
          <p:nvPr>
            <p:ph type="sldNum" sz="quarter" idx="5"/>
          </p:nvPr>
        </p:nvSpPr>
        <p:spPr/>
        <p:txBody>
          <a:bodyPr/>
          <a:lstStyle/>
          <a:p>
            <a:fld id="{9CC04799-D10D-A145-8C9A-5358787D84C0}" type="slidenum">
              <a:rPr lang="en-US" smtClean="0"/>
              <a:t>17</a:t>
            </a:fld>
            <a:endParaRPr lang="en-US"/>
          </a:p>
        </p:txBody>
      </p:sp>
    </p:spTree>
    <p:extLst>
      <p:ext uri="{BB962C8B-B14F-4D97-AF65-F5344CB8AC3E}">
        <p14:creationId xmlns:p14="http://schemas.microsoft.com/office/powerpoint/2010/main" val="1766388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have a few questions that we shall quantify in our evaluation.</a:t>
            </a:r>
          </a:p>
          <a:p>
            <a:r>
              <a:rPr lang="en-US" dirty="0"/>
              <a:t>How much lower is MC^2’s copy overhead? What impact does it have on access times? and what benefit could (MC)^2 provide real workloads?</a:t>
            </a:r>
          </a:p>
          <a:p>
            <a:r>
              <a:rPr lang="en-US" dirty="0"/>
              <a:t>In our full paper we answer a few more questions that we wont be able to cover here.</a:t>
            </a:r>
          </a:p>
          <a:p>
            <a:endParaRPr lang="en-US" dirty="0"/>
          </a:p>
        </p:txBody>
      </p:sp>
      <p:sp>
        <p:nvSpPr>
          <p:cNvPr id="4" name="Slide Number Placeholder 3"/>
          <p:cNvSpPr>
            <a:spLocks noGrp="1"/>
          </p:cNvSpPr>
          <p:nvPr>
            <p:ph type="sldNum" sz="quarter" idx="5"/>
          </p:nvPr>
        </p:nvSpPr>
        <p:spPr/>
        <p:txBody>
          <a:bodyPr/>
          <a:lstStyle/>
          <a:p>
            <a:fld id="{9CC04799-D10D-A145-8C9A-5358787D84C0}" type="slidenum">
              <a:rPr lang="en-US" smtClean="0"/>
              <a:t>18</a:t>
            </a:fld>
            <a:endParaRPr lang="en-US"/>
          </a:p>
        </p:txBody>
      </p:sp>
    </p:spTree>
    <p:extLst>
      <p:ext uri="{BB962C8B-B14F-4D97-AF65-F5344CB8AC3E}">
        <p14:creationId xmlns:p14="http://schemas.microsoft.com/office/powerpoint/2010/main" val="2535407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answer these questions, we make use of gem5, </a:t>
            </a:r>
            <a:r>
              <a:rPr lang="en-US"/>
              <a:t>a cycle-accurate </a:t>
            </a:r>
            <a:r>
              <a:rPr lang="en-US" dirty="0"/>
              <a:t>CPU simulator.</a:t>
            </a:r>
          </a:p>
          <a:p>
            <a:r>
              <a:rPr lang="en-US" dirty="0"/>
              <a:t>Our configuration models a scaled-down server node with 8 CPUs.</a:t>
            </a:r>
          </a:p>
          <a:p>
            <a:endParaRPr lang="en-US" dirty="0"/>
          </a:p>
        </p:txBody>
      </p:sp>
      <p:sp>
        <p:nvSpPr>
          <p:cNvPr id="4" name="Slide Number Placeholder 3"/>
          <p:cNvSpPr>
            <a:spLocks noGrp="1"/>
          </p:cNvSpPr>
          <p:nvPr>
            <p:ph type="sldNum" sz="quarter" idx="5"/>
          </p:nvPr>
        </p:nvSpPr>
        <p:spPr/>
        <p:txBody>
          <a:bodyPr/>
          <a:lstStyle/>
          <a:p>
            <a:fld id="{9CC04799-D10D-A145-8C9A-5358787D84C0}" type="slidenum">
              <a:rPr lang="en-US" smtClean="0"/>
              <a:t>19</a:t>
            </a:fld>
            <a:endParaRPr lang="en-US"/>
          </a:p>
        </p:txBody>
      </p:sp>
    </p:spTree>
    <p:extLst>
      <p:ext uri="{BB962C8B-B14F-4D97-AF65-F5344CB8AC3E}">
        <p14:creationId xmlns:p14="http://schemas.microsoft.com/office/powerpoint/2010/main" val="3425981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Wherever possible, we compare against </a:t>
            </a:r>
            <a:r>
              <a:rPr lang="en-US" dirty="0" err="1"/>
              <a:t>zIO</a:t>
            </a:r>
            <a:r>
              <a:rPr lang="en-US" dirty="0"/>
              <a:t> an OS-based copy-on-access mechanism that makes use of OS-managed page tables to elide copies.</a:t>
            </a:r>
          </a:p>
          <a:p>
            <a:r>
              <a:rPr lang="en-US" dirty="0" err="1"/>
              <a:t>zIO</a:t>
            </a:r>
            <a:r>
              <a:rPr lang="en-US" dirty="0"/>
              <a:t> is essentially the OS-based approach to lazy copying, which requires expensive page table management operations on accessing lazily copied pages, giving it high access penalties.</a:t>
            </a:r>
          </a:p>
        </p:txBody>
      </p:sp>
      <p:sp>
        <p:nvSpPr>
          <p:cNvPr id="4" name="Slide Number Placeholder 3"/>
          <p:cNvSpPr>
            <a:spLocks noGrp="1"/>
          </p:cNvSpPr>
          <p:nvPr>
            <p:ph type="sldNum" sz="quarter" idx="5"/>
          </p:nvPr>
        </p:nvSpPr>
        <p:spPr/>
        <p:txBody>
          <a:bodyPr/>
          <a:lstStyle/>
          <a:p>
            <a:fld id="{9CC04799-D10D-A145-8C9A-5358787D84C0}" type="slidenum">
              <a:rPr lang="en-US" smtClean="0"/>
              <a:t>20</a:t>
            </a:fld>
            <a:endParaRPr lang="en-US"/>
          </a:p>
        </p:txBody>
      </p:sp>
    </p:spTree>
    <p:extLst>
      <p:ext uri="{BB962C8B-B14F-4D97-AF65-F5344CB8AC3E}">
        <p14:creationId xmlns:p14="http://schemas.microsoft.com/office/powerpoint/2010/main" val="733721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evaluate the latency of copying, we performed an experiment where different sized source buffers were copied to destination buffers. Note the y-axis is in log scale.</a:t>
            </a:r>
          </a:p>
          <a:p>
            <a:r>
              <a:rPr lang="en-US" dirty="0"/>
              <a:t>We evaluate against </a:t>
            </a:r>
            <a:r>
              <a:rPr lang="en-US" dirty="0" err="1"/>
              <a:t>memcpy</a:t>
            </a:r>
            <a:r>
              <a:rPr lang="en-US" dirty="0"/>
              <a:t> in two scenarios. The first is where none of the data is cached referred to as just </a:t>
            </a:r>
            <a:r>
              <a:rPr lang="en-US" dirty="0" err="1"/>
              <a:t>Memcpy</a:t>
            </a:r>
            <a:r>
              <a:rPr lang="en-US" dirty="0"/>
              <a:t>, the second is where the source and destination buffers have been accessed just before the copy allowing them to be cached. These are essentially the best- and worst-case performance for </a:t>
            </a:r>
            <a:r>
              <a:rPr lang="en-US" dirty="0" err="1"/>
              <a:t>memcpy</a:t>
            </a:r>
            <a:r>
              <a:rPr lang="en-US" dirty="0"/>
              <a:t>. Copies with high overheads due to high memory access latencies behave closer to the </a:t>
            </a:r>
            <a:r>
              <a:rPr lang="en-US" dirty="0" err="1"/>
              <a:t>uncached</a:t>
            </a:r>
            <a:r>
              <a:rPr lang="en-US" dirty="0"/>
              <a:t> </a:t>
            </a:r>
            <a:r>
              <a:rPr lang="en-US" dirty="0" err="1"/>
              <a:t>memcpy</a:t>
            </a:r>
            <a:r>
              <a:rPr lang="en-US" dirty="0"/>
              <a:t> performance.</a:t>
            </a:r>
          </a:p>
          <a:p>
            <a:r>
              <a:rPr lang="en-US" dirty="0"/>
              <a:t>(MC)^2 provides speedups for copies at and above 1 KB, performing similar to copying cached data at 64 KB and above, and is up to 11 times faster than </a:t>
            </a:r>
            <a:r>
              <a:rPr lang="en-US" dirty="0" err="1"/>
              <a:t>uncached</a:t>
            </a:r>
            <a:r>
              <a:rPr lang="en-US" dirty="0"/>
              <a:t> </a:t>
            </a:r>
            <a:r>
              <a:rPr lang="en-US" dirty="0" err="1"/>
              <a:t>memcpy</a:t>
            </a:r>
            <a:r>
              <a:rPr lang="en-US" dirty="0"/>
              <a:t>.</a:t>
            </a:r>
          </a:p>
          <a:p>
            <a:r>
              <a:rPr lang="en-US" dirty="0"/>
              <a:t>Since </a:t>
            </a:r>
            <a:r>
              <a:rPr lang="en-US" dirty="0" err="1"/>
              <a:t>zIO</a:t>
            </a:r>
            <a:r>
              <a:rPr lang="en-US" dirty="0"/>
              <a:t> relies on page table manipulation, it only ran for copies at and above a 16KB size. It has a high initial overhead due to page table manipulation and TLB shootdowns. Below 256KB, </a:t>
            </a:r>
            <a:r>
              <a:rPr lang="en-US" dirty="0" err="1"/>
              <a:t>MCSquare</a:t>
            </a:r>
            <a:r>
              <a:rPr lang="en-US" dirty="0"/>
              <a:t> outperforms </a:t>
            </a:r>
            <a:r>
              <a:rPr lang="en-US" dirty="0" err="1"/>
              <a:t>zIO</a:t>
            </a:r>
            <a:r>
              <a:rPr lang="en-US" dirty="0"/>
              <a:t>. Above this, </a:t>
            </a:r>
            <a:r>
              <a:rPr lang="en-US" dirty="0" err="1"/>
              <a:t>zIO</a:t>
            </a:r>
            <a:r>
              <a:rPr lang="en-US" dirty="0"/>
              <a:t> outperforms (MC)^2 as (MC)^2 relies on </a:t>
            </a:r>
            <a:r>
              <a:rPr lang="en-US" dirty="0" err="1"/>
              <a:t>cacheline</a:t>
            </a:r>
            <a:r>
              <a:rPr lang="en-US" dirty="0"/>
              <a:t> flushing which has its own overhead. Despite this, we shall see how (MC)^2 still provides benefits at these sizes.</a:t>
            </a:r>
          </a:p>
        </p:txBody>
      </p:sp>
      <p:sp>
        <p:nvSpPr>
          <p:cNvPr id="4" name="Slide Number Placeholder 3"/>
          <p:cNvSpPr>
            <a:spLocks noGrp="1"/>
          </p:cNvSpPr>
          <p:nvPr>
            <p:ph type="sldNum" sz="quarter" idx="5"/>
          </p:nvPr>
        </p:nvSpPr>
        <p:spPr/>
        <p:txBody>
          <a:bodyPr/>
          <a:lstStyle/>
          <a:p>
            <a:fld id="{9CC04799-D10D-A145-8C9A-5358787D84C0}" type="slidenum">
              <a:rPr lang="en-US" smtClean="0"/>
              <a:t>21</a:t>
            </a:fld>
            <a:endParaRPr lang="en-US"/>
          </a:p>
        </p:txBody>
      </p:sp>
    </p:spTree>
    <p:extLst>
      <p:ext uri="{BB962C8B-B14F-4D97-AF65-F5344CB8AC3E}">
        <p14:creationId xmlns:p14="http://schemas.microsoft.com/office/powerpoint/2010/main" val="994117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analyze the impact of lazily copying on access latencies, we ran a microbenchmark where a 4 MB source buffer is copied to a destination buffer. The destination is then accessed sequentially.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intentionally misaligned the source and destination, as in the applications we examine, the source and destination buffers are typically not </a:t>
            </a:r>
            <a:r>
              <a:rPr lang="en-US" dirty="0" err="1"/>
              <a:t>cacheline</a:t>
            </a:r>
            <a:r>
              <a:rPr lang="en-US" dirty="0"/>
              <a:t>-aligned with each other. </a:t>
            </a:r>
          </a:p>
          <a:p>
            <a:r>
              <a:rPr lang="en-US" dirty="0"/>
              <a:t>For our system this causes additional access latencies to fetch data (full details in the paper). </a:t>
            </a:r>
          </a:p>
          <a:p>
            <a:r>
              <a:rPr lang="en-US" dirty="0"/>
              <a:t>The runtime of each system is normalized to the time taken by </a:t>
            </a:r>
            <a:r>
              <a:rPr lang="en-US" dirty="0" err="1"/>
              <a:t>memcpy</a:t>
            </a:r>
            <a:r>
              <a:rPr lang="en-US" dirty="0"/>
              <a:t>, with higher meaning slower. We analyze the runtime when different percentages of the 4 MB destination buffer are accessed.</a:t>
            </a:r>
          </a:p>
          <a:p>
            <a:r>
              <a:rPr lang="en-US" dirty="0"/>
              <a:t>As we previously saw, </a:t>
            </a:r>
            <a:r>
              <a:rPr lang="en-US" dirty="0" err="1"/>
              <a:t>zIO</a:t>
            </a:r>
            <a:r>
              <a:rPr lang="en-US" dirty="0"/>
              <a:t> outperforms (MC)^2 when the dataset isn’t accessed. However, once we start accessing the destination, </a:t>
            </a:r>
            <a:r>
              <a:rPr lang="en-US" dirty="0" err="1"/>
              <a:t>zIO</a:t>
            </a:r>
            <a:r>
              <a:rPr lang="en-US" dirty="0"/>
              <a:t> starts seeing page faults triggering copies. When more than 25% of the dataset is accessed it starts performing worse than </a:t>
            </a:r>
            <a:r>
              <a:rPr lang="en-US" dirty="0" err="1"/>
              <a:t>memcpy</a:t>
            </a:r>
            <a:r>
              <a:rPr lang="en-US" dirty="0"/>
              <a:t>. </a:t>
            </a:r>
          </a:p>
          <a:p>
            <a:r>
              <a:rPr lang="en-US" dirty="0"/>
              <a:t>On the other hand, (MC)^2 is able to retain low latency penalties.</a:t>
            </a:r>
          </a:p>
          <a:p>
            <a:r>
              <a:rPr lang="en-US" dirty="0"/>
              <a:t>Surprisingly, even when the entire dataset is accessed, MC^2 outperforms </a:t>
            </a:r>
            <a:r>
              <a:rPr lang="en-US" dirty="0" err="1"/>
              <a:t>memcpy</a:t>
            </a:r>
            <a:r>
              <a:rPr lang="en-US" dirty="0"/>
              <a:t>. We find that this is because the cache prefetcher hides some of the extra access latencies. When we turn off the prefetcher, we see that it slows down compared to </a:t>
            </a:r>
            <a:r>
              <a:rPr lang="en-US" dirty="0" err="1"/>
              <a:t>memcpy</a:t>
            </a:r>
            <a:r>
              <a:rPr lang="en-US" dirty="0"/>
              <a:t>, showing the impact of copy latency hiding.</a:t>
            </a:r>
          </a:p>
          <a:p>
            <a:r>
              <a:rPr lang="en-US" dirty="0"/>
              <a:t>When the source and destination are aligned, we see even better performance.</a:t>
            </a:r>
          </a:p>
        </p:txBody>
      </p:sp>
      <p:sp>
        <p:nvSpPr>
          <p:cNvPr id="4" name="Slide Number Placeholder 3"/>
          <p:cNvSpPr>
            <a:spLocks noGrp="1"/>
          </p:cNvSpPr>
          <p:nvPr>
            <p:ph type="sldNum" sz="quarter" idx="5"/>
          </p:nvPr>
        </p:nvSpPr>
        <p:spPr/>
        <p:txBody>
          <a:bodyPr/>
          <a:lstStyle/>
          <a:p>
            <a:fld id="{9CC04799-D10D-A145-8C9A-5358787D84C0}" type="slidenum">
              <a:rPr lang="en-US" smtClean="0"/>
              <a:t>22</a:t>
            </a:fld>
            <a:endParaRPr lang="en-US"/>
          </a:p>
        </p:txBody>
      </p:sp>
    </p:spTree>
    <p:extLst>
      <p:ext uri="{BB962C8B-B14F-4D97-AF65-F5344CB8AC3E}">
        <p14:creationId xmlns:p14="http://schemas.microsoft.com/office/powerpoint/2010/main" val="2918901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to the performance of applications with </a:t>
            </a:r>
            <a:r>
              <a:rPr lang="en-US" dirty="0" err="1"/>
              <a:t>MCSquare</a:t>
            </a:r>
            <a:r>
              <a:rPr lang="en-US" dirty="0"/>
              <a:t>, we see that many database transactions involve updating only small portions of a tuple. For example, in TPCC, decrementing the quantity of stock of an item being sold in a store may only update 1 – 2 % of the total tuple size. As we previously saw, this leads to excessive data being copied for the read-copy-update performed by MVCC databases.</a:t>
            </a:r>
          </a:p>
          <a:p>
            <a:r>
              <a:rPr lang="en-US" dirty="0"/>
              <a:t>With (MC)^2, we can pay only the copy overhead for the portion of the tuple updated.</a:t>
            </a:r>
          </a:p>
          <a:p>
            <a:r>
              <a:rPr lang="en-US" dirty="0"/>
              <a:t>To evaluate this, we enhanced the Cicada database with (MC)^2 and performed repeated operations on a table with 8KB sized rows modifying different fractions of the tuple and measuring throughput. These operations are split 50:50 between reads and updates typical of write-intensive DB workloads. We used 8 threads saturating the cores on our system.</a:t>
            </a:r>
          </a:p>
          <a:p>
            <a:r>
              <a:rPr lang="en-US" dirty="0"/>
              <a:t>(MC)^2 is able to provide up to 78% higher throughput, since it reduces the memory bandwidth consumed for smaller update fractions.</a:t>
            </a:r>
          </a:p>
          <a:p>
            <a:r>
              <a:rPr lang="en-US" dirty="0"/>
              <a:t>Our paper contains more evaluation for workloads including huge page COW faults, and kernel buffer copying.</a:t>
            </a:r>
          </a:p>
          <a:p>
            <a:endParaRPr lang="en-US" dirty="0"/>
          </a:p>
        </p:txBody>
      </p:sp>
      <p:sp>
        <p:nvSpPr>
          <p:cNvPr id="4" name="Slide Number Placeholder 3"/>
          <p:cNvSpPr>
            <a:spLocks noGrp="1"/>
          </p:cNvSpPr>
          <p:nvPr>
            <p:ph type="sldNum" sz="quarter" idx="5"/>
          </p:nvPr>
        </p:nvSpPr>
        <p:spPr/>
        <p:txBody>
          <a:bodyPr/>
          <a:lstStyle/>
          <a:p>
            <a:fld id="{9CC04799-D10D-A145-8C9A-5358787D84C0}" type="slidenum">
              <a:rPr lang="en-US" smtClean="0"/>
              <a:t>23</a:t>
            </a:fld>
            <a:endParaRPr lang="en-US"/>
          </a:p>
        </p:txBody>
      </p:sp>
    </p:spTree>
    <p:extLst>
      <p:ext uri="{BB962C8B-B14F-4D97-AF65-F5344CB8AC3E}">
        <p14:creationId xmlns:p14="http://schemas.microsoft.com/office/powerpoint/2010/main" val="1340852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analyze (MC)^2 with a </a:t>
            </a:r>
            <a:r>
              <a:rPr lang="en-US" dirty="0" err="1"/>
              <a:t>protobuf</a:t>
            </a:r>
            <a:r>
              <a:rPr lang="en-US" dirty="0"/>
              <a:t> workload provided in Google’s </a:t>
            </a:r>
            <a:r>
              <a:rPr lang="en-US" dirty="0" err="1"/>
              <a:t>Fleetbench</a:t>
            </a:r>
            <a:r>
              <a:rPr lang="en-US" dirty="0"/>
              <a:t> benchmark suite. </a:t>
            </a:r>
            <a:r>
              <a:rPr lang="en-US" dirty="0" err="1"/>
              <a:t>Fleetbench</a:t>
            </a:r>
            <a:r>
              <a:rPr lang="en-US" dirty="0"/>
              <a:t> contains workloads dedicated to common hot library functions, constructed using traces from production servers. We find that (MC)^2 has 43% lower runtime compared to </a:t>
            </a:r>
            <a:r>
              <a:rPr lang="en-US" dirty="0" err="1"/>
              <a:t>memcpy</a:t>
            </a:r>
            <a:r>
              <a:rPr lang="en-US" dirty="0"/>
              <a:t>. </a:t>
            </a:r>
            <a:r>
              <a:rPr lang="en-US" dirty="0" err="1"/>
              <a:t>zIO</a:t>
            </a:r>
            <a:r>
              <a:rPr lang="en-US" dirty="0"/>
              <a:t> is unable to generate any performance benefit since all the copies in this benchmark were smaller than the 4 KB page size it requires to elide copies. </a:t>
            </a:r>
          </a:p>
          <a:p>
            <a:endParaRPr lang="en-US" dirty="0"/>
          </a:p>
          <a:p>
            <a:r>
              <a:rPr lang="en-US" dirty="0"/>
              <a:t>We also replicated an experiment from the </a:t>
            </a:r>
            <a:r>
              <a:rPr lang="en-US" dirty="0" err="1"/>
              <a:t>zIO</a:t>
            </a:r>
            <a:r>
              <a:rPr lang="en-US" dirty="0"/>
              <a:t> paper, where MongoDB insertions are performed using 100KB fields and 10 fields per insertion. (MC)^2 provides on average 15% lower latency for insertion, while </a:t>
            </a:r>
            <a:r>
              <a:rPr lang="en-US" dirty="0" err="1"/>
              <a:t>zIO</a:t>
            </a:r>
            <a:r>
              <a:rPr lang="en-US" dirty="0"/>
              <a:t> slows down by 9%. This is because copied data is later accessed, triggering page faults for </a:t>
            </a:r>
            <a:r>
              <a:rPr lang="en-US" dirty="0" err="1"/>
              <a:t>zIO</a:t>
            </a:r>
            <a:r>
              <a:rPr lang="en-US" dirty="0"/>
              <a:t> which (MC)^2 avoids.</a:t>
            </a:r>
          </a:p>
        </p:txBody>
      </p:sp>
      <p:sp>
        <p:nvSpPr>
          <p:cNvPr id="4" name="Slide Number Placeholder 3"/>
          <p:cNvSpPr>
            <a:spLocks noGrp="1"/>
          </p:cNvSpPr>
          <p:nvPr>
            <p:ph type="sldNum" sz="quarter" idx="5"/>
          </p:nvPr>
        </p:nvSpPr>
        <p:spPr/>
        <p:txBody>
          <a:bodyPr/>
          <a:lstStyle/>
          <a:p>
            <a:fld id="{9CC04799-D10D-A145-8C9A-5358787D84C0}" type="slidenum">
              <a:rPr lang="en-US" smtClean="0"/>
              <a:t>24</a:t>
            </a:fld>
            <a:endParaRPr lang="en-US"/>
          </a:p>
        </p:txBody>
      </p:sp>
    </p:spTree>
    <p:extLst>
      <p:ext uri="{BB962C8B-B14F-4D97-AF65-F5344CB8AC3E}">
        <p14:creationId xmlns:p14="http://schemas.microsoft.com/office/powerpoint/2010/main" val="2504515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385A7-DA69-3BEC-B74D-F02E0BCC67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05F1E1-3D1A-39D4-53FE-C6E16418B9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EFC7A1-3E15-114B-3A95-3425BE91FDCF}"/>
              </a:ext>
            </a:extLst>
          </p:cNvPr>
          <p:cNvSpPr>
            <a:spLocks noGrp="1"/>
          </p:cNvSpPr>
          <p:nvPr>
            <p:ph type="body" idx="1"/>
          </p:nvPr>
        </p:nvSpPr>
        <p:spPr/>
        <p:txBody>
          <a:bodyPr/>
          <a:lstStyle/>
          <a:p>
            <a:r>
              <a:rPr lang="en-US" dirty="0"/>
              <a:t>We analyze (MC)^2 with a </a:t>
            </a:r>
            <a:r>
              <a:rPr lang="en-US" dirty="0" err="1"/>
              <a:t>protobuf</a:t>
            </a:r>
            <a:r>
              <a:rPr lang="en-US" dirty="0"/>
              <a:t> workload provided in Google’s </a:t>
            </a:r>
            <a:r>
              <a:rPr lang="en-US" dirty="0" err="1"/>
              <a:t>Fleetbench</a:t>
            </a:r>
            <a:r>
              <a:rPr lang="en-US" dirty="0"/>
              <a:t> benchmark suite. </a:t>
            </a:r>
            <a:r>
              <a:rPr lang="en-US" dirty="0" err="1"/>
              <a:t>Fleetbench</a:t>
            </a:r>
            <a:r>
              <a:rPr lang="en-US" dirty="0"/>
              <a:t> contains workloads dedicated to common hot library functions, constructed using traces from production servers. We find that (MC)^2 has 43% lower runtime compared to </a:t>
            </a:r>
            <a:r>
              <a:rPr lang="en-US" dirty="0" err="1"/>
              <a:t>memcpy</a:t>
            </a:r>
            <a:r>
              <a:rPr lang="en-US" dirty="0"/>
              <a:t>. </a:t>
            </a:r>
            <a:r>
              <a:rPr lang="en-US" dirty="0" err="1"/>
              <a:t>zIO</a:t>
            </a:r>
            <a:r>
              <a:rPr lang="en-US" dirty="0"/>
              <a:t> is unable to generate any performance benefit since all the copies in this benchmark were smaller than the 4 KB page size it requires to elide copies. </a:t>
            </a:r>
          </a:p>
          <a:p>
            <a:endParaRPr lang="en-US" dirty="0"/>
          </a:p>
          <a:p>
            <a:r>
              <a:rPr lang="en-US" dirty="0"/>
              <a:t>We also replicated an experiment from the </a:t>
            </a:r>
            <a:r>
              <a:rPr lang="en-US" dirty="0" err="1"/>
              <a:t>zIO</a:t>
            </a:r>
            <a:r>
              <a:rPr lang="en-US" dirty="0"/>
              <a:t> paper, where MongoDB insertions are performed using 100KB fields and 10 fields per insertion. (MC)^2 provides on average 15% lower latency for insertion, while </a:t>
            </a:r>
            <a:r>
              <a:rPr lang="en-US" dirty="0" err="1"/>
              <a:t>zIO</a:t>
            </a:r>
            <a:r>
              <a:rPr lang="en-US" dirty="0"/>
              <a:t> slows down by 9%. This is because copied data is later accessed, triggering page faults for </a:t>
            </a:r>
            <a:r>
              <a:rPr lang="en-US" dirty="0" err="1"/>
              <a:t>zIO</a:t>
            </a:r>
            <a:r>
              <a:rPr lang="en-US" dirty="0"/>
              <a:t> which (MC)^2 avoids.</a:t>
            </a:r>
          </a:p>
        </p:txBody>
      </p:sp>
      <p:sp>
        <p:nvSpPr>
          <p:cNvPr id="4" name="Slide Number Placeholder 3">
            <a:extLst>
              <a:ext uri="{FF2B5EF4-FFF2-40B4-BE49-F238E27FC236}">
                <a16:creationId xmlns:a16="http://schemas.microsoft.com/office/drawing/2014/main" id="{350E30FF-E5FA-F684-F042-6114C19A7D05}"/>
              </a:ext>
            </a:extLst>
          </p:cNvPr>
          <p:cNvSpPr>
            <a:spLocks noGrp="1"/>
          </p:cNvSpPr>
          <p:nvPr>
            <p:ph type="sldNum" sz="quarter" idx="5"/>
          </p:nvPr>
        </p:nvSpPr>
        <p:spPr/>
        <p:txBody>
          <a:bodyPr/>
          <a:lstStyle/>
          <a:p>
            <a:fld id="{9CC04799-D10D-A145-8C9A-5358787D84C0}" type="slidenum">
              <a:rPr lang="en-US" smtClean="0"/>
              <a:t>25</a:t>
            </a:fld>
            <a:endParaRPr lang="en-US"/>
          </a:p>
        </p:txBody>
      </p:sp>
    </p:spTree>
    <p:extLst>
      <p:ext uri="{BB962C8B-B14F-4D97-AF65-F5344CB8AC3E}">
        <p14:creationId xmlns:p14="http://schemas.microsoft.com/office/powerpoint/2010/main" val="3087685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ourselves conducted a study on several operations across different application domains that exhibited a high copy overhead.</a:t>
            </a:r>
          </a:p>
          <a:p>
            <a:r>
              <a:rPr lang="en-US" dirty="0"/>
              <a:t>We plotted </a:t>
            </a:r>
            <a:r>
              <a:rPr lang="en-US" dirty="0" err="1"/>
              <a:t>flamegraphs</a:t>
            </a:r>
            <a:r>
              <a:rPr lang="en-US" dirty="0"/>
              <a:t> showing the amount of time spent in various functions of these operation, including memory copy times.</a:t>
            </a:r>
          </a:p>
          <a:p>
            <a:r>
              <a:rPr lang="en-US" dirty="0"/>
              <a:t>The top two graphs depict writes and insertions for an OLTP and NoSQL database respectively.</a:t>
            </a:r>
          </a:p>
          <a:p>
            <a:r>
              <a:rPr lang="en-US" dirty="0"/>
              <a:t>While the bottom left graph shows OS copy-on-write faults, and the bottom right shows common </a:t>
            </a:r>
            <a:r>
              <a:rPr lang="en-US" dirty="0" err="1"/>
              <a:t>Protobuf</a:t>
            </a:r>
            <a:r>
              <a:rPr lang="en-US" dirty="0"/>
              <a:t> operations.</a:t>
            </a:r>
          </a:p>
          <a:p>
            <a:r>
              <a:rPr lang="en-US" dirty="0"/>
              <a:t>The bars highlighted in purple show the time spent copying, which can be up to 68% for these operations.</a:t>
            </a:r>
          </a:p>
        </p:txBody>
      </p:sp>
      <p:sp>
        <p:nvSpPr>
          <p:cNvPr id="4" name="Slide Number Placeholder 3"/>
          <p:cNvSpPr>
            <a:spLocks noGrp="1"/>
          </p:cNvSpPr>
          <p:nvPr>
            <p:ph type="sldNum" sz="quarter" idx="5"/>
          </p:nvPr>
        </p:nvSpPr>
        <p:spPr/>
        <p:txBody>
          <a:bodyPr/>
          <a:lstStyle/>
          <a:p>
            <a:fld id="{9CC04799-D10D-A145-8C9A-5358787D84C0}" type="slidenum">
              <a:rPr lang="en-US" smtClean="0"/>
              <a:t>8</a:t>
            </a:fld>
            <a:endParaRPr lang="en-US"/>
          </a:p>
        </p:txBody>
      </p:sp>
    </p:spTree>
    <p:extLst>
      <p:ext uri="{BB962C8B-B14F-4D97-AF65-F5344CB8AC3E}">
        <p14:creationId xmlns:p14="http://schemas.microsoft.com/office/powerpoint/2010/main" val="1214276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 Language models or LLMs are extremely popular today. (click) The fundamental unit of LLM architecture is the transformer block which consists of Self Attention and the Feed Forward Network. This block repeating N times makes a large language model.  (click) When a user submits a prompt, the LLM processes it to produce the first token. This is called prefill. (click) The time that this takes is called the Time to first token, which is an important latency metric that modern LLM serving systems try to optimize.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7D56C5-4239-4B4C-937A-7C2D046A1C6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632876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first iteration, the output is passed back into the LLM to generate the next token. This is called a decode. (click) It is characterized by its relatively smaller input and output size. (click) This process of passing new tokens back to the LLM continues until it stops generating tokens for the request. (click) The time between two decodes is called Time between token or TBT, which is another important latency metric that serving systems optimize for.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7D56C5-4239-4B4C-937A-7C2D046A1C6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299616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Hybrid batching has emerged as the state-of-the-art method of balancing these latencies. [Click] In hybrid batching, multiple requests’ prefill and decode are combined and operated on by the same model weights. This improves overall throughput by reusing model weights and reduces latencies.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7D56C5-4239-4B4C-937A-7C2D046A1C6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331148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take a closer look at how hybrid batching is implemented in frameworks, we see that the reuse of model weights does happen for operations like Pre projection.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7D56C5-4239-4B4C-937A-7C2D046A1C6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33114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0191C-0CE6-C2DF-7059-C827953F89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713966-0EC7-6BA1-5F5D-641EE31E55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E6C9EA-1E2C-BA74-71CE-DF9C2430B5CC}"/>
              </a:ext>
            </a:extLst>
          </p:cNvPr>
          <p:cNvSpPr>
            <a:spLocks noGrp="1"/>
          </p:cNvSpPr>
          <p:nvPr>
            <p:ph type="body" idx="1"/>
          </p:nvPr>
        </p:nvSpPr>
        <p:spPr/>
        <p:txBody>
          <a:bodyPr/>
          <a:lstStyle/>
          <a:p>
            <a:r>
              <a:rPr lang="en-US" dirty="0"/>
              <a:t>Unfortunately, for Attention operations, each input is operated on by a separate data item called a KV-Cache which isn’t shared across the requests. GPU attention kernels are independently optimized for either </a:t>
            </a:r>
            <a:r>
              <a:rPr lang="en-US" dirty="0" err="1"/>
              <a:t>prefill’s</a:t>
            </a:r>
            <a:r>
              <a:rPr lang="en-US" dirty="0"/>
              <a:t> large size or </a:t>
            </a:r>
            <a:r>
              <a:rPr lang="en-US" dirty="0" err="1"/>
              <a:t>decode’s</a:t>
            </a:r>
            <a:r>
              <a:rPr lang="en-US" dirty="0"/>
              <a:t> small size. [Click] This means that the inputs are separated and the attention for each is performed independently, following which they are again recombined for the rest of the LLM layer.</a:t>
            </a:r>
          </a:p>
        </p:txBody>
      </p:sp>
      <p:sp>
        <p:nvSpPr>
          <p:cNvPr id="4" name="Slide Number Placeholder 3">
            <a:extLst>
              <a:ext uri="{FF2B5EF4-FFF2-40B4-BE49-F238E27FC236}">
                <a16:creationId xmlns:a16="http://schemas.microsoft.com/office/drawing/2014/main" id="{D90F71CB-89A7-4158-1CB9-EC989659BE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7D56C5-4239-4B4C-937A-7C2D046A1C6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056081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work tries to reduce the overhead of the attention operations to improve overall LLM serving performance.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7D56C5-4239-4B4C-937A-7C2D046A1C6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958333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motivation lies in the fact that for larger input context lengths or number of input tokens, the attention operations end up being the biggest bottleneck, taking up to 60% of execution time - as shown in the plot here. As context lengths are ever-increasing, this problem will only increase in magnitude. For the rest of this talk we’ll focus only on Attention. We now look at the opportunities present for improving this situation.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7D56C5-4239-4B4C-937A-7C2D046A1C6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15615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profiled the prefill and decode attention kernels to identify the compute and memory bandwidth utilization shown in the y-axis. As prefill attention operates on a large number of tokens seen in the x-axis, prefill attention kernels are optimized for large matrix multiplications which are compute-bound. For decode attention, typically 10 to 100 requests are batched together and operated on, which have a small number of tokens compared to prefill. The decode kernels are optimized for smaller matrix multiplications which are memory-bound.</a:t>
            </a:r>
          </a:p>
          <a:p>
            <a:r>
              <a:rPr lang="en-US" dirty="0"/>
              <a:t>[click] We notice that the utilization of memory bandwidth for prefill was below 5% and compute for decode was below 10% which is very low. From this we ask, is it possible to saturate both the compute and memory bandwidth by performing these operations together?</a:t>
            </a:r>
          </a:p>
          <a:p>
            <a:r>
              <a:rPr lang="en-US" dirty="0"/>
              <a:t>To answer this question, we must first look at how the GPU processes operations.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7D56C5-4239-4B4C-937A-7C2D046A1C6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34273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programmer launches a GPU kernel, they specify groups of a hundred to a thousand threads called Cooperative Thread Arrays or CTAs. The work to be done by the kernel is split among these different CTAs. For example, in tiled matrix multiplication, each CTA can handle a different matrix tile. [click] These wait in a stream queue until a CTA scheduler assigns these CTAs to the Streaming Multiprocessors or SMs within the GPU where execution occurs. The SM is analogous to a CPU processor. In modern GPUs, each SM holds around 1 to 8 CTAs. For the attention kernels we analyzed, each SM had up to 2 CTAs.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7D56C5-4239-4B4C-937A-7C2D046A1C6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94641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the SM, these CTAs are divided into warps, [click] which are groups of 32 threads which execute in lockstep. In the figure, we look at the warps of a decode kernel which are memory-bound, depicted with an orange color. A warp scheduler assigns queued warps to free resources every clock cycle. If possible, it attempts to saturate all the available resources. [click] For the decode attention shown, these warps are all reliant on the load/store unit to perform memory accesses. [click] As all the warps are contending for the same resource, the warp scheduler has limited opportunity to overlap execution between the warps. Conversely, prefill warps are compute bound and contend for the compute cores.</a:t>
            </a:r>
          </a:p>
          <a:p>
            <a:r>
              <a:rPr lang="en-US" dirty="0"/>
              <a:t>[click] If instead, we had prefill warps co-located with these decode warps within the same SM, the warp scheduler could attempt to service them all in parallel as depicted, thus improving overall throughput.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7D56C5-4239-4B4C-937A-7C2D046A1C6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177765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insights from looking at these applications are that they typically use </a:t>
            </a:r>
            <a:r>
              <a:rPr lang="en-US" dirty="0" err="1"/>
              <a:t>memcpy</a:t>
            </a:r>
            <a:r>
              <a:rPr lang="en-US" dirty="0"/>
              <a:t> to fill temporary buffers. This can lead to excessive or redundant copying.</a:t>
            </a:r>
          </a:p>
          <a:p>
            <a:r>
              <a:rPr lang="en-US" dirty="0"/>
              <a:t>When copying happens in the critical path of the application processing, it becomes difficult for the CPU to hide its overhead, leading to ”killer microseconds” of copy execution</a:t>
            </a:r>
          </a:p>
        </p:txBody>
      </p:sp>
      <p:sp>
        <p:nvSpPr>
          <p:cNvPr id="4" name="Slide Number Placeholder 3"/>
          <p:cNvSpPr>
            <a:spLocks noGrp="1"/>
          </p:cNvSpPr>
          <p:nvPr>
            <p:ph type="sldNum" sz="quarter" idx="5"/>
          </p:nvPr>
        </p:nvSpPr>
        <p:spPr/>
        <p:txBody>
          <a:bodyPr/>
          <a:lstStyle/>
          <a:p>
            <a:fld id="{9CC04799-D10D-A145-8C9A-5358787D84C0}" type="slidenum">
              <a:rPr lang="en-US" smtClean="0"/>
              <a:t>9</a:t>
            </a:fld>
            <a:endParaRPr lang="en-US"/>
          </a:p>
        </p:txBody>
      </p:sp>
    </p:spTree>
    <p:extLst>
      <p:ext uri="{BB962C8B-B14F-4D97-AF65-F5344CB8AC3E}">
        <p14:creationId xmlns:p14="http://schemas.microsoft.com/office/powerpoint/2010/main" val="3399359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to achieve the best performance and reach our goal of overlapping compute-heavy prefill with memory-bandwidth-heavy decode. We establish a new goal of co-locating the prefill and decode CTAs within the same SM so that the warp scheduler can overlap them.</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7D56C5-4239-4B4C-937A-7C2D046A1C6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8004382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we go over existing methods of kernel fusion and find that they all have limitations. (click) Naïve fusion and kernel parallel cannot guarantee operation co-location within an SM, and we shall shortly see why. Warp-parallel execution exhibits bad load balancing within the GPU. Intra-thread fusion requires excessive synchronization overheads for correctness.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7D56C5-4239-4B4C-937A-7C2D046A1C6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0134062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traditional method of kernel fusion involves combining the two kernels into one kernel, assigning the different CTAs to different operations. In the figure the green CTAs perform prefill and the orange decode. (click) The problem with this approach is that since the CTA scheduler is handled by hardware, there is no control over which CTAs get scheduled on which SMs greatly limiting the speedup. Kernel-parallel execution suffers from the same problem for the exact same reason.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7D56C5-4239-4B4C-937A-7C2D046A1C6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306243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that a major problem of fusion is that the assignment of CTAs to GPU SMs is hidden from the programmer as it is handled by the GPU driver and hardware.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7D56C5-4239-4B4C-937A-7C2D046A1C6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2424457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address this, we introduce POD-Attention, which efficiently combines prefill and decode operations into a single kernel while guaranteeing SM co-location. POD-Attention uses SM-aware CTA scheduling to guarantee co-location of prefill and decode within each SM. This allows the warp scheduler to overlap the operations and properly utilize both the compute and memory bandwidth of the GPU. Unlike other approaches, we can guarantee SM co-location as well as good load balancing.</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7D56C5-4239-4B4C-937A-7C2D046A1C6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1255446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C5508-F867-F87C-3CB4-ACCEDCCE98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FEB382-C60D-73DA-863C-6023E2C5D5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AB05E4-4B91-2097-95AF-67502A1B663A}"/>
              </a:ext>
            </a:extLst>
          </p:cNvPr>
          <p:cNvSpPr>
            <a:spLocks noGrp="1"/>
          </p:cNvSpPr>
          <p:nvPr>
            <p:ph type="body" idx="1"/>
          </p:nvPr>
        </p:nvSpPr>
        <p:spPr/>
        <p:txBody>
          <a:bodyPr/>
          <a:lstStyle/>
          <a:p>
            <a:r>
              <a:rPr lang="en-US" dirty="0"/>
              <a:t>Previously, we would launch two kernels, one for prefill and one for decode, each with a certain number of CTAs depending on the inputs. (click) With POD-Attention, we instead have a new kernel which is launched with enough CTAs for both prefill and decode combined. </a:t>
            </a:r>
          </a:p>
        </p:txBody>
      </p:sp>
      <p:sp>
        <p:nvSpPr>
          <p:cNvPr id="4" name="Slide Number Placeholder 3">
            <a:extLst>
              <a:ext uri="{FF2B5EF4-FFF2-40B4-BE49-F238E27FC236}">
                <a16:creationId xmlns:a16="http://schemas.microsoft.com/office/drawing/2014/main" id="{50200000-16BD-71CF-549A-A107C6F080A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7D56C5-4239-4B4C-937A-7C2D046A1C6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6518619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having dedicated prefill and decode CTAs, we treat all of the CTAs the same before execution begins. Inside the kernel, we maintain three global variables shared by all the CTAs, namely (click)  the SM counter array, (click)  the prefill counter, and the decode counter. The SM counter array keeps track of how many CTAs have launched on each SM so far. In the figure we see that the counter array has 2, 1, and 2 which means 2 CTAs have run on SM 0, 1 on SM 1, and 2 on SM 2. The prefill and decode counters keep track of how many CTAs have executed prefill and decode respectively. In the figure we see the prefill counter contains 3, indicating 3 prefills have executed, while the decode counter has 2 matching the 2 decode CTAs. We shall now look at how these allow us to co-locate prefill and decode operations despite having no control over the hardware CTA scheduler.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7D56C5-4239-4B4C-937A-7C2D046A1C6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7078946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83E51-35C3-C76A-9DD0-B5CC8AD312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17907F-11FD-D75A-3104-638C6CC76B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698FDD-5972-86BA-D040-B475BB99836B}"/>
              </a:ext>
            </a:extLst>
          </p:cNvPr>
          <p:cNvSpPr>
            <a:spLocks noGrp="1"/>
          </p:cNvSpPr>
          <p:nvPr>
            <p:ph type="body" idx="1"/>
          </p:nvPr>
        </p:nvSpPr>
        <p:spPr/>
        <p:txBody>
          <a:bodyPr/>
          <a:lstStyle/>
          <a:p>
            <a:r>
              <a:rPr lang="en-US" dirty="0"/>
              <a:t>Once a CTA is launched by the CTA scheduler onto an SM, it first determines the SM it was launched on by reading an SM ID hardware register contained within every SM. In the shown case, the newly launched CTA reads the SM ID 1. [click] It then increments the SM counter array for the respective SM, getting the value 1 from the counter array, and replacing it with 2. This informs the new CTA that it is the second CTA to launch on that SM, with an ID value of 1. We now apply a policy to decide what operation this newly launched CTA should run based on this value, for example, even numbered CTAs perform prefill, odd CTAs perform decode. [click] In the shown case, since it has a value of 1, it performs decode. [click]  The CTA then atomically increments the operator counter and executes it. This allows us to ensure that we don’t run more operations that necessary. For example, if we want only 4 decode CTAs and the counter has the value 4, we can perform prefill instead. Since each CTA determines its operations based on previously launched CTAs within each SM, we guarantee co-location of the different operations. Since each SM can hold two CTAs, load balancing is not an issue as completion of an operation allows another to get scheduled on the SM.</a:t>
            </a:r>
          </a:p>
        </p:txBody>
      </p:sp>
      <p:sp>
        <p:nvSpPr>
          <p:cNvPr id="4" name="Slide Number Placeholder 3">
            <a:extLst>
              <a:ext uri="{FF2B5EF4-FFF2-40B4-BE49-F238E27FC236}">
                <a16:creationId xmlns:a16="http://schemas.microsoft.com/office/drawing/2014/main" id="{0ADCEF2E-FCD0-AFAC-5E38-2313175173C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7D56C5-4239-4B4C-937A-7C2D046A1C6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942480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DB3DC-875E-9F79-074D-39033EE376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DE2FA1-DF8D-D54F-28C2-AE0F7DECEC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19311C-CF30-F012-68FC-760D2FFC9D20}"/>
              </a:ext>
            </a:extLst>
          </p:cNvPr>
          <p:cNvSpPr>
            <a:spLocks noGrp="1"/>
          </p:cNvSpPr>
          <p:nvPr>
            <p:ph type="body" idx="1"/>
          </p:nvPr>
        </p:nvSpPr>
        <p:spPr/>
        <p:txBody>
          <a:bodyPr/>
          <a:lstStyle/>
          <a:p>
            <a:r>
              <a:rPr lang="en-US" dirty="0"/>
              <a:t>Our paper covers various optimizations that we perform to minimize interference between the prefill and decode operations and maximize performance. For example, we use smaller decode tiles to minimize decode CTA compute utilization. We vary the CTAs per SM to allow more fine-grained overlap, and we reduce prefill splitting which reduces the bandwidth pressure caused by prefill CTAs.</a:t>
            </a:r>
          </a:p>
        </p:txBody>
      </p:sp>
      <p:sp>
        <p:nvSpPr>
          <p:cNvPr id="4" name="Slide Number Placeholder 3">
            <a:extLst>
              <a:ext uri="{FF2B5EF4-FFF2-40B4-BE49-F238E27FC236}">
                <a16:creationId xmlns:a16="http://schemas.microsoft.com/office/drawing/2014/main" id="{803B0105-FF82-93E8-F1E4-7719EB5F2A6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7D56C5-4239-4B4C-937A-7C2D046A1C6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026455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investigate POD-Attention’s performance, we ran the attention kernels sweeping over a thousand practical input configurations, varying input sizes and LLM model configurations. We compare against </a:t>
            </a:r>
            <a:r>
              <a:rPr lang="en-US" dirty="0" err="1"/>
              <a:t>FlashAttention</a:t>
            </a:r>
            <a:r>
              <a:rPr lang="en-US" dirty="0"/>
              <a:t> kernels, as well as state-of-the-art </a:t>
            </a:r>
            <a:r>
              <a:rPr lang="en-US" dirty="0" err="1"/>
              <a:t>FlashInfer</a:t>
            </a:r>
            <a:r>
              <a:rPr lang="en-US" dirty="0"/>
              <a:t> kernels. </a:t>
            </a:r>
            <a:r>
              <a:rPr lang="en-US" dirty="0" err="1"/>
              <a:t>FA_Serial</a:t>
            </a:r>
            <a:r>
              <a:rPr lang="en-US" dirty="0"/>
              <a:t>, our baseline, executes the two operations in serial, similar to how existing hybrid-batch frameworks run these kernels. Streams executes prefill and decode in separate CUDA streams, as we previously saw. This provides some limited speedup, as early completion of some prefill operations allows decode to start utilizing the GPU. Batched combines both prefill and decode input and runs a single prefill kernel. This ends up usually performing worse, as kernel execution is optimized for one set of inputs (in this case prefill), and adding other inputs leads to subpar execution choices, like excessively large matrix multiplication tile sizes. </a:t>
            </a:r>
            <a:r>
              <a:rPr lang="en-US" dirty="0" err="1"/>
              <a:t>Hfuse</a:t>
            </a:r>
            <a:r>
              <a:rPr lang="en-US" dirty="0"/>
              <a:t> is a state-of-the-art GPU kernel fusion tool that merges the warps of different kernel’s CTAs. Finally, POD performs 29% - 33% better on average, with a speedup of up to 59%.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7D56C5-4239-4B4C-937A-7C2D046A1C6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67613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see how copies are used in modern applications, let’s look at a typical use case: read-copy-updates in multi-version concurrency control databases.</a:t>
            </a:r>
          </a:p>
          <a:p>
            <a:r>
              <a:rPr lang="en-US" dirty="0"/>
              <a:t>MVCC databases copy rows or tuples being modified to local buffers to preserve isolation guarantees. In this example, we see two threads performing transactions on the database concurrently, with one writer and one reader.</a:t>
            </a:r>
          </a:p>
          <a:p>
            <a:r>
              <a:rPr lang="en-US" dirty="0"/>
              <a:t>Before performing the modifications, the writer creates a copy of the row that it wishes to modify.</a:t>
            </a:r>
          </a:p>
          <a:p>
            <a:r>
              <a:rPr lang="en-US" dirty="0"/>
              <a:t>The writer then performs its required modification to its local copy.</a:t>
            </a:r>
          </a:p>
          <a:p>
            <a:r>
              <a:rPr lang="en-US" dirty="0"/>
              <a:t>This allows the reader to read the unmodified data from the original database and avoid inconsistencies in operations.</a:t>
            </a:r>
          </a:p>
          <a:p>
            <a:r>
              <a:rPr lang="en-US" dirty="0"/>
              <a:t>When the writer commits the transaction it merges its row back into the main database. The entire row may not end up modified, in which case the writer copied more data than it actually needed to.</a:t>
            </a:r>
          </a:p>
          <a:p>
            <a:r>
              <a:rPr lang="en-US" dirty="0"/>
              <a:t>In addition, there’s potential for copy overheads to be hidden in the background while other DB operations are ongoing.</a:t>
            </a:r>
          </a:p>
          <a:p>
            <a:endParaRPr lang="en-US" dirty="0"/>
          </a:p>
        </p:txBody>
      </p:sp>
      <p:sp>
        <p:nvSpPr>
          <p:cNvPr id="4" name="Slide Number Placeholder 3"/>
          <p:cNvSpPr>
            <a:spLocks noGrp="1"/>
          </p:cNvSpPr>
          <p:nvPr>
            <p:ph type="sldNum" sz="quarter" idx="5"/>
          </p:nvPr>
        </p:nvSpPr>
        <p:spPr/>
        <p:txBody>
          <a:bodyPr/>
          <a:lstStyle/>
          <a:p>
            <a:fld id="{9CC04799-D10D-A145-8C9A-5358787D84C0}" type="slidenum">
              <a:rPr lang="en-US" smtClean="0"/>
              <a:t>10</a:t>
            </a:fld>
            <a:endParaRPr lang="en-US"/>
          </a:p>
        </p:txBody>
      </p:sp>
    </p:spTree>
    <p:extLst>
      <p:ext uri="{BB962C8B-B14F-4D97-AF65-F5344CB8AC3E}">
        <p14:creationId xmlns:p14="http://schemas.microsoft.com/office/powerpoint/2010/main" val="37216734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A793E-D678-FE91-B181-5F9D60A762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32513E-F1FE-97AC-6289-D59626BD6B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18BE4D-EDF9-21FB-B825-37F49A035C94}"/>
              </a:ext>
            </a:extLst>
          </p:cNvPr>
          <p:cNvSpPr>
            <a:spLocks noGrp="1"/>
          </p:cNvSpPr>
          <p:nvPr>
            <p:ph type="body" idx="1"/>
          </p:nvPr>
        </p:nvSpPr>
        <p:spPr/>
        <p:txBody>
          <a:bodyPr/>
          <a:lstStyle/>
          <a:p>
            <a:r>
              <a:rPr lang="en-US" dirty="0"/>
              <a:t>We also evaluate POD-Attention’s benefit on end-to-end LLM execution. We compare against state-of-the-art schedulers </a:t>
            </a:r>
            <a:r>
              <a:rPr lang="en-US" dirty="0" err="1"/>
              <a:t>vLLM</a:t>
            </a:r>
            <a:r>
              <a:rPr lang="en-US" dirty="0"/>
              <a:t> and Sarathi. </a:t>
            </a:r>
            <a:r>
              <a:rPr lang="en-US" dirty="0" err="1"/>
              <a:t>vLLM</a:t>
            </a:r>
            <a:r>
              <a:rPr lang="en-US" dirty="0"/>
              <a:t> uses prefill prioritizing scheduling which stalls ongoing decodes whenever a new prefill request arrives. Sarathi instead uses hybrid batching which combines prefills and decodes into a batch avoiding these stalls. Finally, we look at Sarathi enhanced by POD to overlap the prefill and decode attention. We evaluate on a few different models on A100 GPUs.</a:t>
            </a:r>
          </a:p>
        </p:txBody>
      </p:sp>
      <p:sp>
        <p:nvSpPr>
          <p:cNvPr id="4" name="Slide Number Placeholder 3">
            <a:extLst>
              <a:ext uri="{FF2B5EF4-FFF2-40B4-BE49-F238E27FC236}">
                <a16:creationId xmlns:a16="http://schemas.microsoft.com/office/drawing/2014/main" id="{EE3B4EC3-76DF-E1FD-EC9B-6D7360FF3A8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7D56C5-4239-4B4C-937A-7C2D046A1C6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0207107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613645-1DAD-7FA3-D0C3-5CCE150C16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E45C39-864D-E027-5F43-34D7A0E003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F6B8C4-A008-20E5-5D89-D939FED68EBF}"/>
              </a:ext>
            </a:extLst>
          </p:cNvPr>
          <p:cNvSpPr>
            <a:spLocks noGrp="1"/>
          </p:cNvSpPr>
          <p:nvPr>
            <p:ph type="body" idx="1"/>
          </p:nvPr>
        </p:nvSpPr>
        <p:spPr/>
        <p:txBody>
          <a:bodyPr/>
          <a:lstStyle/>
          <a:p>
            <a:r>
              <a:rPr lang="en-US" sz="1200" kern="1200" dirty="0" err="1">
                <a:solidFill>
                  <a:schemeClr val="tx1"/>
                </a:solidFill>
                <a:effectLst/>
                <a:latin typeface="+mn-lt"/>
                <a:ea typeface="+mn-ea"/>
                <a:cs typeface="+mn-cs"/>
              </a:rPr>
              <a:t>vLLM</a:t>
            </a:r>
            <a:r>
              <a:rPr lang="en-US" sz="1200" kern="1200" dirty="0">
                <a:solidFill>
                  <a:schemeClr val="tx1"/>
                </a:solidFill>
                <a:effectLst/>
                <a:latin typeface="+mn-lt"/>
                <a:ea typeface="+mn-ea"/>
                <a:cs typeface="+mn-cs"/>
              </a:rPr>
              <a:t> prioritizes prefills, providing low TTFT at the expense of high TBT. Sarathi’s hybrid batching suffers from high TTFT latency as prefills and decodes are combined in a batch causing </a:t>
            </a:r>
            <a:r>
              <a:rPr lang="en-US" sz="1200" kern="1200" dirty="0" err="1">
                <a:solidFill>
                  <a:schemeClr val="tx1"/>
                </a:solidFill>
                <a:effectLst/>
                <a:latin typeface="+mn-lt"/>
                <a:ea typeface="+mn-ea"/>
                <a:cs typeface="+mn-cs"/>
              </a:rPr>
              <a:t>decode’s</a:t>
            </a:r>
            <a:r>
              <a:rPr lang="en-US" sz="1200" kern="1200" dirty="0">
                <a:solidFill>
                  <a:schemeClr val="tx1"/>
                </a:solidFill>
                <a:effectLst/>
                <a:latin typeface="+mn-lt"/>
                <a:ea typeface="+mn-ea"/>
                <a:cs typeface="+mn-cs"/>
              </a:rPr>
              <a:t> attention latency to have an impact on TTFT. </a:t>
            </a:r>
            <a:r>
              <a:rPr lang="en-US" sz="1200" kern="1200">
                <a:solidFill>
                  <a:schemeClr val="tx1"/>
                </a:solidFill>
                <a:effectLst/>
                <a:latin typeface="+mn-lt"/>
                <a:ea typeface="+mn-ea"/>
                <a:cs typeface="+mn-cs"/>
              </a:rPr>
              <a:t>POD allows both to overlap achieving an acceptable latency in comparison. </a:t>
            </a:r>
          </a:p>
        </p:txBody>
      </p:sp>
      <p:sp>
        <p:nvSpPr>
          <p:cNvPr id="4" name="Slide Number Placeholder 3">
            <a:extLst>
              <a:ext uri="{FF2B5EF4-FFF2-40B4-BE49-F238E27FC236}">
                <a16:creationId xmlns:a16="http://schemas.microsoft.com/office/drawing/2014/main" id="{4D7E1C6C-67D1-E520-64D9-FCAAA0FBA31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7D56C5-4239-4B4C-937A-7C2D046A1C6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084736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GPUs have become the processor of choice for most machine learning computation. [click] Unfortunately, for many cases of machine learning, the data being processed can exceed the size of the GPU memory.</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3E02B9D0-F62D-0644-855F-798369642669}" type="slidenum">
              <a:rPr lang="en-US" smtClean="0"/>
              <a:t>50</a:t>
            </a:fld>
            <a:endParaRPr lang="en-US"/>
          </a:p>
        </p:txBody>
      </p:sp>
    </p:spTree>
    <p:extLst>
      <p:ext uri="{BB962C8B-B14F-4D97-AF65-F5344CB8AC3E}">
        <p14:creationId xmlns:p14="http://schemas.microsoft.com/office/powerpoint/2010/main" val="2426792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239E2-B215-4C1B-62E5-D23F2B90D5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859921-07E8-340E-FCD8-0909E21F6A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41B34E-73BA-77B8-643B-8E95099A534C}"/>
              </a:ext>
            </a:extLst>
          </p:cNvPr>
          <p:cNvSpPr>
            <a:spLocks noGrp="1"/>
          </p:cNvSpPr>
          <p:nvPr>
            <p:ph type="body" idx="1"/>
          </p:nvPr>
        </p:nvSpPr>
        <p:spPr/>
        <p:txBody>
          <a:bodyPr/>
          <a:lstStyle/>
          <a:p>
            <a:r>
              <a:rPr lang="en-US" dirty="0"/>
              <a:t>To resolve this, systems place the data in the CPU memory instead, which is significantly larger than the GPU memory. Data is transferred on-demand to the GPU across the PCIe. [click] This data is then processed on the GPU as before. Due to this requirement for transferring data before processing, the PCIe ends up forming the bottleneck in these computations. </a:t>
            </a:r>
          </a:p>
        </p:txBody>
      </p:sp>
      <p:sp>
        <p:nvSpPr>
          <p:cNvPr id="4" name="Footer Placeholder 3">
            <a:extLst>
              <a:ext uri="{FF2B5EF4-FFF2-40B4-BE49-F238E27FC236}">
                <a16:creationId xmlns:a16="http://schemas.microsoft.com/office/drawing/2014/main" id="{98CC1CD6-2B30-A092-0357-DDC02790B645}"/>
              </a:ext>
            </a:extLst>
          </p:cNvPr>
          <p:cNvSpPr>
            <a:spLocks noGrp="1"/>
          </p:cNvSpPr>
          <p:nvPr>
            <p:ph type="ftr" sz="quarter" idx="4"/>
          </p:nvPr>
        </p:nvSpPr>
        <p:spPr/>
        <p:txBody>
          <a:bodyPr/>
          <a:lstStyle/>
          <a:p>
            <a:endParaRPr lang="en-US"/>
          </a:p>
        </p:txBody>
      </p:sp>
      <p:sp>
        <p:nvSpPr>
          <p:cNvPr id="5" name="Slide Number Placeholder 4">
            <a:extLst>
              <a:ext uri="{FF2B5EF4-FFF2-40B4-BE49-F238E27FC236}">
                <a16:creationId xmlns:a16="http://schemas.microsoft.com/office/drawing/2014/main" id="{BE83FECD-1981-DD43-FDAB-19BBE7E7455F}"/>
              </a:ext>
            </a:extLst>
          </p:cNvPr>
          <p:cNvSpPr>
            <a:spLocks noGrp="1"/>
          </p:cNvSpPr>
          <p:nvPr>
            <p:ph type="sldNum" sz="quarter" idx="5"/>
          </p:nvPr>
        </p:nvSpPr>
        <p:spPr/>
        <p:txBody>
          <a:bodyPr/>
          <a:lstStyle/>
          <a:p>
            <a:fld id="{3E02B9D0-F62D-0644-855F-798369642669}" type="slidenum">
              <a:rPr lang="en-US" smtClean="0"/>
              <a:t>51</a:t>
            </a:fld>
            <a:endParaRPr lang="en-US"/>
          </a:p>
        </p:txBody>
      </p:sp>
    </p:spTree>
    <p:extLst>
      <p:ext uri="{BB962C8B-B14F-4D97-AF65-F5344CB8AC3E}">
        <p14:creationId xmlns:p14="http://schemas.microsoft.com/office/powerpoint/2010/main" val="25304541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demonstrate this, we evaluated 3 publicly available GNN datasets using a state-of-the-art GNN training framework called Legion on an A100 GPU. As we can see, the overhead of PCIe data movement can be more than 60% of the execution time during training.</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3E02B9D0-F62D-0644-855F-798369642669}" type="slidenum">
              <a:rPr lang="en-US" smtClean="0"/>
              <a:t>52</a:t>
            </a:fld>
            <a:endParaRPr lang="en-US"/>
          </a:p>
        </p:txBody>
      </p:sp>
    </p:spTree>
    <p:extLst>
      <p:ext uri="{BB962C8B-B14F-4D97-AF65-F5344CB8AC3E}">
        <p14:creationId xmlns:p14="http://schemas.microsoft.com/office/powerpoint/2010/main" val="32608665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3E02B9D0-F62D-0644-855F-798369642669}" type="slidenum">
              <a:rPr lang="en-US" smtClean="0"/>
              <a:t>58</a:t>
            </a:fld>
            <a:endParaRPr lang="en-US"/>
          </a:p>
        </p:txBody>
      </p:sp>
    </p:spTree>
    <p:extLst>
      <p:ext uri="{BB962C8B-B14F-4D97-AF65-F5344CB8AC3E}">
        <p14:creationId xmlns:p14="http://schemas.microsoft.com/office/powerpoint/2010/main" val="30783126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09324-8E95-8428-20A6-C90EB53BAD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F6A801-9105-6F30-943E-C4F5E8BD71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D6581D-0479-19B9-01BF-78BB567F9B4C}"/>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A4312513-C2E0-7A2E-FB18-279AF09936D8}"/>
              </a:ext>
            </a:extLst>
          </p:cNvPr>
          <p:cNvSpPr>
            <a:spLocks noGrp="1"/>
          </p:cNvSpPr>
          <p:nvPr>
            <p:ph type="ftr" sz="quarter" idx="4"/>
          </p:nvPr>
        </p:nvSpPr>
        <p:spPr/>
        <p:txBody>
          <a:bodyPr/>
          <a:lstStyle/>
          <a:p>
            <a:endParaRPr lang="en-US"/>
          </a:p>
        </p:txBody>
      </p:sp>
      <p:sp>
        <p:nvSpPr>
          <p:cNvPr id="5" name="Slide Number Placeholder 4">
            <a:extLst>
              <a:ext uri="{FF2B5EF4-FFF2-40B4-BE49-F238E27FC236}">
                <a16:creationId xmlns:a16="http://schemas.microsoft.com/office/drawing/2014/main" id="{594F7994-1370-7A84-46C8-E1BC68A6FC2A}"/>
              </a:ext>
            </a:extLst>
          </p:cNvPr>
          <p:cNvSpPr>
            <a:spLocks noGrp="1"/>
          </p:cNvSpPr>
          <p:nvPr>
            <p:ph type="sldNum" sz="quarter" idx="5"/>
          </p:nvPr>
        </p:nvSpPr>
        <p:spPr/>
        <p:txBody>
          <a:bodyPr/>
          <a:lstStyle/>
          <a:p>
            <a:fld id="{3E02B9D0-F62D-0644-855F-798369642669}" type="slidenum">
              <a:rPr lang="en-US" smtClean="0"/>
              <a:t>59</a:t>
            </a:fld>
            <a:endParaRPr lang="en-US"/>
          </a:p>
        </p:txBody>
      </p:sp>
    </p:spTree>
    <p:extLst>
      <p:ext uri="{BB962C8B-B14F-4D97-AF65-F5344CB8AC3E}">
        <p14:creationId xmlns:p14="http://schemas.microsoft.com/office/powerpoint/2010/main" val="7263392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3E02B9D0-F62D-0644-855F-798369642669}" type="slidenum">
              <a:rPr lang="en-US" smtClean="0"/>
              <a:t>61</a:t>
            </a:fld>
            <a:endParaRPr lang="en-US"/>
          </a:p>
        </p:txBody>
      </p:sp>
    </p:spTree>
    <p:extLst>
      <p:ext uri="{BB962C8B-B14F-4D97-AF65-F5344CB8AC3E}">
        <p14:creationId xmlns:p14="http://schemas.microsoft.com/office/powerpoint/2010/main" val="39877558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B5038-8EAC-C5DE-33ED-1D618D24AF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230FF3-40F3-0D9D-5049-A8B57729F3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493466-D512-890F-4769-9D0665C1AE9B}"/>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FEC09EAE-1C5C-402A-8E66-8DA499195ACF}"/>
              </a:ext>
            </a:extLst>
          </p:cNvPr>
          <p:cNvSpPr>
            <a:spLocks noGrp="1"/>
          </p:cNvSpPr>
          <p:nvPr>
            <p:ph type="ftr" sz="quarter" idx="4"/>
          </p:nvPr>
        </p:nvSpPr>
        <p:spPr/>
        <p:txBody>
          <a:bodyPr/>
          <a:lstStyle/>
          <a:p>
            <a:endParaRPr lang="en-US"/>
          </a:p>
        </p:txBody>
      </p:sp>
      <p:sp>
        <p:nvSpPr>
          <p:cNvPr id="5" name="Slide Number Placeholder 4">
            <a:extLst>
              <a:ext uri="{FF2B5EF4-FFF2-40B4-BE49-F238E27FC236}">
                <a16:creationId xmlns:a16="http://schemas.microsoft.com/office/drawing/2014/main" id="{15AFE5CE-2AF8-FE83-374B-19755126EA44}"/>
              </a:ext>
            </a:extLst>
          </p:cNvPr>
          <p:cNvSpPr>
            <a:spLocks noGrp="1"/>
          </p:cNvSpPr>
          <p:nvPr>
            <p:ph type="sldNum" sz="quarter" idx="5"/>
          </p:nvPr>
        </p:nvSpPr>
        <p:spPr/>
        <p:txBody>
          <a:bodyPr/>
          <a:lstStyle/>
          <a:p>
            <a:fld id="{3E02B9D0-F62D-0644-855F-798369642669}" type="slidenum">
              <a:rPr lang="en-US" smtClean="0"/>
              <a:t>62</a:t>
            </a:fld>
            <a:endParaRPr lang="en-US"/>
          </a:p>
        </p:txBody>
      </p:sp>
    </p:spTree>
    <p:extLst>
      <p:ext uri="{BB962C8B-B14F-4D97-AF65-F5344CB8AC3E}">
        <p14:creationId xmlns:p14="http://schemas.microsoft.com/office/powerpoint/2010/main" val="22798083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D72F2-A3CF-90E5-7FCF-BF8C148393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C371DF-B5B6-CB60-38E8-73BB593D24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ABC00E-4725-13A4-B616-599A2313F708}"/>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F4A96675-A879-E0E9-38A3-E2B5D905F0C6}"/>
              </a:ext>
            </a:extLst>
          </p:cNvPr>
          <p:cNvSpPr>
            <a:spLocks noGrp="1"/>
          </p:cNvSpPr>
          <p:nvPr>
            <p:ph type="ftr" sz="quarter" idx="4"/>
          </p:nvPr>
        </p:nvSpPr>
        <p:spPr/>
        <p:txBody>
          <a:bodyPr/>
          <a:lstStyle/>
          <a:p>
            <a:endParaRPr lang="en-US"/>
          </a:p>
        </p:txBody>
      </p:sp>
      <p:sp>
        <p:nvSpPr>
          <p:cNvPr id="5" name="Slide Number Placeholder 4">
            <a:extLst>
              <a:ext uri="{FF2B5EF4-FFF2-40B4-BE49-F238E27FC236}">
                <a16:creationId xmlns:a16="http://schemas.microsoft.com/office/drawing/2014/main" id="{21A25FE0-D465-07E9-A3F4-F2D3BC2B1C5A}"/>
              </a:ext>
            </a:extLst>
          </p:cNvPr>
          <p:cNvSpPr>
            <a:spLocks noGrp="1"/>
          </p:cNvSpPr>
          <p:nvPr>
            <p:ph type="sldNum" sz="quarter" idx="5"/>
          </p:nvPr>
        </p:nvSpPr>
        <p:spPr/>
        <p:txBody>
          <a:bodyPr/>
          <a:lstStyle/>
          <a:p>
            <a:fld id="{3E02B9D0-F62D-0644-855F-798369642669}" type="slidenum">
              <a:rPr lang="en-US" smtClean="0"/>
              <a:t>63</a:t>
            </a:fld>
            <a:endParaRPr lang="en-US"/>
          </a:p>
        </p:txBody>
      </p:sp>
    </p:spTree>
    <p:extLst>
      <p:ext uri="{BB962C8B-B14F-4D97-AF65-F5344CB8AC3E}">
        <p14:creationId xmlns:p14="http://schemas.microsoft.com/office/powerpoint/2010/main" val="3227176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Currently, applications make use of what we refer to as “eager copying” where a copy operation causes data to be moved.</a:t>
            </a:r>
          </a:p>
          <a:p>
            <a:r>
              <a:rPr lang="en-US" dirty="0"/>
              <a:t>Then on access, the required data is obtained.</a:t>
            </a:r>
          </a:p>
          <a:p>
            <a:r>
              <a:rPr lang="en-US" dirty="0"/>
              <a:t>For the applications we previously saw, we find that this is not the best approach for data movement.</a:t>
            </a:r>
          </a:p>
        </p:txBody>
      </p:sp>
      <p:sp>
        <p:nvSpPr>
          <p:cNvPr id="4" name="Slide Number Placeholder 3"/>
          <p:cNvSpPr>
            <a:spLocks noGrp="1"/>
          </p:cNvSpPr>
          <p:nvPr>
            <p:ph type="sldNum" sz="quarter" idx="5"/>
          </p:nvPr>
        </p:nvSpPr>
        <p:spPr/>
        <p:txBody>
          <a:bodyPr/>
          <a:lstStyle/>
          <a:p>
            <a:fld id="{9CC04799-D10D-A145-8C9A-5358787D84C0}" type="slidenum">
              <a:rPr lang="en-US" smtClean="0"/>
              <a:t>11</a:t>
            </a:fld>
            <a:endParaRPr lang="en-US"/>
          </a:p>
        </p:txBody>
      </p:sp>
    </p:spTree>
    <p:extLst>
      <p:ext uri="{BB962C8B-B14F-4D97-AF65-F5344CB8AC3E}">
        <p14:creationId xmlns:p14="http://schemas.microsoft.com/office/powerpoint/2010/main" val="3577360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3E02B9D0-F62D-0644-855F-798369642669}" type="slidenum">
              <a:rPr lang="en-US" smtClean="0"/>
              <a:t>68</a:t>
            </a:fld>
            <a:endParaRPr lang="en-US"/>
          </a:p>
        </p:txBody>
      </p:sp>
    </p:spTree>
    <p:extLst>
      <p:ext uri="{BB962C8B-B14F-4D97-AF65-F5344CB8AC3E}">
        <p14:creationId xmlns:p14="http://schemas.microsoft.com/office/powerpoint/2010/main" val="34503109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3E02B9D0-F62D-0644-855F-798369642669}" type="slidenum">
              <a:rPr lang="en-US" smtClean="0"/>
              <a:t>70</a:t>
            </a:fld>
            <a:endParaRPr lang="en-US"/>
          </a:p>
        </p:txBody>
      </p:sp>
    </p:spTree>
    <p:extLst>
      <p:ext uri="{BB962C8B-B14F-4D97-AF65-F5344CB8AC3E}">
        <p14:creationId xmlns:p14="http://schemas.microsoft.com/office/powerpoint/2010/main" val="156061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instead propose performing data movement lazily.</a:t>
            </a:r>
          </a:p>
          <a:p>
            <a:r>
              <a:rPr lang="en-US" dirty="0"/>
              <a:t>On a copy operation, we don’t do anything.</a:t>
            </a:r>
          </a:p>
          <a:p>
            <a:r>
              <a:rPr lang="en-US" dirty="0"/>
              <a:t>When the data is accessed, we reroute the request to the appropriate location performing the data copy.</a:t>
            </a:r>
          </a:p>
          <a:p>
            <a:r>
              <a:rPr lang="en-US" dirty="0"/>
              <a:t>This method only copies data that is accessed from memory. Furthermore, it allows the hardware prefetcher to trigger copies before data is accessed to hide copy latencies.</a:t>
            </a:r>
          </a:p>
        </p:txBody>
      </p:sp>
      <p:sp>
        <p:nvSpPr>
          <p:cNvPr id="4" name="Slide Number Placeholder 3"/>
          <p:cNvSpPr>
            <a:spLocks noGrp="1"/>
          </p:cNvSpPr>
          <p:nvPr>
            <p:ph type="sldNum" sz="quarter" idx="5"/>
          </p:nvPr>
        </p:nvSpPr>
        <p:spPr/>
        <p:txBody>
          <a:bodyPr/>
          <a:lstStyle/>
          <a:p>
            <a:fld id="{9CC04799-D10D-A145-8C9A-5358787D84C0}" type="slidenum">
              <a:rPr lang="en-US" smtClean="0"/>
              <a:t>12</a:t>
            </a:fld>
            <a:endParaRPr lang="en-US"/>
          </a:p>
        </p:txBody>
      </p:sp>
    </p:spTree>
    <p:extLst>
      <p:ext uri="{BB962C8B-B14F-4D97-AF65-F5344CB8AC3E}">
        <p14:creationId xmlns:p14="http://schemas.microsoft.com/office/powerpoint/2010/main" val="200432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support this operation, we propose MC^2, performing lazy </a:t>
            </a:r>
            <a:r>
              <a:rPr lang="en-US" dirty="0" err="1"/>
              <a:t>memcopy</a:t>
            </a:r>
            <a:r>
              <a:rPr lang="en-US" dirty="0"/>
              <a:t> at the memory controller.</a:t>
            </a:r>
          </a:p>
          <a:p>
            <a:r>
              <a:rPr lang="en-US" dirty="0"/>
              <a:t>We find that the memory controller is the ideal place to handle this as all memory accesses must pass through it, and it frees up responsibilities from the CPU, providing opportunities for copy hiding. </a:t>
            </a:r>
          </a:p>
          <a:p>
            <a:r>
              <a:rPr lang="en-US" dirty="0"/>
              <a:t>This system consists of three main components. Hardware modifications to the memory controller, new instructions, and a software wrapper.</a:t>
            </a:r>
          </a:p>
          <a:p>
            <a:r>
              <a:rPr lang="en-US" dirty="0"/>
              <a:t>We’ll now look at each of these in-depth.</a:t>
            </a:r>
          </a:p>
        </p:txBody>
      </p:sp>
      <p:sp>
        <p:nvSpPr>
          <p:cNvPr id="4" name="Slide Number Placeholder 3"/>
          <p:cNvSpPr>
            <a:spLocks noGrp="1"/>
          </p:cNvSpPr>
          <p:nvPr>
            <p:ph type="sldNum" sz="quarter" idx="5"/>
          </p:nvPr>
        </p:nvSpPr>
        <p:spPr/>
        <p:txBody>
          <a:bodyPr/>
          <a:lstStyle/>
          <a:p>
            <a:fld id="{9CC04799-D10D-A145-8C9A-5358787D84C0}" type="slidenum">
              <a:rPr lang="en-US" smtClean="0"/>
              <a:t>13</a:t>
            </a:fld>
            <a:endParaRPr lang="en-US"/>
          </a:p>
        </p:txBody>
      </p:sp>
    </p:spTree>
    <p:extLst>
      <p:ext uri="{BB962C8B-B14F-4D97-AF65-F5344CB8AC3E}">
        <p14:creationId xmlns:p14="http://schemas.microsoft.com/office/powerpoint/2010/main" val="468173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add a copy tracking table or CTT, which tracks all the prospective copies.</a:t>
            </a:r>
          </a:p>
          <a:p>
            <a:r>
              <a:rPr lang="en-US" dirty="0"/>
              <a:t>Each entry in this table contains a 52-bit destination address, a 52-bit source address, and 21-bit size of executed copies, along with an active bit to check whether the entry is in use. We use 52 bits for addresses since this is typically the size of physical addresses in systems today. The 21-bit size allows each entry to track a prospective copy of up to 2 MB in size or the size of a large page. The entries in the CTT are kept coherent across memory controller, and the CTT is looked up in parallel with memory accesses, hiding its access latency in the critical path.</a:t>
            </a:r>
          </a:p>
          <a:p>
            <a:r>
              <a:rPr lang="en-US" dirty="0"/>
              <a:t>We also maintain a bounce pending queue that temporarily holds writes to source buffers for consistency. The importance of the BPQ is explained in detail in our paper.</a:t>
            </a:r>
          </a:p>
          <a:p>
            <a:endParaRPr lang="en-US" dirty="0"/>
          </a:p>
        </p:txBody>
      </p:sp>
      <p:sp>
        <p:nvSpPr>
          <p:cNvPr id="4" name="Slide Number Placeholder 3"/>
          <p:cNvSpPr>
            <a:spLocks noGrp="1"/>
          </p:cNvSpPr>
          <p:nvPr>
            <p:ph type="sldNum" sz="quarter" idx="5"/>
          </p:nvPr>
        </p:nvSpPr>
        <p:spPr/>
        <p:txBody>
          <a:bodyPr/>
          <a:lstStyle/>
          <a:p>
            <a:fld id="{9CC04799-D10D-A145-8C9A-5358787D84C0}" type="slidenum">
              <a:rPr lang="en-US" smtClean="0"/>
              <a:t>14</a:t>
            </a:fld>
            <a:endParaRPr lang="en-US"/>
          </a:p>
        </p:txBody>
      </p:sp>
    </p:spTree>
    <p:extLst>
      <p:ext uri="{BB962C8B-B14F-4D97-AF65-F5344CB8AC3E}">
        <p14:creationId xmlns:p14="http://schemas.microsoft.com/office/powerpoint/2010/main" val="4061856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provide two new instructions to take advantage of </a:t>
            </a:r>
            <a:r>
              <a:rPr lang="en-US" dirty="0" err="1"/>
              <a:t>Mcsquare</a:t>
            </a:r>
            <a:r>
              <a:rPr lang="en-US" dirty="0"/>
              <a:t>. The first is MCLAZY which initiates the lazy </a:t>
            </a:r>
            <a:r>
              <a:rPr lang="en-US" dirty="0" err="1"/>
              <a:t>memcpy</a:t>
            </a:r>
            <a:r>
              <a:rPr lang="en-US" dirty="0"/>
              <a:t> operation. It accepts 3 registers, the destination virtual address, the source virtual address and the copy size. The second instruction is MCFREE which is a hint that informs the system that the address provided is no longer in use and does not need to be tracked anymore.</a:t>
            </a:r>
          </a:p>
          <a:p>
            <a:r>
              <a:rPr lang="en-US" dirty="0" err="1"/>
              <a:t>MCLazy</a:t>
            </a:r>
            <a:r>
              <a:rPr lang="en-US" dirty="0"/>
              <a:t> has a few alignment restrictions to simplify hardware. We provide software wrappers that hide these low-level constraints from the programmer. The first is that the destination buffer address must be </a:t>
            </a:r>
            <a:r>
              <a:rPr lang="en-US" dirty="0" err="1"/>
              <a:t>cacheline</a:t>
            </a:r>
            <a:r>
              <a:rPr lang="en-US" dirty="0"/>
              <a:t>-aligned. This is because memory accesses occur at </a:t>
            </a:r>
            <a:r>
              <a:rPr lang="en-US" dirty="0" err="1"/>
              <a:t>cacheline</a:t>
            </a:r>
            <a:r>
              <a:rPr lang="en-US" dirty="0"/>
              <a:t> granularity, and lazy copies on partial </a:t>
            </a:r>
            <a:r>
              <a:rPr lang="en-US" dirty="0" err="1"/>
              <a:t>cachelines</a:t>
            </a:r>
            <a:r>
              <a:rPr lang="en-US" dirty="0"/>
              <a:t> would make the hardware overly complex.</a:t>
            </a:r>
          </a:p>
          <a:p>
            <a:r>
              <a:rPr lang="en-US" dirty="0"/>
              <a:t>The second restriction is that the copy size must be a multiple of the </a:t>
            </a:r>
            <a:r>
              <a:rPr lang="en-US" dirty="0" err="1"/>
              <a:t>cacheline</a:t>
            </a:r>
            <a:r>
              <a:rPr lang="en-US" dirty="0"/>
              <a:t> size, for the same reason of avoiding partial </a:t>
            </a:r>
            <a:r>
              <a:rPr lang="en-US" dirty="0" err="1"/>
              <a:t>cacheline</a:t>
            </a:r>
            <a:r>
              <a:rPr lang="en-US" dirty="0"/>
              <a:t> copies.</a:t>
            </a:r>
          </a:p>
          <a:p>
            <a:r>
              <a:rPr lang="en-US" dirty="0"/>
              <a:t>The final restriction is that the destination and source buffers must be contiguous in physical memory. For </a:t>
            </a:r>
            <a:r>
              <a:rPr lang="en-US" dirty="0" err="1"/>
              <a:t>userspace</a:t>
            </a:r>
            <a:r>
              <a:rPr lang="en-US" dirty="0"/>
              <a:t> applications this means they must each lie within a single page. For copies spanning multiple pages, MCLAZY should be called on each page.</a:t>
            </a:r>
          </a:p>
          <a:p>
            <a:r>
              <a:rPr lang="en-US" dirty="0"/>
              <a:t>We provide a C wrapper around MCLAZY that exposes a lazy </a:t>
            </a:r>
            <a:r>
              <a:rPr lang="en-US" dirty="0" err="1"/>
              <a:t>memcpy</a:t>
            </a:r>
            <a:r>
              <a:rPr lang="en-US" dirty="0"/>
              <a:t> with identical semantics to </a:t>
            </a:r>
            <a:r>
              <a:rPr lang="en-US" dirty="0" err="1"/>
              <a:t>libc</a:t>
            </a:r>
            <a:r>
              <a:rPr lang="en-US" dirty="0"/>
              <a:t> </a:t>
            </a:r>
            <a:r>
              <a:rPr lang="en-US" dirty="0" err="1"/>
              <a:t>memcpy</a:t>
            </a:r>
            <a:r>
              <a:rPr lang="en-US" dirty="0"/>
              <a:t> for programmer convenience. Full details on how this is done are in the paper.</a:t>
            </a:r>
          </a:p>
          <a:p>
            <a:endParaRPr lang="en-US" dirty="0"/>
          </a:p>
        </p:txBody>
      </p:sp>
      <p:sp>
        <p:nvSpPr>
          <p:cNvPr id="4" name="Slide Number Placeholder 3"/>
          <p:cNvSpPr>
            <a:spLocks noGrp="1"/>
          </p:cNvSpPr>
          <p:nvPr>
            <p:ph type="sldNum" sz="quarter" idx="5"/>
          </p:nvPr>
        </p:nvSpPr>
        <p:spPr/>
        <p:txBody>
          <a:bodyPr/>
          <a:lstStyle/>
          <a:p>
            <a:fld id="{9CC04799-D10D-A145-8C9A-5358787D84C0}" type="slidenum">
              <a:rPr lang="en-US" smtClean="0"/>
              <a:t>15</a:t>
            </a:fld>
            <a:endParaRPr lang="en-US"/>
          </a:p>
        </p:txBody>
      </p:sp>
    </p:spTree>
    <p:extLst>
      <p:ext uri="{BB962C8B-B14F-4D97-AF65-F5344CB8AC3E}">
        <p14:creationId xmlns:p14="http://schemas.microsoft.com/office/powerpoint/2010/main" val="13157032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emf"/><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0.emf"/><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p:bg>
      <p:bgPr>
        <a:solidFill>
          <a:schemeClr val="bg1"/>
        </a:solidFill>
        <a:effectLst/>
      </p:bgPr>
    </p:bg>
    <p:spTree>
      <p:nvGrpSpPr>
        <p:cNvPr id="1" name=""/>
        <p:cNvGrpSpPr/>
        <p:nvPr/>
      </p:nvGrpSpPr>
      <p:grpSpPr>
        <a:xfrm>
          <a:off x="0" y="0"/>
          <a:ext cx="0" cy="0"/>
          <a:chOff x="0" y="0"/>
          <a:chExt cx="0" cy="0"/>
        </a:xfrm>
      </p:grpSpPr>
      <p:pic>
        <p:nvPicPr>
          <p:cNvPr id="7" name="Picture 6" descr="UW_W Logo_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8553" y="5626608"/>
            <a:ext cx="1828800" cy="1231392"/>
          </a:xfrm>
          <a:prstGeom prst="rect">
            <a:avLst/>
          </a:prstGeom>
        </p:spPr>
      </p:pic>
      <p:pic>
        <p:nvPicPr>
          <p:cNvPr id="2" name="Picture 1"/>
          <p:cNvPicPr>
            <a:picLocks noChangeAspect="1"/>
          </p:cNvPicPr>
          <p:nvPr/>
        </p:nvPicPr>
        <p:blipFill>
          <a:blip r:embed="rId3"/>
          <a:stretch>
            <a:fillRect/>
          </a:stretch>
        </p:blipFill>
        <p:spPr>
          <a:xfrm>
            <a:off x="757442" y="6131476"/>
            <a:ext cx="3221697" cy="284648"/>
          </a:xfrm>
          <a:prstGeom prst="rect">
            <a:avLst/>
          </a:prstGeom>
        </p:spPr>
      </p:pic>
      <p:pic>
        <p:nvPicPr>
          <p:cNvPr id="8" name="Picture 7"/>
          <p:cNvPicPr>
            <a:picLocks noChangeAspect="1"/>
          </p:cNvPicPr>
          <p:nvPr/>
        </p:nvPicPr>
        <p:blipFill>
          <a:blip r:embed="rId4"/>
          <a:stretch>
            <a:fillRect/>
          </a:stretch>
        </p:blipFill>
        <p:spPr>
          <a:xfrm>
            <a:off x="757441" y="4568599"/>
            <a:ext cx="2133600" cy="186267"/>
          </a:xfrm>
          <a:prstGeom prst="rect">
            <a:avLst/>
          </a:prstGeom>
        </p:spPr>
      </p:pic>
      <p:sp>
        <p:nvSpPr>
          <p:cNvPr id="3" name="Title 2"/>
          <p:cNvSpPr>
            <a:spLocks noGrp="1"/>
          </p:cNvSpPr>
          <p:nvPr>
            <p:ph type="title" hasCustomPrompt="1"/>
          </p:nvPr>
        </p:nvSpPr>
        <p:spPr>
          <a:xfrm>
            <a:off x="613833" y="859991"/>
            <a:ext cx="9296400" cy="3522341"/>
          </a:xfrm>
          <a:prstGeom prst="rect">
            <a:avLst/>
          </a:prstGeom>
        </p:spPr>
        <p:txBody>
          <a:bodyPr anchor="b"/>
          <a:lstStyle>
            <a:lvl1pPr algn="l">
              <a:defRPr sz="6667" b="1" i="0" baseline="0">
                <a:solidFill>
                  <a:schemeClr val="tx2"/>
                </a:solidFill>
                <a:latin typeface="Encode Sans Normal Black" charset="0"/>
                <a:ea typeface="Encode Sans Normal Black" charset="0"/>
                <a:cs typeface="Encode Sans Normal Black" charset="0"/>
              </a:defRPr>
            </a:lvl1pPr>
          </a:lstStyle>
          <a:p>
            <a:r>
              <a:rPr lang="en-US" dirty="0"/>
              <a:t>TITLE HERE</a:t>
            </a:r>
            <a:br>
              <a:rPr lang="en-US" dirty="0"/>
            </a:br>
            <a:r>
              <a:rPr lang="en-US" dirty="0"/>
              <a:t>ENCODE NORMAL</a:t>
            </a:r>
            <a:br>
              <a:rPr lang="en-US" dirty="0"/>
            </a:br>
            <a:r>
              <a:rPr lang="en-US" dirty="0"/>
              <a:t>BLACK, 50 PT.</a:t>
            </a:r>
          </a:p>
        </p:txBody>
      </p:sp>
    </p:spTree>
    <p:extLst>
      <p:ext uri="{BB962C8B-B14F-4D97-AF65-F5344CB8AC3E}">
        <p14:creationId xmlns:p14="http://schemas.microsoft.com/office/powerpoint/2010/main" val="116528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597231" y="2307557"/>
            <a:ext cx="10929485" cy="3154535"/>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13" name="Picture 12"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78553" y="5626608"/>
            <a:ext cx="1828800" cy="1231392"/>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1166" y="1818011"/>
            <a:ext cx="1453460" cy="128483"/>
          </a:xfrm>
          <a:prstGeom prst="rect">
            <a:avLst/>
          </a:prstGeom>
        </p:spPr>
      </p:pic>
      <p:sp>
        <p:nvSpPr>
          <p:cNvPr id="2" name="Title 1"/>
          <p:cNvSpPr>
            <a:spLocks noGrp="1"/>
          </p:cNvSpPr>
          <p:nvPr>
            <p:ph type="title" hasCustomPrompt="1"/>
          </p:nvPr>
        </p:nvSpPr>
        <p:spPr>
          <a:xfrm>
            <a:off x="613833" y="492978"/>
            <a:ext cx="10912883" cy="1325033"/>
          </a:xfrm>
          <a:prstGeom prst="rect">
            <a:avLst/>
          </a:prstGeom>
        </p:spPr>
        <p:txBody>
          <a:bodyPr anchor="b"/>
          <a:lstStyle>
            <a:lvl1pPr algn="l">
              <a:defRPr sz="4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969502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1166" y="1818011"/>
            <a:ext cx="1453460" cy="128483"/>
          </a:xfrm>
          <a:prstGeom prst="rect">
            <a:avLst/>
          </a:prstGeom>
        </p:spPr>
      </p:pic>
      <p:sp>
        <p:nvSpPr>
          <p:cNvPr id="8" name="Chart Placeholder 11"/>
          <p:cNvSpPr>
            <a:spLocks noGrp="1"/>
          </p:cNvSpPr>
          <p:nvPr>
            <p:ph type="chart" sz="quarter" idx="12" hasCustomPrompt="1"/>
          </p:nvPr>
        </p:nvSpPr>
        <p:spPr>
          <a:xfrm>
            <a:off x="597230" y="2299970"/>
            <a:ext cx="10912883" cy="3948217"/>
          </a:xfrm>
          <a:prstGeom prst="rect">
            <a:avLst/>
          </a:prstGeom>
        </p:spPr>
        <p:txBody>
          <a:bodyPr>
            <a:normAutofit/>
          </a:bodyPr>
          <a:lstStyle>
            <a:lvl1pPr marL="0" indent="0">
              <a:buNone/>
              <a:defRPr sz="3200" b="0" i="1" baseline="0">
                <a:solidFill>
                  <a:schemeClr val="tx1"/>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40055" y="6234041"/>
            <a:ext cx="3386655" cy="229748"/>
          </a:xfrm>
          <a:prstGeom prst="rect">
            <a:avLst/>
          </a:prstGeom>
        </p:spPr>
      </p:pic>
      <p:sp>
        <p:nvSpPr>
          <p:cNvPr id="2" name="Title 1"/>
          <p:cNvSpPr>
            <a:spLocks noGrp="1"/>
          </p:cNvSpPr>
          <p:nvPr>
            <p:ph type="title" hasCustomPrompt="1"/>
          </p:nvPr>
        </p:nvSpPr>
        <p:spPr>
          <a:xfrm>
            <a:off x="613833" y="508811"/>
            <a:ext cx="10896280" cy="1325033"/>
          </a:xfrm>
          <a:prstGeom prst="rect">
            <a:avLst/>
          </a:prstGeom>
        </p:spPr>
        <p:txBody>
          <a:bodyPr anchor="b"/>
          <a:lstStyle>
            <a:lvl1pPr algn="l">
              <a:defRPr sz="4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864986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3833" y="859991"/>
            <a:ext cx="9364720" cy="3522341"/>
          </a:xfrm>
          <a:prstGeom prst="rect">
            <a:avLst/>
          </a:prstGeom>
        </p:spPr>
        <p:txBody>
          <a:bodyPr anchor="b"/>
          <a:lstStyle>
            <a:lvl1pPr algn="l">
              <a:defRPr sz="6667" b="1" i="0" baseline="0">
                <a:solidFill>
                  <a:schemeClr val="tx2"/>
                </a:solidFill>
                <a:latin typeface="Encode Sans Normal Black" charset="0"/>
                <a:ea typeface="Encode Sans Normal Black" charset="0"/>
                <a:cs typeface="Encode Sans Normal Black" charset="0"/>
              </a:defRPr>
            </a:lvl1pPr>
          </a:lstStyle>
          <a:p>
            <a:r>
              <a:rPr lang="en-US" dirty="0"/>
              <a:t>TITLE HERE </a:t>
            </a:r>
            <a:br>
              <a:rPr lang="en-US" dirty="0"/>
            </a:br>
            <a:r>
              <a:rPr lang="en-US" dirty="0"/>
              <a:t>ENCODE NORMAL BLACK, 50 PT.</a:t>
            </a:r>
          </a:p>
        </p:txBody>
      </p:sp>
    </p:spTree>
    <p:extLst>
      <p:ext uri="{BB962C8B-B14F-4D97-AF65-F5344CB8AC3E}">
        <p14:creationId xmlns:p14="http://schemas.microsoft.com/office/powerpoint/2010/main" val="1473425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757441" y="4568599"/>
            <a:ext cx="2133600" cy="186267"/>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7441" y="6132013"/>
            <a:ext cx="3233635" cy="284364"/>
          </a:xfrm>
          <a:prstGeom prst="rect">
            <a:avLst/>
          </a:prstGeom>
        </p:spPr>
      </p:pic>
      <p:pic>
        <p:nvPicPr>
          <p:cNvPr id="13" name="Picture 12" descr="W Logo_Purple_2685_HE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978553" y="5626608"/>
            <a:ext cx="1828800" cy="1231392"/>
          </a:xfrm>
          <a:prstGeom prst="rect">
            <a:avLst/>
          </a:prstGeom>
        </p:spPr>
      </p:pic>
      <p:sp>
        <p:nvSpPr>
          <p:cNvPr id="3" name="Title 2"/>
          <p:cNvSpPr>
            <a:spLocks noGrp="1"/>
          </p:cNvSpPr>
          <p:nvPr>
            <p:ph type="title" hasCustomPrompt="1"/>
          </p:nvPr>
        </p:nvSpPr>
        <p:spPr>
          <a:xfrm>
            <a:off x="613833" y="859991"/>
            <a:ext cx="9364720" cy="3522341"/>
          </a:xfrm>
          <a:prstGeom prst="rect">
            <a:avLst/>
          </a:prstGeom>
        </p:spPr>
        <p:txBody>
          <a:bodyPr anchor="b"/>
          <a:lstStyle>
            <a:lvl1pPr algn="l">
              <a:defRPr sz="6667"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795928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757441" y="4568599"/>
            <a:ext cx="2133600" cy="186267"/>
          </a:xfrm>
          <a:prstGeom prst="rect">
            <a:avLst/>
          </a:prstGeom>
        </p:spPr>
      </p:pic>
      <p:pic>
        <p:nvPicPr>
          <p:cNvPr id="6" name="Picture 5"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78553" y="5626608"/>
            <a:ext cx="1828800" cy="1231392"/>
          </a:xfrm>
          <a:prstGeom prst="rect">
            <a:avLst/>
          </a:prstGeom>
        </p:spPr>
      </p:pic>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7447" y="6234041"/>
            <a:ext cx="3386655" cy="229748"/>
          </a:xfrm>
          <a:prstGeom prst="rect">
            <a:avLst/>
          </a:prstGeom>
        </p:spPr>
      </p:pic>
      <p:sp>
        <p:nvSpPr>
          <p:cNvPr id="2" name="Title 1"/>
          <p:cNvSpPr>
            <a:spLocks noGrp="1"/>
          </p:cNvSpPr>
          <p:nvPr>
            <p:ph type="title" hasCustomPrompt="1"/>
          </p:nvPr>
        </p:nvSpPr>
        <p:spPr>
          <a:xfrm>
            <a:off x="613835" y="859991"/>
            <a:ext cx="9364720" cy="3522341"/>
          </a:xfrm>
          <a:prstGeom prst="rect">
            <a:avLst/>
          </a:prstGeom>
        </p:spPr>
        <p:txBody>
          <a:bodyPr anchor="b"/>
          <a:lstStyle>
            <a:lvl1pPr algn="l">
              <a:defRPr sz="6667"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4274142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740509" y="1819205"/>
            <a:ext cx="1471708" cy="128481"/>
          </a:xfrm>
          <a:prstGeom prst="rect">
            <a:avLst/>
          </a:prstGeom>
        </p:spPr>
      </p:pic>
      <p:pic>
        <p:nvPicPr>
          <p:cNvPr id="12" name="Picture 11"/>
          <p:cNvPicPr>
            <a:picLocks noChangeAspect="1"/>
          </p:cNvPicPr>
          <p:nvPr userDrawn="1"/>
        </p:nvPicPr>
        <p:blipFill>
          <a:blip r:embed="rId3"/>
          <a:stretch>
            <a:fillRect/>
          </a:stretch>
        </p:blipFill>
        <p:spPr>
          <a:xfrm>
            <a:off x="732042" y="1818011"/>
            <a:ext cx="1471708" cy="128483"/>
          </a:xfrm>
          <a:prstGeom prst="rect">
            <a:avLst/>
          </a:prstGeom>
        </p:spPr>
      </p:pic>
      <p:sp>
        <p:nvSpPr>
          <p:cNvPr id="24" name="Text Placeholder 9"/>
          <p:cNvSpPr>
            <a:spLocks noGrp="1"/>
          </p:cNvSpPr>
          <p:nvPr>
            <p:ph type="body" sz="quarter" idx="11" hasCustomPrompt="1"/>
          </p:nvPr>
        </p:nvSpPr>
        <p:spPr>
          <a:xfrm>
            <a:off x="597231" y="3093653"/>
            <a:ext cx="10929485" cy="3002348"/>
          </a:xfrm>
          <a:prstGeom prst="rect">
            <a:avLst/>
          </a:prstGeom>
        </p:spPr>
        <p:txBody>
          <a:bodyPr/>
          <a:lstStyle>
            <a:lvl1pPr marL="457189" indent="-457189">
              <a:buFont typeface="Arial" panose="020B0604020202020204" pitchFamily="34" charset="0"/>
              <a:buChar char="•"/>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523962" indent="-304792">
              <a:buSzPct val="100000"/>
              <a:buFont typeface="Courier New" panose="02070309020205020404" pitchFamily="49" charset="0"/>
              <a:buChar char="o"/>
              <a:defRPr sz="1800" b="1" i="0" baseline="0">
                <a:solidFill>
                  <a:schemeClr val="tx2"/>
                </a:solidFill>
                <a:latin typeface="Open Sans" charset="0"/>
                <a:ea typeface="Open Sans" charset="0"/>
                <a:cs typeface="Open Sans" charset="0"/>
              </a:defRPr>
            </a:lvl3pPr>
            <a:lvl4pPr>
              <a:defRPr sz="1800" b="1" i="0" baseline="0">
                <a:solidFill>
                  <a:schemeClr val="tx2"/>
                </a:solidFill>
                <a:latin typeface="Open Sans" charset="0"/>
                <a:ea typeface="Open Sans" charset="0"/>
                <a:cs typeface="Open Sans" charset="0"/>
              </a:defRPr>
            </a:lvl4pPr>
            <a:lvl5pPr marL="2743131" indent="-304792">
              <a:buFont typeface="Lucida Grande"/>
              <a:buChar char="&gt;"/>
              <a:defRPr sz="18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5" name="Text Placeholder 5"/>
          <p:cNvSpPr>
            <a:spLocks noGrp="1"/>
          </p:cNvSpPr>
          <p:nvPr>
            <p:ph type="body" sz="quarter" idx="12" hasCustomPrompt="1"/>
          </p:nvPr>
        </p:nvSpPr>
        <p:spPr>
          <a:xfrm>
            <a:off x="613833" y="2307557"/>
            <a:ext cx="10912883" cy="548228"/>
          </a:xfrm>
          <a:prstGeom prst="rect">
            <a:avLst/>
          </a:prstGeom>
        </p:spPr>
        <p:txBody>
          <a:bodyPr>
            <a:noAutofit/>
          </a:bodyPr>
          <a:lstStyle>
            <a:lvl1pPr marL="0" indent="0">
              <a:lnSpc>
                <a:spcPct val="90000"/>
              </a:lnSpc>
              <a:buNone/>
              <a:defRPr sz="3200" b="0" i="0" baseline="0">
                <a:solidFill>
                  <a:schemeClr val="tx2"/>
                </a:solidFill>
                <a:latin typeface="Uni Sans" charset="0"/>
                <a:ea typeface="Uni Sans" charset="0"/>
                <a:cs typeface="Uni Sans" charset="0"/>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SUB-HEADER HERE (UNI SANS REGULAR, 24 PT.)</a:t>
            </a:r>
          </a:p>
        </p:txBody>
      </p:sp>
      <p:pic>
        <p:nvPicPr>
          <p:cNvPr id="26" name="Picture 2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40055" y="6234041"/>
            <a:ext cx="3386655" cy="229748"/>
          </a:xfrm>
          <a:prstGeom prst="rect">
            <a:avLst/>
          </a:prstGeom>
        </p:spPr>
      </p:pic>
      <p:sp>
        <p:nvSpPr>
          <p:cNvPr id="2" name="Title 1"/>
          <p:cNvSpPr>
            <a:spLocks noGrp="1"/>
          </p:cNvSpPr>
          <p:nvPr>
            <p:ph type="title" hasCustomPrompt="1"/>
          </p:nvPr>
        </p:nvSpPr>
        <p:spPr>
          <a:xfrm>
            <a:off x="597230" y="492381"/>
            <a:ext cx="10929479" cy="1325033"/>
          </a:xfrm>
          <a:prstGeom prst="rect">
            <a:avLst/>
          </a:prstGeom>
        </p:spPr>
        <p:txBody>
          <a:bodyPr anchor="b"/>
          <a:lstStyle>
            <a:lvl1pPr algn="l">
              <a:defRPr sz="4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
        <p:nvSpPr>
          <p:cNvPr id="3" name="Footer Placeholder 2">
            <a:extLst>
              <a:ext uri="{FF2B5EF4-FFF2-40B4-BE49-F238E27FC236}">
                <a16:creationId xmlns:a16="http://schemas.microsoft.com/office/drawing/2014/main" id="{977F69F4-2041-7B56-BB28-E4AD6F09092B}"/>
              </a:ext>
            </a:extLst>
          </p:cNvPr>
          <p:cNvSpPr>
            <a:spLocks noGrp="1"/>
          </p:cNvSpPr>
          <p:nvPr>
            <p:ph type="ftr" sz="quarter" idx="13"/>
          </p:nvPr>
        </p:nvSpPr>
        <p:spPr/>
        <p:txBody>
          <a:bodyPr/>
          <a:lstStyle/>
          <a:p>
            <a:endParaRPr lang="en-US"/>
          </a:p>
        </p:txBody>
      </p:sp>
      <p:sp>
        <p:nvSpPr>
          <p:cNvPr id="4" name="Slide Number Placeholder 3">
            <a:extLst>
              <a:ext uri="{FF2B5EF4-FFF2-40B4-BE49-F238E27FC236}">
                <a16:creationId xmlns:a16="http://schemas.microsoft.com/office/drawing/2014/main" id="{022A7518-2D97-AE21-62A0-28908C73A73A}"/>
              </a:ext>
            </a:extLst>
          </p:cNvPr>
          <p:cNvSpPr>
            <a:spLocks noGrp="1"/>
          </p:cNvSpPr>
          <p:nvPr>
            <p:ph type="sldNum" sz="quarter" idx="14"/>
          </p:nvPr>
        </p:nvSpPr>
        <p:spPr/>
        <p:txBody>
          <a:bodyPr/>
          <a:lstStyle/>
          <a:p>
            <a:fld id="{04AED599-1D0F-3E40-81CA-01C30F87847C}" type="slidenum">
              <a:rPr lang="en-US" smtClean="0"/>
              <a:t>‹#›</a:t>
            </a:fld>
            <a:endParaRPr lang="en-US"/>
          </a:p>
        </p:txBody>
      </p:sp>
    </p:spTree>
    <p:extLst>
      <p:ext uri="{BB962C8B-B14F-4D97-AF65-F5344CB8AC3E}">
        <p14:creationId xmlns:p14="http://schemas.microsoft.com/office/powerpoint/2010/main" val="884245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a:stretch>
            <a:fillRect/>
          </a:stretch>
        </p:blipFill>
        <p:spPr>
          <a:xfrm>
            <a:off x="732042" y="1818011"/>
            <a:ext cx="1471708" cy="128483"/>
          </a:xfrm>
          <a:prstGeom prst="rect">
            <a:avLst/>
          </a:prstGeom>
        </p:spPr>
      </p:pic>
      <p:pic>
        <p:nvPicPr>
          <p:cNvPr id="6" name="Picture 5"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78553" y="5626608"/>
            <a:ext cx="1828800" cy="1231392"/>
          </a:xfrm>
          <a:prstGeom prst="rect">
            <a:avLst/>
          </a:prstGeom>
        </p:spPr>
      </p:pic>
      <p:sp>
        <p:nvSpPr>
          <p:cNvPr id="8" name="Text Placeholder 9"/>
          <p:cNvSpPr>
            <a:spLocks noGrp="1"/>
          </p:cNvSpPr>
          <p:nvPr>
            <p:ph type="body" sz="quarter" idx="11" hasCustomPrompt="1"/>
          </p:nvPr>
        </p:nvSpPr>
        <p:spPr>
          <a:xfrm>
            <a:off x="597231" y="2307557"/>
            <a:ext cx="10929485" cy="3154535"/>
          </a:xfrm>
          <a:prstGeom prst="rect">
            <a:avLst/>
          </a:prstGeom>
        </p:spPr>
        <p:txBody>
          <a:bodyPr/>
          <a:lstStyle>
            <a:lvl1pPr marL="457189" indent="-457189">
              <a:buFont typeface="Arial" panose="020B0604020202020204" pitchFamily="34" charset="0"/>
              <a:buChar char="•"/>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523962" indent="-304792">
              <a:buSzPct val="100000"/>
              <a:buFont typeface="Courier New" panose="02070309020205020404" pitchFamily="49" charset="0"/>
              <a:buChar char="o"/>
              <a:defRPr sz="1800" b="1" i="0" baseline="0">
                <a:solidFill>
                  <a:schemeClr val="tx2"/>
                </a:solidFill>
                <a:latin typeface="Open Sans" charset="0"/>
                <a:ea typeface="Open Sans" charset="0"/>
                <a:cs typeface="Open Sans" charset="0"/>
              </a:defRPr>
            </a:lvl3pPr>
            <a:lvl4pPr>
              <a:defRPr sz="1800" b="1" i="0" baseline="0">
                <a:solidFill>
                  <a:schemeClr val="tx2"/>
                </a:solidFill>
                <a:latin typeface="Open Sans" charset="0"/>
                <a:ea typeface="Open Sans" charset="0"/>
                <a:cs typeface="Open Sans" charset="0"/>
              </a:defRPr>
            </a:lvl4pPr>
            <a:lvl5pPr marL="2743131" indent="-304792">
              <a:buFont typeface="Lucida Grande"/>
              <a:buChar char="&gt;"/>
              <a:defRPr sz="18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613833" y="494164"/>
            <a:ext cx="10912883" cy="1325033"/>
          </a:xfrm>
          <a:prstGeom prst="rect">
            <a:avLst/>
          </a:prstGeom>
        </p:spPr>
        <p:txBody>
          <a:bodyPr anchor="b"/>
          <a:lstStyle>
            <a:lvl1pPr algn="l">
              <a:defRPr sz="4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
        <p:nvSpPr>
          <p:cNvPr id="3" name="Footer Placeholder 2">
            <a:extLst>
              <a:ext uri="{FF2B5EF4-FFF2-40B4-BE49-F238E27FC236}">
                <a16:creationId xmlns:a16="http://schemas.microsoft.com/office/drawing/2014/main" id="{86726D14-A202-0C3E-3582-1D6917DEB67A}"/>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B5CF7D69-F449-5079-6870-5E759F6230A6}"/>
              </a:ext>
            </a:extLst>
          </p:cNvPr>
          <p:cNvSpPr>
            <a:spLocks noGrp="1"/>
          </p:cNvSpPr>
          <p:nvPr>
            <p:ph type="sldNum" sz="quarter" idx="13"/>
          </p:nvPr>
        </p:nvSpPr>
        <p:spPr/>
        <p:txBody>
          <a:bodyPr/>
          <a:lstStyle/>
          <a:p>
            <a:fld id="{04AED599-1D0F-3E40-81CA-01C30F87847C}" type="slidenum">
              <a:rPr lang="en-US" smtClean="0"/>
              <a:pPr/>
              <a:t>‹#›</a:t>
            </a:fld>
            <a:endParaRPr lang="en-US"/>
          </a:p>
        </p:txBody>
      </p:sp>
    </p:spTree>
    <p:extLst>
      <p:ext uri="{BB962C8B-B14F-4D97-AF65-F5344CB8AC3E}">
        <p14:creationId xmlns:p14="http://schemas.microsoft.com/office/powerpoint/2010/main" val="4087499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32042" y="1818011"/>
            <a:ext cx="1471708" cy="128483"/>
          </a:xfrm>
          <a:prstGeom prst="rect">
            <a:avLst/>
          </a:prstGeom>
        </p:spPr>
      </p:pic>
      <p:sp>
        <p:nvSpPr>
          <p:cNvPr id="10" name="Chart Placeholder 11"/>
          <p:cNvSpPr>
            <a:spLocks noGrp="1"/>
          </p:cNvSpPr>
          <p:nvPr>
            <p:ph type="chart" sz="quarter" idx="12" hasCustomPrompt="1"/>
          </p:nvPr>
        </p:nvSpPr>
        <p:spPr>
          <a:xfrm>
            <a:off x="597230" y="2299970"/>
            <a:ext cx="10912883" cy="3948217"/>
          </a:xfrm>
          <a:prstGeom prst="rect">
            <a:avLst/>
          </a:prstGeom>
        </p:spPr>
        <p:txBody>
          <a:bodyPr>
            <a:normAutofit/>
          </a:bodyPr>
          <a:lstStyle>
            <a:lvl1pPr marL="0" indent="0">
              <a:buNone/>
              <a:defRPr sz="3200" b="0" i="1" baseline="0">
                <a:solidFill>
                  <a:schemeClr val="tx1"/>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40055" y="6234041"/>
            <a:ext cx="3386655" cy="229748"/>
          </a:xfrm>
          <a:prstGeom prst="rect">
            <a:avLst/>
          </a:prstGeom>
        </p:spPr>
      </p:pic>
      <p:sp>
        <p:nvSpPr>
          <p:cNvPr id="2" name="Title 1"/>
          <p:cNvSpPr>
            <a:spLocks noGrp="1"/>
          </p:cNvSpPr>
          <p:nvPr>
            <p:ph type="title" hasCustomPrompt="1"/>
          </p:nvPr>
        </p:nvSpPr>
        <p:spPr>
          <a:xfrm>
            <a:off x="613833" y="492978"/>
            <a:ext cx="10896280" cy="1325033"/>
          </a:xfrm>
          <a:prstGeom prst="rect">
            <a:avLst/>
          </a:prstGeom>
        </p:spPr>
        <p:txBody>
          <a:bodyPr anchor="b"/>
          <a:lstStyle>
            <a:lvl1pPr algn="l">
              <a:defRPr sz="4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
        <p:nvSpPr>
          <p:cNvPr id="3" name="Footer Placeholder 2">
            <a:extLst>
              <a:ext uri="{FF2B5EF4-FFF2-40B4-BE49-F238E27FC236}">
                <a16:creationId xmlns:a16="http://schemas.microsoft.com/office/drawing/2014/main" id="{6BEFC647-51C5-E736-E0CC-02C9BC958174}"/>
              </a:ext>
            </a:extLst>
          </p:cNvPr>
          <p:cNvSpPr>
            <a:spLocks noGrp="1"/>
          </p:cNvSpPr>
          <p:nvPr>
            <p:ph type="ftr" sz="quarter" idx="13"/>
          </p:nvPr>
        </p:nvSpPr>
        <p:spPr/>
        <p:txBody>
          <a:bodyPr/>
          <a:lstStyle/>
          <a:p>
            <a:endParaRPr lang="en-US"/>
          </a:p>
        </p:txBody>
      </p:sp>
      <p:sp>
        <p:nvSpPr>
          <p:cNvPr id="4" name="Slide Number Placeholder 3">
            <a:extLst>
              <a:ext uri="{FF2B5EF4-FFF2-40B4-BE49-F238E27FC236}">
                <a16:creationId xmlns:a16="http://schemas.microsoft.com/office/drawing/2014/main" id="{0FB03142-C342-4314-E5F6-C7D604720DFF}"/>
              </a:ext>
            </a:extLst>
          </p:cNvPr>
          <p:cNvSpPr>
            <a:spLocks noGrp="1"/>
          </p:cNvSpPr>
          <p:nvPr>
            <p:ph type="sldNum" sz="quarter" idx="14"/>
          </p:nvPr>
        </p:nvSpPr>
        <p:spPr/>
        <p:txBody>
          <a:bodyPr/>
          <a:lstStyle/>
          <a:p>
            <a:fld id="{04AED599-1D0F-3E40-81CA-01C30F87847C}" type="slidenum">
              <a:rPr lang="en-US" smtClean="0"/>
              <a:pPr/>
              <a:t>‹#›</a:t>
            </a:fld>
            <a:endParaRPr lang="en-US"/>
          </a:p>
        </p:txBody>
      </p:sp>
    </p:spTree>
    <p:extLst>
      <p:ext uri="{BB962C8B-B14F-4D97-AF65-F5344CB8AC3E}">
        <p14:creationId xmlns:p14="http://schemas.microsoft.com/office/powerpoint/2010/main" val="13674898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Header + Graphic">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32042" y="1818011"/>
            <a:ext cx="1471708" cy="128483"/>
          </a:xfrm>
          <a:prstGeom prst="rect">
            <a:avLst/>
          </a:prstGeom>
        </p:spPr>
      </p:pic>
      <p:sp>
        <p:nvSpPr>
          <p:cNvPr id="10" name="Chart Placeholder 11"/>
          <p:cNvSpPr>
            <a:spLocks noGrp="1"/>
          </p:cNvSpPr>
          <p:nvPr>
            <p:ph type="chart" sz="quarter" idx="12" hasCustomPrompt="1"/>
          </p:nvPr>
        </p:nvSpPr>
        <p:spPr>
          <a:xfrm>
            <a:off x="597230" y="2299970"/>
            <a:ext cx="10912883" cy="3948217"/>
          </a:xfrm>
          <a:prstGeom prst="rect">
            <a:avLst/>
          </a:prstGeom>
        </p:spPr>
        <p:txBody>
          <a:bodyPr>
            <a:normAutofit/>
          </a:bodyPr>
          <a:lstStyle>
            <a:lvl1pPr marL="0" indent="0">
              <a:buNone/>
              <a:defRPr sz="3200" b="0" i="1" baseline="0">
                <a:solidFill>
                  <a:schemeClr val="tx1"/>
                </a:solidFill>
                <a:latin typeface="Open Sans Light"/>
                <a:cs typeface="Open Sans Light"/>
              </a:defRPr>
            </a:lvl1pPr>
          </a:lstStyle>
          <a:p>
            <a:r>
              <a:rPr lang="en-US" dirty="0"/>
              <a:t>Graphics can go here – </a:t>
            </a:r>
            <a:br>
              <a:rPr lang="en-US" dirty="0"/>
            </a:br>
            <a:r>
              <a:rPr lang="en-US" dirty="0"/>
              <a:t>replace this box with your image or chart</a:t>
            </a:r>
          </a:p>
        </p:txBody>
      </p:sp>
      <p:sp>
        <p:nvSpPr>
          <p:cNvPr id="2" name="Title 1"/>
          <p:cNvSpPr>
            <a:spLocks noGrp="1"/>
          </p:cNvSpPr>
          <p:nvPr>
            <p:ph type="title" hasCustomPrompt="1"/>
          </p:nvPr>
        </p:nvSpPr>
        <p:spPr>
          <a:xfrm>
            <a:off x="613833" y="492978"/>
            <a:ext cx="10896280" cy="1325033"/>
          </a:xfrm>
          <a:prstGeom prst="rect">
            <a:avLst/>
          </a:prstGeom>
        </p:spPr>
        <p:txBody>
          <a:bodyPr anchor="b"/>
          <a:lstStyle>
            <a:lvl1pPr algn="l">
              <a:defRPr sz="4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
        <p:nvSpPr>
          <p:cNvPr id="3" name="Footer Placeholder 2">
            <a:extLst>
              <a:ext uri="{FF2B5EF4-FFF2-40B4-BE49-F238E27FC236}">
                <a16:creationId xmlns:a16="http://schemas.microsoft.com/office/drawing/2014/main" id="{6BEFC647-51C5-E736-E0CC-02C9BC958174}"/>
              </a:ext>
            </a:extLst>
          </p:cNvPr>
          <p:cNvSpPr>
            <a:spLocks noGrp="1"/>
          </p:cNvSpPr>
          <p:nvPr>
            <p:ph type="ftr" sz="quarter" idx="13"/>
          </p:nvPr>
        </p:nvSpPr>
        <p:spPr/>
        <p:txBody>
          <a:bodyPr/>
          <a:lstStyle/>
          <a:p>
            <a:endParaRPr lang="en-US"/>
          </a:p>
        </p:txBody>
      </p:sp>
      <p:sp>
        <p:nvSpPr>
          <p:cNvPr id="4" name="Slide Number Placeholder 3">
            <a:extLst>
              <a:ext uri="{FF2B5EF4-FFF2-40B4-BE49-F238E27FC236}">
                <a16:creationId xmlns:a16="http://schemas.microsoft.com/office/drawing/2014/main" id="{0FB03142-C342-4314-E5F6-C7D604720DFF}"/>
              </a:ext>
            </a:extLst>
          </p:cNvPr>
          <p:cNvSpPr>
            <a:spLocks noGrp="1"/>
          </p:cNvSpPr>
          <p:nvPr>
            <p:ph type="sldNum" sz="quarter" idx="14"/>
          </p:nvPr>
        </p:nvSpPr>
        <p:spPr/>
        <p:txBody>
          <a:bodyPr/>
          <a:lstStyle/>
          <a:p>
            <a:fld id="{04AED599-1D0F-3E40-81CA-01C30F87847C}" type="slidenum">
              <a:rPr lang="en-US" smtClean="0"/>
              <a:pPr/>
              <a:t>‹#›</a:t>
            </a:fld>
            <a:endParaRPr lang="en-US"/>
          </a:p>
        </p:txBody>
      </p:sp>
    </p:spTree>
    <p:extLst>
      <p:ext uri="{BB962C8B-B14F-4D97-AF65-F5344CB8AC3E}">
        <p14:creationId xmlns:p14="http://schemas.microsoft.com/office/powerpoint/2010/main" val="1193596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4BC6-6F28-392C-7E18-9DC76134E3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97988A-21E9-D5FF-9F3E-9F2A6C4CD6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E99D75-EF97-2F6B-62A9-963CC360A12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90B38D-B982-8626-7E7C-BDAFCDAD8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FB05F-F11C-B887-D63D-5EAFBF310AE0}"/>
              </a:ext>
            </a:extLst>
          </p:cNvPr>
          <p:cNvSpPr>
            <a:spLocks noGrp="1"/>
          </p:cNvSpPr>
          <p:nvPr>
            <p:ph type="sldNum" sz="quarter" idx="12"/>
          </p:nvPr>
        </p:nvSpPr>
        <p:spPr/>
        <p:txBody>
          <a:bodyPr/>
          <a:lstStyle/>
          <a:p>
            <a:fld id="{540F1414-8D08-AD42-BD03-FC55440D38D1}" type="slidenum">
              <a:rPr lang="en-US" smtClean="0"/>
              <a:t>‹#›</a:t>
            </a:fld>
            <a:endParaRPr lang="en-US"/>
          </a:p>
        </p:txBody>
      </p:sp>
    </p:spTree>
    <p:extLst>
      <p:ext uri="{BB962C8B-B14F-4D97-AF65-F5344CB8AC3E}">
        <p14:creationId xmlns:p14="http://schemas.microsoft.com/office/powerpoint/2010/main" val="275165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bg>
      <p:bgPr>
        <a:solidFill>
          <a:schemeClr val="bg1"/>
        </a:solidFill>
        <a:effectLst/>
      </p:bgPr>
    </p:bg>
    <p:spTree>
      <p:nvGrpSpPr>
        <p:cNvPr id="1" name=""/>
        <p:cNvGrpSpPr/>
        <p:nvPr/>
      </p:nvGrpSpPr>
      <p:grpSpPr>
        <a:xfrm>
          <a:off x="0" y="0"/>
          <a:ext cx="0" cy="0"/>
          <a:chOff x="0" y="0"/>
          <a:chExt cx="0" cy="0"/>
        </a:xfrm>
      </p:grpSpPr>
      <p:pic>
        <p:nvPicPr>
          <p:cNvPr id="7" name="Picture 6" descr="UW_W Logo_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8553" y="5626608"/>
            <a:ext cx="1828800" cy="123139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441" y="6234041"/>
            <a:ext cx="3386667" cy="229748"/>
          </a:xfrm>
          <a:prstGeom prst="rect">
            <a:avLst/>
          </a:prstGeom>
        </p:spPr>
      </p:pic>
      <p:pic>
        <p:nvPicPr>
          <p:cNvPr id="9" name="Picture 8"/>
          <p:cNvPicPr>
            <a:picLocks noChangeAspect="1"/>
          </p:cNvPicPr>
          <p:nvPr/>
        </p:nvPicPr>
        <p:blipFill>
          <a:blip r:embed="rId4"/>
          <a:stretch>
            <a:fillRect/>
          </a:stretch>
        </p:blipFill>
        <p:spPr>
          <a:xfrm>
            <a:off x="757441" y="4568599"/>
            <a:ext cx="2133600" cy="186267"/>
          </a:xfrm>
          <a:prstGeom prst="rect">
            <a:avLst/>
          </a:prstGeom>
        </p:spPr>
      </p:pic>
      <p:sp>
        <p:nvSpPr>
          <p:cNvPr id="2" name="Title 1"/>
          <p:cNvSpPr>
            <a:spLocks noGrp="1"/>
          </p:cNvSpPr>
          <p:nvPr>
            <p:ph type="title" hasCustomPrompt="1"/>
          </p:nvPr>
        </p:nvSpPr>
        <p:spPr>
          <a:xfrm>
            <a:off x="613833" y="859991"/>
            <a:ext cx="9364720" cy="3522341"/>
          </a:xfrm>
          <a:prstGeom prst="rect">
            <a:avLst/>
          </a:prstGeom>
        </p:spPr>
        <p:txBody>
          <a:bodyPr anchor="b"/>
          <a:lstStyle>
            <a:lvl1pPr algn="l">
              <a:defRPr sz="6667" b="1" i="0" baseline="0">
                <a:solidFill>
                  <a:schemeClr val="tx2"/>
                </a:solidFill>
                <a:latin typeface="Encode Sans Normal Black" charset="0"/>
                <a:ea typeface="Encode Sans Normal Black" charset="0"/>
                <a:cs typeface="Encode Sans Normal Black" charset="0"/>
              </a:defRPr>
            </a:lvl1pPr>
          </a:lstStyle>
          <a:p>
            <a:r>
              <a:rPr lang="en-US" dirty="0"/>
              <a:t>TITLE HERE </a:t>
            </a:r>
            <a:br>
              <a:rPr lang="en-US" dirty="0"/>
            </a:br>
            <a:r>
              <a:rPr lang="en-US" dirty="0"/>
              <a:t>ENCODE NORMAL BLACK, 50 PT.</a:t>
            </a:r>
          </a:p>
        </p:txBody>
      </p:sp>
    </p:spTree>
    <p:extLst>
      <p:ext uri="{BB962C8B-B14F-4D97-AF65-F5344CB8AC3E}">
        <p14:creationId xmlns:p14="http://schemas.microsoft.com/office/powerpoint/2010/main" val="41009023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D7F0C-B775-90FA-03CF-E752E41FEE04}"/>
              </a:ext>
            </a:extLst>
          </p:cNvPr>
          <p:cNvSpPr>
            <a:spLocks noGrp="1"/>
          </p:cNvSpPr>
          <p:nvPr>
            <p:ph type="title"/>
          </p:nvPr>
        </p:nvSpPr>
        <p:spPr>
          <a:xfrm>
            <a:off x="838200" y="8987"/>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363BE7A-3E9C-726D-3D21-D4BF2AEFD2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41680B-E251-F233-2E9C-B09BD5D0D20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2B7B93E-BCEF-134C-4D7E-85F213154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421DB-31EF-C6D4-6B30-1415F690F1C2}"/>
              </a:ext>
            </a:extLst>
          </p:cNvPr>
          <p:cNvSpPr>
            <a:spLocks noGrp="1"/>
          </p:cNvSpPr>
          <p:nvPr>
            <p:ph type="sldNum" sz="quarter" idx="12"/>
          </p:nvPr>
        </p:nvSpPr>
        <p:spPr/>
        <p:txBody>
          <a:bodyPr/>
          <a:lstStyle/>
          <a:p>
            <a:fld id="{540F1414-8D08-AD42-BD03-FC55440D38D1}" type="slidenum">
              <a:rPr lang="en-US" smtClean="0"/>
              <a:t>‹#›</a:t>
            </a:fld>
            <a:endParaRPr lang="en-US"/>
          </a:p>
        </p:txBody>
      </p:sp>
      <p:pic>
        <p:nvPicPr>
          <p:cNvPr id="7" name="Picture 4" descr="POD-Attention">
            <a:extLst>
              <a:ext uri="{FF2B5EF4-FFF2-40B4-BE49-F238E27FC236}">
                <a16:creationId xmlns:a16="http://schemas.microsoft.com/office/drawing/2014/main" id="{F192C03C-4079-7D26-C9AA-90FC5C5CA9B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8410" y="266534"/>
            <a:ext cx="429790" cy="678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1348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D7F0C-B775-90FA-03CF-E752E41FEE04}"/>
              </a:ext>
            </a:extLst>
          </p:cNvPr>
          <p:cNvSpPr>
            <a:spLocks noGrp="1"/>
          </p:cNvSpPr>
          <p:nvPr>
            <p:ph type="title"/>
          </p:nvPr>
        </p:nvSpPr>
        <p:spPr>
          <a:xfrm>
            <a:off x="838200" y="8984"/>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363BE7A-3E9C-726D-3D21-D4BF2AEFD291}"/>
              </a:ext>
            </a:extLst>
          </p:cNvPr>
          <p:cNvSpPr>
            <a:spLocks noGrp="1"/>
          </p:cNvSpPr>
          <p:nvPr>
            <p:ph idx="1"/>
          </p:nvPr>
        </p:nvSpPr>
        <p:spPr>
          <a:xfrm>
            <a:off x="838200" y="1825624"/>
            <a:ext cx="10515600" cy="3660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41680B-E251-F233-2E9C-B09BD5D0D20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2B7B93E-BCEF-134C-4D7E-85F213154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421DB-31EF-C6D4-6B30-1415F690F1C2}"/>
              </a:ext>
            </a:extLst>
          </p:cNvPr>
          <p:cNvSpPr>
            <a:spLocks noGrp="1"/>
          </p:cNvSpPr>
          <p:nvPr>
            <p:ph type="sldNum" sz="quarter" idx="12"/>
          </p:nvPr>
        </p:nvSpPr>
        <p:spPr/>
        <p:txBody>
          <a:bodyPr/>
          <a:lstStyle/>
          <a:p>
            <a:fld id="{540F1414-8D08-AD42-BD03-FC55440D38D1}" type="slidenum">
              <a:rPr lang="en-US" smtClean="0"/>
              <a:t>‹#›</a:t>
            </a:fld>
            <a:endParaRPr lang="en-US"/>
          </a:p>
        </p:txBody>
      </p:sp>
      <p:pic>
        <p:nvPicPr>
          <p:cNvPr id="7" name="Picture 4" descr="POD-Attention">
            <a:extLst>
              <a:ext uri="{FF2B5EF4-FFF2-40B4-BE49-F238E27FC236}">
                <a16:creationId xmlns:a16="http://schemas.microsoft.com/office/drawing/2014/main" id="{F192C03C-4079-7D26-C9AA-90FC5C5CA9B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8410" y="266531"/>
            <a:ext cx="429790" cy="678719"/>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C008EA7C-3A0D-C187-32DA-D67B117339DC}"/>
              </a:ext>
            </a:extLst>
          </p:cNvPr>
          <p:cNvSpPr>
            <a:spLocks noGrp="1"/>
          </p:cNvSpPr>
          <p:nvPr>
            <p:ph type="body" idx="14"/>
          </p:nvPr>
        </p:nvSpPr>
        <p:spPr>
          <a:xfrm>
            <a:off x="838200" y="5565377"/>
            <a:ext cx="10515600" cy="790973"/>
          </a:xfrm>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5366420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3061E-9763-5DA2-FAE3-77F46F0FD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9482B7-6F87-C3FF-9350-025CACADE94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8C5F37-D037-268B-F54B-A9D09AC7324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F14D50A-7643-D02E-A9A7-E379ABF9CA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A674B1-FCD6-8535-2D3A-BDED4C79AA42}"/>
              </a:ext>
            </a:extLst>
          </p:cNvPr>
          <p:cNvSpPr>
            <a:spLocks noGrp="1"/>
          </p:cNvSpPr>
          <p:nvPr>
            <p:ph type="sldNum" sz="quarter" idx="12"/>
          </p:nvPr>
        </p:nvSpPr>
        <p:spPr/>
        <p:txBody>
          <a:bodyPr/>
          <a:lstStyle/>
          <a:p>
            <a:fld id="{540F1414-8D08-AD42-BD03-FC55440D38D1}" type="slidenum">
              <a:rPr lang="en-US" smtClean="0"/>
              <a:t>‹#›</a:t>
            </a:fld>
            <a:endParaRPr lang="en-US"/>
          </a:p>
        </p:txBody>
      </p:sp>
    </p:spTree>
    <p:extLst>
      <p:ext uri="{BB962C8B-B14F-4D97-AF65-F5344CB8AC3E}">
        <p14:creationId xmlns:p14="http://schemas.microsoft.com/office/powerpoint/2010/main" val="15686331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40BCE-7807-5996-26EE-E3086A9373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A3179A-D095-8FED-12A9-4E016BEED1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C997CF-747A-8B45-C215-1353312A98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DA522B-4C85-29DD-1E07-AC3FA8B96EA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6B45B08-5C40-D8A5-2C89-79F97182CA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9B1B2A-7F74-5ABC-3F3C-CD0A20562FD3}"/>
              </a:ext>
            </a:extLst>
          </p:cNvPr>
          <p:cNvSpPr>
            <a:spLocks noGrp="1"/>
          </p:cNvSpPr>
          <p:nvPr>
            <p:ph type="sldNum" sz="quarter" idx="12"/>
          </p:nvPr>
        </p:nvSpPr>
        <p:spPr/>
        <p:txBody>
          <a:bodyPr/>
          <a:lstStyle/>
          <a:p>
            <a:fld id="{540F1414-8D08-AD42-BD03-FC55440D38D1}" type="slidenum">
              <a:rPr lang="en-US" smtClean="0"/>
              <a:t>‹#›</a:t>
            </a:fld>
            <a:endParaRPr lang="en-US"/>
          </a:p>
        </p:txBody>
      </p:sp>
    </p:spTree>
    <p:extLst>
      <p:ext uri="{BB962C8B-B14F-4D97-AF65-F5344CB8AC3E}">
        <p14:creationId xmlns:p14="http://schemas.microsoft.com/office/powerpoint/2010/main" val="16285662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E8C5-1FEE-75D6-D49A-CCA7AE1E6C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E22605-01B6-AA72-BFCD-7BE3646E8D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211918-79A7-A835-B631-FA144B515A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957BE6-C4B0-9062-CC6E-42B557DDD3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7FF2C-241E-E77A-5BCD-43FAC66E2B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CA66B6-AA44-7CF4-28CA-143E47A39304}"/>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E7315348-32C2-102F-7A41-731CF15EA3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D102DC-832A-AC2E-AEDD-252991BE2F44}"/>
              </a:ext>
            </a:extLst>
          </p:cNvPr>
          <p:cNvSpPr>
            <a:spLocks noGrp="1"/>
          </p:cNvSpPr>
          <p:nvPr>
            <p:ph type="sldNum" sz="quarter" idx="12"/>
          </p:nvPr>
        </p:nvSpPr>
        <p:spPr/>
        <p:txBody>
          <a:bodyPr/>
          <a:lstStyle/>
          <a:p>
            <a:fld id="{540F1414-8D08-AD42-BD03-FC55440D38D1}" type="slidenum">
              <a:rPr lang="en-US" smtClean="0"/>
              <a:t>‹#›</a:t>
            </a:fld>
            <a:endParaRPr lang="en-US"/>
          </a:p>
        </p:txBody>
      </p:sp>
    </p:spTree>
    <p:extLst>
      <p:ext uri="{BB962C8B-B14F-4D97-AF65-F5344CB8AC3E}">
        <p14:creationId xmlns:p14="http://schemas.microsoft.com/office/powerpoint/2010/main" val="40821603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37559-1256-D831-81D9-1C80651602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FD82B1-17EA-B871-7A0B-30043632F78E}"/>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99D6CD8E-51B2-4395-403E-7784FB44F3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B6A37F-6C5F-BA09-41E9-1B6CFF3F9039}"/>
              </a:ext>
            </a:extLst>
          </p:cNvPr>
          <p:cNvSpPr>
            <a:spLocks noGrp="1"/>
          </p:cNvSpPr>
          <p:nvPr>
            <p:ph type="sldNum" sz="quarter" idx="12"/>
          </p:nvPr>
        </p:nvSpPr>
        <p:spPr/>
        <p:txBody>
          <a:bodyPr/>
          <a:lstStyle/>
          <a:p>
            <a:fld id="{540F1414-8D08-AD42-BD03-FC55440D38D1}" type="slidenum">
              <a:rPr lang="en-US" smtClean="0"/>
              <a:t>‹#›</a:t>
            </a:fld>
            <a:endParaRPr lang="en-US"/>
          </a:p>
        </p:txBody>
      </p:sp>
    </p:spTree>
    <p:extLst>
      <p:ext uri="{BB962C8B-B14F-4D97-AF65-F5344CB8AC3E}">
        <p14:creationId xmlns:p14="http://schemas.microsoft.com/office/powerpoint/2010/main" val="13844702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5266A4-B593-76FC-EB60-6E1111E6D76E}"/>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7E67A7C9-6298-F4DC-E413-6B4CF64053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30837B-BBD0-62F7-6B20-B9F7B3B777B5}"/>
              </a:ext>
            </a:extLst>
          </p:cNvPr>
          <p:cNvSpPr>
            <a:spLocks noGrp="1"/>
          </p:cNvSpPr>
          <p:nvPr>
            <p:ph type="sldNum" sz="quarter" idx="12"/>
          </p:nvPr>
        </p:nvSpPr>
        <p:spPr/>
        <p:txBody>
          <a:bodyPr/>
          <a:lstStyle/>
          <a:p>
            <a:fld id="{540F1414-8D08-AD42-BD03-FC55440D38D1}" type="slidenum">
              <a:rPr lang="en-US" smtClean="0"/>
              <a:t>‹#›</a:t>
            </a:fld>
            <a:endParaRPr lang="en-US"/>
          </a:p>
        </p:txBody>
      </p:sp>
    </p:spTree>
    <p:extLst>
      <p:ext uri="{BB962C8B-B14F-4D97-AF65-F5344CB8AC3E}">
        <p14:creationId xmlns:p14="http://schemas.microsoft.com/office/powerpoint/2010/main" val="8470590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B3A7-E177-AE44-7B58-275A833171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B14127-8D87-0801-F516-BBC5A61412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7B46B4-9AD3-2C55-BF03-36B776001E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6A3EDA-3D99-346D-1C53-B618DB2FEF3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B784334-E354-F6BF-6A50-EBF37D2ABD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25E7A2-ADA6-4C62-BEC5-E3ACA545D7A2}"/>
              </a:ext>
            </a:extLst>
          </p:cNvPr>
          <p:cNvSpPr>
            <a:spLocks noGrp="1"/>
          </p:cNvSpPr>
          <p:nvPr>
            <p:ph type="sldNum" sz="quarter" idx="12"/>
          </p:nvPr>
        </p:nvSpPr>
        <p:spPr/>
        <p:txBody>
          <a:bodyPr/>
          <a:lstStyle/>
          <a:p>
            <a:fld id="{540F1414-8D08-AD42-BD03-FC55440D38D1}" type="slidenum">
              <a:rPr lang="en-US" smtClean="0"/>
              <a:t>‹#›</a:t>
            </a:fld>
            <a:endParaRPr lang="en-US"/>
          </a:p>
        </p:txBody>
      </p:sp>
    </p:spTree>
    <p:extLst>
      <p:ext uri="{BB962C8B-B14F-4D97-AF65-F5344CB8AC3E}">
        <p14:creationId xmlns:p14="http://schemas.microsoft.com/office/powerpoint/2010/main" val="9311798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6AE69-41F0-E0DC-D84A-73E3C59C2C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264938-3D5C-1FE2-921B-1A03CBBCB7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197B6A-6B44-1309-071C-066027D83A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561A56-CD17-9CB5-E461-0A4123405393}"/>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5355773-E637-28BF-BCBB-DD7026198D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BF35E7-98AF-3C5E-F718-B9D374B06343}"/>
              </a:ext>
            </a:extLst>
          </p:cNvPr>
          <p:cNvSpPr>
            <a:spLocks noGrp="1"/>
          </p:cNvSpPr>
          <p:nvPr>
            <p:ph type="sldNum" sz="quarter" idx="12"/>
          </p:nvPr>
        </p:nvSpPr>
        <p:spPr/>
        <p:txBody>
          <a:bodyPr/>
          <a:lstStyle/>
          <a:p>
            <a:fld id="{540F1414-8D08-AD42-BD03-FC55440D38D1}" type="slidenum">
              <a:rPr lang="en-US" smtClean="0"/>
              <a:t>‹#›</a:t>
            </a:fld>
            <a:endParaRPr lang="en-US"/>
          </a:p>
        </p:txBody>
      </p:sp>
    </p:spTree>
    <p:extLst>
      <p:ext uri="{BB962C8B-B14F-4D97-AF65-F5344CB8AC3E}">
        <p14:creationId xmlns:p14="http://schemas.microsoft.com/office/powerpoint/2010/main" val="36368392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A1F2B-62F3-763B-67C7-59FAA28EB6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86D9A3-BEC9-FCBD-A701-AA4BC73F7B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C5137C-1B81-4252-79C5-83E0A21489A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8B85168-1B0D-826F-F2A8-485BA3D51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E2AF-B44E-4238-CED1-4999538B997D}"/>
              </a:ext>
            </a:extLst>
          </p:cNvPr>
          <p:cNvSpPr>
            <a:spLocks noGrp="1"/>
          </p:cNvSpPr>
          <p:nvPr>
            <p:ph type="sldNum" sz="quarter" idx="12"/>
          </p:nvPr>
        </p:nvSpPr>
        <p:spPr/>
        <p:txBody>
          <a:bodyPr/>
          <a:lstStyle/>
          <a:p>
            <a:fld id="{540F1414-8D08-AD42-BD03-FC55440D38D1}" type="slidenum">
              <a:rPr lang="en-US" smtClean="0"/>
              <a:t>‹#›</a:t>
            </a:fld>
            <a:endParaRPr lang="en-US"/>
          </a:p>
        </p:txBody>
      </p:sp>
    </p:spTree>
    <p:extLst>
      <p:ext uri="{BB962C8B-B14F-4D97-AF65-F5344CB8AC3E}">
        <p14:creationId xmlns:p14="http://schemas.microsoft.com/office/powerpoint/2010/main" val="4191481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 Subheader + Content">
    <p:spTree>
      <p:nvGrpSpPr>
        <p:cNvPr id="1" name=""/>
        <p:cNvGrpSpPr/>
        <p:nvPr/>
      </p:nvGrpSpPr>
      <p:grpSpPr>
        <a:xfrm>
          <a:off x="0" y="0"/>
          <a:ext cx="0" cy="0"/>
          <a:chOff x="0" y="0"/>
          <a:chExt cx="0" cy="0"/>
        </a:xfrm>
      </p:grpSpPr>
      <p:sp>
        <p:nvSpPr>
          <p:cNvPr id="9" name="Text Placeholder 9"/>
          <p:cNvSpPr>
            <a:spLocks noGrp="1"/>
          </p:cNvSpPr>
          <p:nvPr>
            <p:ph type="body" sz="quarter" idx="11" hasCustomPrompt="1"/>
          </p:nvPr>
        </p:nvSpPr>
        <p:spPr>
          <a:xfrm>
            <a:off x="597231" y="3093653"/>
            <a:ext cx="10929485" cy="3002348"/>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10" name="Text Placeholder 5"/>
          <p:cNvSpPr>
            <a:spLocks noGrp="1"/>
          </p:cNvSpPr>
          <p:nvPr>
            <p:ph type="body" sz="quarter" idx="12" hasCustomPrompt="1"/>
          </p:nvPr>
        </p:nvSpPr>
        <p:spPr>
          <a:xfrm>
            <a:off x="613833" y="2307557"/>
            <a:ext cx="10912883" cy="548228"/>
          </a:xfrm>
          <a:prstGeom prst="rect">
            <a:avLst/>
          </a:prstGeom>
        </p:spPr>
        <p:txBody>
          <a:bodyPr>
            <a:noAutofit/>
          </a:bodyPr>
          <a:lstStyle>
            <a:lvl1pPr marL="0" indent="0">
              <a:lnSpc>
                <a:spcPct val="90000"/>
              </a:lnSpc>
              <a:buNone/>
              <a:defRPr sz="3200" b="0" i="0" baseline="0">
                <a:solidFill>
                  <a:schemeClr val="tx2"/>
                </a:solidFill>
                <a:latin typeface="Uni Sans" charset="0"/>
                <a:ea typeface="Uni Sans" charset="0"/>
                <a:cs typeface="Uni Sans" charset="0"/>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SUB-HEADER HERE (UNI SANS REGULAR, 24 PT.)</a:t>
            </a:r>
          </a:p>
        </p:txBody>
      </p:sp>
      <p:pic>
        <p:nvPicPr>
          <p:cNvPr id="11" name="Picture 10"/>
          <p:cNvPicPr>
            <a:picLocks noChangeAspect="1"/>
          </p:cNvPicPr>
          <p:nvPr/>
        </p:nvPicPr>
        <p:blipFill>
          <a:blip r:embed="rId2"/>
          <a:stretch>
            <a:fillRect/>
          </a:stretch>
        </p:blipFill>
        <p:spPr>
          <a:xfrm>
            <a:off x="732042" y="1818011"/>
            <a:ext cx="1471708" cy="128483"/>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0049" y="6234041"/>
            <a:ext cx="3386667" cy="229748"/>
          </a:xfrm>
          <a:prstGeom prst="rect">
            <a:avLst/>
          </a:prstGeom>
        </p:spPr>
      </p:pic>
      <p:sp>
        <p:nvSpPr>
          <p:cNvPr id="2" name="Title 1"/>
          <p:cNvSpPr>
            <a:spLocks noGrp="1"/>
          </p:cNvSpPr>
          <p:nvPr>
            <p:ph type="title" hasCustomPrompt="1"/>
          </p:nvPr>
        </p:nvSpPr>
        <p:spPr>
          <a:xfrm>
            <a:off x="597231" y="495348"/>
            <a:ext cx="10929485" cy="1325033"/>
          </a:xfrm>
          <a:prstGeom prst="rect">
            <a:avLst/>
          </a:prstGeom>
        </p:spPr>
        <p:txBody>
          <a:bodyPr anchor="b"/>
          <a:lstStyle>
            <a:lvl1pPr algn="l">
              <a:defRPr sz="4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6176718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B0BFE9-02EA-6A93-31CF-306A2D8BB6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1F207E-4F39-5803-A8A6-647F4EF6BE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E5508B-2C3D-7D05-0D6E-50051EBD8F5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A803FCD-19BF-EA40-E328-4F3D3D6DAF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8A03B2-83DC-E556-7BD7-64647E198C30}"/>
              </a:ext>
            </a:extLst>
          </p:cNvPr>
          <p:cNvSpPr>
            <a:spLocks noGrp="1"/>
          </p:cNvSpPr>
          <p:nvPr>
            <p:ph type="sldNum" sz="quarter" idx="12"/>
          </p:nvPr>
        </p:nvSpPr>
        <p:spPr/>
        <p:txBody>
          <a:bodyPr/>
          <a:lstStyle/>
          <a:p>
            <a:fld id="{540F1414-8D08-AD42-BD03-FC55440D38D1}" type="slidenum">
              <a:rPr lang="en-US" smtClean="0"/>
              <a:t>‹#›</a:t>
            </a:fld>
            <a:endParaRPr lang="en-US"/>
          </a:p>
        </p:txBody>
      </p:sp>
    </p:spTree>
    <p:extLst>
      <p:ext uri="{BB962C8B-B14F-4D97-AF65-F5344CB8AC3E}">
        <p14:creationId xmlns:p14="http://schemas.microsoft.com/office/powerpoint/2010/main" val="13226368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Header +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3833" y="492978"/>
            <a:ext cx="10912883" cy="1325033"/>
          </a:xfrm>
          <a:prstGeom prst="rect">
            <a:avLst/>
          </a:prstGeom>
        </p:spPr>
        <p:txBody>
          <a:bodyPr anchor="b"/>
          <a:lstStyle>
            <a:lvl1pPr algn="l">
              <a:defRPr sz="4000" b="1" i="0">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pic>
        <p:nvPicPr>
          <p:cNvPr id="7" name="Picture 6">
            <a:extLs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732042" y="1818011"/>
            <a:ext cx="1471708" cy="128483"/>
          </a:xfrm>
          <a:prstGeom prst="rect">
            <a:avLst/>
          </a:prstGeom>
        </p:spPr>
      </p:pic>
      <p:sp>
        <p:nvSpPr>
          <p:cNvPr id="11" name="Text Placeholder 9"/>
          <p:cNvSpPr>
            <a:spLocks noGrp="1"/>
          </p:cNvSpPr>
          <p:nvPr>
            <p:ph type="body" sz="quarter" idx="11" hasCustomPrompt="1"/>
          </p:nvPr>
        </p:nvSpPr>
        <p:spPr>
          <a:xfrm>
            <a:off x="597231" y="2307557"/>
            <a:ext cx="10929485" cy="3154535"/>
          </a:xfrm>
          <a:prstGeom prst="rect">
            <a:avLst/>
          </a:prstGeom>
        </p:spPr>
        <p:txBody>
          <a:bodyPr/>
          <a:lstStyle>
            <a:lvl1pPr marL="457189" indent="-457189">
              <a:buFont typeface="Arial" panose="020B0604020202020204" pitchFamily="34" charset="0"/>
              <a:buChar char="•"/>
              <a:defRPr sz="2667" b="1" i="0" baseline="0">
                <a:solidFill>
                  <a:schemeClr val="tx2"/>
                </a:solidFill>
                <a:latin typeface="Open Sans" charset="0"/>
                <a:ea typeface="Open Sans" charset="0"/>
                <a:cs typeface="Open Sans" charset="0"/>
              </a:defRPr>
            </a:lvl1pPr>
            <a:lvl2pPr marL="990575" indent="-380990">
              <a:buFont typeface="Arial" panose="020B0604020202020204" pitchFamily="34" charset="0"/>
              <a:buChar char="•"/>
              <a:defRPr sz="2400" b="1" i="0" baseline="0">
                <a:solidFill>
                  <a:schemeClr val="tx2"/>
                </a:solidFill>
                <a:latin typeface="Open Sans" charset="0"/>
                <a:ea typeface="Open Sans" charset="0"/>
                <a:cs typeface="Open Sans" charset="0"/>
              </a:defRPr>
            </a:lvl2pPr>
            <a:lvl3pPr marL="1523962" indent="-304792">
              <a:buSzPct val="100000"/>
              <a:buFont typeface="Arial" panose="020B0604020202020204" pitchFamily="34" charset="0"/>
              <a:buChar char="•"/>
              <a:defRPr sz="2133" b="1" i="0" baseline="0">
                <a:solidFill>
                  <a:schemeClr val="tx2"/>
                </a:solidFill>
                <a:latin typeface="Open Sans" charset="0"/>
                <a:ea typeface="Open Sans" charset="0"/>
                <a:cs typeface="Open Sans" charset="0"/>
              </a:defRPr>
            </a:lvl3pPr>
            <a:lvl4pPr marL="2133547" indent="-304792">
              <a:buFont typeface="Arial" panose="020B0604020202020204" pitchFamily="34" charset="0"/>
              <a:buChar char="•"/>
              <a:defRPr sz="2133" b="1" i="0" baseline="0">
                <a:solidFill>
                  <a:schemeClr val="tx2"/>
                </a:solidFill>
                <a:latin typeface="Open Sans" charset="0"/>
                <a:ea typeface="Open Sans" charset="0"/>
                <a:cs typeface="Open Sans" charset="0"/>
              </a:defRPr>
            </a:lvl4pPr>
            <a:lvl5pPr marL="2743131" indent="-304792">
              <a:buFont typeface="Arial" panose="020B0604020202020204" pitchFamily="34" charset="0"/>
              <a:buChar char="•"/>
              <a:defRPr sz="1867" b="1" i="0" baseline="0">
                <a:solidFill>
                  <a:schemeClr val="tx2"/>
                </a:solidFill>
                <a:latin typeface="Open Sans" charset="0"/>
                <a:ea typeface="Open Sans" charset="0"/>
                <a:cs typeface="Open Sans" charset="0"/>
              </a:defRPr>
            </a:lvl5pPr>
          </a:lstStyle>
          <a:p>
            <a:pPr lvl="0"/>
            <a:r>
              <a:rPr lang="en-US"/>
              <a:t>Content here (Open Sans Bold, 20 pt.)</a:t>
            </a:r>
          </a:p>
          <a:p>
            <a:pPr lvl="1"/>
            <a:r>
              <a:rPr lang="en-US"/>
              <a:t>Second level (Open Sans Bold, 18)</a:t>
            </a:r>
          </a:p>
          <a:p>
            <a:pPr lvl="2"/>
            <a:r>
              <a:rPr lang="en-US"/>
              <a:t>Third level (Open Sans Bold, 16)</a:t>
            </a:r>
          </a:p>
        </p:txBody>
      </p:sp>
      <p:pic>
        <p:nvPicPr>
          <p:cNvPr id="13" name="Picture 12">
            <a:extLs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7447" y="6234041"/>
            <a:ext cx="3386655" cy="229748"/>
          </a:xfrm>
          <a:prstGeom prst="rect">
            <a:avLst/>
          </a:prstGeom>
        </p:spPr>
      </p:pic>
    </p:spTree>
    <p:extLst>
      <p:ext uri="{BB962C8B-B14F-4D97-AF65-F5344CB8AC3E}">
        <p14:creationId xmlns:p14="http://schemas.microsoft.com/office/powerpoint/2010/main" val="2152264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 Content">
    <p:bg>
      <p:bgPr>
        <a:solidFill>
          <a:schemeClr val="bg1"/>
        </a:solidFill>
        <a:effectLst/>
      </p:bgPr>
    </p:bg>
    <p:spTree>
      <p:nvGrpSpPr>
        <p:cNvPr id="1" name=""/>
        <p:cNvGrpSpPr/>
        <p:nvPr/>
      </p:nvGrpSpPr>
      <p:grpSpPr>
        <a:xfrm>
          <a:off x="0" y="0"/>
          <a:ext cx="0" cy="0"/>
          <a:chOff x="0" y="0"/>
          <a:chExt cx="0" cy="0"/>
        </a:xfrm>
      </p:grpSpPr>
      <p:sp>
        <p:nvSpPr>
          <p:cNvPr id="7" name="Text Placeholder 9"/>
          <p:cNvSpPr>
            <a:spLocks noGrp="1"/>
          </p:cNvSpPr>
          <p:nvPr>
            <p:ph type="body" sz="quarter" idx="11" hasCustomPrompt="1"/>
          </p:nvPr>
        </p:nvSpPr>
        <p:spPr>
          <a:xfrm>
            <a:off x="597231" y="2307557"/>
            <a:ext cx="10929485" cy="3154535"/>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12" name="Picture 11"/>
          <p:cNvPicPr>
            <a:picLocks noChangeAspect="1"/>
          </p:cNvPicPr>
          <p:nvPr/>
        </p:nvPicPr>
        <p:blipFill>
          <a:blip r:embed="rId2"/>
          <a:stretch>
            <a:fillRect/>
          </a:stretch>
        </p:blipFill>
        <p:spPr>
          <a:xfrm>
            <a:off x="732042" y="1818011"/>
            <a:ext cx="1471708" cy="128483"/>
          </a:xfrm>
          <a:prstGeom prst="rect">
            <a:avLst/>
          </a:prstGeom>
        </p:spPr>
      </p:pic>
      <p:pic>
        <p:nvPicPr>
          <p:cNvPr id="13" name="Picture 12" descr="UW_W 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8553" y="5626608"/>
            <a:ext cx="1828800" cy="1231392"/>
          </a:xfrm>
          <a:prstGeom prst="rect">
            <a:avLst/>
          </a:prstGeom>
        </p:spPr>
      </p:pic>
      <p:sp>
        <p:nvSpPr>
          <p:cNvPr id="2" name="Title 1"/>
          <p:cNvSpPr>
            <a:spLocks noGrp="1"/>
          </p:cNvSpPr>
          <p:nvPr>
            <p:ph type="title" hasCustomPrompt="1"/>
          </p:nvPr>
        </p:nvSpPr>
        <p:spPr>
          <a:xfrm>
            <a:off x="597231" y="492978"/>
            <a:ext cx="10929485" cy="1325033"/>
          </a:xfrm>
          <a:prstGeom prst="rect">
            <a:avLst/>
          </a:prstGeom>
        </p:spPr>
        <p:txBody>
          <a:bodyPr anchor="b"/>
          <a:lstStyle>
            <a:lvl1pPr algn="l">
              <a:defRPr sz="4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1130395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 Graphic">
    <p:bg>
      <p:bgPr>
        <a:solidFill>
          <a:schemeClr val="bg1"/>
        </a:solidFill>
        <a:effectLst/>
      </p:bgPr>
    </p:bg>
    <p:spTree>
      <p:nvGrpSpPr>
        <p:cNvPr id="1" name=""/>
        <p:cNvGrpSpPr/>
        <p:nvPr/>
      </p:nvGrpSpPr>
      <p:grpSpPr>
        <a:xfrm>
          <a:off x="0" y="0"/>
          <a:ext cx="0" cy="0"/>
          <a:chOff x="0" y="0"/>
          <a:chExt cx="0" cy="0"/>
        </a:xfrm>
      </p:grpSpPr>
      <p:sp>
        <p:nvSpPr>
          <p:cNvPr id="6" name="Chart Placeholder 11"/>
          <p:cNvSpPr>
            <a:spLocks noGrp="1"/>
          </p:cNvSpPr>
          <p:nvPr>
            <p:ph type="chart" sz="quarter" idx="12" hasCustomPrompt="1"/>
          </p:nvPr>
        </p:nvSpPr>
        <p:spPr>
          <a:xfrm>
            <a:off x="597230" y="2299970"/>
            <a:ext cx="10912883" cy="3770892"/>
          </a:xfrm>
          <a:prstGeom prst="rect">
            <a:avLst/>
          </a:prstGeom>
        </p:spPr>
        <p:txBody>
          <a:bodyPr>
            <a:normAutofit/>
          </a:bodyPr>
          <a:lstStyle>
            <a:lvl1pPr marL="0" indent="0">
              <a:buNone/>
              <a:defRPr sz="3200" b="0" i="1" baseline="0">
                <a:solidFill>
                  <a:srgbClr val="FFFFFF"/>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13" name="Picture 12"/>
          <p:cNvPicPr>
            <a:picLocks noChangeAspect="1"/>
          </p:cNvPicPr>
          <p:nvPr/>
        </p:nvPicPr>
        <p:blipFill>
          <a:blip r:embed="rId2"/>
          <a:stretch>
            <a:fillRect/>
          </a:stretch>
        </p:blipFill>
        <p:spPr>
          <a:xfrm>
            <a:off x="732042" y="1818011"/>
            <a:ext cx="1471708" cy="128483"/>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0049" y="6234041"/>
            <a:ext cx="3386667" cy="229748"/>
          </a:xfrm>
          <a:prstGeom prst="rect">
            <a:avLst/>
          </a:prstGeom>
        </p:spPr>
      </p:pic>
      <p:sp>
        <p:nvSpPr>
          <p:cNvPr id="2" name="Title 1"/>
          <p:cNvSpPr>
            <a:spLocks noGrp="1"/>
          </p:cNvSpPr>
          <p:nvPr>
            <p:ph type="title" hasCustomPrompt="1"/>
          </p:nvPr>
        </p:nvSpPr>
        <p:spPr>
          <a:xfrm>
            <a:off x="613833" y="494164"/>
            <a:ext cx="10912883" cy="1325033"/>
          </a:xfrm>
          <a:prstGeom prst="rect">
            <a:avLst/>
          </a:prstGeom>
        </p:spPr>
        <p:txBody>
          <a:bodyPr anchor="b"/>
          <a:lstStyle>
            <a:lvl1pPr algn="l">
              <a:defRPr sz="4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362765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28DAC-2BC5-ECFF-F918-51F58784D780}"/>
              </a:ext>
            </a:extLst>
          </p:cNvPr>
          <p:cNvSpPr>
            <a:spLocks noGrp="1"/>
          </p:cNvSpPr>
          <p:nvPr>
            <p:ph type="ctrTitle"/>
          </p:nvPr>
        </p:nvSpPr>
        <p:spPr>
          <a:xfrm>
            <a:off x="1524000" y="1122536"/>
            <a:ext cx="9144000" cy="2387575"/>
          </a:xfrm>
        </p:spPr>
        <p:txBody>
          <a:bodyPr anchor="b"/>
          <a:lstStyle>
            <a:lvl1pPr algn="ctr">
              <a:defRPr sz="1406"/>
            </a:lvl1pPr>
          </a:lstStyle>
          <a:p>
            <a:r>
              <a:rPr lang="en-US"/>
              <a:t>Click to edit Master title style</a:t>
            </a:r>
          </a:p>
        </p:txBody>
      </p:sp>
      <p:sp>
        <p:nvSpPr>
          <p:cNvPr id="3" name="Subtitle 2">
            <a:extLst>
              <a:ext uri="{FF2B5EF4-FFF2-40B4-BE49-F238E27FC236}">
                <a16:creationId xmlns:a16="http://schemas.microsoft.com/office/drawing/2014/main" id="{8DA1439E-61A8-F5CB-E20A-699A065A5F9E}"/>
              </a:ext>
            </a:extLst>
          </p:cNvPr>
          <p:cNvSpPr>
            <a:spLocks noGrp="1"/>
          </p:cNvSpPr>
          <p:nvPr>
            <p:ph type="subTitle" idx="1"/>
          </p:nvPr>
        </p:nvSpPr>
        <p:spPr>
          <a:xfrm>
            <a:off x="1524000" y="3602013"/>
            <a:ext cx="9144000" cy="1655713"/>
          </a:xfrm>
        </p:spPr>
        <p:txBody>
          <a:bodyPr/>
          <a:lstStyle>
            <a:lvl1pPr marL="0" indent="0" algn="ctr">
              <a:buNone/>
              <a:defRPr sz="563"/>
            </a:lvl1pPr>
            <a:lvl2pPr marL="107168" indent="0" algn="ctr">
              <a:buNone/>
              <a:defRPr sz="469"/>
            </a:lvl2pPr>
            <a:lvl3pPr marL="214335" indent="0" algn="ctr">
              <a:buNone/>
              <a:defRPr sz="422"/>
            </a:lvl3pPr>
            <a:lvl4pPr marL="321503" indent="0" algn="ctr">
              <a:buNone/>
              <a:defRPr sz="375"/>
            </a:lvl4pPr>
            <a:lvl5pPr marL="428671" indent="0" algn="ctr">
              <a:buNone/>
              <a:defRPr sz="375"/>
            </a:lvl5pPr>
            <a:lvl6pPr marL="535838" indent="0" algn="ctr">
              <a:buNone/>
              <a:defRPr sz="375"/>
            </a:lvl6pPr>
            <a:lvl7pPr marL="643006" indent="0" algn="ctr">
              <a:buNone/>
              <a:defRPr sz="375"/>
            </a:lvl7pPr>
            <a:lvl8pPr marL="750174" indent="0" algn="ctr">
              <a:buNone/>
              <a:defRPr sz="375"/>
            </a:lvl8pPr>
            <a:lvl9pPr marL="857341" indent="0" algn="ctr">
              <a:buNone/>
              <a:defRPr sz="375"/>
            </a:lvl9pPr>
          </a:lstStyle>
          <a:p>
            <a:r>
              <a:rPr lang="en-US"/>
              <a:t>Click to edit Master subtitle style</a:t>
            </a:r>
          </a:p>
        </p:txBody>
      </p:sp>
      <p:sp>
        <p:nvSpPr>
          <p:cNvPr id="4" name="Date Placeholder 3">
            <a:extLst>
              <a:ext uri="{FF2B5EF4-FFF2-40B4-BE49-F238E27FC236}">
                <a16:creationId xmlns:a16="http://schemas.microsoft.com/office/drawing/2014/main" id="{D6B58BD8-F885-ED88-BB06-F03E5E074200}"/>
              </a:ext>
            </a:extLst>
          </p:cNvPr>
          <p:cNvSpPr>
            <a:spLocks noGrp="1"/>
          </p:cNvSpPr>
          <p:nvPr>
            <p:ph type="dt" sz="half" idx="10"/>
          </p:nvPr>
        </p:nvSpPr>
        <p:spPr/>
        <p:txBody>
          <a:bodyPr/>
          <a:lstStyle>
            <a:lvl1pPr>
              <a:defRPr/>
            </a:lvl1pPr>
          </a:lstStyle>
          <a:p>
            <a:endParaRPr lang="en-US"/>
          </a:p>
        </p:txBody>
      </p:sp>
      <p:sp>
        <p:nvSpPr>
          <p:cNvPr id="5" name="Footer Placeholder 4">
            <a:extLst>
              <a:ext uri="{FF2B5EF4-FFF2-40B4-BE49-F238E27FC236}">
                <a16:creationId xmlns:a16="http://schemas.microsoft.com/office/drawing/2014/main" id="{344B4817-3029-ADA9-C8C5-4FCA1BA53C58}"/>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D62E25A2-1351-7059-832B-230E7682EF20}"/>
              </a:ext>
            </a:extLst>
          </p:cNvPr>
          <p:cNvSpPr>
            <a:spLocks noGrp="1"/>
          </p:cNvSpPr>
          <p:nvPr>
            <p:ph type="sldNum" sz="quarter" idx="12"/>
          </p:nvPr>
        </p:nvSpPr>
        <p:spPr/>
        <p:txBody>
          <a:bodyPr/>
          <a:lstStyle>
            <a:lvl1pPr>
              <a:defRPr/>
            </a:lvl1pPr>
          </a:lstStyle>
          <a:p>
            <a:fld id="{90307671-A12E-5844-B1B3-F87678F8EFA5}" type="slidenum">
              <a:rPr lang="en-US" smtClean="0"/>
              <a:t>‹#›</a:t>
            </a:fld>
            <a:endParaRPr lang="en-US"/>
          </a:p>
        </p:txBody>
      </p:sp>
    </p:spTree>
    <p:extLst>
      <p:ext uri="{BB962C8B-B14F-4D97-AF65-F5344CB8AC3E}">
        <p14:creationId xmlns:p14="http://schemas.microsoft.com/office/powerpoint/2010/main" val="4239849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9282" y="4568599"/>
            <a:ext cx="2129919" cy="186267"/>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7442" y="6132143"/>
            <a:ext cx="3221697" cy="283315"/>
          </a:xfrm>
          <a:prstGeom prst="rect">
            <a:avLst/>
          </a:prstGeom>
        </p:spPr>
      </p:pic>
      <p:pic>
        <p:nvPicPr>
          <p:cNvPr id="10" name="Picture 9" descr="W Logo_Purple_2685_HE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978553" y="5626608"/>
            <a:ext cx="1828800" cy="1231392"/>
          </a:xfrm>
          <a:prstGeom prst="rect">
            <a:avLst/>
          </a:prstGeom>
        </p:spPr>
      </p:pic>
      <p:sp>
        <p:nvSpPr>
          <p:cNvPr id="2" name="Title 1"/>
          <p:cNvSpPr>
            <a:spLocks noGrp="1"/>
          </p:cNvSpPr>
          <p:nvPr>
            <p:ph type="title" hasCustomPrompt="1"/>
          </p:nvPr>
        </p:nvSpPr>
        <p:spPr>
          <a:xfrm>
            <a:off x="613833" y="859991"/>
            <a:ext cx="9364720" cy="3522341"/>
          </a:xfrm>
          <a:prstGeom prst="rect">
            <a:avLst/>
          </a:prstGeom>
        </p:spPr>
        <p:txBody>
          <a:bodyPr anchor="b"/>
          <a:lstStyle>
            <a:lvl1pPr algn="l">
              <a:defRPr sz="6667"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2358191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78553" y="5626608"/>
            <a:ext cx="1828800" cy="1231392"/>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9282" y="4568599"/>
            <a:ext cx="2129919" cy="186267"/>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7447" y="6234041"/>
            <a:ext cx="3386655" cy="229748"/>
          </a:xfrm>
          <a:prstGeom prst="rect">
            <a:avLst/>
          </a:prstGeom>
        </p:spPr>
      </p:pic>
      <p:sp>
        <p:nvSpPr>
          <p:cNvPr id="2" name="Title 1"/>
          <p:cNvSpPr>
            <a:spLocks noGrp="1"/>
          </p:cNvSpPr>
          <p:nvPr>
            <p:ph type="title" hasCustomPrompt="1"/>
          </p:nvPr>
        </p:nvSpPr>
        <p:spPr>
          <a:xfrm>
            <a:off x="613833" y="859991"/>
            <a:ext cx="9296400" cy="3522341"/>
          </a:xfrm>
          <a:prstGeom prst="rect">
            <a:avLst/>
          </a:prstGeom>
        </p:spPr>
        <p:txBody>
          <a:bodyPr anchor="b"/>
          <a:lstStyle>
            <a:lvl1pPr algn="l">
              <a:defRPr sz="6667"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207265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597231" y="3093653"/>
            <a:ext cx="10929485" cy="3002348"/>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11" name="Text Placeholder 5"/>
          <p:cNvSpPr>
            <a:spLocks noGrp="1"/>
          </p:cNvSpPr>
          <p:nvPr>
            <p:ph type="body" sz="quarter" idx="12" hasCustomPrompt="1"/>
          </p:nvPr>
        </p:nvSpPr>
        <p:spPr>
          <a:xfrm>
            <a:off x="613833" y="2307557"/>
            <a:ext cx="10912883" cy="548228"/>
          </a:xfrm>
          <a:prstGeom prst="rect">
            <a:avLst/>
          </a:prstGeom>
        </p:spPr>
        <p:txBody>
          <a:bodyPr>
            <a:noAutofit/>
          </a:bodyPr>
          <a:lstStyle>
            <a:lvl1pPr marL="0" indent="0">
              <a:lnSpc>
                <a:spcPct val="90000"/>
              </a:lnSpc>
              <a:buNone/>
              <a:defRPr sz="3200" b="0" i="0" baseline="0">
                <a:solidFill>
                  <a:schemeClr val="tx2"/>
                </a:solidFill>
                <a:latin typeface="Uni Sans" charset="0"/>
                <a:ea typeface="Uni Sans" charset="0"/>
                <a:cs typeface="Uni Sans" charset="0"/>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SUB-HEADER HERE (UNI SANS REGULAR, 24 PT.)</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1166" y="1818011"/>
            <a:ext cx="1453460" cy="128483"/>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40055" y="6234041"/>
            <a:ext cx="3386655" cy="229748"/>
          </a:xfrm>
          <a:prstGeom prst="rect">
            <a:avLst/>
          </a:prstGeom>
        </p:spPr>
      </p:pic>
      <p:sp>
        <p:nvSpPr>
          <p:cNvPr id="2" name="Title 1"/>
          <p:cNvSpPr>
            <a:spLocks noGrp="1"/>
          </p:cNvSpPr>
          <p:nvPr>
            <p:ph type="title" hasCustomPrompt="1"/>
          </p:nvPr>
        </p:nvSpPr>
        <p:spPr>
          <a:xfrm>
            <a:off x="613833" y="492978"/>
            <a:ext cx="10912876" cy="1325033"/>
          </a:xfrm>
          <a:prstGeom prst="rect">
            <a:avLst/>
          </a:prstGeom>
        </p:spPr>
        <p:txBody>
          <a:bodyPr anchor="b"/>
          <a:lstStyle>
            <a:lvl1pPr algn="l">
              <a:defRPr sz="4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9937028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428860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hf hdr="0" ftr="0" dt="0"/>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2CA9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904533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91" r:id="rId6"/>
  </p:sldLayoutIdLst>
  <p:hf hdr="0" ftr="0" dt="0"/>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9A0489-9218-14CB-664B-E15D17DD4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82000"/>
                  </a:schemeClr>
                </a:solidFill>
              </a:defRPr>
            </a:lvl1pPr>
          </a:lstStyle>
          <a:p>
            <a:endParaRPr lang="en-US"/>
          </a:p>
        </p:txBody>
      </p:sp>
      <p:sp>
        <p:nvSpPr>
          <p:cNvPr id="3" name="Slide Number Placeholder 2">
            <a:extLst>
              <a:ext uri="{FF2B5EF4-FFF2-40B4-BE49-F238E27FC236}">
                <a16:creationId xmlns:a16="http://schemas.microsoft.com/office/drawing/2014/main" id="{2671F718-5817-9E22-F54E-0106A6F58216}"/>
              </a:ext>
            </a:extLst>
          </p:cNvPr>
          <p:cNvSpPr>
            <a:spLocks noGrp="1"/>
          </p:cNvSpPr>
          <p:nvPr>
            <p:ph type="sldNum" sz="quarter" idx="4"/>
          </p:nvPr>
        </p:nvSpPr>
        <p:spPr>
          <a:xfrm>
            <a:off x="593273" y="6356349"/>
            <a:ext cx="2743200" cy="365125"/>
          </a:xfrm>
          <a:prstGeom prst="rect">
            <a:avLst/>
          </a:prstGeom>
        </p:spPr>
        <p:txBody>
          <a:bodyPr vert="horz" lIns="91440" tIns="45720" rIns="91440" bIns="45720" rtlCol="0" anchor="ctr"/>
          <a:lstStyle>
            <a:lvl1pPr algn="l">
              <a:defRPr sz="1600">
                <a:solidFill>
                  <a:schemeClr val="tx1">
                    <a:tint val="82000"/>
                  </a:schemeClr>
                </a:solidFill>
              </a:defRPr>
            </a:lvl1pPr>
          </a:lstStyle>
          <a:p>
            <a:fld id="{04AED599-1D0F-3E40-81CA-01C30F87847C}" type="slidenum">
              <a:rPr lang="en-US" smtClean="0"/>
              <a:pPr/>
              <a:t>‹#›</a:t>
            </a:fld>
            <a:endParaRPr lang="en-US"/>
          </a:p>
        </p:txBody>
      </p:sp>
    </p:spTree>
    <p:extLst>
      <p:ext uri="{BB962C8B-B14F-4D97-AF65-F5344CB8AC3E}">
        <p14:creationId xmlns:p14="http://schemas.microsoft.com/office/powerpoint/2010/main" val="362579417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706" r:id="rId6"/>
  </p:sldLayoutIdLst>
  <p:hf hdr="0" ftr="0" dt="0"/>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16AAEF-9553-6E15-9DC9-E0CA05181D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3FC74C-7A91-86F4-F1E9-9AD90F5BF9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E15B10-E2D8-C054-50C8-3A301067B6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en-US"/>
          </a:p>
        </p:txBody>
      </p:sp>
      <p:sp>
        <p:nvSpPr>
          <p:cNvPr id="5" name="Footer Placeholder 4">
            <a:extLst>
              <a:ext uri="{FF2B5EF4-FFF2-40B4-BE49-F238E27FC236}">
                <a16:creationId xmlns:a16="http://schemas.microsoft.com/office/drawing/2014/main" id="{64AFC91C-2074-02A1-534E-7CA6FBB3EC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F712306-7B7C-B19B-E1EF-B076242A42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40F1414-8D08-AD42-BD03-FC55440D38D1}" type="slidenum">
              <a:rPr lang="en-US" smtClean="0"/>
              <a:t>‹#›</a:t>
            </a:fld>
            <a:endParaRPr lang="en-US"/>
          </a:p>
        </p:txBody>
      </p:sp>
    </p:spTree>
    <p:extLst>
      <p:ext uri="{BB962C8B-B14F-4D97-AF65-F5344CB8AC3E}">
        <p14:creationId xmlns:p14="http://schemas.microsoft.com/office/powerpoint/2010/main" val="103822814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hf hdr="0" ftr="0" dt="0"/>
  <p:txStyles>
    <p:titleStyle>
      <a:lvl1pPr algn="l" defTabSz="914400" rtl="0" eaLnBrk="1" latinLnBrk="0" hangingPunct="1">
        <a:lnSpc>
          <a:spcPct val="90000"/>
        </a:lnSpc>
        <a:spcBef>
          <a:spcPct val="0"/>
        </a:spcBef>
        <a:buNone/>
        <a:defRPr sz="4400" kern="1200">
          <a:solidFill>
            <a:srgbClr val="06352E"/>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6352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6352E"/>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6352E"/>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6352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6352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7.xml"/><Relationship Id="rId4" Type="http://schemas.openxmlformats.org/officeDocument/2006/relationships/image" Target="../media/image28.sv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image" Target="../media/image28.sv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7.xml"/><Relationship Id="rId1" Type="http://schemas.openxmlformats.org/officeDocument/2006/relationships/slideLayout" Target="../slideLayouts/slideLayout18.xml"/><Relationship Id="rId4" Type="http://schemas.openxmlformats.org/officeDocument/2006/relationships/chart" Target="../charts/char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1.xml"/><Relationship Id="rId1" Type="http://schemas.openxmlformats.org/officeDocument/2006/relationships/slideLayout" Target="../slideLayouts/slideLayout21.xml"/><Relationship Id="rId5" Type="http://schemas.openxmlformats.org/officeDocument/2006/relationships/image" Target="../media/image36.png"/><Relationship Id="rId4" Type="http://schemas.openxmlformats.org/officeDocument/2006/relationships/chart" Target="../charts/char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8DF89B-3485-AAC0-EDBC-24F7CE06998C}"/>
              </a:ext>
            </a:extLst>
          </p:cNvPr>
          <p:cNvSpPr>
            <a:spLocks noGrp="1"/>
          </p:cNvSpPr>
          <p:nvPr>
            <p:ph type="title"/>
          </p:nvPr>
        </p:nvSpPr>
        <p:spPr/>
        <p:txBody>
          <a:bodyPr anchor="b">
            <a:normAutofit/>
          </a:bodyPr>
          <a:lstStyle/>
          <a:p>
            <a:r>
              <a:rPr lang="en-US" sz="6200" dirty="0"/>
              <a:t>Mitigating the Impact of Data Movement in Contemporary Applications</a:t>
            </a:r>
          </a:p>
        </p:txBody>
      </p:sp>
      <p:sp>
        <p:nvSpPr>
          <p:cNvPr id="6" name="TextBox 5">
            <a:extLst>
              <a:ext uri="{FF2B5EF4-FFF2-40B4-BE49-F238E27FC236}">
                <a16:creationId xmlns:a16="http://schemas.microsoft.com/office/drawing/2014/main" id="{B9710FCE-5C7F-5CF7-CC11-C33C8B1FD2EA}"/>
              </a:ext>
            </a:extLst>
          </p:cNvPr>
          <p:cNvSpPr txBox="1"/>
          <p:nvPr/>
        </p:nvSpPr>
        <p:spPr>
          <a:xfrm>
            <a:off x="731399" y="4911634"/>
            <a:ext cx="2223879" cy="923330"/>
          </a:xfrm>
          <a:prstGeom prst="rect">
            <a:avLst/>
          </a:prstGeom>
          <a:noFill/>
        </p:spPr>
        <p:txBody>
          <a:bodyPr wrap="none" rtlCol="0">
            <a:spAutoFit/>
          </a:bodyPr>
          <a:lstStyle/>
          <a:p>
            <a:r>
              <a:rPr lang="en-US" dirty="0"/>
              <a:t>Aditya K Kamath</a:t>
            </a:r>
          </a:p>
          <a:p>
            <a:r>
              <a:rPr lang="en-US" dirty="0"/>
              <a:t>Generals Examination</a:t>
            </a:r>
          </a:p>
          <a:p>
            <a:r>
              <a:rPr lang="en-US" dirty="0"/>
              <a:t>May 27</a:t>
            </a:r>
            <a:r>
              <a:rPr lang="en-US" baseline="30000" dirty="0"/>
              <a:t>th</a:t>
            </a:r>
            <a:r>
              <a:rPr lang="en-US" dirty="0"/>
              <a:t>, 2025</a:t>
            </a:r>
          </a:p>
        </p:txBody>
      </p:sp>
    </p:spTree>
    <p:extLst>
      <p:ext uri="{BB962C8B-B14F-4D97-AF65-F5344CB8AC3E}">
        <p14:creationId xmlns:p14="http://schemas.microsoft.com/office/powerpoint/2010/main" val="1603593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hart Placeholder 20">
            <a:extLst>
              <a:ext uri="{FF2B5EF4-FFF2-40B4-BE49-F238E27FC236}">
                <a16:creationId xmlns:a16="http://schemas.microsoft.com/office/drawing/2014/main" id="{20E13648-66C5-126E-4458-B172043FD709}"/>
              </a:ext>
            </a:extLst>
          </p:cNvPr>
          <p:cNvSpPr>
            <a:spLocks noGrp="1"/>
          </p:cNvSpPr>
          <p:nvPr>
            <p:ph type="chart" sz="quarter" idx="12"/>
          </p:nvPr>
        </p:nvSpPr>
        <p:spPr/>
        <p:txBody>
          <a:bodyPr/>
          <a:lstStyle/>
          <a:p>
            <a:endParaRPr lang="en-US"/>
          </a:p>
        </p:txBody>
      </p:sp>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Use case: Multi-Version Concurrency Control</a:t>
            </a:r>
          </a:p>
        </p:txBody>
      </p:sp>
      <p:sp>
        <p:nvSpPr>
          <p:cNvPr id="6" name="Text Placeholder 5">
            <a:extLst>
              <a:ext uri="{FF2B5EF4-FFF2-40B4-BE49-F238E27FC236}">
                <a16:creationId xmlns:a16="http://schemas.microsoft.com/office/drawing/2014/main" id="{673CDC2C-328B-F0D6-D63B-FB49E6F65EE8}"/>
              </a:ext>
            </a:extLst>
          </p:cNvPr>
          <p:cNvSpPr>
            <a:spLocks noGrp="1"/>
          </p:cNvSpPr>
          <p:nvPr>
            <p:ph type="body" sz="quarter" idx="4294967295"/>
          </p:nvPr>
        </p:nvSpPr>
        <p:spPr>
          <a:xfrm>
            <a:off x="0" y="5607050"/>
            <a:ext cx="10929938" cy="573088"/>
          </a:xfrm>
          <a:prstGeom prst="rect">
            <a:avLst/>
          </a:prstGeom>
        </p:spPr>
        <p:txBody>
          <a:bodyPr/>
          <a:lstStyle/>
          <a:p>
            <a:pPr marL="0" indent="0" algn="ctr">
              <a:buNone/>
            </a:pPr>
            <a:r>
              <a:rPr lang="en-US" dirty="0"/>
              <a:t>Copy used for isolation</a:t>
            </a:r>
          </a:p>
        </p:txBody>
      </p:sp>
      <p:sp>
        <p:nvSpPr>
          <p:cNvPr id="13" name="Freeform 12">
            <a:extLst>
              <a:ext uri="{FF2B5EF4-FFF2-40B4-BE49-F238E27FC236}">
                <a16:creationId xmlns:a16="http://schemas.microsoft.com/office/drawing/2014/main" id="{AB0F9194-EEC7-99CE-6F15-9D88F4DCB649}"/>
              </a:ext>
            </a:extLst>
          </p:cNvPr>
          <p:cNvSpPr/>
          <p:nvPr/>
        </p:nvSpPr>
        <p:spPr>
          <a:xfrm>
            <a:off x="1528063" y="2348992"/>
            <a:ext cx="195072" cy="804672"/>
          </a:xfrm>
          <a:custGeom>
            <a:avLst/>
            <a:gdLst>
              <a:gd name="connsiteX0" fmla="*/ 466344 w 466867"/>
              <a:gd name="connsiteY0" fmla="*/ 0 h 1600200"/>
              <a:gd name="connsiteX1" fmla="*/ 0 w 466867"/>
              <a:gd name="connsiteY1" fmla="*/ 530352 h 1600200"/>
              <a:gd name="connsiteX2" fmla="*/ 466344 w 466867"/>
              <a:gd name="connsiteY2" fmla="*/ 978408 h 1600200"/>
              <a:gd name="connsiteX3" fmla="*/ 73152 w 466867"/>
              <a:gd name="connsiteY3" fmla="*/ 1600200 h 1600200"/>
            </a:gdLst>
            <a:ahLst/>
            <a:cxnLst>
              <a:cxn ang="0">
                <a:pos x="connsiteX0" y="connsiteY0"/>
              </a:cxn>
              <a:cxn ang="0">
                <a:pos x="connsiteX1" y="connsiteY1"/>
              </a:cxn>
              <a:cxn ang="0">
                <a:pos x="connsiteX2" y="connsiteY2"/>
              </a:cxn>
              <a:cxn ang="0">
                <a:pos x="connsiteX3" y="connsiteY3"/>
              </a:cxn>
            </a:cxnLst>
            <a:rect l="l" t="t" r="r" b="b"/>
            <a:pathLst>
              <a:path w="466867" h="1600200">
                <a:moveTo>
                  <a:pt x="466344" y="0"/>
                </a:moveTo>
                <a:cubicBezTo>
                  <a:pt x="233172" y="183642"/>
                  <a:pt x="0" y="367284"/>
                  <a:pt x="0" y="530352"/>
                </a:cubicBezTo>
                <a:cubicBezTo>
                  <a:pt x="0" y="693420"/>
                  <a:pt x="454152" y="800100"/>
                  <a:pt x="466344" y="978408"/>
                </a:cubicBezTo>
                <a:cubicBezTo>
                  <a:pt x="478536" y="1156716"/>
                  <a:pt x="275844" y="1378458"/>
                  <a:pt x="73152" y="1600200"/>
                </a:cubicBezTo>
              </a:path>
            </a:pathLst>
          </a:cu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Freeform 13">
            <a:extLst>
              <a:ext uri="{FF2B5EF4-FFF2-40B4-BE49-F238E27FC236}">
                <a16:creationId xmlns:a16="http://schemas.microsoft.com/office/drawing/2014/main" id="{1500BB31-9637-B082-E575-79FCE95CCF15}"/>
              </a:ext>
            </a:extLst>
          </p:cNvPr>
          <p:cNvSpPr/>
          <p:nvPr/>
        </p:nvSpPr>
        <p:spPr>
          <a:xfrm>
            <a:off x="10273793" y="2348992"/>
            <a:ext cx="195072" cy="804672"/>
          </a:xfrm>
          <a:custGeom>
            <a:avLst/>
            <a:gdLst>
              <a:gd name="connsiteX0" fmla="*/ 466344 w 466867"/>
              <a:gd name="connsiteY0" fmla="*/ 0 h 1600200"/>
              <a:gd name="connsiteX1" fmla="*/ 0 w 466867"/>
              <a:gd name="connsiteY1" fmla="*/ 530352 h 1600200"/>
              <a:gd name="connsiteX2" fmla="*/ 466344 w 466867"/>
              <a:gd name="connsiteY2" fmla="*/ 978408 h 1600200"/>
              <a:gd name="connsiteX3" fmla="*/ 73152 w 466867"/>
              <a:gd name="connsiteY3" fmla="*/ 1600200 h 1600200"/>
            </a:gdLst>
            <a:ahLst/>
            <a:cxnLst>
              <a:cxn ang="0">
                <a:pos x="connsiteX0" y="connsiteY0"/>
              </a:cxn>
              <a:cxn ang="0">
                <a:pos x="connsiteX1" y="connsiteY1"/>
              </a:cxn>
              <a:cxn ang="0">
                <a:pos x="connsiteX2" y="connsiteY2"/>
              </a:cxn>
              <a:cxn ang="0">
                <a:pos x="connsiteX3" y="connsiteY3"/>
              </a:cxn>
            </a:cxnLst>
            <a:rect l="l" t="t" r="r" b="b"/>
            <a:pathLst>
              <a:path w="466867" h="1600200">
                <a:moveTo>
                  <a:pt x="466344" y="0"/>
                </a:moveTo>
                <a:cubicBezTo>
                  <a:pt x="233172" y="183642"/>
                  <a:pt x="0" y="367284"/>
                  <a:pt x="0" y="530352"/>
                </a:cubicBezTo>
                <a:cubicBezTo>
                  <a:pt x="0" y="693420"/>
                  <a:pt x="454152" y="800100"/>
                  <a:pt x="466344" y="978408"/>
                </a:cubicBezTo>
                <a:cubicBezTo>
                  <a:pt x="478536" y="1156716"/>
                  <a:pt x="275844" y="1378458"/>
                  <a:pt x="73152" y="1600200"/>
                </a:cubicBezTo>
              </a:path>
            </a:pathLst>
          </a:cu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 name="TextBox 14">
            <a:extLst>
              <a:ext uri="{FF2B5EF4-FFF2-40B4-BE49-F238E27FC236}">
                <a16:creationId xmlns:a16="http://schemas.microsoft.com/office/drawing/2014/main" id="{EFDDF6B7-E75B-8292-B96B-5F0A63EAFB53}"/>
              </a:ext>
            </a:extLst>
          </p:cNvPr>
          <p:cNvSpPr txBox="1"/>
          <p:nvPr/>
        </p:nvSpPr>
        <p:spPr>
          <a:xfrm>
            <a:off x="1310941" y="1938623"/>
            <a:ext cx="824393" cy="379656"/>
          </a:xfrm>
          <a:prstGeom prst="rect">
            <a:avLst/>
          </a:prstGeom>
          <a:noFill/>
        </p:spPr>
        <p:txBody>
          <a:bodyPr wrap="none" rtlCol="0">
            <a:spAutoFit/>
          </a:bodyPr>
          <a:lstStyle/>
          <a:p>
            <a:pPr algn="ctr"/>
            <a:r>
              <a:rPr lang="en-US" sz="1867" b="1" dirty="0"/>
              <a:t>Writer</a:t>
            </a:r>
          </a:p>
        </p:txBody>
      </p:sp>
      <p:sp>
        <p:nvSpPr>
          <p:cNvPr id="16" name="TextBox 15">
            <a:extLst>
              <a:ext uri="{FF2B5EF4-FFF2-40B4-BE49-F238E27FC236}">
                <a16:creationId xmlns:a16="http://schemas.microsoft.com/office/drawing/2014/main" id="{1A84FA0A-1C9D-86C5-3CB1-353CC71D6EF0}"/>
              </a:ext>
            </a:extLst>
          </p:cNvPr>
          <p:cNvSpPr txBox="1"/>
          <p:nvPr/>
        </p:nvSpPr>
        <p:spPr>
          <a:xfrm>
            <a:off x="10002992" y="1818011"/>
            <a:ext cx="888064" cy="379656"/>
          </a:xfrm>
          <a:prstGeom prst="rect">
            <a:avLst/>
          </a:prstGeom>
          <a:noFill/>
        </p:spPr>
        <p:txBody>
          <a:bodyPr wrap="none" rtlCol="0">
            <a:spAutoFit/>
          </a:bodyPr>
          <a:lstStyle/>
          <a:p>
            <a:pPr algn="ctr"/>
            <a:r>
              <a:rPr lang="en-US" sz="1867" b="1" dirty="0"/>
              <a:t>Reader</a:t>
            </a:r>
          </a:p>
        </p:txBody>
      </p:sp>
      <p:grpSp>
        <p:nvGrpSpPr>
          <p:cNvPr id="47" name="Group 46">
            <a:extLst>
              <a:ext uri="{FF2B5EF4-FFF2-40B4-BE49-F238E27FC236}">
                <a16:creationId xmlns:a16="http://schemas.microsoft.com/office/drawing/2014/main" id="{3A733A5C-543F-BBE5-AE61-8012A7584A58}"/>
              </a:ext>
            </a:extLst>
          </p:cNvPr>
          <p:cNvGrpSpPr/>
          <p:nvPr/>
        </p:nvGrpSpPr>
        <p:grpSpPr>
          <a:xfrm>
            <a:off x="5046984" y="4701517"/>
            <a:ext cx="1800005" cy="275339"/>
            <a:chOff x="3886838" y="3710415"/>
            <a:chExt cx="1350004" cy="206504"/>
          </a:xfrm>
        </p:grpSpPr>
        <p:grpSp>
          <p:nvGrpSpPr>
            <p:cNvPr id="2" name="Group 1">
              <a:extLst>
                <a:ext uri="{FF2B5EF4-FFF2-40B4-BE49-F238E27FC236}">
                  <a16:creationId xmlns:a16="http://schemas.microsoft.com/office/drawing/2014/main" id="{08019232-6571-A5D3-5C97-0271383A3AC4}"/>
                </a:ext>
              </a:extLst>
            </p:cNvPr>
            <p:cNvGrpSpPr/>
            <p:nvPr/>
          </p:nvGrpSpPr>
          <p:grpSpPr>
            <a:xfrm>
              <a:off x="3886838" y="3710415"/>
              <a:ext cx="1350004" cy="206504"/>
              <a:chOff x="3809464" y="2797332"/>
              <a:chExt cx="1350004" cy="206504"/>
            </a:xfrm>
          </p:grpSpPr>
          <p:sp>
            <p:nvSpPr>
              <p:cNvPr id="3" name="Rectangle 2">
                <a:extLst>
                  <a:ext uri="{FF2B5EF4-FFF2-40B4-BE49-F238E27FC236}">
                    <a16:creationId xmlns:a16="http://schemas.microsoft.com/office/drawing/2014/main" id="{55C1199F-1920-47EC-3BFE-D8A48173FA02}"/>
                  </a:ext>
                </a:extLst>
              </p:cNvPr>
              <p:cNvSpPr/>
              <p:nvPr/>
            </p:nvSpPr>
            <p:spPr>
              <a:xfrm>
                <a:off x="3809464"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4" name="Rectangle 3">
                <a:extLst>
                  <a:ext uri="{FF2B5EF4-FFF2-40B4-BE49-F238E27FC236}">
                    <a16:creationId xmlns:a16="http://schemas.microsoft.com/office/drawing/2014/main" id="{939DFAFE-8125-7F4F-56AB-63863CD3631B}"/>
                  </a:ext>
                </a:extLst>
              </p:cNvPr>
              <p:cNvSpPr/>
              <p:nvPr/>
            </p:nvSpPr>
            <p:spPr>
              <a:xfrm>
                <a:off x="4038064"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7" name="Rectangle 6">
                <a:extLst>
                  <a:ext uri="{FF2B5EF4-FFF2-40B4-BE49-F238E27FC236}">
                    <a16:creationId xmlns:a16="http://schemas.microsoft.com/office/drawing/2014/main" id="{4315EBE2-B679-6F83-C010-B6D3C2EAEABD}"/>
                  </a:ext>
                </a:extLst>
              </p:cNvPr>
              <p:cNvSpPr/>
              <p:nvPr/>
            </p:nvSpPr>
            <p:spPr>
              <a:xfrm>
                <a:off x="4266664"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8" name="Rectangle 7">
                <a:extLst>
                  <a:ext uri="{FF2B5EF4-FFF2-40B4-BE49-F238E27FC236}">
                    <a16:creationId xmlns:a16="http://schemas.microsoft.com/office/drawing/2014/main" id="{02A5CD39-C7F1-6E8E-ED55-8B6F0C13A24A}"/>
                  </a:ext>
                </a:extLst>
              </p:cNvPr>
              <p:cNvSpPr/>
              <p:nvPr/>
            </p:nvSpPr>
            <p:spPr>
              <a:xfrm>
                <a:off x="4484466"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A6AD9D5C-8B8E-B4F8-BAC8-3443377B360B}"/>
                  </a:ext>
                </a:extLst>
              </p:cNvPr>
              <p:cNvSpPr/>
              <p:nvPr/>
            </p:nvSpPr>
            <p:spPr>
              <a:xfrm>
                <a:off x="4713066"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1C07FC88-3A9D-47C8-FB9C-226422381DFD}"/>
                  </a:ext>
                </a:extLst>
              </p:cNvPr>
              <p:cNvSpPr/>
              <p:nvPr/>
            </p:nvSpPr>
            <p:spPr>
              <a:xfrm>
                <a:off x="4930868"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grpSp>
        <p:sp>
          <p:nvSpPr>
            <p:cNvPr id="11" name="Rectangle 10">
              <a:extLst>
                <a:ext uri="{FF2B5EF4-FFF2-40B4-BE49-F238E27FC236}">
                  <a16:creationId xmlns:a16="http://schemas.microsoft.com/office/drawing/2014/main" id="{6F681180-1B77-95D8-DA10-1BA34CE8B937}"/>
                </a:ext>
              </a:extLst>
            </p:cNvPr>
            <p:cNvSpPr/>
            <p:nvPr/>
          </p:nvSpPr>
          <p:spPr>
            <a:xfrm>
              <a:off x="5008242"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2" name="Rectangle 11">
              <a:extLst>
                <a:ext uri="{FF2B5EF4-FFF2-40B4-BE49-F238E27FC236}">
                  <a16:creationId xmlns:a16="http://schemas.microsoft.com/office/drawing/2014/main" id="{E19D57F3-AD82-EBBE-2808-18659EB993B0}"/>
                </a:ext>
              </a:extLst>
            </p:cNvPr>
            <p:cNvSpPr/>
            <p:nvPr/>
          </p:nvSpPr>
          <p:spPr>
            <a:xfrm>
              <a:off x="4790440"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7" name="Rectangle 16">
              <a:extLst>
                <a:ext uri="{FF2B5EF4-FFF2-40B4-BE49-F238E27FC236}">
                  <a16:creationId xmlns:a16="http://schemas.microsoft.com/office/drawing/2014/main" id="{495AC84A-2B70-32C4-2EAD-B28161A015D2}"/>
                </a:ext>
              </a:extLst>
            </p:cNvPr>
            <p:cNvSpPr/>
            <p:nvPr/>
          </p:nvSpPr>
          <p:spPr>
            <a:xfrm>
              <a:off x="4561840"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8" name="Rectangle 17">
              <a:extLst>
                <a:ext uri="{FF2B5EF4-FFF2-40B4-BE49-F238E27FC236}">
                  <a16:creationId xmlns:a16="http://schemas.microsoft.com/office/drawing/2014/main" id="{28C64815-6759-C362-45ED-0FBA8CBC0F6C}"/>
                </a:ext>
              </a:extLst>
            </p:cNvPr>
            <p:cNvSpPr/>
            <p:nvPr/>
          </p:nvSpPr>
          <p:spPr>
            <a:xfrm>
              <a:off x="4344038"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9" name="Rectangle 18">
              <a:extLst>
                <a:ext uri="{FF2B5EF4-FFF2-40B4-BE49-F238E27FC236}">
                  <a16:creationId xmlns:a16="http://schemas.microsoft.com/office/drawing/2014/main" id="{47DF6A52-72C5-0569-30FA-A98567F0A498}"/>
                </a:ext>
              </a:extLst>
            </p:cNvPr>
            <p:cNvSpPr/>
            <p:nvPr/>
          </p:nvSpPr>
          <p:spPr>
            <a:xfrm>
              <a:off x="4115438"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20" name="Rectangle 19">
              <a:extLst>
                <a:ext uri="{FF2B5EF4-FFF2-40B4-BE49-F238E27FC236}">
                  <a16:creationId xmlns:a16="http://schemas.microsoft.com/office/drawing/2014/main" id="{261BBA73-9AAF-E396-E58A-7108F13B0BA3}"/>
                </a:ext>
              </a:extLst>
            </p:cNvPr>
            <p:cNvSpPr/>
            <p:nvPr/>
          </p:nvSpPr>
          <p:spPr>
            <a:xfrm>
              <a:off x="3886838"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grpSp>
      <p:grpSp>
        <p:nvGrpSpPr>
          <p:cNvPr id="62" name="Group 61">
            <a:extLst>
              <a:ext uri="{FF2B5EF4-FFF2-40B4-BE49-F238E27FC236}">
                <a16:creationId xmlns:a16="http://schemas.microsoft.com/office/drawing/2014/main" id="{6F916F0E-63D9-C4AD-4041-2A9DA521AFE8}"/>
              </a:ext>
            </a:extLst>
          </p:cNvPr>
          <p:cNvGrpSpPr/>
          <p:nvPr/>
        </p:nvGrpSpPr>
        <p:grpSpPr>
          <a:xfrm>
            <a:off x="5046984" y="4427211"/>
            <a:ext cx="1800005" cy="275339"/>
            <a:chOff x="3886838" y="3710415"/>
            <a:chExt cx="1350004" cy="206504"/>
          </a:xfrm>
        </p:grpSpPr>
        <p:grpSp>
          <p:nvGrpSpPr>
            <p:cNvPr id="63" name="Group 62">
              <a:extLst>
                <a:ext uri="{FF2B5EF4-FFF2-40B4-BE49-F238E27FC236}">
                  <a16:creationId xmlns:a16="http://schemas.microsoft.com/office/drawing/2014/main" id="{EFCF8BE6-6EE9-49C3-25DD-6148222A424A}"/>
                </a:ext>
              </a:extLst>
            </p:cNvPr>
            <p:cNvGrpSpPr/>
            <p:nvPr/>
          </p:nvGrpSpPr>
          <p:grpSpPr>
            <a:xfrm>
              <a:off x="3886838" y="3710415"/>
              <a:ext cx="1350004" cy="206504"/>
              <a:chOff x="3809464" y="2797332"/>
              <a:chExt cx="1350004" cy="206504"/>
            </a:xfrm>
          </p:grpSpPr>
          <p:sp>
            <p:nvSpPr>
              <p:cNvPr id="70" name="Rectangle 69">
                <a:extLst>
                  <a:ext uri="{FF2B5EF4-FFF2-40B4-BE49-F238E27FC236}">
                    <a16:creationId xmlns:a16="http://schemas.microsoft.com/office/drawing/2014/main" id="{BEB6298F-1795-C4A6-FF42-7FEA24770EB1}"/>
                  </a:ext>
                </a:extLst>
              </p:cNvPr>
              <p:cNvSpPr/>
              <p:nvPr/>
            </p:nvSpPr>
            <p:spPr>
              <a:xfrm>
                <a:off x="3809464"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71" name="Rectangle 70">
                <a:extLst>
                  <a:ext uri="{FF2B5EF4-FFF2-40B4-BE49-F238E27FC236}">
                    <a16:creationId xmlns:a16="http://schemas.microsoft.com/office/drawing/2014/main" id="{8939491F-4BD1-9508-A30F-621E834D91E2}"/>
                  </a:ext>
                </a:extLst>
              </p:cNvPr>
              <p:cNvSpPr/>
              <p:nvPr/>
            </p:nvSpPr>
            <p:spPr>
              <a:xfrm>
                <a:off x="4038064"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72" name="Rectangle 71">
                <a:extLst>
                  <a:ext uri="{FF2B5EF4-FFF2-40B4-BE49-F238E27FC236}">
                    <a16:creationId xmlns:a16="http://schemas.microsoft.com/office/drawing/2014/main" id="{8BACAB7F-5E19-BDB5-6881-E6CC15C6EB44}"/>
                  </a:ext>
                </a:extLst>
              </p:cNvPr>
              <p:cNvSpPr/>
              <p:nvPr/>
            </p:nvSpPr>
            <p:spPr>
              <a:xfrm>
                <a:off x="4266664"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73" name="Rectangle 72">
                <a:extLst>
                  <a:ext uri="{FF2B5EF4-FFF2-40B4-BE49-F238E27FC236}">
                    <a16:creationId xmlns:a16="http://schemas.microsoft.com/office/drawing/2014/main" id="{8A74C7CA-E9AD-A97A-971B-4C4D70C3F0B1}"/>
                  </a:ext>
                </a:extLst>
              </p:cNvPr>
              <p:cNvSpPr/>
              <p:nvPr/>
            </p:nvSpPr>
            <p:spPr>
              <a:xfrm>
                <a:off x="4484466"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74" name="Rectangle 73">
                <a:extLst>
                  <a:ext uri="{FF2B5EF4-FFF2-40B4-BE49-F238E27FC236}">
                    <a16:creationId xmlns:a16="http://schemas.microsoft.com/office/drawing/2014/main" id="{76BE25BB-489A-1EA0-30E6-E53F17F0AA13}"/>
                  </a:ext>
                </a:extLst>
              </p:cNvPr>
              <p:cNvSpPr/>
              <p:nvPr/>
            </p:nvSpPr>
            <p:spPr>
              <a:xfrm>
                <a:off x="4713066"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75" name="Rectangle 74">
                <a:extLst>
                  <a:ext uri="{FF2B5EF4-FFF2-40B4-BE49-F238E27FC236}">
                    <a16:creationId xmlns:a16="http://schemas.microsoft.com/office/drawing/2014/main" id="{D99FC870-021B-6385-9A07-B15C49AB9C3F}"/>
                  </a:ext>
                </a:extLst>
              </p:cNvPr>
              <p:cNvSpPr/>
              <p:nvPr/>
            </p:nvSpPr>
            <p:spPr>
              <a:xfrm>
                <a:off x="4930868"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grpSp>
        <p:sp>
          <p:nvSpPr>
            <p:cNvPr id="64" name="Rectangle 63">
              <a:extLst>
                <a:ext uri="{FF2B5EF4-FFF2-40B4-BE49-F238E27FC236}">
                  <a16:creationId xmlns:a16="http://schemas.microsoft.com/office/drawing/2014/main" id="{897D4B47-B003-024C-73A1-1AA144097671}"/>
                </a:ext>
              </a:extLst>
            </p:cNvPr>
            <p:cNvSpPr/>
            <p:nvPr/>
          </p:nvSpPr>
          <p:spPr>
            <a:xfrm>
              <a:off x="5008242"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65" name="Rectangle 64">
              <a:extLst>
                <a:ext uri="{FF2B5EF4-FFF2-40B4-BE49-F238E27FC236}">
                  <a16:creationId xmlns:a16="http://schemas.microsoft.com/office/drawing/2014/main" id="{66AAA576-2348-107F-7E80-D2027435078D}"/>
                </a:ext>
              </a:extLst>
            </p:cNvPr>
            <p:cNvSpPr/>
            <p:nvPr/>
          </p:nvSpPr>
          <p:spPr>
            <a:xfrm>
              <a:off x="4790440"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66" name="Rectangle 65">
              <a:extLst>
                <a:ext uri="{FF2B5EF4-FFF2-40B4-BE49-F238E27FC236}">
                  <a16:creationId xmlns:a16="http://schemas.microsoft.com/office/drawing/2014/main" id="{2919F240-CEB5-3D4B-F1B6-D4607DBEDD3D}"/>
                </a:ext>
              </a:extLst>
            </p:cNvPr>
            <p:cNvSpPr/>
            <p:nvPr/>
          </p:nvSpPr>
          <p:spPr>
            <a:xfrm>
              <a:off x="4561840"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67" name="Rectangle 66">
              <a:extLst>
                <a:ext uri="{FF2B5EF4-FFF2-40B4-BE49-F238E27FC236}">
                  <a16:creationId xmlns:a16="http://schemas.microsoft.com/office/drawing/2014/main" id="{09B75B66-2E48-9216-81AA-CB8833715033}"/>
                </a:ext>
              </a:extLst>
            </p:cNvPr>
            <p:cNvSpPr/>
            <p:nvPr/>
          </p:nvSpPr>
          <p:spPr>
            <a:xfrm>
              <a:off x="4344038"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68" name="Rectangle 67">
              <a:extLst>
                <a:ext uri="{FF2B5EF4-FFF2-40B4-BE49-F238E27FC236}">
                  <a16:creationId xmlns:a16="http://schemas.microsoft.com/office/drawing/2014/main" id="{BD8F5BC0-B99D-CBEB-D56E-18D4B82A4597}"/>
                </a:ext>
              </a:extLst>
            </p:cNvPr>
            <p:cNvSpPr/>
            <p:nvPr/>
          </p:nvSpPr>
          <p:spPr>
            <a:xfrm>
              <a:off x="4115438"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69" name="Rectangle 68">
              <a:extLst>
                <a:ext uri="{FF2B5EF4-FFF2-40B4-BE49-F238E27FC236}">
                  <a16:creationId xmlns:a16="http://schemas.microsoft.com/office/drawing/2014/main" id="{80E503EA-4896-BFFD-1BD6-5BD71CE38197}"/>
                </a:ext>
              </a:extLst>
            </p:cNvPr>
            <p:cNvSpPr/>
            <p:nvPr/>
          </p:nvSpPr>
          <p:spPr>
            <a:xfrm>
              <a:off x="3886838"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grpSp>
      <p:grpSp>
        <p:nvGrpSpPr>
          <p:cNvPr id="90" name="Group 89">
            <a:extLst>
              <a:ext uri="{FF2B5EF4-FFF2-40B4-BE49-F238E27FC236}">
                <a16:creationId xmlns:a16="http://schemas.microsoft.com/office/drawing/2014/main" id="{E10B793A-6992-7ABD-3B7E-45AFF648A564}"/>
              </a:ext>
            </a:extLst>
          </p:cNvPr>
          <p:cNvGrpSpPr/>
          <p:nvPr/>
        </p:nvGrpSpPr>
        <p:grpSpPr>
          <a:xfrm>
            <a:off x="5046984" y="4975824"/>
            <a:ext cx="1800005" cy="275339"/>
            <a:chOff x="3886838" y="3710415"/>
            <a:chExt cx="1350004" cy="206504"/>
          </a:xfrm>
        </p:grpSpPr>
        <p:grpSp>
          <p:nvGrpSpPr>
            <p:cNvPr id="91" name="Group 90">
              <a:extLst>
                <a:ext uri="{FF2B5EF4-FFF2-40B4-BE49-F238E27FC236}">
                  <a16:creationId xmlns:a16="http://schemas.microsoft.com/office/drawing/2014/main" id="{9D23C63B-C410-4294-300D-A22CD5148A68}"/>
                </a:ext>
              </a:extLst>
            </p:cNvPr>
            <p:cNvGrpSpPr/>
            <p:nvPr/>
          </p:nvGrpSpPr>
          <p:grpSpPr>
            <a:xfrm>
              <a:off x="3886838" y="3710415"/>
              <a:ext cx="1350004" cy="206504"/>
              <a:chOff x="3809464" y="2797332"/>
              <a:chExt cx="1350004" cy="206504"/>
            </a:xfrm>
          </p:grpSpPr>
          <p:sp>
            <p:nvSpPr>
              <p:cNvPr id="98" name="Rectangle 97">
                <a:extLst>
                  <a:ext uri="{FF2B5EF4-FFF2-40B4-BE49-F238E27FC236}">
                    <a16:creationId xmlns:a16="http://schemas.microsoft.com/office/drawing/2014/main" id="{84102BFE-F866-C187-3C7A-F24E14FA44AE}"/>
                  </a:ext>
                </a:extLst>
              </p:cNvPr>
              <p:cNvSpPr/>
              <p:nvPr/>
            </p:nvSpPr>
            <p:spPr>
              <a:xfrm>
                <a:off x="3809464"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99" name="Rectangle 98">
                <a:extLst>
                  <a:ext uri="{FF2B5EF4-FFF2-40B4-BE49-F238E27FC236}">
                    <a16:creationId xmlns:a16="http://schemas.microsoft.com/office/drawing/2014/main" id="{97C54831-1B10-6925-2596-C949DF59F99F}"/>
                  </a:ext>
                </a:extLst>
              </p:cNvPr>
              <p:cNvSpPr/>
              <p:nvPr/>
            </p:nvSpPr>
            <p:spPr>
              <a:xfrm>
                <a:off x="4038064"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00" name="Rectangle 99">
                <a:extLst>
                  <a:ext uri="{FF2B5EF4-FFF2-40B4-BE49-F238E27FC236}">
                    <a16:creationId xmlns:a16="http://schemas.microsoft.com/office/drawing/2014/main" id="{05307177-3AD3-7262-AB07-5D8C23257D96}"/>
                  </a:ext>
                </a:extLst>
              </p:cNvPr>
              <p:cNvSpPr/>
              <p:nvPr/>
            </p:nvSpPr>
            <p:spPr>
              <a:xfrm>
                <a:off x="4266664"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01" name="Rectangle 100">
                <a:extLst>
                  <a:ext uri="{FF2B5EF4-FFF2-40B4-BE49-F238E27FC236}">
                    <a16:creationId xmlns:a16="http://schemas.microsoft.com/office/drawing/2014/main" id="{9FF0B07C-BA99-072A-9375-1E788AE17CCD}"/>
                  </a:ext>
                </a:extLst>
              </p:cNvPr>
              <p:cNvSpPr/>
              <p:nvPr/>
            </p:nvSpPr>
            <p:spPr>
              <a:xfrm>
                <a:off x="4484466"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02" name="Rectangle 101">
                <a:extLst>
                  <a:ext uri="{FF2B5EF4-FFF2-40B4-BE49-F238E27FC236}">
                    <a16:creationId xmlns:a16="http://schemas.microsoft.com/office/drawing/2014/main" id="{667AB1BC-8799-B8BB-8DB7-D27F7F2F9776}"/>
                  </a:ext>
                </a:extLst>
              </p:cNvPr>
              <p:cNvSpPr/>
              <p:nvPr/>
            </p:nvSpPr>
            <p:spPr>
              <a:xfrm>
                <a:off x="4713066"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03" name="Rectangle 102">
                <a:extLst>
                  <a:ext uri="{FF2B5EF4-FFF2-40B4-BE49-F238E27FC236}">
                    <a16:creationId xmlns:a16="http://schemas.microsoft.com/office/drawing/2014/main" id="{0D914D44-93B1-BF79-8D96-6AD9CAC1956C}"/>
                  </a:ext>
                </a:extLst>
              </p:cNvPr>
              <p:cNvSpPr/>
              <p:nvPr/>
            </p:nvSpPr>
            <p:spPr>
              <a:xfrm>
                <a:off x="4930868"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grpSp>
        <p:sp>
          <p:nvSpPr>
            <p:cNvPr id="92" name="Rectangle 91">
              <a:extLst>
                <a:ext uri="{FF2B5EF4-FFF2-40B4-BE49-F238E27FC236}">
                  <a16:creationId xmlns:a16="http://schemas.microsoft.com/office/drawing/2014/main" id="{609A4731-01CF-E839-75AB-B7B60322AB39}"/>
                </a:ext>
              </a:extLst>
            </p:cNvPr>
            <p:cNvSpPr/>
            <p:nvPr/>
          </p:nvSpPr>
          <p:spPr>
            <a:xfrm>
              <a:off x="5008242"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93" name="Rectangle 92">
              <a:extLst>
                <a:ext uri="{FF2B5EF4-FFF2-40B4-BE49-F238E27FC236}">
                  <a16:creationId xmlns:a16="http://schemas.microsoft.com/office/drawing/2014/main" id="{B5761218-B43E-7FEF-F684-A3AEF60E39FA}"/>
                </a:ext>
              </a:extLst>
            </p:cNvPr>
            <p:cNvSpPr/>
            <p:nvPr/>
          </p:nvSpPr>
          <p:spPr>
            <a:xfrm>
              <a:off x="4790440"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94" name="Rectangle 93">
              <a:extLst>
                <a:ext uri="{FF2B5EF4-FFF2-40B4-BE49-F238E27FC236}">
                  <a16:creationId xmlns:a16="http://schemas.microsoft.com/office/drawing/2014/main" id="{EAEA40D2-9923-C006-B505-F1AE601CBE4E}"/>
                </a:ext>
              </a:extLst>
            </p:cNvPr>
            <p:cNvSpPr/>
            <p:nvPr/>
          </p:nvSpPr>
          <p:spPr>
            <a:xfrm>
              <a:off x="4561840"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95" name="Rectangle 94">
              <a:extLst>
                <a:ext uri="{FF2B5EF4-FFF2-40B4-BE49-F238E27FC236}">
                  <a16:creationId xmlns:a16="http://schemas.microsoft.com/office/drawing/2014/main" id="{8EFE52AA-A64A-C3C0-6EFC-25FFA093269A}"/>
                </a:ext>
              </a:extLst>
            </p:cNvPr>
            <p:cNvSpPr/>
            <p:nvPr/>
          </p:nvSpPr>
          <p:spPr>
            <a:xfrm>
              <a:off x="4344038"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96" name="Rectangle 95">
              <a:extLst>
                <a:ext uri="{FF2B5EF4-FFF2-40B4-BE49-F238E27FC236}">
                  <a16:creationId xmlns:a16="http://schemas.microsoft.com/office/drawing/2014/main" id="{CDE77E12-6466-6868-F74B-717049CFF27E}"/>
                </a:ext>
              </a:extLst>
            </p:cNvPr>
            <p:cNvSpPr/>
            <p:nvPr/>
          </p:nvSpPr>
          <p:spPr>
            <a:xfrm>
              <a:off x="4115438"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97" name="Rectangle 96">
              <a:extLst>
                <a:ext uri="{FF2B5EF4-FFF2-40B4-BE49-F238E27FC236}">
                  <a16:creationId xmlns:a16="http://schemas.microsoft.com/office/drawing/2014/main" id="{0751E0D6-03D3-4369-98B5-09A295872921}"/>
                </a:ext>
              </a:extLst>
            </p:cNvPr>
            <p:cNvSpPr/>
            <p:nvPr/>
          </p:nvSpPr>
          <p:spPr>
            <a:xfrm>
              <a:off x="3886838"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grpSp>
      <p:grpSp>
        <p:nvGrpSpPr>
          <p:cNvPr id="104" name="Group 103">
            <a:extLst>
              <a:ext uri="{FF2B5EF4-FFF2-40B4-BE49-F238E27FC236}">
                <a16:creationId xmlns:a16="http://schemas.microsoft.com/office/drawing/2014/main" id="{18F69288-BFF8-BD44-4010-8B68B2E65454}"/>
              </a:ext>
            </a:extLst>
          </p:cNvPr>
          <p:cNvGrpSpPr/>
          <p:nvPr/>
        </p:nvGrpSpPr>
        <p:grpSpPr>
          <a:xfrm>
            <a:off x="5046984" y="5251163"/>
            <a:ext cx="1800005" cy="275339"/>
            <a:chOff x="3886838" y="3710415"/>
            <a:chExt cx="1350004" cy="206504"/>
          </a:xfrm>
        </p:grpSpPr>
        <p:grpSp>
          <p:nvGrpSpPr>
            <p:cNvPr id="105" name="Group 104">
              <a:extLst>
                <a:ext uri="{FF2B5EF4-FFF2-40B4-BE49-F238E27FC236}">
                  <a16:creationId xmlns:a16="http://schemas.microsoft.com/office/drawing/2014/main" id="{11DEB35D-8E8D-0AF7-E57C-BF2EFE7BB650}"/>
                </a:ext>
              </a:extLst>
            </p:cNvPr>
            <p:cNvGrpSpPr/>
            <p:nvPr/>
          </p:nvGrpSpPr>
          <p:grpSpPr>
            <a:xfrm>
              <a:off x="3886838" y="3710415"/>
              <a:ext cx="1350004" cy="206504"/>
              <a:chOff x="3809464" y="2797332"/>
              <a:chExt cx="1350004" cy="206504"/>
            </a:xfrm>
          </p:grpSpPr>
          <p:sp>
            <p:nvSpPr>
              <p:cNvPr id="112" name="Rectangle 111">
                <a:extLst>
                  <a:ext uri="{FF2B5EF4-FFF2-40B4-BE49-F238E27FC236}">
                    <a16:creationId xmlns:a16="http://schemas.microsoft.com/office/drawing/2014/main" id="{6E74969E-13F9-0BA8-4D9E-52A168454FB2}"/>
                  </a:ext>
                </a:extLst>
              </p:cNvPr>
              <p:cNvSpPr/>
              <p:nvPr/>
            </p:nvSpPr>
            <p:spPr>
              <a:xfrm>
                <a:off x="3809464"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13" name="Rectangle 112">
                <a:extLst>
                  <a:ext uri="{FF2B5EF4-FFF2-40B4-BE49-F238E27FC236}">
                    <a16:creationId xmlns:a16="http://schemas.microsoft.com/office/drawing/2014/main" id="{D7029623-7393-6385-9A71-2B50A773C287}"/>
                  </a:ext>
                </a:extLst>
              </p:cNvPr>
              <p:cNvSpPr/>
              <p:nvPr/>
            </p:nvSpPr>
            <p:spPr>
              <a:xfrm>
                <a:off x="4038064"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14" name="Rectangle 113">
                <a:extLst>
                  <a:ext uri="{FF2B5EF4-FFF2-40B4-BE49-F238E27FC236}">
                    <a16:creationId xmlns:a16="http://schemas.microsoft.com/office/drawing/2014/main" id="{5C6DD93F-9E7B-F85F-860A-609F1F81CC65}"/>
                  </a:ext>
                </a:extLst>
              </p:cNvPr>
              <p:cNvSpPr/>
              <p:nvPr/>
            </p:nvSpPr>
            <p:spPr>
              <a:xfrm>
                <a:off x="4266664"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15" name="Rectangle 114">
                <a:extLst>
                  <a:ext uri="{FF2B5EF4-FFF2-40B4-BE49-F238E27FC236}">
                    <a16:creationId xmlns:a16="http://schemas.microsoft.com/office/drawing/2014/main" id="{BBABFCB6-D3CD-9990-B36C-1E5A790AA848}"/>
                  </a:ext>
                </a:extLst>
              </p:cNvPr>
              <p:cNvSpPr/>
              <p:nvPr/>
            </p:nvSpPr>
            <p:spPr>
              <a:xfrm>
                <a:off x="4484466"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16" name="Rectangle 115">
                <a:extLst>
                  <a:ext uri="{FF2B5EF4-FFF2-40B4-BE49-F238E27FC236}">
                    <a16:creationId xmlns:a16="http://schemas.microsoft.com/office/drawing/2014/main" id="{D4D4F33F-473B-29F9-40D2-32BB4E8B43E5}"/>
                  </a:ext>
                </a:extLst>
              </p:cNvPr>
              <p:cNvSpPr/>
              <p:nvPr/>
            </p:nvSpPr>
            <p:spPr>
              <a:xfrm>
                <a:off x="4713066"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17" name="Rectangle 116">
                <a:extLst>
                  <a:ext uri="{FF2B5EF4-FFF2-40B4-BE49-F238E27FC236}">
                    <a16:creationId xmlns:a16="http://schemas.microsoft.com/office/drawing/2014/main" id="{9F16095B-3896-1387-6AD0-7A4C280D2D24}"/>
                  </a:ext>
                </a:extLst>
              </p:cNvPr>
              <p:cNvSpPr/>
              <p:nvPr/>
            </p:nvSpPr>
            <p:spPr>
              <a:xfrm>
                <a:off x="4930868"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grpSp>
        <p:sp>
          <p:nvSpPr>
            <p:cNvPr id="106" name="Rectangle 105">
              <a:extLst>
                <a:ext uri="{FF2B5EF4-FFF2-40B4-BE49-F238E27FC236}">
                  <a16:creationId xmlns:a16="http://schemas.microsoft.com/office/drawing/2014/main" id="{324E2B7A-929B-D4A8-6DBF-4A8D38D479BE}"/>
                </a:ext>
              </a:extLst>
            </p:cNvPr>
            <p:cNvSpPr/>
            <p:nvPr/>
          </p:nvSpPr>
          <p:spPr>
            <a:xfrm>
              <a:off x="5008242"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07" name="Rectangle 106">
              <a:extLst>
                <a:ext uri="{FF2B5EF4-FFF2-40B4-BE49-F238E27FC236}">
                  <a16:creationId xmlns:a16="http://schemas.microsoft.com/office/drawing/2014/main" id="{D71FCEB5-7863-146F-557F-0DD41018723E}"/>
                </a:ext>
              </a:extLst>
            </p:cNvPr>
            <p:cNvSpPr/>
            <p:nvPr/>
          </p:nvSpPr>
          <p:spPr>
            <a:xfrm>
              <a:off x="4790440"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08" name="Rectangle 107">
              <a:extLst>
                <a:ext uri="{FF2B5EF4-FFF2-40B4-BE49-F238E27FC236}">
                  <a16:creationId xmlns:a16="http://schemas.microsoft.com/office/drawing/2014/main" id="{07AE4593-31E6-17F4-5D4D-CE655D33CC0C}"/>
                </a:ext>
              </a:extLst>
            </p:cNvPr>
            <p:cNvSpPr/>
            <p:nvPr/>
          </p:nvSpPr>
          <p:spPr>
            <a:xfrm>
              <a:off x="4561840"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09" name="Rectangle 108">
              <a:extLst>
                <a:ext uri="{FF2B5EF4-FFF2-40B4-BE49-F238E27FC236}">
                  <a16:creationId xmlns:a16="http://schemas.microsoft.com/office/drawing/2014/main" id="{E5BD8413-E758-40B1-F522-F6C44008896A}"/>
                </a:ext>
              </a:extLst>
            </p:cNvPr>
            <p:cNvSpPr/>
            <p:nvPr/>
          </p:nvSpPr>
          <p:spPr>
            <a:xfrm>
              <a:off x="4344038"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10" name="Rectangle 109">
              <a:extLst>
                <a:ext uri="{FF2B5EF4-FFF2-40B4-BE49-F238E27FC236}">
                  <a16:creationId xmlns:a16="http://schemas.microsoft.com/office/drawing/2014/main" id="{8BD03B7F-F414-72BA-65D8-43CD6EB47B98}"/>
                </a:ext>
              </a:extLst>
            </p:cNvPr>
            <p:cNvSpPr/>
            <p:nvPr/>
          </p:nvSpPr>
          <p:spPr>
            <a:xfrm>
              <a:off x="4115438"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11" name="Rectangle 110">
              <a:extLst>
                <a:ext uri="{FF2B5EF4-FFF2-40B4-BE49-F238E27FC236}">
                  <a16:creationId xmlns:a16="http://schemas.microsoft.com/office/drawing/2014/main" id="{96318E1E-1F64-A3F9-54D7-38A0F60CC3AC}"/>
                </a:ext>
              </a:extLst>
            </p:cNvPr>
            <p:cNvSpPr/>
            <p:nvPr/>
          </p:nvSpPr>
          <p:spPr>
            <a:xfrm>
              <a:off x="3886838"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grpSp>
      <p:sp>
        <p:nvSpPr>
          <p:cNvPr id="118" name="Text Placeholder 5">
            <a:extLst>
              <a:ext uri="{FF2B5EF4-FFF2-40B4-BE49-F238E27FC236}">
                <a16:creationId xmlns:a16="http://schemas.microsoft.com/office/drawing/2014/main" id="{4CA5FA7D-330A-C3FC-03EF-E7F6FCD635D2}"/>
              </a:ext>
            </a:extLst>
          </p:cNvPr>
          <p:cNvSpPr txBox="1">
            <a:spLocks/>
          </p:cNvSpPr>
          <p:nvPr/>
        </p:nvSpPr>
        <p:spPr>
          <a:xfrm>
            <a:off x="5255371" y="4793094"/>
            <a:ext cx="1412027" cy="365461"/>
          </a:xfrm>
          <a:prstGeom prst="rect">
            <a:avLst/>
          </a:prstGeom>
          <a:solidFill>
            <a:schemeClr val="accent5"/>
          </a:solidFill>
        </p:spPr>
        <p:txBody>
          <a:bodyPr/>
          <a:lstStyle>
            <a:lvl1pPr marL="342900" indent="-342900" algn="l" defTabSz="457200" rtl="0" eaLnBrk="1" latinLnBrk="0" hangingPunct="1">
              <a:spcBef>
                <a:spcPct val="20000"/>
              </a:spcBef>
              <a:buFont typeface="Arial" panose="020B0604020202020204" pitchFamily="34" charset="0"/>
              <a:buChar char="•"/>
              <a:defRPr sz="2000" b="1" i="0" kern="1200" baseline="0">
                <a:solidFill>
                  <a:schemeClr val="tx2"/>
                </a:solidFill>
                <a:latin typeface="Open Sans" charset="0"/>
                <a:ea typeface="Open Sans" charset="0"/>
                <a:cs typeface="Open Sans" charset="0"/>
              </a:defRPr>
            </a:lvl1pPr>
            <a:lvl2pPr marL="742950" indent="-285750" algn="l" defTabSz="457200" rtl="0" eaLnBrk="1" latinLnBrk="0" hangingPunct="1">
              <a:spcBef>
                <a:spcPct val="20000"/>
              </a:spcBef>
              <a:buFont typeface="Arial" panose="020B0604020202020204" pitchFamily="34" charset="0"/>
              <a:buChar char="•"/>
              <a:defRPr sz="1800" b="1" i="0" kern="1200" baseline="0">
                <a:solidFill>
                  <a:schemeClr val="tx2"/>
                </a:solidFill>
                <a:latin typeface="Open Sans" charset="0"/>
                <a:ea typeface="Open Sans" charset="0"/>
                <a:cs typeface="Open Sans" charset="0"/>
              </a:defRPr>
            </a:lvl2pPr>
            <a:lvl3pPr marL="1143000" indent="-228600" algn="l" defTabSz="457200" rtl="0" eaLnBrk="1" latinLnBrk="0" hangingPunct="1">
              <a:spcBef>
                <a:spcPct val="20000"/>
              </a:spcBef>
              <a:buSzPct val="100000"/>
              <a:buFont typeface="Arial" panose="020B0604020202020204" pitchFamily="34" charset="0"/>
              <a:buChar char="•"/>
              <a:defRPr sz="1600" b="1" i="0" kern="1200" baseline="0">
                <a:solidFill>
                  <a:schemeClr val="tx2"/>
                </a:solidFill>
                <a:latin typeface="Open Sans" charset="0"/>
                <a:ea typeface="Open Sans" charset="0"/>
                <a:cs typeface="Open Sans" charset="0"/>
              </a:defRPr>
            </a:lvl3pPr>
            <a:lvl4pPr marL="1600200" indent="-228600" algn="l" defTabSz="457200" rtl="0" eaLnBrk="1" latinLnBrk="0" hangingPunct="1">
              <a:spcBef>
                <a:spcPct val="20000"/>
              </a:spcBef>
              <a:buFont typeface="Arial" panose="020B0604020202020204" pitchFamily="34" charset="0"/>
              <a:buChar char="•"/>
              <a:defRPr sz="1600" b="1" i="0" kern="1200" baseline="0">
                <a:solidFill>
                  <a:schemeClr val="tx2"/>
                </a:solidFill>
                <a:latin typeface="Open Sans" charset="0"/>
                <a:ea typeface="Open Sans" charset="0"/>
                <a:cs typeface="Open Sans" charset="0"/>
              </a:defRPr>
            </a:lvl4pPr>
            <a:lvl5pPr marL="2057400" indent="-228600" algn="l" defTabSz="457200" rtl="0" eaLnBrk="1" latinLnBrk="0" hangingPunct="1">
              <a:spcBef>
                <a:spcPct val="20000"/>
              </a:spcBef>
              <a:buFont typeface="Arial" panose="020B0604020202020204" pitchFamily="34" charset="0"/>
              <a:buChar char="•"/>
              <a:defRPr sz="1400" b="1" i="0" kern="1200" baseline="0">
                <a:solidFill>
                  <a:schemeClr val="tx2"/>
                </a:solidFill>
                <a:latin typeface="Open Sans" charset="0"/>
                <a:ea typeface="Open Sans" charset="0"/>
                <a:cs typeface="Open Sans"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867" dirty="0"/>
              <a:t>Database</a:t>
            </a:r>
            <a:endParaRPr lang="en-US" sz="2400" dirty="0"/>
          </a:p>
        </p:txBody>
      </p:sp>
      <p:grpSp>
        <p:nvGrpSpPr>
          <p:cNvPr id="119" name="Group 118">
            <a:extLst>
              <a:ext uri="{FF2B5EF4-FFF2-40B4-BE49-F238E27FC236}">
                <a16:creationId xmlns:a16="http://schemas.microsoft.com/office/drawing/2014/main" id="{156518AE-4AA3-AB35-1F04-D47BF73FB86E}"/>
              </a:ext>
            </a:extLst>
          </p:cNvPr>
          <p:cNvGrpSpPr/>
          <p:nvPr/>
        </p:nvGrpSpPr>
        <p:grpSpPr>
          <a:xfrm>
            <a:off x="823132" y="3611541"/>
            <a:ext cx="1800005" cy="275339"/>
            <a:chOff x="3886838" y="3710415"/>
            <a:chExt cx="1350004" cy="206504"/>
          </a:xfrm>
        </p:grpSpPr>
        <p:grpSp>
          <p:nvGrpSpPr>
            <p:cNvPr id="120" name="Group 119">
              <a:extLst>
                <a:ext uri="{FF2B5EF4-FFF2-40B4-BE49-F238E27FC236}">
                  <a16:creationId xmlns:a16="http://schemas.microsoft.com/office/drawing/2014/main" id="{0271592D-250E-1486-267A-0169C630C5E8}"/>
                </a:ext>
              </a:extLst>
            </p:cNvPr>
            <p:cNvGrpSpPr/>
            <p:nvPr/>
          </p:nvGrpSpPr>
          <p:grpSpPr>
            <a:xfrm>
              <a:off x="3886838" y="3710415"/>
              <a:ext cx="1350004" cy="206504"/>
              <a:chOff x="3809464" y="2797332"/>
              <a:chExt cx="1350004" cy="206504"/>
            </a:xfrm>
          </p:grpSpPr>
          <p:sp>
            <p:nvSpPr>
              <p:cNvPr id="127" name="Rectangle 126">
                <a:extLst>
                  <a:ext uri="{FF2B5EF4-FFF2-40B4-BE49-F238E27FC236}">
                    <a16:creationId xmlns:a16="http://schemas.microsoft.com/office/drawing/2014/main" id="{FEEEA5C2-6F9D-908C-05EF-0EB4A8DD82A5}"/>
                  </a:ext>
                </a:extLst>
              </p:cNvPr>
              <p:cNvSpPr/>
              <p:nvPr/>
            </p:nvSpPr>
            <p:spPr>
              <a:xfrm>
                <a:off x="3809464"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28" name="Rectangle 127">
                <a:extLst>
                  <a:ext uri="{FF2B5EF4-FFF2-40B4-BE49-F238E27FC236}">
                    <a16:creationId xmlns:a16="http://schemas.microsoft.com/office/drawing/2014/main" id="{06AB25CC-8FA0-28E0-F9EE-0B5BB43AE9E1}"/>
                  </a:ext>
                </a:extLst>
              </p:cNvPr>
              <p:cNvSpPr/>
              <p:nvPr/>
            </p:nvSpPr>
            <p:spPr>
              <a:xfrm>
                <a:off x="4038064"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29" name="Rectangle 128">
                <a:extLst>
                  <a:ext uri="{FF2B5EF4-FFF2-40B4-BE49-F238E27FC236}">
                    <a16:creationId xmlns:a16="http://schemas.microsoft.com/office/drawing/2014/main" id="{404277BB-76D0-03A6-68D4-410C7C6A765E}"/>
                  </a:ext>
                </a:extLst>
              </p:cNvPr>
              <p:cNvSpPr/>
              <p:nvPr/>
            </p:nvSpPr>
            <p:spPr>
              <a:xfrm>
                <a:off x="4266664"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30" name="Rectangle 129">
                <a:extLst>
                  <a:ext uri="{FF2B5EF4-FFF2-40B4-BE49-F238E27FC236}">
                    <a16:creationId xmlns:a16="http://schemas.microsoft.com/office/drawing/2014/main" id="{EB73EB1D-BE87-9998-E92E-B9913A688DC6}"/>
                  </a:ext>
                </a:extLst>
              </p:cNvPr>
              <p:cNvSpPr/>
              <p:nvPr/>
            </p:nvSpPr>
            <p:spPr>
              <a:xfrm>
                <a:off x="4484466"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31" name="Rectangle 130">
                <a:extLst>
                  <a:ext uri="{FF2B5EF4-FFF2-40B4-BE49-F238E27FC236}">
                    <a16:creationId xmlns:a16="http://schemas.microsoft.com/office/drawing/2014/main" id="{D0D5A15E-652A-128E-9C10-6840070BE415}"/>
                  </a:ext>
                </a:extLst>
              </p:cNvPr>
              <p:cNvSpPr/>
              <p:nvPr/>
            </p:nvSpPr>
            <p:spPr>
              <a:xfrm>
                <a:off x="4713066"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32" name="Rectangle 131">
                <a:extLst>
                  <a:ext uri="{FF2B5EF4-FFF2-40B4-BE49-F238E27FC236}">
                    <a16:creationId xmlns:a16="http://schemas.microsoft.com/office/drawing/2014/main" id="{E4ADA565-A7EA-E67C-3ED8-8AABFAE63305}"/>
                  </a:ext>
                </a:extLst>
              </p:cNvPr>
              <p:cNvSpPr/>
              <p:nvPr/>
            </p:nvSpPr>
            <p:spPr>
              <a:xfrm>
                <a:off x="4930868"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grpSp>
        <p:sp>
          <p:nvSpPr>
            <p:cNvPr id="121" name="Rectangle 120">
              <a:extLst>
                <a:ext uri="{FF2B5EF4-FFF2-40B4-BE49-F238E27FC236}">
                  <a16:creationId xmlns:a16="http://schemas.microsoft.com/office/drawing/2014/main" id="{367D7C82-030F-7BC2-E8A6-EA433106BBCA}"/>
                </a:ext>
              </a:extLst>
            </p:cNvPr>
            <p:cNvSpPr/>
            <p:nvPr/>
          </p:nvSpPr>
          <p:spPr>
            <a:xfrm>
              <a:off x="5008242"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22" name="Rectangle 121">
              <a:extLst>
                <a:ext uri="{FF2B5EF4-FFF2-40B4-BE49-F238E27FC236}">
                  <a16:creationId xmlns:a16="http://schemas.microsoft.com/office/drawing/2014/main" id="{AB02466D-72DE-B7FD-F1DD-7127CBC3C7C7}"/>
                </a:ext>
              </a:extLst>
            </p:cNvPr>
            <p:cNvSpPr/>
            <p:nvPr/>
          </p:nvSpPr>
          <p:spPr>
            <a:xfrm>
              <a:off x="4790440"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23" name="Rectangle 122">
              <a:extLst>
                <a:ext uri="{FF2B5EF4-FFF2-40B4-BE49-F238E27FC236}">
                  <a16:creationId xmlns:a16="http://schemas.microsoft.com/office/drawing/2014/main" id="{25024EB0-F4CD-E2F1-1E9B-89F89EC2229B}"/>
                </a:ext>
              </a:extLst>
            </p:cNvPr>
            <p:cNvSpPr/>
            <p:nvPr/>
          </p:nvSpPr>
          <p:spPr>
            <a:xfrm>
              <a:off x="4561840"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124" name="Rectangle 123">
              <a:extLst>
                <a:ext uri="{FF2B5EF4-FFF2-40B4-BE49-F238E27FC236}">
                  <a16:creationId xmlns:a16="http://schemas.microsoft.com/office/drawing/2014/main" id="{23CCE3B8-0552-81D4-73C7-8680F9D2F479}"/>
                </a:ext>
              </a:extLst>
            </p:cNvPr>
            <p:cNvSpPr/>
            <p:nvPr/>
          </p:nvSpPr>
          <p:spPr>
            <a:xfrm>
              <a:off x="4344038"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25" name="Rectangle 124">
              <a:extLst>
                <a:ext uri="{FF2B5EF4-FFF2-40B4-BE49-F238E27FC236}">
                  <a16:creationId xmlns:a16="http://schemas.microsoft.com/office/drawing/2014/main" id="{B08DD80A-6B67-28FC-7600-512339AEFFE3}"/>
                </a:ext>
              </a:extLst>
            </p:cNvPr>
            <p:cNvSpPr/>
            <p:nvPr/>
          </p:nvSpPr>
          <p:spPr>
            <a:xfrm>
              <a:off x="4115438"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126" name="Rectangle 125">
              <a:extLst>
                <a:ext uri="{FF2B5EF4-FFF2-40B4-BE49-F238E27FC236}">
                  <a16:creationId xmlns:a16="http://schemas.microsoft.com/office/drawing/2014/main" id="{6A9169C5-EDE7-D960-F98D-2CAF6DDCADE3}"/>
                </a:ext>
              </a:extLst>
            </p:cNvPr>
            <p:cNvSpPr/>
            <p:nvPr/>
          </p:nvSpPr>
          <p:spPr>
            <a:xfrm>
              <a:off x="3886838"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grpSp>
      <p:sp>
        <p:nvSpPr>
          <p:cNvPr id="135" name="TextBox 134">
            <a:extLst>
              <a:ext uri="{FF2B5EF4-FFF2-40B4-BE49-F238E27FC236}">
                <a16:creationId xmlns:a16="http://schemas.microsoft.com/office/drawing/2014/main" id="{FF5ABE16-FC67-AAA3-9EC7-D497679CA4EC}"/>
              </a:ext>
            </a:extLst>
          </p:cNvPr>
          <p:cNvSpPr txBox="1"/>
          <p:nvPr/>
        </p:nvSpPr>
        <p:spPr>
          <a:xfrm>
            <a:off x="2780026" y="1951108"/>
            <a:ext cx="1355340" cy="1200329"/>
          </a:xfrm>
          <a:prstGeom prst="rect">
            <a:avLst/>
          </a:prstGeom>
          <a:noFill/>
          <a:ln>
            <a:solidFill>
              <a:srgbClr val="C00000"/>
            </a:solidFill>
            <a:prstDash val="dash"/>
          </a:ln>
        </p:spPr>
        <p:txBody>
          <a:bodyPr wrap="square" rtlCol="0">
            <a:spAutoFit/>
          </a:bodyPr>
          <a:lstStyle/>
          <a:p>
            <a:r>
              <a:rPr lang="en-US" sz="2400" dirty="0"/>
              <a:t>Write X</a:t>
            </a:r>
          </a:p>
          <a:p>
            <a:r>
              <a:rPr lang="en-US" sz="2400" dirty="0"/>
              <a:t>Write Y</a:t>
            </a:r>
          </a:p>
          <a:p>
            <a:r>
              <a:rPr lang="en-US" sz="2400" dirty="0"/>
              <a:t>Commit</a:t>
            </a:r>
          </a:p>
        </p:txBody>
      </p:sp>
      <p:sp>
        <p:nvSpPr>
          <p:cNvPr id="136" name="TextBox 135">
            <a:extLst>
              <a:ext uri="{FF2B5EF4-FFF2-40B4-BE49-F238E27FC236}">
                <a16:creationId xmlns:a16="http://schemas.microsoft.com/office/drawing/2014/main" id="{69D6BB1B-B56E-A7B9-10D4-D77CA07D7421}"/>
              </a:ext>
            </a:extLst>
          </p:cNvPr>
          <p:cNvSpPr txBox="1"/>
          <p:nvPr/>
        </p:nvSpPr>
        <p:spPr>
          <a:xfrm>
            <a:off x="8313799" y="1952662"/>
            <a:ext cx="1355340" cy="1200329"/>
          </a:xfrm>
          <a:prstGeom prst="rect">
            <a:avLst/>
          </a:prstGeom>
          <a:noFill/>
          <a:ln>
            <a:solidFill>
              <a:srgbClr val="C00000"/>
            </a:solidFill>
            <a:prstDash val="dash"/>
          </a:ln>
        </p:spPr>
        <p:txBody>
          <a:bodyPr wrap="square" rtlCol="0">
            <a:spAutoFit/>
          </a:bodyPr>
          <a:lstStyle/>
          <a:p>
            <a:r>
              <a:rPr lang="en-US" sz="2400" dirty="0"/>
              <a:t>Read Y</a:t>
            </a:r>
          </a:p>
          <a:p>
            <a:r>
              <a:rPr lang="en-US" sz="2400" dirty="0"/>
              <a:t>Read X</a:t>
            </a:r>
          </a:p>
          <a:p>
            <a:r>
              <a:rPr lang="en-US" sz="2400" dirty="0"/>
              <a:t>Commit</a:t>
            </a:r>
          </a:p>
        </p:txBody>
      </p:sp>
      <p:sp>
        <p:nvSpPr>
          <p:cNvPr id="137" name="Right Arrow 136">
            <a:extLst>
              <a:ext uri="{FF2B5EF4-FFF2-40B4-BE49-F238E27FC236}">
                <a16:creationId xmlns:a16="http://schemas.microsoft.com/office/drawing/2014/main" id="{EB0C100A-7BC5-65A4-2EC5-1444321E4D97}"/>
              </a:ext>
            </a:extLst>
          </p:cNvPr>
          <p:cNvSpPr/>
          <p:nvPr/>
        </p:nvSpPr>
        <p:spPr>
          <a:xfrm>
            <a:off x="2266277" y="2033112"/>
            <a:ext cx="494088" cy="322645"/>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8" name="Right Arrow 137">
            <a:extLst>
              <a:ext uri="{FF2B5EF4-FFF2-40B4-BE49-F238E27FC236}">
                <a16:creationId xmlns:a16="http://schemas.microsoft.com/office/drawing/2014/main" id="{A92E41E3-236C-5A78-D35D-258E0AC9F476}"/>
              </a:ext>
            </a:extLst>
          </p:cNvPr>
          <p:cNvSpPr/>
          <p:nvPr/>
        </p:nvSpPr>
        <p:spPr>
          <a:xfrm>
            <a:off x="7796803" y="2026347"/>
            <a:ext cx="494088" cy="322645"/>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0" name="Rectangle 139">
            <a:extLst>
              <a:ext uri="{FF2B5EF4-FFF2-40B4-BE49-F238E27FC236}">
                <a16:creationId xmlns:a16="http://schemas.microsoft.com/office/drawing/2014/main" id="{9D660B39-6F53-2CD1-9E3E-21972F020961}"/>
              </a:ext>
            </a:extLst>
          </p:cNvPr>
          <p:cNvSpPr/>
          <p:nvPr/>
        </p:nvSpPr>
        <p:spPr>
          <a:xfrm>
            <a:off x="1127932" y="3611541"/>
            <a:ext cx="304800" cy="275339"/>
          </a:xfrm>
          <a:prstGeom prst="rect">
            <a:avLst/>
          </a:prstGeom>
          <a:solidFill>
            <a:schemeClr val="accent6"/>
          </a:solidFill>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141" name="Rectangle 140">
            <a:extLst>
              <a:ext uri="{FF2B5EF4-FFF2-40B4-BE49-F238E27FC236}">
                <a16:creationId xmlns:a16="http://schemas.microsoft.com/office/drawing/2014/main" id="{93EF231F-7E92-827B-B096-9BC83EAC5B6C}"/>
              </a:ext>
            </a:extLst>
          </p:cNvPr>
          <p:cNvSpPr/>
          <p:nvPr/>
        </p:nvSpPr>
        <p:spPr>
          <a:xfrm>
            <a:off x="1432732" y="3611541"/>
            <a:ext cx="304800" cy="275339"/>
          </a:xfrm>
          <a:prstGeom prst="rect">
            <a:avLst/>
          </a:prstGeom>
          <a:solidFill>
            <a:schemeClr val="accent6"/>
          </a:solidFill>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dirty="0"/>
          </a:p>
        </p:txBody>
      </p:sp>
      <p:grpSp>
        <p:nvGrpSpPr>
          <p:cNvPr id="152" name="Group 151">
            <a:extLst>
              <a:ext uri="{FF2B5EF4-FFF2-40B4-BE49-F238E27FC236}">
                <a16:creationId xmlns:a16="http://schemas.microsoft.com/office/drawing/2014/main" id="{0AEF81DA-7CDF-54A4-BB38-1FCE45EA8F53}"/>
              </a:ext>
            </a:extLst>
          </p:cNvPr>
          <p:cNvGrpSpPr/>
          <p:nvPr/>
        </p:nvGrpSpPr>
        <p:grpSpPr>
          <a:xfrm>
            <a:off x="823132" y="4095207"/>
            <a:ext cx="1800005" cy="275339"/>
            <a:chOff x="617349" y="3071405"/>
            <a:chExt cx="1350004" cy="206504"/>
          </a:xfrm>
        </p:grpSpPr>
        <p:grpSp>
          <p:nvGrpSpPr>
            <p:cNvPr id="150" name="Group 149">
              <a:extLst>
                <a:ext uri="{FF2B5EF4-FFF2-40B4-BE49-F238E27FC236}">
                  <a16:creationId xmlns:a16="http://schemas.microsoft.com/office/drawing/2014/main" id="{05A7EB44-38F4-B02F-25F0-774D499424CD}"/>
                </a:ext>
              </a:extLst>
            </p:cNvPr>
            <p:cNvGrpSpPr/>
            <p:nvPr/>
          </p:nvGrpSpPr>
          <p:grpSpPr>
            <a:xfrm>
              <a:off x="617349" y="3071405"/>
              <a:ext cx="1350004" cy="206504"/>
              <a:chOff x="617349" y="3255954"/>
              <a:chExt cx="1350004" cy="206504"/>
            </a:xfrm>
          </p:grpSpPr>
          <p:sp>
            <p:nvSpPr>
              <p:cNvPr id="143" name="Rectangle 142">
                <a:extLst>
                  <a:ext uri="{FF2B5EF4-FFF2-40B4-BE49-F238E27FC236}">
                    <a16:creationId xmlns:a16="http://schemas.microsoft.com/office/drawing/2014/main" id="{7778A631-2E76-4691-7E7F-E7DAB1926992}"/>
                  </a:ext>
                </a:extLst>
              </p:cNvPr>
              <p:cNvSpPr/>
              <p:nvPr/>
            </p:nvSpPr>
            <p:spPr>
              <a:xfrm>
                <a:off x="845949" y="3255954"/>
                <a:ext cx="228600" cy="206504"/>
              </a:xfrm>
              <a:prstGeom prst="rect">
                <a:avLst/>
              </a:prstGeom>
              <a:solidFill>
                <a:schemeClr val="accent6"/>
              </a:solidFill>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144" name="Rectangle 143">
                <a:extLst>
                  <a:ext uri="{FF2B5EF4-FFF2-40B4-BE49-F238E27FC236}">
                    <a16:creationId xmlns:a16="http://schemas.microsoft.com/office/drawing/2014/main" id="{378B8151-CDE0-AE37-D4A9-EE006947B202}"/>
                  </a:ext>
                </a:extLst>
              </p:cNvPr>
              <p:cNvSpPr/>
              <p:nvPr/>
            </p:nvSpPr>
            <p:spPr>
              <a:xfrm>
                <a:off x="1074549" y="3255954"/>
                <a:ext cx="228600" cy="206504"/>
              </a:xfrm>
              <a:prstGeom prst="rect">
                <a:avLst/>
              </a:prstGeom>
              <a:solidFill>
                <a:schemeClr val="accent6"/>
              </a:solidFill>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147" name="Rectangle 146">
                <a:extLst>
                  <a:ext uri="{FF2B5EF4-FFF2-40B4-BE49-F238E27FC236}">
                    <a16:creationId xmlns:a16="http://schemas.microsoft.com/office/drawing/2014/main" id="{14E6F4C2-7F0A-CAE4-F944-25E2AA0455F1}"/>
                  </a:ext>
                </a:extLst>
              </p:cNvPr>
              <p:cNvSpPr/>
              <p:nvPr/>
            </p:nvSpPr>
            <p:spPr>
              <a:xfrm>
                <a:off x="1738753" y="3255954"/>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48" name="Rectangle 147">
                <a:extLst>
                  <a:ext uri="{FF2B5EF4-FFF2-40B4-BE49-F238E27FC236}">
                    <a16:creationId xmlns:a16="http://schemas.microsoft.com/office/drawing/2014/main" id="{BD7BF41E-727B-94E6-40D5-17EAB8B06EA8}"/>
                  </a:ext>
                </a:extLst>
              </p:cNvPr>
              <p:cNvSpPr/>
              <p:nvPr/>
            </p:nvSpPr>
            <p:spPr>
              <a:xfrm>
                <a:off x="1520951" y="3255954"/>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49" name="Rectangle 148">
                <a:extLst>
                  <a:ext uri="{FF2B5EF4-FFF2-40B4-BE49-F238E27FC236}">
                    <a16:creationId xmlns:a16="http://schemas.microsoft.com/office/drawing/2014/main" id="{1A4548FD-CBAC-07C0-A83A-2034D019BE4F}"/>
                  </a:ext>
                </a:extLst>
              </p:cNvPr>
              <p:cNvSpPr/>
              <p:nvPr/>
            </p:nvSpPr>
            <p:spPr>
              <a:xfrm>
                <a:off x="617349" y="3255954"/>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a:p>
            </p:txBody>
          </p:sp>
        </p:grpSp>
        <p:sp>
          <p:nvSpPr>
            <p:cNvPr id="151" name="Rectangle 150">
              <a:extLst>
                <a:ext uri="{FF2B5EF4-FFF2-40B4-BE49-F238E27FC236}">
                  <a16:creationId xmlns:a16="http://schemas.microsoft.com/office/drawing/2014/main" id="{A0FC8D61-39ED-694F-2B87-554B9863E5BD}"/>
                </a:ext>
              </a:extLst>
            </p:cNvPr>
            <p:cNvSpPr/>
            <p:nvPr/>
          </p:nvSpPr>
          <p:spPr>
            <a:xfrm>
              <a:off x="1303149" y="307140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2400" dirty="0"/>
            </a:p>
          </p:txBody>
        </p:sp>
      </p:grpSp>
      <p:cxnSp>
        <p:nvCxnSpPr>
          <p:cNvPr id="154" name="Straight Arrow Connector 153">
            <a:extLst>
              <a:ext uri="{FF2B5EF4-FFF2-40B4-BE49-F238E27FC236}">
                <a16:creationId xmlns:a16="http://schemas.microsoft.com/office/drawing/2014/main" id="{23055B26-31CE-606A-A136-95A482F74656}"/>
              </a:ext>
            </a:extLst>
          </p:cNvPr>
          <p:cNvCxnSpPr>
            <a:cxnSpLocks/>
            <a:stCxn id="136" idx="2"/>
          </p:cNvCxnSpPr>
          <p:nvPr/>
        </p:nvCxnSpPr>
        <p:spPr>
          <a:xfrm flipH="1">
            <a:off x="5984293" y="3152991"/>
            <a:ext cx="3007176" cy="12056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0" name="Straight Arrow Connector 159">
            <a:extLst>
              <a:ext uri="{FF2B5EF4-FFF2-40B4-BE49-F238E27FC236}">
                <a16:creationId xmlns:a16="http://schemas.microsoft.com/office/drawing/2014/main" id="{8516478F-D563-2F5F-DAFA-3FAA7AAFF75F}"/>
              </a:ext>
            </a:extLst>
          </p:cNvPr>
          <p:cNvCxnSpPr>
            <a:cxnSpLocks/>
          </p:cNvCxnSpPr>
          <p:nvPr/>
        </p:nvCxnSpPr>
        <p:spPr>
          <a:xfrm flipH="1" flipV="1">
            <a:off x="2760366" y="3750739"/>
            <a:ext cx="3105341" cy="60631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61" name="TextBox 160">
            <a:extLst>
              <a:ext uri="{FF2B5EF4-FFF2-40B4-BE49-F238E27FC236}">
                <a16:creationId xmlns:a16="http://schemas.microsoft.com/office/drawing/2014/main" id="{1ED2848A-8CAD-02D0-C2C8-BF6D663C7B34}"/>
              </a:ext>
            </a:extLst>
          </p:cNvPr>
          <p:cNvSpPr txBox="1"/>
          <p:nvPr/>
        </p:nvSpPr>
        <p:spPr>
          <a:xfrm rot="655287">
            <a:off x="3965452" y="3623005"/>
            <a:ext cx="809965" cy="461665"/>
          </a:xfrm>
          <a:prstGeom prst="rect">
            <a:avLst/>
          </a:prstGeom>
          <a:noFill/>
        </p:spPr>
        <p:txBody>
          <a:bodyPr wrap="none" rtlCol="0">
            <a:spAutoFit/>
          </a:bodyPr>
          <a:lstStyle/>
          <a:p>
            <a:r>
              <a:rPr lang="en-US" sz="2400" dirty="0"/>
              <a:t>Copy</a:t>
            </a:r>
          </a:p>
        </p:txBody>
      </p:sp>
      <p:sp>
        <p:nvSpPr>
          <p:cNvPr id="22" name="Slide Number Placeholder 21">
            <a:extLst>
              <a:ext uri="{FF2B5EF4-FFF2-40B4-BE49-F238E27FC236}">
                <a16:creationId xmlns:a16="http://schemas.microsoft.com/office/drawing/2014/main" id="{89735BA1-484E-33F4-D0E2-258FA696FBF3}"/>
              </a:ext>
            </a:extLst>
          </p:cNvPr>
          <p:cNvSpPr>
            <a:spLocks noGrp="1"/>
          </p:cNvSpPr>
          <p:nvPr>
            <p:ph type="sldNum" sz="quarter" idx="14"/>
          </p:nvPr>
        </p:nvSpPr>
        <p:spPr/>
        <p:txBody>
          <a:bodyPr/>
          <a:lstStyle/>
          <a:p>
            <a:fld id="{04AED599-1D0F-3E40-81CA-01C30F87847C}" type="slidenum">
              <a:rPr lang="en-US" smtClean="0"/>
              <a:pPr/>
              <a:t>10</a:t>
            </a:fld>
            <a:endParaRPr lang="en-US"/>
          </a:p>
        </p:txBody>
      </p:sp>
    </p:spTree>
    <p:extLst>
      <p:ext uri="{BB962C8B-B14F-4D97-AF65-F5344CB8AC3E}">
        <p14:creationId xmlns:p14="http://schemas.microsoft.com/office/powerpoint/2010/main" val="291052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0.34583 0.11945 L 5.55556E-7 -4.93827E-6 " pathEditMode="relative" rAng="0" ptsTypes="AA">
                                      <p:cBhvr>
                                        <p:cTn id="8" dur="2000" fill="hold"/>
                                        <p:tgtEl>
                                          <p:spTgt spid="119"/>
                                        </p:tgtEl>
                                        <p:attrNameLst>
                                          <p:attrName>ppt_x</p:attrName>
                                          <p:attrName>ppt_y</p:attrName>
                                        </p:attrNameLst>
                                      </p:cBhvr>
                                      <p:rCtr x="-17378" y="-5988"/>
                                    </p:animMotion>
                                  </p:childTnLst>
                                </p:cTn>
                              </p:par>
                            </p:childTnLst>
                          </p:cTn>
                        </p:par>
                        <p:par>
                          <p:cTn id="9" fill="hold">
                            <p:stCondLst>
                              <p:cond delay="2000"/>
                            </p:stCondLst>
                            <p:childTnLst>
                              <p:par>
                                <p:cTn id="10" presetID="16" presetClass="entr" presetSubtype="37" fill="hold" nodeType="afterEffect">
                                  <p:stCondLst>
                                    <p:cond delay="0"/>
                                  </p:stCondLst>
                                  <p:childTnLst>
                                    <p:set>
                                      <p:cBhvr>
                                        <p:cTn id="11" dur="1" fill="hold">
                                          <p:stCondLst>
                                            <p:cond delay="0"/>
                                          </p:stCondLst>
                                        </p:cTn>
                                        <p:tgtEl>
                                          <p:spTgt spid="160"/>
                                        </p:tgtEl>
                                        <p:attrNameLst>
                                          <p:attrName>style.visibility</p:attrName>
                                        </p:attrNameLst>
                                      </p:cBhvr>
                                      <p:to>
                                        <p:strVal val="visible"/>
                                      </p:to>
                                    </p:set>
                                    <p:animEffect transition="in" filter="barn(outVertical)">
                                      <p:cBhvr>
                                        <p:cTn id="12" dur="500"/>
                                        <p:tgtEl>
                                          <p:spTgt spid="160"/>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161"/>
                                        </p:tgtEl>
                                        <p:attrNameLst>
                                          <p:attrName>style.visibility</p:attrName>
                                        </p:attrNameLst>
                                      </p:cBhvr>
                                      <p:to>
                                        <p:strVal val="visible"/>
                                      </p:to>
                                    </p:set>
                                    <p:animEffect transition="in" filter="barn(outVertical)">
                                      <p:cBhvr>
                                        <p:cTn id="15" dur="500"/>
                                        <p:tgtEl>
                                          <p:spTgt spid="16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1" nodeType="clickEffect">
                                  <p:stCondLst>
                                    <p:cond delay="0"/>
                                  </p:stCondLst>
                                  <p:childTnLst>
                                    <p:set>
                                      <p:cBhvr>
                                        <p:cTn id="19" dur="1" fill="hold">
                                          <p:stCondLst>
                                            <p:cond delay="0"/>
                                          </p:stCondLst>
                                        </p:cTn>
                                        <p:tgtEl>
                                          <p:spTgt spid="137"/>
                                        </p:tgtEl>
                                        <p:attrNameLst>
                                          <p:attrName>style.visibility</p:attrName>
                                        </p:attrNameLst>
                                      </p:cBhvr>
                                      <p:to>
                                        <p:strVal val="visible"/>
                                      </p:to>
                                    </p:set>
                                    <p:animEffect transition="in" filter="fade">
                                      <p:cBhvr>
                                        <p:cTn id="20" dur="500"/>
                                        <p:tgtEl>
                                          <p:spTgt spid="137"/>
                                        </p:tgtEl>
                                      </p:cBhvr>
                                    </p:animEffect>
                                  </p:childTnLst>
                                </p:cTn>
                              </p:par>
                              <p:par>
                                <p:cTn id="21" presetID="1" presetClass="exit" presetSubtype="0" fill="hold" grpId="1" nodeType="withEffect">
                                  <p:stCondLst>
                                    <p:cond delay="0"/>
                                  </p:stCondLst>
                                  <p:childTnLst>
                                    <p:set>
                                      <p:cBhvr>
                                        <p:cTn id="22" dur="1" fill="hold">
                                          <p:stCondLst>
                                            <p:cond delay="0"/>
                                          </p:stCondLst>
                                        </p:cTn>
                                        <p:tgtEl>
                                          <p:spTgt spid="161"/>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60"/>
                                        </p:tgtEl>
                                        <p:attrNameLst>
                                          <p:attrName>style.visibility</p:attrName>
                                        </p:attrNameLst>
                                      </p:cBhvr>
                                      <p:to>
                                        <p:strVal val="hidden"/>
                                      </p:to>
                                    </p:se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40"/>
                                        </p:tgtEl>
                                        <p:attrNameLst>
                                          <p:attrName>style.visibility</p:attrName>
                                        </p:attrNameLst>
                                      </p:cBhvr>
                                      <p:to>
                                        <p:strVal val="visible"/>
                                      </p:to>
                                    </p:set>
                                    <p:animEffect transition="in" filter="fade">
                                      <p:cBhvr>
                                        <p:cTn id="28" dur="500"/>
                                        <p:tgtEl>
                                          <p:spTgt spid="14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8"/>
                                        </p:tgtEl>
                                        <p:attrNameLst>
                                          <p:attrName>style.visibility</p:attrName>
                                        </p:attrNameLst>
                                      </p:cBhvr>
                                      <p:to>
                                        <p:strVal val="visible"/>
                                      </p:to>
                                    </p:set>
                                    <p:animEffect transition="in" filter="fade">
                                      <p:cBhvr>
                                        <p:cTn id="33" dur="500"/>
                                        <p:tgtEl>
                                          <p:spTgt spid="138"/>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154"/>
                                        </p:tgtEl>
                                        <p:attrNameLst>
                                          <p:attrName>style.visibility</p:attrName>
                                        </p:attrNameLst>
                                      </p:cBhvr>
                                      <p:to>
                                        <p:strVal val="visible"/>
                                      </p:to>
                                    </p:set>
                                    <p:animEffect transition="in" filter="wipe(up)">
                                      <p:cBhvr>
                                        <p:cTn id="37" dur="500"/>
                                        <p:tgtEl>
                                          <p:spTgt spid="154"/>
                                        </p:tgtEl>
                                      </p:cBhvr>
                                    </p:animEffect>
                                  </p:childTnLst>
                                </p:cTn>
                              </p:par>
                            </p:childTnLst>
                          </p:cTn>
                        </p:par>
                        <p:par>
                          <p:cTn id="38" fill="hold">
                            <p:stCondLst>
                              <p:cond delay="1000"/>
                            </p:stCondLst>
                            <p:childTnLst>
                              <p:par>
                                <p:cTn id="39" presetID="42" presetClass="path" presetSubtype="0" accel="50000" decel="50000" fill="hold" grpId="2" nodeType="afterEffect">
                                  <p:stCondLst>
                                    <p:cond delay="0"/>
                                  </p:stCondLst>
                                  <p:childTnLst>
                                    <p:animMotion origin="layout" path="M -2.22222E-6 2.83951E-6 L 0.00104 0.05555 " pathEditMode="relative" rAng="0" ptsTypes="AA">
                                      <p:cBhvr>
                                        <p:cTn id="40" dur="500" fill="hold"/>
                                        <p:tgtEl>
                                          <p:spTgt spid="138"/>
                                        </p:tgtEl>
                                        <p:attrNameLst>
                                          <p:attrName>ppt_x</p:attrName>
                                          <p:attrName>ppt_y</p:attrName>
                                        </p:attrNameLst>
                                      </p:cBhvr>
                                      <p:rCtr x="52" y="2778"/>
                                    </p:animMotion>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3" nodeType="clickEffect">
                                  <p:stCondLst>
                                    <p:cond delay="0"/>
                                  </p:stCondLst>
                                  <p:childTnLst>
                                    <p:animMotion origin="layout" path="M 0.00104 0.05555 L 0.00104 0.10648 " pathEditMode="relative" rAng="0" ptsTypes="AA">
                                      <p:cBhvr>
                                        <p:cTn id="44" dur="500" fill="hold"/>
                                        <p:tgtEl>
                                          <p:spTgt spid="138"/>
                                        </p:tgtEl>
                                        <p:attrNameLst>
                                          <p:attrName>ppt_x</p:attrName>
                                          <p:attrName>ppt_y</p:attrName>
                                        </p:attrNameLst>
                                      </p:cBhvr>
                                      <p:rCtr x="0" y="2654"/>
                                    </p:animMotion>
                                  </p:childTnLst>
                                </p:cTn>
                              </p:par>
                            </p:childTnLst>
                          </p:cTn>
                        </p:par>
                        <p:par>
                          <p:cTn id="45" fill="hold">
                            <p:stCondLst>
                              <p:cond delay="500"/>
                            </p:stCondLst>
                            <p:childTnLst>
                              <p:par>
                                <p:cTn id="46" presetID="1" presetClass="exit" presetSubtype="0" fill="hold" nodeType="afterEffect">
                                  <p:stCondLst>
                                    <p:cond delay="0"/>
                                  </p:stCondLst>
                                  <p:childTnLst>
                                    <p:set>
                                      <p:cBhvr>
                                        <p:cTn id="47" dur="1" fill="hold">
                                          <p:stCondLst>
                                            <p:cond delay="0"/>
                                          </p:stCondLst>
                                        </p:cTn>
                                        <p:tgtEl>
                                          <p:spTgt spid="154"/>
                                        </p:tgtEl>
                                        <p:attrNameLst>
                                          <p:attrName>style.visibility</p:attrName>
                                        </p:attrNameLst>
                                      </p:cBhvr>
                                      <p:to>
                                        <p:strVal val="hidden"/>
                                      </p:to>
                                    </p:set>
                                  </p:childTnLst>
                                </p:cTn>
                              </p:par>
                            </p:childTnLst>
                          </p:cTn>
                        </p:par>
                        <p:par>
                          <p:cTn id="48" fill="hold">
                            <p:stCondLst>
                              <p:cond delay="500"/>
                            </p:stCondLst>
                            <p:childTnLst>
                              <p:par>
                                <p:cTn id="49" presetID="1" presetClass="exit" presetSubtype="0" fill="hold" grpId="1" nodeType="afterEffect">
                                  <p:stCondLst>
                                    <p:cond delay="0"/>
                                  </p:stCondLst>
                                  <p:childTnLst>
                                    <p:set>
                                      <p:cBhvr>
                                        <p:cTn id="50" dur="1" fill="hold">
                                          <p:stCondLst>
                                            <p:cond delay="0"/>
                                          </p:stCondLst>
                                        </p:cTn>
                                        <p:tgtEl>
                                          <p:spTgt spid="138"/>
                                        </p:tgtEl>
                                        <p:attrNameLst>
                                          <p:attrName>style.visibility</p:attrName>
                                        </p:attrNameLst>
                                      </p:cBhvr>
                                      <p:to>
                                        <p:strVal val="hidden"/>
                                      </p:to>
                                    </p:set>
                                  </p:childTnLst>
                                </p:cTn>
                              </p:par>
                              <p:par>
                                <p:cTn id="51" presetID="42" presetClass="path" presetSubtype="0" accel="50000" decel="50000" fill="hold" grpId="0" nodeType="withEffect">
                                  <p:stCondLst>
                                    <p:cond delay="0"/>
                                  </p:stCondLst>
                                  <p:childTnLst>
                                    <p:animMotion origin="layout" path="M 3.61111E-6 -1.7284E-6 L -0.00035 0.05679 " pathEditMode="relative" rAng="0" ptsTypes="AA">
                                      <p:cBhvr>
                                        <p:cTn id="52" dur="1000" fill="hold"/>
                                        <p:tgtEl>
                                          <p:spTgt spid="137"/>
                                        </p:tgtEl>
                                        <p:attrNameLst>
                                          <p:attrName>ppt_x</p:attrName>
                                          <p:attrName>ppt_y</p:attrName>
                                        </p:attrNameLst>
                                      </p:cBhvr>
                                      <p:rCtr x="-17" y="2840"/>
                                    </p:animMotion>
                                  </p:childTnLst>
                                </p:cTn>
                              </p:par>
                            </p:childTnLst>
                          </p:cTn>
                        </p:par>
                        <p:par>
                          <p:cTn id="53" fill="hold">
                            <p:stCondLst>
                              <p:cond delay="1500"/>
                            </p:stCondLst>
                            <p:childTnLst>
                              <p:par>
                                <p:cTn id="54" presetID="1" presetClass="entr" presetSubtype="0" fill="hold" grpId="0" nodeType="afterEffect">
                                  <p:stCondLst>
                                    <p:cond delay="0"/>
                                  </p:stCondLst>
                                  <p:childTnLst>
                                    <p:set>
                                      <p:cBhvr>
                                        <p:cTn id="55" dur="1" fill="hold">
                                          <p:stCondLst>
                                            <p:cond delay="0"/>
                                          </p:stCondLst>
                                        </p:cTn>
                                        <p:tgtEl>
                                          <p:spTgt spid="141"/>
                                        </p:tgtEl>
                                        <p:attrNameLst>
                                          <p:attrName>style.visibility</p:attrName>
                                        </p:attrNameLst>
                                      </p:cBhvr>
                                      <p:to>
                                        <p:strVal val="visible"/>
                                      </p:to>
                                    </p:set>
                                  </p:childTnLst>
                                </p:cTn>
                              </p:par>
                            </p:childTnLst>
                          </p:cTn>
                        </p:par>
                        <p:par>
                          <p:cTn id="56" fill="hold">
                            <p:stCondLst>
                              <p:cond delay="1500"/>
                            </p:stCondLst>
                            <p:childTnLst>
                              <p:par>
                                <p:cTn id="57" presetID="42" presetClass="path" presetSubtype="0" accel="50000" decel="50000" fill="hold" grpId="2" nodeType="afterEffect">
                                  <p:stCondLst>
                                    <p:cond delay="500"/>
                                  </p:stCondLst>
                                  <p:childTnLst>
                                    <p:animMotion origin="layout" path="M -0.00035 0.05679 L 0.00086 0.10772 " pathEditMode="relative" rAng="0" ptsTypes="AA">
                                      <p:cBhvr>
                                        <p:cTn id="58" dur="1000" fill="hold"/>
                                        <p:tgtEl>
                                          <p:spTgt spid="137"/>
                                        </p:tgtEl>
                                        <p:attrNameLst>
                                          <p:attrName>ppt_x</p:attrName>
                                          <p:attrName>ppt_y</p:attrName>
                                        </p:attrNameLst>
                                      </p:cBhvr>
                                      <p:rCtr x="0" y="2716"/>
                                    </p:animMotion>
                                  </p:childTnLst>
                                </p:cTn>
                              </p:par>
                            </p:childTnLst>
                          </p:cTn>
                        </p:par>
                        <p:par>
                          <p:cTn id="59" fill="hold">
                            <p:stCondLst>
                              <p:cond delay="3000"/>
                            </p:stCondLst>
                            <p:childTnLst>
                              <p:par>
                                <p:cTn id="60" presetID="1" presetClass="entr" presetSubtype="0" fill="hold" nodeType="afterEffect">
                                  <p:stCondLst>
                                    <p:cond delay="0"/>
                                  </p:stCondLst>
                                  <p:childTnLst>
                                    <p:set>
                                      <p:cBhvr>
                                        <p:cTn id="61" dur="1" fill="hold">
                                          <p:stCondLst>
                                            <p:cond delay="0"/>
                                          </p:stCondLst>
                                        </p:cTn>
                                        <p:tgtEl>
                                          <p:spTgt spid="152"/>
                                        </p:tgtEl>
                                        <p:attrNameLst>
                                          <p:attrName>style.visibility</p:attrName>
                                        </p:attrNameLst>
                                      </p:cBhvr>
                                      <p:to>
                                        <p:strVal val="visible"/>
                                      </p:to>
                                    </p:set>
                                  </p:childTnLst>
                                </p:cTn>
                              </p:par>
                              <p:par>
                                <p:cTn id="62" presetID="42" presetClass="path" presetSubtype="0" accel="50000" decel="50000" fill="hold" nodeType="withEffect">
                                  <p:stCondLst>
                                    <p:cond delay="0"/>
                                  </p:stCondLst>
                                  <p:childTnLst>
                                    <p:animMotion origin="layout" path="M 5.55556E-7 -0.07068 L 0.34583 0.04876 " pathEditMode="relative" rAng="0" ptsTypes="AA">
                                      <p:cBhvr>
                                        <p:cTn id="63" dur="2000" fill="hold"/>
                                        <p:tgtEl>
                                          <p:spTgt spid="152"/>
                                        </p:tgtEl>
                                        <p:attrNameLst>
                                          <p:attrName>ppt_x</p:attrName>
                                          <p:attrName>ppt_y</p:attrName>
                                        </p:attrNameLst>
                                      </p:cBhvr>
                                      <p:rCtr x="17378" y="5586"/>
                                    </p:animMotion>
                                  </p:childTnLst>
                                </p:cTn>
                              </p:par>
                              <p:par>
                                <p:cTn id="64" presetID="1" presetClass="exit" presetSubtype="0" fill="hold" nodeType="withEffect">
                                  <p:stCondLst>
                                    <p:cond delay="0"/>
                                  </p:stCondLst>
                                  <p:childTnLst>
                                    <p:set>
                                      <p:cBhvr>
                                        <p:cTn id="65" dur="1" fill="hold">
                                          <p:stCondLst>
                                            <p:cond delay="0"/>
                                          </p:stCondLst>
                                        </p:cTn>
                                        <p:tgtEl>
                                          <p:spTgt spid="119"/>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140"/>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37" grpId="1" animBg="1"/>
      <p:bldP spid="137" grpId="2" animBg="1"/>
      <p:bldP spid="138" grpId="0" animBg="1"/>
      <p:bldP spid="138" grpId="1" animBg="1"/>
      <p:bldP spid="138" grpId="2" animBg="1"/>
      <p:bldP spid="138" grpId="3" animBg="1"/>
      <p:bldP spid="140" grpId="0" animBg="1"/>
      <p:bldP spid="140" grpId="1" animBg="1"/>
      <p:bldP spid="141" grpId="0" animBg="1"/>
      <p:bldP spid="141" grpId="1" animBg="1"/>
      <p:bldP spid="161" grpId="0"/>
      <p:bldP spid="16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hart Placeholder 12">
            <a:extLst>
              <a:ext uri="{FF2B5EF4-FFF2-40B4-BE49-F238E27FC236}">
                <a16:creationId xmlns:a16="http://schemas.microsoft.com/office/drawing/2014/main" id="{98301F44-FDFD-F1CB-B6BC-304C87FDB6B7}"/>
              </a:ext>
            </a:extLst>
          </p:cNvPr>
          <p:cNvSpPr>
            <a:spLocks noGrp="1"/>
          </p:cNvSpPr>
          <p:nvPr>
            <p:ph type="chart" sz="quarter" idx="12"/>
          </p:nvPr>
        </p:nvSpPr>
        <p:spPr/>
        <p:txBody>
          <a:bodyPr/>
          <a:lstStyle/>
          <a:p>
            <a:endParaRPr lang="en-US"/>
          </a:p>
        </p:txBody>
      </p:sp>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Current systems: Eager copying</a:t>
            </a:r>
          </a:p>
        </p:txBody>
      </p:sp>
      <p:sp>
        <p:nvSpPr>
          <p:cNvPr id="24" name="TextBox 23">
            <a:extLst>
              <a:ext uri="{FF2B5EF4-FFF2-40B4-BE49-F238E27FC236}">
                <a16:creationId xmlns:a16="http://schemas.microsoft.com/office/drawing/2014/main" id="{86E6F846-5B06-E98D-C2E4-BC1EC1D41F9D}"/>
              </a:ext>
            </a:extLst>
          </p:cNvPr>
          <p:cNvSpPr txBox="1"/>
          <p:nvPr/>
        </p:nvSpPr>
        <p:spPr>
          <a:xfrm>
            <a:off x="4189304" y="2424981"/>
            <a:ext cx="3622163" cy="830997"/>
          </a:xfrm>
          <a:prstGeom prst="rect">
            <a:avLst/>
          </a:prstGeom>
          <a:noFill/>
          <a:ln>
            <a:solidFill>
              <a:srgbClr val="C00000"/>
            </a:solidFill>
            <a:prstDash val="dash"/>
          </a:ln>
        </p:spPr>
        <p:txBody>
          <a:bodyPr wrap="square" rtlCol="0">
            <a:spAutoFit/>
          </a:bodyPr>
          <a:lstStyle/>
          <a:p>
            <a:r>
              <a:rPr lang="en-US" sz="2400" dirty="0">
                <a:latin typeface="Monaco" pitchFamily="2" charset="77"/>
              </a:rPr>
              <a:t>Copy </a:t>
            </a:r>
            <a:r>
              <a:rPr lang="en-US" sz="2400" dirty="0" err="1">
                <a:solidFill>
                  <a:srgbClr val="00B050"/>
                </a:solidFill>
                <a:latin typeface="Monaco" pitchFamily="2" charset="77"/>
              </a:rPr>
              <a:t>Src</a:t>
            </a:r>
            <a:r>
              <a:rPr lang="en-US" sz="2400" dirty="0">
                <a:latin typeface="Monaco" pitchFamily="2" charset="77"/>
              </a:rPr>
              <a:t> to </a:t>
            </a:r>
            <a:r>
              <a:rPr lang="en-US" sz="2400" dirty="0" err="1">
                <a:solidFill>
                  <a:srgbClr val="0070C0"/>
                </a:solidFill>
                <a:latin typeface="Monaco" pitchFamily="2" charset="77"/>
              </a:rPr>
              <a:t>Dest</a:t>
            </a:r>
            <a:endParaRPr lang="en-US" sz="2400" dirty="0">
              <a:latin typeface="Monaco" pitchFamily="2" charset="77"/>
            </a:endParaRPr>
          </a:p>
          <a:p>
            <a:r>
              <a:rPr lang="en-US" sz="2400" dirty="0">
                <a:latin typeface="Monaco" pitchFamily="2" charset="77"/>
              </a:rPr>
              <a:t>Read</a:t>
            </a:r>
            <a:endParaRPr lang="en-US" sz="2400" dirty="0">
              <a:solidFill>
                <a:srgbClr val="00B050"/>
              </a:solidFill>
              <a:latin typeface="Monaco" pitchFamily="2" charset="77"/>
            </a:endParaRPr>
          </a:p>
        </p:txBody>
      </p:sp>
      <p:sp>
        <p:nvSpPr>
          <p:cNvPr id="30" name="Right Arrow 29">
            <a:extLst>
              <a:ext uri="{FF2B5EF4-FFF2-40B4-BE49-F238E27FC236}">
                <a16:creationId xmlns:a16="http://schemas.microsoft.com/office/drawing/2014/main" id="{5A7BA9CE-A409-1B7B-CE36-5701E110A042}"/>
              </a:ext>
            </a:extLst>
          </p:cNvPr>
          <p:cNvSpPr/>
          <p:nvPr/>
        </p:nvSpPr>
        <p:spPr>
          <a:xfrm>
            <a:off x="3497317" y="2516744"/>
            <a:ext cx="638908" cy="322645"/>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5" name="TextBox 54">
            <a:extLst>
              <a:ext uri="{FF2B5EF4-FFF2-40B4-BE49-F238E27FC236}">
                <a16:creationId xmlns:a16="http://schemas.microsoft.com/office/drawing/2014/main" id="{333479A1-0823-BF48-BF1F-D69F86127555}"/>
              </a:ext>
            </a:extLst>
          </p:cNvPr>
          <p:cNvSpPr txBox="1"/>
          <p:nvPr/>
        </p:nvSpPr>
        <p:spPr>
          <a:xfrm>
            <a:off x="5069836" y="2794313"/>
            <a:ext cx="1519440" cy="461665"/>
          </a:xfrm>
          <a:prstGeom prst="rect">
            <a:avLst/>
          </a:prstGeom>
          <a:noFill/>
        </p:spPr>
        <p:txBody>
          <a:bodyPr wrap="square">
            <a:spAutoFit/>
          </a:bodyPr>
          <a:lstStyle/>
          <a:p>
            <a:r>
              <a:rPr lang="en-US" sz="2400" dirty="0" err="1">
                <a:solidFill>
                  <a:srgbClr val="00B050"/>
                </a:solidFill>
                <a:latin typeface="Monaco" pitchFamily="2" charset="77"/>
              </a:rPr>
              <a:t>Dest</a:t>
            </a:r>
            <a:r>
              <a:rPr lang="en-US" sz="2400" dirty="0">
                <a:solidFill>
                  <a:srgbClr val="00B050"/>
                </a:solidFill>
                <a:latin typeface="Monaco" pitchFamily="2" charset="77"/>
              </a:rPr>
              <a:t>[1]</a:t>
            </a:r>
            <a:endParaRPr lang="en-US" sz="2400" dirty="0"/>
          </a:p>
        </p:txBody>
      </p:sp>
      <p:sp>
        <p:nvSpPr>
          <p:cNvPr id="56" name="TextBox 55">
            <a:extLst>
              <a:ext uri="{FF2B5EF4-FFF2-40B4-BE49-F238E27FC236}">
                <a16:creationId xmlns:a16="http://schemas.microsoft.com/office/drawing/2014/main" id="{0D7556A1-3C04-B357-1D36-6691751ED725}"/>
              </a:ext>
            </a:extLst>
          </p:cNvPr>
          <p:cNvSpPr txBox="1"/>
          <p:nvPr/>
        </p:nvSpPr>
        <p:spPr>
          <a:xfrm>
            <a:off x="5069836" y="2794313"/>
            <a:ext cx="1519440" cy="461665"/>
          </a:xfrm>
          <a:prstGeom prst="rect">
            <a:avLst/>
          </a:prstGeom>
          <a:noFill/>
        </p:spPr>
        <p:txBody>
          <a:bodyPr wrap="square">
            <a:spAutoFit/>
          </a:bodyPr>
          <a:lstStyle/>
          <a:p>
            <a:r>
              <a:rPr lang="en-US" sz="2400" dirty="0" err="1">
                <a:solidFill>
                  <a:srgbClr val="4B2E83"/>
                </a:solidFill>
                <a:latin typeface="Monaco" pitchFamily="2" charset="77"/>
              </a:rPr>
              <a:t>Dest</a:t>
            </a:r>
            <a:r>
              <a:rPr lang="en-US" sz="2400" dirty="0">
                <a:solidFill>
                  <a:srgbClr val="4B2E83"/>
                </a:solidFill>
                <a:latin typeface="Monaco" pitchFamily="2" charset="77"/>
              </a:rPr>
              <a:t>[1]</a:t>
            </a:r>
            <a:endParaRPr lang="en-US" sz="2400" dirty="0">
              <a:solidFill>
                <a:srgbClr val="4B2E83"/>
              </a:solidFill>
            </a:endParaRPr>
          </a:p>
        </p:txBody>
      </p:sp>
      <p:grpSp>
        <p:nvGrpSpPr>
          <p:cNvPr id="9" name="Group 8">
            <a:extLst>
              <a:ext uri="{FF2B5EF4-FFF2-40B4-BE49-F238E27FC236}">
                <a16:creationId xmlns:a16="http://schemas.microsoft.com/office/drawing/2014/main" id="{37E7C1D2-110A-9054-CFB9-E99F3A87C182}"/>
              </a:ext>
            </a:extLst>
          </p:cNvPr>
          <p:cNvGrpSpPr/>
          <p:nvPr/>
        </p:nvGrpSpPr>
        <p:grpSpPr>
          <a:xfrm>
            <a:off x="4424175" y="4970265"/>
            <a:ext cx="3343652" cy="842665"/>
            <a:chOff x="3330007" y="3727698"/>
            <a:chExt cx="2507739" cy="631999"/>
          </a:xfrm>
        </p:grpSpPr>
        <p:sp>
          <p:nvSpPr>
            <p:cNvPr id="26" name="Rectangle 25">
              <a:extLst>
                <a:ext uri="{FF2B5EF4-FFF2-40B4-BE49-F238E27FC236}">
                  <a16:creationId xmlns:a16="http://schemas.microsoft.com/office/drawing/2014/main" id="{8725886F-B59A-CA44-B376-2F81FA439501}"/>
                </a:ext>
              </a:extLst>
            </p:cNvPr>
            <p:cNvSpPr/>
            <p:nvPr/>
          </p:nvSpPr>
          <p:spPr>
            <a:xfrm>
              <a:off x="3627695" y="3727698"/>
              <a:ext cx="297688" cy="285750"/>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endParaRPr>
            </a:p>
          </p:txBody>
        </p:sp>
        <p:sp>
          <p:nvSpPr>
            <p:cNvPr id="53" name="Rectangle 52">
              <a:extLst>
                <a:ext uri="{FF2B5EF4-FFF2-40B4-BE49-F238E27FC236}">
                  <a16:creationId xmlns:a16="http://schemas.microsoft.com/office/drawing/2014/main" id="{CD39AA4E-275F-4A1B-6D72-739A3E5E3C9C}"/>
                </a:ext>
              </a:extLst>
            </p:cNvPr>
            <p:cNvSpPr/>
            <p:nvPr/>
          </p:nvSpPr>
          <p:spPr>
            <a:xfrm>
              <a:off x="4944618" y="3727698"/>
              <a:ext cx="297688" cy="28575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endParaRPr>
            </a:p>
          </p:txBody>
        </p:sp>
        <p:sp>
          <p:nvSpPr>
            <p:cNvPr id="2" name="TextBox 1">
              <a:extLst>
                <a:ext uri="{FF2B5EF4-FFF2-40B4-BE49-F238E27FC236}">
                  <a16:creationId xmlns:a16="http://schemas.microsoft.com/office/drawing/2014/main" id="{0C61F824-C655-FE5B-1724-D79CFBE5E137}"/>
                </a:ext>
              </a:extLst>
            </p:cNvPr>
            <p:cNvSpPr txBox="1"/>
            <p:nvPr/>
          </p:nvSpPr>
          <p:spPr>
            <a:xfrm>
              <a:off x="3447078" y="4013448"/>
              <a:ext cx="560298" cy="346249"/>
            </a:xfrm>
            <a:prstGeom prst="rect">
              <a:avLst/>
            </a:prstGeom>
            <a:noFill/>
          </p:spPr>
          <p:txBody>
            <a:bodyPr wrap="none" rtlCol="0">
              <a:spAutoFit/>
            </a:bodyPr>
            <a:lstStyle/>
            <a:p>
              <a:r>
                <a:rPr lang="en-US" sz="2400" dirty="0" err="1"/>
                <a:t>Dest</a:t>
              </a:r>
              <a:endParaRPr lang="en-US" sz="2400" dirty="0"/>
            </a:p>
          </p:txBody>
        </p:sp>
        <p:sp>
          <p:nvSpPr>
            <p:cNvPr id="3" name="TextBox 2">
              <a:extLst>
                <a:ext uri="{FF2B5EF4-FFF2-40B4-BE49-F238E27FC236}">
                  <a16:creationId xmlns:a16="http://schemas.microsoft.com/office/drawing/2014/main" id="{9D1F6394-EF42-7B02-57F2-400976400E2C}"/>
                </a:ext>
              </a:extLst>
            </p:cNvPr>
            <p:cNvSpPr txBox="1"/>
            <p:nvPr/>
          </p:nvSpPr>
          <p:spPr>
            <a:xfrm>
              <a:off x="5153877" y="4013448"/>
              <a:ext cx="418865" cy="346249"/>
            </a:xfrm>
            <a:prstGeom prst="rect">
              <a:avLst/>
            </a:prstGeom>
            <a:noFill/>
          </p:spPr>
          <p:txBody>
            <a:bodyPr wrap="none" rtlCol="0">
              <a:spAutoFit/>
            </a:bodyPr>
            <a:lstStyle/>
            <a:p>
              <a:r>
                <a:rPr lang="en-US" sz="2400" dirty="0" err="1"/>
                <a:t>Src</a:t>
              </a:r>
              <a:endParaRPr lang="en-US" sz="2400" dirty="0"/>
            </a:p>
          </p:txBody>
        </p:sp>
        <p:sp>
          <p:nvSpPr>
            <p:cNvPr id="4" name="Rectangle 3">
              <a:extLst>
                <a:ext uri="{FF2B5EF4-FFF2-40B4-BE49-F238E27FC236}">
                  <a16:creationId xmlns:a16="http://schemas.microsoft.com/office/drawing/2014/main" id="{9E871688-8982-2387-CF64-630195071921}"/>
                </a:ext>
              </a:extLst>
            </p:cNvPr>
            <p:cNvSpPr/>
            <p:nvPr/>
          </p:nvSpPr>
          <p:spPr>
            <a:xfrm>
              <a:off x="3925383" y="3727698"/>
              <a:ext cx="297688" cy="285750"/>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endParaRPr>
            </a:p>
          </p:txBody>
        </p:sp>
        <p:sp>
          <p:nvSpPr>
            <p:cNvPr id="6" name="Rectangle 5">
              <a:extLst>
                <a:ext uri="{FF2B5EF4-FFF2-40B4-BE49-F238E27FC236}">
                  <a16:creationId xmlns:a16="http://schemas.microsoft.com/office/drawing/2014/main" id="{8A91F6A1-7882-8090-8947-5FF99719AAD3}"/>
                </a:ext>
              </a:extLst>
            </p:cNvPr>
            <p:cNvSpPr/>
            <p:nvPr/>
          </p:nvSpPr>
          <p:spPr>
            <a:xfrm>
              <a:off x="3330007" y="3727698"/>
              <a:ext cx="297688" cy="285750"/>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endParaRPr>
            </a:p>
          </p:txBody>
        </p:sp>
        <p:sp>
          <p:nvSpPr>
            <p:cNvPr id="7" name="Rectangle 6">
              <a:extLst>
                <a:ext uri="{FF2B5EF4-FFF2-40B4-BE49-F238E27FC236}">
                  <a16:creationId xmlns:a16="http://schemas.microsoft.com/office/drawing/2014/main" id="{DBE29DC7-BCCD-6AC7-2D17-50F0E60A0F4C}"/>
                </a:ext>
              </a:extLst>
            </p:cNvPr>
            <p:cNvSpPr/>
            <p:nvPr/>
          </p:nvSpPr>
          <p:spPr>
            <a:xfrm>
              <a:off x="5242305" y="3727698"/>
              <a:ext cx="297688" cy="28575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endParaRPr>
            </a:p>
          </p:txBody>
        </p:sp>
        <p:sp>
          <p:nvSpPr>
            <p:cNvPr id="8" name="Rectangle 7">
              <a:extLst>
                <a:ext uri="{FF2B5EF4-FFF2-40B4-BE49-F238E27FC236}">
                  <a16:creationId xmlns:a16="http://schemas.microsoft.com/office/drawing/2014/main" id="{E99D5439-C2A1-7592-CA95-217CDA933419}"/>
                </a:ext>
              </a:extLst>
            </p:cNvPr>
            <p:cNvSpPr/>
            <p:nvPr/>
          </p:nvSpPr>
          <p:spPr>
            <a:xfrm>
              <a:off x="5540058" y="3727698"/>
              <a:ext cx="297688" cy="28575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endParaRPr>
            </a:p>
          </p:txBody>
        </p:sp>
      </p:grpSp>
      <p:sp>
        <p:nvSpPr>
          <p:cNvPr id="52" name="Rectangle 51">
            <a:extLst>
              <a:ext uri="{FF2B5EF4-FFF2-40B4-BE49-F238E27FC236}">
                <a16:creationId xmlns:a16="http://schemas.microsoft.com/office/drawing/2014/main" id="{32C204FB-1C9A-4004-4D8D-0480E0985E79}"/>
              </a:ext>
            </a:extLst>
          </p:cNvPr>
          <p:cNvSpPr/>
          <p:nvPr/>
        </p:nvSpPr>
        <p:spPr>
          <a:xfrm>
            <a:off x="6576281" y="4970264"/>
            <a:ext cx="1192168" cy="381000"/>
          </a:xfrm>
          <a:prstGeom prst="rect">
            <a:avLst/>
          </a:prstGeom>
          <a:solidFill>
            <a:srgbClr val="00B05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endParaRPr>
          </a:p>
        </p:txBody>
      </p:sp>
      <p:sp>
        <p:nvSpPr>
          <p:cNvPr id="10" name="Rectangle 9">
            <a:extLst>
              <a:ext uri="{FF2B5EF4-FFF2-40B4-BE49-F238E27FC236}">
                <a16:creationId xmlns:a16="http://schemas.microsoft.com/office/drawing/2014/main" id="{BD5BB9AF-99BB-F98C-E6BD-28800DDE9B33}"/>
              </a:ext>
            </a:extLst>
          </p:cNvPr>
          <p:cNvSpPr/>
          <p:nvPr/>
        </p:nvSpPr>
        <p:spPr>
          <a:xfrm>
            <a:off x="4423512" y="4970264"/>
            <a:ext cx="396917" cy="381000"/>
          </a:xfrm>
          <a:prstGeom prst="rect">
            <a:avLst/>
          </a:prstGeom>
          <a:solidFill>
            <a:srgbClr val="00B05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endParaRPr>
          </a:p>
        </p:txBody>
      </p:sp>
      <p:sp>
        <p:nvSpPr>
          <p:cNvPr id="12" name="Rectangle 11">
            <a:extLst>
              <a:ext uri="{FF2B5EF4-FFF2-40B4-BE49-F238E27FC236}">
                <a16:creationId xmlns:a16="http://schemas.microsoft.com/office/drawing/2014/main" id="{17864E7B-A43D-1B69-EC86-B6BF6AF7D2FF}"/>
              </a:ext>
            </a:extLst>
          </p:cNvPr>
          <p:cNvSpPr/>
          <p:nvPr/>
        </p:nvSpPr>
        <p:spPr>
          <a:xfrm>
            <a:off x="4818440" y="4970264"/>
            <a:ext cx="396917" cy="381000"/>
          </a:xfrm>
          <a:prstGeom prst="rect">
            <a:avLst/>
          </a:prstGeom>
          <a:solidFill>
            <a:srgbClr val="00B05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endParaRPr>
          </a:p>
        </p:txBody>
      </p:sp>
      <p:sp>
        <p:nvSpPr>
          <p:cNvPr id="11" name="Rectangle 10">
            <a:extLst>
              <a:ext uri="{FF2B5EF4-FFF2-40B4-BE49-F238E27FC236}">
                <a16:creationId xmlns:a16="http://schemas.microsoft.com/office/drawing/2014/main" id="{2A89F96A-F1F0-693D-6994-5CAC8CC49E88}"/>
              </a:ext>
            </a:extLst>
          </p:cNvPr>
          <p:cNvSpPr/>
          <p:nvPr/>
        </p:nvSpPr>
        <p:spPr>
          <a:xfrm>
            <a:off x="5216684" y="4970264"/>
            <a:ext cx="396917" cy="381000"/>
          </a:xfrm>
          <a:prstGeom prst="rect">
            <a:avLst/>
          </a:prstGeom>
          <a:solidFill>
            <a:srgbClr val="00B05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endParaRPr>
          </a:p>
        </p:txBody>
      </p:sp>
      <p:sp>
        <p:nvSpPr>
          <p:cNvPr id="77" name="Rectangle 76">
            <a:extLst>
              <a:ext uri="{FF2B5EF4-FFF2-40B4-BE49-F238E27FC236}">
                <a16:creationId xmlns:a16="http://schemas.microsoft.com/office/drawing/2014/main" id="{8E51BB38-320B-5E8D-EBF4-52092D22AED5}"/>
              </a:ext>
            </a:extLst>
          </p:cNvPr>
          <p:cNvSpPr/>
          <p:nvPr/>
        </p:nvSpPr>
        <p:spPr>
          <a:xfrm>
            <a:off x="4818441" y="4970264"/>
            <a:ext cx="396919" cy="381000"/>
          </a:xfrm>
          <a:prstGeom prst="rect">
            <a:avLst/>
          </a:prstGeom>
          <a:solidFill>
            <a:srgbClr val="00B05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endParaRPr>
          </a:p>
        </p:txBody>
      </p:sp>
      <p:cxnSp>
        <p:nvCxnSpPr>
          <p:cNvPr id="58" name="Straight Arrow Connector 57">
            <a:extLst>
              <a:ext uri="{FF2B5EF4-FFF2-40B4-BE49-F238E27FC236}">
                <a16:creationId xmlns:a16="http://schemas.microsoft.com/office/drawing/2014/main" id="{817E69AE-EE3B-33A2-FA70-27A5F6B1EDBD}"/>
              </a:ext>
            </a:extLst>
          </p:cNvPr>
          <p:cNvCxnSpPr>
            <a:cxnSpLocks/>
          </p:cNvCxnSpPr>
          <p:nvPr/>
        </p:nvCxnSpPr>
        <p:spPr>
          <a:xfrm>
            <a:off x="5035385" y="3751944"/>
            <a:ext cx="0" cy="3374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Slide Number Placeholder 13">
            <a:extLst>
              <a:ext uri="{FF2B5EF4-FFF2-40B4-BE49-F238E27FC236}">
                <a16:creationId xmlns:a16="http://schemas.microsoft.com/office/drawing/2014/main" id="{6BD11F5B-5B83-ACB1-474C-FD2E6DD7B66D}"/>
              </a:ext>
            </a:extLst>
          </p:cNvPr>
          <p:cNvSpPr>
            <a:spLocks noGrp="1"/>
          </p:cNvSpPr>
          <p:nvPr>
            <p:ph type="sldNum" sz="quarter" idx="14"/>
          </p:nvPr>
        </p:nvSpPr>
        <p:spPr/>
        <p:txBody>
          <a:bodyPr/>
          <a:lstStyle/>
          <a:p>
            <a:fld id="{04AED599-1D0F-3E40-81CA-01C30F87847C}" type="slidenum">
              <a:rPr lang="en-US" smtClean="0"/>
              <a:pPr/>
              <a:t>11</a:t>
            </a:fld>
            <a:endParaRPr lang="en-US"/>
          </a:p>
        </p:txBody>
      </p:sp>
    </p:spTree>
    <p:extLst>
      <p:ext uri="{BB962C8B-B14F-4D97-AF65-F5344CB8AC3E}">
        <p14:creationId xmlns:p14="http://schemas.microsoft.com/office/powerpoint/2010/main" val="129086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 presetClass="entr" presetSubtype="0" fill="hold" grpId="1" nodeType="after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par>
                          <p:cTn id="11" fill="hold">
                            <p:stCondLst>
                              <p:cond delay="500"/>
                            </p:stCondLst>
                            <p:childTnLst>
                              <p:par>
                                <p:cTn id="12" presetID="42" presetClass="path" presetSubtype="0" accel="50000" decel="50000" fill="hold" grpId="0" nodeType="afterEffect">
                                  <p:stCondLst>
                                    <p:cond delay="0"/>
                                  </p:stCondLst>
                                  <p:childTnLst>
                                    <p:animMotion origin="layout" path="M -4.44444E-6 8.64198E-7 L -0.17674 8.64198E-7 " pathEditMode="relative" rAng="0" ptsTypes="AA">
                                      <p:cBhvr>
                                        <p:cTn id="13" dur="2000" fill="hold"/>
                                        <p:tgtEl>
                                          <p:spTgt spid="52"/>
                                        </p:tgtEl>
                                        <p:attrNameLst>
                                          <p:attrName>ppt_x</p:attrName>
                                          <p:attrName>ppt_y</p:attrName>
                                        </p:attrNameLst>
                                      </p:cBhvr>
                                      <p:rCtr x="-8767" y="0"/>
                                    </p:animMotion>
                                  </p:childTnLst>
                                </p:cTn>
                              </p:par>
                            </p:childTnLst>
                          </p:cTn>
                        </p:par>
                        <p:par>
                          <p:cTn id="14" fill="hold">
                            <p:stCondLst>
                              <p:cond delay="2500"/>
                            </p:stCondLst>
                            <p:childTnLst>
                              <p:par>
                                <p:cTn id="15" presetID="10" presetClass="exit" presetSubtype="0" fill="hold" grpId="2" nodeType="afterEffect">
                                  <p:stCondLst>
                                    <p:cond delay="0"/>
                                  </p:stCondLst>
                                  <p:childTnLst>
                                    <p:animEffect transition="out" filter="fade">
                                      <p:cBhvr>
                                        <p:cTn id="16" dur="500"/>
                                        <p:tgtEl>
                                          <p:spTgt spid="52"/>
                                        </p:tgtEl>
                                      </p:cBhvr>
                                    </p:animEffect>
                                    <p:set>
                                      <p:cBhvr>
                                        <p:cTn id="17" dur="1" fill="hold">
                                          <p:stCondLst>
                                            <p:cond delay="499"/>
                                          </p:stCondLst>
                                        </p:cTn>
                                        <p:tgtEl>
                                          <p:spTgt spid="52"/>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0" nodeType="clickEffect">
                                  <p:stCondLst>
                                    <p:cond delay="0"/>
                                  </p:stCondLst>
                                  <p:childTnLst>
                                    <p:animMotion origin="layout" path="M -8.33333E-7 -2.09877E-6 L -0.00035 0.05679 " pathEditMode="relative" rAng="0" ptsTypes="AA">
                                      <p:cBhvr>
                                        <p:cTn id="27" dur="1000" fill="hold"/>
                                        <p:tgtEl>
                                          <p:spTgt spid="30"/>
                                        </p:tgtEl>
                                        <p:attrNameLst>
                                          <p:attrName>ppt_x</p:attrName>
                                          <p:attrName>ppt_y</p:attrName>
                                        </p:attrNameLst>
                                      </p:cBhvr>
                                      <p:rCtr x="-17" y="2840"/>
                                    </p:animMotion>
                                  </p:childTnLst>
                                </p:cTn>
                              </p:par>
                            </p:childTnLst>
                          </p:cTn>
                        </p:par>
                        <p:par>
                          <p:cTn id="28" fill="hold">
                            <p:stCondLst>
                              <p:cond delay="1500"/>
                            </p:stCondLst>
                            <p:childTnLst>
                              <p:par>
                                <p:cTn id="29" presetID="1" presetClass="entr" presetSubtype="0" fill="hold" nodeType="after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childTnLst>
                          </p:cTn>
                        </p:par>
                        <p:par>
                          <p:cTn id="31" fill="hold">
                            <p:stCondLst>
                              <p:cond delay="1500"/>
                            </p:stCondLst>
                            <p:childTnLst>
                              <p:par>
                                <p:cTn id="32" presetID="42" presetClass="path" presetSubtype="0" accel="50000" decel="50000" fill="hold" nodeType="afterEffect">
                                  <p:stCondLst>
                                    <p:cond delay="0"/>
                                  </p:stCondLst>
                                  <p:childTnLst>
                                    <p:animMotion origin="layout" path="M 0.0434 -0.08117 L -8.33333E-7 0.12871 " pathEditMode="relative" rAng="0" ptsTypes="AA">
                                      <p:cBhvr>
                                        <p:cTn id="33" dur="1000" fill="hold"/>
                                        <p:tgtEl>
                                          <p:spTgt spid="58"/>
                                        </p:tgtEl>
                                        <p:attrNameLst>
                                          <p:attrName>ppt_x</p:attrName>
                                          <p:attrName>ppt_y</p:attrName>
                                        </p:attrNameLst>
                                      </p:cBhvr>
                                      <p:rCtr x="-2170" y="10494"/>
                                    </p:animMotion>
                                  </p:childTnLst>
                                </p:cTn>
                              </p:par>
                            </p:childTnLst>
                          </p:cTn>
                        </p:par>
                        <p:par>
                          <p:cTn id="34" fill="hold">
                            <p:stCondLst>
                              <p:cond delay="2500"/>
                            </p:stCondLst>
                            <p:childTnLst>
                              <p:par>
                                <p:cTn id="35" presetID="1" presetClass="entr" presetSubtype="0" fill="hold" grpId="1" nodeType="after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childTnLst>
                          </p:cTn>
                        </p:par>
                        <p:par>
                          <p:cTn id="37" fill="hold">
                            <p:stCondLst>
                              <p:cond delay="2500"/>
                            </p:stCondLst>
                            <p:childTnLst>
                              <p:par>
                                <p:cTn id="38" presetID="42" presetClass="path" presetSubtype="0" accel="50000" decel="50000" fill="hold" grpId="0" nodeType="afterEffect">
                                  <p:stCondLst>
                                    <p:cond delay="0"/>
                                  </p:stCondLst>
                                  <p:childTnLst>
                                    <p:animMotion origin="layout" path="M 1.66667E-6 8.64198E-7 L 0.04496 -0.30833 " pathEditMode="relative" rAng="0" ptsTypes="AA">
                                      <p:cBhvr>
                                        <p:cTn id="39" dur="1000" fill="hold"/>
                                        <p:tgtEl>
                                          <p:spTgt spid="77"/>
                                        </p:tgtEl>
                                        <p:attrNameLst>
                                          <p:attrName>ppt_x</p:attrName>
                                          <p:attrName>ppt_y</p:attrName>
                                        </p:attrNameLst>
                                      </p:cBhvr>
                                      <p:rCtr x="2240" y="-15432"/>
                                    </p:animMotion>
                                  </p:childTnLst>
                                </p:cTn>
                              </p:par>
                            </p:childTnLst>
                          </p:cTn>
                        </p:par>
                        <p:par>
                          <p:cTn id="40" fill="hold">
                            <p:stCondLst>
                              <p:cond delay="3500"/>
                            </p:stCondLst>
                            <p:childTnLst>
                              <p:par>
                                <p:cTn id="41" presetID="1" presetClass="exit" presetSubtype="0" fill="hold" grpId="2" nodeType="afterEffect">
                                  <p:stCondLst>
                                    <p:cond delay="0"/>
                                  </p:stCondLst>
                                  <p:childTnLst>
                                    <p:set>
                                      <p:cBhvr>
                                        <p:cTn id="42" dur="1" fill="hold">
                                          <p:stCondLst>
                                            <p:cond delay="0"/>
                                          </p:stCondLst>
                                        </p:cTn>
                                        <p:tgtEl>
                                          <p:spTgt spid="77"/>
                                        </p:tgtEl>
                                        <p:attrNameLst>
                                          <p:attrName>style.visibility</p:attrName>
                                        </p:attrNameLst>
                                      </p:cBhvr>
                                      <p:to>
                                        <p:strVal val="hidden"/>
                                      </p:to>
                                    </p:set>
                                  </p:childTnLst>
                                </p:cTn>
                              </p:par>
                            </p:childTnLst>
                          </p:cTn>
                        </p:par>
                        <p:par>
                          <p:cTn id="43" fill="hold">
                            <p:stCondLst>
                              <p:cond delay="3500"/>
                            </p:stCondLst>
                            <p:childTnLst>
                              <p:par>
                                <p:cTn id="44" presetID="1" presetClass="exit" presetSubtype="0" fill="hold" grpId="0" nodeType="afterEffect">
                                  <p:stCondLst>
                                    <p:cond delay="0"/>
                                  </p:stCondLst>
                                  <p:childTnLst>
                                    <p:set>
                                      <p:cBhvr>
                                        <p:cTn id="45" dur="1" fill="hold">
                                          <p:stCondLst>
                                            <p:cond delay="0"/>
                                          </p:stCondLst>
                                        </p:cTn>
                                        <p:tgtEl>
                                          <p:spTgt spid="56"/>
                                        </p:tgtEl>
                                        <p:attrNameLst>
                                          <p:attrName>style.visibility</p:attrName>
                                        </p:attrNameLst>
                                      </p:cBhvr>
                                      <p:to>
                                        <p:strVal val="hidden"/>
                                      </p:to>
                                    </p:set>
                                  </p:childTnLst>
                                </p:cTn>
                              </p:par>
                              <p:par>
                                <p:cTn id="46" presetID="1" presetClass="entr" presetSubtype="0" fill="hold" grpId="0" nodeType="withEffect">
                                  <p:stCondLst>
                                    <p:cond delay="0"/>
                                  </p:stCondLst>
                                  <p:childTnLst>
                                    <p:set>
                                      <p:cBhvr>
                                        <p:cTn id="47"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55" grpId="0"/>
      <p:bldP spid="56" grpId="0"/>
      <p:bldP spid="52" grpId="0" animBg="1"/>
      <p:bldP spid="52" grpId="1" animBg="1"/>
      <p:bldP spid="52" grpId="2" animBg="1"/>
      <p:bldP spid="10" grpId="0" animBg="1"/>
      <p:bldP spid="12" grpId="0" animBg="1"/>
      <p:bldP spid="11" grpId="0" animBg="1"/>
      <p:bldP spid="77" grpId="0" animBg="1"/>
      <p:bldP spid="77" grpId="1" animBg="1"/>
      <p:bldP spid="77"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art Placeholder 8">
            <a:extLst>
              <a:ext uri="{FF2B5EF4-FFF2-40B4-BE49-F238E27FC236}">
                <a16:creationId xmlns:a16="http://schemas.microsoft.com/office/drawing/2014/main" id="{87A1A5A4-B82A-BDE1-B2A0-4C16BAE7DC36}"/>
              </a:ext>
            </a:extLst>
          </p:cNvPr>
          <p:cNvSpPr>
            <a:spLocks noGrp="1"/>
          </p:cNvSpPr>
          <p:nvPr>
            <p:ph type="chart" sz="quarter" idx="12"/>
          </p:nvPr>
        </p:nvSpPr>
        <p:spPr/>
        <p:txBody>
          <a:bodyPr/>
          <a:lstStyle/>
          <a:p>
            <a:endParaRPr lang="en-US"/>
          </a:p>
        </p:txBody>
      </p:sp>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Our proposal: Perform movement </a:t>
            </a:r>
            <a:r>
              <a:rPr lang="en-US" i="1" dirty="0"/>
              <a:t>lazily</a:t>
            </a:r>
            <a:endParaRPr lang="en-US" dirty="0"/>
          </a:p>
        </p:txBody>
      </p:sp>
      <p:sp>
        <p:nvSpPr>
          <p:cNvPr id="24" name="TextBox 23">
            <a:extLst>
              <a:ext uri="{FF2B5EF4-FFF2-40B4-BE49-F238E27FC236}">
                <a16:creationId xmlns:a16="http://schemas.microsoft.com/office/drawing/2014/main" id="{86E6F846-5B06-E98D-C2E4-BC1EC1D41F9D}"/>
              </a:ext>
            </a:extLst>
          </p:cNvPr>
          <p:cNvSpPr txBox="1"/>
          <p:nvPr/>
        </p:nvSpPr>
        <p:spPr>
          <a:xfrm>
            <a:off x="4189304" y="2424981"/>
            <a:ext cx="3622163" cy="830997"/>
          </a:xfrm>
          <a:prstGeom prst="rect">
            <a:avLst/>
          </a:prstGeom>
          <a:noFill/>
          <a:ln>
            <a:solidFill>
              <a:srgbClr val="C00000"/>
            </a:solidFill>
            <a:prstDash val="dash"/>
          </a:ln>
        </p:spPr>
        <p:txBody>
          <a:bodyPr wrap="square" rtlCol="0">
            <a:spAutoFit/>
          </a:bodyPr>
          <a:lstStyle/>
          <a:p>
            <a:r>
              <a:rPr lang="en-US" sz="2400" dirty="0">
                <a:latin typeface="Monaco" pitchFamily="2" charset="77"/>
              </a:rPr>
              <a:t>Copy </a:t>
            </a:r>
            <a:r>
              <a:rPr lang="en-US" sz="2400" dirty="0" err="1">
                <a:solidFill>
                  <a:srgbClr val="00B050"/>
                </a:solidFill>
                <a:latin typeface="Monaco" pitchFamily="2" charset="77"/>
              </a:rPr>
              <a:t>Src</a:t>
            </a:r>
            <a:r>
              <a:rPr lang="en-US" sz="2400" dirty="0">
                <a:latin typeface="Monaco" pitchFamily="2" charset="77"/>
              </a:rPr>
              <a:t> to </a:t>
            </a:r>
            <a:r>
              <a:rPr lang="en-US" sz="2400" dirty="0" err="1">
                <a:solidFill>
                  <a:srgbClr val="0070C0"/>
                </a:solidFill>
                <a:latin typeface="Monaco" pitchFamily="2" charset="77"/>
              </a:rPr>
              <a:t>Dest</a:t>
            </a:r>
            <a:endParaRPr lang="en-US" sz="2400" dirty="0">
              <a:latin typeface="Monaco" pitchFamily="2" charset="77"/>
            </a:endParaRPr>
          </a:p>
          <a:p>
            <a:r>
              <a:rPr lang="en-US" sz="2400" dirty="0">
                <a:latin typeface="Monaco" pitchFamily="2" charset="77"/>
              </a:rPr>
              <a:t>Read</a:t>
            </a:r>
            <a:endParaRPr lang="en-US" sz="2400" dirty="0">
              <a:solidFill>
                <a:srgbClr val="00B050"/>
              </a:solidFill>
              <a:latin typeface="Monaco" pitchFamily="2" charset="77"/>
            </a:endParaRPr>
          </a:p>
        </p:txBody>
      </p:sp>
      <p:sp>
        <p:nvSpPr>
          <p:cNvPr id="30" name="Right Arrow 29">
            <a:extLst>
              <a:ext uri="{FF2B5EF4-FFF2-40B4-BE49-F238E27FC236}">
                <a16:creationId xmlns:a16="http://schemas.microsoft.com/office/drawing/2014/main" id="{5A7BA9CE-A409-1B7B-CE36-5701E110A042}"/>
              </a:ext>
            </a:extLst>
          </p:cNvPr>
          <p:cNvSpPr/>
          <p:nvPr/>
        </p:nvSpPr>
        <p:spPr>
          <a:xfrm>
            <a:off x="3497317" y="2516744"/>
            <a:ext cx="638908" cy="322645"/>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5" name="TextBox 54">
            <a:extLst>
              <a:ext uri="{FF2B5EF4-FFF2-40B4-BE49-F238E27FC236}">
                <a16:creationId xmlns:a16="http://schemas.microsoft.com/office/drawing/2014/main" id="{333479A1-0823-BF48-BF1F-D69F86127555}"/>
              </a:ext>
            </a:extLst>
          </p:cNvPr>
          <p:cNvSpPr txBox="1"/>
          <p:nvPr/>
        </p:nvSpPr>
        <p:spPr>
          <a:xfrm>
            <a:off x="5069836" y="2794313"/>
            <a:ext cx="1519440" cy="461665"/>
          </a:xfrm>
          <a:prstGeom prst="rect">
            <a:avLst/>
          </a:prstGeom>
          <a:noFill/>
        </p:spPr>
        <p:txBody>
          <a:bodyPr wrap="square">
            <a:spAutoFit/>
          </a:bodyPr>
          <a:lstStyle/>
          <a:p>
            <a:r>
              <a:rPr lang="en-US" sz="2400" dirty="0" err="1">
                <a:solidFill>
                  <a:srgbClr val="00B050"/>
                </a:solidFill>
                <a:latin typeface="Monaco" pitchFamily="2" charset="77"/>
              </a:rPr>
              <a:t>Dest</a:t>
            </a:r>
            <a:r>
              <a:rPr lang="en-US" sz="2400" dirty="0">
                <a:solidFill>
                  <a:srgbClr val="00B050"/>
                </a:solidFill>
                <a:latin typeface="Monaco" pitchFamily="2" charset="77"/>
              </a:rPr>
              <a:t>[1]</a:t>
            </a:r>
            <a:endParaRPr lang="en-US" sz="2400" dirty="0"/>
          </a:p>
        </p:txBody>
      </p:sp>
      <p:sp>
        <p:nvSpPr>
          <p:cNvPr id="56" name="TextBox 55">
            <a:extLst>
              <a:ext uri="{FF2B5EF4-FFF2-40B4-BE49-F238E27FC236}">
                <a16:creationId xmlns:a16="http://schemas.microsoft.com/office/drawing/2014/main" id="{0D7556A1-3C04-B357-1D36-6691751ED725}"/>
              </a:ext>
            </a:extLst>
          </p:cNvPr>
          <p:cNvSpPr txBox="1"/>
          <p:nvPr/>
        </p:nvSpPr>
        <p:spPr>
          <a:xfrm>
            <a:off x="5069836" y="2794313"/>
            <a:ext cx="1519440" cy="461665"/>
          </a:xfrm>
          <a:prstGeom prst="rect">
            <a:avLst/>
          </a:prstGeom>
          <a:noFill/>
        </p:spPr>
        <p:txBody>
          <a:bodyPr wrap="square">
            <a:spAutoFit/>
          </a:bodyPr>
          <a:lstStyle/>
          <a:p>
            <a:r>
              <a:rPr lang="en-US" sz="2400" dirty="0" err="1">
                <a:solidFill>
                  <a:srgbClr val="4B2E83"/>
                </a:solidFill>
                <a:latin typeface="Monaco" pitchFamily="2" charset="77"/>
              </a:rPr>
              <a:t>Dest</a:t>
            </a:r>
            <a:r>
              <a:rPr lang="en-US" sz="2400" dirty="0">
                <a:solidFill>
                  <a:srgbClr val="4B2E83"/>
                </a:solidFill>
                <a:latin typeface="Monaco" pitchFamily="2" charset="77"/>
              </a:rPr>
              <a:t>[1]</a:t>
            </a:r>
            <a:endParaRPr lang="en-US" sz="2400" dirty="0">
              <a:solidFill>
                <a:srgbClr val="4B2E83"/>
              </a:solidFill>
            </a:endParaRPr>
          </a:p>
        </p:txBody>
      </p:sp>
      <p:sp>
        <p:nvSpPr>
          <p:cNvPr id="26" name="Rectangle 25">
            <a:extLst>
              <a:ext uri="{FF2B5EF4-FFF2-40B4-BE49-F238E27FC236}">
                <a16:creationId xmlns:a16="http://schemas.microsoft.com/office/drawing/2014/main" id="{8725886F-B59A-CA44-B376-2F81FA439501}"/>
              </a:ext>
            </a:extLst>
          </p:cNvPr>
          <p:cNvSpPr/>
          <p:nvPr/>
        </p:nvSpPr>
        <p:spPr>
          <a:xfrm>
            <a:off x="4821092" y="4970264"/>
            <a:ext cx="396917" cy="381000"/>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endParaRPr>
          </a:p>
        </p:txBody>
      </p:sp>
      <p:sp>
        <p:nvSpPr>
          <p:cNvPr id="53" name="Rectangle 52">
            <a:extLst>
              <a:ext uri="{FF2B5EF4-FFF2-40B4-BE49-F238E27FC236}">
                <a16:creationId xmlns:a16="http://schemas.microsoft.com/office/drawing/2014/main" id="{CD39AA4E-275F-4A1B-6D72-739A3E5E3C9C}"/>
              </a:ext>
            </a:extLst>
          </p:cNvPr>
          <p:cNvSpPr/>
          <p:nvPr/>
        </p:nvSpPr>
        <p:spPr>
          <a:xfrm>
            <a:off x="6576990" y="4970264"/>
            <a:ext cx="396917" cy="3810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endParaRPr>
          </a:p>
        </p:txBody>
      </p:sp>
      <p:sp>
        <p:nvSpPr>
          <p:cNvPr id="2" name="TextBox 1">
            <a:extLst>
              <a:ext uri="{FF2B5EF4-FFF2-40B4-BE49-F238E27FC236}">
                <a16:creationId xmlns:a16="http://schemas.microsoft.com/office/drawing/2014/main" id="{0C61F824-C655-FE5B-1724-D79CFBE5E137}"/>
              </a:ext>
            </a:extLst>
          </p:cNvPr>
          <p:cNvSpPr txBox="1"/>
          <p:nvPr/>
        </p:nvSpPr>
        <p:spPr>
          <a:xfrm>
            <a:off x="4580270" y="5351265"/>
            <a:ext cx="747064" cy="461665"/>
          </a:xfrm>
          <a:prstGeom prst="rect">
            <a:avLst/>
          </a:prstGeom>
          <a:noFill/>
        </p:spPr>
        <p:txBody>
          <a:bodyPr wrap="none" rtlCol="0">
            <a:spAutoFit/>
          </a:bodyPr>
          <a:lstStyle/>
          <a:p>
            <a:r>
              <a:rPr lang="en-US" sz="2400" dirty="0" err="1"/>
              <a:t>Dest</a:t>
            </a:r>
            <a:endParaRPr lang="en-US" sz="2400" dirty="0"/>
          </a:p>
        </p:txBody>
      </p:sp>
      <p:sp>
        <p:nvSpPr>
          <p:cNvPr id="3" name="TextBox 2">
            <a:extLst>
              <a:ext uri="{FF2B5EF4-FFF2-40B4-BE49-F238E27FC236}">
                <a16:creationId xmlns:a16="http://schemas.microsoft.com/office/drawing/2014/main" id="{9D1F6394-EF42-7B02-57F2-400976400E2C}"/>
              </a:ext>
            </a:extLst>
          </p:cNvPr>
          <p:cNvSpPr txBox="1"/>
          <p:nvPr/>
        </p:nvSpPr>
        <p:spPr>
          <a:xfrm>
            <a:off x="6856001" y="5351265"/>
            <a:ext cx="558486" cy="461665"/>
          </a:xfrm>
          <a:prstGeom prst="rect">
            <a:avLst/>
          </a:prstGeom>
          <a:noFill/>
        </p:spPr>
        <p:txBody>
          <a:bodyPr wrap="none" rtlCol="0">
            <a:spAutoFit/>
          </a:bodyPr>
          <a:lstStyle/>
          <a:p>
            <a:r>
              <a:rPr lang="en-US" sz="2400" dirty="0" err="1"/>
              <a:t>Src</a:t>
            </a:r>
            <a:endParaRPr lang="en-US" sz="2400" dirty="0"/>
          </a:p>
        </p:txBody>
      </p:sp>
      <p:sp>
        <p:nvSpPr>
          <p:cNvPr id="4" name="Rectangle 3">
            <a:extLst>
              <a:ext uri="{FF2B5EF4-FFF2-40B4-BE49-F238E27FC236}">
                <a16:creationId xmlns:a16="http://schemas.microsoft.com/office/drawing/2014/main" id="{9E871688-8982-2387-CF64-630195071921}"/>
              </a:ext>
            </a:extLst>
          </p:cNvPr>
          <p:cNvSpPr/>
          <p:nvPr/>
        </p:nvSpPr>
        <p:spPr>
          <a:xfrm>
            <a:off x="5218010" y="4970264"/>
            <a:ext cx="396917" cy="381000"/>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endParaRPr>
          </a:p>
        </p:txBody>
      </p:sp>
      <p:sp>
        <p:nvSpPr>
          <p:cNvPr id="6" name="Rectangle 5">
            <a:extLst>
              <a:ext uri="{FF2B5EF4-FFF2-40B4-BE49-F238E27FC236}">
                <a16:creationId xmlns:a16="http://schemas.microsoft.com/office/drawing/2014/main" id="{8A91F6A1-7882-8090-8947-5FF99719AAD3}"/>
              </a:ext>
            </a:extLst>
          </p:cNvPr>
          <p:cNvSpPr/>
          <p:nvPr/>
        </p:nvSpPr>
        <p:spPr>
          <a:xfrm>
            <a:off x="4424175" y="4970264"/>
            <a:ext cx="396917" cy="381000"/>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endParaRPr>
          </a:p>
        </p:txBody>
      </p:sp>
      <p:sp>
        <p:nvSpPr>
          <p:cNvPr id="7" name="Rectangle 6">
            <a:extLst>
              <a:ext uri="{FF2B5EF4-FFF2-40B4-BE49-F238E27FC236}">
                <a16:creationId xmlns:a16="http://schemas.microsoft.com/office/drawing/2014/main" id="{DBE29DC7-BCCD-6AC7-2D17-50F0E60A0F4C}"/>
              </a:ext>
            </a:extLst>
          </p:cNvPr>
          <p:cNvSpPr/>
          <p:nvPr/>
        </p:nvSpPr>
        <p:spPr>
          <a:xfrm>
            <a:off x="6973906" y="4970264"/>
            <a:ext cx="396917" cy="3810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endParaRPr>
          </a:p>
        </p:txBody>
      </p:sp>
      <p:sp>
        <p:nvSpPr>
          <p:cNvPr id="8" name="Rectangle 7">
            <a:extLst>
              <a:ext uri="{FF2B5EF4-FFF2-40B4-BE49-F238E27FC236}">
                <a16:creationId xmlns:a16="http://schemas.microsoft.com/office/drawing/2014/main" id="{E99D5439-C2A1-7592-CA95-217CDA933419}"/>
              </a:ext>
            </a:extLst>
          </p:cNvPr>
          <p:cNvSpPr/>
          <p:nvPr/>
        </p:nvSpPr>
        <p:spPr>
          <a:xfrm>
            <a:off x="7370910" y="4970264"/>
            <a:ext cx="396917" cy="3810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endParaRPr>
          </a:p>
        </p:txBody>
      </p:sp>
      <p:sp>
        <p:nvSpPr>
          <p:cNvPr id="13" name="TextBox 12">
            <a:extLst>
              <a:ext uri="{FF2B5EF4-FFF2-40B4-BE49-F238E27FC236}">
                <a16:creationId xmlns:a16="http://schemas.microsoft.com/office/drawing/2014/main" id="{7DD5D51A-38BE-C829-21AA-3754EB6BCC0A}"/>
              </a:ext>
            </a:extLst>
          </p:cNvPr>
          <p:cNvSpPr txBox="1"/>
          <p:nvPr/>
        </p:nvSpPr>
        <p:spPr>
          <a:xfrm>
            <a:off x="7811468" y="2413545"/>
            <a:ext cx="1765291" cy="461665"/>
          </a:xfrm>
          <a:prstGeom prst="rect">
            <a:avLst/>
          </a:prstGeom>
          <a:noFill/>
        </p:spPr>
        <p:txBody>
          <a:bodyPr wrap="none" rtlCol="0">
            <a:spAutoFit/>
          </a:bodyPr>
          <a:lstStyle/>
          <a:p>
            <a:r>
              <a:rPr lang="en-US" sz="2400" b="1" dirty="0"/>
              <a:t>[Don’t copy]</a:t>
            </a:r>
          </a:p>
        </p:txBody>
      </p:sp>
      <p:cxnSp>
        <p:nvCxnSpPr>
          <p:cNvPr id="14" name="Straight Arrow Connector 13">
            <a:extLst>
              <a:ext uri="{FF2B5EF4-FFF2-40B4-BE49-F238E27FC236}">
                <a16:creationId xmlns:a16="http://schemas.microsoft.com/office/drawing/2014/main" id="{9A7E1346-B2D2-C676-20C5-B9632406EC3F}"/>
              </a:ext>
            </a:extLst>
          </p:cNvPr>
          <p:cNvCxnSpPr>
            <a:cxnSpLocks/>
          </p:cNvCxnSpPr>
          <p:nvPr/>
        </p:nvCxnSpPr>
        <p:spPr>
          <a:xfrm>
            <a:off x="5035385" y="3751944"/>
            <a:ext cx="0" cy="3374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736D0D00-5A92-FC4D-5801-21539C36BD39}"/>
              </a:ext>
            </a:extLst>
          </p:cNvPr>
          <p:cNvSpPr/>
          <p:nvPr/>
        </p:nvSpPr>
        <p:spPr>
          <a:xfrm>
            <a:off x="6973906" y="4970264"/>
            <a:ext cx="396917" cy="3810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endParaRPr>
          </a:p>
        </p:txBody>
      </p:sp>
      <p:sp>
        <p:nvSpPr>
          <p:cNvPr id="10" name="Rectangle 9">
            <a:extLst>
              <a:ext uri="{FF2B5EF4-FFF2-40B4-BE49-F238E27FC236}">
                <a16:creationId xmlns:a16="http://schemas.microsoft.com/office/drawing/2014/main" id="{A75A1C2C-828B-76F1-DC66-28C72F8516C2}"/>
              </a:ext>
            </a:extLst>
          </p:cNvPr>
          <p:cNvSpPr/>
          <p:nvPr/>
        </p:nvSpPr>
        <p:spPr>
          <a:xfrm>
            <a:off x="6973906" y="4970264"/>
            <a:ext cx="396917" cy="3810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endParaRPr>
          </a:p>
        </p:txBody>
      </p:sp>
      <p:sp>
        <p:nvSpPr>
          <p:cNvPr id="11" name="Slide Number Placeholder 10">
            <a:extLst>
              <a:ext uri="{FF2B5EF4-FFF2-40B4-BE49-F238E27FC236}">
                <a16:creationId xmlns:a16="http://schemas.microsoft.com/office/drawing/2014/main" id="{E694B244-0C63-6FE5-68F8-38D911B903B6}"/>
              </a:ext>
            </a:extLst>
          </p:cNvPr>
          <p:cNvSpPr>
            <a:spLocks noGrp="1"/>
          </p:cNvSpPr>
          <p:nvPr>
            <p:ph type="sldNum" sz="quarter" idx="14"/>
          </p:nvPr>
        </p:nvSpPr>
        <p:spPr/>
        <p:txBody>
          <a:bodyPr/>
          <a:lstStyle/>
          <a:p>
            <a:fld id="{04AED599-1D0F-3E40-81CA-01C30F87847C}" type="slidenum">
              <a:rPr lang="en-US" smtClean="0"/>
              <a:pPr/>
              <a:t>12</a:t>
            </a:fld>
            <a:endParaRPr lang="en-US"/>
          </a:p>
        </p:txBody>
      </p:sp>
    </p:spTree>
    <p:extLst>
      <p:ext uri="{BB962C8B-B14F-4D97-AF65-F5344CB8AC3E}">
        <p14:creationId xmlns:p14="http://schemas.microsoft.com/office/powerpoint/2010/main" val="272372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8.33333E-7 -2.09877E-6 L -0.00035 0.05679 " pathEditMode="relative" rAng="0" ptsTypes="AA">
                                      <p:cBhvr>
                                        <p:cTn id="14" dur="1000" fill="hold"/>
                                        <p:tgtEl>
                                          <p:spTgt spid="30"/>
                                        </p:tgtEl>
                                        <p:attrNameLst>
                                          <p:attrName>ppt_x</p:attrName>
                                          <p:attrName>ppt_y</p:attrName>
                                        </p:attrNameLst>
                                      </p:cBhvr>
                                      <p:rCtr x="-17" y="2840"/>
                                    </p:animMotion>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par>
                          <p:cTn id="18" fill="hold">
                            <p:stCondLst>
                              <p:cond delay="1000"/>
                            </p:stCondLst>
                            <p:childTnLst>
                              <p:par>
                                <p:cTn id="19" presetID="42" presetClass="path" presetSubtype="0" accel="50000" decel="50000" fill="hold" nodeType="afterEffect">
                                  <p:stCondLst>
                                    <p:cond delay="0"/>
                                  </p:stCondLst>
                                  <p:childTnLst>
                                    <p:animMotion origin="layout" path="M 0.05573 -0.0716 L -8.33333E-7 0.12315 " pathEditMode="relative" rAng="0" ptsTypes="AA">
                                      <p:cBhvr>
                                        <p:cTn id="20" dur="1000" fill="hold"/>
                                        <p:tgtEl>
                                          <p:spTgt spid="14"/>
                                        </p:tgtEl>
                                        <p:attrNameLst>
                                          <p:attrName>ppt_x</p:attrName>
                                          <p:attrName>ppt_y</p:attrName>
                                        </p:attrNameLst>
                                      </p:cBhvr>
                                      <p:rCtr x="-2795" y="9722"/>
                                    </p:animMotion>
                                  </p:childTnLst>
                                </p:cTn>
                              </p:par>
                            </p:childTnLst>
                          </p:cTn>
                        </p:par>
                        <p:par>
                          <p:cTn id="21" fill="hold">
                            <p:stCondLst>
                              <p:cond delay="2000"/>
                            </p:stCondLst>
                            <p:childTnLst>
                              <p:par>
                                <p:cTn id="22" presetID="42" presetClass="path" presetSubtype="0" accel="50000" decel="50000" fill="hold" nodeType="afterEffect">
                                  <p:stCondLst>
                                    <p:cond delay="0"/>
                                  </p:stCondLst>
                                  <p:childTnLst>
                                    <p:animMotion origin="layout" path="M -8.33333E-7 0.12315 L 0.17361 0.12871 " pathEditMode="relative" rAng="0" ptsTypes="AA">
                                      <p:cBhvr>
                                        <p:cTn id="23" dur="1000" fill="hold"/>
                                        <p:tgtEl>
                                          <p:spTgt spid="14"/>
                                        </p:tgtEl>
                                        <p:attrNameLst>
                                          <p:attrName>ppt_x</p:attrName>
                                          <p:attrName>ppt_y</p:attrName>
                                        </p:attrNameLst>
                                      </p:cBhvr>
                                      <p:rCtr x="8681" y="278"/>
                                    </p:animMotion>
                                  </p:childTnLst>
                                </p:cTn>
                              </p:par>
                            </p:childTnLst>
                          </p:cTn>
                        </p:par>
                        <p:par>
                          <p:cTn id="24" fill="hold">
                            <p:stCondLst>
                              <p:cond delay="3000"/>
                            </p:stCondLst>
                            <p:childTnLst>
                              <p:par>
                                <p:cTn id="25" presetID="1" presetClass="entr" presetSubtype="0" fill="hold" grpId="1" nodeType="after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par>
                          <p:cTn id="29" fill="hold">
                            <p:stCondLst>
                              <p:cond delay="3000"/>
                            </p:stCondLst>
                            <p:childTnLst>
                              <p:par>
                                <p:cTn id="30" presetID="42" presetClass="path" presetSubtype="0" accel="50000" decel="50000" fill="hold" grpId="0" nodeType="afterEffect">
                                  <p:stCondLst>
                                    <p:cond delay="0"/>
                                  </p:stCondLst>
                                  <p:childTnLst>
                                    <p:animMotion origin="layout" path="M -4.44444E-6 8.64198E-7 L -0.12048 -0.31111 " pathEditMode="relative" rAng="0" ptsTypes="AA">
                                      <p:cBhvr>
                                        <p:cTn id="31" dur="2000" fill="hold"/>
                                        <p:tgtEl>
                                          <p:spTgt spid="36"/>
                                        </p:tgtEl>
                                        <p:attrNameLst>
                                          <p:attrName>ppt_x</p:attrName>
                                          <p:attrName>ppt_y</p:attrName>
                                        </p:attrNameLst>
                                      </p:cBhvr>
                                      <p:rCtr x="-6024" y="-15556"/>
                                    </p:animMotion>
                                  </p:childTnLst>
                                </p:cTn>
                              </p:par>
                              <p:par>
                                <p:cTn id="32" presetID="42" presetClass="path" presetSubtype="0" accel="50000" decel="50000" fill="hold" grpId="0" nodeType="withEffect">
                                  <p:stCondLst>
                                    <p:cond delay="0"/>
                                  </p:stCondLst>
                                  <p:childTnLst>
                                    <p:animMotion origin="layout" path="M -4.44444E-6 8.64198E-7 L -0.17777 8.64198E-7 " pathEditMode="relative" rAng="0" ptsTypes="AA">
                                      <p:cBhvr>
                                        <p:cTn id="33" dur="2000" fill="hold"/>
                                        <p:tgtEl>
                                          <p:spTgt spid="10"/>
                                        </p:tgtEl>
                                        <p:attrNameLst>
                                          <p:attrName>ppt_x</p:attrName>
                                          <p:attrName>ppt_y</p:attrName>
                                        </p:attrNameLst>
                                      </p:cBhvr>
                                      <p:rCtr x="-8889" y="0"/>
                                    </p:animMotion>
                                  </p:childTnLst>
                                </p:cTn>
                              </p:par>
                            </p:childTnLst>
                          </p:cTn>
                        </p:par>
                        <p:par>
                          <p:cTn id="34" fill="hold">
                            <p:stCondLst>
                              <p:cond delay="5000"/>
                            </p:stCondLst>
                            <p:childTnLst>
                              <p:par>
                                <p:cTn id="35" presetID="1" presetClass="emph" presetSubtype="2" fill="hold" nodeType="afterEffect">
                                  <p:stCondLst>
                                    <p:cond delay="0"/>
                                  </p:stCondLst>
                                  <p:childTnLst>
                                    <p:animClr clrSpc="rgb" dir="cw">
                                      <p:cBhvr>
                                        <p:cTn id="36" dur="10" fill="hold"/>
                                        <p:tgtEl>
                                          <p:spTgt spid="26"/>
                                        </p:tgtEl>
                                        <p:attrNameLst>
                                          <p:attrName>fillcolor</p:attrName>
                                        </p:attrNameLst>
                                      </p:cBhvr>
                                      <p:to>
                                        <a:srgbClr val="02B050"/>
                                      </p:to>
                                    </p:animClr>
                                    <p:set>
                                      <p:cBhvr>
                                        <p:cTn id="37" dur="10" fill="hold"/>
                                        <p:tgtEl>
                                          <p:spTgt spid="26"/>
                                        </p:tgtEl>
                                        <p:attrNameLst>
                                          <p:attrName>fill.type</p:attrName>
                                        </p:attrNameLst>
                                      </p:cBhvr>
                                      <p:to>
                                        <p:strVal val="solid"/>
                                      </p:to>
                                    </p:set>
                                    <p:set>
                                      <p:cBhvr>
                                        <p:cTn id="38" dur="10" fill="hold"/>
                                        <p:tgtEl>
                                          <p:spTgt spid="26"/>
                                        </p:tgtEl>
                                        <p:attrNameLst>
                                          <p:attrName>fill.on</p:attrName>
                                        </p:attrNameLst>
                                      </p:cBhvr>
                                      <p:to>
                                        <p:strVal val="true"/>
                                      </p:to>
                                    </p:set>
                                  </p:childTnLst>
                                </p:cTn>
                              </p:par>
                            </p:childTnLst>
                          </p:cTn>
                        </p:par>
                        <p:par>
                          <p:cTn id="39" fill="hold">
                            <p:stCondLst>
                              <p:cond delay="5010"/>
                            </p:stCondLst>
                            <p:childTnLst>
                              <p:par>
                                <p:cTn id="40" presetID="1" presetClass="exit" presetSubtype="0" fill="hold" grpId="2" nodeType="afterEffect">
                                  <p:stCondLst>
                                    <p:cond delay="0"/>
                                  </p:stCondLst>
                                  <p:childTnLst>
                                    <p:set>
                                      <p:cBhvr>
                                        <p:cTn id="41" dur="1" fill="hold">
                                          <p:stCondLst>
                                            <p:cond delay="0"/>
                                          </p:stCondLst>
                                        </p:cTn>
                                        <p:tgtEl>
                                          <p:spTgt spid="36"/>
                                        </p:tgtEl>
                                        <p:attrNameLst>
                                          <p:attrName>style.visibility</p:attrName>
                                        </p:attrNameLst>
                                      </p:cBhvr>
                                      <p:to>
                                        <p:strVal val="hidden"/>
                                      </p:to>
                                    </p:set>
                                  </p:childTnLst>
                                </p:cTn>
                              </p:par>
                              <p:par>
                                <p:cTn id="42" presetID="1" presetClass="exit" presetSubtype="0" fill="hold" grpId="2" nodeType="withEffect">
                                  <p:stCondLst>
                                    <p:cond delay="0"/>
                                  </p:stCondLst>
                                  <p:childTnLst>
                                    <p:set>
                                      <p:cBhvr>
                                        <p:cTn id="43" dur="1" fill="hold">
                                          <p:stCondLst>
                                            <p:cond delay="0"/>
                                          </p:stCondLst>
                                        </p:cTn>
                                        <p:tgtEl>
                                          <p:spTgt spid="10"/>
                                        </p:tgtEl>
                                        <p:attrNameLst>
                                          <p:attrName>style.visibility</p:attrName>
                                        </p:attrNameLst>
                                      </p:cBhvr>
                                      <p:to>
                                        <p:strVal val="hidden"/>
                                      </p:to>
                                    </p:set>
                                  </p:childTnLst>
                                </p:cTn>
                              </p:par>
                            </p:childTnLst>
                          </p:cTn>
                        </p:par>
                        <p:par>
                          <p:cTn id="44" fill="hold">
                            <p:stCondLst>
                              <p:cond delay="5010"/>
                            </p:stCondLst>
                            <p:childTnLst>
                              <p:par>
                                <p:cTn id="45" presetID="1" presetClass="exit" presetSubtype="0" fill="hold" grpId="0" nodeType="afterEffect">
                                  <p:stCondLst>
                                    <p:cond delay="0"/>
                                  </p:stCondLst>
                                  <p:childTnLst>
                                    <p:set>
                                      <p:cBhvr>
                                        <p:cTn id="46" dur="1" fill="hold">
                                          <p:stCondLst>
                                            <p:cond delay="0"/>
                                          </p:stCondLst>
                                        </p:cTn>
                                        <p:tgtEl>
                                          <p:spTgt spid="56"/>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55" grpId="0"/>
      <p:bldP spid="56" grpId="0"/>
      <p:bldP spid="13" grpId="0"/>
      <p:bldP spid="36" grpId="0" animBg="1"/>
      <p:bldP spid="36" grpId="1" animBg="1"/>
      <p:bldP spid="36" grpId="2" animBg="1"/>
      <p:bldP spid="10" grpId="0" animBg="1"/>
      <p:bldP spid="10" grpId="1" animBg="1"/>
      <p:bldP spid="10"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05A9100A-472D-C23B-4B5A-80E7F16E0C27}"/>
              </a:ext>
            </a:extLst>
          </p:cNvPr>
          <p:cNvSpPr>
            <a:spLocks noGrp="1"/>
          </p:cNvSpPr>
          <p:nvPr>
            <p:ph type="chart" sz="quarter" idx="12"/>
          </p:nvPr>
        </p:nvSpPr>
        <p:spPr/>
        <p:txBody>
          <a:bodyPr/>
          <a:lstStyle/>
          <a:p>
            <a:endParaRPr lang="en-US"/>
          </a:p>
        </p:txBody>
      </p:sp>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(MC)</a:t>
            </a:r>
            <a:r>
              <a:rPr lang="en-US" baseline="30000" dirty="0"/>
              <a:t>2 </a:t>
            </a:r>
            <a:r>
              <a:rPr lang="en-US" dirty="0"/>
              <a:t>: Lazy </a:t>
            </a:r>
            <a:r>
              <a:rPr lang="en-US" u="sng" dirty="0" err="1"/>
              <a:t>M</a:t>
            </a:r>
            <a:r>
              <a:rPr lang="en-US" dirty="0" err="1"/>
              <a:t>em</a:t>
            </a:r>
            <a:r>
              <a:rPr lang="en-US" u="sng" dirty="0" err="1"/>
              <a:t>C</a:t>
            </a:r>
            <a:r>
              <a:rPr lang="en-US" dirty="0" err="1"/>
              <a:t>opy</a:t>
            </a:r>
            <a:r>
              <a:rPr lang="en-US" dirty="0"/>
              <a:t> at the </a:t>
            </a:r>
            <a:r>
              <a:rPr lang="en-US" u="sng" dirty="0"/>
              <a:t>M</a:t>
            </a:r>
            <a:r>
              <a:rPr lang="en-US" dirty="0"/>
              <a:t>emory </a:t>
            </a:r>
            <a:r>
              <a:rPr lang="en-US" u="sng" dirty="0"/>
              <a:t>C</a:t>
            </a:r>
            <a:r>
              <a:rPr lang="en-US" dirty="0"/>
              <a:t>ontroller</a:t>
            </a:r>
            <a:endParaRPr lang="en-US" baseline="30000" dirty="0"/>
          </a:p>
        </p:txBody>
      </p:sp>
      <p:pic>
        <p:nvPicPr>
          <p:cNvPr id="4098" name="Picture 2">
            <a:extLst>
              <a:ext uri="{FF2B5EF4-FFF2-40B4-BE49-F238E27FC236}">
                <a16:creationId xmlns:a16="http://schemas.microsoft.com/office/drawing/2014/main" id="{B94E1EC9-C8C8-84A4-06CF-AA25AFDB2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541" y="2195502"/>
            <a:ext cx="8263467" cy="341154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1C037A72-3925-AB82-ADB5-A0EB5055926D}"/>
              </a:ext>
            </a:extLst>
          </p:cNvPr>
          <p:cNvSpPr>
            <a:spLocks noGrp="1"/>
          </p:cNvSpPr>
          <p:nvPr>
            <p:ph type="sldNum" sz="quarter" idx="14"/>
          </p:nvPr>
        </p:nvSpPr>
        <p:spPr/>
        <p:txBody>
          <a:bodyPr/>
          <a:lstStyle/>
          <a:p>
            <a:fld id="{04AED599-1D0F-3E40-81CA-01C30F87847C}" type="slidenum">
              <a:rPr lang="en-US" smtClean="0"/>
              <a:pPr/>
              <a:t>13</a:t>
            </a:fld>
            <a:endParaRPr lang="en-US"/>
          </a:p>
        </p:txBody>
      </p:sp>
    </p:spTree>
    <p:extLst>
      <p:ext uri="{BB962C8B-B14F-4D97-AF65-F5344CB8AC3E}">
        <p14:creationId xmlns:p14="http://schemas.microsoft.com/office/powerpoint/2010/main" val="1292190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art Placeholder 6">
            <a:extLst>
              <a:ext uri="{FF2B5EF4-FFF2-40B4-BE49-F238E27FC236}">
                <a16:creationId xmlns:a16="http://schemas.microsoft.com/office/drawing/2014/main" id="{71D681B4-43A5-720D-B4A2-B1F3BDFD0383}"/>
              </a:ext>
            </a:extLst>
          </p:cNvPr>
          <p:cNvSpPr>
            <a:spLocks noGrp="1"/>
          </p:cNvSpPr>
          <p:nvPr>
            <p:ph type="chart" sz="quarter" idx="12"/>
          </p:nvPr>
        </p:nvSpPr>
        <p:spPr/>
        <p:txBody>
          <a:bodyPr/>
          <a:lstStyle/>
          <a:p>
            <a:endParaRPr lang="en-US"/>
          </a:p>
        </p:txBody>
      </p:sp>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(MC)</a:t>
            </a:r>
            <a:r>
              <a:rPr lang="en-US" baseline="30000" dirty="0"/>
              <a:t>2</a:t>
            </a:r>
            <a:r>
              <a:rPr lang="en-US" dirty="0"/>
              <a:t> hardware</a:t>
            </a:r>
            <a:endParaRPr lang="en-US" baseline="30000" dirty="0"/>
          </a:p>
        </p:txBody>
      </p:sp>
      <p:pic>
        <p:nvPicPr>
          <p:cNvPr id="2" name="Picture 1">
            <a:extLst>
              <a:ext uri="{FF2B5EF4-FFF2-40B4-BE49-F238E27FC236}">
                <a16:creationId xmlns:a16="http://schemas.microsoft.com/office/drawing/2014/main" id="{AB6A3022-C3F5-9188-01CA-6063132B8A0B}"/>
              </a:ext>
            </a:extLst>
          </p:cNvPr>
          <p:cNvPicPr>
            <a:picLocks noChangeAspect="1"/>
          </p:cNvPicPr>
          <p:nvPr/>
        </p:nvPicPr>
        <p:blipFill rotWithShape="1">
          <a:blip r:embed="rId3"/>
          <a:srcRect l="-7036" r="1"/>
          <a:stretch/>
        </p:blipFill>
        <p:spPr>
          <a:xfrm>
            <a:off x="2473325" y="1818011"/>
            <a:ext cx="7245351" cy="4124920"/>
          </a:xfrm>
          <a:prstGeom prst="rect">
            <a:avLst/>
          </a:prstGeom>
        </p:spPr>
      </p:pic>
      <p:sp>
        <p:nvSpPr>
          <p:cNvPr id="3" name="Rectangle 2">
            <a:extLst>
              <a:ext uri="{FF2B5EF4-FFF2-40B4-BE49-F238E27FC236}">
                <a16:creationId xmlns:a16="http://schemas.microsoft.com/office/drawing/2014/main" id="{BDFFF7CD-7AAF-8320-A6F7-3F8D0597675E}"/>
              </a:ext>
            </a:extLst>
          </p:cNvPr>
          <p:cNvSpPr/>
          <p:nvPr/>
        </p:nvSpPr>
        <p:spPr>
          <a:xfrm>
            <a:off x="6853360" y="3929956"/>
            <a:ext cx="2910056" cy="1979419"/>
          </a:xfrm>
          <a:prstGeom prst="rect">
            <a:avLst/>
          </a:prstGeom>
          <a:noFill/>
          <a:ln w="38100">
            <a:solidFill>
              <a:srgbClr val="C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Rectangle 3">
            <a:extLst>
              <a:ext uri="{FF2B5EF4-FFF2-40B4-BE49-F238E27FC236}">
                <a16:creationId xmlns:a16="http://schemas.microsoft.com/office/drawing/2014/main" id="{558F8A96-F8CB-1E7D-70B5-BEE210E05BE1}"/>
              </a:ext>
            </a:extLst>
          </p:cNvPr>
          <p:cNvSpPr/>
          <p:nvPr/>
        </p:nvSpPr>
        <p:spPr>
          <a:xfrm>
            <a:off x="6853360" y="5199311"/>
            <a:ext cx="2910056" cy="710064"/>
          </a:xfrm>
          <a:prstGeom prst="rect">
            <a:avLst/>
          </a:prstGeom>
          <a:noFill/>
          <a:ln w="38100">
            <a:solidFill>
              <a:srgbClr val="C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 name="Rectangle 5">
            <a:extLst>
              <a:ext uri="{FF2B5EF4-FFF2-40B4-BE49-F238E27FC236}">
                <a16:creationId xmlns:a16="http://schemas.microsoft.com/office/drawing/2014/main" id="{0F53B618-B50A-2DF6-36C9-3546AB2E809C}"/>
              </a:ext>
            </a:extLst>
          </p:cNvPr>
          <p:cNvSpPr/>
          <p:nvPr/>
        </p:nvSpPr>
        <p:spPr>
          <a:xfrm>
            <a:off x="6853360" y="3299669"/>
            <a:ext cx="2262677" cy="710064"/>
          </a:xfrm>
          <a:prstGeom prst="rect">
            <a:avLst/>
          </a:prstGeom>
          <a:noFill/>
          <a:ln w="38100">
            <a:solidFill>
              <a:srgbClr val="C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Slide Number Placeholder 7">
            <a:extLst>
              <a:ext uri="{FF2B5EF4-FFF2-40B4-BE49-F238E27FC236}">
                <a16:creationId xmlns:a16="http://schemas.microsoft.com/office/drawing/2014/main" id="{98555C5F-F964-9A69-96FA-444D4CC271BF}"/>
              </a:ext>
            </a:extLst>
          </p:cNvPr>
          <p:cNvSpPr>
            <a:spLocks noGrp="1"/>
          </p:cNvSpPr>
          <p:nvPr>
            <p:ph type="sldNum" sz="quarter" idx="14"/>
          </p:nvPr>
        </p:nvSpPr>
        <p:spPr/>
        <p:txBody>
          <a:bodyPr/>
          <a:lstStyle/>
          <a:p>
            <a:fld id="{04AED599-1D0F-3E40-81CA-01C30F87847C}" type="slidenum">
              <a:rPr lang="en-US" smtClean="0"/>
              <a:pPr/>
              <a:t>14</a:t>
            </a:fld>
            <a:endParaRPr lang="en-US"/>
          </a:p>
        </p:txBody>
      </p:sp>
    </p:spTree>
    <p:extLst>
      <p:ext uri="{BB962C8B-B14F-4D97-AF65-F5344CB8AC3E}">
        <p14:creationId xmlns:p14="http://schemas.microsoft.com/office/powerpoint/2010/main" val="287820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22" presetClass="entr" presetSubtype="1"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(MC)</a:t>
            </a:r>
            <a:r>
              <a:rPr lang="en-US" baseline="30000" dirty="0"/>
              <a:t>2</a:t>
            </a:r>
            <a:r>
              <a:rPr lang="en-US" dirty="0"/>
              <a:t> ISA</a:t>
            </a:r>
            <a:endParaRPr lang="en-US" baseline="30000" dirty="0"/>
          </a:p>
        </p:txBody>
      </p:sp>
      <p:sp>
        <p:nvSpPr>
          <p:cNvPr id="4" name="Rectangle 3">
            <a:extLst>
              <a:ext uri="{FF2B5EF4-FFF2-40B4-BE49-F238E27FC236}">
                <a16:creationId xmlns:a16="http://schemas.microsoft.com/office/drawing/2014/main" id="{03CB60D0-B4FB-6C88-F181-F0477F73C0D9}"/>
              </a:ext>
            </a:extLst>
          </p:cNvPr>
          <p:cNvSpPr/>
          <p:nvPr/>
        </p:nvSpPr>
        <p:spPr>
          <a:xfrm>
            <a:off x="6142501" y="4975048"/>
            <a:ext cx="439529" cy="275105"/>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endParaRPr>
          </a:p>
        </p:txBody>
      </p:sp>
      <p:sp>
        <p:nvSpPr>
          <p:cNvPr id="6" name="Rectangle 5">
            <a:extLst>
              <a:ext uri="{FF2B5EF4-FFF2-40B4-BE49-F238E27FC236}">
                <a16:creationId xmlns:a16="http://schemas.microsoft.com/office/drawing/2014/main" id="{9336571B-9C4F-2A72-D0E1-9C2709F9BD2A}"/>
              </a:ext>
            </a:extLst>
          </p:cNvPr>
          <p:cNvSpPr/>
          <p:nvPr/>
        </p:nvSpPr>
        <p:spPr>
          <a:xfrm>
            <a:off x="6582030" y="4975048"/>
            <a:ext cx="439529" cy="275105"/>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endParaRPr>
          </a:p>
        </p:txBody>
      </p:sp>
      <p:sp>
        <p:nvSpPr>
          <p:cNvPr id="7" name="Rectangle 6">
            <a:extLst>
              <a:ext uri="{FF2B5EF4-FFF2-40B4-BE49-F238E27FC236}">
                <a16:creationId xmlns:a16="http://schemas.microsoft.com/office/drawing/2014/main" id="{EDCCA9A5-F479-C51B-A8FC-53DB3171FC5A}"/>
              </a:ext>
            </a:extLst>
          </p:cNvPr>
          <p:cNvSpPr/>
          <p:nvPr/>
        </p:nvSpPr>
        <p:spPr>
          <a:xfrm>
            <a:off x="7021560" y="4975046"/>
            <a:ext cx="439529" cy="275105"/>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endParaRPr>
          </a:p>
        </p:txBody>
      </p:sp>
      <p:sp>
        <p:nvSpPr>
          <p:cNvPr id="8" name="Rectangle 7">
            <a:extLst>
              <a:ext uri="{FF2B5EF4-FFF2-40B4-BE49-F238E27FC236}">
                <a16:creationId xmlns:a16="http://schemas.microsoft.com/office/drawing/2014/main" id="{1087AC1D-4A90-A97B-E765-A055280B76D8}"/>
              </a:ext>
            </a:extLst>
          </p:cNvPr>
          <p:cNvSpPr/>
          <p:nvPr/>
        </p:nvSpPr>
        <p:spPr>
          <a:xfrm>
            <a:off x="7461089" y="4975046"/>
            <a:ext cx="439529" cy="275105"/>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endParaRPr>
          </a:p>
        </p:txBody>
      </p:sp>
      <p:sp>
        <p:nvSpPr>
          <p:cNvPr id="9" name="Rectangle 8">
            <a:extLst>
              <a:ext uri="{FF2B5EF4-FFF2-40B4-BE49-F238E27FC236}">
                <a16:creationId xmlns:a16="http://schemas.microsoft.com/office/drawing/2014/main" id="{F3A16631-0D15-5A5A-1905-E58131169691}"/>
              </a:ext>
            </a:extLst>
          </p:cNvPr>
          <p:cNvSpPr/>
          <p:nvPr/>
        </p:nvSpPr>
        <p:spPr>
          <a:xfrm>
            <a:off x="5999457" y="4975046"/>
            <a:ext cx="143044" cy="275105"/>
          </a:xfrm>
          <a:custGeom>
            <a:avLst/>
            <a:gdLst>
              <a:gd name="connsiteX0" fmla="*/ 0 w 143044"/>
              <a:gd name="connsiteY0" fmla="*/ 0 h 275105"/>
              <a:gd name="connsiteX1" fmla="*/ 143044 w 143044"/>
              <a:gd name="connsiteY1" fmla="*/ 0 h 275105"/>
              <a:gd name="connsiteX2" fmla="*/ 143044 w 143044"/>
              <a:gd name="connsiteY2" fmla="*/ 275105 h 275105"/>
              <a:gd name="connsiteX3" fmla="*/ 0 w 143044"/>
              <a:gd name="connsiteY3" fmla="*/ 275105 h 275105"/>
              <a:gd name="connsiteX4" fmla="*/ 0 w 143044"/>
              <a:gd name="connsiteY4" fmla="*/ 0 h 275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4" h="275105" fill="none" extrusionOk="0">
                <a:moveTo>
                  <a:pt x="0" y="0"/>
                </a:moveTo>
                <a:cubicBezTo>
                  <a:pt x="37401" y="3680"/>
                  <a:pt x="71758" y="3813"/>
                  <a:pt x="143044" y="0"/>
                </a:cubicBezTo>
                <a:cubicBezTo>
                  <a:pt x="135500" y="31532"/>
                  <a:pt x="147509" y="205593"/>
                  <a:pt x="143044" y="275105"/>
                </a:cubicBezTo>
                <a:cubicBezTo>
                  <a:pt x="76522" y="266988"/>
                  <a:pt x="36001" y="280911"/>
                  <a:pt x="0" y="275105"/>
                </a:cubicBezTo>
                <a:cubicBezTo>
                  <a:pt x="13678" y="161065"/>
                  <a:pt x="-19505" y="28707"/>
                  <a:pt x="0" y="0"/>
                </a:cubicBezTo>
                <a:close/>
              </a:path>
              <a:path w="143044" h="275105" stroke="0" extrusionOk="0">
                <a:moveTo>
                  <a:pt x="0" y="0"/>
                </a:moveTo>
                <a:cubicBezTo>
                  <a:pt x="51397" y="-8432"/>
                  <a:pt x="125992" y="-878"/>
                  <a:pt x="143044" y="0"/>
                </a:cubicBezTo>
                <a:cubicBezTo>
                  <a:pt x="167000" y="118956"/>
                  <a:pt x="119401" y="180355"/>
                  <a:pt x="143044" y="275105"/>
                </a:cubicBezTo>
                <a:cubicBezTo>
                  <a:pt x="126442" y="286423"/>
                  <a:pt x="62295" y="263972"/>
                  <a:pt x="0" y="275105"/>
                </a:cubicBezTo>
                <a:cubicBezTo>
                  <a:pt x="18490" y="185572"/>
                  <a:pt x="-24071" y="99412"/>
                  <a:pt x="0" y="0"/>
                </a:cubicBezTo>
                <a:close/>
              </a:path>
            </a:pathLst>
          </a:custGeom>
          <a:solidFill>
            <a:srgbClr val="0070C0"/>
          </a:solidFill>
          <a:ln>
            <a:extLst>
              <a:ext uri="{C807C97D-BFC1-408E-A445-0C87EB9F89A2}">
                <ask:lineSketchStyleProps xmlns:ask="http://schemas.microsoft.com/office/drawing/2018/sketchyshapes" sd="1219033472">
                  <a:prstGeom prst="rect">
                    <a:avLst/>
                  </a:prstGeom>
                  <ask:type>
                    <ask:lineSketchCurved/>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endParaRPr>
          </a:p>
        </p:txBody>
      </p:sp>
      <p:sp>
        <p:nvSpPr>
          <p:cNvPr id="10" name="Rectangle 9">
            <a:extLst>
              <a:ext uri="{FF2B5EF4-FFF2-40B4-BE49-F238E27FC236}">
                <a16:creationId xmlns:a16="http://schemas.microsoft.com/office/drawing/2014/main" id="{1E91B468-25C6-DF97-E16F-DBEB03C45443}"/>
              </a:ext>
            </a:extLst>
          </p:cNvPr>
          <p:cNvSpPr/>
          <p:nvPr/>
        </p:nvSpPr>
        <p:spPr>
          <a:xfrm>
            <a:off x="7900618" y="4975046"/>
            <a:ext cx="143044" cy="275105"/>
          </a:xfrm>
          <a:custGeom>
            <a:avLst/>
            <a:gdLst>
              <a:gd name="connsiteX0" fmla="*/ 0 w 143044"/>
              <a:gd name="connsiteY0" fmla="*/ 0 h 275105"/>
              <a:gd name="connsiteX1" fmla="*/ 143044 w 143044"/>
              <a:gd name="connsiteY1" fmla="*/ 0 h 275105"/>
              <a:gd name="connsiteX2" fmla="*/ 143044 w 143044"/>
              <a:gd name="connsiteY2" fmla="*/ 275105 h 275105"/>
              <a:gd name="connsiteX3" fmla="*/ 0 w 143044"/>
              <a:gd name="connsiteY3" fmla="*/ 275105 h 275105"/>
              <a:gd name="connsiteX4" fmla="*/ 0 w 143044"/>
              <a:gd name="connsiteY4" fmla="*/ 0 h 275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4" h="275105" fill="none" extrusionOk="0">
                <a:moveTo>
                  <a:pt x="0" y="0"/>
                </a:moveTo>
                <a:cubicBezTo>
                  <a:pt x="37401" y="3680"/>
                  <a:pt x="71758" y="3813"/>
                  <a:pt x="143044" y="0"/>
                </a:cubicBezTo>
                <a:cubicBezTo>
                  <a:pt x="135500" y="31532"/>
                  <a:pt x="147509" y="205593"/>
                  <a:pt x="143044" y="275105"/>
                </a:cubicBezTo>
                <a:cubicBezTo>
                  <a:pt x="76522" y="266988"/>
                  <a:pt x="36001" y="280911"/>
                  <a:pt x="0" y="275105"/>
                </a:cubicBezTo>
                <a:cubicBezTo>
                  <a:pt x="13678" y="161065"/>
                  <a:pt x="-19505" y="28707"/>
                  <a:pt x="0" y="0"/>
                </a:cubicBezTo>
                <a:close/>
              </a:path>
              <a:path w="143044" h="275105" stroke="0" extrusionOk="0">
                <a:moveTo>
                  <a:pt x="0" y="0"/>
                </a:moveTo>
                <a:cubicBezTo>
                  <a:pt x="51397" y="-8432"/>
                  <a:pt x="125992" y="-878"/>
                  <a:pt x="143044" y="0"/>
                </a:cubicBezTo>
                <a:cubicBezTo>
                  <a:pt x="167000" y="118956"/>
                  <a:pt x="119401" y="180355"/>
                  <a:pt x="143044" y="275105"/>
                </a:cubicBezTo>
                <a:cubicBezTo>
                  <a:pt x="126442" y="286423"/>
                  <a:pt x="62295" y="263972"/>
                  <a:pt x="0" y="275105"/>
                </a:cubicBezTo>
                <a:cubicBezTo>
                  <a:pt x="18490" y="185572"/>
                  <a:pt x="-24071" y="99412"/>
                  <a:pt x="0" y="0"/>
                </a:cubicBezTo>
                <a:close/>
              </a:path>
            </a:pathLst>
          </a:custGeom>
          <a:solidFill>
            <a:srgbClr val="0070C0"/>
          </a:solidFill>
          <a:ln>
            <a:extLst>
              <a:ext uri="{C807C97D-BFC1-408E-A445-0C87EB9F89A2}">
                <ask:lineSketchStyleProps xmlns:ask="http://schemas.microsoft.com/office/drawing/2018/sketchyshapes" sd="1219033472">
                  <a:prstGeom prst="rect">
                    <a:avLst/>
                  </a:prstGeom>
                  <ask:type>
                    <ask:lineSketchCurved/>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endParaRPr>
          </a:p>
        </p:txBody>
      </p:sp>
      <p:sp>
        <p:nvSpPr>
          <p:cNvPr id="11" name="TextBox 10">
            <a:extLst>
              <a:ext uri="{FF2B5EF4-FFF2-40B4-BE49-F238E27FC236}">
                <a16:creationId xmlns:a16="http://schemas.microsoft.com/office/drawing/2014/main" id="{BF5DC9B9-EE9F-1B84-203B-67223C6698D4}"/>
              </a:ext>
            </a:extLst>
          </p:cNvPr>
          <p:cNvSpPr txBox="1"/>
          <p:nvPr/>
        </p:nvSpPr>
        <p:spPr>
          <a:xfrm>
            <a:off x="4165695" y="4886895"/>
            <a:ext cx="1536767" cy="420564"/>
          </a:xfrm>
          <a:prstGeom prst="rect">
            <a:avLst/>
          </a:prstGeom>
          <a:noFill/>
        </p:spPr>
        <p:txBody>
          <a:bodyPr wrap="none" rtlCol="0">
            <a:spAutoFit/>
          </a:bodyPr>
          <a:lstStyle/>
          <a:p>
            <a:r>
              <a:rPr lang="en-US" sz="2133" dirty="0"/>
              <a:t>Destination:</a:t>
            </a:r>
          </a:p>
        </p:txBody>
      </p:sp>
      <p:cxnSp>
        <p:nvCxnSpPr>
          <p:cNvPr id="13" name="Straight Arrow Connector 12">
            <a:extLst>
              <a:ext uri="{FF2B5EF4-FFF2-40B4-BE49-F238E27FC236}">
                <a16:creationId xmlns:a16="http://schemas.microsoft.com/office/drawing/2014/main" id="{69EEEE9D-54DD-5AFE-F19B-24712098E5AE}"/>
              </a:ext>
            </a:extLst>
          </p:cNvPr>
          <p:cNvCxnSpPr/>
          <p:nvPr/>
        </p:nvCxnSpPr>
        <p:spPr>
          <a:xfrm flipV="1">
            <a:off x="6142500" y="5250151"/>
            <a:ext cx="0" cy="2762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Left Brace 13">
            <a:extLst>
              <a:ext uri="{FF2B5EF4-FFF2-40B4-BE49-F238E27FC236}">
                <a16:creationId xmlns:a16="http://schemas.microsoft.com/office/drawing/2014/main" id="{FB3F6F92-27CE-605F-835B-8BFDD3A921AE}"/>
              </a:ext>
            </a:extLst>
          </p:cNvPr>
          <p:cNvSpPr/>
          <p:nvPr/>
        </p:nvSpPr>
        <p:spPr>
          <a:xfrm rot="5400000">
            <a:off x="6965047" y="4019207"/>
            <a:ext cx="106103" cy="1751197"/>
          </a:xfrm>
          <a:prstGeom prst="leftBrace">
            <a:avLst>
              <a:gd name="adj1" fmla="val 104392"/>
              <a:gd name="adj2" fmla="val 50000"/>
            </a:avLst>
          </a:prstGeom>
          <a:ln w="2222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a:p>
        </p:txBody>
      </p:sp>
      <p:sp>
        <p:nvSpPr>
          <p:cNvPr id="16" name="TextBox 15">
            <a:extLst>
              <a:ext uri="{FF2B5EF4-FFF2-40B4-BE49-F238E27FC236}">
                <a16:creationId xmlns:a16="http://schemas.microsoft.com/office/drawing/2014/main" id="{0C169060-8ADC-DDFB-48F1-F01DA8F5415D}"/>
              </a:ext>
            </a:extLst>
          </p:cNvPr>
          <p:cNvSpPr txBox="1"/>
          <p:nvPr/>
        </p:nvSpPr>
        <p:spPr>
          <a:xfrm>
            <a:off x="5390529" y="5497100"/>
            <a:ext cx="1503938" cy="307777"/>
          </a:xfrm>
          <a:prstGeom prst="rect">
            <a:avLst/>
          </a:prstGeom>
          <a:noFill/>
        </p:spPr>
        <p:txBody>
          <a:bodyPr wrap="none" rtlCol="0">
            <a:spAutoFit/>
          </a:bodyPr>
          <a:lstStyle/>
          <a:p>
            <a:pPr algn="ctr"/>
            <a:r>
              <a:rPr lang="en-US" sz="1400" b="1" dirty="0" err="1"/>
              <a:t>Cacheline</a:t>
            </a:r>
            <a:r>
              <a:rPr lang="en-US" sz="1400" b="1" dirty="0"/>
              <a:t>-aligned</a:t>
            </a:r>
          </a:p>
        </p:txBody>
      </p:sp>
      <p:sp>
        <p:nvSpPr>
          <p:cNvPr id="17" name="TextBox 16">
            <a:extLst>
              <a:ext uri="{FF2B5EF4-FFF2-40B4-BE49-F238E27FC236}">
                <a16:creationId xmlns:a16="http://schemas.microsoft.com/office/drawing/2014/main" id="{5A69FA54-2C3C-AF26-63BD-0D7894081F03}"/>
              </a:ext>
            </a:extLst>
          </p:cNvPr>
          <p:cNvSpPr txBox="1"/>
          <p:nvPr/>
        </p:nvSpPr>
        <p:spPr>
          <a:xfrm>
            <a:off x="5983775" y="4503198"/>
            <a:ext cx="2068643" cy="307777"/>
          </a:xfrm>
          <a:prstGeom prst="rect">
            <a:avLst/>
          </a:prstGeom>
          <a:noFill/>
        </p:spPr>
        <p:txBody>
          <a:bodyPr wrap="none" rtlCol="0">
            <a:spAutoFit/>
          </a:bodyPr>
          <a:lstStyle/>
          <a:p>
            <a:pPr algn="ctr"/>
            <a:r>
              <a:rPr lang="en-US" sz="1400" b="1" dirty="0"/>
              <a:t>Multiple of </a:t>
            </a:r>
            <a:r>
              <a:rPr lang="en-US" sz="1400" b="1" dirty="0" err="1"/>
              <a:t>cacheline</a:t>
            </a:r>
            <a:r>
              <a:rPr lang="en-US" sz="1400" b="1" dirty="0"/>
              <a:t> size</a:t>
            </a:r>
          </a:p>
        </p:txBody>
      </p:sp>
      <p:graphicFrame>
        <p:nvGraphicFramePr>
          <p:cNvPr id="19" name="Table 18">
            <a:extLst>
              <a:ext uri="{FF2B5EF4-FFF2-40B4-BE49-F238E27FC236}">
                <a16:creationId xmlns:a16="http://schemas.microsoft.com/office/drawing/2014/main" id="{4EC8EF22-A10F-CB03-ED8B-AA3831FADF1D}"/>
              </a:ext>
            </a:extLst>
          </p:cNvPr>
          <p:cNvGraphicFramePr>
            <a:graphicFrameLocks noGrp="1"/>
          </p:cNvGraphicFramePr>
          <p:nvPr/>
        </p:nvGraphicFramePr>
        <p:xfrm>
          <a:off x="3565656" y="2654879"/>
          <a:ext cx="5060688" cy="1828800"/>
        </p:xfrm>
        <a:graphic>
          <a:graphicData uri="http://schemas.openxmlformats.org/drawingml/2006/table">
            <a:tbl>
              <a:tblPr firstRow="1" bandRow="1">
                <a:tableStyleId>{D03447BB-5D67-496B-8E87-E561075AD55C}</a:tableStyleId>
              </a:tblPr>
              <a:tblGrid>
                <a:gridCol w="2171025">
                  <a:extLst>
                    <a:ext uri="{9D8B030D-6E8A-4147-A177-3AD203B41FA5}">
                      <a16:colId xmlns:a16="http://schemas.microsoft.com/office/drawing/2014/main" val="4192883348"/>
                    </a:ext>
                  </a:extLst>
                </a:gridCol>
                <a:gridCol w="2889663">
                  <a:extLst>
                    <a:ext uri="{9D8B030D-6E8A-4147-A177-3AD203B41FA5}">
                      <a16:colId xmlns:a16="http://schemas.microsoft.com/office/drawing/2014/main" val="2253384871"/>
                    </a:ext>
                  </a:extLst>
                </a:gridCol>
              </a:tblGrid>
              <a:tr h="609600">
                <a:tc>
                  <a:txBody>
                    <a:bodyPr/>
                    <a:lstStyle/>
                    <a:p>
                      <a:r>
                        <a:rPr lang="en-US" sz="3200" dirty="0">
                          <a:solidFill>
                            <a:schemeClr val="bg2"/>
                          </a:solidFill>
                        </a:rPr>
                        <a:t>Operation</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3200" dirty="0">
                          <a:solidFill>
                            <a:schemeClr val="bg2"/>
                          </a:solidFill>
                        </a:rPr>
                        <a:t>Operands</a:t>
                      </a:r>
                    </a:p>
                  </a:txBody>
                  <a:tcPr marL="121920" marR="121920" marT="60960" marB="60960">
                    <a:lnL w="12700" cap="flat" cmpd="sng" algn="ctr">
                      <a:solidFill>
                        <a:schemeClr val="accent4">
                          <a:lumMod val="1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3500749"/>
                  </a:ext>
                </a:extLst>
              </a:tr>
              <a:tr h="609600">
                <a:tc>
                  <a:txBody>
                    <a:bodyPr/>
                    <a:lstStyle/>
                    <a:p>
                      <a:r>
                        <a:rPr lang="en-US" sz="3200" b="1" dirty="0">
                          <a:solidFill>
                            <a:schemeClr val="accent4">
                              <a:lumMod val="10000"/>
                            </a:schemeClr>
                          </a:solidFill>
                        </a:rPr>
                        <a:t>MCLAZY</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3200" i="1" dirty="0" err="1">
                          <a:solidFill>
                            <a:schemeClr val="accent4">
                              <a:lumMod val="10000"/>
                            </a:schemeClr>
                          </a:solidFill>
                        </a:rPr>
                        <a:t>R</a:t>
                      </a:r>
                      <a:r>
                        <a:rPr lang="en-US" sz="3200" i="1" baseline="-25000" dirty="0" err="1">
                          <a:solidFill>
                            <a:schemeClr val="accent4">
                              <a:lumMod val="10000"/>
                            </a:schemeClr>
                          </a:solidFill>
                        </a:rPr>
                        <a:t>dest</a:t>
                      </a:r>
                      <a:r>
                        <a:rPr lang="en-US" sz="3200" i="1" baseline="-25000" dirty="0">
                          <a:solidFill>
                            <a:schemeClr val="accent4">
                              <a:lumMod val="10000"/>
                            </a:schemeClr>
                          </a:solidFill>
                        </a:rPr>
                        <a:t> </a:t>
                      </a:r>
                      <a:r>
                        <a:rPr lang="en-US" sz="3200" i="1" dirty="0">
                          <a:solidFill>
                            <a:schemeClr val="accent4">
                              <a:lumMod val="10000"/>
                            </a:schemeClr>
                          </a:solidFill>
                        </a:rPr>
                        <a:t>, </a:t>
                      </a:r>
                      <a:r>
                        <a:rPr lang="en-US" sz="3200" i="1" dirty="0" err="1">
                          <a:solidFill>
                            <a:schemeClr val="accent4">
                              <a:lumMod val="10000"/>
                            </a:schemeClr>
                          </a:solidFill>
                        </a:rPr>
                        <a:t>R</a:t>
                      </a:r>
                      <a:r>
                        <a:rPr lang="en-US" sz="3200" i="1" baseline="-25000" dirty="0" err="1">
                          <a:solidFill>
                            <a:schemeClr val="accent4">
                              <a:lumMod val="10000"/>
                            </a:schemeClr>
                          </a:solidFill>
                        </a:rPr>
                        <a:t>src</a:t>
                      </a:r>
                      <a:r>
                        <a:rPr lang="en-US" sz="3200" i="1" baseline="-25000" dirty="0">
                          <a:solidFill>
                            <a:schemeClr val="accent4">
                              <a:lumMod val="10000"/>
                            </a:schemeClr>
                          </a:solidFill>
                        </a:rPr>
                        <a:t> </a:t>
                      </a:r>
                      <a:r>
                        <a:rPr lang="en-US" sz="3200" i="1" dirty="0">
                          <a:solidFill>
                            <a:schemeClr val="accent4">
                              <a:lumMod val="10000"/>
                            </a:schemeClr>
                          </a:solidFill>
                        </a:rPr>
                        <a:t>, </a:t>
                      </a:r>
                      <a:r>
                        <a:rPr lang="en-US" sz="3200" i="1" dirty="0" err="1">
                          <a:solidFill>
                            <a:schemeClr val="accent4">
                              <a:lumMod val="10000"/>
                            </a:schemeClr>
                          </a:solidFill>
                        </a:rPr>
                        <a:t>R</a:t>
                      </a:r>
                      <a:r>
                        <a:rPr lang="en-US" sz="3200" i="1" baseline="-25000" dirty="0" err="1">
                          <a:solidFill>
                            <a:schemeClr val="accent4">
                              <a:lumMod val="10000"/>
                            </a:schemeClr>
                          </a:solidFill>
                        </a:rPr>
                        <a:t>size</a:t>
                      </a:r>
                      <a:endParaRPr lang="en-US" sz="3200" i="1" baseline="-25000" dirty="0">
                        <a:solidFill>
                          <a:schemeClr val="accent4">
                            <a:lumMod val="10000"/>
                          </a:schemeClr>
                        </a:solidFill>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1139763"/>
                  </a:ext>
                </a:extLst>
              </a:tr>
              <a:tr h="609600">
                <a:tc>
                  <a:txBody>
                    <a:bodyPr/>
                    <a:lstStyle/>
                    <a:p>
                      <a:r>
                        <a:rPr lang="en-US" sz="3200" b="1" dirty="0">
                          <a:solidFill>
                            <a:schemeClr val="accent4">
                              <a:lumMod val="10000"/>
                            </a:schemeClr>
                          </a:solidFill>
                        </a:rPr>
                        <a:t>MCFREE</a:t>
                      </a: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3200" dirty="0" err="1">
                          <a:solidFill>
                            <a:schemeClr val="accent4">
                              <a:lumMod val="10000"/>
                            </a:schemeClr>
                          </a:solidFill>
                        </a:rPr>
                        <a:t>R</a:t>
                      </a:r>
                      <a:r>
                        <a:rPr lang="en-US" sz="3200" baseline="-25000" dirty="0" err="1">
                          <a:solidFill>
                            <a:schemeClr val="accent4">
                              <a:lumMod val="10000"/>
                            </a:schemeClr>
                          </a:solidFill>
                        </a:rPr>
                        <a:t>addr</a:t>
                      </a:r>
                      <a:r>
                        <a:rPr lang="en-US" sz="3200" baseline="-25000" dirty="0">
                          <a:solidFill>
                            <a:schemeClr val="accent4">
                              <a:lumMod val="10000"/>
                            </a:schemeClr>
                          </a:solidFill>
                        </a:rPr>
                        <a:t> </a:t>
                      </a:r>
                      <a:r>
                        <a:rPr lang="en-US" sz="3200" dirty="0">
                          <a:solidFill>
                            <a:schemeClr val="accent4">
                              <a:lumMod val="10000"/>
                            </a:schemeClr>
                          </a:solidFill>
                        </a:rPr>
                        <a:t>, </a:t>
                      </a:r>
                      <a:r>
                        <a:rPr lang="en-US" sz="3200" dirty="0" err="1">
                          <a:solidFill>
                            <a:schemeClr val="accent4">
                              <a:lumMod val="10000"/>
                            </a:schemeClr>
                          </a:solidFill>
                        </a:rPr>
                        <a:t>R</a:t>
                      </a:r>
                      <a:r>
                        <a:rPr lang="en-US" sz="3200" baseline="-25000" dirty="0" err="1">
                          <a:solidFill>
                            <a:schemeClr val="accent4">
                              <a:lumMod val="10000"/>
                            </a:schemeClr>
                          </a:solidFill>
                        </a:rPr>
                        <a:t>size</a:t>
                      </a:r>
                      <a:endParaRPr lang="en-US" sz="3200" baseline="-25000" dirty="0">
                        <a:solidFill>
                          <a:schemeClr val="accent4">
                            <a:lumMod val="10000"/>
                          </a:schemeClr>
                        </a:solidFill>
                      </a:endParaRPr>
                    </a:p>
                  </a:txBody>
                  <a:tcPr marL="121920" marR="121920" marT="60960" marB="60960">
                    <a:lnL w="12700" cap="flat" cmpd="sng" algn="ctr">
                      <a:solidFill>
                        <a:schemeClr val="accent4">
                          <a:lumMod val="1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30708163"/>
                  </a:ext>
                </a:extLst>
              </a:tr>
            </a:tbl>
          </a:graphicData>
        </a:graphic>
      </p:graphicFrame>
      <p:sp>
        <p:nvSpPr>
          <p:cNvPr id="20" name="Rectangle 19">
            <a:extLst>
              <a:ext uri="{FF2B5EF4-FFF2-40B4-BE49-F238E27FC236}">
                <a16:creationId xmlns:a16="http://schemas.microsoft.com/office/drawing/2014/main" id="{56A3E36E-06DA-1E0E-C72F-D976B41E9DDE}"/>
              </a:ext>
            </a:extLst>
          </p:cNvPr>
          <p:cNvSpPr/>
          <p:nvPr/>
        </p:nvSpPr>
        <p:spPr>
          <a:xfrm>
            <a:off x="5825822" y="3414310"/>
            <a:ext cx="756208" cy="411677"/>
          </a:xfrm>
          <a:prstGeom prst="rect">
            <a:avLst/>
          </a:prstGeom>
          <a:no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1" name="Rectangle 20">
            <a:extLst>
              <a:ext uri="{FF2B5EF4-FFF2-40B4-BE49-F238E27FC236}">
                <a16:creationId xmlns:a16="http://schemas.microsoft.com/office/drawing/2014/main" id="{1AC78BA2-9797-F638-D70A-B2BA0A987A84}"/>
              </a:ext>
            </a:extLst>
          </p:cNvPr>
          <p:cNvSpPr/>
          <p:nvPr/>
        </p:nvSpPr>
        <p:spPr>
          <a:xfrm>
            <a:off x="7560237" y="3410866"/>
            <a:ext cx="674774" cy="411677"/>
          </a:xfrm>
          <a:prstGeom prst="rect">
            <a:avLst/>
          </a:prstGeom>
          <a:no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 name="Rectangle 2">
            <a:extLst>
              <a:ext uri="{FF2B5EF4-FFF2-40B4-BE49-F238E27FC236}">
                <a16:creationId xmlns:a16="http://schemas.microsoft.com/office/drawing/2014/main" id="{9B0A0631-45C7-EC1A-7467-9A2B60B77274}"/>
              </a:ext>
            </a:extLst>
          </p:cNvPr>
          <p:cNvSpPr/>
          <p:nvPr/>
        </p:nvSpPr>
        <p:spPr>
          <a:xfrm>
            <a:off x="6757124" y="3408828"/>
            <a:ext cx="633349" cy="411677"/>
          </a:xfrm>
          <a:prstGeom prst="rect">
            <a:avLst/>
          </a:prstGeom>
          <a:no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 name="Rectangle 14">
            <a:extLst>
              <a:ext uri="{FF2B5EF4-FFF2-40B4-BE49-F238E27FC236}">
                <a16:creationId xmlns:a16="http://schemas.microsoft.com/office/drawing/2014/main" id="{EDD36645-96AD-B5C8-EA7B-C5088EC231C4}"/>
              </a:ext>
            </a:extLst>
          </p:cNvPr>
          <p:cNvSpPr/>
          <p:nvPr/>
        </p:nvSpPr>
        <p:spPr>
          <a:xfrm>
            <a:off x="5827673" y="3409927"/>
            <a:ext cx="754357" cy="411677"/>
          </a:xfrm>
          <a:prstGeom prst="rect">
            <a:avLst/>
          </a:prstGeom>
          <a:no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8" name="TextBox 17">
            <a:extLst>
              <a:ext uri="{FF2B5EF4-FFF2-40B4-BE49-F238E27FC236}">
                <a16:creationId xmlns:a16="http://schemas.microsoft.com/office/drawing/2014/main" id="{296AE453-1039-8309-5317-B34FA3BBAB66}"/>
              </a:ext>
            </a:extLst>
          </p:cNvPr>
          <p:cNvSpPr txBox="1"/>
          <p:nvPr/>
        </p:nvSpPr>
        <p:spPr>
          <a:xfrm>
            <a:off x="8868099" y="2904116"/>
            <a:ext cx="3211360" cy="954300"/>
          </a:xfrm>
          <a:prstGeom prst="rect">
            <a:avLst/>
          </a:prstGeom>
          <a:noFill/>
        </p:spPr>
        <p:txBody>
          <a:bodyPr wrap="square" rtlCol="0">
            <a:spAutoFit/>
          </a:bodyPr>
          <a:lstStyle/>
          <a:p>
            <a:pPr algn="ctr"/>
            <a:r>
              <a:rPr lang="en-US" sz="1867" dirty="0"/>
              <a:t>Must be physically contiguous, </a:t>
            </a:r>
          </a:p>
          <a:p>
            <a:pPr algn="ctr"/>
            <a:r>
              <a:rPr lang="en-US" sz="1867" dirty="0"/>
              <a:t>i.e., within a single page for user apps</a:t>
            </a:r>
          </a:p>
        </p:txBody>
      </p:sp>
      <p:sp>
        <p:nvSpPr>
          <p:cNvPr id="12" name="Rectangle 11">
            <a:extLst>
              <a:ext uri="{FF2B5EF4-FFF2-40B4-BE49-F238E27FC236}">
                <a16:creationId xmlns:a16="http://schemas.microsoft.com/office/drawing/2014/main" id="{A769BA01-7E48-D316-CD5E-D1251DB0A1C9}"/>
              </a:ext>
            </a:extLst>
          </p:cNvPr>
          <p:cNvSpPr/>
          <p:nvPr/>
        </p:nvSpPr>
        <p:spPr>
          <a:xfrm>
            <a:off x="112541" y="1974507"/>
            <a:ext cx="11966917" cy="3909848"/>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Rounded Rectangle 1">
            <a:extLst>
              <a:ext uri="{FF2B5EF4-FFF2-40B4-BE49-F238E27FC236}">
                <a16:creationId xmlns:a16="http://schemas.microsoft.com/office/drawing/2014/main" id="{D208C305-71E3-33F7-7C66-F8B089364399}"/>
              </a:ext>
            </a:extLst>
          </p:cNvPr>
          <p:cNvSpPr/>
          <p:nvPr/>
        </p:nvSpPr>
        <p:spPr>
          <a:xfrm>
            <a:off x="2854930" y="2650120"/>
            <a:ext cx="6697991" cy="1557760"/>
          </a:xfrm>
          <a:prstGeom prst="roundRect">
            <a:avLst/>
          </a:prstGeom>
          <a:solidFill>
            <a:schemeClr val="tx2">
              <a:lumMod val="40000"/>
              <a:lumOff val="60000"/>
              <a:alpha val="89804"/>
            </a:schemeClr>
          </a:solidFill>
          <a:ln w="762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i="1" dirty="0" err="1">
                <a:solidFill>
                  <a:schemeClr val="accent1"/>
                </a:solidFill>
              </a:rPr>
              <a:t>memcpy_lazy</a:t>
            </a:r>
            <a:r>
              <a:rPr lang="en-US" sz="2400" b="1" dirty="0">
                <a:solidFill>
                  <a:schemeClr val="accent1"/>
                </a:solidFill>
              </a:rPr>
              <a:t>: </a:t>
            </a:r>
            <a:r>
              <a:rPr lang="en-US" sz="2400" dirty="0">
                <a:solidFill>
                  <a:schemeClr val="accent1"/>
                </a:solidFill>
              </a:rPr>
              <a:t>C wrapper function with </a:t>
            </a:r>
          </a:p>
          <a:p>
            <a:pPr algn="ctr"/>
            <a:r>
              <a:rPr lang="en-US" sz="2400" dirty="0">
                <a:solidFill>
                  <a:schemeClr val="accent1"/>
                </a:solidFill>
              </a:rPr>
              <a:t>semantics identical to </a:t>
            </a:r>
            <a:r>
              <a:rPr lang="en-US" sz="2400" i="1" dirty="0" err="1">
                <a:solidFill>
                  <a:schemeClr val="accent1"/>
                </a:solidFill>
              </a:rPr>
              <a:t>memcpy</a:t>
            </a:r>
            <a:endParaRPr lang="en-US" sz="2400" i="1" dirty="0">
              <a:solidFill>
                <a:schemeClr val="accent1"/>
              </a:solidFill>
            </a:endParaRPr>
          </a:p>
        </p:txBody>
      </p:sp>
      <p:sp>
        <p:nvSpPr>
          <p:cNvPr id="23" name="Slide Number Placeholder 22">
            <a:extLst>
              <a:ext uri="{FF2B5EF4-FFF2-40B4-BE49-F238E27FC236}">
                <a16:creationId xmlns:a16="http://schemas.microsoft.com/office/drawing/2014/main" id="{D10B7F3E-3551-64EB-8288-B9E8734CF4A1}"/>
              </a:ext>
            </a:extLst>
          </p:cNvPr>
          <p:cNvSpPr>
            <a:spLocks noGrp="1"/>
          </p:cNvSpPr>
          <p:nvPr>
            <p:ph type="sldNum" sz="quarter" idx="14"/>
          </p:nvPr>
        </p:nvSpPr>
        <p:spPr/>
        <p:txBody>
          <a:bodyPr/>
          <a:lstStyle/>
          <a:p>
            <a:fld id="{04AED599-1D0F-3E40-81CA-01C30F87847C}" type="slidenum">
              <a:rPr lang="en-US" smtClean="0"/>
              <a:pPr/>
              <a:t>15</a:t>
            </a:fld>
            <a:endParaRPr lang="en-US"/>
          </a:p>
        </p:txBody>
      </p:sp>
    </p:spTree>
    <p:extLst>
      <p:ext uri="{BB962C8B-B14F-4D97-AF65-F5344CB8AC3E}">
        <p14:creationId xmlns:p14="http://schemas.microsoft.com/office/powerpoint/2010/main" val="422125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20"/>
                                        </p:tgtEl>
                                      </p:cBhvr>
                                    </p:animEffect>
                                    <p:set>
                                      <p:cBhvr>
                                        <p:cTn id="34" dur="1" fill="hold">
                                          <p:stCondLst>
                                            <p:cond delay="499"/>
                                          </p:stCondLst>
                                        </p:cTn>
                                        <p:tgtEl>
                                          <p:spTgt spid="20"/>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 presetClass="exit" presetSubtype="0" fill="hold" grpId="1" nodeType="withEffect">
                                  <p:stCondLst>
                                    <p:cond delay="0"/>
                                  </p:stCondLst>
                                  <p:childTnLst>
                                    <p:set>
                                      <p:cBhvr>
                                        <p:cTn id="51" dur="1" fill="hold">
                                          <p:stCondLst>
                                            <p:cond delay="0"/>
                                          </p:stCondLst>
                                        </p:cTn>
                                        <p:tgtEl>
                                          <p:spTgt spid="21"/>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500"/>
                                        <p:tgtEl>
                                          <p:spTgt spid="3"/>
                                        </p:tgtEl>
                                      </p:cBhvr>
                                    </p:animEffec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wipe(left)">
                                      <p:cBhvr>
                                        <p:cTn id="61" dur="500"/>
                                        <p:tgtEl>
                                          <p:spTgt spid="12"/>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wipe(left)">
                                      <p:cBhvr>
                                        <p:cTn id="6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14" grpId="0" animBg="1"/>
      <p:bldP spid="16" grpId="0"/>
      <p:bldP spid="17" grpId="0"/>
      <p:bldP spid="20" grpId="0" animBg="1"/>
      <p:bldP spid="20" grpId="1" animBg="1"/>
      <p:bldP spid="21" grpId="0" animBg="1"/>
      <p:bldP spid="21" grpId="1" animBg="1"/>
      <p:bldP spid="3" grpId="0" animBg="1"/>
      <p:bldP spid="15" grpId="0" animBg="1"/>
      <p:bldP spid="18" grpId="0"/>
      <p:bldP spid="12" grpId="0" animBg="1"/>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DB47E216-B3BC-9BB4-5DA9-F0FF94312F47}"/>
              </a:ext>
            </a:extLst>
          </p:cNvPr>
          <p:cNvSpPr>
            <a:spLocks noGrp="1"/>
          </p:cNvSpPr>
          <p:nvPr>
            <p:ph type="chart" sz="quarter" idx="12"/>
          </p:nvPr>
        </p:nvSpPr>
        <p:spPr/>
        <p:txBody>
          <a:bodyPr/>
          <a:lstStyle/>
          <a:p>
            <a:endParaRPr lang="en-US"/>
          </a:p>
        </p:txBody>
      </p:sp>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(MC)</a:t>
            </a:r>
            <a:r>
              <a:rPr lang="en-US" baseline="30000" dirty="0"/>
              <a:t>2</a:t>
            </a:r>
            <a:r>
              <a:rPr lang="en-US" dirty="0"/>
              <a:t> operation: Lazy copy</a:t>
            </a:r>
            <a:endParaRPr lang="en-US" baseline="30000" dirty="0"/>
          </a:p>
        </p:txBody>
      </p:sp>
      <p:sp>
        <p:nvSpPr>
          <p:cNvPr id="9" name="Rounded Rectangle 8">
            <a:extLst>
              <a:ext uri="{FF2B5EF4-FFF2-40B4-BE49-F238E27FC236}">
                <a16:creationId xmlns:a16="http://schemas.microsoft.com/office/drawing/2014/main" id="{501F28CC-6953-ECDA-58D0-A1A0C56E4E5E}"/>
              </a:ext>
            </a:extLst>
          </p:cNvPr>
          <p:cNvSpPr/>
          <p:nvPr/>
        </p:nvSpPr>
        <p:spPr>
          <a:xfrm>
            <a:off x="3082345" y="2410046"/>
            <a:ext cx="1311641" cy="462873"/>
          </a:xfrm>
          <a:prstGeom prst="roundRect">
            <a:avLst/>
          </a:prstGeom>
          <a:gradFill>
            <a:gsLst>
              <a:gs pos="0">
                <a:srgbClr val="DAE8FC"/>
              </a:gs>
              <a:gs pos="50000">
                <a:srgbClr val="ECF3FD"/>
              </a:gs>
              <a:gs pos="100000">
                <a:srgbClr val="FFFFFF"/>
              </a:gs>
            </a:gsLst>
            <a:lin ang="16200000" scaled="1"/>
          </a:gradFill>
          <a:ln w="5781" cap="flat">
            <a:solidFill>
              <a:srgbClr val="6C8EBF"/>
            </a:solidFill>
            <a:prstDash val="solid"/>
            <a:miter/>
          </a:ln>
        </p:spPr>
        <p:txBody>
          <a:bodyPr rtlCol="0" anchor="ctr"/>
          <a:lstStyle/>
          <a:p>
            <a:pPr algn="ctr"/>
            <a:r>
              <a:rPr lang="en-US" sz="2133" b="1" dirty="0"/>
              <a:t>Core</a:t>
            </a:r>
          </a:p>
        </p:txBody>
      </p:sp>
      <p:sp>
        <p:nvSpPr>
          <p:cNvPr id="20" name="Rectangle 19">
            <a:extLst>
              <a:ext uri="{FF2B5EF4-FFF2-40B4-BE49-F238E27FC236}">
                <a16:creationId xmlns:a16="http://schemas.microsoft.com/office/drawing/2014/main" id="{32D6872A-2B1F-3F87-3EA0-DCB7817FE07D}"/>
              </a:ext>
            </a:extLst>
          </p:cNvPr>
          <p:cNvSpPr/>
          <p:nvPr/>
        </p:nvSpPr>
        <p:spPr>
          <a:xfrm>
            <a:off x="3733598" y="3173732"/>
            <a:ext cx="4475013" cy="462873"/>
          </a:xfrm>
          <a:prstGeom prst="rect">
            <a:avLst/>
          </a:prstGeom>
          <a:gradFill>
            <a:gsLst>
              <a:gs pos="0">
                <a:srgbClr val="F8CECC"/>
              </a:gs>
              <a:gs pos="50000">
                <a:srgbClr val="FBE6E5"/>
              </a:gs>
              <a:gs pos="100000">
                <a:srgbClr val="FFFFFF"/>
              </a:gs>
            </a:gsLst>
            <a:lin ang="16200000" scaled="1"/>
          </a:gradFill>
          <a:ln w="5781" cap="flat">
            <a:solidFill>
              <a:srgbClr val="B85450"/>
            </a:solidFill>
            <a:prstDash val="solid"/>
            <a:miter/>
          </a:ln>
          <a:effectLst/>
        </p:spPr>
        <p:txBody>
          <a:bodyPr rtlCol="0" anchor="ctr"/>
          <a:lstStyle/>
          <a:p>
            <a:pPr algn="ctr"/>
            <a:r>
              <a:rPr lang="en-US" sz="2133" b="1" dirty="0"/>
              <a:t>Last-level $</a:t>
            </a:r>
          </a:p>
        </p:txBody>
      </p:sp>
      <p:sp>
        <p:nvSpPr>
          <p:cNvPr id="26" name="Rectangle 25">
            <a:extLst>
              <a:ext uri="{FF2B5EF4-FFF2-40B4-BE49-F238E27FC236}">
                <a16:creationId xmlns:a16="http://schemas.microsoft.com/office/drawing/2014/main" id="{24F62F0D-8E4B-C818-DFE4-8235A05541C5}"/>
              </a:ext>
            </a:extLst>
          </p:cNvPr>
          <p:cNvSpPr/>
          <p:nvPr/>
        </p:nvSpPr>
        <p:spPr>
          <a:xfrm>
            <a:off x="3082345" y="3875813"/>
            <a:ext cx="5786655" cy="385728"/>
          </a:xfrm>
          <a:prstGeom prst="rect">
            <a:avLst/>
          </a:prstGeom>
          <a:gradFill>
            <a:gsLst>
              <a:gs pos="0">
                <a:srgbClr val="D5E8D4"/>
              </a:gs>
              <a:gs pos="50000">
                <a:srgbClr val="EAF3E9"/>
              </a:gs>
              <a:gs pos="100000">
                <a:srgbClr val="FFFFFF"/>
              </a:gs>
            </a:gsLst>
            <a:lin ang="16200000" scaled="1"/>
          </a:gradFill>
          <a:ln w="964" cap="flat">
            <a:noFill/>
            <a:prstDash val="solid"/>
            <a:miter/>
          </a:ln>
          <a:effectLst/>
        </p:spPr>
        <p:txBody>
          <a:bodyPr rtlCol="0" anchor="ctr"/>
          <a:lstStyle/>
          <a:p>
            <a:pPr algn="ctr"/>
            <a:r>
              <a:rPr lang="en-US" sz="2133" b="1" dirty="0"/>
              <a:t>Interconnect</a:t>
            </a:r>
          </a:p>
        </p:txBody>
      </p:sp>
      <p:sp>
        <p:nvSpPr>
          <p:cNvPr id="27" name="Freeform 26">
            <a:extLst>
              <a:ext uri="{FF2B5EF4-FFF2-40B4-BE49-F238E27FC236}">
                <a16:creationId xmlns:a16="http://schemas.microsoft.com/office/drawing/2014/main" id="{7A3CDBB4-7DD7-2C89-A450-D0CD7506F4EC}"/>
              </a:ext>
            </a:extLst>
          </p:cNvPr>
          <p:cNvSpPr/>
          <p:nvPr/>
        </p:nvSpPr>
        <p:spPr>
          <a:xfrm>
            <a:off x="3082345" y="3875813"/>
            <a:ext cx="5786655" cy="385728"/>
          </a:xfrm>
          <a:custGeom>
            <a:avLst/>
            <a:gdLst>
              <a:gd name="connsiteX0" fmla="*/ 0 w 4339991"/>
              <a:gd name="connsiteY0" fmla="*/ 0 h 289296"/>
              <a:gd name="connsiteX1" fmla="*/ 4339992 w 4339991"/>
              <a:gd name="connsiteY1" fmla="*/ 0 h 289296"/>
              <a:gd name="connsiteX2" fmla="*/ 4339992 w 4339991"/>
              <a:gd name="connsiteY2" fmla="*/ 289296 h 289296"/>
              <a:gd name="connsiteX3" fmla="*/ 0 w 4339991"/>
              <a:gd name="connsiteY3" fmla="*/ 289296 h 289296"/>
            </a:gdLst>
            <a:ahLst/>
            <a:cxnLst>
              <a:cxn ang="0">
                <a:pos x="connsiteX0" y="connsiteY0"/>
              </a:cxn>
              <a:cxn ang="0">
                <a:pos x="connsiteX1" y="connsiteY1"/>
              </a:cxn>
              <a:cxn ang="0">
                <a:pos x="connsiteX2" y="connsiteY2"/>
              </a:cxn>
              <a:cxn ang="0">
                <a:pos x="connsiteX3" y="connsiteY3"/>
              </a:cxn>
            </a:cxnLst>
            <a:rect l="l" t="t" r="r" b="b"/>
            <a:pathLst>
              <a:path w="4339991" h="289296">
                <a:moveTo>
                  <a:pt x="0" y="0"/>
                </a:moveTo>
                <a:lnTo>
                  <a:pt x="4339992" y="0"/>
                </a:lnTo>
                <a:moveTo>
                  <a:pt x="4339992" y="289296"/>
                </a:moveTo>
                <a:lnTo>
                  <a:pt x="0" y="289296"/>
                </a:lnTo>
              </a:path>
            </a:pathLst>
          </a:custGeom>
          <a:noFill/>
          <a:ln w="5781" cap="sq">
            <a:solidFill>
              <a:srgbClr val="000000"/>
            </a:solidFill>
            <a:prstDash val="solid"/>
            <a:miter/>
          </a:ln>
          <a:effectLst/>
        </p:spPr>
        <p:txBody>
          <a:bodyPr rtlCol="0" anchor="ctr"/>
          <a:lstStyle/>
          <a:p>
            <a:endParaRPr lang="en-US" sz="2400"/>
          </a:p>
        </p:txBody>
      </p:sp>
      <p:sp>
        <p:nvSpPr>
          <p:cNvPr id="31" name="Rectangle 30">
            <a:extLst>
              <a:ext uri="{FF2B5EF4-FFF2-40B4-BE49-F238E27FC236}">
                <a16:creationId xmlns:a16="http://schemas.microsoft.com/office/drawing/2014/main" id="{48A02AE6-B22D-7CCD-1429-C2F314A1E925}"/>
              </a:ext>
            </a:extLst>
          </p:cNvPr>
          <p:cNvSpPr/>
          <p:nvPr/>
        </p:nvSpPr>
        <p:spPr>
          <a:xfrm>
            <a:off x="4239675" y="4492979"/>
            <a:ext cx="1157331" cy="617165"/>
          </a:xfrm>
          <a:prstGeom prst="rect">
            <a:avLst/>
          </a:prstGeom>
          <a:solidFill>
            <a:srgbClr val="FFFFFF"/>
          </a:solidFill>
          <a:ln w="5781" cap="flat">
            <a:solidFill>
              <a:srgbClr val="000000"/>
            </a:solidFill>
            <a:prstDash val="solid"/>
            <a:miter/>
          </a:ln>
          <a:effectLst/>
        </p:spPr>
        <p:txBody>
          <a:bodyPr rtlCol="0" anchor="ctr"/>
          <a:lstStyle/>
          <a:p>
            <a:pPr algn="ctr"/>
            <a:r>
              <a:rPr lang="en-US" sz="1600" b="1" dirty="0"/>
              <a:t>Memory controller</a:t>
            </a:r>
          </a:p>
        </p:txBody>
      </p:sp>
      <p:sp>
        <p:nvSpPr>
          <p:cNvPr id="35" name="Rectangle 34">
            <a:extLst>
              <a:ext uri="{FF2B5EF4-FFF2-40B4-BE49-F238E27FC236}">
                <a16:creationId xmlns:a16="http://schemas.microsoft.com/office/drawing/2014/main" id="{353AEFB9-8326-EFCC-7B06-E20C38E0EFF0}"/>
              </a:ext>
            </a:extLst>
          </p:cNvPr>
          <p:cNvSpPr/>
          <p:nvPr/>
        </p:nvSpPr>
        <p:spPr>
          <a:xfrm>
            <a:off x="6477181" y="4492979"/>
            <a:ext cx="1157331" cy="617165"/>
          </a:xfrm>
          <a:prstGeom prst="rect">
            <a:avLst/>
          </a:prstGeom>
          <a:solidFill>
            <a:srgbClr val="FFFFFF"/>
          </a:solidFill>
          <a:ln w="5781" cap="flat">
            <a:solidFill>
              <a:srgbClr val="000000"/>
            </a:solidFill>
            <a:prstDash val="solid"/>
            <a:miter/>
          </a:ln>
          <a:effectLst/>
        </p:spPr>
        <p:txBody>
          <a:bodyPr rtlCol="0" anchor="ctr"/>
          <a:lstStyle/>
          <a:p>
            <a:pPr algn="ctr"/>
            <a:r>
              <a:rPr lang="en-US" sz="1600" b="1" dirty="0"/>
              <a:t>Memory controller</a:t>
            </a:r>
          </a:p>
        </p:txBody>
      </p:sp>
      <p:sp>
        <p:nvSpPr>
          <p:cNvPr id="37" name="Rectangle 36">
            <a:extLst>
              <a:ext uri="{FF2B5EF4-FFF2-40B4-BE49-F238E27FC236}">
                <a16:creationId xmlns:a16="http://schemas.microsoft.com/office/drawing/2014/main" id="{F7A3824A-E0C0-72FB-221F-33677AD8CD4E}"/>
              </a:ext>
            </a:extLst>
          </p:cNvPr>
          <p:cNvSpPr/>
          <p:nvPr/>
        </p:nvSpPr>
        <p:spPr>
          <a:xfrm>
            <a:off x="3969631" y="5264436"/>
            <a:ext cx="1697419" cy="617165"/>
          </a:xfrm>
          <a:prstGeom prst="rect">
            <a:avLst/>
          </a:prstGeom>
          <a:gradFill>
            <a:gsLst>
              <a:gs pos="0">
                <a:srgbClr val="FFE6CC"/>
              </a:gs>
              <a:gs pos="50000">
                <a:srgbClr val="FFF2E5"/>
              </a:gs>
              <a:gs pos="100000">
                <a:srgbClr val="FFFFFF"/>
              </a:gs>
            </a:gsLst>
            <a:lin ang="16200000" scaled="1"/>
          </a:gradFill>
          <a:ln w="5781" cap="flat">
            <a:solidFill>
              <a:srgbClr val="000000"/>
            </a:solidFill>
            <a:prstDash val="solid"/>
            <a:miter/>
          </a:ln>
        </p:spPr>
        <p:txBody>
          <a:bodyPr rtlCol="0" anchor="t"/>
          <a:lstStyle/>
          <a:p>
            <a:pPr algn="ctr"/>
            <a:r>
              <a:rPr lang="en-US" sz="2133" b="1" dirty="0"/>
              <a:t>Memory</a:t>
            </a:r>
          </a:p>
        </p:txBody>
      </p:sp>
      <p:sp>
        <p:nvSpPr>
          <p:cNvPr id="39" name="Rectangle 38">
            <a:extLst>
              <a:ext uri="{FF2B5EF4-FFF2-40B4-BE49-F238E27FC236}">
                <a16:creationId xmlns:a16="http://schemas.microsoft.com/office/drawing/2014/main" id="{C09BDE35-F170-3010-9215-E49C0AAB2E99}"/>
              </a:ext>
            </a:extLst>
          </p:cNvPr>
          <p:cNvSpPr/>
          <p:nvPr/>
        </p:nvSpPr>
        <p:spPr>
          <a:xfrm>
            <a:off x="6207137" y="5264436"/>
            <a:ext cx="1697419" cy="617165"/>
          </a:xfrm>
          <a:prstGeom prst="rect">
            <a:avLst/>
          </a:prstGeom>
          <a:gradFill>
            <a:gsLst>
              <a:gs pos="0">
                <a:srgbClr val="FFE6CC"/>
              </a:gs>
              <a:gs pos="50000">
                <a:srgbClr val="FFF2E5"/>
              </a:gs>
              <a:gs pos="100000">
                <a:srgbClr val="FFFFFF"/>
              </a:gs>
            </a:gsLst>
            <a:lin ang="16200000" scaled="1"/>
          </a:gradFill>
          <a:ln w="5781" cap="flat">
            <a:solidFill>
              <a:srgbClr val="000000"/>
            </a:solidFill>
            <a:prstDash val="solid"/>
            <a:miter/>
          </a:ln>
        </p:spPr>
        <p:txBody>
          <a:bodyPr rtlCol="0" anchor="t"/>
          <a:lstStyle/>
          <a:p>
            <a:pPr algn="ctr"/>
            <a:r>
              <a:rPr lang="en-US" sz="2133" b="1" dirty="0"/>
              <a:t>Memory</a:t>
            </a:r>
          </a:p>
        </p:txBody>
      </p:sp>
      <p:sp>
        <p:nvSpPr>
          <p:cNvPr id="41" name="Rectangle 40">
            <a:extLst>
              <a:ext uri="{FF2B5EF4-FFF2-40B4-BE49-F238E27FC236}">
                <a16:creationId xmlns:a16="http://schemas.microsoft.com/office/drawing/2014/main" id="{AF18DA56-E641-CBEA-EBF7-3A51253C424C}"/>
              </a:ext>
            </a:extLst>
          </p:cNvPr>
          <p:cNvSpPr/>
          <p:nvPr/>
        </p:nvSpPr>
        <p:spPr>
          <a:xfrm>
            <a:off x="7595935" y="3258649"/>
            <a:ext cx="617243" cy="231436"/>
          </a:xfrm>
          <a:prstGeom prst="rect">
            <a:avLst/>
          </a:prstGeom>
          <a:solidFill>
            <a:srgbClr val="6A00FF"/>
          </a:solidFill>
          <a:ln w="5781" cap="flat">
            <a:solidFill>
              <a:srgbClr val="3700CC"/>
            </a:solidFill>
            <a:prstDash val="solid"/>
            <a:miter/>
          </a:ln>
          <a:effectLst/>
        </p:spPr>
        <p:txBody>
          <a:bodyPr rtlCol="0" anchor="ctr"/>
          <a:lstStyle/>
          <a:p>
            <a:pPr algn="ctr"/>
            <a:r>
              <a:rPr lang="en-US" sz="1400" b="1" dirty="0">
                <a:solidFill>
                  <a:schemeClr val="accent3"/>
                </a:solidFill>
              </a:rPr>
              <a:t>DEST</a:t>
            </a:r>
          </a:p>
        </p:txBody>
      </p:sp>
      <p:sp>
        <p:nvSpPr>
          <p:cNvPr id="45" name="Rectangle 44">
            <a:extLst>
              <a:ext uri="{FF2B5EF4-FFF2-40B4-BE49-F238E27FC236}">
                <a16:creationId xmlns:a16="http://schemas.microsoft.com/office/drawing/2014/main" id="{00BDB637-35CB-73CD-8A3B-413DD6B87AF9}"/>
              </a:ext>
            </a:extLst>
          </p:cNvPr>
          <p:cNvSpPr/>
          <p:nvPr/>
        </p:nvSpPr>
        <p:spPr>
          <a:xfrm>
            <a:off x="6978692" y="3258649"/>
            <a:ext cx="617243" cy="231436"/>
          </a:xfrm>
          <a:prstGeom prst="rect">
            <a:avLst/>
          </a:prstGeom>
          <a:solidFill>
            <a:srgbClr val="A20025"/>
          </a:solidFill>
          <a:ln w="5781" cap="flat">
            <a:solidFill>
              <a:srgbClr val="6F0000"/>
            </a:solidFill>
            <a:prstDash val="solid"/>
            <a:miter/>
          </a:ln>
          <a:effectLst/>
        </p:spPr>
        <p:txBody>
          <a:bodyPr rtlCol="0" anchor="ctr"/>
          <a:lstStyle/>
          <a:p>
            <a:pPr algn="ctr"/>
            <a:r>
              <a:rPr lang="en-US" sz="1400" b="1" dirty="0">
                <a:solidFill>
                  <a:schemeClr val="accent3"/>
                </a:solidFill>
              </a:rPr>
              <a:t>SRC</a:t>
            </a:r>
            <a:endParaRPr lang="en-US" sz="1600" b="1" dirty="0">
              <a:solidFill>
                <a:schemeClr val="accent3"/>
              </a:solidFill>
            </a:endParaRPr>
          </a:p>
        </p:txBody>
      </p:sp>
      <p:sp>
        <p:nvSpPr>
          <p:cNvPr id="60" name="Rounded Rectangle 59">
            <a:extLst>
              <a:ext uri="{FF2B5EF4-FFF2-40B4-BE49-F238E27FC236}">
                <a16:creationId xmlns:a16="http://schemas.microsoft.com/office/drawing/2014/main" id="{F0AE077E-EBB5-FE78-5B52-CE29E22F0BC6}"/>
              </a:ext>
            </a:extLst>
          </p:cNvPr>
          <p:cNvSpPr/>
          <p:nvPr/>
        </p:nvSpPr>
        <p:spPr>
          <a:xfrm>
            <a:off x="5319852" y="2410046"/>
            <a:ext cx="1311641" cy="462873"/>
          </a:xfrm>
          <a:prstGeom prst="roundRect">
            <a:avLst/>
          </a:prstGeom>
          <a:gradFill>
            <a:gsLst>
              <a:gs pos="0">
                <a:srgbClr val="DAE8FC"/>
              </a:gs>
              <a:gs pos="50000">
                <a:srgbClr val="ECF3FD"/>
              </a:gs>
              <a:gs pos="100000">
                <a:srgbClr val="FFFFFF"/>
              </a:gs>
            </a:gsLst>
            <a:lin ang="16200000" scaled="1"/>
          </a:gradFill>
          <a:ln w="5781" cap="flat">
            <a:solidFill>
              <a:srgbClr val="6C8EBF"/>
            </a:solidFill>
            <a:prstDash val="solid"/>
            <a:miter/>
          </a:ln>
        </p:spPr>
        <p:txBody>
          <a:bodyPr rtlCol="0" anchor="ctr"/>
          <a:lstStyle/>
          <a:p>
            <a:pPr algn="ctr"/>
            <a:r>
              <a:rPr lang="en-US" sz="2133" b="1" dirty="0"/>
              <a:t>Core</a:t>
            </a:r>
          </a:p>
        </p:txBody>
      </p:sp>
      <p:sp>
        <p:nvSpPr>
          <p:cNvPr id="62" name="Rounded Rectangle 61">
            <a:extLst>
              <a:ext uri="{FF2B5EF4-FFF2-40B4-BE49-F238E27FC236}">
                <a16:creationId xmlns:a16="http://schemas.microsoft.com/office/drawing/2014/main" id="{39753288-2236-E37F-305B-895EAEA24A57}"/>
              </a:ext>
            </a:extLst>
          </p:cNvPr>
          <p:cNvSpPr/>
          <p:nvPr/>
        </p:nvSpPr>
        <p:spPr>
          <a:xfrm>
            <a:off x="7557358" y="2410046"/>
            <a:ext cx="1311641" cy="462873"/>
          </a:xfrm>
          <a:prstGeom prst="roundRect">
            <a:avLst/>
          </a:prstGeom>
          <a:gradFill>
            <a:gsLst>
              <a:gs pos="0">
                <a:srgbClr val="DAE8FC"/>
              </a:gs>
              <a:gs pos="50000">
                <a:srgbClr val="ECF3FD"/>
              </a:gs>
              <a:gs pos="100000">
                <a:srgbClr val="FFFFFF"/>
              </a:gs>
            </a:gsLst>
            <a:lin ang="16200000" scaled="1"/>
          </a:gradFill>
          <a:ln w="5781" cap="flat">
            <a:solidFill>
              <a:srgbClr val="6C8EBF"/>
            </a:solidFill>
            <a:prstDash val="solid"/>
            <a:miter/>
          </a:ln>
        </p:spPr>
        <p:txBody>
          <a:bodyPr rtlCol="0" anchor="ctr"/>
          <a:lstStyle/>
          <a:p>
            <a:pPr algn="ctr"/>
            <a:r>
              <a:rPr lang="en-US" sz="2133" b="1" dirty="0"/>
              <a:t>Core</a:t>
            </a:r>
          </a:p>
        </p:txBody>
      </p:sp>
      <p:grpSp>
        <p:nvGrpSpPr>
          <p:cNvPr id="136" name="Group 135">
            <a:extLst>
              <a:ext uri="{FF2B5EF4-FFF2-40B4-BE49-F238E27FC236}">
                <a16:creationId xmlns:a16="http://schemas.microsoft.com/office/drawing/2014/main" id="{F2D245C2-A740-4053-36D2-A459DA4DE065}"/>
              </a:ext>
            </a:extLst>
          </p:cNvPr>
          <p:cNvGrpSpPr/>
          <p:nvPr/>
        </p:nvGrpSpPr>
        <p:grpSpPr>
          <a:xfrm>
            <a:off x="7711668" y="4338689"/>
            <a:ext cx="1774573" cy="848601"/>
            <a:chOff x="5783751" y="3254016"/>
            <a:chExt cx="1330930" cy="636451"/>
          </a:xfrm>
        </p:grpSpPr>
        <p:sp>
          <p:nvSpPr>
            <p:cNvPr id="64" name="Rectangle 63">
              <a:extLst>
                <a:ext uri="{FF2B5EF4-FFF2-40B4-BE49-F238E27FC236}">
                  <a16:creationId xmlns:a16="http://schemas.microsoft.com/office/drawing/2014/main" id="{E4F61432-F1E8-C9B2-CC47-901F742588B2}"/>
                </a:ext>
              </a:extLst>
            </p:cNvPr>
            <p:cNvSpPr/>
            <p:nvPr/>
          </p:nvSpPr>
          <p:spPr>
            <a:xfrm>
              <a:off x="5783751" y="3254016"/>
              <a:ext cx="1330930" cy="173577"/>
            </a:xfrm>
            <a:prstGeom prst="rect">
              <a:avLst/>
            </a:prstGeom>
            <a:solidFill>
              <a:srgbClr val="FFFFFF"/>
            </a:solidFill>
            <a:ln w="5781" cap="flat">
              <a:solidFill>
                <a:srgbClr val="000000"/>
              </a:solidFill>
              <a:prstDash val="solid"/>
              <a:miter/>
            </a:ln>
          </p:spPr>
          <p:txBody>
            <a:bodyPr rtlCol="0" anchor="ctr"/>
            <a:lstStyle/>
            <a:p>
              <a:pPr algn="ctr"/>
              <a:r>
                <a:rPr lang="en-US" sz="1400" b="1" dirty="0"/>
                <a:t>Copy Tracking Table</a:t>
              </a:r>
            </a:p>
          </p:txBody>
        </p:sp>
        <p:sp>
          <p:nvSpPr>
            <p:cNvPr id="66" name="Rectangle 65">
              <a:extLst>
                <a:ext uri="{FF2B5EF4-FFF2-40B4-BE49-F238E27FC236}">
                  <a16:creationId xmlns:a16="http://schemas.microsoft.com/office/drawing/2014/main" id="{71BE3998-C173-38DC-DAE3-FE30D5BCA312}"/>
                </a:ext>
              </a:extLst>
            </p:cNvPr>
            <p:cNvSpPr/>
            <p:nvPr/>
          </p:nvSpPr>
          <p:spPr>
            <a:xfrm>
              <a:off x="5783751" y="3427594"/>
              <a:ext cx="405065"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68" name="Rectangle 67">
              <a:extLst>
                <a:ext uri="{FF2B5EF4-FFF2-40B4-BE49-F238E27FC236}">
                  <a16:creationId xmlns:a16="http://schemas.microsoft.com/office/drawing/2014/main" id="{E0591187-CA45-C8EB-BE38-DD85F5AD22F0}"/>
                </a:ext>
              </a:extLst>
            </p:cNvPr>
            <p:cNvSpPr/>
            <p:nvPr/>
          </p:nvSpPr>
          <p:spPr>
            <a:xfrm>
              <a:off x="6188817" y="3427594"/>
              <a:ext cx="405065"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70" name="Rectangle 69">
              <a:extLst>
                <a:ext uri="{FF2B5EF4-FFF2-40B4-BE49-F238E27FC236}">
                  <a16:creationId xmlns:a16="http://schemas.microsoft.com/office/drawing/2014/main" id="{F6AFB97C-8122-AAEE-6E8E-2C94A45AF21A}"/>
                </a:ext>
              </a:extLst>
            </p:cNvPr>
            <p:cNvSpPr/>
            <p:nvPr/>
          </p:nvSpPr>
          <p:spPr>
            <a:xfrm>
              <a:off x="6593883" y="3427594"/>
              <a:ext cx="376132"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72" name="Rectangle 71">
              <a:extLst>
                <a:ext uri="{FF2B5EF4-FFF2-40B4-BE49-F238E27FC236}">
                  <a16:creationId xmlns:a16="http://schemas.microsoft.com/office/drawing/2014/main" id="{A963B635-9994-EBBD-47FA-71576717C8A9}"/>
                </a:ext>
              </a:extLst>
            </p:cNvPr>
            <p:cNvSpPr/>
            <p:nvPr/>
          </p:nvSpPr>
          <p:spPr>
            <a:xfrm>
              <a:off x="6941082" y="3427594"/>
              <a:ext cx="173599"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74" name="Rectangle 73">
              <a:extLst>
                <a:ext uri="{FF2B5EF4-FFF2-40B4-BE49-F238E27FC236}">
                  <a16:creationId xmlns:a16="http://schemas.microsoft.com/office/drawing/2014/main" id="{0F7CD17A-6D88-3B96-32E9-2B479A2B59EB}"/>
                </a:ext>
              </a:extLst>
            </p:cNvPr>
            <p:cNvSpPr/>
            <p:nvPr/>
          </p:nvSpPr>
          <p:spPr>
            <a:xfrm>
              <a:off x="5783751" y="3543312"/>
              <a:ext cx="405065"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75" name="Rectangle 74">
              <a:extLst>
                <a:ext uri="{FF2B5EF4-FFF2-40B4-BE49-F238E27FC236}">
                  <a16:creationId xmlns:a16="http://schemas.microsoft.com/office/drawing/2014/main" id="{5937777D-B314-D2A8-6371-AA6907B5EB9A}"/>
                </a:ext>
              </a:extLst>
            </p:cNvPr>
            <p:cNvSpPr/>
            <p:nvPr/>
          </p:nvSpPr>
          <p:spPr>
            <a:xfrm>
              <a:off x="6188817" y="3543312"/>
              <a:ext cx="405065"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76" name="Rectangle 75">
              <a:extLst>
                <a:ext uri="{FF2B5EF4-FFF2-40B4-BE49-F238E27FC236}">
                  <a16:creationId xmlns:a16="http://schemas.microsoft.com/office/drawing/2014/main" id="{53DE8AC4-63CE-72F1-5C60-0E53AD19C242}"/>
                </a:ext>
              </a:extLst>
            </p:cNvPr>
            <p:cNvSpPr/>
            <p:nvPr/>
          </p:nvSpPr>
          <p:spPr>
            <a:xfrm>
              <a:off x="6593883" y="3543312"/>
              <a:ext cx="376132"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77" name="Rectangle 76">
              <a:extLst>
                <a:ext uri="{FF2B5EF4-FFF2-40B4-BE49-F238E27FC236}">
                  <a16:creationId xmlns:a16="http://schemas.microsoft.com/office/drawing/2014/main" id="{72821669-E165-B9E2-9DAD-87A199F948B4}"/>
                </a:ext>
              </a:extLst>
            </p:cNvPr>
            <p:cNvSpPr/>
            <p:nvPr/>
          </p:nvSpPr>
          <p:spPr>
            <a:xfrm>
              <a:off x="6941082" y="3543312"/>
              <a:ext cx="173599"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78" name="Rectangle 77">
              <a:extLst>
                <a:ext uri="{FF2B5EF4-FFF2-40B4-BE49-F238E27FC236}">
                  <a16:creationId xmlns:a16="http://schemas.microsoft.com/office/drawing/2014/main" id="{191EC89F-BAF7-383A-D99A-AD18016DD210}"/>
                </a:ext>
              </a:extLst>
            </p:cNvPr>
            <p:cNvSpPr/>
            <p:nvPr/>
          </p:nvSpPr>
          <p:spPr>
            <a:xfrm>
              <a:off x="5783751" y="3659031"/>
              <a:ext cx="405065"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79" name="Rectangle 78">
              <a:extLst>
                <a:ext uri="{FF2B5EF4-FFF2-40B4-BE49-F238E27FC236}">
                  <a16:creationId xmlns:a16="http://schemas.microsoft.com/office/drawing/2014/main" id="{5D575835-077B-E4DD-2DBC-B8E4661CA1DD}"/>
                </a:ext>
              </a:extLst>
            </p:cNvPr>
            <p:cNvSpPr/>
            <p:nvPr/>
          </p:nvSpPr>
          <p:spPr>
            <a:xfrm>
              <a:off x="6188817" y="3659031"/>
              <a:ext cx="405065"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80" name="Rectangle 79">
              <a:extLst>
                <a:ext uri="{FF2B5EF4-FFF2-40B4-BE49-F238E27FC236}">
                  <a16:creationId xmlns:a16="http://schemas.microsoft.com/office/drawing/2014/main" id="{E1DDF8BD-BBE0-6914-77C1-DBDA2E78D8C4}"/>
                </a:ext>
              </a:extLst>
            </p:cNvPr>
            <p:cNvSpPr/>
            <p:nvPr/>
          </p:nvSpPr>
          <p:spPr>
            <a:xfrm>
              <a:off x="6593883" y="3659031"/>
              <a:ext cx="376132"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81" name="Rectangle 80">
              <a:extLst>
                <a:ext uri="{FF2B5EF4-FFF2-40B4-BE49-F238E27FC236}">
                  <a16:creationId xmlns:a16="http://schemas.microsoft.com/office/drawing/2014/main" id="{35FF78CA-3767-542A-251C-7F9813433317}"/>
                </a:ext>
              </a:extLst>
            </p:cNvPr>
            <p:cNvSpPr/>
            <p:nvPr/>
          </p:nvSpPr>
          <p:spPr>
            <a:xfrm>
              <a:off x="6941082" y="3659031"/>
              <a:ext cx="173599"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82" name="Rectangle 81">
              <a:extLst>
                <a:ext uri="{FF2B5EF4-FFF2-40B4-BE49-F238E27FC236}">
                  <a16:creationId xmlns:a16="http://schemas.microsoft.com/office/drawing/2014/main" id="{F7229ED8-C50F-BAD4-FA82-3C9C8D604444}"/>
                </a:ext>
              </a:extLst>
            </p:cNvPr>
            <p:cNvSpPr/>
            <p:nvPr/>
          </p:nvSpPr>
          <p:spPr>
            <a:xfrm>
              <a:off x="5783751" y="3774749"/>
              <a:ext cx="405065"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83" name="Rectangle 82">
              <a:extLst>
                <a:ext uri="{FF2B5EF4-FFF2-40B4-BE49-F238E27FC236}">
                  <a16:creationId xmlns:a16="http://schemas.microsoft.com/office/drawing/2014/main" id="{CD9BDB52-7752-BD6A-7EAD-3B0B1DF68F9A}"/>
                </a:ext>
              </a:extLst>
            </p:cNvPr>
            <p:cNvSpPr/>
            <p:nvPr/>
          </p:nvSpPr>
          <p:spPr>
            <a:xfrm>
              <a:off x="6188817" y="3774749"/>
              <a:ext cx="405065"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84" name="Rectangle 83">
              <a:extLst>
                <a:ext uri="{FF2B5EF4-FFF2-40B4-BE49-F238E27FC236}">
                  <a16:creationId xmlns:a16="http://schemas.microsoft.com/office/drawing/2014/main" id="{3B48BE3A-CB1F-C443-0802-5228249CB0B2}"/>
                </a:ext>
              </a:extLst>
            </p:cNvPr>
            <p:cNvSpPr/>
            <p:nvPr/>
          </p:nvSpPr>
          <p:spPr>
            <a:xfrm>
              <a:off x="6593883" y="3774749"/>
              <a:ext cx="376132"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85" name="Rectangle 84">
              <a:extLst>
                <a:ext uri="{FF2B5EF4-FFF2-40B4-BE49-F238E27FC236}">
                  <a16:creationId xmlns:a16="http://schemas.microsoft.com/office/drawing/2014/main" id="{E4C3764C-ACDF-3A47-9CCB-E934833B8B3D}"/>
                </a:ext>
              </a:extLst>
            </p:cNvPr>
            <p:cNvSpPr/>
            <p:nvPr/>
          </p:nvSpPr>
          <p:spPr>
            <a:xfrm>
              <a:off x="6941082" y="3774749"/>
              <a:ext cx="173599" cy="115718"/>
            </a:xfrm>
            <a:prstGeom prst="rect">
              <a:avLst/>
            </a:prstGeom>
            <a:solidFill>
              <a:srgbClr val="FFFFFF"/>
            </a:solidFill>
            <a:ln w="5781" cap="flat">
              <a:solidFill>
                <a:srgbClr val="000000"/>
              </a:solidFill>
              <a:prstDash val="solid"/>
              <a:miter/>
            </a:ln>
          </p:spPr>
          <p:txBody>
            <a:bodyPr rtlCol="0" anchor="ctr"/>
            <a:lstStyle/>
            <a:p>
              <a:endParaRPr lang="en-US" sz="2400"/>
            </a:p>
          </p:txBody>
        </p:sp>
      </p:grpSp>
      <p:cxnSp>
        <p:nvCxnSpPr>
          <p:cNvPr id="118" name="Elbow Connector 117">
            <a:extLst>
              <a:ext uri="{FF2B5EF4-FFF2-40B4-BE49-F238E27FC236}">
                <a16:creationId xmlns:a16="http://schemas.microsoft.com/office/drawing/2014/main" id="{0F9B0012-2CD9-A86E-065E-104185280EFE}"/>
              </a:ext>
            </a:extLst>
          </p:cNvPr>
          <p:cNvCxnSpPr>
            <a:stCxn id="9" idx="2"/>
            <a:endCxn id="20" idx="0"/>
          </p:cNvCxnSpPr>
          <p:nvPr/>
        </p:nvCxnSpPr>
        <p:spPr>
          <a:xfrm rot="16200000" flipH="1">
            <a:off x="4704230" y="1906855"/>
            <a:ext cx="300812" cy="2232939"/>
          </a:xfrm>
          <a:prstGeom prst="bentConnector3">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877E329A-55E0-3612-635E-BCA574952E89}"/>
              </a:ext>
            </a:extLst>
          </p:cNvPr>
          <p:cNvCxnSpPr>
            <a:stCxn id="60" idx="2"/>
            <a:endCxn id="20" idx="0"/>
          </p:cNvCxnSpPr>
          <p:nvPr/>
        </p:nvCxnSpPr>
        <p:spPr>
          <a:xfrm flipH="1">
            <a:off x="5971104" y="2872919"/>
            <a:ext cx="4568" cy="30081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24" name="Elbow Connector 123">
            <a:extLst>
              <a:ext uri="{FF2B5EF4-FFF2-40B4-BE49-F238E27FC236}">
                <a16:creationId xmlns:a16="http://schemas.microsoft.com/office/drawing/2014/main" id="{67A17F35-85C0-3BA8-5BFF-03188C7F77CD}"/>
              </a:ext>
            </a:extLst>
          </p:cNvPr>
          <p:cNvCxnSpPr>
            <a:stCxn id="62" idx="2"/>
            <a:endCxn id="20" idx="0"/>
          </p:cNvCxnSpPr>
          <p:nvPr/>
        </p:nvCxnSpPr>
        <p:spPr>
          <a:xfrm rot="5400000">
            <a:off x="6941737" y="1902287"/>
            <a:ext cx="300812" cy="2242075"/>
          </a:xfrm>
          <a:prstGeom prst="bentConnector3">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BD69226D-4703-A7C8-51AE-57C7DB101DFC}"/>
              </a:ext>
            </a:extLst>
          </p:cNvPr>
          <p:cNvCxnSpPr>
            <a:stCxn id="20" idx="2"/>
            <a:endCxn id="26" idx="0"/>
          </p:cNvCxnSpPr>
          <p:nvPr/>
        </p:nvCxnSpPr>
        <p:spPr>
          <a:xfrm>
            <a:off x="5971104" y="3636605"/>
            <a:ext cx="4568" cy="23920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28" name="Elbow Connector 127">
            <a:extLst>
              <a:ext uri="{FF2B5EF4-FFF2-40B4-BE49-F238E27FC236}">
                <a16:creationId xmlns:a16="http://schemas.microsoft.com/office/drawing/2014/main" id="{CF2E2954-223B-1CB4-C96D-E7B11E6A255D}"/>
              </a:ext>
            </a:extLst>
          </p:cNvPr>
          <p:cNvCxnSpPr>
            <a:cxnSpLocks/>
            <a:stCxn id="26" idx="2"/>
            <a:endCxn id="31" idx="0"/>
          </p:cNvCxnSpPr>
          <p:nvPr/>
        </p:nvCxnSpPr>
        <p:spPr>
          <a:xfrm rot="5400000">
            <a:off x="5281288" y="3798595"/>
            <a:ext cx="231437" cy="1157332"/>
          </a:xfrm>
          <a:prstGeom prst="bentConnector3">
            <a:avLst>
              <a:gd name="adj1" fmla="val 35117"/>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32" name="Elbow Connector 131">
            <a:extLst>
              <a:ext uri="{FF2B5EF4-FFF2-40B4-BE49-F238E27FC236}">
                <a16:creationId xmlns:a16="http://schemas.microsoft.com/office/drawing/2014/main" id="{D5FE7670-053D-9716-CFC6-59ED08CA8A62}"/>
              </a:ext>
            </a:extLst>
          </p:cNvPr>
          <p:cNvCxnSpPr>
            <a:cxnSpLocks/>
            <a:stCxn id="26" idx="2"/>
            <a:endCxn id="35" idx="0"/>
          </p:cNvCxnSpPr>
          <p:nvPr/>
        </p:nvCxnSpPr>
        <p:spPr>
          <a:xfrm rot="16200000" flipH="1">
            <a:off x="6400040" y="3837173"/>
            <a:ext cx="231437" cy="1080175"/>
          </a:xfrm>
          <a:prstGeom prst="bentConnector3">
            <a:avLst>
              <a:gd name="adj1" fmla="val 35119"/>
            </a:avLst>
          </a:prstGeom>
          <a:ln>
            <a:tailEnd type="triangle"/>
          </a:ln>
          <a:effectLst/>
        </p:spPr>
        <p:style>
          <a:lnRef idx="2">
            <a:schemeClr val="accent1"/>
          </a:lnRef>
          <a:fillRef idx="0">
            <a:schemeClr val="accent1"/>
          </a:fillRef>
          <a:effectRef idx="1">
            <a:schemeClr val="accent1"/>
          </a:effectRef>
          <a:fontRef idx="minor">
            <a:schemeClr val="tx1"/>
          </a:fontRef>
        </p:style>
      </p:cxnSp>
      <p:grpSp>
        <p:nvGrpSpPr>
          <p:cNvPr id="137" name="Group 136">
            <a:extLst>
              <a:ext uri="{FF2B5EF4-FFF2-40B4-BE49-F238E27FC236}">
                <a16:creationId xmlns:a16="http://schemas.microsoft.com/office/drawing/2014/main" id="{EDFF944E-53AA-FC93-1487-FF4725B5C6B8}"/>
              </a:ext>
            </a:extLst>
          </p:cNvPr>
          <p:cNvGrpSpPr/>
          <p:nvPr/>
        </p:nvGrpSpPr>
        <p:grpSpPr>
          <a:xfrm>
            <a:off x="2387946" y="4338689"/>
            <a:ext cx="1774573" cy="848601"/>
            <a:chOff x="5783751" y="3254016"/>
            <a:chExt cx="1330930" cy="636451"/>
          </a:xfrm>
        </p:grpSpPr>
        <p:sp>
          <p:nvSpPr>
            <p:cNvPr id="138" name="Rectangle 137">
              <a:extLst>
                <a:ext uri="{FF2B5EF4-FFF2-40B4-BE49-F238E27FC236}">
                  <a16:creationId xmlns:a16="http://schemas.microsoft.com/office/drawing/2014/main" id="{31DFE074-ACA2-F3D7-1BC5-52990E20B8A8}"/>
                </a:ext>
              </a:extLst>
            </p:cNvPr>
            <p:cNvSpPr/>
            <p:nvPr/>
          </p:nvSpPr>
          <p:spPr>
            <a:xfrm>
              <a:off x="5783751" y="3254016"/>
              <a:ext cx="1330930" cy="173577"/>
            </a:xfrm>
            <a:prstGeom prst="rect">
              <a:avLst/>
            </a:prstGeom>
            <a:solidFill>
              <a:srgbClr val="FFFFFF"/>
            </a:solidFill>
            <a:ln w="5781" cap="flat">
              <a:solidFill>
                <a:srgbClr val="000000"/>
              </a:solidFill>
              <a:prstDash val="solid"/>
              <a:miter/>
            </a:ln>
          </p:spPr>
          <p:txBody>
            <a:bodyPr rtlCol="0" anchor="ctr"/>
            <a:lstStyle/>
            <a:p>
              <a:pPr algn="ctr"/>
              <a:r>
                <a:rPr lang="en-US" sz="1400" b="1" dirty="0"/>
                <a:t>Copy Tracking Table</a:t>
              </a:r>
            </a:p>
          </p:txBody>
        </p:sp>
        <p:sp>
          <p:nvSpPr>
            <p:cNvPr id="139" name="Rectangle 138">
              <a:extLst>
                <a:ext uri="{FF2B5EF4-FFF2-40B4-BE49-F238E27FC236}">
                  <a16:creationId xmlns:a16="http://schemas.microsoft.com/office/drawing/2014/main" id="{F237980E-2BDB-5FBA-71E1-FC986882ABD3}"/>
                </a:ext>
              </a:extLst>
            </p:cNvPr>
            <p:cNvSpPr/>
            <p:nvPr/>
          </p:nvSpPr>
          <p:spPr>
            <a:xfrm>
              <a:off x="5783751" y="3427594"/>
              <a:ext cx="405065"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140" name="Rectangle 139">
              <a:extLst>
                <a:ext uri="{FF2B5EF4-FFF2-40B4-BE49-F238E27FC236}">
                  <a16:creationId xmlns:a16="http://schemas.microsoft.com/office/drawing/2014/main" id="{3D2A22E4-8713-3A91-675A-9781BD9E9E26}"/>
                </a:ext>
              </a:extLst>
            </p:cNvPr>
            <p:cNvSpPr/>
            <p:nvPr/>
          </p:nvSpPr>
          <p:spPr>
            <a:xfrm>
              <a:off x="6188817" y="3427594"/>
              <a:ext cx="405065"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141" name="Rectangle 140">
              <a:extLst>
                <a:ext uri="{FF2B5EF4-FFF2-40B4-BE49-F238E27FC236}">
                  <a16:creationId xmlns:a16="http://schemas.microsoft.com/office/drawing/2014/main" id="{4C8D651B-3D43-B8B3-D077-47105FAC7050}"/>
                </a:ext>
              </a:extLst>
            </p:cNvPr>
            <p:cNvSpPr/>
            <p:nvPr/>
          </p:nvSpPr>
          <p:spPr>
            <a:xfrm>
              <a:off x="6593883" y="3427594"/>
              <a:ext cx="376132"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142" name="Rectangle 141">
              <a:extLst>
                <a:ext uri="{FF2B5EF4-FFF2-40B4-BE49-F238E27FC236}">
                  <a16:creationId xmlns:a16="http://schemas.microsoft.com/office/drawing/2014/main" id="{230FC76F-0F81-6ECD-9EFE-D21887314FCB}"/>
                </a:ext>
              </a:extLst>
            </p:cNvPr>
            <p:cNvSpPr/>
            <p:nvPr/>
          </p:nvSpPr>
          <p:spPr>
            <a:xfrm>
              <a:off x="6941082" y="3427594"/>
              <a:ext cx="173599"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143" name="Rectangle 142">
              <a:extLst>
                <a:ext uri="{FF2B5EF4-FFF2-40B4-BE49-F238E27FC236}">
                  <a16:creationId xmlns:a16="http://schemas.microsoft.com/office/drawing/2014/main" id="{42B9AA40-B508-CF54-55AC-75A69BC1F864}"/>
                </a:ext>
              </a:extLst>
            </p:cNvPr>
            <p:cNvSpPr/>
            <p:nvPr/>
          </p:nvSpPr>
          <p:spPr>
            <a:xfrm>
              <a:off x="5783751" y="3543312"/>
              <a:ext cx="405065"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144" name="Rectangle 143">
              <a:extLst>
                <a:ext uri="{FF2B5EF4-FFF2-40B4-BE49-F238E27FC236}">
                  <a16:creationId xmlns:a16="http://schemas.microsoft.com/office/drawing/2014/main" id="{DCAA2F03-AFEA-D4EA-C7DC-375C244CD5CD}"/>
                </a:ext>
              </a:extLst>
            </p:cNvPr>
            <p:cNvSpPr/>
            <p:nvPr/>
          </p:nvSpPr>
          <p:spPr>
            <a:xfrm>
              <a:off x="6188817" y="3543312"/>
              <a:ext cx="405065"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145" name="Rectangle 144">
              <a:extLst>
                <a:ext uri="{FF2B5EF4-FFF2-40B4-BE49-F238E27FC236}">
                  <a16:creationId xmlns:a16="http://schemas.microsoft.com/office/drawing/2014/main" id="{E3F231D8-F63F-9775-1AD9-13DDD1E94D42}"/>
                </a:ext>
              </a:extLst>
            </p:cNvPr>
            <p:cNvSpPr/>
            <p:nvPr/>
          </p:nvSpPr>
          <p:spPr>
            <a:xfrm>
              <a:off x="6593883" y="3543312"/>
              <a:ext cx="376132"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146" name="Rectangle 145">
              <a:extLst>
                <a:ext uri="{FF2B5EF4-FFF2-40B4-BE49-F238E27FC236}">
                  <a16:creationId xmlns:a16="http://schemas.microsoft.com/office/drawing/2014/main" id="{0BA3F654-ED06-B79F-AF6F-9943763E0809}"/>
                </a:ext>
              </a:extLst>
            </p:cNvPr>
            <p:cNvSpPr/>
            <p:nvPr/>
          </p:nvSpPr>
          <p:spPr>
            <a:xfrm>
              <a:off x="6941082" y="3543312"/>
              <a:ext cx="173599"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147" name="Rectangle 146">
              <a:extLst>
                <a:ext uri="{FF2B5EF4-FFF2-40B4-BE49-F238E27FC236}">
                  <a16:creationId xmlns:a16="http://schemas.microsoft.com/office/drawing/2014/main" id="{58356120-2DA5-54F1-9A6C-5C365FE1D9E3}"/>
                </a:ext>
              </a:extLst>
            </p:cNvPr>
            <p:cNvSpPr/>
            <p:nvPr/>
          </p:nvSpPr>
          <p:spPr>
            <a:xfrm>
              <a:off x="5783751" y="3659031"/>
              <a:ext cx="405065"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148" name="Rectangle 147">
              <a:extLst>
                <a:ext uri="{FF2B5EF4-FFF2-40B4-BE49-F238E27FC236}">
                  <a16:creationId xmlns:a16="http://schemas.microsoft.com/office/drawing/2014/main" id="{BE04B324-4011-2585-9251-BADB4193F7BD}"/>
                </a:ext>
              </a:extLst>
            </p:cNvPr>
            <p:cNvSpPr/>
            <p:nvPr/>
          </p:nvSpPr>
          <p:spPr>
            <a:xfrm>
              <a:off x="6188817" y="3659031"/>
              <a:ext cx="405065"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149" name="Rectangle 148">
              <a:extLst>
                <a:ext uri="{FF2B5EF4-FFF2-40B4-BE49-F238E27FC236}">
                  <a16:creationId xmlns:a16="http://schemas.microsoft.com/office/drawing/2014/main" id="{EB9C0F74-8F75-58A4-0F65-9301409E68EF}"/>
                </a:ext>
              </a:extLst>
            </p:cNvPr>
            <p:cNvSpPr/>
            <p:nvPr/>
          </p:nvSpPr>
          <p:spPr>
            <a:xfrm>
              <a:off x="6593883" y="3659031"/>
              <a:ext cx="376132"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150" name="Rectangle 149">
              <a:extLst>
                <a:ext uri="{FF2B5EF4-FFF2-40B4-BE49-F238E27FC236}">
                  <a16:creationId xmlns:a16="http://schemas.microsoft.com/office/drawing/2014/main" id="{933516B9-8F1D-CDD1-A7B3-A5D426FC8431}"/>
                </a:ext>
              </a:extLst>
            </p:cNvPr>
            <p:cNvSpPr/>
            <p:nvPr/>
          </p:nvSpPr>
          <p:spPr>
            <a:xfrm>
              <a:off x="6941082" y="3659031"/>
              <a:ext cx="173599"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151" name="Rectangle 150">
              <a:extLst>
                <a:ext uri="{FF2B5EF4-FFF2-40B4-BE49-F238E27FC236}">
                  <a16:creationId xmlns:a16="http://schemas.microsoft.com/office/drawing/2014/main" id="{480731D7-041D-68D3-373B-D9040CA576E9}"/>
                </a:ext>
              </a:extLst>
            </p:cNvPr>
            <p:cNvSpPr/>
            <p:nvPr/>
          </p:nvSpPr>
          <p:spPr>
            <a:xfrm>
              <a:off x="5783751" y="3774749"/>
              <a:ext cx="405065"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152" name="Rectangle 151">
              <a:extLst>
                <a:ext uri="{FF2B5EF4-FFF2-40B4-BE49-F238E27FC236}">
                  <a16:creationId xmlns:a16="http://schemas.microsoft.com/office/drawing/2014/main" id="{C8C7088A-0771-722B-89A8-9852633BDBAC}"/>
                </a:ext>
              </a:extLst>
            </p:cNvPr>
            <p:cNvSpPr/>
            <p:nvPr/>
          </p:nvSpPr>
          <p:spPr>
            <a:xfrm>
              <a:off x="6188817" y="3774749"/>
              <a:ext cx="405065"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153" name="Rectangle 152">
              <a:extLst>
                <a:ext uri="{FF2B5EF4-FFF2-40B4-BE49-F238E27FC236}">
                  <a16:creationId xmlns:a16="http://schemas.microsoft.com/office/drawing/2014/main" id="{41A31822-9288-EE5A-4D86-69C64345D5A9}"/>
                </a:ext>
              </a:extLst>
            </p:cNvPr>
            <p:cNvSpPr/>
            <p:nvPr/>
          </p:nvSpPr>
          <p:spPr>
            <a:xfrm>
              <a:off x="6593883" y="3774749"/>
              <a:ext cx="376132"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154" name="Rectangle 153">
              <a:extLst>
                <a:ext uri="{FF2B5EF4-FFF2-40B4-BE49-F238E27FC236}">
                  <a16:creationId xmlns:a16="http://schemas.microsoft.com/office/drawing/2014/main" id="{B05E90AF-6BCC-CAA7-15F8-19ADC5158ADF}"/>
                </a:ext>
              </a:extLst>
            </p:cNvPr>
            <p:cNvSpPr/>
            <p:nvPr/>
          </p:nvSpPr>
          <p:spPr>
            <a:xfrm>
              <a:off x="6941082" y="3774749"/>
              <a:ext cx="173599" cy="115718"/>
            </a:xfrm>
            <a:prstGeom prst="rect">
              <a:avLst/>
            </a:prstGeom>
            <a:solidFill>
              <a:srgbClr val="FFFFFF"/>
            </a:solidFill>
            <a:ln w="5781" cap="flat">
              <a:solidFill>
                <a:srgbClr val="000000"/>
              </a:solidFill>
              <a:prstDash val="solid"/>
              <a:miter/>
            </a:ln>
          </p:spPr>
          <p:txBody>
            <a:bodyPr rtlCol="0" anchor="ctr"/>
            <a:lstStyle/>
            <a:p>
              <a:endParaRPr lang="en-US" sz="2400"/>
            </a:p>
          </p:txBody>
        </p:sp>
      </p:grpSp>
      <p:cxnSp>
        <p:nvCxnSpPr>
          <p:cNvPr id="156" name="Straight Arrow Connector 155">
            <a:extLst>
              <a:ext uri="{FF2B5EF4-FFF2-40B4-BE49-F238E27FC236}">
                <a16:creationId xmlns:a16="http://schemas.microsoft.com/office/drawing/2014/main" id="{66B42F36-3406-BCC8-DA60-20267A142639}"/>
              </a:ext>
            </a:extLst>
          </p:cNvPr>
          <p:cNvCxnSpPr>
            <a:stCxn id="31" idx="2"/>
            <a:endCxn id="37" idx="0"/>
          </p:cNvCxnSpPr>
          <p:nvPr/>
        </p:nvCxnSpPr>
        <p:spPr>
          <a:xfrm>
            <a:off x="4818340" y="5110145"/>
            <a:ext cx="0" cy="15429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7D919251-8578-2829-AC4E-228FB32F24F9}"/>
              </a:ext>
            </a:extLst>
          </p:cNvPr>
          <p:cNvCxnSpPr>
            <a:stCxn id="35" idx="2"/>
            <a:endCxn id="39" idx="0"/>
          </p:cNvCxnSpPr>
          <p:nvPr/>
        </p:nvCxnSpPr>
        <p:spPr>
          <a:xfrm>
            <a:off x="7055847" y="5110145"/>
            <a:ext cx="0" cy="15429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59" name="TextBox 158">
            <a:extLst>
              <a:ext uri="{FF2B5EF4-FFF2-40B4-BE49-F238E27FC236}">
                <a16:creationId xmlns:a16="http://schemas.microsoft.com/office/drawing/2014/main" id="{627481E0-EB4A-679D-E727-9F975E09F827}"/>
              </a:ext>
            </a:extLst>
          </p:cNvPr>
          <p:cNvSpPr txBox="1"/>
          <p:nvPr/>
        </p:nvSpPr>
        <p:spPr>
          <a:xfrm>
            <a:off x="7324545" y="2348172"/>
            <a:ext cx="1854419" cy="578882"/>
          </a:xfrm>
          <a:prstGeom prst="roundRect">
            <a:avLst/>
          </a:prstGeom>
          <a:solidFill>
            <a:schemeClr val="accent3"/>
          </a:solidFill>
          <a:ln>
            <a:solidFill>
              <a:srgbClr val="C00000"/>
            </a:solidFill>
            <a:prstDash val="dash"/>
          </a:ln>
        </p:spPr>
        <p:txBody>
          <a:bodyPr wrap="square" rtlCol="0">
            <a:spAutoFit/>
          </a:bodyPr>
          <a:lstStyle/>
          <a:p>
            <a:pPr algn="ctr"/>
            <a:r>
              <a:rPr lang="en-US" sz="1467" b="1" dirty="0">
                <a:latin typeface="Monaco" pitchFamily="2" charset="77"/>
              </a:rPr>
              <a:t>MCLAZY</a:t>
            </a:r>
            <a:r>
              <a:rPr lang="en-US" sz="1333" dirty="0">
                <a:latin typeface="Monaco" pitchFamily="2" charset="77"/>
              </a:rPr>
              <a:t> </a:t>
            </a:r>
          </a:p>
          <a:p>
            <a:pPr algn="ctr"/>
            <a:r>
              <a:rPr lang="en-US" sz="1333" dirty="0">
                <a:latin typeface="Monaco" pitchFamily="2" charset="77"/>
              </a:rPr>
              <a:t>DEST, SRC, SIZE</a:t>
            </a:r>
            <a:endParaRPr lang="en-US" sz="1333" dirty="0">
              <a:solidFill>
                <a:srgbClr val="00B050"/>
              </a:solidFill>
              <a:latin typeface="Monaco" pitchFamily="2" charset="77"/>
            </a:endParaRPr>
          </a:p>
        </p:txBody>
      </p:sp>
      <p:sp>
        <p:nvSpPr>
          <p:cNvPr id="2" name="Multiply 1">
            <a:extLst>
              <a:ext uri="{FF2B5EF4-FFF2-40B4-BE49-F238E27FC236}">
                <a16:creationId xmlns:a16="http://schemas.microsoft.com/office/drawing/2014/main" id="{BE8422C2-BDA8-8AB7-90F2-7C7DB73FB503}"/>
              </a:ext>
            </a:extLst>
          </p:cNvPr>
          <p:cNvSpPr/>
          <p:nvPr/>
        </p:nvSpPr>
        <p:spPr>
          <a:xfrm>
            <a:off x="7513869" y="3208751"/>
            <a:ext cx="776809" cy="325483"/>
          </a:xfrm>
          <a:prstGeom prst="mathMultiply">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 name="Rectangle 2">
            <a:extLst>
              <a:ext uri="{FF2B5EF4-FFF2-40B4-BE49-F238E27FC236}">
                <a16:creationId xmlns:a16="http://schemas.microsoft.com/office/drawing/2014/main" id="{07FFA7B8-2DBD-7541-BD6A-1D25A5BD98D0}"/>
              </a:ext>
            </a:extLst>
          </p:cNvPr>
          <p:cNvSpPr/>
          <p:nvPr/>
        </p:nvSpPr>
        <p:spPr>
          <a:xfrm>
            <a:off x="5049807" y="5650165"/>
            <a:ext cx="617243" cy="231436"/>
          </a:xfrm>
          <a:prstGeom prst="rect">
            <a:avLst/>
          </a:prstGeom>
          <a:solidFill>
            <a:srgbClr val="A20025"/>
          </a:solidFill>
          <a:ln w="5781" cap="flat">
            <a:solidFill>
              <a:srgbClr val="6F0000"/>
            </a:solidFill>
            <a:prstDash val="solid"/>
            <a:miter/>
          </a:ln>
          <a:effectLst/>
        </p:spPr>
        <p:txBody>
          <a:bodyPr rtlCol="0" anchor="ctr"/>
          <a:lstStyle/>
          <a:p>
            <a:pPr algn="ctr"/>
            <a:r>
              <a:rPr lang="en-US" sz="1400" b="1" dirty="0">
                <a:solidFill>
                  <a:schemeClr val="accent3"/>
                </a:solidFill>
              </a:rPr>
              <a:t>SRC</a:t>
            </a:r>
            <a:endParaRPr lang="en-US" sz="1600" b="1" dirty="0">
              <a:solidFill>
                <a:schemeClr val="accent3"/>
              </a:solidFill>
            </a:endParaRPr>
          </a:p>
        </p:txBody>
      </p:sp>
      <p:sp>
        <p:nvSpPr>
          <p:cNvPr id="4" name="Rectangle 3">
            <a:extLst>
              <a:ext uri="{FF2B5EF4-FFF2-40B4-BE49-F238E27FC236}">
                <a16:creationId xmlns:a16="http://schemas.microsoft.com/office/drawing/2014/main" id="{F7876742-7E9A-8471-547E-173DE0D7B243}"/>
              </a:ext>
            </a:extLst>
          </p:cNvPr>
          <p:cNvSpPr/>
          <p:nvPr/>
        </p:nvSpPr>
        <p:spPr>
          <a:xfrm>
            <a:off x="7278901" y="5650163"/>
            <a:ext cx="617243" cy="231436"/>
          </a:xfrm>
          <a:prstGeom prst="rect">
            <a:avLst/>
          </a:prstGeom>
          <a:solidFill>
            <a:srgbClr val="6A00FF"/>
          </a:solidFill>
          <a:ln w="5781" cap="flat">
            <a:solidFill>
              <a:srgbClr val="3700CC"/>
            </a:solidFill>
            <a:prstDash val="solid"/>
            <a:miter/>
          </a:ln>
          <a:effectLst/>
        </p:spPr>
        <p:txBody>
          <a:bodyPr rtlCol="0" anchor="ctr"/>
          <a:lstStyle/>
          <a:p>
            <a:pPr algn="ctr"/>
            <a:r>
              <a:rPr lang="en-US" sz="1400" b="1" dirty="0">
                <a:solidFill>
                  <a:schemeClr val="accent3"/>
                </a:solidFill>
              </a:rPr>
              <a:t>DEST</a:t>
            </a:r>
          </a:p>
        </p:txBody>
      </p:sp>
      <p:sp>
        <p:nvSpPr>
          <p:cNvPr id="6" name="Rectangle 5">
            <a:extLst>
              <a:ext uri="{FF2B5EF4-FFF2-40B4-BE49-F238E27FC236}">
                <a16:creationId xmlns:a16="http://schemas.microsoft.com/office/drawing/2014/main" id="{2B59C55F-9FC5-EBBB-2C45-1514AF4C7782}"/>
              </a:ext>
            </a:extLst>
          </p:cNvPr>
          <p:cNvSpPr/>
          <p:nvPr/>
        </p:nvSpPr>
        <p:spPr>
          <a:xfrm>
            <a:off x="6970280" y="3260023"/>
            <a:ext cx="617243" cy="231436"/>
          </a:xfrm>
          <a:prstGeom prst="rect">
            <a:avLst/>
          </a:prstGeom>
          <a:solidFill>
            <a:srgbClr val="A20025"/>
          </a:solidFill>
          <a:ln w="5781" cap="flat">
            <a:solidFill>
              <a:srgbClr val="6F0000"/>
            </a:solidFill>
            <a:prstDash val="solid"/>
            <a:miter/>
          </a:ln>
          <a:effectLst/>
        </p:spPr>
        <p:txBody>
          <a:bodyPr rtlCol="0" anchor="ctr"/>
          <a:lstStyle/>
          <a:p>
            <a:pPr algn="ctr"/>
            <a:r>
              <a:rPr lang="en-US" sz="1400" b="1" dirty="0">
                <a:solidFill>
                  <a:schemeClr val="accent3"/>
                </a:solidFill>
              </a:rPr>
              <a:t>SRC</a:t>
            </a:r>
            <a:endParaRPr lang="en-US" sz="1600" b="1" dirty="0">
              <a:solidFill>
                <a:schemeClr val="accent3"/>
              </a:solidFill>
            </a:endParaRPr>
          </a:p>
        </p:txBody>
      </p:sp>
      <p:sp>
        <p:nvSpPr>
          <p:cNvPr id="7" name="TextBox 6">
            <a:extLst>
              <a:ext uri="{FF2B5EF4-FFF2-40B4-BE49-F238E27FC236}">
                <a16:creationId xmlns:a16="http://schemas.microsoft.com/office/drawing/2014/main" id="{C89377C4-FB67-019C-A3AE-CE76F5564BE7}"/>
              </a:ext>
            </a:extLst>
          </p:cNvPr>
          <p:cNvSpPr txBox="1"/>
          <p:nvPr/>
        </p:nvSpPr>
        <p:spPr>
          <a:xfrm>
            <a:off x="5043893" y="3122533"/>
            <a:ext cx="1854419" cy="578882"/>
          </a:xfrm>
          <a:prstGeom prst="roundRect">
            <a:avLst/>
          </a:prstGeom>
          <a:solidFill>
            <a:schemeClr val="accent3"/>
          </a:solidFill>
          <a:ln>
            <a:solidFill>
              <a:srgbClr val="C00000"/>
            </a:solidFill>
            <a:prstDash val="dash"/>
          </a:ln>
        </p:spPr>
        <p:txBody>
          <a:bodyPr wrap="square" rtlCol="0">
            <a:spAutoFit/>
          </a:bodyPr>
          <a:lstStyle/>
          <a:p>
            <a:pPr algn="ctr"/>
            <a:r>
              <a:rPr lang="en-US" sz="1467" b="1" dirty="0">
                <a:latin typeface="Monaco" pitchFamily="2" charset="77"/>
              </a:rPr>
              <a:t>MCLAZY</a:t>
            </a:r>
            <a:r>
              <a:rPr lang="en-US" sz="1333" dirty="0">
                <a:latin typeface="Monaco" pitchFamily="2" charset="77"/>
              </a:rPr>
              <a:t> </a:t>
            </a:r>
          </a:p>
          <a:p>
            <a:pPr algn="ctr"/>
            <a:r>
              <a:rPr lang="en-US" sz="1333" dirty="0">
                <a:latin typeface="Monaco" pitchFamily="2" charset="77"/>
              </a:rPr>
              <a:t>DEST, SRC, SIZE</a:t>
            </a:r>
            <a:endParaRPr lang="en-US" sz="1333" dirty="0">
              <a:solidFill>
                <a:srgbClr val="00B050"/>
              </a:solidFill>
              <a:latin typeface="Monaco" pitchFamily="2" charset="77"/>
            </a:endParaRPr>
          </a:p>
        </p:txBody>
      </p:sp>
      <p:sp>
        <p:nvSpPr>
          <p:cNvPr id="10" name="TextBox 9">
            <a:extLst>
              <a:ext uri="{FF2B5EF4-FFF2-40B4-BE49-F238E27FC236}">
                <a16:creationId xmlns:a16="http://schemas.microsoft.com/office/drawing/2014/main" id="{4F2ED9BD-0C62-EEC6-2B27-0B904D5AE94A}"/>
              </a:ext>
            </a:extLst>
          </p:cNvPr>
          <p:cNvSpPr txBox="1"/>
          <p:nvPr/>
        </p:nvSpPr>
        <p:spPr>
          <a:xfrm>
            <a:off x="5049871" y="3123380"/>
            <a:ext cx="1854419" cy="578882"/>
          </a:xfrm>
          <a:prstGeom prst="roundRect">
            <a:avLst/>
          </a:prstGeom>
          <a:solidFill>
            <a:schemeClr val="accent3"/>
          </a:solidFill>
          <a:ln>
            <a:solidFill>
              <a:srgbClr val="C00000"/>
            </a:solidFill>
            <a:prstDash val="dash"/>
          </a:ln>
        </p:spPr>
        <p:txBody>
          <a:bodyPr wrap="square" rtlCol="0">
            <a:spAutoFit/>
          </a:bodyPr>
          <a:lstStyle/>
          <a:p>
            <a:pPr algn="ctr"/>
            <a:r>
              <a:rPr lang="en-US" sz="1467" b="1" dirty="0">
                <a:latin typeface="Monaco" pitchFamily="2" charset="77"/>
              </a:rPr>
              <a:t>MCLAZY</a:t>
            </a:r>
            <a:r>
              <a:rPr lang="en-US" sz="1333" dirty="0">
                <a:latin typeface="Monaco" pitchFamily="2" charset="77"/>
              </a:rPr>
              <a:t> </a:t>
            </a:r>
          </a:p>
          <a:p>
            <a:pPr algn="ctr"/>
            <a:r>
              <a:rPr lang="en-US" sz="1333" dirty="0">
                <a:latin typeface="Monaco" pitchFamily="2" charset="77"/>
              </a:rPr>
              <a:t>DEST, SRC, SIZE</a:t>
            </a:r>
            <a:endParaRPr lang="en-US" sz="1333" dirty="0">
              <a:solidFill>
                <a:srgbClr val="00B050"/>
              </a:solidFill>
              <a:latin typeface="Monaco" pitchFamily="2" charset="77"/>
            </a:endParaRPr>
          </a:p>
        </p:txBody>
      </p:sp>
      <p:grpSp>
        <p:nvGrpSpPr>
          <p:cNvPr id="15" name="Group 14">
            <a:extLst>
              <a:ext uri="{FF2B5EF4-FFF2-40B4-BE49-F238E27FC236}">
                <a16:creationId xmlns:a16="http://schemas.microsoft.com/office/drawing/2014/main" id="{6485EF94-ECE1-2B55-2A33-CD4EFB75F5BD}"/>
              </a:ext>
            </a:extLst>
          </p:cNvPr>
          <p:cNvGrpSpPr/>
          <p:nvPr/>
        </p:nvGrpSpPr>
        <p:grpSpPr>
          <a:xfrm>
            <a:off x="7711668" y="4570123"/>
            <a:ext cx="1774573" cy="154291"/>
            <a:chOff x="6479157" y="4715908"/>
            <a:chExt cx="1330930" cy="115718"/>
          </a:xfrm>
        </p:grpSpPr>
        <p:sp>
          <p:nvSpPr>
            <p:cNvPr id="11" name="Rectangle 10">
              <a:extLst>
                <a:ext uri="{FF2B5EF4-FFF2-40B4-BE49-F238E27FC236}">
                  <a16:creationId xmlns:a16="http://schemas.microsoft.com/office/drawing/2014/main" id="{E77ED53D-5F5E-B622-30DA-4FB0900CEEF1}"/>
                </a:ext>
              </a:extLst>
            </p:cNvPr>
            <p:cNvSpPr/>
            <p:nvPr/>
          </p:nvSpPr>
          <p:spPr>
            <a:xfrm>
              <a:off x="6479157" y="4715908"/>
              <a:ext cx="405065" cy="115718"/>
            </a:xfrm>
            <a:prstGeom prst="rect">
              <a:avLst/>
            </a:prstGeom>
            <a:solidFill>
              <a:srgbClr val="FFFFFF"/>
            </a:solidFill>
            <a:ln w="5781" cap="flat">
              <a:solidFill>
                <a:srgbClr val="000000"/>
              </a:solidFill>
              <a:prstDash val="solid"/>
              <a:miter/>
            </a:ln>
          </p:spPr>
          <p:txBody>
            <a:bodyPr wrap="none" lIns="121920" rtlCol="0" anchor="ctr"/>
            <a:lstStyle/>
            <a:p>
              <a:r>
                <a:rPr lang="en-US" sz="1200" b="1" dirty="0">
                  <a:solidFill>
                    <a:schemeClr val="accent1">
                      <a:lumMod val="60000"/>
                      <a:lumOff val="40000"/>
                    </a:schemeClr>
                  </a:solidFill>
                </a:rPr>
                <a:t>DEST</a:t>
              </a:r>
            </a:p>
          </p:txBody>
        </p:sp>
        <p:sp>
          <p:nvSpPr>
            <p:cNvPr id="12" name="Rectangle 11">
              <a:extLst>
                <a:ext uri="{FF2B5EF4-FFF2-40B4-BE49-F238E27FC236}">
                  <a16:creationId xmlns:a16="http://schemas.microsoft.com/office/drawing/2014/main" id="{917F713B-C784-9801-C908-5B0E4AEDD072}"/>
                </a:ext>
              </a:extLst>
            </p:cNvPr>
            <p:cNvSpPr/>
            <p:nvPr/>
          </p:nvSpPr>
          <p:spPr>
            <a:xfrm>
              <a:off x="6884223" y="4715908"/>
              <a:ext cx="405065" cy="115718"/>
            </a:xfrm>
            <a:prstGeom prst="rect">
              <a:avLst/>
            </a:prstGeom>
            <a:solidFill>
              <a:srgbClr val="FFFFFF"/>
            </a:solidFill>
            <a:ln w="5781" cap="flat">
              <a:solidFill>
                <a:srgbClr val="000000"/>
              </a:solidFill>
              <a:prstDash val="solid"/>
              <a:miter/>
            </a:ln>
          </p:spPr>
          <p:txBody>
            <a:bodyPr rtlCol="0" anchor="ctr"/>
            <a:lstStyle/>
            <a:p>
              <a:pPr algn="ctr"/>
              <a:r>
                <a:rPr lang="en-US" sz="1200" b="1" dirty="0">
                  <a:solidFill>
                    <a:srgbClr val="C00000"/>
                  </a:solidFill>
                </a:rPr>
                <a:t>SRC</a:t>
              </a:r>
            </a:p>
          </p:txBody>
        </p:sp>
        <p:sp>
          <p:nvSpPr>
            <p:cNvPr id="13" name="Rectangle 12">
              <a:extLst>
                <a:ext uri="{FF2B5EF4-FFF2-40B4-BE49-F238E27FC236}">
                  <a16:creationId xmlns:a16="http://schemas.microsoft.com/office/drawing/2014/main" id="{48EBD817-B676-11D7-7D09-170953B9860C}"/>
                </a:ext>
              </a:extLst>
            </p:cNvPr>
            <p:cNvSpPr/>
            <p:nvPr/>
          </p:nvSpPr>
          <p:spPr>
            <a:xfrm>
              <a:off x="7289289" y="4715908"/>
              <a:ext cx="376132" cy="115718"/>
            </a:xfrm>
            <a:prstGeom prst="rect">
              <a:avLst/>
            </a:prstGeom>
            <a:solidFill>
              <a:srgbClr val="FFFFFF"/>
            </a:solidFill>
            <a:ln w="5781" cap="flat">
              <a:solidFill>
                <a:srgbClr val="000000"/>
              </a:solidFill>
              <a:prstDash val="solid"/>
              <a:miter/>
            </a:ln>
          </p:spPr>
          <p:txBody>
            <a:bodyPr wrap="none" rtlCol="0" anchor="ctr"/>
            <a:lstStyle/>
            <a:p>
              <a:pPr algn="ctr"/>
              <a:r>
                <a:rPr lang="en-US" sz="1200" b="1" dirty="0"/>
                <a:t>SIZE</a:t>
              </a:r>
              <a:endParaRPr lang="en-US" sz="1333" b="1" dirty="0"/>
            </a:p>
          </p:txBody>
        </p:sp>
        <p:sp>
          <p:nvSpPr>
            <p:cNvPr id="14" name="Rectangle 13">
              <a:extLst>
                <a:ext uri="{FF2B5EF4-FFF2-40B4-BE49-F238E27FC236}">
                  <a16:creationId xmlns:a16="http://schemas.microsoft.com/office/drawing/2014/main" id="{7BC11A69-0CA1-7A0F-6306-E11C51649D57}"/>
                </a:ext>
              </a:extLst>
            </p:cNvPr>
            <p:cNvSpPr/>
            <p:nvPr/>
          </p:nvSpPr>
          <p:spPr>
            <a:xfrm>
              <a:off x="7636488" y="4715908"/>
              <a:ext cx="173599" cy="115718"/>
            </a:xfrm>
            <a:prstGeom prst="rect">
              <a:avLst/>
            </a:prstGeom>
            <a:solidFill>
              <a:srgbClr val="FFFFFF"/>
            </a:solidFill>
            <a:ln w="5781" cap="flat">
              <a:solidFill>
                <a:srgbClr val="000000"/>
              </a:solidFill>
              <a:prstDash val="solid"/>
              <a:miter/>
            </a:ln>
          </p:spPr>
          <p:txBody>
            <a:bodyPr rtlCol="0" anchor="ctr"/>
            <a:lstStyle/>
            <a:p>
              <a:pPr algn="ctr"/>
              <a:r>
                <a:rPr lang="en-US" sz="1333" b="1" dirty="0"/>
                <a:t>A</a:t>
              </a:r>
            </a:p>
          </p:txBody>
        </p:sp>
      </p:grpSp>
      <p:grpSp>
        <p:nvGrpSpPr>
          <p:cNvPr id="16" name="Group 15">
            <a:extLst>
              <a:ext uri="{FF2B5EF4-FFF2-40B4-BE49-F238E27FC236}">
                <a16:creationId xmlns:a16="http://schemas.microsoft.com/office/drawing/2014/main" id="{395BAEF2-AF84-0FD1-18F7-16BA15509B9E}"/>
              </a:ext>
            </a:extLst>
          </p:cNvPr>
          <p:cNvGrpSpPr/>
          <p:nvPr/>
        </p:nvGrpSpPr>
        <p:grpSpPr>
          <a:xfrm>
            <a:off x="2387946" y="4570729"/>
            <a:ext cx="1774573" cy="154291"/>
            <a:chOff x="6479157" y="4715908"/>
            <a:chExt cx="1330930" cy="115718"/>
          </a:xfrm>
        </p:grpSpPr>
        <p:sp>
          <p:nvSpPr>
            <p:cNvPr id="17" name="Rectangle 16">
              <a:extLst>
                <a:ext uri="{FF2B5EF4-FFF2-40B4-BE49-F238E27FC236}">
                  <a16:creationId xmlns:a16="http://schemas.microsoft.com/office/drawing/2014/main" id="{389B3601-6AA7-A4FF-39DD-B797D19515EA}"/>
                </a:ext>
              </a:extLst>
            </p:cNvPr>
            <p:cNvSpPr/>
            <p:nvPr/>
          </p:nvSpPr>
          <p:spPr>
            <a:xfrm>
              <a:off x="6479157" y="4715908"/>
              <a:ext cx="405065" cy="115718"/>
            </a:xfrm>
            <a:prstGeom prst="rect">
              <a:avLst/>
            </a:prstGeom>
            <a:solidFill>
              <a:srgbClr val="FFFFFF"/>
            </a:solidFill>
            <a:ln w="5781" cap="flat">
              <a:solidFill>
                <a:srgbClr val="000000"/>
              </a:solidFill>
              <a:prstDash val="solid"/>
              <a:miter/>
            </a:ln>
          </p:spPr>
          <p:txBody>
            <a:bodyPr wrap="none" lIns="121920" rtlCol="0" anchor="ctr"/>
            <a:lstStyle/>
            <a:p>
              <a:r>
                <a:rPr lang="en-US" sz="1200" b="1" dirty="0">
                  <a:solidFill>
                    <a:schemeClr val="accent1">
                      <a:lumMod val="60000"/>
                      <a:lumOff val="40000"/>
                    </a:schemeClr>
                  </a:solidFill>
                </a:rPr>
                <a:t>DEST</a:t>
              </a:r>
            </a:p>
          </p:txBody>
        </p:sp>
        <p:sp>
          <p:nvSpPr>
            <p:cNvPr id="18" name="Rectangle 17">
              <a:extLst>
                <a:ext uri="{FF2B5EF4-FFF2-40B4-BE49-F238E27FC236}">
                  <a16:creationId xmlns:a16="http://schemas.microsoft.com/office/drawing/2014/main" id="{F6FDBE77-EFD7-C019-2DFD-902F8EABF396}"/>
                </a:ext>
              </a:extLst>
            </p:cNvPr>
            <p:cNvSpPr/>
            <p:nvPr/>
          </p:nvSpPr>
          <p:spPr>
            <a:xfrm>
              <a:off x="6884223" y="4715908"/>
              <a:ext cx="405065" cy="115718"/>
            </a:xfrm>
            <a:prstGeom prst="rect">
              <a:avLst/>
            </a:prstGeom>
            <a:solidFill>
              <a:srgbClr val="FFFFFF"/>
            </a:solidFill>
            <a:ln w="5781" cap="flat">
              <a:solidFill>
                <a:srgbClr val="000000"/>
              </a:solidFill>
              <a:prstDash val="solid"/>
              <a:miter/>
            </a:ln>
          </p:spPr>
          <p:txBody>
            <a:bodyPr rtlCol="0" anchor="ctr"/>
            <a:lstStyle/>
            <a:p>
              <a:pPr algn="ctr"/>
              <a:r>
                <a:rPr lang="en-US" sz="1200" b="1" dirty="0">
                  <a:solidFill>
                    <a:srgbClr val="C00000"/>
                  </a:solidFill>
                </a:rPr>
                <a:t>SRC</a:t>
              </a:r>
            </a:p>
          </p:txBody>
        </p:sp>
        <p:sp>
          <p:nvSpPr>
            <p:cNvPr id="19" name="Rectangle 18">
              <a:extLst>
                <a:ext uri="{FF2B5EF4-FFF2-40B4-BE49-F238E27FC236}">
                  <a16:creationId xmlns:a16="http://schemas.microsoft.com/office/drawing/2014/main" id="{7C1C84E1-7E7F-B248-4F40-E2433976C1B7}"/>
                </a:ext>
              </a:extLst>
            </p:cNvPr>
            <p:cNvSpPr/>
            <p:nvPr/>
          </p:nvSpPr>
          <p:spPr>
            <a:xfrm>
              <a:off x="7289289" y="4715908"/>
              <a:ext cx="376132" cy="115718"/>
            </a:xfrm>
            <a:prstGeom prst="rect">
              <a:avLst/>
            </a:prstGeom>
            <a:solidFill>
              <a:srgbClr val="FFFFFF"/>
            </a:solidFill>
            <a:ln w="5781" cap="flat">
              <a:solidFill>
                <a:srgbClr val="000000"/>
              </a:solidFill>
              <a:prstDash val="solid"/>
              <a:miter/>
            </a:ln>
          </p:spPr>
          <p:txBody>
            <a:bodyPr wrap="none" rtlCol="0" anchor="ctr"/>
            <a:lstStyle/>
            <a:p>
              <a:pPr algn="ctr"/>
              <a:r>
                <a:rPr lang="en-US" sz="1200" b="1" dirty="0"/>
                <a:t>SIZE</a:t>
              </a:r>
              <a:endParaRPr lang="en-US" sz="1333" b="1" dirty="0"/>
            </a:p>
          </p:txBody>
        </p:sp>
        <p:sp>
          <p:nvSpPr>
            <p:cNvPr id="21" name="Rectangle 20">
              <a:extLst>
                <a:ext uri="{FF2B5EF4-FFF2-40B4-BE49-F238E27FC236}">
                  <a16:creationId xmlns:a16="http://schemas.microsoft.com/office/drawing/2014/main" id="{EE7BAE16-9B61-E95D-A3C9-3B6FE989279F}"/>
                </a:ext>
              </a:extLst>
            </p:cNvPr>
            <p:cNvSpPr/>
            <p:nvPr/>
          </p:nvSpPr>
          <p:spPr>
            <a:xfrm>
              <a:off x="7636488" y="4715908"/>
              <a:ext cx="173599" cy="115718"/>
            </a:xfrm>
            <a:prstGeom prst="rect">
              <a:avLst/>
            </a:prstGeom>
            <a:solidFill>
              <a:srgbClr val="FFFFFF"/>
            </a:solidFill>
            <a:ln w="5781" cap="flat">
              <a:solidFill>
                <a:srgbClr val="000000"/>
              </a:solidFill>
              <a:prstDash val="solid"/>
              <a:miter/>
            </a:ln>
          </p:spPr>
          <p:txBody>
            <a:bodyPr rtlCol="0" anchor="ctr"/>
            <a:lstStyle/>
            <a:p>
              <a:pPr algn="ctr"/>
              <a:r>
                <a:rPr lang="en-US" sz="1333" b="1" dirty="0"/>
                <a:t>A</a:t>
              </a:r>
            </a:p>
          </p:txBody>
        </p:sp>
      </p:grpSp>
      <p:grpSp>
        <p:nvGrpSpPr>
          <p:cNvPr id="22" name="Group 21">
            <a:extLst>
              <a:ext uri="{FF2B5EF4-FFF2-40B4-BE49-F238E27FC236}">
                <a16:creationId xmlns:a16="http://schemas.microsoft.com/office/drawing/2014/main" id="{3B8C2B8B-9D99-92C1-7736-C30C5F2FD57A}"/>
              </a:ext>
            </a:extLst>
          </p:cNvPr>
          <p:cNvGrpSpPr/>
          <p:nvPr/>
        </p:nvGrpSpPr>
        <p:grpSpPr>
          <a:xfrm>
            <a:off x="1457990" y="4261539"/>
            <a:ext cx="755703" cy="925749"/>
            <a:chOff x="1063205" y="3116928"/>
            <a:chExt cx="566777" cy="694312"/>
          </a:xfrm>
        </p:grpSpPr>
        <p:sp>
          <p:nvSpPr>
            <p:cNvPr id="23" name="Rectangle 22">
              <a:extLst>
                <a:ext uri="{FF2B5EF4-FFF2-40B4-BE49-F238E27FC236}">
                  <a16:creationId xmlns:a16="http://schemas.microsoft.com/office/drawing/2014/main" id="{7D98C8D5-CAEA-1D68-EA6F-6136C7690C1B}"/>
                </a:ext>
              </a:extLst>
            </p:cNvPr>
            <p:cNvSpPr/>
            <p:nvPr/>
          </p:nvSpPr>
          <p:spPr>
            <a:xfrm>
              <a:off x="1063205" y="3325255"/>
              <a:ext cx="566777" cy="242472"/>
            </a:xfrm>
            <a:prstGeom prst="rect">
              <a:avLst/>
            </a:prstGeom>
            <a:solidFill>
              <a:schemeClr val="accent2"/>
            </a:solidFill>
            <a:ln>
              <a:solidFill>
                <a:schemeClr val="accent4">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Rectangle 23">
              <a:extLst>
                <a:ext uri="{FF2B5EF4-FFF2-40B4-BE49-F238E27FC236}">
                  <a16:creationId xmlns:a16="http://schemas.microsoft.com/office/drawing/2014/main" id="{33EC1250-849D-4F02-7DBD-BF7B9211ABBF}"/>
                </a:ext>
              </a:extLst>
            </p:cNvPr>
            <p:cNvSpPr/>
            <p:nvPr/>
          </p:nvSpPr>
          <p:spPr>
            <a:xfrm>
              <a:off x="1063205" y="3571259"/>
              <a:ext cx="566777" cy="239981"/>
            </a:xfrm>
            <a:prstGeom prst="rect">
              <a:avLst/>
            </a:prstGeom>
            <a:solidFill>
              <a:schemeClr val="accent2"/>
            </a:solidFill>
            <a:ln>
              <a:solidFill>
                <a:schemeClr val="accent4">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5" name="TextBox 24">
              <a:extLst>
                <a:ext uri="{FF2B5EF4-FFF2-40B4-BE49-F238E27FC236}">
                  <a16:creationId xmlns:a16="http://schemas.microsoft.com/office/drawing/2014/main" id="{1F6D433C-95DF-CF35-B004-079D55B02E41}"/>
                </a:ext>
              </a:extLst>
            </p:cNvPr>
            <p:cNvSpPr txBox="1"/>
            <p:nvPr/>
          </p:nvSpPr>
          <p:spPr>
            <a:xfrm>
              <a:off x="1152393" y="3116928"/>
              <a:ext cx="378950" cy="230833"/>
            </a:xfrm>
            <a:prstGeom prst="rect">
              <a:avLst/>
            </a:prstGeom>
            <a:noFill/>
          </p:spPr>
          <p:txBody>
            <a:bodyPr wrap="none" rtlCol="0">
              <a:spAutoFit/>
            </a:bodyPr>
            <a:lstStyle/>
            <a:p>
              <a:pPr algn="ctr"/>
              <a:r>
                <a:rPr lang="en-US" sz="1400" b="1" dirty="0"/>
                <a:t>BPQ</a:t>
              </a:r>
            </a:p>
          </p:txBody>
        </p:sp>
      </p:grpSp>
      <p:grpSp>
        <p:nvGrpSpPr>
          <p:cNvPr id="28" name="Group 27">
            <a:extLst>
              <a:ext uri="{FF2B5EF4-FFF2-40B4-BE49-F238E27FC236}">
                <a16:creationId xmlns:a16="http://schemas.microsoft.com/office/drawing/2014/main" id="{BB5F368F-C965-9B1B-97FD-A07C981259A1}"/>
              </a:ext>
            </a:extLst>
          </p:cNvPr>
          <p:cNvGrpSpPr/>
          <p:nvPr/>
        </p:nvGrpSpPr>
        <p:grpSpPr>
          <a:xfrm>
            <a:off x="9656405" y="4261539"/>
            <a:ext cx="755703" cy="925749"/>
            <a:chOff x="1063205" y="3116928"/>
            <a:chExt cx="566777" cy="694312"/>
          </a:xfrm>
        </p:grpSpPr>
        <p:sp>
          <p:nvSpPr>
            <p:cNvPr id="29" name="Rectangle 28">
              <a:extLst>
                <a:ext uri="{FF2B5EF4-FFF2-40B4-BE49-F238E27FC236}">
                  <a16:creationId xmlns:a16="http://schemas.microsoft.com/office/drawing/2014/main" id="{3F226215-D726-D393-9918-CE5BDB39F23A}"/>
                </a:ext>
              </a:extLst>
            </p:cNvPr>
            <p:cNvSpPr/>
            <p:nvPr/>
          </p:nvSpPr>
          <p:spPr>
            <a:xfrm>
              <a:off x="1063205" y="3325255"/>
              <a:ext cx="566777" cy="242472"/>
            </a:xfrm>
            <a:prstGeom prst="rect">
              <a:avLst/>
            </a:prstGeom>
            <a:solidFill>
              <a:schemeClr val="accent2"/>
            </a:solidFill>
            <a:ln>
              <a:solidFill>
                <a:schemeClr val="accent4">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18C9BFEC-4D84-022E-CC76-AE7CF0360D0E}"/>
                </a:ext>
              </a:extLst>
            </p:cNvPr>
            <p:cNvSpPr/>
            <p:nvPr/>
          </p:nvSpPr>
          <p:spPr>
            <a:xfrm>
              <a:off x="1063205" y="3571259"/>
              <a:ext cx="566777" cy="239981"/>
            </a:xfrm>
            <a:prstGeom prst="rect">
              <a:avLst/>
            </a:prstGeom>
            <a:solidFill>
              <a:schemeClr val="accent2"/>
            </a:solidFill>
            <a:ln>
              <a:solidFill>
                <a:schemeClr val="accent4">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2" name="TextBox 31">
              <a:extLst>
                <a:ext uri="{FF2B5EF4-FFF2-40B4-BE49-F238E27FC236}">
                  <a16:creationId xmlns:a16="http://schemas.microsoft.com/office/drawing/2014/main" id="{56913CB9-1E79-46D0-6B48-E4C351345D50}"/>
                </a:ext>
              </a:extLst>
            </p:cNvPr>
            <p:cNvSpPr txBox="1"/>
            <p:nvPr/>
          </p:nvSpPr>
          <p:spPr>
            <a:xfrm>
              <a:off x="1152393" y="3116928"/>
              <a:ext cx="378950" cy="230833"/>
            </a:xfrm>
            <a:prstGeom prst="rect">
              <a:avLst/>
            </a:prstGeom>
            <a:noFill/>
          </p:spPr>
          <p:txBody>
            <a:bodyPr wrap="none" rtlCol="0">
              <a:spAutoFit/>
            </a:bodyPr>
            <a:lstStyle/>
            <a:p>
              <a:pPr algn="ctr"/>
              <a:r>
                <a:rPr lang="en-US" sz="1400" b="1" dirty="0"/>
                <a:t>BPQ</a:t>
              </a:r>
            </a:p>
          </p:txBody>
        </p:sp>
      </p:grpSp>
      <p:sp>
        <p:nvSpPr>
          <p:cNvPr id="33" name="Slide Number Placeholder 32">
            <a:extLst>
              <a:ext uri="{FF2B5EF4-FFF2-40B4-BE49-F238E27FC236}">
                <a16:creationId xmlns:a16="http://schemas.microsoft.com/office/drawing/2014/main" id="{2733FB46-1C09-D70D-9C50-4CE89E59F58C}"/>
              </a:ext>
            </a:extLst>
          </p:cNvPr>
          <p:cNvSpPr>
            <a:spLocks noGrp="1"/>
          </p:cNvSpPr>
          <p:nvPr>
            <p:ph type="sldNum" sz="quarter" idx="14"/>
          </p:nvPr>
        </p:nvSpPr>
        <p:spPr/>
        <p:txBody>
          <a:bodyPr/>
          <a:lstStyle/>
          <a:p>
            <a:fld id="{04AED599-1D0F-3E40-81CA-01C30F87847C}" type="slidenum">
              <a:rPr lang="en-US" smtClean="0"/>
              <a:pPr/>
              <a:t>16</a:t>
            </a:fld>
            <a:endParaRPr lang="en-US"/>
          </a:p>
        </p:txBody>
      </p:sp>
    </p:spTree>
    <p:extLst>
      <p:ext uri="{BB962C8B-B14F-4D97-AF65-F5344CB8AC3E}">
        <p14:creationId xmlns:p14="http://schemas.microsoft.com/office/powerpoint/2010/main" val="394893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3.88889E-6 2.96296E-6 L -0.18698 0.10957 " pathEditMode="relative" rAng="0" ptsTypes="AA">
                                      <p:cBhvr>
                                        <p:cTn id="11" dur="2000" fill="hold"/>
                                        <p:tgtEl>
                                          <p:spTgt spid="159"/>
                                        </p:tgtEl>
                                        <p:attrNameLst>
                                          <p:attrName>ppt_x</p:attrName>
                                          <p:attrName>ppt_y</p:attrName>
                                        </p:attrNameLst>
                                      </p:cBhvr>
                                      <p:rCtr x="-9340" y="5525"/>
                                    </p:animMotion>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2500"/>
                            </p:stCondLst>
                            <p:childTnLst>
                              <p:par>
                                <p:cTn id="17" presetID="1"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par>
                          <p:cTn id="19" fill="hold">
                            <p:stCondLst>
                              <p:cond delay="2500"/>
                            </p:stCondLst>
                            <p:childTnLst>
                              <p:par>
                                <p:cTn id="20" presetID="42" presetClass="path" presetSubtype="0" accel="50000" decel="50000" fill="hold" grpId="1" nodeType="afterEffect">
                                  <p:stCondLst>
                                    <p:cond delay="0"/>
                                  </p:stCondLst>
                                  <p:childTnLst>
                                    <p:animMotion origin="layout" path="M 1.38889E-6 -3.95062E-6 L -0.15816 0.34846 " pathEditMode="relative" rAng="0" ptsTypes="AA">
                                      <p:cBhvr>
                                        <p:cTn id="21" dur="2000" fill="hold"/>
                                        <p:tgtEl>
                                          <p:spTgt spid="6"/>
                                        </p:tgtEl>
                                        <p:attrNameLst>
                                          <p:attrName>ppt_x</p:attrName>
                                          <p:attrName>ppt_y</p:attrName>
                                        </p:attrNameLst>
                                      </p:cBhvr>
                                      <p:rCtr x="-7917" y="17407"/>
                                    </p:animMotion>
                                  </p:childTnLst>
                                </p:cTn>
                              </p:par>
                            </p:childTnLst>
                          </p:cTn>
                        </p:par>
                        <p:par>
                          <p:cTn id="22" fill="hold">
                            <p:stCondLst>
                              <p:cond delay="4500"/>
                            </p:stCondLst>
                            <p:childTnLst>
                              <p:par>
                                <p:cTn id="23" presetID="1" presetClass="exit" presetSubtype="0" fill="hold" grpId="2" nodeType="after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xit" presetSubtype="0" fill="hold" grpId="2" nodeType="withEffect">
                                  <p:stCondLst>
                                    <p:cond delay="0"/>
                                  </p:stCondLst>
                                  <p:childTnLst>
                                    <p:set>
                                      <p:cBhvr>
                                        <p:cTn id="32" dur="1" fill="hold">
                                          <p:stCondLst>
                                            <p:cond delay="0"/>
                                          </p:stCondLst>
                                        </p:cTn>
                                        <p:tgtEl>
                                          <p:spTgt spid="159"/>
                                        </p:tgtEl>
                                        <p:attrNameLst>
                                          <p:attrName>style.visibility</p:attrName>
                                        </p:attrNameLst>
                                      </p:cBhvr>
                                      <p:to>
                                        <p:strVal val="hidden"/>
                                      </p:to>
                                    </p:set>
                                  </p:childTnLst>
                                </p:cTn>
                              </p:par>
                            </p:childTnLst>
                          </p:cTn>
                        </p:par>
                        <p:par>
                          <p:cTn id="33" fill="hold">
                            <p:stCondLst>
                              <p:cond delay="0"/>
                            </p:stCondLst>
                            <p:childTnLst>
                              <p:par>
                                <p:cTn id="34" presetID="50" presetClass="path" presetSubtype="0" accel="50000" decel="50000" fill="hold" grpId="1" nodeType="afterEffect">
                                  <p:stCondLst>
                                    <p:cond delay="0"/>
                                  </p:stCondLst>
                                  <p:childTnLst>
                                    <p:animMotion origin="layout" path="M 3.05556E-6 -0.0034 L -0.04775 -0.0034 C -0.0691 -0.0034 -0.09532 0.04907 -0.09532 0.09166 L -0.09532 0.18765 " pathEditMode="relative" rAng="0" ptsTypes="AAAA">
                                      <p:cBhvr>
                                        <p:cTn id="35" dur="2000" fill="hold"/>
                                        <p:tgtEl>
                                          <p:spTgt spid="7"/>
                                        </p:tgtEl>
                                        <p:attrNameLst>
                                          <p:attrName>ppt_x</p:attrName>
                                          <p:attrName>ppt_y</p:attrName>
                                        </p:attrNameLst>
                                      </p:cBhvr>
                                      <p:rCtr x="-4774" y="9537"/>
                                    </p:animMotion>
                                  </p:childTnLst>
                                </p:cTn>
                              </p:par>
                              <p:par>
                                <p:cTn id="36" presetID="50" presetClass="path" presetSubtype="0" accel="50000" decel="50000" fill="hold" grpId="1" nodeType="withEffect">
                                  <p:stCondLst>
                                    <p:cond delay="0"/>
                                  </p:stCondLst>
                                  <p:childTnLst>
                                    <p:animMotion origin="layout" path="M 2.22222E-6 -4.93827E-6 L 0.04687 -4.93827E-6 C 0.06805 -4.93827E-6 0.09392 0.05247 0.09392 0.09507 L 0.09392 0.19105 " pathEditMode="relative" rAng="0" ptsTypes="AAAA">
                                      <p:cBhvr>
                                        <p:cTn id="37" dur="2000" fill="hold"/>
                                        <p:tgtEl>
                                          <p:spTgt spid="10"/>
                                        </p:tgtEl>
                                        <p:attrNameLst>
                                          <p:attrName>ppt_x</p:attrName>
                                          <p:attrName>ppt_y</p:attrName>
                                        </p:attrNameLst>
                                      </p:cBhvr>
                                      <p:rCtr x="4688" y="9537"/>
                                    </p:animMotion>
                                  </p:childTnLst>
                                </p:cTn>
                              </p:par>
                            </p:childTnLst>
                          </p:cTn>
                        </p:par>
                        <p:par>
                          <p:cTn id="38" fill="hold">
                            <p:stCondLst>
                              <p:cond delay="2000"/>
                            </p:stCondLst>
                            <p:childTnLst>
                              <p:par>
                                <p:cTn id="39" presetID="10" presetClass="exit" presetSubtype="0" fill="hold" grpId="2" nodeType="afterEffect">
                                  <p:stCondLst>
                                    <p:cond delay="0"/>
                                  </p:stCondLst>
                                  <p:childTnLst>
                                    <p:animEffect transition="out" filter="fade">
                                      <p:cBhvr>
                                        <p:cTn id="40" dur="500"/>
                                        <p:tgtEl>
                                          <p:spTgt spid="7"/>
                                        </p:tgtEl>
                                      </p:cBhvr>
                                    </p:animEffect>
                                    <p:set>
                                      <p:cBhvr>
                                        <p:cTn id="41" dur="1" fill="hold">
                                          <p:stCondLst>
                                            <p:cond delay="499"/>
                                          </p:stCondLst>
                                        </p:cTn>
                                        <p:tgtEl>
                                          <p:spTgt spid="7"/>
                                        </p:tgtEl>
                                        <p:attrNameLst>
                                          <p:attrName>style.visibility</p:attrName>
                                        </p:attrNameLst>
                                      </p:cBhvr>
                                      <p:to>
                                        <p:strVal val="hidden"/>
                                      </p:to>
                                    </p:set>
                                  </p:childTnLst>
                                </p:cTn>
                              </p:par>
                              <p:par>
                                <p:cTn id="42" presetID="10" presetClass="exit" presetSubtype="0" fill="hold" grpId="2" nodeType="withEffect">
                                  <p:stCondLst>
                                    <p:cond delay="0"/>
                                  </p:stCondLst>
                                  <p:childTnLst>
                                    <p:animEffect transition="out" filter="fade">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childTnLst>
                          </p:cTn>
                        </p:par>
                        <p:par>
                          <p:cTn id="45" fill="hold">
                            <p:stCondLst>
                              <p:cond delay="2500"/>
                            </p:stCondLst>
                            <p:childTnLst>
                              <p:par>
                                <p:cTn id="46" presetID="10" presetClass="entr" presetSubtype="0" fill="hold"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P spid="159" grpId="1" animBg="1"/>
      <p:bldP spid="159" grpId="2" animBg="1"/>
      <p:bldP spid="2" grpId="0" animBg="1"/>
      <p:bldP spid="6" grpId="0" animBg="1"/>
      <p:bldP spid="6" grpId="1" animBg="1"/>
      <p:bldP spid="6" grpId="2" animBg="1"/>
      <p:bldP spid="7" grpId="0" animBg="1"/>
      <p:bldP spid="7" grpId="1" animBg="1"/>
      <p:bldP spid="7" grpId="2" animBg="1"/>
      <p:bldP spid="10" grpId="0" animBg="1"/>
      <p:bldP spid="10" grpId="1" animBg="1"/>
      <p:bldP spid="10" grpId="2"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Chart Placeholder 69">
            <a:extLst>
              <a:ext uri="{FF2B5EF4-FFF2-40B4-BE49-F238E27FC236}">
                <a16:creationId xmlns:a16="http://schemas.microsoft.com/office/drawing/2014/main" id="{389CA1B9-35D7-7189-04DD-C69108A04DBC}"/>
              </a:ext>
            </a:extLst>
          </p:cNvPr>
          <p:cNvSpPr>
            <a:spLocks noGrp="1"/>
          </p:cNvSpPr>
          <p:nvPr>
            <p:ph type="chart" sz="quarter" idx="12"/>
          </p:nvPr>
        </p:nvSpPr>
        <p:spPr/>
        <p:txBody>
          <a:bodyPr/>
          <a:lstStyle/>
          <a:p>
            <a:endParaRPr lang="en-US"/>
          </a:p>
        </p:txBody>
      </p:sp>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(MC)</a:t>
            </a:r>
            <a:r>
              <a:rPr lang="en-US" baseline="30000" dirty="0"/>
              <a:t>2</a:t>
            </a:r>
            <a:r>
              <a:rPr lang="en-US" dirty="0"/>
              <a:t> operation: Read destination</a:t>
            </a:r>
            <a:endParaRPr lang="en-US" baseline="30000" dirty="0"/>
          </a:p>
        </p:txBody>
      </p:sp>
      <p:sp>
        <p:nvSpPr>
          <p:cNvPr id="2" name="Rounded Rectangle 1">
            <a:extLst>
              <a:ext uri="{FF2B5EF4-FFF2-40B4-BE49-F238E27FC236}">
                <a16:creationId xmlns:a16="http://schemas.microsoft.com/office/drawing/2014/main" id="{3CCEBD97-477F-D6F9-F4D9-B2EBF0103F2B}"/>
              </a:ext>
            </a:extLst>
          </p:cNvPr>
          <p:cNvSpPr/>
          <p:nvPr/>
        </p:nvSpPr>
        <p:spPr>
          <a:xfrm>
            <a:off x="3082345" y="2410046"/>
            <a:ext cx="1311641" cy="462873"/>
          </a:xfrm>
          <a:prstGeom prst="roundRect">
            <a:avLst/>
          </a:prstGeom>
          <a:gradFill>
            <a:gsLst>
              <a:gs pos="0">
                <a:srgbClr val="DAE8FC"/>
              </a:gs>
              <a:gs pos="50000">
                <a:srgbClr val="ECF3FD"/>
              </a:gs>
              <a:gs pos="100000">
                <a:srgbClr val="FFFFFF"/>
              </a:gs>
            </a:gsLst>
            <a:lin ang="16200000" scaled="1"/>
          </a:gradFill>
          <a:ln w="5781" cap="flat">
            <a:solidFill>
              <a:srgbClr val="6C8EBF"/>
            </a:solidFill>
            <a:prstDash val="solid"/>
            <a:miter/>
          </a:ln>
        </p:spPr>
        <p:txBody>
          <a:bodyPr rtlCol="0" anchor="ctr"/>
          <a:lstStyle/>
          <a:p>
            <a:pPr algn="ctr"/>
            <a:r>
              <a:rPr lang="en-US" sz="2133" b="1" dirty="0"/>
              <a:t>Core</a:t>
            </a:r>
          </a:p>
        </p:txBody>
      </p:sp>
      <p:sp>
        <p:nvSpPr>
          <p:cNvPr id="3" name="Rectangle 2">
            <a:extLst>
              <a:ext uri="{FF2B5EF4-FFF2-40B4-BE49-F238E27FC236}">
                <a16:creationId xmlns:a16="http://schemas.microsoft.com/office/drawing/2014/main" id="{7B25DE75-5458-5BDD-D945-9E1028F4BF2E}"/>
              </a:ext>
            </a:extLst>
          </p:cNvPr>
          <p:cNvSpPr/>
          <p:nvPr/>
        </p:nvSpPr>
        <p:spPr>
          <a:xfrm>
            <a:off x="3733598" y="3173732"/>
            <a:ext cx="4475013" cy="462873"/>
          </a:xfrm>
          <a:prstGeom prst="rect">
            <a:avLst/>
          </a:prstGeom>
          <a:gradFill>
            <a:gsLst>
              <a:gs pos="0">
                <a:srgbClr val="F8CECC"/>
              </a:gs>
              <a:gs pos="50000">
                <a:srgbClr val="FBE6E5"/>
              </a:gs>
              <a:gs pos="100000">
                <a:srgbClr val="FFFFFF"/>
              </a:gs>
            </a:gsLst>
            <a:lin ang="16200000" scaled="1"/>
          </a:gradFill>
          <a:ln w="5781" cap="flat">
            <a:solidFill>
              <a:srgbClr val="B85450"/>
            </a:solidFill>
            <a:prstDash val="solid"/>
            <a:miter/>
          </a:ln>
          <a:effectLst/>
        </p:spPr>
        <p:txBody>
          <a:bodyPr rtlCol="0" anchor="ctr"/>
          <a:lstStyle/>
          <a:p>
            <a:pPr algn="ctr"/>
            <a:r>
              <a:rPr lang="en-US" sz="2133" b="1" dirty="0"/>
              <a:t>Last-level $</a:t>
            </a:r>
          </a:p>
        </p:txBody>
      </p:sp>
      <p:sp>
        <p:nvSpPr>
          <p:cNvPr id="4" name="Rectangle 3">
            <a:extLst>
              <a:ext uri="{FF2B5EF4-FFF2-40B4-BE49-F238E27FC236}">
                <a16:creationId xmlns:a16="http://schemas.microsoft.com/office/drawing/2014/main" id="{EFE8D62E-998A-729D-D11A-35DFD3102A7D}"/>
              </a:ext>
            </a:extLst>
          </p:cNvPr>
          <p:cNvSpPr/>
          <p:nvPr/>
        </p:nvSpPr>
        <p:spPr>
          <a:xfrm>
            <a:off x="3082345" y="3875813"/>
            <a:ext cx="5786655" cy="385728"/>
          </a:xfrm>
          <a:prstGeom prst="rect">
            <a:avLst/>
          </a:prstGeom>
          <a:gradFill>
            <a:gsLst>
              <a:gs pos="0">
                <a:srgbClr val="D5E8D4"/>
              </a:gs>
              <a:gs pos="50000">
                <a:srgbClr val="EAF3E9"/>
              </a:gs>
              <a:gs pos="100000">
                <a:srgbClr val="FFFFFF"/>
              </a:gs>
            </a:gsLst>
            <a:lin ang="16200000" scaled="1"/>
          </a:gradFill>
          <a:ln w="964" cap="flat">
            <a:noFill/>
            <a:prstDash val="solid"/>
            <a:miter/>
          </a:ln>
          <a:effectLst/>
        </p:spPr>
        <p:txBody>
          <a:bodyPr rtlCol="0" anchor="ctr"/>
          <a:lstStyle/>
          <a:p>
            <a:pPr algn="ctr"/>
            <a:r>
              <a:rPr lang="en-US" sz="2133" b="1" dirty="0"/>
              <a:t>Interconnect</a:t>
            </a:r>
          </a:p>
        </p:txBody>
      </p:sp>
      <p:sp>
        <p:nvSpPr>
          <p:cNvPr id="6" name="Freeform 5">
            <a:extLst>
              <a:ext uri="{FF2B5EF4-FFF2-40B4-BE49-F238E27FC236}">
                <a16:creationId xmlns:a16="http://schemas.microsoft.com/office/drawing/2014/main" id="{762387C5-7A19-83E1-A35D-BD0DDFE6C8C1}"/>
              </a:ext>
            </a:extLst>
          </p:cNvPr>
          <p:cNvSpPr/>
          <p:nvPr/>
        </p:nvSpPr>
        <p:spPr>
          <a:xfrm>
            <a:off x="3082345" y="3875813"/>
            <a:ext cx="5786655" cy="385728"/>
          </a:xfrm>
          <a:custGeom>
            <a:avLst/>
            <a:gdLst>
              <a:gd name="connsiteX0" fmla="*/ 0 w 4339991"/>
              <a:gd name="connsiteY0" fmla="*/ 0 h 289296"/>
              <a:gd name="connsiteX1" fmla="*/ 4339992 w 4339991"/>
              <a:gd name="connsiteY1" fmla="*/ 0 h 289296"/>
              <a:gd name="connsiteX2" fmla="*/ 4339992 w 4339991"/>
              <a:gd name="connsiteY2" fmla="*/ 289296 h 289296"/>
              <a:gd name="connsiteX3" fmla="*/ 0 w 4339991"/>
              <a:gd name="connsiteY3" fmla="*/ 289296 h 289296"/>
            </a:gdLst>
            <a:ahLst/>
            <a:cxnLst>
              <a:cxn ang="0">
                <a:pos x="connsiteX0" y="connsiteY0"/>
              </a:cxn>
              <a:cxn ang="0">
                <a:pos x="connsiteX1" y="connsiteY1"/>
              </a:cxn>
              <a:cxn ang="0">
                <a:pos x="connsiteX2" y="connsiteY2"/>
              </a:cxn>
              <a:cxn ang="0">
                <a:pos x="connsiteX3" y="connsiteY3"/>
              </a:cxn>
            </a:cxnLst>
            <a:rect l="l" t="t" r="r" b="b"/>
            <a:pathLst>
              <a:path w="4339991" h="289296">
                <a:moveTo>
                  <a:pt x="0" y="0"/>
                </a:moveTo>
                <a:lnTo>
                  <a:pt x="4339992" y="0"/>
                </a:lnTo>
                <a:moveTo>
                  <a:pt x="4339992" y="289296"/>
                </a:moveTo>
                <a:lnTo>
                  <a:pt x="0" y="289296"/>
                </a:lnTo>
              </a:path>
            </a:pathLst>
          </a:custGeom>
          <a:noFill/>
          <a:ln w="5781" cap="sq">
            <a:solidFill>
              <a:srgbClr val="000000"/>
            </a:solidFill>
            <a:prstDash val="solid"/>
            <a:miter/>
          </a:ln>
          <a:effectLst/>
        </p:spPr>
        <p:txBody>
          <a:bodyPr rtlCol="0" anchor="ctr"/>
          <a:lstStyle/>
          <a:p>
            <a:endParaRPr lang="en-US" sz="2400"/>
          </a:p>
        </p:txBody>
      </p:sp>
      <p:sp>
        <p:nvSpPr>
          <p:cNvPr id="7" name="Rectangle 6">
            <a:extLst>
              <a:ext uri="{FF2B5EF4-FFF2-40B4-BE49-F238E27FC236}">
                <a16:creationId xmlns:a16="http://schemas.microsoft.com/office/drawing/2014/main" id="{4CC11B81-3DB4-3AA0-1E16-1398575683C3}"/>
              </a:ext>
            </a:extLst>
          </p:cNvPr>
          <p:cNvSpPr/>
          <p:nvPr/>
        </p:nvSpPr>
        <p:spPr>
          <a:xfrm>
            <a:off x="4239675" y="4492979"/>
            <a:ext cx="1157331" cy="617165"/>
          </a:xfrm>
          <a:prstGeom prst="rect">
            <a:avLst/>
          </a:prstGeom>
          <a:solidFill>
            <a:srgbClr val="FFFFFF"/>
          </a:solidFill>
          <a:ln w="5781" cap="flat">
            <a:solidFill>
              <a:srgbClr val="000000"/>
            </a:solidFill>
            <a:prstDash val="solid"/>
            <a:miter/>
          </a:ln>
          <a:effectLst/>
        </p:spPr>
        <p:txBody>
          <a:bodyPr rtlCol="0" anchor="ctr"/>
          <a:lstStyle/>
          <a:p>
            <a:pPr algn="ctr"/>
            <a:r>
              <a:rPr lang="en-US" sz="1600" b="1" dirty="0"/>
              <a:t>Memory controller</a:t>
            </a:r>
          </a:p>
        </p:txBody>
      </p:sp>
      <p:sp>
        <p:nvSpPr>
          <p:cNvPr id="8" name="Rectangle 7">
            <a:extLst>
              <a:ext uri="{FF2B5EF4-FFF2-40B4-BE49-F238E27FC236}">
                <a16:creationId xmlns:a16="http://schemas.microsoft.com/office/drawing/2014/main" id="{2F5B55C0-8B79-5CD2-96FF-E99ACF0C1154}"/>
              </a:ext>
            </a:extLst>
          </p:cNvPr>
          <p:cNvSpPr/>
          <p:nvPr/>
        </p:nvSpPr>
        <p:spPr>
          <a:xfrm>
            <a:off x="6477181" y="4492979"/>
            <a:ext cx="1157331" cy="617165"/>
          </a:xfrm>
          <a:prstGeom prst="rect">
            <a:avLst/>
          </a:prstGeom>
          <a:solidFill>
            <a:srgbClr val="FFFFFF"/>
          </a:solidFill>
          <a:ln w="5781" cap="flat">
            <a:solidFill>
              <a:srgbClr val="000000"/>
            </a:solidFill>
            <a:prstDash val="solid"/>
            <a:miter/>
          </a:ln>
          <a:effectLst/>
        </p:spPr>
        <p:txBody>
          <a:bodyPr rtlCol="0" anchor="ctr"/>
          <a:lstStyle/>
          <a:p>
            <a:pPr algn="ctr"/>
            <a:r>
              <a:rPr lang="en-US" sz="1600" b="1" dirty="0"/>
              <a:t>Memory controller</a:t>
            </a:r>
          </a:p>
        </p:txBody>
      </p:sp>
      <p:sp>
        <p:nvSpPr>
          <p:cNvPr id="9" name="Rectangle 8">
            <a:extLst>
              <a:ext uri="{FF2B5EF4-FFF2-40B4-BE49-F238E27FC236}">
                <a16:creationId xmlns:a16="http://schemas.microsoft.com/office/drawing/2014/main" id="{B314F952-0697-725D-B0C9-BFB5907B3EC9}"/>
              </a:ext>
            </a:extLst>
          </p:cNvPr>
          <p:cNvSpPr/>
          <p:nvPr/>
        </p:nvSpPr>
        <p:spPr>
          <a:xfrm>
            <a:off x="3969631" y="5264436"/>
            <a:ext cx="1697419" cy="617165"/>
          </a:xfrm>
          <a:prstGeom prst="rect">
            <a:avLst/>
          </a:prstGeom>
          <a:gradFill>
            <a:gsLst>
              <a:gs pos="0">
                <a:srgbClr val="FFE6CC"/>
              </a:gs>
              <a:gs pos="50000">
                <a:srgbClr val="FFF2E5"/>
              </a:gs>
              <a:gs pos="100000">
                <a:srgbClr val="FFFFFF"/>
              </a:gs>
            </a:gsLst>
            <a:lin ang="16200000" scaled="1"/>
          </a:gradFill>
          <a:ln w="5781" cap="flat">
            <a:solidFill>
              <a:srgbClr val="000000"/>
            </a:solidFill>
            <a:prstDash val="solid"/>
            <a:miter/>
          </a:ln>
        </p:spPr>
        <p:txBody>
          <a:bodyPr rtlCol="0" anchor="t"/>
          <a:lstStyle/>
          <a:p>
            <a:pPr algn="ctr"/>
            <a:r>
              <a:rPr lang="en-US" sz="2133" b="1" dirty="0"/>
              <a:t>Memory</a:t>
            </a:r>
          </a:p>
        </p:txBody>
      </p:sp>
      <p:sp>
        <p:nvSpPr>
          <p:cNvPr id="10" name="Rectangle 9">
            <a:extLst>
              <a:ext uri="{FF2B5EF4-FFF2-40B4-BE49-F238E27FC236}">
                <a16:creationId xmlns:a16="http://schemas.microsoft.com/office/drawing/2014/main" id="{09066B78-04F2-A097-BE51-11D82DB8F946}"/>
              </a:ext>
            </a:extLst>
          </p:cNvPr>
          <p:cNvSpPr/>
          <p:nvPr/>
        </p:nvSpPr>
        <p:spPr>
          <a:xfrm>
            <a:off x="6207137" y="5264436"/>
            <a:ext cx="1697419" cy="617165"/>
          </a:xfrm>
          <a:prstGeom prst="rect">
            <a:avLst/>
          </a:prstGeom>
          <a:gradFill>
            <a:gsLst>
              <a:gs pos="0">
                <a:srgbClr val="FFE6CC"/>
              </a:gs>
              <a:gs pos="50000">
                <a:srgbClr val="FFF2E5"/>
              </a:gs>
              <a:gs pos="100000">
                <a:srgbClr val="FFFFFF"/>
              </a:gs>
            </a:gsLst>
            <a:lin ang="16200000" scaled="1"/>
          </a:gradFill>
          <a:ln w="5781" cap="flat">
            <a:solidFill>
              <a:srgbClr val="000000"/>
            </a:solidFill>
            <a:prstDash val="solid"/>
            <a:miter/>
          </a:ln>
        </p:spPr>
        <p:txBody>
          <a:bodyPr rtlCol="0" anchor="t"/>
          <a:lstStyle/>
          <a:p>
            <a:pPr algn="ctr"/>
            <a:r>
              <a:rPr lang="en-US" sz="2133" b="1" dirty="0"/>
              <a:t>Memory</a:t>
            </a:r>
          </a:p>
        </p:txBody>
      </p:sp>
      <p:sp>
        <p:nvSpPr>
          <p:cNvPr id="11" name="Rounded Rectangle 10">
            <a:extLst>
              <a:ext uri="{FF2B5EF4-FFF2-40B4-BE49-F238E27FC236}">
                <a16:creationId xmlns:a16="http://schemas.microsoft.com/office/drawing/2014/main" id="{4F168758-8581-4629-F112-F613CDFC9B56}"/>
              </a:ext>
            </a:extLst>
          </p:cNvPr>
          <p:cNvSpPr/>
          <p:nvPr/>
        </p:nvSpPr>
        <p:spPr>
          <a:xfrm>
            <a:off x="5319852" y="2410046"/>
            <a:ext cx="1311641" cy="462873"/>
          </a:xfrm>
          <a:prstGeom prst="roundRect">
            <a:avLst/>
          </a:prstGeom>
          <a:gradFill>
            <a:gsLst>
              <a:gs pos="0">
                <a:srgbClr val="DAE8FC"/>
              </a:gs>
              <a:gs pos="50000">
                <a:srgbClr val="ECF3FD"/>
              </a:gs>
              <a:gs pos="100000">
                <a:srgbClr val="FFFFFF"/>
              </a:gs>
            </a:gsLst>
            <a:lin ang="16200000" scaled="1"/>
          </a:gradFill>
          <a:ln w="5781" cap="flat">
            <a:solidFill>
              <a:srgbClr val="6C8EBF"/>
            </a:solidFill>
            <a:prstDash val="solid"/>
            <a:miter/>
          </a:ln>
        </p:spPr>
        <p:txBody>
          <a:bodyPr rtlCol="0" anchor="ctr"/>
          <a:lstStyle/>
          <a:p>
            <a:pPr algn="ctr"/>
            <a:r>
              <a:rPr lang="en-US" sz="2133" b="1" dirty="0"/>
              <a:t>Core</a:t>
            </a:r>
          </a:p>
        </p:txBody>
      </p:sp>
      <p:sp>
        <p:nvSpPr>
          <p:cNvPr id="12" name="Rounded Rectangle 11">
            <a:extLst>
              <a:ext uri="{FF2B5EF4-FFF2-40B4-BE49-F238E27FC236}">
                <a16:creationId xmlns:a16="http://schemas.microsoft.com/office/drawing/2014/main" id="{E554013B-4F79-F132-3690-65E997CE2436}"/>
              </a:ext>
            </a:extLst>
          </p:cNvPr>
          <p:cNvSpPr/>
          <p:nvPr/>
        </p:nvSpPr>
        <p:spPr>
          <a:xfrm>
            <a:off x="7557358" y="2410046"/>
            <a:ext cx="1311641" cy="462873"/>
          </a:xfrm>
          <a:prstGeom prst="roundRect">
            <a:avLst/>
          </a:prstGeom>
          <a:gradFill>
            <a:gsLst>
              <a:gs pos="0">
                <a:srgbClr val="DAE8FC"/>
              </a:gs>
              <a:gs pos="50000">
                <a:srgbClr val="ECF3FD"/>
              </a:gs>
              <a:gs pos="100000">
                <a:srgbClr val="FFFFFF"/>
              </a:gs>
            </a:gsLst>
            <a:lin ang="16200000" scaled="1"/>
          </a:gradFill>
          <a:ln w="5781" cap="flat">
            <a:solidFill>
              <a:srgbClr val="6C8EBF"/>
            </a:solidFill>
            <a:prstDash val="solid"/>
            <a:miter/>
          </a:ln>
        </p:spPr>
        <p:txBody>
          <a:bodyPr rtlCol="0" anchor="ctr"/>
          <a:lstStyle/>
          <a:p>
            <a:pPr algn="ctr"/>
            <a:r>
              <a:rPr lang="en-US" sz="2133" b="1" dirty="0"/>
              <a:t>Core</a:t>
            </a:r>
          </a:p>
        </p:txBody>
      </p:sp>
      <p:grpSp>
        <p:nvGrpSpPr>
          <p:cNvPr id="13" name="Group 12">
            <a:extLst>
              <a:ext uri="{FF2B5EF4-FFF2-40B4-BE49-F238E27FC236}">
                <a16:creationId xmlns:a16="http://schemas.microsoft.com/office/drawing/2014/main" id="{12CDDBAC-653A-6AD6-03F9-2979A3E2EF8D}"/>
              </a:ext>
            </a:extLst>
          </p:cNvPr>
          <p:cNvGrpSpPr/>
          <p:nvPr/>
        </p:nvGrpSpPr>
        <p:grpSpPr>
          <a:xfrm>
            <a:off x="7711668" y="4338689"/>
            <a:ext cx="1774573" cy="848601"/>
            <a:chOff x="5783751" y="3254016"/>
            <a:chExt cx="1330930" cy="636451"/>
          </a:xfrm>
        </p:grpSpPr>
        <p:sp>
          <p:nvSpPr>
            <p:cNvPr id="14" name="Rectangle 13">
              <a:extLst>
                <a:ext uri="{FF2B5EF4-FFF2-40B4-BE49-F238E27FC236}">
                  <a16:creationId xmlns:a16="http://schemas.microsoft.com/office/drawing/2014/main" id="{AE1107AE-2CF5-8E52-5C25-A1BBAA58BF19}"/>
                </a:ext>
              </a:extLst>
            </p:cNvPr>
            <p:cNvSpPr/>
            <p:nvPr/>
          </p:nvSpPr>
          <p:spPr>
            <a:xfrm>
              <a:off x="5783751" y="3254016"/>
              <a:ext cx="1330930" cy="173577"/>
            </a:xfrm>
            <a:prstGeom prst="rect">
              <a:avLst/>
            </a:prstGeom>
            <a:solidFill>
              <a:srgbClr val="FFFFFF"/>
            </a:solidFill>
            <a:ln w="5781" cap="flat">
              <a:solidFill>
                <a:srgbClr val="000000"/>
              </a:solidFill>
              <a:prstDash val="solid"/>
              <a:miter/>
            </a:ln>
          </p:spPr>
          <p:txBody>
            <a:bodyPr rtlCol="0" anchor="ctr"/>
            <a:lstStyle/>
            <a:p>
              <a:pPr algn="ctr"/>
              <a:r>
                <a:rPr lang="en-US" sz="1400" b="1" dirty="0"/>
                <a:t>Copy Tracking Table</a:t>
              </a:r>
            </a:p>
          </p:txBody>
        </p:sp>
        <p:sp>
          <p:nvSpPr>
            <p:cNvPr id="15" name="Rectangle 14">
              <a:extLst>
                <a:ext uri="{FF2B5EF4-FFF2-40B4-BE49-F238E27FC236}">
                  <a16:creationId xmlns:a16="http://schemas.microsoft.com/office/drawing/2014/main" id="{B5BC8452-D68D-1BFD-AFDD-8354F276E63C}"/>
                </a:ext>
              </a:extLst>
            </p:cNvPr>
            <p:cNvSpPr/>
            <p:nvPr/>
          </p:nvSpPr>
          <p:spPr>
            <a:xfrm>
              <a:off x="5783751" y="3427594"/>
              <a:ext cx="405065"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16" name="Rectangle 15">
              <a:extLst>
                <a:ext uri="{FF2B5EF4-FFF2-40B4-BE49-F238E27FC236}">
                  <a16:creationId xmlns:a16="http://schemas.microsoft.com/office/drawing/2014/main" id="{7517111F-C7E9-D5DE-5E20-F4140336349F}"/>
                </a:ext>
              </a:extLst>
            </p:cNvPr>
            <p:cNvSpPr/>
            <p:nvPr/>
          </p:nvSpPr>
          <p:spPr>
            <a:xfrm>
              <a:off x="6188817" y="3427594"/>
              <a:ext cx="405065"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17" name="Rectangle 16">
              <a:extLst>
                <a:ext uri="{FF2B5EF4-FFF2-40B4-BE49-F238E27FC236}">
                  <a16:creationId xmlns:a16="http://schemas.microsoft.com/office/drawing/2014/main" id="{4E192791-660A-912D-2003-E4B774E632CA}"/>
                </a:ext>
              </a:extLst>
            </p:cNvPr>
            <p:cNvSpPr/>
            <p:nvPr/>
          </p:nvSpPr>
          <p:spPr>
            <a:xfrm>
              <a:off x="6593883" y="3427594"/>
              <a:ext cx="376132"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18" name="Rectangle 17">
              <a:extLst>
                <a:ext uri="{FF2B5EF4-FFF2-40B4-BE49-F238E27FC236}">
                  <a16:creationId xmlns:a16="http://schemas.microsoft.com/office/drawing/2014/main" id="{70514AD4-A988-D5B7-4460-001C14295987}"/>
                </a:ext>
              </a:extLst>
            </p:cNvPr>
            <p:cNvSpPr/>
            <p:nvPr/>
          </p:nvSpPr>
          <p:spPr>
            <a:xfrm>
              <a:off x="6941082" y="3427594"/>
              <a:ext cx="173599"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19" name="Rectangle 18">
              <a:extLst>
                <a:ext uri="{FF2B5EF4-FFF2-40B4-BE49-F238E27FC236}">
                  <a16:creationId xmlns:a16="http://schemas.microsoft.com/office/drawing/2014/main" id="{A584654F-B0AA-2239-FA1B-BE6A82CC2E26}"/>
                </a:ext>
              </a:extLst>
            </p:cNvPr>
            <p:cNvSpPr/>
            <p:nvPr/>
          </p:nvSpPr>
          <p:spPr>
            <a:xfrm>
              <a:off x="5783751" y="3543312"/>
              <a:ext cx="405065"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20" name="Rectangle 19">
              <a:extLst>
                <a:ext uri="{FF2B5EF4-FFF2-40B4-BE49-F238E27FC236}">
                  <a16:creationId xmlns:a16="http://schemas.microsoft.com/office/drawing/2014/main" id="{C5365F3C-F139-2CEF-3727-DDE50C834433}"/>
                </a:ext>
              </a:extLst>
            </p:cNvPr>
            <p:cNvSpPr/>
            <p:nvPr/>
          </p:nvSpPr>
          <p:spPr>
            <a:xfrm>
              <a:off x="6188817" y="3543312"/>
              <a:ext cx="405065"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21" name="Rectangle 20">
              <a:extLst>
                <a:ext uri="{FF2B5EF4-FFF2-40B4-BE49-F238E27FC236}">
                  <a16:creationId xmlns:a16="http://schemas.microsoft.com/office/drawing/2014/main" id="{623BF1DE-731D-FD12-9971-B07534BC71AF}"/>
                </a:ext>
              </a:extLst>
            </p:cNvPr>
            <p:cNvSpPr/>
            <p:nvPr/>
          </p:nvSpPr>
          <p:spPr>
            <a:xfrm>
              <a:off x="6593883" y="3543312"/>
              <a:ext cx="376132"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22" name="Rectangle 21">
              <a:extLst>
                <a:ext uri="{FF2B5EF4-FFF2-40B4-BE49-F238E27FC236}">
                  <a16:creationId xmlns:a16="http://schemas.microsoft.com/office/drawing/2014/main" id="{56DD0618-0960-FC9D-144E-0A0C860D614A}"/>
                </a:ext>
              </a:extLst>
            </p:cNvPr>
            <p:cNvSpPr/>
            <p:nvPr/>
          </p:nvSpPr>
          <p:spPr>
            <a:xfrm>
              <a:off x="6941082" y="3543312"/>
              <a:ext cx="173599"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23" name="Rectangle 22">
              <a:extLst>
                <a:ext uri="{FF2B5EF4-FFF2-40B4-BE49-F238E27FC236}">
                  <a16:creationId xmlns:a16="http://schemas.microsoft.com/office/drawing/2014/main" id="{239C25DE-F4DB-EB41-EBC7-583A4199CD9E}"/>
                </a:ext>
              </a:extLst>
            </p:cNvPr>
            <p:cNvSpPr/>
            <p:nvPr/>
          </p:nvSpPr>
          <p:spPr>
            <a:xfrm>
              <a:off x="5783751" y="3659031"/>
              <a:ext cx="405065"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24" name="Rectangle 23">
              <a:extLst>
                <a:ext uri="{FF2B5EF4-FFF2-40B4-BE49-F238E27FC236}">
                  <a16:creationId xmlns:a16="http://schemas.microsoft.com/office/drawing/2014/main" id="{D72D3D19-EE44-9852-2107-AF2CE6625FED}"/>
                </a:ext>
              </a:extLst>
            </p:cNvPr>
            <p:cNvSpPr/>
            <p:nvPr/>
          </p:nvSpPr>
          <p:spPr>
            <a:xfrm>
              <a:off x="6188817" y="3659031"/>
              <a:ext cx="405065"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25" name="Rectangle 24">
              <a:extLst>
                <a:ext uri="{FF2B5EF4-FFF2-40B4-BE49-F238E27FC236}">
                  <a16:creationId xmlns:a16="http://schemas.microsoft.com/office/drawing/2014/main" id="{A019EAB3-F63C-DE07-7DD8-290353EA8488}"/>
                </a:ext>
              </a:extLst>
            </p:cNvPr>
            <p:cNvSpPr/>
            <p:nvPr/>
          </p:nvSpPr>
          <p:spPr>
            <a:xfrm>
              <a:off x="6593883" y="3659031"/>
              <a:ext cx="376132"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26" name="Rectangle 25">
              <a:extLst>
                <a:ext uri="{FF2B5EF4-FFF2-40B4-BE49-F238E27FC236}">
                  <a16:creationId xmlns:a16="http://schemas.microsoft.com/office/drawing/2014/main" id="{8D16C58E-7C6C-0063-C871-DA4D24871799}"/>
                </a:ext>
              </a:extLst>
            </p:cNvPr>
            <p:cNvSpPr/>
            <p:nvPr/>
          </p:nvSpPr>
          <p:spPr>
            <a:xfrm>
              <a:off x="6941082" y="3659031"/>
              <a:ext cx="173599"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27" name="Rectangle 26">
              <a:extLst>
                <a:ext uri="{FF2B5EF4-FFF2-40B4-BE49-F238E27FC236}">
                  <a16:creationId xmlns:a16="http://schemas.microsoft.com/office/drawing/2014/main" id="{1BA4D5C5-6F37-7D5D-15A2-1F437F5C0789}"/>
                </a:ext>
              </a:extLst>
            </p:cNvPr>
            <p:cNvSpPr/>
            <p:nvPr/>
          </p:nvSpPr>
          <p:spPr>
            <a:xfrm>
              <a:off x="5783751" y="3774749"/>
              <a:ext cx="405065"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28" name="Rectangle 27">
              <a:extLst>
                <a:ext uri="{FF2B5EF4-FFF2-40B4-BE49-F238E27FC236}">
                  <a16:creationId xmlns:a16="http://schemas.microsoft.com/office/drawing/2014/main" id="{D97A810C-E940-BED5-F38A-5147420AEE18}"/>
                </a:ext>
              </a:extLst>
            </p:cNvPr>
            <p:cNvSpPr/>
            <p:nvPr/>
          </p:nvSpPr>
          <p:spPr>
            <a:xfrm>
              <a:off x="6188817" y="3774749"/>
              <a:ext cx="405065"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29" name="Rectangle 28">
              <a:extLst>
                <a:ext uri="{FF2B5EF4-FFF2-40B4-BE49-F238E27FC236}">
                  <a16:creationId xmlns:a16="http://schemas.microsoft.com/office/drawing/2014/main" id="{860F3251-BAD6-63CD-8FE9-1CC9473EDBBF}"/>
                </a:ext>
              </a:extLst>
            </p:cNvPr>
            <p:cNvSpPr/>
            <p:nvPr/>
          </p:nvSpPr>
          <p:spPr>
            <a:xfrm>
              <a:off x="6593883" y="3774749"/>
              <a:ext cx="376132"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30" name="Rectangle 29">
              <a:extLst>
                <a:ext uri="{FF2B5EF4-FFF2-40B4-BE49-F238E27FC236}">
                  <a16:creationId xmlns:a16="http://schemas.microsoft.com/office/drawing/2014/main" id="{81294C4B-7F39-8EFA-64AE-739A923E9FBD}"/>
                </a:ext>
              </a:extLst>
            </p:cNvPr>
            <p:cNvSpPr/>
            <p:nvPr/>
          </p:nvSpPr>
          <p:spPr>
            <a:xfrm>
              <a:off x="6941082" y="3774749"/>
              <a:ext cx="173599" cy="115718"/>
            </a:xfrm>
            <a:prstGeom prst="rect">
              <a:avLst/>
            </a:prstGeom>
            <a:solidFill>
              <a:srgbClr val="FFFFFF"/>
            </a:solidFill>
            <a:ln w="5781" cap="flat">
              <a:solidFill>
                <a:srgbClr val="000000"/>
              </a:solidFill>
              <a:prstDash val="solid"/>
              <a:miter/>
            </a:ln>
          </p:spPr>
          <p:txBody>
            <a:bodyPr rtlCol="0" anchor="ctr"/>
            <a:lstStyle/>
            <a:p>
              <a:endParaRPr lang="en-US" sz="2400"/>
            </a:p>
          </p:txBody>
        </p:sp>
      </p:grpSp>
      <p:cxnSp>
        <p:nvCxnSpPr>
          <p:cNvPr id="31" name="Elbow Connector 30">
            <a:extLst>
              <a:ext uri="{FF2B5EF4-FFF2-40B4-BE49-F238E27FC236}">
                <a16:creationId xmlns:a16="http://schemas.microsoft.com/office/drawing/2014/main" id="{467FB4AB-7F04-8D6B-215A-D7734BB7F9EF}"/>
              </a:ext>
            </a:extLst>
          </p:cNvPr>
          <p:cNvCxnSpPr>
            <a:stCxn id="2" idx="2"/>
            <a:endCxn id="3" idx="0"/>
          </p:cNvCxnSpPr>
          <p:nvPr/>
        </p:nvCxnSpPr>
        <p:spPr>
          <a:xfrm rot="16200000" flipH="1">
            <a:off x="4704230" y="1906855"/>
            <a:ext cx="300812" cy="2232939"/>
          </a:xfrm>
          <a:prstGeom prst="bentConnector3">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7056DD11-E318-BE35-D36C-AE378E1B8F4D}"/>
              </a:ext>
            </a:extLst>
          </p:cNvPr>
          <p:cNvCxnSpPr>
            <a:stCxn id="11" idx="2"/>
            <a:endCxn id="3" idx="0"/>
          </p:cNvCxnSpPr>
          <p:nvPr/>
        </p:nvCxnSpPr>
        <p:spPr>
          <a:xfrm flipH="1">
            <a:off x="5971104" y="2872919"/>
            <a:ext cx="4568" cy="30081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3" name="Elbow Connector 32">
            <a:extLst>
              <a:ext uri="{FF2B5EF4-FFF2-40B4-BE49-F238E27FC236}">
                <a16:creationId xmlns:a16="http://schemas.microsoft.com/office/drawing/2014/main" id="{D3B2EF55-0D7C-6A04-4CDE-FEE5D776BDF0}"/>
              </a:ext>
            </a:extLst>
          </p:cNvPr>
          <p:cNvCxnSpPr>
            <a:stCxn id="12" idx="2"/>
            <a:endCxn id="3" idx="0"/>
          </p:cNvCxnSpPr>
          <p:nvPr/>
        </p:nvCxnSpPr>
        <p:spPr>
          <a:xfrm rot="5400000">
            <a:off x="6941737" y="1902287"/>
            <a:ext cx="300812" cy="2242075"/>
          </a:xfrm>
          <a:prstGeom prst="bentConnector3">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D336BBAB-4CB0-E26A-D8CB-CF94DC20EF9A}"/>
              </a:ext>
            </a:extLst>
          </p:cNvPr>
          <p:cNvCxnSpPr>
            <a:stCxn id="3" idx="2"/>
            <a:endCxn id="4" idx="0"/>
          </p:cNvCxnSpPr>
          <p:nvPr/>
        </p:nvCxnSpPr>
        <p:spPr>
          <a:xfrm>
            <a:off x="5971104" y="3636605"/>
            <a:ext cx="4568" cy="23920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5" name="Elbow Connector 34">
            <a:extLst>
              <a:ext uri="{FF2B5EF4-FFF2-40B4-BE49-F238E27FC236}">
                <a16:creationId xmlns:a16="http://schemas.microsoft.com/office/drawing/2014/main" id="{A886A552-D246-3898-AF1E-92D1D589A98E}"/>
              </a:ext>
            </a:extLst>
          </p:cNvPr>
          <p:cNvCxnSpPr>
            <a:cxnSpLocks/>
            <a:stCxn id="4" idx="2"/>
            <a:endCxn id="7" idx="0"/>
          </p:cNvCxnSpPr>
          <p:nvPr/>
        </p:nvCxnSpPr>
        <p:spPr>
          <a:xfrm rot="5400000">
            <a:off x="5281288" y="3798595"/>
            <a:ext cx="231437" cy="1157332"/>
          </a:xfrm>
          <a:prstGeom prst="bentConnector3">
            <a:avLst>
              <a:gd name="adj1" fmla="val 35117"/>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6" name="Elbow Connector 35">
            <a:extLst>
              <a:ext uri="{FF2B5EF4-FFF2-40B4-BE49-F238E27FC236}">
                <a16:creationId xmlns:a16="http://schemas.microsoft.com/office/drawing/2014/main" id="{239A2BC9-6059-EE90-A8FE-FE3B71912374}"/>
              </a:ext>
            </a:extLst>
          </p:cNvPr>
          <p:cNvCxnSpPr>
            <a:cxnSpLocks/>
            <a:stCxn id="4" idx="2"/>
            <a:endCxn id="8" idx="0"/>
          </p:cNvCxnSpPr>
          <p:nvPr/>
        </p:nvCxnSpPr>
        <p:spPr>
          <a:xfrm rot="16200000" flipH="1">
            <a:off x="6400040" y="3837173"/>
            <a:ext cx="231437" cy="1080175"/>
          </a:xfrm>
          <a:prstGeom prst="bentConnector3">
            <a:avLst>
              <a:gd name="adj1" fmla="val 35119"/>
            </a:avLst>
          </a:prstGeom>
          <a:ln>
            <a:tailEnd type="triangle"/>
          </a:ln>
          <a:effectLst/>
        </p:spPr>
        <p:style>
          <a:lnRef idx="2">
            <a:schemeClr val="accent1"/>
          </a:lnRef>
          <a:fillRef idx="0">
            <a:schemeClr val="accent1"/>
          </a:fillRef>
          <a:effectRef idx="1">
            <a:schemeClr val="accent1"/>
          </a:effectRef>
          <a:fontRef idx="minor">
            <a:schemeClr val="tx1"/>
          </a:fontRef>
        </p:style>
      </p:cxnSp>
      <p:grpSp>
        <p:nvGrpSpPr>
          <p:cNvPr id="37" name="Group 36">
            <a:extLst>
              <a:ext uri="{FF2B5EF4-FFF2-40B4-BE49-F238E27FC236}">
                <a16:creationId xmlns:a16="http://schemas.microsoft.com/office/drawing/2014/main" id="{7B0F32A8-012E-5119-8C1C-7C19BA2ED331}"/>
              </a:ext>
            </a:extLst>
          </p:cNvPr>
          <p:cNvGrpSpPr/>
          <p:nvPr/>
        </p:nvGrpSpPr>
        <p:grpSpPr>
          <a:xfrm>
            <a:off x="2387946" y="4338689"/>
            <a:ext cx="1774573" cy="848601"/>
            <a:chOff x="5783751" y="3254016"/>
            <a:chExt cx="1330930" cy="636451"/>
          </a:xfrm>
        </p:grpSpPr>
        <p:sp>
          <p:nvSpPr>
            <p:cNvPr id="38" name="Rectangle 37">
              <a:extLst>
                <a:ext uri="{FF2B5EF4-FFF2-40B4-BE49-F238E27FC236}">
                  <a16:creationId xmlns:a16="http://schemas.microsoft.com/office/drawing/2014/main" id="{A35B15B0-ED55-6DC4-73DA-34C2FDFF52A0}"/>
                </a:ext>
              </a:extLst>
            </p:cNvPr>
            <p:cNvSpPr/>
            <p:nvPr/>
          </p:nvSpPr>
          <p:spPr>
            <a:xfrm>
              <a:off x="5783751" y="3254016"/>
              <a:ext cx="1330930" cy="173577"/>
            </a:xfrm>
            <a:prstGeom prst="rect">
              <a:avLst/>
            </a:prstGeom>
            <a:solidFill>
              <a:srgbClr val="FFFFFF"/>
            </a:solidFill>
            <a:ln w="5781" cap="flat">
              <a:solidFill>
                <a:srgbClr val="000000"/>
              </a:solidFill>
              <a:prstDash val="solid"/>
              <a:miter/>
            </a:ln>
          </p:spPr>
          <p:txBody>
            <a:bodyPr rtlCol="0" anchor="ctr"/>
            <a:lstStyle/>
            <a:p>
              <a:pPr algn="ctr"/>
              <a:r>
                <a:rPr lang="en-US" sz="1400" b="1" dirty="0"/>
                <a:t>Copy Tracking Table</a:t>
              </a:r>
            </a:p>
          </p:txBody>
        </p:sp>
        <p:sp>
          <p:nvSpPr>
            <p:cNvPr id="39" name="Rectangle 38">
              <a:extLst>
                <a:ext uri="{FF2B5EF4-FFF2-40B4-BE49-F238E27FC236}">
                  <a16:creationId xmlns:a16="http://schemas.microsoft.com/office/drawing/2014/main" id="{31EF4B60-B9BD-A908-B963-273B235FFDF5}"/>
                </a:ext>
              </a:extLst>
            </p:cNvPr>
            <p:cNvSpPr/>
            <p:nvPr/>
          </p:nvSpPr>
          <p:spPr>
            <a:xfrm>
              <a:off x="5783751" y="3427594"/>
              <a:ext cx="405065"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40" name="Rectangle 39">
              <a:extLst>
                <a:ext uri="{FF2B5EF4-FFF2-40B4-BE49-F238E27FC236}">
                  <a16:creationId xmlns:a16="http://schemas.microsoft.com/office/drawing/2014/main" id="{1D7BDD8E-968D-D827-C5CE-D89F781D6655}"/>
                </a:ext>
              </a:extLst>
            </p:cNvPr>
            <p:cNvSpPr/>
            <p:nvPr/>
          </p:nvSpPr>
          <p:spPr>
            <a:xfrm>
              <a:off x="6188817" y="3427594"/>
              <a:ext cx="405065"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41" name="Rectangle 40">
              <a:extLst>
                <a:ext uri="{FF2B5EF4-FFF2-40B4-BE49-F238E27FC236}">
                  <a16:creationId xmlns:a16="http://schemas.microsoft.com/office/drawing/2014/main" id="{D758D3F5-1907-66C0-8506-BE067E57C807}"/>
                </a:ext>
              </a:extLst>
            </p:cNvPr>
            <p:cNvSpPr/>
            <p:nvPr/>
          </p:nvSpPr>
          <p:spPr>
            <a:xfrm>
              <a:off x="6593883" y="3427594"/>
              <a:ext cx="376132"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42" name="Rectangle 41">
              <a:extLst>
                <a:ext uri="{FF2B5EF4-FFF2-40B4-BE49-F238E27FC236}">
                  <a16:creationId xmlns:a16="http://schemas.microsoft.com/office/drawing/2014/main" id="{3E75A71D-39A3-CD41-7616-7F8FCEE8EF89}"/>
                </a:ext>
              </a:extLst>
            </p:cNvPr>
            <p:cNvSpPr/>
            <p:nvPr/>
          </p:nvSpPr>
          <p:spPr>
            <a:xfrm>
              <a:off x="6941082" y="3427594"/>
              <a:ext cx="173599"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43" name="Rectangle 42">
              <a:extLst>
                <a:ext uri="{FF2B5EF4-FFF2-40B4-BE49-F238E27FC236}">
                  <a16:creationId xmlns:a16="http://schemas.microsoft.com/office/drawing/2014/main" id="{2FC7142F-7B3A-C3A2-0E72-785A265509E5}"/>
                </a:ext>
              </a:extLst>
            </p:cNvPr>
            <p:cNvSpPr/>
            <p:nvPr/>
          </p:nvSpPr>
          <p:spPr>
            <a:xfrm>
              <a:off x="5783751" y="3543312"/>
              <a:ext cx="405065"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44" name="Rectangle 43">
              <a:extLst>
                <a:ext uri="{FF2B5EF4-FFF2-40B4-BE49-F238E27FC236}">
                  <a16:creationId xmlns:a16="http://schemas.microsoft.com/office/drawing/2014/main" id="{EE01974C-6BF5-541F-06AD-00A30AD55F55}"/>
                </a:ext>
              </a:extLst>
            </p:cNvPr>
            <p:cNvSpPr/>
            <p:nvPr/>
          </p:nvSpPr>
          <p:spPr>
            <a:xfrm>
              <a:off x="6188817" y="3543312"/>
              <a:ext cx="405065"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45" name="Rectangle 44">
              <a:extLst>
                <a:ext uri="{FF2B5EF4-FFF2-40B4-BE49-F238E27FC236}">
                  <a16:creationId xmlns:a16="http://schemas.microsoft.com/office/drawing/2014/main" id="{93396A67-409C-BA66-3A2C-5DA5AE25C56D}"/>
                </a:ext>
              </a:extLst>
            </p:cNvPr>
            <p:cNvSpPr/>
            <p:nvPr/>
          </p:nvSpPr>
          <p:spPr>
            <a:xfrm>
              <a:off x="6593883" y="3543312"/>
              <a:ext cx="376132"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46" name="Rectangle 45">
              <a:extLst>
                <a:ext uri="{FF2B5EF4-FFF2-40B4-BE49-F238E27FC236}">
                  <a16:creationId xmlns:a16="http://schemas.microsoft.com/office/drawing/2014/main" id="{29444769-0B4F-D61D-92BC-793D2108062F}"/>
                </a:ext>
              </a:extLst>
            </p:cNvPr>
            <p:cNvSpPr/>
            <p:nvPr/>
          </p:nvSpPr>
          <p:spPr>
            <a:xfrm>
              <a:off x="6941082" y="3543312"/>
              <a:ext cx="173599"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47" name="Rectangle 46">
              <a:extLst>
                <a:ext uri="{FF2B5EF4-FFF2-40B4-BE49-F238E27FC236}">
                  <a16:creationId xmlns:a16="http://schemas.microsoft.com/office/drawing/2014/main" id="{1BC8CBC5-1E38-BCA4-53C8-813C84260087}"/>
                </a:ext>
              </a:extLst>
            </p:cNvPr>
            <p:cNvSpPr/>
            <p:nvPr/>
          </p:nvSpPr>
          <p:spPr>
            <a:xfrm>
              <a:off x="5783751" y="3659031"/>
              <a:ext cx="405065"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48" name="Rectangle 47">
              <a:extLst>
                <a:ext uri="{FF2B5EF4-FFF2-40B4-BE49-F238E27FC236}">
                  <a16:creationId xmlns:a16="http://schemas.microsoft.com/office/drawing/2014/main" id="{9D0F7FFD-5407-2140-6498-C20CF74C8E28}"/>
                </a:ext>
              </a:extLst>
            </p:cNvPr>
            <p:cNvSpPr/>
            <p:nvPr/>
          </p:nvSpPr>
          <p:spPr>
            <a:xfrm>
              <a:off x="6188817" y="3659031"/>
              <a:ext cx="405065"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49" name="Rectangle 48">
              <a:extLst>
                <a:ext uri="{FF2B5EF4-FFF2-40B4-BE49-F238E27FC236}">
                  <a16:creationId xmlns:a16="http://schemas.microsoft.com/office/drawing/2014/main" id="{14FFD8C9-7C2F-5298-1D4F-B604AD791C24}"/>
                </a:ext>
              </a:extLst>
            </p:cNvPr>
            <p:cNvSpPr/>
            <p:nvPr/>
          </p:nvSpPr>
          <p:spPr>
            <a:xfrm>
              <a:off x="6593883" y="3659031"/>
              <a:ext cx="376132"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50" name="Rectangle 49">
              <a:extLst>
                <a:ext uri="{FF2B5EF4-FFF2-40B4-BE49-F238E27FC236}">
                  <a16:creationId xmlns:a16="http://schemas.microsoft.com/office/drawing/2014/main" id="{562801DA-03B4-686A-2646-F89FDB438436}"/>
                </a:ext>
              </a:extLst>
            </p:cNvPr>
            <p:cNvSpPr/>
            <p:nvPr/>
          </p:nvSpPr>
          <p:spPr>
            <a:xfrm>
              <a:off x="6941082" y="3659031"/>
              <a:ext cx="173599"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51" name="Rectangle 50">
              <a:extLst>
                <a:ext uri="{FF2B5EF4-FFF2-40B4-BE49-F238E27FC236}">
                  <a16:creationId xmlns:a16="http://schemas.microsoft.com/office/drawing/2014/main" id="{ABA09F40-45B0-45C6-61A0-D1AC790AA65D}"/>
                </a:ext>
              </a:extLst>
            </p:cNvPr>
            <p:cNvSpPr/>
            <p:nvPr/>
          </p:nvSpPr>
          <p:spPr>
            <a:xfrm>
              <a:off x="5783751" y="3774749"/>
              <a:ext cx="405065"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52" name="Rectangle 51">
              <a:extLst>
                <a:ext uri="{FF2B5EF4-FFF2-40B4-BE49-F238E27FC236}">
                  <a16:creationId xmlns:a16="http://schemas.microsoft.com/office/drawing/2014/main" id="{952F84E1-1743-5B26-46C1-08538B05205B}"/>
                </a:ext>
              </a:extLst>
            </p:cNvPr>
            <p:cNvSpPr/>
            <p:nvPr/>
          </p:nvSpPr>
          <p:spPr>
            <a:xfrm>
              <a:off x="6188817" y="3774749"/>
              <a:ext cx="405065"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53" name="Rectangle 52">
              <a:extLst>
                <a:ext uri="{FF2B5EF4-FFF2-40B4-BE49-F238E27FC236}">
                  <a16:creationId xmlns:a16="http://schemas.microsoft.com/office/drawing/2014/main" id="{4590A52C-9F1B-D8CC-A0E3-F48056B69E12}"/>
                </a:ext>
              </a:extLst>
            </p:cNvPr>
            <p:cNvSpPr/>
            <p:nvPr/>
          </p:nvSpPr>
          <p:spPr>
            <a:xfrm>
              <a:off x="6593883" y="3774749"/>
              <a:ext cx="376132" cy="115718"/>
            </a:xfrm>
            <a:prstGeom prst="rect">
              <a:avLst/>
            </a:prstGeom>
            <a:solidFill>
              <a:srgbClr val="FFFFFF"/>
            </a:solidFill>
            <a:ln w="5781" cap="flat">
              <a:solidFill>
                <a:srgbClr val="000000"/>
              </a:solidFill>
              <a:prstDash val="solid"/>
              <a:miter/>
            </a:ln>
          </p:spPr>
          <p:txBody>
            <a:bodyPr rtlCol="0" anchor="ctr"/>
            <a:lstStyle/>
            <a:p>
              <a:endParaRPr lang="en-US" sz="2400"/>
            </a:p>
          </p:txBody>
        </p:sp>
        <p:sp>
          <p:nvSpPr>
            <p:cNvPr id="54" name="Rectangle 53">
              <a:extLst>
                <a:ext uri="{FF2B5EF4-FFF2-40B4-BE49-F238E27FC236}">
                  <a16:creationId xmlns:a16="http://schemas.microsoft.com/office/drawing/2014/main" id="{012191A8-883B-73E4-83F7-06331BC655E6}"/>
                </a:ext>
              </a:extLst>
            </p:cNvPr>
            <p:cNvSpPr/>
            <p:nvPr/>
          </p:nvSpPr>
          <p:spPr>
            <a:xfrm>
              <a:off x="6941082" y="3774749"/>
              <a:ext cx="173599" cy="115718"/>
            </a:xfrm>
            <a:prstGeom prst="rect">
              <a:avLst/>
            </a:prstGeom>
            <a:solidFill>
              <a:srgbClr val="FFFFFF"/>
            </a:solidFill>
            <a:ln w="5781" cap="flat">
              <a:solidFill>
                <a:srgbClr val="000000"/>
              </a:solidFill>
              <a:prstDash val="solid"/>
              <a:miter/>
            </a:ln>
          </p:spPr>
          <p:txBody>
            <a:bodyPr rtlCol="0" anchor="ctr"/>
            <a:lstStyle/>
            <a:p>
              <a:endParaRPr lang="en-US" sz="2400"/>
            </a:p>
          </p:txBody>
        </p:sp>
      </p:grpSp>
      <p:cxnSp>
        <p:nvCxnSpPr>
          <p:cNvPr id="55" name="Straight Arrow Connector 54">
            <a:extLst>
              <a:ext uri="{FF2B5EF4-FFF2-40B4-BE49-F238E27FC236}">
                <a16:creationId xmlns:a16="http://schemas.microsoft.com/office/drawing/2014/main" id="{3903A5A4-C5FE-21EB-508F-52F85CE8C1A7}"/>
              </a:ext>
            </a:extLst>
          </p:cNvPr>
          <p:cNvCxnSpPr>
            <a:stCxn id="7" idx="2"/>
            <a:endCxn id="9" idx="0"/>
          </p:cNvCxnSpPr>
          <p:nvPr/>
        </p:nvCxnSpPr>
        <p:spPr>
          <a:xfrm>
            <a:off x="4818340" y="5110145"/>
            <a:ext cx="0" cy="15429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69898E3D-B6AF-E762-8042-8DF71F9D6371}"/>
              </a:ext>
            </a:extLst>
          </p:cNvPr>
          <p:cNvCxnSpPr>
            <a:stCxn id="8" idx="2"/>
            <a:endCxn id="10" idx="0"/>
          </p:cNvCxnSpPr>
          <p:nvPr/>
        </p:nvCxnSpPr>
        <p:spPr>
          <a:xfrm>
            <a:off x="7055847" y="5110145"/>
            <a:ext cx="0" cy="15429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58" name="Rectangle 57">
            <a:extLst>
              <a:ext uri="{FF2B5EF4-FFF2-40B4-BE49-F238E27FC236}">
                <a16:creationId xmlns:a16="http://schemas.microsoft.com/office/drawing/2014/main" id="{BF47DA07-9216-D671-F4A2-32015384822D}"/>
              </a:ext>
            </a:extLst>
          </p:cNvPr>
          <p:cNvSpPr/>
          <p:nvPr/>
        </p:nvSpPr>
        <p:spPr>
          <a:xfrm>
            <a:off x="5049807" y="5650165"/>
            <a:ext cx="617243" cy="231436"/>
          </a:xfrm>
          <a:prstGeom prst="rect">
            <a:avLst/>
          </a:prstGeom>
          <a:solidFill>
            <a:srgbClr val="A20025"/>
          </a:solidFill>
          <a:ln w="5781" cap="flat">
            <a:solidFill>
              <a:srgbClr val="6F0000"/>
            </a:solidFill>
            <a:prstDash val="solid"/>
            <a:miter/>
          </a:ln>
          <a:effectLst/>
        </p:spPr>
        <p:txBody>
          <a:bodyPr rtlCol="0" anchor="ctr"/>
          <a:lstStyle/>
          <a:p>
            <a:pPr algn="ctr"/>
            <a:r>
              <a:rPr lang="en-US" sz="1400" b="1" dirty="0">
                <a:solidFill>
                  <a:schemeClr val="accent3"/>
                </a:solidFill>
              </a:rPr>
              <a:t>SRC</a:t>
            </a:r>
            <a:endParaRPr lang="en-US" sz="1600" b="1" dirty="0">
              <a:solidFill>
                <a:schemeClr val="accent3"/>
              </a:solidFill>
            </a:endParaRPr>
          </a:p>
        </p:txBody>
      </p:sp>
      <p:sp>
        <p:nvSpPr>
          <p:cNvPr id="59" name="Rectangle 58">
            <a:extLst>
              <a:ext uri="{FF2B5EF4-FFF2-40B4-BE49-F238E27FC236}">
                <a16:creationId xmlns:a16="http://schemas.microsoft.com/office/drawing/2014/main" id="{2E29FDF8-5B2B-CFC8-4C57-1D78A2DACFE8}"/>
              </a:ext>
            </a:extLst>
          </p:cNvPr>
          <p:cNvSpPr/>
          <p:nvPr/>
        </p:nvSpPr>
        <p:spPr>
          <a:xfrm>
            <a:off x="7278901" y="5650163"/>
            <a:ext cx="617243" cy="231436"/>
          </a:xfrm>
          <a:prstGeom prst="rect">
            <a:avLst/>
          </a:prstGeom>
          <a:solidFill>
            <a:srgbClr val="6A00FF"/>
          </a:solidFill>
          <a:ln w="5781" cap="flat">
            <a:solidFill>
              <a:srgbClr val="3700CC"/>
            </a:solidFill>
            <a:prstDash val="solid"/>
            <a:miter/>
          </a:ln>
          <a:effectLst/>
        </p:spPr>
        <p:txBody>
          <a:bodyPr rtlCol="0" anchor="ctr"/>
          <a:lstStyle/>
          <a:p>
            <a:pPr algn="ctr"/>
            <a:r>
              <a:rPr lang="en-US" sz="1400" b="1" dirty="0">
                <a:solidFill>
                  <a:schemeClr val="accent3"/>
                </a:solidFill>
              </a:rPr>
              <a:t>DEST</a:t>
            </a:r>
          </a:p>
        </p:txBody>
      </p:sp>
      <p:grpSp>
        <p:nvGrpSpPr>
          <p:cNvPr id="60" name="Group 59">
            <a:extLst>
              <a:ext uri="{FF2B5EF4-FFF2-40B4-BE49-F238E27FC236}">
                <a16:creationId xmlns:a16="http://schemas.microsoft.com/office/drawing/2014/main" id="{E3CC3FF6-0988-CB06-C032-D72BE55A0447}"/>
              </a:ext>
            </a:extLst>
          </p:cNvPr>
          <p:cNvGrpSpPr/>
          <p:nvPr/>
        </p:nvGrpSpPr>
        <p:grpSpPr>
          <a:xfrm>
            <a:off x="7711668" y="4570123"/>
            <a:ext cx="1774573" cy="154291"/>
            <a:chOff x="6479157" y="4715908"/>
            <a:chExt cx="1330930" cy="115718"/>
          </a:xfrm>
        </p:grpSpPr>
        <p:sp>
          <p:nvSpPr>
            <p:cNvPr id="61" name="Rectangle 60">
              <a:extLst>
                <a:ext uri="{FF2B5EF4-FFF2-40B4-BE49-F238E27FC236}">
                  <a16:creationId xmlns:a16="http://schemas.microsoft.com/office/drawing/2014/main" id="{6084A182-B3F4-BF5E-0D57-AAB3DF0C043A}"/>
                </a:ext>
              </a:extLst>
            </p:cNvPr>
            <p:cNvSpPr/>
            <p:nvPr/>
          </p:nvSpPr>
          <p:spPr>
            <a:xfrm>
              <a:off x="6479157" y="4715908"/>
              <a:ext cx="405065" cy="115718"/>
            </a:xfrm>
            <a:prstGeom prst="rect">
              <a:avLst/>
            </a:prstGeom>
            <a:solidFill>
              <a:srgbClr val="FFFFFF"/>
            </a:solidFill>
            <a:ln w="5781" cap="flat">
              <a:solidFill>
                <a:srgbClr val="000000"/>
              </a:solidFill>
              <a:prstDash val="solid"/>
              <a:miter/>
            </a:ln>
          </p:spPr>
          <p:txBody>
            <a:bodyPr wrap="none" lIns="121920" rtlCol="0" anchor="ctr"/>
            <a:lstStyle/>
            <a:p>
              <a:r>
                <a:rPr lang="en-US" sz="1200" b="1" dirty="0">
                  <a:solidFill>
                    <a:schemeClr val="accent1">
                      <a:lumMod val="60000"/>
                      <a:lumOff val="40000"/>
                    </a:schemeClr>
                  </a:solidFill>
                </a:rPr>
                <a:t>DEST</a:t>
              </a:r>
            </a:p>
          </p:txBody>
        </p:sp>
        <p:sp>
          <p:nvSpPr>
            <p:cNvPr id="62" name="Rectangle 61">
              <a:extLst>
                <a:ext uri="{FF2B5EF4-FFF2-40B4-BE49-F238E27FC236}">
                  <a16:creationId xmlns:a16="http://schemas.microsoft.com/office/drawing/2014/main" id="{7B144E41-94D5-6E17-6E3B-70C42448CAA0}"/>
                </a:ext>
              </a:extLst>
            </p:cNvPr>
            <p:cNvSpPr/>
            <p:nvPr/>
          </p:nvSpPr>
          <p:spPr>
            <a:xfrm>
              <a:off x="6884223" y="4715908"/>
              <a:ext cx="405065" cy="115718"/>
            </a:xfrm>
            <a:prstGeom prst="rect">
              <a:avLst/>
            </a:prstGeom>
            <a:solidFill>
              <a:srgbClr val="FFFFFF"/>
            </a:solidFill>
            <a:ln w="5781" cap="flat">
              <a:solidFill>
                <a:srgbClr val="000000"/>
              </a:solidFill>
              <a:prstDash val="solid"/>
              <a:miter/>
            </a:ln>
          </p:spPr>
          <p:txBody>
            <a:bodyPr rtlCol="0" anchor="ctr"/>
            <a:lstStyle/>
            <a:p>
              <a:pPr algn="ctr"/>
              <a:r>
                <a:rPr lang="en-US" sz="1200" b="1" dirty="0">
                  <a:solidFill>
                    <a:srgbClr val="C00000"/>
                  </a:solidFill>
                </a:rPr>
                <a:t>SRC</a:t>
              </a:r>
            </a:p>
          </p:txBody>
        </p:sp>
        <p:sp>
          <p:nvSpPr>
            <p:cNvPr id="63" name="Rectangle 62">
              <a:extLst>
                <a:ext uri="{FF2B5EF4-FFF2-40B4-BE49-F238E27FC236}">
                  <a16:creationId xmlns:a16="http://schemas.microsoft.com/office/drawing/2014/main" id="{A779AF95-DED5-EF62-5497-FA8AD998850F}"/>
                </a:ext>
              </a:extLst>
            </p:cNvPr>
            <p:cNvSpPr/>
            <p:nvPr/>
          </p:nvSpPr>
          <p:spPr>
            <a:xfrm>
              <a:off x="7289289" y="4715908"/>
              <a:ext cx="376132" cy="115718"/>
            </a:xfrm>
            <a:prstGeom prst="rect">
              <a:avLst/>
            </a:prstGeom>
            <a:solidFill>
              <a:srgbClr val="FFFFFF"/>
            </a:solidFill>
            <a:ln w="5781" cap="flat">
              <a:solidFill>
                <a:srgbClr val="000000"/>
              </a:solidFill>
              <a:prstDash val="solid"/>
              <a:miter/>
            </a:ln>
          </p:spPr>
          <p:txBody>
            <a:bodyPr wrap="none" rtlCol="0" anchor="ctr"/>
            <a:lstStyle/>
            <a:p>
              <a:pPr algn="ctr"/>
              <a:r>
                <a:rPr lang="en-US" sz="1200" b="1" dirty="0"/>
                <a:t>SIZE</a:t>
              </a:r>
              <a:endParaRPr lang="en-US" sz="1333" b="1" dirty="0"/>
            </a:p>
          </p:txBody>
        </p:sp>
        <p:sp>
          <p:nvSpPr>
            <p:cNvPr id="64" name="Rectangle 63">
              <a:extLst>
                <a:ext uri="{FF2B5EF4-FFF2-40B4-BE49-F238E27FC236}">
                  <a16:creationId xmlns:a16="http://schemas.microsoft.com/office/drawing/2014/main" id="{C5AD8969-F533-F0CE-6E29-F4CA7BECB1BB}"/>
                </a:ext>
              </a:extLst>
            </p:cNvPr>
            <p:cNvSpPr/>
            <p:nvPr/>
          </p:nvSpPr>
          <p:spPr>
            <a:xfrm>
              <a:off x="7636488" y="4715908"/>
              <a:ext cx="173599" cy="115718"/>
            </a:xfrm>
            <a:prstGeom prst="rect">
              <a:avLst/>
            </a:prstGeom>
            <a:solidFill>
              <a:srgbClr val="FFFFFF"/>
            </a:solidFill>
            <a:ln w="5781" cap="flat">
              <a:solidFill>
                <a:srgbClr val="000000"/>
              </a:solidFill>
              <a:prstDash val="solid"/>
              <a:miter/>
            </a:ln>
          </p:spPr>
          <p:txBody>
            <a:bodyPr rtlCol="0" anchor="ctr"/>
            <a:lstStyle/>
            <a:p>
              <a:pPr algn="ctr"/>
              <a:r>
                <a:rPr lang="en-US" sz="1333" b="1" dirty="0"/>
                <a:t>A</a:t>
              </a:r>
            </a:p>
          </p:txBody>
        </p:sp>
      </p:grpSp>
      <p:grpSp>
        <p:nvGrpSpPr>
          <p:cNvPr id="65" name="Group 64">
            <a:extLst>
              <a:ext uri="{FF2B5EF4-FFF2-40B4-BE49-F238E27FC236}">
                <a16:creationId xmlns:a16="http://schemas.microsoft.com/office/drawing/2014/main" id="{E1165996-1069-F556-0637-4DBCDEC2D43C}"/>
              </a:ext>
            </a:extLst>
          </p:cNvPr>
          <p:cNvGrpSpPr/>
          <p:nvPr/>
        </p:nvGrpSpPr>
        <p:grpSpPr>
          <a:xfrm>
            <a:off x="2387946" y="4570729"/>
            <a:ext cx="1774573" cy="154291"/>
            <a:chOff x="6479157" y="4715908"/>
            <a:chExt cx="1330930" cy="115718"/>
          </a:xfrm>
        </p:grpSpPr>
        <p:sp>
          <p:nvSpPr>
            <p:cNvPr id="66" name="Rectangle 65">
              <a:extLst>
                <a:ext uri="{FF2B5EF4-FFF2-40B4-BE49-F238E27FC236}">
                  <a16:creationId xmlns:a16="http://schemas.microsoft.com/office/drawing/2014/main" id="{877198B6-39CB-F0C1-5FD4-46C7B3D5F8B0}"/>
                </a:ext>
              </a:extLst>
            </p:cNvPr>
            <p:cNvSpPr/>
            <p:nvPr/>
          </p:nvSpPr>
          <p:spPr>
            <a:xfrm>
              <a:off x="6479157" y="4715908"/>
              <a:ext cx="405065" cy="115718"/>
            </a:xfrm>
            <a:prstGeom prst="rect">
              <a:avLst/>
            </a:prstGeom>
            <a:solidFill>
              <a:srgbClr val="FFFFFF"/>
            </a:solidFill>
            <a:ln w="5781" cap="flat">
              <a:solidFill>
                <a:srgbClr val="000000"/>
              </a:solidFill>
              <a:prstDash val="solid"/>
              <a:miter/>
            </a:ln>
          </p:spPr>
          <p:txBody>
            <a:bodyPr wrap="none" lIns="121920" rtlCol="0" anchor="ctr"/>
            <a:lstStyle/>
            <a:p>
              <a:r>
                <a:rPr lang="en-US" sz="1200" b="1" dirty="0">
                  <a:solidFill>
                    <a:schemeClr val="accent1">
                      <a:lumMod val="60000"/>
                      <a:lumOff val="40000"/>
                    </a:schemeClr>
                  </a:solidFill>
                </a:rPr>
                <a:t>DEST</a:t>
              </a:r>
            </a:p>
          </p:txBody>
        </p:sp>
        <p:sp>
          <p:nvSpPr>
            <p:cNvPr id="67" name="Rectangle 66">
              <a:extLst>
                <a:ext uri="{FF2B5EF4-FFF2-40B4-BE49-F238E27FC236}">
                  <a16:creationId xmlns:a16="http://schemas.microsoft.com/office/drawing/2014/main" id="{1B055E21-95DC-FB46-8963-CE549123AE45}"/>
                </a:ext>
              </a:extLst>
            </p:cNvPr>
            <p:cNvSpPr/>
            <p:nvPr/>
          </p:nvSpPr>
          <p:spPr>
            <a:xfrm>
              <a:off x="6884223" y="4715908"/>
              <a:ext cx="405065" cy="115718"/>
            </a:xfrm>
            <a:prstGeom prst="rect">
              <a:avLst/>
            </a:prstGeom>
            <a:solidFill>
              <a:srgbClr val="FFFFFF"/>
            </a:solidFill>
            <a:ln w="5781" cap="flat">
              <a:solidFill>
                <a:srgbClr val="000000"/>
              </a:solidFill>
              <a:prstDash val="solid"/>
              <a:miter/>
            </a:ln>
          </p:spPr>
          <p:txBody>
            <a:bodyPr rtlCol="0" anchor="ctr"/>
            <a:lstStyle/>
            <a:p>
              <a:pPr algn="ctr"/>
              <a:r>
                <a:rPr lang="en-US" sz="1200" b="1" dirty="0">
                  <a:solidFill>
                    <a:srgbClr val="C00000"/>
                  </a:solidFill>
                </a:rPr>
                <a:t>SRC</a:t>
              </a:r>
            </a:p>
          </p:txBody>
        </p:sp>
        <p:sp>
          <p:nvSpPr>
            <p:cNvPr id="68" name="Rectangle 67">
              <a:extLst>
                <a:ext uri="{FF2B5EF4-FFF2-40B4-BE49-F238E27FC236}">
                  <a16:creationId xmlns:a16="http://schemas.microsoft.com/office/drawing/2014/main" id="{9B5330E5-CEB6-0F23-C1D3-6D3A3CD2BC30}"/>
                </a:ext>
              </a:extLst>
            </p:cNvPr>
            <p:cNvSpPr/>
            <p:nvPr/>
          </p:nvSpPr>
          <p:spPr>
            <a:xfrm>
              <a:off x="7289289" y="4715908"/>
              <a:ext cx="376132" cy="115718"/>
            </a:xfrm>
            <a:prstGeom prst="rect">
              <a:avLst/>
            </a:prstGeom>
            <a:solidFill>
              <a:srgbClr val="FFFFFF"/>
            </a:solidFill>
            <a:ln w="5781" cap="flat">
              <a:solidFill>
                <a:srgbClr val="000000"/>
              </a:solidFill>
              <a:prstDash val="solid"/>
              <a:miter/>
            </a:ln>
          </p:spPr>
          <p:txBody>
            <a:bodyPr wrap="none" rtlCol="0" anchor="ctr"/>
            <a:lstStyle/>
            <a:p>
              <a:pPr algn="ctr"/>
              <a:r>
                <a:rPr lang="en-US" sz="1200" b="1" dirty="0"/>
                <a:t>SIZE</a:t>
              </a:r>
              <a:endParaRPr lang="en-US" sz="1333" b="1" dirty="0"/>
            </a:p>
          </p:txBody>
        </p:sp>
        <p:sp>
          <p:nvSpPr>
            <p:cNvPr id="69" name="Rectangle 68">
              <a:extLst>
                <a:ext uri="{FF2B5EF4-FFF2-40B4-BE49-F238E27FC236}">
                  <a16:creationId xmlns:a16="http://schemas.microsoft.com/office/drawing/2014/main" id="{6457557B-1A60-CD9B-022D-F0E1F4C838B0}"/>
                </a:ext>
              </a:extLst>
            </p:cNvPr>
            <p:cNvSpPr/>
            <p:nvPr/>
          </p:nvSpPr>
          <p:spPr>
            <a:xfrm>
              <a:off x="7636488" y="4715908"/>
              <a:ext cx="173599" cy="115718"/>
            </a:xfrm>
            <a:prstGeom prst="rect">
              <a:avLst/>
            </a:prstGeom>
            <a:solidFill>
              <a:srgbClr val="FFFFFF"/>
            </a:solidFill>
            <a:ln w="5781" cap="flat">
              <a:solidFill>
                <a:srgbClr val="000000"/>
              </a:solidFill>
              <a:prstDash val="solid"/>
              <a:miter/>
            </a:ln>
          </p:spPr>
          <p:txBody>
            <a:bodyPr rtlCol="0" anchor="ctr"/>
            <a:lstStyle/>
            <a:p>
              <a:pPr algn="ctr"/>
              <a:r>
                <a:rPr lang="en-US" sz="1333" b="1" dirty="0"/>
                <a:t>A</a:t>
              </a:r>
            </a:p>
          </p:txBody>
        </p:sp>
      </p:grpSp>
      <p:sp>
        <p:nvSpPr>
          <p:cNvPr id="71" name="Rectangle 70">
            <a:extLst>
              <a:ext uri="{FF2B5EF4-FFF2-40B4-BE49-F238E27FC236}">
                <a16:creationId xmlns:a16="http://schemas.microsoft.com/office/drawing/2014/main" id="{5820052D-327E-B304-7AC1-C68DF0AA731E}"/>
              </a:ext>
            </a:extLst>
          </p:cNvPr>
          <p:cNvSpPr/>
          <p:nvPr/>
        </p:nvSpPr>
        <p:spPr>
          <a:xfrm>
            <a:off x="4509720" y="4663201"/>
            <a:ext cx="617243" cy="231436"/>
          </a:xfrm>
          <a:prstGeom prst="rect">
            <a:avLst/>
          </a:prstGeom>
          <a:solidFill>
            <a:srgbClr val="A20025"/>
          </a:solidFill>
          <a:ln w="5781" cap="flat">
            <a:solidFill>
              <a:srgbClr val="6F0000"/>
            </a:solidFill>
            <a:prstDash val="solid"/>
            <a:miter/>
          </a:ln>
          <a:effectLst/>
        </p:spPr>
        <p:txBody>
          <a:bodyPr rtlCol="0" anchor="ctr"/>
          <a:lstStyle/>
          <a:p>
            <a:pPr algn="ctr"/>
            <a:r>
              <a:rPr lang="en-US" sz="1400" b="1" dirty="0">
                <a:solidFill>
                  <a:schemeClr val="accent3"/>
                </a:solidFill>
              </a:rPr>
              <a:t>DEST</a:t>
            </a:r>
            <a:endParaRPr lang="en-US" sz="1600" b="1" dirty="0">
              <a:solidFill>
                <a:schemeClr val="accent3"/>
              </a:solidFill>
            </a:endParaRPr>
          </a:p>
        </p:txBody>
      </p:sp>
      <p:sp>
        <p:nvSpPr>
          <p:cNvPr id="72" name="Rounded Rectangle 71">
            <a:extLst>
              <a:ext uri="{FF2B5EF4-FFF2-40B4-BE49-F238E27FC236}">
                <a16:creationId xmlns:a16="http://schemas.microsoft.com/office/drawing/2014/main" id="{CC1C2107-A51C-E5B9-6869-85ABEEBC4E92}"/>
              </a:ext>
            </a:extLst>
          </p:cNvPr>
          <p:cNvSpPr/>
          <p:nvPr/>
        </p:nvSpPr>
        <p:spPr>
          <a:xfrm>
            <a:off x="7634512" y="4261540"/>
            <a:ext cx="1957872" cy="1002896"/>
          </a:xfrm>
          <a:prstGeom prst="roundRect">
            <a:avLst/>
          </a:prstGeom>
          <a:noFill/>
          <a:ln w="38100">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7" name="TextBox 56">
            <a:extLst>
              <a:ext uri="{FF2B5EF4-FFF2-40B4-BE49-F238E27FC236}">
                <a16:creationId xmlns:a16="http://schemas.microsoft.com/office/drawing/2014/main" id="{0F30A69B-C437-B064-5151-722D3274938D}"/>
              </a:ext>
            </a:extLst>
          </p:cNvPr>
          <p:cNvSpPr txBox="1"/>
          <p:nvPr/>
        </p:nvSpPr>
        <p:spPr>
          <a:xfrm>
            <a:off x="7552790" y="2448564"/>
            <a:ext cx="1311641" cy="351941"/>
          </a:xfrm>
          <a:prstGeom prst="roundRect">
            <a:avLst/>
          </a:prstGeom>
          <a:solidFill>
            <a:schemeClr val="accent3"/>
          </a:solidFill>
          <a:ln>
            <a:solidFill>
              <a:srgbClr val="C00000"/>
            </a:solidFill>
            <a:prstDash val="dash"/>
          </a:ln>
        </p:spPr>
        <p:txBody>
          <a:bodyPr wrap="square" rtlCol="0">
            <a:spAutoFit/>
          </a:bodyPr>
          <a:lstStyle/>
          <a:p>
            <a:pPr algn="ctr"/>
            <a:r>
              <a:rPr lang="en-US" sz="1467" b="1" dirty="0">
                <a:latin typeface="Monaco" pitchFamily="2" charset="77"/>
              </a:rPr>
              <a:t>READ</a:t>
            </a:r>
            <a:r>
              <a:rPr lang="en-US" sz="1333" dirty="0">
                <a:latin typeface="Monaco" pitchFamily="2" charset="77"/>
              </a:rPr>
              <a:t> DEST</a:t>
            </a:r>
            <a:endParaRPr lang="en-US" sz="1333" dirty="0">
              <a:solidFill>
                <a:srgbClr val="00B050"/>
              </a:solidFill>
              <a:latin typeface="Monaco" pitchFamily="2" charset="77"/>
            </a:endParaRPr>
          </a:p>
        </p:txBody>
      </p:sp>
      <p:grpSp>
        <p:nvGrpSpPr>
          <p:cNvPr id="73" name="Group 72">
            <a:extLst>
              <a:ext uri="{FF2B5EF4-FFF2-40B4-BE49-F238E27FC236}">
                <a16:creationId xmlns:a16="http://schemas.microsoft.com/office/drawing/2014/main" id="{FFE54257-12FE-9696-DC18-1BF14230FC48}"/>
              </a:ext>
            </a:extLst>
          </p:cNvPr>
          <p:cNvGrpSpPr/>
          <p:nvPr/>
        </p:nvGrpSpPr>
        <p:grpSpPr>
          <a:xfrm>
            <a:off x="1457990" y="4261539"/>
            <a:ext cx="755703" cy="925749"/>
            <a:chOff x="1063205" y="3116928"/>
            <a:chExt cx="566777" cy="694312"/>
          </a:xfrm>
        </p:grpSpPr>
        <p:sp>
          <p:nvSpPr>
            <p:cNvPr id="74" name="Rectangle 73">
              <a:extLst>
                <a:ext uri="{FF2B5EF4-FFF2-40B4-BE49-F238E27FC236}">
                  <a16:creationId xmlns:a16="http://schemas.microsoft.com/office/drawing/2014/main" id="{80150978-5B64-B874-F355-F8882FAD68D0}"/>
                </a:ext>
              </a:extLst>
            </p:cNvPr>
            <p:cNvSpPr/>
            <p:nvPr/>
          </p:nvSpPr>
          <p:spPr>
            <a:xfrm>
              <a:off x="1063205" y="3325255"/>
              <a:ext cx="566777" cy="242472"/>
            </a:xfrm>
            <a:prstGeom prst="rect">
              <a:avLst/>
            </a:prstGeom>
            <a:solidFill>
              <a:schemeClr val="accent2"/>
            </a:solidFill>
            <a:ln>
              <a:solidFill>
                <a:schemeClr val="accent4">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5" name="Rectangle 74">
              <a:extLst>
                <a:ext uri="{FF2B5EF4-FFF2-40B4-BE49-F238E27FC236}">
                  <a16:creationId xmlns:a16="http://schemas.microsoft.com/office/drawing/2014/main" id="{126558A1-590E-AE7F-890F-223FE938988B}"/>
                </a:ext>
              </a:extLst>
            </p:cNvPr>
            <p:cNvSpPr/>
            <p:nvPr/>
          </p:nvSpPr>
          <p:spPr>
            <a:xfrm>
              <a:off x="1063205" y="3571259"/>
              <a:ext cx="566777" cy="239981"/>
            </a:xfrm>
            <a:prstGeom prst="rect">
              <a:avLst/>
            </a:prstGeom>
            <a:solidFill>
              <a:schemeClr val="accent2"/>
            </a:solidFill>
            <a:ln>
              <a:solidFill>
                <a:schemeClr val="accent4">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6" name="TextBox 75">
              <a:extLst>
                <a:ext uri="{FF2B5EF4-FFF2-40B4-BE49-F238E27FC236}">
                  <a16:creationId xmlns:a16="http://schemas.microsoft.com/office/drawing/2014/main" id="{3C4A22BF-8A39-C705-E414-2D7133773891}"/>
                </a:ext>
              </a:extLst>
            </p:cNvPr>
            <p:cNvSpPr txBox="1"/>
            <p:nvPr/>
          </p:nvSpPr>
          <p:spPr>
            <a:xfrm>
              <a:off x="1152393" y="3116928"/>
              <a:ext cx="378950" cy="230833"/>
            </a:xfrm>
            <a:prstGeom prst="rect">
              <a:avLst/>
            </a:prstGeom>
            <a:noFill/>
          </p:spPr>
          <p:txBody>
            <a:bodyPr wrap="none" rtlCol="0">
              <a:spAutoFit/>
            </a:bodyPr>
            <a:lstStyle/>
            <a:p>
              <a:pPr algn="ctr"/>
              <a:r>
                <a:rPr lang="en-US" sz="1400" b="1" dirty="0"/>
                <a:t>BPQ</a:t>
              </a:r>
            </a:p>
          </p:txBody>
        </p:sp>
      </p:grpSp>
      <p:grpSp>
        <p:nvGrpSpPr>
          <p:cNvPr id="77" name="Group 76">
            <a:extLst>
              <a:ext uri="{FF2B5EF4-FFF2-40B4-BE49-F238E27FC236}">
                <a16:creationId xmlns:a16="http://schemas.microsoft.com/office/drawing/2014/main" id="{7CA5ABF3-60C8-E0DF-B902-B3E81838960B}"/>
              </a:ext>
            </a:extLst>
          </p:cNvPr>
          <p:cNvGrpSpPr/>
          <p:nvPr/>
        </p:nvGrpSpPr>
        <p:grpSpPr>
          <a:xfrm>
            <a:off x="9656405" y="4261539"/>
            <a:ext cx="755703" cy="925749"/>
            <a:chOff x="1063205" y="3116928"/>
            <a:chExt cx="566777" cy="694312"/>
          </a:xfrm>
        </p:grpSpPr>
        <p:sp>
          <p:nvSpPr>
            <p:cNvPr id="78" name="Rectangle 77">
              <a:extLst>
                <a:ext uri="{FF2B5EF4-FFF2-40B4-BE49-F238E27FC236}">
                  <a16:creationId xmlns:a16="http://schemas.microsoft.com/office/drawing/2014/main" id="{F1B84E79-9FCD-35DB-FEE5-0EB299AB0586}"/>
                </a:ext>
              </a:extLst>
            </p:cNvPr>
            <p:cNvSpPr/>
            <p:nvPr/>
          </p:nvSpPr>
          <p:spPr>
            <a:xfrm>
              <a:off x="1063205" y="3325255"/>
              <a:ext cx="566777" cy="242472"/>
            </a:xfrm>
            <a:prstGeom prst="rect">
              <a:avLst/>
            </a:prstGeom>
            <a:solidFill>
              <a:schemeClr val="accent2"/>
            </a:solidFill>
            <a:ln>
              <a:solidFill>
                <a:schemeClr val="accent4">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9" name="Rectangle 78">
              <a:extLst>
                <a:ext uri="{FF2B5EF4-FFF2-40B4-BE49-F238E27FC236}">
                  <a16:creationId xmlns:a16="http://schemas.microsoft.com/office/drawing/2014/main" id="{C2E04BB6-F724-3DCE-E8A3-D75ADA44E8ED}"/>
                </a:ext>
              </a:extLst>
            </p:cNvPr>
            <p:cNvSpPr/>
            <p:nvPr/>
          </p:nvSpPr>
          <p:spPr>
            <a:xfrm>
              <a:off x="1063205" y="3571259"/>
              <a:ext cx="566777" cy="239981"/>
            </a:xfrm>
            <a:prstGeom prst="rect">
              <a:avLst/>
            </a:prstGeom>
            <a:solidFill>
              <a:schemeClr val="accent2"/>
            </a:solidFill>
            <a:ln>
              <a:solidFill>
                <a:schemeClr val="accent4">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0" name="TextBox 79">
              <a:extLst>
                <a:ext uri="{FF2B5EF4-FFF2-40B4-BE49-F238E27FC236}">
                  <a16:creationId xmlns:a16="http://schemas.microsoft.com/office/drawing/2014/main" id="{A871013D-1738-AB04-0A3B-97A74D8065DB}"/>
                </a:ext>
              </a:extLst>
            </p:cNvPr>
            <p:cNvSpPr txBox="1"/>
            <p:nvPr/>
          </p:nvSpPr>
          <p:spPr>
            <a:xfrm>
              <a:off x="1152393" y="3116928"/>
              <a:ext cx="378950" cy="230833"/>
            </a:xfrm>
            <a:prstGeom prst="rect">
              <a:avLst/>
            </a:prstGeom>
            <a:noFill/>
          </p:spPr>
          <p:txBody>
            <a:bodyPr wrap="none" rtlCol="0">
              <a:spAutoFit/>
            </a:bodyPr>
            <a:lstStyle/>
            <a:p>
              <a:pPr algn="ctr"/>
              <a:r>
                <a:rPr lang="en-US" sz="1400" b="1" dirty="0"/>
                <a:t>BPQ</a:t>
              </a:r>
            </a:p>
          </p:txBody>
        </p:sp>
      </p:grpSp>
      <p:sp>
        <p:nvSpPr>
          <p:cNvPr id="81" name="Slide Number Placeholder 80">
            <a:extLst>
              <a:ext uri="{FF2B5EF4-FFF2-40B4-BE49-F238E27FC236}">
                <a16:creationId xmlns:a16="http://schemas.microsoft.com/office/drawing/2014/main" id="{16DA5150-F301-D534-7430-82D83FF2FD8B}"/>
              </a:ext>
            </a:extLst>
          </p:cNvPr>
          <p:cNvSpPr>
            <a:spLocks noGrp="1"/>
          </p:cNvSpPr>
          <p:nvPr>
            <p:ph type="sldNum" sz="quarter" idx="14"/>
          </p:nvPr>
        </p:nvSpPr>
        <p:spPr/>
        <p:txBody>
          <a:bodyPr/>
          <a:lstStyle/>
          <a:p>
            <a:fld id="{04AED599-1D0F-3E40-81CA-01C30F87847C}" type="slidenum">
              <a:rPr lang="en-US" smtClean="0"/>
              <a:pPr/>
              <a:t>17</a:t>
            </a:fld>
            <a:endParaRPr lang="en-US"/>
          </a:p>
        </p:txBody>
      </p:sp>
    </p:spTree>
    <p:extLst>
      <p:ext uri="{BB962C8B-B14F-4D97-AF65-F5344CB8AC3E}">
        <p14:creationId xmlns:p14="http://schemas.microsoft.com/office/powerpoint/2010/main" val="164016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par>
                          <p:cTn id="8" fill="hold">
                            <p:stCondLst>
                              <p:cond delay="500"/>
                            </p:stCondLst>
                            <p:childTnLst>
                              <p:par>
                                <p:cTn id="9" presetID="42" presetClass="path" presetSubtype="0" accel="50000" decel="50000" fill="hold" grpId="1" nodeType="afterEffect">
                                  <p:stCondLst>
                                    <p:cond delay="0"/>
                                  </p:stCondLst>
                                  <p:childTnLst>
                                    <p:animMotion origin="layout" path="M -3.88889E-6 4.81481E-6 L -0.09496 0.31481 " pathEditMode="relative" rAng="0" ptsTypes="AA">
                                      <p:cBhvr>
                                        <p:cTn id="10" dur="2000" fill="hold"/>
                                        <p:tgtEl>
                                          <p:spTgt spid="57"/>
                                        </p:tgtEl>
                                        <p:attrNameLst>
                                          <p:attrName>ppt_x</p:attrName>
                                          <p:attrName>ppt_y</p:attrName>
                                        </p:attrNameLst>
                                      </p:cBhvr>
                                      <p:rCtr x="-4757" y="15741"/>
                                    </p:animMotion>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barn(outVertical)">
                                      <p:cBhvr>
                                        <p:cTn id="15" dur="500"/>
                                        <p:tgtEl>
                                          <p:spTgt spid="72"/>
                                        </p:tgtEl>
                                      </p:cBhvr>
                                    </p:animEffect>
                                  </p:childTnLst>
                                </p:cTn>
                              </p:par>
                            </p:childTnLst>
                          </p:cTn>
                        </p:par>
                      </p:childTnLst>
                    </p:cTn>
                  </p:par>
                  <p:par>
                    <p:cTn id="16" fill="hold">
                      <p:stCondLst>
                        <p:cond delay="indefinite"/>
                      </p:stCondLst>
                      <p:childTnLst>
                        <p:par>
                          <p:cTn id="17" fill="hold">
                            <p:stCondLst>
                              <p:cond delay="0"/>
                            </p:stCondLst>
                            <p:childTnLst>
                              <p:par>
                                <p:cTn id="18" presetID="37" presetClass="path" presetSubtype="0" accel="50000" decel="50000" fill="hold" grpId="3" nodeType="clickEffect">
                                  <p:stCondLst>
                                    <p:cond delay="0"/>
                                  </p:stCondLst>
                                  <p:childTnLst>
                                    <p:animMotion origin="layout" path="M -0.09496 0.31481 L -0.14409 0.23858 C -0.15434 0.22191 -0.16979 0.21265 -0.18593 0.21265 C -0.20416 0.21265 -0.21875 0.22191 -0.22916 0.23858 L -0.27812 0.31481 " pathEditMode="relative" rAng="0" ptsTypes="AAAAA">
                                      <p:cBhvr>
                                        <p:cTn id="19" dur="2000" fill="hold"/>
                                        <p:tgtEl>
                                          <p:spTgt spid="57"/>
                                        </p:tgtEl>
                                        <p:attrNameLst>
                                          <p:attrName>ppt_x</p:attrName>
                                          <p:attrName>ppt_y</p:attrName>
                                        </p:attrNameLst>
                                      </p:cBhvr>
                                      <p:rCtr x="-9167" y="-5123"/>
                                    </p:animMotion>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2" nodeType="clickEffect">
                                  <p:stCondLst>
                                    <p:cond delay="0"/>
                                  </p:stCondLst>
                                  <p:childTnLst>
                                    <p:animEffect transition="out" filter="fade">
                                      <p:cBhvr>
                                        <p:cTn id="23" dur="500"/>
                                        <p:tgtEl>
                                          <p:spTgt spid="57"/>
                                        </p:tgtEl>
                                      </p:cBhvr>
                                    </p:animEffect>
                                    <p:set>
                                      <p:cBhvr>
                                        <p:cTn id="24" dur="1" fill="hold">
                                          <p:stCondLst>
                                            <p:cond delay="499"/>
                                          </p:stCondLst>
                                        </p:cTn>
                                        <p:tgtEl>
                                          <p:spTgt spid="57"/>
                                        </p:tgtEl>
                                        <p:attrNameLst>
                                          <p:attrName>style.visibility</p:attrName>
                                        </p:attrNameLst>
                                      </p:cBhvr>
                                      <p:to>
                                        <p:strVal val="hidden"/>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71"/>
                                        </p:tgtEl>
                                        <p:attrNameLst>
                                          <p:attrName>style.visibility</p:attrName>
                                        </p:attrNameLst>
                                      </p:cBhvr>
                                      <p:to>
                                        <p:strVal val="visible"/>
                                      </p:to>
                                    </p:set>
                                  </p:childTnLst>
                                </p:cTn>
                              </p:par>
                            </p:childTnLst>
                          </p:cTn>
                        </p:par>
                        <p:par>
                          <p:cTn id="28" fill="hold">
                            <p:stCondLst>
                              <p:cond delay="500"/>
                            </p:stCondLst>
                            <p:childTnLst>
                              <p:par>
                                <p:cTn id="29" presetID="0" presetClass="path" presetSubtype="0" accel="50000" decel="50000" fill="hold" grpId="1" nodeType="afterEffect">
                                  <p:stCondLst>
                                    <p:cond delay="0"/>
                                  </p:stCondLst>
                                  <p:childTnLst>
                                    <p:animMotion origin="layout" path="M -2.29167E-6 0.00069 C 0.03047 -0.0375 0.06133 -0.0757 0.09805 -0.10926 C 0.13464 -0.14236 0.18985 -0.16667 0.21992 -0.2 C 0.25 -0.23333 0.26446 -0.27153 0.27891 -0.30926 " pathEditMode="relative" rAng="0" ptsTypes="AAAA">
                                      <p:cBhvr>
                                        <p:cTn id="30" dur="2000" fill="hold"/>
                                        <p:tgtEl>
                                          <p:spTgt spid="71"/>
                                        </p:tgtEl>
                                        <p:attrNameLst>
                                          <p:attrName>ppt_x</p:attrName>
                                          <p:attrName>ppt_y</p:attrName>
                                        </p:attrNameLst>
                                      </p:cBhvr>
                                      <p:rCtr x="13945" y="-155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1" grpId="1" animBg="1"/>
      <p:bldP spid="72" grpId="0" animBg="1"/>
      <p:bldP spid="57" grpId="0" animBg="1"/>
      <p:bldP spid="57" grpId="1" animBg="1"/>
      <p:bldP spid="57" grpId="2" animBg="1"/>
      <p:bldP spid="57" grpId="3"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Evaluation questions</a:t>
            </a:r>
            <a:endParaRPr lang="en-US" baseline="30000" dirty="0"/>
          </a:p>
        </p:txBody>
      </p:sp>
      <p:sp>
        <p:nvSpPr>
          <p:cNvPr id="2" name="Text Placeholder 1">
            <a:extLst>
              <a:ext uri="{FF2B5EF4-FFF2-40B4-BE49-F238E27FC236}">
                <a16:creationId xmlns:a16="http://schemas.microsoft.com/office/drawing/2014/main" id="{A8C460FC-8331-C594-F1E9-28A96AE3D81D}"/>
              </a:ext>
            </a:extLst>
          </p:cNvPr>
          <p:cNvSpPr>
            <a:spLocks noGrp="1"/>
          </p:cNvSpPr>
          <p:nvPr>
            <p:ph type="body" sz="quarter" idx="11"/>
          </p:nvPr>
        </p:nvSpPr>
        <p:spPr/>
        <p:txBody>
          <a:bodyPr/>
          <a:lstStyle/>
          <a:p>
            <a:pPr marL="609585" indent="-609585">
              <a:lnSpc>
                <a:spcPct val="150000"/>
              </a:lnSpc>
              <a:buFont typeface="+mj-lt"/>
              <a:buAutoNum type="arabicPeriod"/>
            </a:pPr>
            <a:r>
              <a:rPr lang="en-US" dirty="0"/>
              <a:t>How much lower is (MC)</a:t>
            </a:r>
            <a:r>
              <a:rPr lang="en-US" baseline="30000" dirty="0"/>
              <a:t>2</a:t>
            </a:r>
            <a:r>
              <a:rPr lang="en-US" dirty="0"/>
              <a:t>’s copy overhead? </a:t>
            </a:r>
          </a:p>
          <a:p>
            <a:pPr marL="609585" indent="-609585">
              <a:lnSpc>
                <a:spcPct val="150000"/>
              </a:lnSpc>
              <a:buFont typeface="+mj-lt"/>
              <a:buAutoNum type="arabicPeriod"/>
            </a:pPr>
            <a:r>
              <a:rPr lang="en-US" dirty="0"/>
              <a:t>What is the impact of lazily copying data on access time?</a:t>
            </a:r>
          </a:p>
          <a:p>
            <a:pPr marL="609585" indent="-609585">
              <a:lnSpc>
                <a:spcPct val="150000"/>
              </a:lnSpc>
              <a:buFont typeface="+mj-lt"/>
              <a:buAutoNum type="arabicPeriod"/>
            </a:pPr>
            <a:r>
              <a:rPr lang="en-US" dirty="0"/>
              <a:t>What benefit could (MC)</a:t>
            </a:r>
            <a:r>
              <a:rPr lang="en-US" baseline="30000" dirty="0"/>
              <a:t>2</a:t>
            </a:r>
            <a:r>
              <a:rPr lang="en-US" dirty="0"/>
              <a:t> provide real workloads?</a:t>
            </a:r>
          </a:p>
          <a:p>
            <a:pPr marL="609585" indent="-609585">
              <a:lnSpc>
                <a:spcPct val="150000"/>
              </a:lnSpc>
              <a:buFont typeface="+mj-lt"/>
              <a:buAutoNum type="arabicPeriod"/>
            </a:pPr>
            <a:r>
              <a:rPr lang="en-US" dirty="0">
                <a:solidFill>
                  <a:schemeClr val="tx2">
                    <a:lumMod val="20000"/>
                    <a:lumOff val="80000"/>
                  </a:schemeClr>
                </a:solidFill>
              </a:rPr>
              <a:t>What are the sources of overhead for (MC)</a:t>
            </a:r>
            <a:r>
              <a:rPr lang="en-US" baseline="30000" dirty="0">
                <a:solidFill>
                  <a:schemeClr val="tx2">
                    <a:lumMod val="20000"/>
                    <a:lumOff val="80000"/>
                  </a:schemeClr>
                </a:solidFill>
              </a:rPr>
              <a:t>2</a:t>
            </a:r>
            <a:r>
              <a:rPr lang="en-US" dirty="0">
                <a:solidFill>
                  <a:schemeClr val="tx2">
                    <a:lumMod val="20000"/>
                    <a:lumOff val="80000"/>
                  </a:schemeClr>
                </a:solidFill>
              </a:rPr>
              <a:t>?</a:t>
            </a:r>
          </a:p>
          <a:p>
            <a:pPr marL="609585" indent="-609585">
              <a:lnSpc>
                <a:spcPct val="150000"/>
              </a:lnSpc>
              <a:buFont typeface="+mj-lt"/>
              <a:buAutoNum type="arabicPeriod"/>
            </a:pPr>
            <a:r>
              <a:rPr lang="en-US" dirty="0">
                <a:solidFill>
                  <a:schemeClr val="tx2">
                    <a:lumMod val="20000"/>
                    <a:lumOff val="80000"/>
                  </a:schemeClr>
                </a:solidFill>
              </a:rPr>
              <a:t>How do (MC)</a:t>
            </a:r>
            <a:r>
              <a:rPr lang="en-US" baseline="30000" dirty="0">
                <a:solidFill>
                  <a:schemeClr val="tx2">
                    <a:lumMod val="20000"/>
                    <a:lumOff val="80000"/>
                  </a:schemeClr>
                </a:solidFill>
              </a:rPr>
              <a:t>2</a:t>
            </a:r>
            <a:r>
              <a:rPr lang="en-US" dirty="0">
                <a:solidFill>
                  <a:schemeClr val="tx2">
                    <a:lumMod val="20000"/>
                    <a:lumOff val="80000"/>
                  </a:schemeClr>
                </a:solidFill>
              </a:rPr>
              <a:t>’s various parameters impact performance?</a:t>
            </a:r>
          </a:p>
        </p:txBody>
      </p:sp>
      <p:sp>
        <p:nvSpPr>
          <p:cNvPr id="3" name="Slide Number Placeholder 2">
            <a:extLst>
              <a:ext uri="{FF2B5EF4-FFF2-40B4-BE49-F238E27FC236}">
                <a16:creationId xmlns:a16="http://schemas.microsoft.com/office/drawing/2014/main" id="{7BA10710-212C-6459-0016-6588726B6D65}"/>
              </a:ext>
            </a:extLst>
          </p:cNvPr>
          <p:cNvSpPr>
            <a:spLocks noGrp="1"/>
          </p:cNvSpPr>
          <p:nvPr>
            <p:ph type="sldNum" sz="quarter" idx="13"/>
          </p:nvPr>
        </p:nvSpPr>
        <p:spPr/>
        <p:txBody>
          <a:bodyPr/>
          <a:lstStyle/>
          <a:p>
            <a:fld id="{04AED599-1D0F-3E40-81CA-01C30F87847C}" type="slidenum">
              <a:rPr lang="en-US" smtClean="0"/>
              <a:pPr/>
              <a:t>18</a:t>
            </a:fld>
            <a:endParaRPr lang="en-US"/>
          </a:p>
        </p:txBody>
      </p:sp>
    </p:spTree>
    <p:extLst>
      <p:ext uri="{BB962C8B-B14F-4D97-AF65-F5344CB8AC3E}">
        <p14:creationId xmlns:p14="http://schemas.microsoft.com/office/powerpoint/2010/main" val="1349482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Evaluation: GEM5 configuration</a:t>
            </a:r>
            <a:endParaRPr lang="en-US" baseline="30000" dirty="0"/>
          </a:p>
        </p:txBody>
      </p:sp>
      <p:graphicFrame>
        <p:nvGraphicFramePr>
          <p:cNvPr id="3" name="Table 2">
            <a:extLst>
              <a:ext uri="{FF2B5EF4-FFF2-40B4-BE49-F238E27FC236}">
                <a16:creationId xmlns:a16="http://schemas.microsoft.com/office/drawing/2014/main" id="{37949C55-88DF-D22D-BB21-9E54E8B9359C}"/>
              </a:ext>
            </a:extLst>
          </p:cNvPr>
          <p:cNvGraphicFramePr>
            <a:graphicFrameLocks noGrp="1"/>
          </p:cNvGraphicFramePr>
          <p:nvPr>
            <p:extLst>
              <p:ext uri="{D42A27DB-BD31-4B8C-83A1-F6EECF244321}">
                <p14:modId xmlns:p14="http://schemas.microsoft.com/office/powerpoint/2010/main" val="2806705203"/>
              </p:ext>
            </p:extLst>
          </p:nvPr>
        </p:nvGraphicFramePr>
        <p:xfrm>
          <a:off x="2031999" y="2153532"/>
          <a:ext cx="8128001" cy="3978540"/>
        </p:xfrm>
        <a:graphic>
          <a:graphicData uri="http://schemas.openxmlformats.org/drawingml/2006/table">
            <a:tbl>
              <a:tblPr firstRow="1" bandRow="1">
                <a:tableStyleId>{5C22544A-7EE6-4342-B048-85BDC9FD1C3A}</a:tableStyleId>
              </a:tblPr>
              <a:tblGrid>
                <a:gridCol w="1780417">
                  <a:extLst>
                    <a:ext uri="{9D8B030D-6E8A-4147-A177-3AD203B41FA5}">
                      <a16:colId xmlns:a16="http://schemas.microsoft.com/office/drawing/2014/main" val="3764556401"/>
                    </a:ext>
                  </a:extLst>
                </a:gridCol>
                <a:gridCol w="251584">
                  <a:extLst>
                    <a:ext uri="{9D8B030D-6E8A-4147-A177-3AD203B41FA5}">
                      <a16:colId xmlns:a16="http://schemas.microsoft.com/office/drawing/2014/main" val="1167795715"/>
                    </a:ext>
                  </a:extLst>
                </a:gridCol>
                <a:gridCol w="2032000">
                  <a:extLst>
                    <a:ext uri="{9D8B030D-6E8A-4147-A177-3AD203B41FA5}">
                      <a16:colId xmlns:a16="http://schemas.microsoft.com/office/drawing/2014/main" val="1770132043"/>
                    </a:ext>
                  </a:extLst>
                </a:gridCol>
                <a:gridCol w="2032000">
                  <a:extLst>
                    <a:ext uri="{9D8B030D-6E8A-4147-A177-3AD203B41FA5}">
                      <a16:colId xmlns:a16="http://schemas.microsoft.com/office/drawing/2014/main" val="1917004774"/>
                    </a:ext>
                  </a:extLst>
                </a:gridCol>
                <a:gridCol w="2032000">
                  <a:extLst>
                    <a:ext uri="{9D8B030D-6E8A-4147-A177-3AD203B41FA5}">
                      <a16:colId xmlns:a16="http://schemas.microsoft.com/office/drawing/2014/main" val="1784902256"/>
                    </a:ext>
                  </a:extLst>
                </a:gridCol>
              </a:tblGrid>
              <a:tr h="556710">
                <a:tc gridSpan="5">
                  <a:txBody>
                    <a:bodyPr/>
                    <a:lstStyle/>
                    <a:p>
                      <a:pPr algn="ctr"/>
                      <a:r>
                        <a:rPr lang="en-US" sz="2800" dirty="0"/>
                        <a:t>Hardware</a:t>
                      </a:r>
                    </a:p>
                  </a:txBody>
                  <a:tcPr marL="121920" marR="121920" marT="60960" marB="60960" anchor="ct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756656487"/>
                  </a:ext>
                </a:extLst>
              </a:tr>
              <a:tr h="425926">
                <a:tc>
                  <a:txBody>
                    <a:bodyPr/>
                    <a:lstStyle/>
                    <a:p>
                      <a:pPr algn="ctr"/>
                      <a:r>
                        <a:rPr lang="en-US" sz="2000" dirty="0"/>
                        <a:t>CPUs</a:t>
                      </a:r>
                    </a:p>
                  </a:txBody>
                  <a:tcPr marL="121920" marR="121920" marT="60960" marB="60960" anchor="ctr"/>
                </a:tc>
                <a:tc gridSpan="2">
                  <a:txBody>
                    <a:bodyPr/>
                    <a:lstStyle/>
                    <a:p>
                      <a:pPr algn="ctr"/>
                      <a:r>
                        <a:rPr lang="en-US" sz="2000"/>
                        <a:t>8</a:t>
                      </a:r>
                      <a:endParaRPr lang="en-US" sz="2000" dirty="0"/>
                    </a:p>
                  </a:txBody>
                  <a:tcPr marL="121920" marR="121920" marT="60960" marB="60960" anchor="ctr"/>
                </a:tc>
                <a:tc hMerge="1">
                  <a:txBody>
                    <a:bodyPr/>
                    <a:lstStyle/>
                    <a:p>
                      <a:pPr algn="ctr"/>
                      <a:r>
                        <a:rPr lang="en-US" sz="1600" dirty="0"/>
                        <a:t>8</a:t>
                      </a:r>
                    </a:p>
                  </a:txBody>
                  <a:tcPr/>
                </a:tc>
                <a:tc>
                  <a:txBody>
                    <a:bodyPr/>
                    <a:lstStyle/>
                    <a:p>
                      <a:pPr algn="ctr"/>
                      <a:r>
                        <a:rPr lang="en-US" sz="2000" dirty="0"/>
                        <a:t>Clock speed</a:t>
                      </a:r>
                    </a:p>
                  </a:txBody>
                  <a:tcPr marL="121920" marR="121920" marT="60960" marB="60960" anchor="ctr"/>
                </a:tc>
                <a:tc>
                  <a:txBody>
                    <a:bodyPr/>
                    <a:lstStyle/>
                    <a:p>
                      <a:pPr algn="ctr"/>
                      <a:r>
                        <a:rPr lang="en-US" sz="2000" dirty="0"/>
                        <a:t>4 GHz</a:t>
                      </a:r>
                    </a:p>
                  </a:txBody>
                  <a:tcPr marL="121920" marR="121920" marT="60960" marB="60960" anchor="ctr"/>
                </a:tc>
                <a:extLst>
                  <a:ext uri="{0D108BD9-81ED-4DB2-BD59-A6C34878D82A}">
                    <a16:rowId xmlns:a16="http://schemas.microsoft.com/office/drawing/2014/main" val="3063208969"/>
                  </a:ext>
                </a:extLst>
              </a:tr>
              <a:tr h="705166">
                <a:tc>
                  <a:txBody>
                    <a:bodyPr/>
                    <a:lstStyle/>
                    <a:p>
                      <a:pPr algn="ctr"/>
                      <a:r>
                        <a:rPr lang="en-US" sz="2000" dirty="0"/>
                        <a:t>Private L1 cache</a:t>
                      </a:r>
                    </a:p>
                  </a:txBody>
                  <a:tcPr marL="121920" marR="121920" marT="60960" marB="60960" anchor="ctr"/>
                </a:tc>
                <a:tc gridSpan="2">
                  <a:txBody>
                    <a:bodyPr/>
                    <a:lstStyle/>
                    <a:p>
                      <a:pPr algn="ctr"/>
                      <a:r>
                        <a:rPr lang="en-US" sz="2000" dirty="0"/>
                        <a:t>64 KB/CPU, stride prefetcher</a:t>
                      </a:r>
                    </a:p>
                  </a:txBody>
                  <a:tcPr marL="121920" marR="121920" marT="60960" marB="60960" anchor="ctr"/>
                </a:tc>
                <a:tc hMerge="1">
                  <a:txBody>
                    <a:bodyPr/>
                    <a:lstStyle/>
                    <a:p>
                      <a:pPr algn="ctr"/>
                      <a:r>
                        <a:rPr lang="en-US" sz="1600" dirty="0"/>
                        <a:t>64 KB/CPU, stride prefetcher</a:t>
                      </a:r>
                    </a:p>
                  </a:txBody>
                  <a:tcPr/>
                </a:tc>
                <a:tc>
                  <a:txBody>
                    <a:bodyPr/>
                    <a:lstStyle/>
                    <a:p>
                      <a:pPr algn="ctr"/>
                      <a:r>
                        <a:rPr lang="en-US" sz="2000" dirty="0"/>
                        <a:t>Shared L2 cache</a:t>
                      </a:r>
                    </a:p>
                  </a:txBody>
                  <a:tcPr marL="121920" marR="121920" marT="60960" marB="60960" anchor="ctr"/>
                </a:tc>
                <a:tc>
                  <a:txBody>
                    <a:bodyPr/>
                    <a:lstStyle/>
                    <a:p>
                      <a:pPr algn="ctr"/>
                      <a:r>
                        <a:rPr lang="en-US" sz="2000" dirty="0"/>
                        <a:t>2 MB, stride prefetcher</a:t>
                      </a:r>
                    </a:p>
                  </a:txBody>
                  <a:tcPr marL="121920" marR="121920" marT="60960" marB="60960" anchor="ctr"/>
                </a:tc>
                <a:extLst>
                  <a:ext uri="{0D108BD9-81ED-4DB2-BD59-A6C34878D82A}">
                    <a16:rowId xmlns:a16="http://schemas.microsoft.com/office/drawing/2014/main" val="687738233"/>
                  </a:ext>
                </a:extLst>
              </a:tr>
              <a:tr h="425926">
                <a:tc>
                  <a:txBody>
                    <a:bodyPr/>
                    <a:lstStyle/>
                    <a:p>
                      <a:pPr algn="ctr"/>
                      <a:r>
                        <a:rPr lang="en-US" sz="2000" dirty="0"/>
                        <a:t>DRAM size</a:t>
                      </a:r>
                    </a:p>
                  </a:txBody>
                  <a:tcPr marL="121920" marR="121920" marT="60960" marB="60960" anchor="ctr"/>
                </a:tc>
                <a:tc gridSpan="2">
                  <a:txBody>
                    <a:bodyPr/>
                    <a:lstStyle/>
                    <a:p>
                      <a:pPr algn="ctr"/>
                      <a:r>
                        <a:rPr lang="en-US" sz="2000"/>
                        <a:t>3 GB</a:t>
                      </a:r>
                      <a:endParaRPr lang="en-US" sz="2000" dirty="0"/>
                    </a:p>
                  </a:txBody>
                  <a:tcPr marL="121920" marR="121920" marT="60960" marB="60960" anchor="ctr"/>
                </a:tc>
                <a:tc hMerge="1">
                  <a:txBody>
                    <a:bodyPr/>
                    <a:lstStyle/>
                    <a:p>
                      <a:pPr algn="ctr"/>
                      <a:r>
                        <a:rPr lang="en-US" sz="1600" dirty="0"/>
                        <a:t>3 GB</a:t>
                      </a:r>
                    </a:p>
                  </a:txBody>
                  <a:tcPr/>
                </a:tc>
                <a:tc>
                  <a:txBody>
                    <a:bodyPr/>
                    <a:lstStyle/>
                    <a:p>
                      <a:pPr algn="ctr"/>
                      <a:r>
                        <a:rPr lang="en-US" sz="2000" dirty="0"/>
                        <a:t>DRAM channels</a:t>
                      </a:r>
                    </a:p>
                  </a:txBody>
                  <a:tcPr marL="121920" marR="121920" marT="60960" marB="60960" anchor="ctr"/>
                </a:tc>
                <a:tc>
                  <a:txBody>
                    <a:bodyPr/>
                    <a:lstStyle/>
                    <a:p>
                      <a:pPr algn="ctr"/>
                      <a:r>
                        <a:rPr lang="en-US" sz="2000" dirty="0"/>
                        <a:t>2</a:t>
                      </a:r>
                    </a:p>
                  </a:txBody>
                  <a:tcPr marL="121920" marR="121920" marT="60960" marB="60960" anchor="ctr"/>
                </a:tc>
                <a:extLst>
                  <a:ext uri="{0D108BD9-81ED-4DB2-BD59-A6C34878D82A}">
                    <a16:rowId xmlns:a16="http://schemas.microsoft.com/office/drawing/2014/main" val="950688716"/>
                  </a:ext>
                </a:extLst>
              </a:tr>
              <a:tr h="425926">
                <a:tc>
                  <a:txBody>
                    <a:bodyPr/>
                    <a:lstStyle/>
                    <a:p>
                      <a:pPr algn="ctr"/>
                      <a:r>
                        <a:rPr lang="en-US" sz="2000" dirty="0"/>
                        <a:t>DRAM config.</a:t>
                      </a:r>
                    </a:p>
                  </a:txBody>
                  <a:tcPr marL="121920" marR="121920" marT="60960" marB="60960" anchor="ctr"/>
                </a:tc>
                <a:tc gridSpan="2">
                  <a:txBody>
                    <a:bodyPr/>
                    <a:lstStyle/>
                    <a:p>
                      <a:pPr algn="ctr"/>
                      <a:r>
                        <a:rPr lang="en-US" sz="2000"/>
                        <a:t>DDR4</a:t>
                      </a:r>
                      <a:endParaRPr lang="en-US" sz="2000" dirty="0"/>
                    </a:p>
                  </a:txBody>
                  <a:tcPr marL="121920" marR="121920" marT="60960" marB="60960" anchor="ctr"/>
                </a:tc>
                <a:tc hMerge="1">
                  <a:txBody>
                    <a:bodyPr/>
                    <a:lstStyle/>
                    <a:p>
                      <a:pPr algn="ctr"/>
                      <a:r>
                        <a:rPr lang="en-US" sz="1600" dirty="0"/>
                        <a:t>DDR4</a:t>
                      </a:r>
                    </a:p>
                  </a:txBody>
                  <a:tcPr/>
                </a:tc>
                <a:tc>
                  <a:txBody>
                    <a:bodyPr/>
                    <a:lstStyle/>
                    <a:p>
                      <a:pPr algn="ctr"/>
                      <a:r>
                        <a:rPr lang="en-US" sz="2000" dirty="0"/>
                        <a:t>BPQ size</a:t>
                      </a:r>
                    </a:p>
                  </a:txBody>
                  <a:tcPr marL="121920" marR="121920" marT="60960" marB="60960" anchor="ctr"/>
                </a:tc>
                <a:tc>
                  <a:txBody>
                    <a:bodyPr/>
                    <a:lstStyle/>
                    <a:p>
                      <a:pPr algn="ctr"/>
                      <a:r>
                        <a:rPr lang="en-US" sz="2000" dirty="0"/>
                        <a:t>8 entries</a:t>
                      </a:r>
                    </a:p>
                  </a:txBody>
                  <a:tcPr marL="121920" marR="121920" marT="60960" marB="60960" anchor="ctr"/>
                </a:tc>
                <a:extLst>
                  <a:ext uri="{0D108BD9-81ED-4DB2-BD59-A6C34878D82A}">
                    <a16:rowId xmlns:a16="http://schemas.microsoft.com/office/drawing/2014/main" val="3250740762"/>
                  </a:ext>
                </a:extLst>
              </a:tr>
              <a:tr h="425926">
                <a:tc>
                  <a:txBody>
                    <a:bodyPr/>
                    <a:lstStyle/>
                    <a:p>
                      <a:pPr algn="ctr"/>
                      <a:r>
                        <a:rPr lang="en-US" sz="2000" dirty="0"/>
                        <a:t>CTT entries</a:t>
                      </a:r>
                    </a:p>
                  </a:txBody>
                  <a:tcPr marL="121920" marR="121920" marT="60960" marB="60960" anchor="ctr"/>
                </a:tc>
                <a:tc gridSpan="2">
                  <a:txBody>
                    <a:bodyPr/>
                    <a:lstStyle/>
                    <a:p>
                      <a:pPr algn="ctr"/>
                      <a:r>
                        <a:rPr lang="en-US" sz="2000"/>
                        <a:t>2048</a:t>
                      </a:r>
                      <a:endParaRPr lang="en-US" sz="2000" dirty="0"/>
                    </a:p>
                  </a:txBody>
                  <a:tcPr marL="121920" marR="121920" marT="60960" marB="60960" anchor="ctr"/>
                </a:tc>
                <a:tc hMerge="1">
                  <a:txBody>
                    <a:bodyPr/>
                    <a:lstStyle/>
                    <a:p>
                      <a:pPr algn="ctr"/>
                      <a:r>
                        <a:rPr lang="en-US" sz="1600" dirty="0"/>
                        <a:t>64K</a:t>
                      </a:r>
                    </a:p>
                  </a:txBody>
                  <a:tcPr/>
                </a:tc>
                <a:tc>
                  <a:txBody>
                    <a:bodyPr/>
                    <a:lstStyle/>
                    <a:p>
                      <a:pPr algn="ctr"/>
                      <a:r>
                        <a:rPr lang="en-US" sz="2000" dirty="0"/>
                        <a:t>CTT latency</a:t>
                      </a:r>
                    </a:p>
                  </a:txBody>
                  <a:tcPr marL="121920" marR="121920" marT="60960" marB="60960" anchor="ctr"/>
                </a:tc>
                <a:tc>
                  <a:txBody>
                    <a:bodyPr/>
                    <a:lstStyle/>
                    <a:p>
                      <a:pPr algn="ctr"/>
                      <a:r>
                        <a:rPr lang="en-US" sz="2000" dirty="0"/>
                        <a:t>0.79 ns</a:t>
                      </a:r>
                    </a:p>
                  </a:txBody>
                  <a:tcPr marL="121920" marR="121920" marT="60960" marB="60960" anchor="ctr"/>
                </a:tc>
                <a:extLst>
                  <a:ext uri="{0D108BD9-81ED-4DB2-BD59-A6C34878D82A}">
                    <a16:rowId xmlns:a16="http://schemas.microsoft.com/office/drawing/2014/main" val="2159609805"/>
                  </a:ext>
                </a:extLst>
              </a:tr>
              <a:tr h="556710">
                <a:tc gridSpan="5">
                  <a:txBody>
                    <a:bodyPr/>
                    <a:lstStyle/>
                    <a:p>
                      <a:pPr algn="ctr"/>
                      <a:r>
                        <a:rPr lang="en-US" sz="2800" b="1" dirty="0">
                          <a:solidFill>
                            <a:schemeClr val="bg1"/>
                          </a:solidFill>
                        </a:rPr>
                        <a:t>Software</a:t>
                      </a:r>
                    </a:p>
                  </a:txBody>
                  <a:tcPr marL="121920" marR="121920" marT="60960" marB="60960" anchor="ctr">
                    <a:solidFill>
                      <a:schemeClr val="accent1"/>
                    </a:solidFill>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667062901"/>
                  </a:ext>
                </a:extLst>
              </a:tr>
              <a:tr h="425926">
                <a:tc gridSpan="2">
                  <a:txBody>
                    <a:bodyPr/>
                    <a:lstStyle/>
                    <a:p>
                      <a:pPr algn="ctr"/>
                      <a:r>
                        <a:rPr lang="en-US" sz="2000" dirty="0"/>
                        <a:t>OS kernel</a:t>
                      </a:r>
                    </a:p>
                  </a:txBody>
                  <a:tcPr marL="121920" marR="121920" marT="60960" marB="60960" anchor="ctr"/>
                </a:tc>
                <a:tc hMerge="1">
                  <a:txBody>
                    <a:bodyPr/>
                    <a:lstStyle/>
                    <a:p>
                      <a:pPr algn="ctr"/>
                      <a:endParaRPr lang="en-US" sz="1600" dirty="0"/>
                    </a:p>
                  </a:txBody>
                  <a:tcPr/>
                </a:tc>
                <a:tc>
                  <a:txBody>
                    <a:bodyPr/>
                    <a:lstStyle/>
                    <a:p>
                      <a:pPr algn="ctr"/>
                      <a:r>
                        <a:rPr lang="en-US" sz="2000" dirty="0"/>
                        <a:t>Linux 5.7.0</a:t>
                      </a:r>
                    </a:p>
                  </a:txBody>
                  <a:tcPr marL="121920" marR="121920" marT="60960" marB="60960" anchor="ctr"/>
                </a:tc>
                <a:tc>
                  <a:txBody>
                    <a:bodyPr/>
                    <a:lstStyle/>
                    <a:p>
                      <a:pPr algn="ctr"/>
                      <a:r>
                        <a:rPr lang="en-US" sz="2000" dirty="0"/>
                        <a:t>Distribution</a:t>
                      </a:r>
                    </a:p>
                  </a:txBody>
                  <a:tcPr marL="121920" marR="121920" marT="60960" marB="60960" anchor="ctr"/>
                </a:tc>
                <a:tc>
                  <a:txBody>
                    <a:bodyPr/>
                    <a:lstStyle/>
                    <a:p>
                      <a:pPr algn="ctr"/>
                      <a:r>
                        <a:rPr lang="en-US" sz="2000" dirty="0"/>
                        <a:t>Ubuntu 20.04</a:t>
                      </a:r>
                    </a:p>
                  </a:txBody>
                  <a:tcPr marL="121920" marR="121920" marT="60960" marB="60960" anchor="ctr"/>
                </a:tc>
                <a:extLst>
                  <a:ext uri="{0D108BD9-81ED-4DB2-BD59-A6C34878D82A}">
                    <a16:rowId xmlns:a16="http://schemas.microsoft.com/office/drawing/2014/main" val="2579866174"/>
                  </a:ext>
                </a:extLst>
              </a:tr>
            </a:tbl>
          </a:graphicData>
        </a:graphic>
      </p:graphicFrame>
      <p:sp>
        <p:nvSpPr>
          <p:cNvPr id="6" name="Slide Number Placeholder 5">
            <a:extLst>
              <a:ext uri="{FF2B5EF4-FFF2-40B4-BE49-F238E27FC236}">
                <a16:creationId xmlns:a16="http://schemas.microsoft.com/office/drawing/2014/main" id="{3C4C3413-8739-D1DC-F1F4-0A4785B385B6}"/>
              </a:ext>
            </a:extLst>
          </p:cNvPr>
          <p:cNvSpPr>
            <a:spLocks noGrp="1"/>
          </p:cNvSpPr>
          <p:nvPr>
            <p:ph type="sldNum" sz="quarter" idx="14"/>
          </p:nvPr>
        </p:nvSpPr>
        <p:spPr/>
        <p:txBody>
          <a:bodyPr/>
          <a:lstStyle/>
          <a:p>
            <a:fld id="{04AED599-1D0F-3E40-81CA-01C30F87847C}" type="slidenum">
              <a:rPr lang="en-US" smtClean="0"/>
              <a:pPr/>
              <a:t>19</a:t>
            </a:fld>
            <a:endParaRPr lang="en-US"/>
          </a:p>
        </p:txBody>
      </p:sp>
    </p:spTree>
    <p:extLst>
      <p:ext uri="{BB962C8B-B14F-4D97-AF65-F5344CB8AC3E}">
        <p14:creationId xmlns:p14="http://schemas.microsoft.com/office/powerpoint/2010/main" val="505389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13E4BE9-0021-D395-A2F3-5DA786936A04}"/>
              </a:ext>
            </a:extLst>
          </p:cNvPr>
          <p:cNvSpPr>
            <a:spLocks noGrp="1"/>
          </p:cNvSpPr>
          <p:nvPr>
            <p:ph type="body" sz="quarter" idx="11"/>
          </p:nvPr>
        </p:nvSpPr>
        <p:spPr/>
        <p:txBody>
          <a:bodyPr/>
          <a:lstStyle/>
          <a:p>
            <a:pPr>
              <a:buFont typeface="Arial" panose="020B0604020202020204" pitchFamily="34" charset="0"/>
              <a:buChar char="•"/>
            </a:pPr>
            <a:r>
              <a:rPr lang="en-US" dirty="0"/>
              <a:t>The growing problem of data movement</a:t>
            </a:r>
          </a:p>
          <a:p>
            <a:pPr>
              <a:buFont typeface="Arial" panose="020B0604020202020204" pitchFamily="34" charset="0"/>
              <a:buChar char="•"/>
            </a:pPr>
            <a:r>
              <a:rPr lang="en-US" dirty="0"/>
              <a:t>Highlighting mitigation techniques</a:t>
            </a:r>
          </a:p>
          <a:p>
            <a:pPr marL="463550" indent="-457200">
              <a:buFont typeface="Arial" panose="020B0604020202020204" pitchFamily="34" charset="0"/>
              <a:buChar char="•"/>
            </a:pPr>
            <a:r>
              <a:rPr lang="en-US" dirty="0"/>
              <a:t>Avoiding: Lazy </a:t>
            </a:r>
            <a:r>
              <a:rPr lang="en-US" dirty="0" err="1"/>
              <a:t>Memcopy</a:t>
            </a:r>
            <a:r>
              <a:rPr lang="en-US" dirty="0"/>
              <a:t> for IPC and Databases</a:t>
            </a:r>
          </a:p>
          <a:p>
            <a:pPr marL="463550" indent="-457200">
              <a:buFont typeface="Arial" panose="020B0604020202020204" pitchFamily="34" charset="0"/>
              <a:buChar char="•"/>
            </a:pPr>
            <a:r>
              <a:rPr lang="en-US" dirty="0"/>
              <a:t>Hiding: Operation Overlap for LLM Inference</a:t>
            </a:r>
          </a:p>
          <a:p>
            <a:pPr marL="463550" indent="-457200">
              <a:buFont typeface="Arial" panose="020B0604020202020204" pitchFamily="34" charset="0"/>
              <a:buChar char="•"/>
            </a:pPr>
            <a:r>
              <a:rPr lang="en-US" dirty="0"/>
              <a:t>Reducing: Lossless Compression for ML</a:t>
            </a:r>
          </a:p>
          <a:p>
            <a:pPr marL="458788" indent="-452438">
              <a:buFont typeface="Arial" panose="020B0604020202020204" pitchFamily="34" charset="0"/>
              <a:buChar char="•"/>
            </a:pPr>
            <a:r>
              <a:rPr lang="en-US" dirty="0"/>
              <a:t>Timeline and future work</a:t>
            </a:r>
          </a:p>
        </p:txBody>
      </p:sp>
      <p:sp>
        <p:nvSpPr>
          <p:cNvPr id="3" name="Title 2">
            <a:extLst>
              <a:ext uri="{FF2B5EF4-FFF2-40B4-BE49-F238E27FC236}">
                <a16:creationId xmlns:a16="http://schemas.microsoft.com/office/drawing/2014/main" id="{4DCA68C8-34EC-A9B8-97A8-634CA9C2996B}"/>
              </a:ext>
            </a:extLst>
          </p:cNvPr>
          <p:cNvSpPr>
            <a:spLocks noGrp="1"/>
          </p:cNvSpPr>
          <p:nvPr>
            <p:ph type="title"/>
          </p:nvPr>
        </p:nvSpPr>
        <p:spPr/>
        <p:txBody>
          <a:bodyPr/>
          <a:lstStyle/>
          <a:p>
            <a:r>
              <a:rPr lang="en-US" dirty="0"/>
              <a:t>Outline</a:t>
            </a:r>
          </a:p>
        </p:txBody>
      </p:sp>
      <p:sp>
        <p:nvSpPr>
          <p:cNvPr id="5" name="Slide Number Placeholder 4">
            <a:extLst>
              <a:ext uri="{FF2B5EF4-FFF2-40B4-BE49-F238E27FC236}">
                <a16:creationId xmlns:a16="http://schemas.microsoft.com/office/drawing/2014/main" id="{51CC4A9F-E012-792A-AD43-0CFF04C9625F}"/>
              </a:ext>
            </a:extLst>
          </p:cNvPr>
          <p:cNvSpPr>
            <a:spLocks noGrp="1"/>
          </p:cNvSpPr>
          <p:nvPr>
            <p:ph type="sldNum" sz="quarter" idx="13"/>
          </p:nvPr>
        </p:nvSpPr>
        <p:spPr/>
        <p:txBody>
          <a:bodyPr/>
          <a:lstStyle/>
          <a:p>
            <a:fld id="{04AED599-1D0F-3E40-81CA-01C30F87847C}" type="slidenum">
              <a:rPr lang="en-US" smtClean="0"/>
              <a:pPr/>
              <a:t>2</a:t>
            </a:fld>
            <a:endParaRPr lang="en-US" dirty="0"/>
          </a:p>
        </p:txBody>
      </p:sp>
    </p:spTree>
    <p:extLst>
      <p:ext uri="{BB962C8B-B14F-4D97-AF65-F5344CB8AC3E}">
        <p14:creationId xmlns:p14="http://schemas.microsoft.com/office/powerpoint/2010/main" val="543129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9F7C0F02-36BD-B3AB-E145-176ED85079F5}"/>
              </a:ext>
            </a:extLst>
          </p:cNvPr>
          <p:cNvSpPr>
            <a:spLocks noGrp="1"/>
          </p:cNvSpPr>
          <p:nvPr>
            <p:ph type="chart" sz="quarter" idx="12"/>
          </p:nvPr>
        </p:nvSpPr>
        <p:spPr/>
        <p:txBody>
          <a:bodyPr/>
          <a:lstStyle/>
          <a:p>
            <a:endParaRPr lang="en-US"/>
          </a:p>
        </p:txBody>
      </p:sp>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Evaluation: Prior work comparison</a:t>
            </a:r>
            <a:endParaRPr lang="en-US" baseline="30000" dirty="0"/>
          </a:p>
        </p:txBody>
      </p:sp>
      <p:graphicFrame>
        <p:nvGraphicFramePr>
          <p:cNvPr id="4" name="Table 3">
            <a:extLst>
              <a:ext uri="{FF2B5EF4-FFF2-40B4-BE49-F238E27FC236}">
                <a16:creationId xmlns:a16="http://schemas.microsoft.com/office/drawing/2014/main" id="{4645EFC6-E01C-7F8C-71BD-BA3C9820A5CB}"/>
              </a:ext>
            </a:extLst>
          </p:cNvPr>
          <p:cNvGraphicFramePr>
            <a:graphicFrameLocks noGrp="1"/>
          </p:cNvGraphicFramePr>
          <p:nvPr/>
        </p:nvGraphicFramePr>
        <p:xfrm>
          <a:off x="2420479" y="2448899"/>
          <a:ext cx="7299591" cy="2934615"/>
        </p:xfrm>
        <a:graphic>
          <a:graphicData uri="http://schemas.openxmlformats.org/drawingml/2006/table">
            <a:tbl>
              <a:tblPr firstRow="1" bandRow="1">
                <a:tableStyleId>{5C22544A-7EE6-4342-B048-85BDC9FD1C3A}</a:tableStyleId>
              </a:tblPr>
              <a:tblGrid>
                <a:gridCol w="3741040">
                  <a:extLst>
                    <a:ext uri="{9D8B030D-6E8A-4147-A177-3AD203B41FA5}">
                      <a16:colId xmlns:a16="http://schemas.microsoft.com/office/drawing/2014/main" val="1061783845"/>
                    </a:ext>
                  </a:extLst>
                </a:gridCol>
                <a:gridCol w="3558551">
                  <a:extLst>
                    <a:ext uri="{9D8B030D-6E8A-4147-A177-3AD203B41FA5}">
                      <a16:colId xmlns:a16="http://schemas.microsoft.com/office/drawing/2014/main" val="3793583883"/>
                    </a:ext>
                  </a:extLst>
                </a:gridCol>
              </a:tblGrid>
              <a:tr h="853440">
                <a:tc>
                  <a:txBody>
                    <a:bodyPr/>
                    <a:lstStyle/>
                    <a:p>
                      <a:pPr algn="ctr"/>
                      <a:r>
                        <a:rPr lang="en-US" sz="2400" b="1" dirty="0"/>
                        <a:t>Prior work:</a:t>
                      </a:r>
                    </a:p>
                    <a:p>
                      <a:pPr algn="ctr"/>
                      <a:r>
                        <a:rPr lang="en-US" sz="2400" b="1" dirty="0" err="1"/>
                        <a:t>zIO</a:t>
                      </a:r>
                      <a:r>
                        <a:rPr lang="en-US" sz="2400" b="1" dirty="0"/>
                        <a:t> [1], OS-based COA</a:t>
                      </a:r>
                    </a:p>
                  </a:txBody>
                  <a:tcPr marL="121920" marR="121920" marT="60960" marB="60960"/>
                </a:tc>
                <a:tc>
                  <a:txBody>
                    <a:bodyPr/>
                    <a:lstStyle/>
                    <a:p>
                      <a:pPr algn="ctr"/>
                      <a:r>
                        <a:rPr lang="en-US" sz="2400" b="1" dirty="0"/>
                        <a:t>Our proposal:</a:t>
                      </a:r>
                    </a:p>
                    <a:p>
                      <a:pPr algn="ctr"/>
                      <a:r>
                        <a:rPr lang="en-US" sz="2400" b="1" dirty="0"/>
                        <a:t>(MC)</a:t>
                      </a:r>
                      <a:r>
                        <a:rPr lang="en-US" sz="2400" b="1" baseline="30000" dirty="0"/>
                        <a:t>2</a:t>
                      </a:r>
                      <a:r>
                        <a:rPr lang="en-US" sz="2400" b="1" baseline="0" dirty="0"/>
                        <a:t>, lazy copy</a:t>
                      </a:r>
                    </a:p>
                  </a:txBody>
                  <a:tcPr marL="121920" marR="121920" marT="60960" marB="60960"/>
                </a:tc>
                <a:extLst>
                  <a:ext uri="{0D108BD9-81ED-4DB2-BD59-A6C34878D82A}">
                    <a16:rowId xmlns:a16="http://schemas.microsoft.com/office/drawing/2014/main" val="2213619548"/>
                  </a:ext>
                </a:extLst>
              </a:tr>
              <a:tr h="487680">
                <a:tc>
                  <a:txBody>
                    <a:bodyPr/>
                    <a:lstStyle/>
                    <a:p>
                      <a:pPr algn="ctr"/>
                      <a:r>
                        <a:rPr lang="en-US" sz="2400" b="1" dirty="0"/>
                        <a:t>Software-based</a:t>
                      </a:r>
                    </a:p>
                  </a:txBody>
                  <a:tcPr marL="121920" marR="121920" marT="60960" marB="60960"/>
                </a:tc>
                <a:tc>
                  <a:txBody>
                    <a:bodyPr/>
                    <a:lstStyle/>
                    <a:p>
                      <a:pPr algn="ctr"/>
                      <a:r>
                        <a:rPr lang="en-US" sz="2400" b="1" dirty="0"/>
                        <a:t>Hardware-based</a:t>
                      </a:r>
                    </a:p>
                  </a:txBody>
                  <a:tcPr marL="121920" marR="121920" marT="60960" marB="60960"/>
                </a:tc>
                <a:extLst>
                  <a:ext uri="{0D108BD9-81ED-4DB2-BD59-A6C34878D82A}">
                    <a16:rowId xmlns:a16="http://schemas.microsoft.com/office/drawing/2014/main" val="893644759"/>
                  </a:ext>
                </a:extLst>
              </a:tr>
              <a:tr h="531165">
                <a:tc>
                  <a:txBody>
                    <a:bodyPr/>
                    <a:lstStyle/>
                    <a:p>
                      <a:pPr algn="ctr"/>
                      <a:r>
                        <a:rPr lang="en-US" sz="2400" b="1" dirty="0"/>
                        <a:t>Page-granularity</a:t>
                      </a:r>
                    </a:p>
                  </a:txBody>
                  <a:tcPr marL="121920" marR="121920" marT="60960" marB="60960"/>
                </a:tc>
                <a:tc>
                  <a:txBody>
                    <a:bodyPr/>
                    <a:lstStyle/>
                    <a:p>
                      <a:pPr algn="ctr"/>
                      <a:r>
                        <a:rPr lang="en-US" sz="2400" b="1" dirty="0" err="1"/>
                        <a:t>Cacheline</a:t>
                      </a:r>
                      <a:r>
                        <a:rPr lang="en-US" sz="2400" b="1" dirty="0"/>
                        <a:t>-granularity</a:t>
                      </a:r>
                    </a:p>
                  </a:txBody>
                  <a:tcPr marL="121920" marR="121920" marT="60960" marB="60960"/>
                </a:tc>
                <a:extLst>
                  <a:ext uri="{0D108BD9-81ED-4DB2-BD59-A6C34878D82A}">
                    <a16:rowId xmlns:a16="http://schemas.microsoft.com/office/drawing/2014/main" val="2472923468"/>
                  </a:ext>
                </a:extLst>
              </a:tr>
              <a:tr h="531165">
                <a:tc>
                  <a:txBody>
                    <a:bodyPr/>
                    <a:lstStyle/>
                    <a:p>
                      <a:pPr algn="ctr"/>
                      <a:r>
                        <a:rPr lang="en-US" sz="2400" b="1" dirty="0"/>
                        <a:t>Requires TLB shootdowns</a:t>
                      </a:r>
                    </a:p>
                  </a:txBody>
                  <a:tcPr marL="121920" marR="121920" marT="60960" marB="60960"/>
                </a:tc>
                <a:tc>
                  <a:txBody>
                    <a:bodyPr/>
                    <a:lstStyle/>
                    <a:p>
                      <a:pPr algn="ctr"/>
                      <a:r>
                        <a:rPr lang="en-US" sz="2400" b="1" dirty="0"/>
                        <a:t>No shootdowns required</a:t>
                      </a:r>
                    </a:p>
                  </a:txBody>
                  <a:tcPr marL="121920" marR="121920" marT="60960" marB="60960"/>
                </a:tc>
                <a:extLst>
                  <a:ext uri="{0D108BD9-81ED-4DB2-BD59-A6C34878D82A}">
                    <a16:rowId xmlns:a16="http://schemas.microsoft.com/office/drawing/2014/main" val="672749838"/>
                  </a:ext>
                </a:extLst>
              </a:tr>
              <a:tr h="531165">
                <a:tc>
                  <a:txBody>
                    <a:bodyPr/>
                    <a:lstStyle/>
                    <a:p>
                      <a:pPr algn="ctr"/>
                      <a:r>
                        <a:rPr lang="en-US" sz="2400" b="1" dirty="0"/>
                        <a:t>High access penalties</a:t>
                      </a:r>
                    </a:p>
                  </a:txBody>
                  <a:tcPr marL="121920" marR="121920" marT="60960" marB="60960"/>
                </a:tc>
                <a:tc>
                  <a:txBody>
                    <a:bodyPr/>
                    <a:lstStyle/>
                    <a:p>
                      <a:pPr algn="ctr"/>
                      <a:r>
                        <a:rPr lang="en-US" sz="2400" b="1" dirty="0"/>
                        <a:t>Minimal access penalties</a:t>
                      </a:r>
                    </a:p>
                  </a:txBody>
                  <a:tcPr marL="121920" marR="121920" marT="60960" marB="60960"/>
                </a:tc>
                <a:extLst>
                  <a:ext uri="{0D108BD9-81ED-4DB2-BD59-A6C34878D82A}">
                    <a16:rowId xmlns:a16="http://schemas.microsoft.com/office/drawing/2014/main" val="4224897259"/>
                  </a:ext>
                </a:extLst>
              </a:tr>
            </a:tbl>
          </a:graphicData>
        </a:graphic>
      </p:graphicFrame>
      <p:sp>
        <p:nvSpPr>
          <p:cNvPr id="6" name="TextBox 5">
            <a:extLst>
              <a:ext uri="{FF2B5EF4-FFF2-40B4-BE49-F238E27FC236}">
                <a16:creationId xmlns:a16="http://schemas.microsoft.com/office/drawing/2014/main" id="{A5BBD506-653E-7AB3-8C6A-6B8A91DBFF72}"/>
              </a:ext>
            </a:extLst>
          </p:cNvPr>
          <p:cNvSpPr txBox="1"/>
          <p:nvPr/>
        </p:nvSpPr>
        <p:spPr>
          <a:xfrm>
            <a:off x="4121742" y="6365558"/>
            <a:ext cx="3877023" cy="461665"/>
          </a:xfrm>
          <a:prstGeom prst="rect">
            <a:avLst/>
          </a:prstGeom>
          <a:noFill/>
        </p:spPr>
        <p:txBody>
          <a:bodyPr wrap="none" rtlCol="0">
            <a:spAutoFit/>
          </a:bodyPr>
          <a:lstStyle/>
          <a:p>
            <a:r>
              <a:rPr lang="en-US" sz="2400" dirty="0"/>
              <a:t>[1] </a:t>
            </a:r>
            <a:r>
              <a:rPr lang="en-US" sz="2400" i="1" dirty="0"/>
              <a:t>T. </a:t>
            </a:r>
            <a:r>
              <a:rPr lang="en-US" sz="2400" i="1" dirty="0" err="1"/>
              <a:t>Stamler</a:t>
            </a:r>
            <a:r>
              <a:rPr lang="en-US" sz="2400" i="1" dirty="0"/>
              <a:t> et. al.,  ODSI ‘22</a:t>
            </a:r>
          </a:p>
        </p:txBody>
      </p:sp>
      <p:sp>
        <p:nvSpPr>
          <p:cNvPr id="3" name="Slide Number Placeholder 2">
            <a:extLst>
              <a:ext uri="{FF2B5EF4-FFF2-40B4-BE49-F238E27FC236}">
                <a16:creationId xmlns:a16="http://schemas.microsoft.com/office/drawing/2014/main" id="{8AA4802B-90A5-5918-AABE-1C77330F8071}"/>
              </a:ext>
            </a:extLst>
          </p:cNvPr>
          <p:cNvSpPr>
            <a:spLocks noGrp="1"/>
          </p:cNvSpPr>
          <p:nvPr>
            <p:ph type="sldNum" sz="quarter" idx="14"/>
          </p:nvPr>
        </p:nvSpPr>
        <p:spPr/>
        <p:txBody>
          <a:bodyPr/>
          <a:lstStyle/>
          <a:p>
            <a:fld id="{04AED599-1D0F-3E40-81CA-01C30F87847C}" type="slidenum">
              <a:rPr lang="en-US" smtClean="0"/>
              <a:pPr/>
              <a:t>20</a:t>
            </a:fld>
            <a:endParaRPr lang="en-US"/>
          </a:p>
        </p:txBody>
      </p:sp>
    </p:spTree>
    <p:extLst>
      <p:ext uri="{BB962C8B-B14F-4D97-AF65-F5344CB8AC3E}">
        <p14:creationId xmlns:p14="http://schemas.microsoft.com/office/powerpoint/2010/main" val="1835144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art Placeholder 3">
            <a:extLst>
              <a:ext uri="{FF2B5EF4-FFF2-40B4-BE49-F238E27FC236}">
                <a16:creationId xmlns:a16="http://schemas.microsoft.com/office/drawing/2014/main" id="{8FA612DB-A962-0429-84E4-E6C87AD15837}"/>
              </a:ext>
            </a:extLst>
          </p:cNvPr>
          <p:cNvSpPr>
            <a:spLocks noGrp="1"/>
          </p:cNvSpPr>
          <p:nvPr>
            <p:ph type="chart" sz="quarter" idx="12"/>
          </p:nvPr>
        </p:nvSpPr>
        <p:spPr/>
        <p:txBody>
          <a:bodyPr/>
          <a:lstStyle/>
          <a:p>
            <a:endParaRPr lang="en-US"/>
          </a:p>
        </p:txBody>
      </p:sp>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Evaluation: Copy performance</a:t>
            </a:r>
            <a:endParaRPr lang="en-US" baseline="30000" dirty="0"/>
          </a:p>
        </p:txBody>
      </p:sp>
      <p:graphicFrame>
        <p:nvGraphicFramePr>
          <p:cNvPr id="3" name="Chart 2">
            <a:extLst>
              <a:ext uri="{FF2B5EF4-FFF2-40B4-BE49-F238E27FC236}">
                <a16:creationId xmlns:a16="http://schemas.microsoft.com/office/drawing/2014/main" id="{113B097E-A0F1-263D-B73F-4166452FDA75}"/>
              </a:ext>
            </a:extLst>
          </p:cNvPr>
          <p:cNvGraphicFramePr/>
          <p:nvPr/>
        </p:nvGraphicFramePr>
        <p:xfrm>
          <a:off x="1813169" y="1969478"/>
          <a:ext cx="8128000" cy="3999301"/>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656AEC29-86A2-606C-4C2F-DA91A531AB15}"/>
              </a:ext>
            </a:extLst>
          </p:cNvPr>
          <p:cNvSpPr txBox="1"/>
          <p:nvPr/>
        </p:nvSpPr>
        <p:spPr>
          <a:xfrm>
            <a:off x="9939692" y="3429001"/>
            <a:ext cx="957698" cy="461665"/>
          </a:xfrm>
          <a:prstGeom prst="rect">
            <a:avLst/>
          </a:prstGeom>
          <a:noFill/>
        </p:spPr>
        <p:txBody>
          <a:bodyPr wrap="none" rtlCol="0">
            <a:spAutoFit/>
          </a:bodyPr>
          <a:lstStyle/>
          <a:p>
            <a:pPr algn="ctr"/>
            <a:r>
              <a:rPr lang="en-US" sz="2400" b="1" dirty="0"/>
              <a:t>Faster</a:t>
            </a:r>
          </a:p>
        </p:txBody>
      </p:sp>
      <p:cxnSp>
        <p:nvCxnSpPr>
          <p:cNvPr id="6" name="Straight Arrow Connector 5">
            <a:extLst>
              <a:ext uri="{FF2B5EF4-FFF2-40B4-BE49-F238E27FC236}">
                <a16:creationId xmlns:a16="http://schemas.microsoft.com/office/drawing/2014/main" id="{78EAA2C1-F33D-FA67-74D7-7F0BFD860F85}"/>
              </a:ext>
            </a:extLst>
          </p:cNvPr>
          <p:cNvCxnSpPr>
            <a:cxnSpLocks/>
          </p:cNvCxnSpPr>
          <p:nvPr/>
        </p:nvCxnSpPr>
        <p:spPr>
          <a:xfrm flipH="1" flipV="1">
            <a:off x="9941169" y="3226347"/>
            <a:ext cx="1" cy="897748"/>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1C0CFFCC-8195-D14F-10B7-E695A2512859}"/>
              </a:ext>
            </a:extLst>
          </p:cNvPr>
          <p:cNvCxnSpPr>
            <a:cxnSpLocks/>
          </p:cNvCxnSpPr>
          <p:nvPr/>
        </p:nvCxnSpPr>
        <p:spPr>
          <a:xfrm flipV="1">
            <a:off x="9393115" y="2715422"/>
            <a:ext cx="0" cy="323469"/>
          </a:xfrm>
          <a:prstGeom prst="straightConnector1">
            <a:avLst/>
          </a:prstGeom>
          <a:ln>
            <a:solidFill>
              <a:schemeClr val="tx2"/>
            </a:solidFill>
            <a:headEnd type="triangle" w="med" len="med"/>
            <a:tailEnd type="diamond" w="med" len="med"/>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51983A6A-645D-2B44-CD6A-557A74559C1F}"/>
              </a:ext>
            </a:extLst>
          </p:cNvPr>
          <p:cNvSpPr txBox="1"/>
          <p:nvPr/>
        </p:nvSpPr>
        <p:spPr>
          <a:xfrm>
            <a:off x="9393115" y="2492865"/>
            <a:ext cx="935644" cy="666977"/>
          </a:xfrm>
          <a:prstGeom prst="rect">
            <a:avLst/>
          </a:prstGeom>
          <a:noFill/>
        </p:spPr>
        <p:txBody>
          <a:bodyPr wrap="square" rtlCol="0">
            <a:spAutoFit/>
          </a:bodyPr>
          <a:lstStyle/>
          <a:p>
            <a:pPr algn="ctr"/>
            <a:r>
              <a:rPr lang="en-US" sz="1867" b="1" dirty="0"/>
              <a:t>11x </a:t>
            </a:r>
          </a:p>
          <a:p>
            <a:pPr algn="ctr"/>
            <a:r>
              <a:rPr lang="en-US" sz="1867" b="1" dirty="0"/>
              <a:t>faster!</a:t>
            </a:r>
          </a:p>
        </p:txBody>
      </p:sp>
      <p:sp>
        <p:nvSpPr>
          <p:cNvPr id="8" name="Slide Number Placeholder 7">
            <a:extLst>
              <a:ext uri="{FF2B5EF4-FFF2-40B4-BE49-F238E27FC236}">
                <a16:creationId xmlns:a16="http://schemas.microsoft.com/office/drawing/2014/main" id="{E19327C4-8CAF-53DC-A101-236DA1C63322}"/>
              </a:ext>
            </a:extLst>
          </p:cNvPr>
          <p:cNvSpPr>
            <a:spLocks noGrp="1"/>
          </p:cNvSpPr>
          <p:nvPr>
            <p:ph type="sldNum" sz="quarter" idx="14"/>
          </p:nvPr>
        </p:nvSpPr>
        <p:spPr/>
        <p:txBody>
          <a:bodyPr/>
          <a:lstStyle/>
          <a:p>
            <a:fld id="{04AED599-1D0F-3E40-81CA-01C30F87847C}" type="slidenum">
              <a:rPr lang="en-US" smtClean="0"/>
              <a:pPr/>
              <a:t>21</a:t>
            </a:fld>
            <a:endParaRPr lang="en-US"/>
          </a:p>
        </p:txBody>
      </p:sp>
    </p:spTree>
    <p:extLst>
      <p:ext uri="{BB962C8B-B14F-4D97-AF65-F5344CB8AC3E}">
        <p14:creationId xmlns:p14="http://schemas.microsoft.com/office/powerpoint/2010/main" val="209535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graphicEl>
                                              <a:chart seriesIdx="3" categoryIdx="-4" bldStep="series"/>
                                            </p:graphicEl>
                                          </p:spTgt>
                                        </p:tgtEl>
                                        <p:attrNameLst>
                                          <p:attrName>style.visibility</p:attrName>
                                        </p:attrNameLst>
                                      </p:cBhvr>
                                      <p:to>
                                        <p:strVal val="visible"/>
                                      </p:to>
                                    </p:set>
                                    <p:animEffect transition="in" filter="wipe(left)">
                                      <p:cBhvr>
                                        <p:cTn id="7" dur="500"/>
                                        <p:tgtEl>
                                          <p:spTgt spid="3">
                                            <p:graphicEl>
                                              <a:chart seriesIdx="3" categoryIdx="-4" bldStep="series"/>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1" nodeType="clickEffect">
                                  <p:stCondLst>
                                    <p:cond delay="0"/>
                                  </p:stCondLst>
                                  <p:childTnLst>
                                    <p:set>
                                      <p:cBhvr>
                                        <p:cTn id="18" dur="1" fill="hold">
                                          <p:stCondLst>
                                            <p:cond delay="0"/>
                                          </p:stCondLst>
                                        </p:cTn>
                                        <p:tgtEl>
                                          <p:spTgt spid="3">
                                            <p:graphicEl>
                                              <a:chart seriesIdx="2" categoryIdx="-4" bldStep="series"/>
                                            </p:graphicEl>
                                          </p:spTgt>
                                        </p:tgtEl>
                                        <p:attrNameLst>
                                          <p:attrName>style.visibility</p:attrName>
                                        </p:attrNameLst>
                                      </p:cBhvr>
                                      <p:to>
                                        <p:strVal val="visible"/>
                                      </p:to>
                                    </p:set>
                                    <p:animEffect transition="in" filter="wipe(left)">
                                      <p:cBhvr>
                                        <p:cTn id="19" dur="500"/>
                                        <p:tgtEl>
                                          <p:spTgt spid="3">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Chart bld="series"/>
        </p:bldSub>
      </p:bldGraphic>
      <p:bldGraphic spid="3" grpId="1" uiExpand="1">
        <p:bldSub>
          <a:bldChart bld="series"/>
        </p:bldSub>
      </p:bldGraphic>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5FCB10C9-3C7A-4BC3-D9CE-EFAF447A5078}"/>
              </a:ext>
            </a:extLst>
          </p:cNvPr>
          <p:cNvSpPr>
            <a:spLocks noGrp="1"/>
          </p:cNvSpPr>
          <p:nvPr>
            <p:ph type="chart" sz="quarter" idx="12"/>
          </p:nvPr>
        </p:nvSpPr>
        <p:spPr/>
        <p:txBody>
          <a:bodyPr/>
          <a:lstStyle/>
          <a:p>
            <a:endParaRPr lang="en-US"/>
          </a:p>
        </p:txBody>
      </p:sp>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Evaluation: Copy + access runtime</a:t>
            </a:r>
            <a:endParaRPr lang="en-US" baseline="30000" dirty="0"/>
          </a:p>
        </p:txBody>
      </p:sp>
      <p:graphicFrame>
        <p:nvGraphicFramePr>
          <p:cNvPr id="3" name="Chart 2">
            <a:extLst>
              <a:ext uri="{FF2B5EF4-FFF2-40B4-BE49-F238E27FC236}">
                <a16:creationId xmlns:a16="http://schemas.microsoft.com/office/drawing/2014/main" id="{33AC32BB-0070-51D7-1D05-F83D2FC14194}"/>
              </a:ext>
            </a:extLst>
          </p:cNvPr>
          <p:cNvGraphicFramePr/>
          <p:nvPr/>
        </p:nvGraphicFramePr>
        <p:xfrm>
          <a:off x="1239226" y="2086096"/>
          <a:ext cx="9713548" cy="3999301"/>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F5643556-71DC-CF54-7BAA-78A076A10C53}"/>
              </a:ext>
            </a:extLst>
          </p:cNvPr>
          <p:cNvSpPr txBox="1"/>
          <p:nvPr/>
        </p:nvSpPr>
        <p:spPr>
          <a:xfrm>
            <a:off x="10981457" y="3429001"/>
            <a:ext cx="957698" cy="461665"/>
          </a:xfrm>
          <a:prstGeom prst="rect">
            <a:avLst/>
          </a:prstGeom>
          <a:noFill/>
        </p:spPr>
        <p:txBody>
          <a:bodyPr wrap="none" rtlCol="0">
            <a:spAutoFit/>
          </a:bodyPr>
          <a:lstStyle/>
          <a:p>
            <a:pPr algn="ctr"/>
            <a:r>
              <a:rPr lang="en-US" sz="2400" b="1" dirty="0"/>
              <a:t>Faster</a:t>
            </a:r>
          </a:p>
        </p:txBody>
      </p:sp>
      <p:cxnSp>
        <p:nvCxnSpPr>
          <p:cNvPr id="7" name="Straight Arrow Connector 6">
            <a:extLst>
              <a:ext uri="{FF2B5EF4-FFF2-40B4-BE49-F238E27FC236}">
                <a16:creationId xmlns:a16="http://schemas.microsoft.com/office/drawing/2014/main" id="{2C89B08A-BEE5-0DF9-5018-47B18B9D2A56}"/>
              </a:ext>
            </a:extLst>
          </p:cNvPr>
          <p:cNvCxnSpPr>
            <a:cxnSpLocks/>
          </p:cNvCxnSpPr>
          <p:nvPr/>
        </p:nvCxnSpPr>
        <p:spPr>
          <a:xfrm flipH="1" flipV="1">
            <a:off x="10952774" y="3226347"/>
            <a:ext cx="1" cy="897748"/>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4" name="Slide Number Placeholder 3">
            <a:extLst>
              <a:ext uri="{FF2B5EF4-FFF2-40B4-BE49-F238E27FC236}">
                <a16:creationId xmlns:a16="http://schemas.microsoft.com/office/drawing/2014/main" id="{BAF1FB8F-DF7D-4123-91D2-FB419F43FF7C}"/>
              </a:ext>
            </a:extLst>
          </p:cNvPr>
          <p:cNvSpPr>
            <a:spLocks noGrp="1"/>
          </p:cNvSpPr>
          <p:nvPr>
            <p:ph type="sldNum" sz="quarter" idx="14"/>
          </p:nvPr>
        </p:nvSpPr>
        <p:spPr/>
        <p:txBody>
          <a:bodyPr/>
          <a:lstStyle/>
          <a:p>
            <a:fld id="{04AED599-1D0F-3E40-81CA-01C30F87847C}" type="slidenum">
              <a:rPr lang="en-US" smtClean="0"/>
              <a:pPr/>
              <a:t>22</a:t>
            </a:fld>
            <a:endParaRPr lang="en-US"/>
          </a:p>
        </p:txBody>
      </p:sp>
    </p:spTree>
    <p:extLst>
      <p:ext uri="{BB962C8B-B14F-4D97-AF65-F5344CB8AC3E}">
        <p14:creationId xmlns:p14="http://schemas.microsoft.com/office/powerpoint/2010/main" val="59810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graphicEl>
                                              <a:chart seriesIdx="3" categoryIdx="-4" bldStep="series"/>
                                            </p:graphicEl>
                                          </p:spTgt>
                                        </p:tgtEl>
                                        <p:attrNameLst>
                                          <p:attrName>style.visibility</p:attrName>
                                        </p:attrNameLst>
                                      </p:cBhvr>
                                      <p:to>
                                        <p:strVal val="visible"/>
                                      </p:to>
                                    </p:set>
                                    <p:animEffect transition="in" filter="wipe(left)">
                                      <p:cBhvr>
                                        <p:cTn id="7" dur="500"/>
                                        <p:tgtEl>
                                          <p:spTgt spid="3">
                                            <p:graphicEl>
                                              <a:chart seriesIdx="3" categoryIdx="-4" bldStep="series"/>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graphicEl>
                                              <a:chart seriesIdx="4" categoryIdx="-4" bldStep="series"/>
                                            </p:graphicEl>
                                          </p:spTgt>
                                        </p:tgtEl>
                                        <p:attrNameLst>
                                          <p:attrName>style.visibility</p:attrName>
                                        </p:attrNameLst>
                                      </p:cBhvr>
                                      <p:to>
                                        <p:strVal val="visible"/>
                                      </p:to>
                                    </p:set>
                                    <p:animEffect transition="in" filter="wipe(left)">
                                      <p:cBhvr>
                                        <p:cTn id="12" dur="500"/>
                                        <p:tgtEl>
                                          <p:spTgt spid="3">
                                            <p:graphicEl>
                                              <a:chart seriesIdx="4"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Chart bld="series"/>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Evaluation: Cicada transaction throughput</a:t>
            </a:r>
            <a:endParaRPr lang="en-US" baseline="30000" dirty="0"/>
          </a:p>
        </p:txBody>
      </p:sp>
      <p:pic>
        <p:nvPicPr>
          <p:cNvPr id="2" name="Picture 1">
            <a:extLst>
              <a:ext uri="{FF2B5EF4-FFF2-40B4-BE49-F238E27FC236}">
                <a16:creationId xmlns:a16="http://schemas.microsoft.com/office/drawing/2014/main" id="{34A96595-5EB9-7BB4-E42E-E2041C31D228}"/>
              </a:ext>
            </a:extLst>
          </p:cNvPr>
          <p:cNvPicPr>
            <a:picLocks noChangeAspect="1"/>
          </p:cNvPicPr>
          <p:nvPr/>
        </p:nvPicPr>
        <p:blipFill>
          <a:blip r:embed="rId3"/>
          <a:stretch>
            <a:fillRect/>
          </a:stretch>
        </p:blipFill>
        <p:spPr>
          <a:xfrm>
            <a:off x="1973973" y="2440519"/>
            <a:ext cx="8244055" cy="3203648"/>
          </a:xfrm>
          <a:prstGeom prst="rect">
            <a:avLst/>
          </a:prstGeom>
        </p:spPr>
      </p:pic>
      <p:sp>
        <p:nvSpPr>
          <p:cNvPr id="4" name="TextBox 3">
            <a:extLst>
              <a:ext uri="{FF2B5EF4-FFF2-40B4-BE49-F238E27FC236}">
                <a16:creationId xmlns:a16="http://schemas.microsoft.com/office/drawing/2014/main" id="{ED31C414-DAE5-7BB4-AFD0-1C30C629DA71}"/>
              </a:ext>
            </a:extLst>
          </p:cNvPr>
          <p:cNvSpPr txBox="1"/>
          <p:nvPr/>
        </p:nvSpPr>
        <p:spPr>
          <a:xfrm>
            <a:off x="10246711" y="3796122"/>
            <a:ext cx="957698" cy="461665"/>
          </a:xfrm>
          <a:prstGeom prst="rect">
            <a:avLst/>
          </a:prstGeom>
          <a:noFill/>
        </p:spPr>
        <p:txBody>
          <a:bodyPr wrap="none" rtlCol="0">
            <a:spAutoFit/>
          </a:bodyPr>
          <a:lstStyle/>
          <a:p>
            <a:pPr algn="ctr"/>
            <a:r>
              <a:rPr lang="en-US" sz="2400" b="1" dirty="0"/>
              <a:t>Faster</a:t>
            </a:r>
          </a:p>
        </p:txBody>
      </p:sp>
      <p:cxnSp>
        <p:nvCxnSpPr>
          <p:cNvPr id="6" name="Straight Arrow Connector 5">
            <a:extLst>
              <a:ext uri="{FF2B5EF4-FFF2-40B4-BE49-F238E27FC236}">
                <a16:creationId xmlns:a16="http://schemas.microsoft.com/office/drawing/2014/main" id="{476A757A-C656-3AB4-004F-EE5FA5790F9D}"/>
              </a:ext>
            </a:extLst>
          </p:cNvPr>
          <p:cNvCxnSpPr>
            <a:cxnSpLocks/>
          </p:cNvCxnSpPr>
          <p:nvPr/>
        </p:nvCxnSpPr>
        <p:spPr>
          <a:xfrm flipH="1" flipV="1">
            <a:off x="10218028" y="3593469"/>
            <a:ext cx="1" cy="8977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Slide Number Placeholder 7">
            <a:extLst>
              <a:ext uri="{FF2B5EF4-FFF2-40B4-BE49-F238E27FC236}">
                <a16:creationId xmlns:a16="http://schemas.microsoft.com/office/drawing/2014/main" id="{318297BA-D2E4-5830-01EF-89CF6A3C9D26}"/>
              </a:ext>
            </a:extLst>
          </p:cNvPr>
          <p:cNvSpPr>
            <a:spLocks noGrp="1"/>
          </p:cNvSpPr>
          <p:nvPr>
            <p:ph type="sldNum" sz="quarter" idx="14"/>
          </p:nvPr>
        </p:nvSpPr>
        <p:spPr/>
        <p:txBody>
          <a:bodyPr/>
          <a:lstStyle/>
          <a:p>
            <a:fld id="{04AED599-1D0F-3E40-81CA-01C30F87847C}" type="slidenum">
              <a:rPr lang="en-US" smtClean="0"/>
              <a:pPr/>
              <a:t>23</a:t>
            </a:fld>
            <a:endParaRPr lang="en-US"/>
          </a:p>
        </p:txBody>
      </p:sp>
    </p:spTree>
    <p:extLst>
      <p:ext uri="{BB962C8B-B14F-4D97-AF65-F5344CB8AC3E}">
        <p14:creationId xmlns:p14="http://schemas.microsoft.com/office/powerpoint/2010/main" val="2980053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Evaluation: </a:t>
            </a:r>
            <a:r>
              <a:rPr lang="en-US" dirty="0" err="1"/>
              <a:t>Protobuf</a:t>
            </a:r>
            <a:r>
              <a:rPr lang="en-US" dirty="0"/>
              <a:t> and MongoDB</a:t>
            </a:r>
            <a:endParaRPr lang="en-US" baseline="30000" dirty="0"/>
          </a:p>
        </p:txBody>
      </p:sp>
      <p:pic>
        <p:nvPicPr>
          <p:cNvPr id="7" name="Picture 6">
            <a:extLst>
              <a:ext uri="{FF2B5EF4-FFF2-40B4-BE49-F238E27FC236}">
                <a16:creationId xmlns:a16="http://schemas.microsoft.com/office/drawing/2014/main" id="{D28D272A-D7E3-B544-B831-B2534993A419}"/>
              </a:ext>
            </a:extLst>
          </p:cNvPr>
          <p:cNvPicPr>
            <a:picLocks noChangeAspect="1"/>
          </p:cNvPicPr>
          <p:nvPr/>
        </p:nvPicPr>
        <p:blipFill rotWithShape="1">
          <a:blip r:embed="rId3"/>
          <a:srcRect b="48817"/>
          <a:stretch/>
        </p:blipFill>
        <p:spPr>
          <a:xfrm>
            <a:off x="1026729" y="2958213"/>
            <a:ext cx="4784700" cy="1999488"/>
          </a:xfrm>
          <a:prstGeom prst="rect">
            <a:avLst/>
          </a:prstGeom>
        </p:spPr>
      </p:pic>
      <p:cxnSp>
        <p:nvCxnSpPr>
          <p:cNvPr id="12" name="Straight Arrow Connector 11">
            <a:extLst>
              <a:ext uri="{FF2B5EF4-FFF2-40B4-BE49-F238E27FC236}">
                <a16:creationId xmlns:a16="http://schemas.microsoft.com/office/drawing/2014/main" id="{9D9ADF58-8C41-AD0B-DF0E-8255689EACBD}"/>
              </a:ext>
            </a:extLst>
          </p:cNvPr>
          <p:cNvCxnSpPr>
            <a:cxnSpLocks/>
          </p:cNvCxnSpPr>
          <p:nvPr/>
        </p:nvCxnSpPr>
        <p:spPr>
          <a:xfrm>
            <a:off x="3979447" y="3862701"/>
            <a:ext cx="1058523"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27F5CE1-5737-2AF6-0AD7-FA7E9D84CB6B}"/>
              </a:ext>
            </a:extLst>
          </p:cNvPr>
          <p:cNvSpPr txBox="1"/>
          <p:nvPr/>
        </p:nvSpPr>
        <p:spPr>
          <a:xfrm>
            <a:off x="4003520" y="3862702"/>
            <a:ext cx="1001941" cy="318100"/>
          </a:xfrm>
          <a:prstGeom prst="rect">
            <a:avLst/>
          </a:prstGeom>
          <a:noFill/>
        </p:spPr>
        <p:txBody>
          <a:bodyPr wrap="none" rtlCol="0">
            <a:spAutoFit/>
          </a:bodyPr>
          <a:lstStyle/>
          <a:p>
            <a:pPr algn="ctr"/>
            <a:r>
              <a:rPr lang="en-US" sz="1467" b="1" dirty="0"/>
              <a:t>43% lower</a:t>
            </a:r>
          </a:p>
        </p:txBody>
      </p:sp>
      <p:pic>
        <p:nvPicPr>
          <p:cNvPr id="19" name="Picture 18">
            <a:extLst>
              <a:ext uri="{FF2B5EF4-FFF2-40B4-BE49-F238E27FC236}">
                <a16:creationId xmlns:a16="http://schemas.microsoft.com/office/drawing/2014/main" id="{4774849B-80FA-37D8-6B62-CA58E9BE91BC}"/>
              </a:ext>
            </a:extLst>
          </p:cNvPr>
          <p:cNvPicPr>
            <a:picLocks noChangeAspect="1"/>
          </p:cNvPicPr>
          <p:nvPr/>
        </p:nvPicPr>
        <p:blipFill rotWithShape="1">
          <a:blip r:embed="rId3"/>
          <a:srcRect t="53984"/>
          <a:stretch/>
        </p:blipFill>
        <p:spPr>
          <a:xfrm>
            <a:off x="6384410" y="2997862"/>
            <a:ext cx="4780865" cy="1796213"/>
          </a:xfrm>
          <a:prstGeom prst="rect">
            <a:avLst/>
          </a:prstGeom>
        </p:spPr>
      </p:pic>
      <p:cxnSp>
        <p:nvCxnSpPr>
          <p:cNvPr id="15" name="Straight Arrow Connector 14">
            <a:extLst>
              <a:ext uri="{FF2B5EF4-FFF2-40B4-BE49-F238E27FC236}">
                <a16:creationId xmlns:a16="http://schemas.microsoft.com/office/drawing/2014/main" id="{15A6CACD-7C17-C49D-C8D5-2135E5B6BF6E}"/>
              </a:ext>
            </a:extLst>
          </p:cNvPr>
          <p:cNvCxnSpPr>
            <a:cxnSpLocks/>
          </p:cNvCxnSpPr>
          <p:nvPr/>
        </p:nvCxnSpPr>
        <p:spPr>
          <a:xfrm>
            <a:off x="9794766" y="3839508"/>
            <a:ext cx="445421"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1383E387-B164-57C6-F730-0E8982850CA3}"/>
              </a:ext>
            </a:extLst>
          </p:cNvPr>
          <p:cNvSpPr txBox="1"/>
          <p:nvPr/>
        </p:nvSpPr>
        <p:spPr>
          <a:xfrm>
            <a:off x="9510786" y="3862702"/>
            <a:ext cx="1066959" cy="318100"/>
          </a:xfrm>
          <a:prstGeom prst="rect">
            <a:avLst/>
          </a:prstGeom>
          <a:noFill/>
        </p:spPr>
        <p:txBody>
          <a:bodyPr wrap="square" rtlCol="0">
            <a:spAutoFit/>
          </a:bodyPr>
          <a:lstStyle/>
          <a:p>
            <a:pPr algn="ctr"/>
            <a:r>
              <a:rPr lang="en-US" sz="1467" b="1" dirty="0"/>
              <a:t>15% lower</a:t>
            </a:r>
          </a:p>
        </p:txBody>
      </p:sp>
      <p:grpSp>
        <p:nvGrpSpPr>
          <p:cNvPr id="6" name="Group 5">
            <a:extLst>
              <a:ext uri="{FF2B5EF4-FFF2-40B4-BE49-F238E27FC236}">
                <a16:creationId xmlns:a16="http://schemas.microsoft.com/office/drawing/2014/main" id="{E39C9A7A-EE46-4336-E418-25AA5501CA16}"/>
              </a:ext>
            </a:extLst>
          </p:cNvPr>
          <p:cNvGrpSpPr/>
          <p:nvPr/>
        </p:nvGrpSpPr>
        <p:grpSpPr>
          <a:xfrm>
            <a:off x="2831635" y="2465769"/>
            <a:ext cx="1174886" cy="462357"/>
            <a:chOff x="1994609" y="3517227"/>
            <a:chExt cx="881164" cy="346768"/>
          </a:xfrm>
        </p:grpSpPr>
        <p:sp>
          <p:nvSpPr>
            <p:cNvPr id="2" name="TextBox 1">
              <a:extLst>
                <a:ext uri="{FF2B5EF4-FFF2-40B4-BE49-F238E27FC236}">
                  <a16:creationId xmlns:a16="http://schemas.microsoft.com/office/drawing/2014/main" id="{1AF77E01-B891-8ACA-A5D9-2975A99E9C0C}"/>
                </a:ext>
              </a:extLst>
            </p:cNvPr>
            <p:cNvSpPr txBox="1"/>
            <p:nvPr/>
          </p:nvSpPr>
          <p:spPr>
            <a:xfrm>
              <a:off x="2076054" y="3517227"/>
              <a:ext cx="718273" cy="346249"/>
            </a:xfrm>
            <a:prstGeom prst="rect">
              <a:avLst/>
            </a:prstGeom>
            <a:noFill/>
          </p:spPr>
          <p:txBody>
            <a:bodyPr wrap="none" rtlCol="0">
              <a:spAutoFit/>
            </a:bodyPr>
            <a:lstStyle/>
            <a:p>
              <a:pPr algn="ctr"/>
              <a:r>
                <a:rPr lang="en-US" sz="2400" b="1" dirty="0"/>
                <a:t>Faster</a:t>
              </a:r>
            </a:p>
          </p:txBody>
        </p:sp>
        <p:cxnSp>
          <p:nvCxnSpPr>
            <p:cNvPr id="3" name="Straight Arrow Connector 2">
              <a:extLst>
                <a:ext uri="{FF2B5EF4-FFF2-40B4-BE49-F238E27FC236}">
                  <a16:creationId xmlns:a16="http://schemas.microsoft.com/office/drawing/2014/main" id="{35512E18-8425-CAA5-0E9A-93BD8A8EEB7D}"/>
                </a:ext>
              </a:extLst>
            </p:cNvPr>
            <p:cNvCxnSpPr>
              <a:cxnSpLocks/>
            </p:cNvCxnSpPr>
            <p:nvPr/>
          </p:nvCxnSpPr>
          <p:spPr>
            <a:xfrm flipH="1">
              <a:off x="1994609" y="3863995"/>
              <a:ext cx="8811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8" name="Group 7">
            <a:extLst>
              <a:ext uri="{FF2B5EF4-FFF2-40B4-BE49-F238E27FC236}">
                <a16:creationId xmlns:a16="http://schemas.microsoft.com/office/drawing/2014/main" id="{8FAA01E4-EA58-FE64-16B6-FF0E7A323624}"/>
              </a:ext>
            </a:extLst>
          </p:cNvPr>
          <p:cNvGrpSpPr/>
          <p:nvPr/>
        </p:nvGrpSpPr>
        <p:grpSpPr>
          <a:xfrm>
            <a:off x="8187892" y="2465769"/>
            <a:ext cx="1174886" cy="462357"/>
            <a:chOff x="1994609" y="3517227"/>
            <a:chExt cx="881164" cy="346768"/>
          </a:xfrm>
        </p:grpSpPr>
        <p:sp>
          <p:nvSpPr>
            <p:cNvPr id="9" name="TextBox 8">
              <a:extLst>
                <a:ext uri="{FF2B5EF4-FFF2-40B4-BE49-F238E27FC236}">
                  <a16:creationId xmlns:a16="http://schemas.microsoft.com/office/drawing/2014/main" id="{732AB28B-51C9-C735-7C54-12D14FA34069}"/>
                </a:ext>
              </a:extLst>
            </p:cNvPr>
            <p:cNvSpPr txBox="1"/>
            <p:nvPr/>
          </p:nvSpPr>
          <p:spPr>
            <a:xfrm>
              <a:off x="2076054" y="3517227"/>
              <a:ext cx="718273" cy="346249"/>
            </a:xfrm>
            <a:prstGeom prst="rect">
              <a:avLst/>
            </a:prstGeom>
            <a:noFill/>
          </p:spPr>
          <p:txBody>
            <a:bodyPr wrap="none" rtlCol="0">
              <a:spAutoFit/>
            </a:bodyPr>
            <a:lstStyle/>
            <a:p>
              <a:pPr algn="ctr"/>
              <a:r>
                <a:rPr lang="en-US" sz="2400" b="1" dirty="0"/>
                <a:t>Faster</a:t>
              </a:r>
            </a:p>
          </p:txBody>
        </p:sp>
        <p:cxnSp>
          <p:nvCxnSpPr>
            <p:cNvPr id="10" name="Straight Arrow Connector 9">
              <a:extLst>
                <a:ext uri="{FF2B5EF4-FFF2-40B4-BE49-F238E27FC236}">
                  <a16:creationId xmlns:a16="http://schemas.microsoft.com/office/drawing/2014/main" id="{66484735-285F-E213-FFF1-34E78DBF78A4}"/>
                </a:ext>
              </a:extLst>
            </p:cNvPr>
            <p:cNvCxnSpPr>
              <a:cxnSpLocks/>
            </p:cNvCxnSpPr>
            <p:nvPr/>
          </p:nvCxnSpPr>
          <p:spPr>
            <a:xfrm flipH="1">
              <a:off x="1994609" y="3863995"/>
              <a:ext cx="8811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1" name="Slide Number Placeholder 10">
            <a:extLst>
              <a:ext uri="{FF2B5EF4-FFF2-40B4-BE49-F238E27FC236}">
                <a16:creationId xmlns:a16="http://schemas.microsoft.com/office/drawing/2014/main" id="{A0187A6A-3C3A-B48D-8FF1-C48AFE69BF14}"/>
              </a:ext>
            </a:extLst>
          </p:cNvPr>
          <p:cNvSpPr>
            <a:spLocks noGrp="1"/>
          </p:cNvSpPr>
          <p:nvPr>
            <p:ph type="sldNum" sz="quarter" idx="14"/>
          </p:nvPr>
        </p:nvSpPr>
        <p:spPr/>
        <p:txBody>
          <a:bodyPr/>
          <a:lstStyle/>
          <a:p>
            <a:fld id="{04AED599-1D0F-3E40-81CA-01C30F87847C}" type="slidenum">
              <a:rPr lang="en-US" smtClean="0"/>
              <a:pPr/>
              <a:t>24</a:t>
            </a:fld>
            <a:endParaRPr lang="en-US"/>
          </a:p>
        </p:txBody>
      </p:sp>
    </p:spTree>
    <p:extLst>
      <p:ext uri="{BB962C8B-B14F-4D97-AF65-F5344CB8AC3E}">
        <p14:creationId xmlns:p14="http://schemas.microsoft.com/office/powerpoint/2010/main" val="2808728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386A4-0639-FA16-42A9-FB6E5F5253D2}"/>
            </a:ext>
          </a:extLst>
        </p:cNvPr>
        <p:cNvGrpSpPr/>
        <p:nvPr/>
      </p:nvGrpSpPr>
      <p:grpSpPr>
        <a:xfrm>
          <a:off x="0" y="0"/>
          <a:ext cx="0" cy="0"/>
          <a:chOff x="0" y="0"/>
          <a:chExt cx="0" cy="0"/>
        </a:xfrm>
      </p:grpSpPr>
      <p:pic>
        <p:nvPicPr>
          <p:cNvPr id="11" name="Chart Placeholder 10">
            <a:extLst>
              <a:ext uri="{FF2B5EF4-FFF2-40B4-BE49-F238E27FC236}">
                <a16:creationId xmlns:a16="http://schemas.microsoft.com/office/drawing/2014/main" id="{B9BDEB19-B926-77F4-E4BC-634B0851C122}"/>
              </a:ext>
            </a:extLst>
          </p:cNvPr>
          <p:cNvPicPr>
            <a:picLocks noGrp="1" noChangeAspect="1"/>
          </p:cNvPicPr>
          <p:nvPr>
            <p:ph type="chart" sz="quarter" idx="12"/>
          </p:nvPr>
        </p:nvPicPr>
        <p:blipFill>
          <a:blip r:embed="rId3"/>
          <a:stretch>
            <a:fillRect/>
          </a:stretch>
        </p:blipFill>
        <p:spPr>
          <a:xfrm>
            <a:off x="2363300" y="2375747"/>
            <a:ext cx="7465400" cy="3797196"/>
          </a:xfrm>
          <a:prstGeom prst="rect">
            <a:avLst/>
          </a:prstGeom>
        </p:spPr>
      </p:pic>
      <p:sp>
        <p:nvSpPr>
          <p:cNvPr id="5" name="Title 4">
            <a:extLst>
              <a:ext uri="{FF2B5EF4-FFF2-40B4-BE49-F238E27FC236}">
                <a16:creationId xmlns:a16="http://schemas.microsoft.com/office/drawing/2014/main" id="{FA1FDDE2-FE71-9015-C92D-FF81C5908931}"/>
              </a:ext>
            </a:extLst>
          </p:cNvPr>
          <p:cNvSpPr>
            <a:spLocks noGrp="1"/>
          </p:cNvSpPr>
          <p:nvPr>
            <p:ph type="title"/>
          </p:nvPr>
        </p:nvSpPr>
        <p:spPr/>
        <p:txBody>
          <a:bodyPr/>
          <a:lstStyle/>
          <a:p>
            <a:r>
              <a:rPr lang="en-US" dirty="0"/>
              <a:t>Evaluation: Huge page COW faults</a:t>
            </a:r>
            <a:endParaRPr lang="en-US" baseline="30000" dirty="0"/>
          </a:p>
        </p:txBody>
      </p:sp>
      <p:sp>
        <p:nvSpPr>
          <p:cNvPr id="9" name="TextBox 8">
            <a:extLst>
              <a:ext uri="{FF2B5EF4-FFF2-40B4-BE49-F238E27FC236}">
                <a16:creationId xmlns:a16="http://schemas.microsoft.com/office/drawing/2014/main" id="{5D00811C-7663-6F87-2889-1ED739DCA408}"/>
              </a:ext>
            </a:extLst>
          </p:cNvPr>
          <p:cNvSpPr txBox="1"/>
          <p:nvPr/>
        </p:nvSpPr>
        <p:spPr>
          <a:xfrm rot="16200000">
            <a:off x="10423932" y="3564663"/>
            <a:ext cx="553998" cy="865365"/>
          </a:xfrm>
          <a:prstGeom prst="rect">
            <a:avLst/>
          </a:prstGeom>
          <a:noFill/>
        </p:spPr>
        <p:txBody>
          <a:bodyPr vert="vert" wrap="none" rtlCol="0">
            <a:spAutoFit/>
          </a:bodyPr>
          <a:lstStyle/>
          <a:p>
            <a:pPr algn="ctr"/>
            <a:r>
              <a:rPr lang="en-US" sz="2400" b="1" dirty="0"/>
              <a:t>Faster</a:t>
            </a:r>
          </a:p>
        </p:txBody>
      </p:sp>
      <p:cxnSp>
        <p:nvCxnSpPr>
          <p:cNvPr id="10" name="Straight Arrow Connector 9">
            <a:extLst>
              <a:ext uri="{FF2B5EF4-FFF2-40B4-BE49-F238E27FC236}">
                <a16:creationId xmlns:a16="http://schemas.microsoft.com/office/drawing/2014/main" id="{4792A7ED-7E74-A39D-1C9D-3D77A1E8FFB6}"/>
              </a:ext>
            </a:extLst>
          </p:cNvPr>
          <p:cNvCxnSpPr>
            <a:cxnSpLocks/>
          </p:cNvCxnSpPr>
          <p:nvPr/>
        </p:nvCxnSpPr>
        <p:spPr>
          <a:xfrm rot="16200000" flipH="1">
            <a:off x="9739418" y="4002538"/>
            <a:ext cx="8726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Slide Number Placeholder 19">
            <a:extLst>
              <a:ext uri="{FF2B5EF4-FFF2-40B4-BE49-F238E27FC236}">
                <a16:creationId xmlns:a16="http://schemas.microsoft.com/office/drawing/2014/main" id="{8F12B8AE-F55B-D979-109A-47677CF3EB60}"/>
              </a:ext>
            </a:extLst>
          </p:cNvPr>
          <p:cNvSpPr>
            <a:spLocks noGrp="1"/>
          </p:cNvSpPr>
          <p:nvPr>
            <p:ph type="sldNum" sz="quarter" idx="14"/>
          </p:nvPr>
        </p:nvSpPr>
        <p:spPr/>
        <p:txBody>
          <a:bodyPr/>
          <a:lstStyle/>
          <a:p>
            <a:fld id="{04AED599-1D0F-3E40-81CA-01C30F87847C}" type="slidenum">
              <a:rPr lang="en-US" smtClean="0"/>
              <a:pPr/>
              <a:t>25</a:t>
            </a:fld>
            <a:endParaRPr lang="en-US"/>
          </a:p>
        </p:txBody>
      </p:sp>
    </p:spTree>
    <p:extLst>
      <p:ext uri="{BB962C8B-B14F-4D97-AF65-F5344CB8AC3E}">
        <p14:creationId xmlns:p14="http://schemas.microsoft.com/office/powerpoint/2010/main" val="1809681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17CA3-48DC-5BAD-B7E4-1242D2D8F06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EB14EB9-A708-6EA7-4059-74E96C1B22B2}"/>
              </a:ext>
            </a:extLst>
          </p:cNvPr>
          <p:cNvSpPr>
            <a:spLocks noGrp="1"/>
          </p:cNvSpPr>
          <p:nvPr>
            <p:ph type="title"/>
          </p:nvPr>
        </p:nvSpPr>
        <p:spPr/>
        <p:txBody>
          <a:bodyPr/>
          <a:lstStyle/>
          <a:p>
            <a:r>
              <a:rPr lang="en-US" dirty="0"/>
              <a:t>Hiding: Operation Overlap for LLM Inference</a:t>
            </a:r>
          </a:p>
        </p:txBody>
      </p:sp>
      <p:sp>
        <p:nvSpPr>
          <p:cNvPr id="4" name="Slide Number Placeholder 3">
            <a:extLst>
              <a:ext uri="{FF2B5EF4-FFF2-40B4-BE49-F238E27FC236}">
                <a16:creationId xmlns:a16="http://schemas.microsoft.com/office/drawing/2014/main" id="{C4EEB770-904F-15F6-FE87-83271EF6CF5E}"/>
              </a:ext>
            </a:extLst>
          </p:cNvPr>
          <p:cNvSpPr>
            <a:spLocks noGrp="1"/>
          </p:cNvSpPr>
          <p:nvPr>
            <p:ph type="sldNum" sz="quarter" idx="14"/>
          </p:nvPr>
        </p:nvSpPr>
        <p:spPr/>
        <p:txBody>
          <a:bodyPr/>
          <a:lstStyle/>
          <a:p>
            <a:fld id="{04AED599-1D0F-3E40-81CA-01C30F87847C}" type="slidenum">
              <a:rPr lang="en-US" smtClean="0"/>
              <a:pPr/>
              <a:t>26</a:t>
            </a:fld>
            <a:endParaRPr lang="en-US"/>
          </a:p>
        </p:txBody>
      </p:sp>
      <p:sp>
        <p:nvSpPr>
          <p:cNvPr id="29" name="TextBox 28">
            <a:extLst>
              <a:ext uri="{FF2B5EF4-FFF2-40B4-BE49-F238E27FC236}">
                <a16:creationId xmlns:a16="http://schemas.microsoft.com/office/drawing/2014/main" id="{BA14EEC4-0966-67F8-0721-24E3450B01E6}"/>
              </a:ext>
            </a:extLst>
          </p:cNvPr>
          <p:cNvSpPr txBox="1"/>
          <p:nvPr/>
        </p:nvSpPr>
        <p:spPr>
          <a:xfrm>
            <a:off x="801873" y="5458968"/>
            <a:ext cx="10588254" cy="707886"/>
          </a:xfrm>
          <a:prstGeom prst="rect">
            <a:avLst/>
          </a:prstGeom>
          <a:noFill/>
        </p:spPr>
        <p:txBody>
          <a:bodyPr wrap="square" rtlCol="0">
            <a:spAutoFit/>
          </a:bodyPr>
          <a:lstStyle/>
          <a:p>
            <a:pPr algn="ctr"/>
            <a:r>
              <a:rPr lang="en-US" sz="2000" dirty="0"/>
              <a:t>Published as: </a:t>
            </a:r>
          </a:p>
          <a:p>
            <a:pPr algn="ctr"/>
            <a:r>
              <a:rPr lang="en-US" sz="2000" b="1" dirty="0"/>
              <a:t>POD-Attention: Unlocking Full Prefill-Decode Overlap for Faster LLM Inference</a:t>
            </a:r>
            <a:r>
              <a:rPr lang="en-US" sz="2000" dirty="0"/>
              <a:t>, ASPLOS 2025</a:t>
            </a:r>
          </a:p>
        </p:txBody>
      </p:sp>
      <p:grpSp>
        <p:nvGrpSpPr>
          <p:cNvPr id="30" name="Group 29">
            <a:extLst>
              <a:ext uri="{FF2B5EF4-FFF2-40B4-BE49-F238E27FC236}">
                <a16:creationId xmlns:a16="http://schemas.microsoft.com/office/drawing/2014/main" id="{B0FED99C-C03B-7750-EF28-113A2FCE3E29}"/>
              </a:ext>
            </a:extLst>
          </p:cNvPr>
          <p:cNvGrpSpPr/>
          <p:nvPr/>
        </p:nvGrpSpPr>
        <p:grpSpPr>
          <a:xfrm>
            <a:off x="3759108" y="2913803"/>
            <a:ext cx="4673784" cy="1726096"/>
            <a:chOff x="3849417" y="3857931"/>
            <a:chExt cx="3218793" cy="1095375"/>
          </a:xfrm>
        </p:grpSpPr>
        <p:grpSp>
          <p:nvGrpSpPr>
            <p:cNvPr id="31" name="Group 30">
              <a:extLst>
                <a:ext uri="{FF2B5EF4-FFF2-40B4-BE49-F238E27FC236}">
                  <a16:creationId xmlns:a16="http://schemas.microsoft.com/office/drawing/2014/main" id="{A4C12E0D-4BD8-659F-7191-5D87649EE304}"/>
                </a:ext>
              </a:extLst>
            </p:cNvPr>
            <p:cNvGrpSpPr/>
            <p:nvPr/>
          </p:nvGrpSpPr>
          <p:grpSpPr>
            <a:xfrm>
              <a:off x="3849417" y="3857931"/>
              <a:ext cx="1215342" cy="1095375"/>
              <a:chOff x="3849417" y="3857931"/>
              <a:chExt cx="1215342" cy="1095375"/>
            </a:xfrm>
          </p:grpSpPr>
          <p:sp>
            <p:nvSpPr>
              <p:cNvPr id="33" name="Oval 32">
                <a:extLst>
                  <a:ext uri="{FF2B5EF4-FFF2-40B4-BE49-F238E27FC236}">
                    <a16:creationId xmlns:a16="http://schemas.microsoft.com/office/drawing/2014/main" id="{DC99B371-87AC-DDFC-DDA8-9EB8902D4433}"/>
                  </a:ext>
                </a:extLst>
              </p:cNvPr>
              <p:cNvSpPr/>
              <p:nvPr/>
            </p:nvSpPr>
            <p:spPr>
              <a:xfrm>
                <a:off x="3849417" y="4228145"/>
                <a:ext cx="405114" cy="365125"/>
              </a:xfrm>
              <a:prstGeom prst="ellipse">
                <a:avLst/>
              </a:prstGeom>
              <a:solidFill>
                <a:srgbClr val="194D6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34" name="Oval 33">
                <a:extLst>
                  <a:ext uri="{FF2B5EF4-FFF2-40B4-BE49-F238E27FC236}">
                    <a16:creationId xmlns:a16="http://schemas.microsoft.com/office/drawing/2014/main" id="{E78447B0-BE74-33D7-4307-1AFA105498AF}"/>
                  </a:ext>
                </a:extLst>
              </p:cNvPr>
              <p:cNvSpPr/>
              <p:nvPr/>
            </p:nvSpPr>
            <p:spPr>
              <a:xfrm>
                <a:off x="4250790" y="3857931"/>
                <a:ext cx="405114" cy="365125"/>
              </a:xfrm>
              <a:prstGeom prst="ellipse">
                <a:avLst/>
              </a:prstGeom>
              <a:solidFill>
                <a:srgbClr val="194D6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35" name="Oval 34">
                <a:extLst>
                  <a:ext uri="{FF2B5EF4-FFF2-40B4-BE49-F238E27FC236}">
                    <a16:creationId xmlns:a16="http://schemas.microsoft.com/office/drawing/2014/main" id="{F6AA63DA-C1FE-E08A-9F38-CB34871A4E17}"/>
                  </a:ext>
                </a:extLst>
              </p:cNvPr>
              <p:cNvSpPr/>
              <p:nvPr/>
            </p:nvSpPr>
            <p:spPr>
              <a:xfrm>
                <a:off x="4254531" y="4588181"/>
                <a:ext cx="405114" cy="365125"/>
              </a:xfrm>
              <a:prstGeom prst="ellipse">
                <a:avLst/>
              </a:prstGeom>
              <a:solidFill>
                <a:srgbClr val="194D6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36" name="Oval 35">
                <a:extLst>
                  <a:ext uri="{FF2B5EF4-FFF2-40B4-BE49-F238E27FC236}">
                    <a16:creationId xmlns:a16="http://schemas.microsoft.com/office/drawing/2014/main" id="{76EDF742-EC78-D4DC-B6A9-B6DE16A465AA}"/>
                  </a:ext>
                </a:extLst>
              </p:cNvPr>
              <p:cNvSpPr/>
              <p:nvPr/>
            </p:nvSpPr>
            <p:spPr>
              <a:xfrm>
                <a:off x="4659645" y="4223056"/>
                <a:ext cx="405114" cy="365125"/>
              </a:xfrm>
              <a:prstGeom prst="ellipse">
                <a:avLst/>
              </a:prstGeom>
              <a:solidFill>
                <a:srgbClr val="194D6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sp>
          <p:nvSpPr>
            <p:cNvPr id="32" name="Right Arrow 31">
              <a:extLst>
                <a:ext uri="{FF2B5EF4-FFF2-40B4-BE49-F238E27FC236}">
                  <a16:creationId xmlns:a16="http://schemas.microsoft.com/office/drawing/2014/main" id="{45D65216-8637-FFE6-061A-2639D38C6976}"/>
                </a:ext>
              </a:extLst>
            </p:cNvPr>
            <p:cNvSpPr/>
            <p:nvPr/>
          </p:nvSpPr>
          <p:spPr>
            <a:xfrm>
              <a:off x="5297284" y="4194314"/>
              <a:ext cx="1770926" cy="399281"/>
            </a:xfrm>
            <a:prstGeom prst="rightArrow">
              <a:avLst/>
            </a:prstGeom>
            <a:solidFill>
              <a:srgbClr val="5A62A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sp>
        <p:nvSpPr>
          <p:cNvPr id="27" name="Rectangle 26">
            <a:extLst>
              <a:ext uri="{FF2B5EF4-FFF2-40B4-BE49-F238E27FC236}">
                <a16:creationId xmlns:a16="http://schemas.microsoft.com/office/drawing/2014/main" id="{95B9A6FB-8AE1-04FF-0241-122F636A57F1}"/>
              </a:ext>
            </a:extLst>
          </p:cNvPr>
          <p:cNvSpPr/>
          <p:nvPr/>
        </p:nvSpPr>
        <p:spPr>
          <a:xfrm>
            <a:off x="6011965" y="3203914"/>
            <a:ext cx="1991968" cy="1132099"/>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Graphic 27" descr="Single gear with solid fill">
            <a:extLst>
              <a:ext uri="{FF2B5EF4-FFF2-40B4-BE49-F238E27FC236}">
                <a16:creationId xmlns:a16="http://schemas.microsoft.com/office/drawing/2014/main" id="{9980ADE6-755B-E0DF-1C6B-0BFA5B4989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15043" y="3225226"/>
            <a:ext cx="1185812" cy="1132099"/>
          </a:xfrm>
          <a:prstGeom prst="rect">
            <a:avLst/>
          </a:prstGeom>
        </p:spPr>
      </p:pic>
      <p:pic>
        <p:nvPicPr>
          <p:cNvPr id="37" name="Picture 4" descr="POD-Attention">
            <a:extLst>
              <a:ext uri="{FF2B5EF4-FFF2-40B4-BE49-F238E27FC236}">
                <a16:creationId xmlns:a16="http://schemas.microsoft.com/office/drawing/2014/main" id="{4CFE2325-30C4-B3EA-461E-DD88989942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873" y="5655326"/>
            <a:ext cx="366370" cy="578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86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Content Placeholder 7" descr="User outline">
            <a:extLst>
              <a:ext uri="{FF2B5EF4-FFF2-40B4-BE49-F238E27FC236}">
                <a16:creationId xmlns:a16="http://schemas.microsoft.com/office/drawing/2014/main" id="{13ED8900-7579-C5C4-A004-643AA48A9FC2}"/>
              </a:ext>
            </a:extLst>
          </p:cNvPr>
          <p:cNvPicPr>
            <a:picLocks noGrp="1" noChangeAspect="1"/>
          </p:cNvPicPr>
          <p:nvPr>
            <p:ph type="chart" sz="quarter" idx="12"/>
          </p:nvPr>
        </p:nvPicPr>
        <p:blipFill>
          <a:blip r:embed="rId3">
            <a:extLst>
              <a:ext uri="{96DAC541-7B7A-43D3-8B79-37D633B846F1}">
                <asvg:svgBlip xmlns:asvg="http://schemas.microsoft.com/office/drawing/2016/SVG/main" r:embed="rId4"/>
              </a:ext>
            </a:extLst>
          </a:blip>
          <a:stretch>
            <a:fillRect/>
          </a:stretch>
        </p:blipFill>
        <p:spPr>
          <a:xfrm>
            <a:off x="5595937" y="3817144"/>
            <a:ext cx="914400" cy="914400"/>
          </a:xfrm>
        </p:spPr>
      </p:pic>
      <p:sp>
        <p:nvSpPr>
          <p:cNvPr id="2" name="Title 1">
            <a:extLst>
              <a:ext uri="{FF2B5EF4-FFF2-40B4-BE49-F238E27FC236}">
                <a16:creationId xmlns:a16="http://schemas.microsoft.com/office/drawing/2014/main" id="{B09B3B7C-DDAA-77E6-4A8B-A8068950D8AA}"/>
              </a:ext>
            </a:extLst>
          </p:cNvPr>
          <p:cNvSpPr>
            <a:spLocks noGrp="1"/>
          </p:cNvSpPr>
          <p:nvPr>
            <p:ph type="title"/>
          </p:nvPr>
        </p:nvSpPr>
        <p:spPr/>
        <p:txBody>
          <a:bodyPr/>
          <a:lstStyle/>
          <a:p>
            <a:r>
              <a:rPr lang="en-US" dirty="0"/>
              <a:t>LLM prefill</a:t>
            </a:r>
          </a:p>
        </p:txBody>
      </p:sp>
      <p:sp>
        <p:nvSpPr>
          <p:cNvPr id="5" name="Content Placeholder 2">
            <a:extLst>
              <a:ext uri="{FF2B5EF4-FFF2-40B4-BE49-F238E27FC236}">
                <a16:creationId xmlns:a16="http://schemas.microsoft.com/office/drawing/2014/main" id="{734191B6-64B8-92CB-35B1-3E9622C0FBDF}"/>
              </a:ext>
            </a:extLst>
          </p:cNvPr>
          <p:cNvSpPr txBox="1">
            <a:spLocks/>
          </p:cNvSpPr>
          <p:nvPr/>
        </p:nvSpPr>
        <p:spPr>
          <a:xfrm>
            <a:off x="1481839" y="3319969"/>
            <a:ext cx="1897925" cy="4905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Aptos" panose="02110004020202020204"/>
                <a:ea typeface="+mn-ea"/>
                <a:cs typeface="+mn-cs"/>
              </a:rPr>
              <a:t>N Layers </a:t>
            </a:r>
            <a:r>
              <a:rPr kumimoji="0" lang="en-US" sz="2800" b="1" i="0" u="none" strike="noStrike" kern="1200" cap="none" spc="0" normalizeH="0" baseline="0" noProof="0" dirty="0">
                <a:ln>
                  <a:noFill/>
                </a:ln>
                <a:solidFill>
                  <a:prstClr val="black"/>
                </a:solidFill>
                <a:effectLst/>
                <a:uLnTx/>
                <a:uFillTx/>
                <a:latin typeface="Aptos" panose="02110004020202020204"/>
                <a:ea typeface="+mn-ea"/>
                <a:cs typeface="+mn-cs"/>
              </a:rPr>
              <a:t>⨉</a:t>
            </a:r>
          </a:p>
        </p:txBody>
      </p:sp>
      <p:sp>
        <p:nvSpPr>
          <p:cNvPr id="6" name="Rectangle 5">
            <a:extLst>
              <a:ext uri="{FF2B5EF4-FFF2-40B4-BE49-F238E27FC236}">
                <a16:creationId xmlns:a16="http://schemas.microsoft.com/office/drawing/2014/main" id="{ED2F4D09-7881-0EA2-FD9D-AB6FB2E96353}"/>
              </a:ext>
            </a:extLst>
          </p:cNvPr>
          <p:cNvSpPr/>
          <p:nvPr/>
        </p:nvSpPr>
        <p:spPr>
          <a:xfrm>
            <a:off x="3772800" y="2419856"/>
            <a:ext cx="4957442" cy="201828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Rectangle 6">
            <a:extLst>
              <a:ext uri="{FF2B5EF4-FFF2-40B4-BE49-F238E27FC236}">
                <a16:creationId xmlns:a16="http://schemas.microsoft.com/office/drawing/2014/main" id="{561FD571-E036-FEFE-07A1-778538E79418}"/>
              </a:ext>
            </a:extLst>
          </p:cNvPr>
          <p:cNvSpPr/>
          <p:nvPr/>
        </p:nvSpPr>
        <p:spPr>
          <a:xfrm>
            <a:off x="3934272" y="2667505"/>
            <a:ext cx="4621911" cy="60858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TextBox 7">
            <a:extLst>
              <a:ext uri="{FF2B5EF4-FFF2-40B4-BE49-F238E27FC236}">
                <a16:creationId xmlns:a16="http://schemas.microsoft.com/office/drawing/2014/main" id="{AD97F245-8529-A4F6-0D1C-DA5C76A268B6}"/>
              </a:ext>
            </a:extLst>
          </p:cNvPr>
          <p:cNvSpPr txBox="1"/>
          <p:nvPr/>
        </p:nvSpPr>
        <p:spPr>
          <a:xfrm>
            <a:off x="3934274" y="2771949"/>
            <a:ext cx="448583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ptos" panose="02110004020202020204"/>
                <a:ea typeface="+mn-ea"/>
                <a:cs typeface="+mn-cs"/>
              </a:rPr>
              <a:t>Feed-Forward Network</a:t>
            </a:r>
          </a:p>
        </p:txBody>
      </p:sp>
      <p:sp>
        <p:nvSpPr>
          <p:cNvPr id="9" name="Rectangle 8">
            <a:extLst>
              <a:ext uri="{FF2B5EF4-FFF2-40B4-BE49-F238E27FC236}">
                <a16:creationId xmlns:a16="http://schemas.microsoft.com/office/drawing/2014/main" id="{9FDF2B80-CA4F-D914-3507-365DAA08A055}"/>
              </a:ext>
            </a:extLst>
          </p:cNvPr>
          <p:cNvSpPr/>
          <p:nvPr/>
        </p:nvSpPr>
        <p:spPr>
          <a:xfrm>
            <a:off x="3934273" y="3709987"/>
            <a:ext cx="4621910" cy="549005"/>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TextBox 9">
            <a:extLst>
              <a:ext uri="{FF2B5EF4-FFF2-40B4-BE49-F238E27FC236}">
                <a16:creationId xmlns:a16="http://schemas.microsoft.com/office/drawing/2014/main" id="{A2EFD22A-802F-D916-DE79-E003D91CBF64}"/>
              </a:ext>
            </a:extLst>
          </p:cNvPr>
          <p:cNvSpPr txBox="1"/>
          <p:nvPr/>
        </p:nvSpPr>
        <p:spPr>
          <a:xfrm>
            <a:off x="3934273" y="3764083"/>
            <a:ext cx="448897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ptos" panose="02110004020202020204"/>
                <a:ea typeface="+mn-ea"/>
                <a:cs typeface="+mn-cs"/>
              </a:rPr>
              <a:t>Self-Attention</a:t>
            </a:r>
          </a:p>
        </p:txBody>
      </p:sp>
      <p:grpSp>
        <p:nvGrpSpPr>
          <p:cNvPr id="11" name="Group 10">
            <a:extLst>
              <a:ext uri="{FF2B5EF4-FFF2-40B4-BE49-F238E27FC236}">
                <a16:creationId xmlns:a16="http://schemas.microsoft.com/office/drawing/2014/main" id="{CD29A232-DB14-E586-99AB-FCAB42BB4ABB}"/>
              </a:ext>
            </a:extLst>
          </p:cNvPr>
          <p:cNvGrpSpPr/>
          <p:nvPr/>
        </p:nvGrpSpPr>
        <p:grpSpPr>
          <a:xfrm>
            <a:off x="4043392" y="4620463"/>
            <a:ext cx="2992856" cy="412277"/>
            <a:chOff x="2400388" y="4743782"/>
            <a:chExt cx="2992856" cy="412277"/>
          </a:xfrm>
        </p:grpSpPr>
        <p:sp>
          <p:nvSpPr>
            <p:cNvPr id="12" name="TextBox 11">
              <a:extLst>
                <a:ext uri="{FF2B5EF4-FFF2-40B4-BE49-F238E27FC236}">
                  <a16:creationId xmlns:a16="http://schemas.microsoft.com/office/drawing/2014/main" id="{1FE011D9-E073-1F18-6653-D2B2F63F54C9}"/>
                </a:ext>
              </a:extLst>
            </p:cNvPr>
            <p:cNvSpPr txBox="1"/>
            <p:nvPr/>
          </p:nvSpPr>
          <p:spPr>
            <a:xfrm>
              <a:off x="2400388" y="4752394"/>
              <a:ext cx="68800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ptos" panose="02110004020202020204"/>
                  <a:ea typeface="+mn-ea"/>
                  <a:cs typeface="+mn-cs"/>
                </a:rPr>
                <a:t>This </a:t>
              </a:r>
            </a:p>
          </p:txBody>
        </p:sp>
        <p:sp>
          <p:nvSpPr>
            <p:cNvPr id="13" name="TextBox 12">
              <a:extLst>
                <a:ext uri="{FF2B5EF4-FFF2-40B4-BE49-F238E27FC236}">
                  <a16:creationId xmlns:a16="http://schemas.microsoft.com/office/drawing/2014/main" id="{8EB28A46-E177-0BE6-2D11-38ECF0495784}"/>
                </a:ext>
              </a:extLst>
            </p:cNvPr>
            <p:cNvSpPr txBox="1"/>
            <p:nvPr/>
          </p:nvSpPr>
          <p:spPr>
            <a:xfrm>
              <a:off x="3138676" y="4743783"/>
              <a:ext cx="42992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ptos" panose="02110004020202020204"/>
                  <a:ea typeface="+mn-ea"/>
                  <a:cs typeface="+mn-cs"/>
                </a:rPr>
                <a:t>Is </a:t>
              </a:r>
            </a:p>
          </p:txBody>
        </p:sp>
        <p:sp>
          <p:nvSpPr>
            <p:cNvPr id="14" name="TextBox 13">
              <a:extLst>
                <a:ext uri="{FF2B5EF4-FFF2-40B4-BE49-F238E27FC236}">
                  <a16:creationId xmlns:a16="http://schemas.microsoft.com/office/drawing/2014/main" id="{25C4420E-46FE-4609-DE25-DCADCAECDFBA}"/>
                </a:ext>
              </a:extLst>
            </p:cNvPr>
            <p:cNvSpPr txBox="1"/>
            <p:nvPr/>
          </p:nvSpPr>
          <p:spPr>
            <a:xfrm>
              <a:off x="3956624" y="4743782"/>
              <a:ext cx="33534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ptos" panose="02110004020202020204"/>
                  <a:ea typeface="+mn-ea"/>
                  <a:cs typeface="+mn-cs"/>
                </a:rPr>
                <a:t>A</a:t>
              </a:r>
            </a:p>
          </p:txBody>
        </p:sp>
        <p:sp>
          <p:nvSpPr>
            <p:cNvPr id="15" name="TextBox 14">
              <a:extLst>
                <a:ext uri="{FF2B5EF4-FFF2-40B4-BE49-F238E27FC236}">
                  <a16:creationId xmlns:a16="http://schemas.microsoft.com/office/drawing/2014/main" id="{B6CB0E72-EFEC-C447-688B-1A7ED5D7DF94}"/>
                </a:ext>
              </a:extLst>
            </p:cNvPr>
            <p:cNvSpPr txBox="1"/>
            <p:nvPr/>
          </p:nvSpPr>
          <p:spPr>
            <a:xfrm>
              <a:off x="4573404" y="4755949"/>
              <a:ext cx="81984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ptos" panose="02110004020202020204"/>
                  <a:ea typeface="+mn-ea"/>
                  <a:cs typeface="+mn-cs"/>
                </a:rPr>
                <a:t>Prefill</a:t>
              </a:r>
            </a:p>
          </p:txBody>
        </p:sp>
      </p:grpSp>
      <p:sp>
        <p:nvSpPr>
          <p:cNvPr id="16" name="TextBox 15">
            <a:extLst>
              <a:ext uri="{FF2B5EF4-FFF2-40B4-BE49-F238E27FC236}">
                <a16:creationId xmlns:a16="http://schemas.microsoft.com/office/drawing/2014/main" id="{5D13B49D-EB3D-84B4-9603-7C5D64EA0C46}"/>
              </a:ext>
            </a:extLst>
          </p:cNvPr>
          <p:cNvSpPr txBox="1"/>
          <p:nvPr/>
        </p:nvSpPr>
        <p:spPr>
          <a:xfrm>
            <a:off x="6060550" y="1780373"/>
            <a:ext cx="10182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030A0"/>
                </a:solidFill>
                <a:effectLst/>
                <a:uLnTx/>
                <a:uFillTx/>
                <a:latin typeface="Aptos" panose="02110004020202020204"/>
                <a:ea typeface="+mn-ea"/>
                <a:cs typeface="+mn-cs"/>
              </a:rPr>
              <a:t>decode</a:t>
            </a:r>
          </a:p>
        </p:txBody>
      </p:sp>
      <p:grpSp>
        <p:nvGrpSpPr>
          <p:cNvPr id="20" name="Group 19">
            <a:extLst>
              <a:ext uri="{FF2B5EF4-FFF2-40B4-BE49-F238E27FC236}">
                <a16:creationId xmlns:a16="http://schemas.microsoft.com/office/drawing/2014/main" id="{7A0A7BCC-8EE9-5779-38DC-F5520A722EE7}"/>
              </a:ext>
            </a:extLst>
          </p:cNvPr>
          <p:cNvGrpSpPr/>
          <p:nvPr/>
        </p:nvGrpSpPr>
        <p:grpSpPr>
          <a:xfrm>
            <a:off x="4422345" y="2125363"/>
            <a:ext cx="2223225" cy="2563146"/>
            <a:chOff x="2779341" y="2248682"/>
            <a:chExt cx="2223225" cy="2563146"/>
          </a:xfrm>
        </p:grpSpPr>
        <p:cxnSp>
          <p:nvCxnSpPr>
            <p:cNvPr id="21" name="Straight Arrow Connector 20">
              <a:extLst>
                <a:ext uri="{FF2B5EF4-FFF2-40B4-BE49-F238E27FC236}">
                  <a16:creationId xmlns:a16="http://schemas.microsoft.com/office/drawing/2014/main" id="{C5F76E38-D1A0-6AE6-46EE-6F25561FF907}"/>
                </a:ext>
              </a:extLst>
            </p:cNvPr>
            <p:cNvCxnSpPr>
              <a:cxnSpLocks/>
            </p:cNvCxnSpPr>
            <p:nvPr/>
          </p:nvCxnSpPr>
          <p:spPr>
            <a:xfrm flipV="1">
              <a:off x="2779341" y="2261540"/>
              <a:ext cx="19242" cy="2547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D52707C-8D1F-5B16-8E00-740EB9C3C810}"/>
                </a:ext>
              </a:extLst>
            </p:cNvPr>
            <p:cNvCxnSpPr>
              <a:cxnSpLocks/>
            </p:cNvCxnSpPr>
            <p:nvPr/>
          </p:nvCxnSpPr>
          <p:spPr>
            <a:xfrm flipV="1">
              <a:off x="3392269" y="2255876"/>
              <a:ext cx="19242" cy="2547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35B94D3B-03D0-FF15-8675-9097CC2EAF0E}"/>
                </a:ext>
              </a:extLst>
            </p:cNvPr>
            <p:cNvCxnSpPr>
              <a:cxnSpLocks/>
            </p:cNvCxnSpPr>
            <p:nvPr/>
          </p:nvCxnSpPr>
          <p:spPr>
            <a:xfrm flipV="1">
              <a:off x="4983324" y="2248682"/>
              <a:ext cx="19242" cy="2547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58F9E91-1EAB-0482-9DCC-FE6722EE9B0F}"/>
                </a:ext>
              </a:extLst>
            </p:cNvPr>
            <p:cNvCxnSpPr>
              <a:cxnSpLocks/>
            </p:cNvCxnSpPr>
            <p:nvPr/>
          </p:nvCxnSpPr>
          <p:spPr>
            <a:xfrm flipV="1">
              <a:off x="4141938" y="2264397"/>
              <a:ext cx="19242" cy="2547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45" name="TextBox 44">
            <a:extLst>
              <a:ext uri="{FF2B5EF4-FFF2-40B4-BE49-F238E27FC236}">
                <a16:creationId xmlns:a16="http://schemas.microsoft.com/office/drawing/2014/main" id="{5FE5AFEB-E238-3852-929E-6C77E70D89FE}"/>
              </a:ext>
            </a:extLst>
          </p:cNvPr>
          <p:cNvSpPr txBox="1"/>
          <p:nvPr/>
        </p:nvSpPr>
        <p:spPr>
          <a:xfrm>
            <a:off x="2282432" y="5873369"/>
            <a:ext cx="842475"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ptos" panose="02110004020202020204"/>
                <a:ea typeface="+mn-ea"/>
                <a:cs typeface="+mn-cs"/>
              </a:rPr>
              <a:t>User</a:t>
            </a:r>
          </a:p>
        </p:txBody>
      </p:sp>
      <p:cxnSp>
        <p:nvCxnSpPr>
          <p:cNvPr id="47" name="Straight Connector 46">
            <a:extLst>
              <a:ext uri="{FF2B5EF4-FFF2-40B4-BE49-F238E27FC236}">
                <a16:creationId xmlns:a16="http://schemas.microsoft.com/office/drawing/2014/main" id="{1190ABFD-A2E5-821C-36B7-E660C683FBAC}"/>
              </a:ext>
            </a:extLst>
          </p:cNvPr>
          <p:cNvCxnSpPr>
            <a:cxnSpLocks/>
          </p:cNvCxnSpPr>
          <p:nvPr/>
        </p:nvCxnSpPr>
        <p:spPr>
          <a:xfrm flipV="1">
            <a:off x="3249085" y="4961035"/>
            <a:ext cx="663628" cy="454204"/>
          </a:xfrm>
          <a:prstGeom prst="line">
            <a:avLst/>
          </a:prstGeom>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82C2FE34-05A0-8E9E-3AA4-A0952D6EECB9}"/>
              </a:ext>
            </a:extLst>
          </p:cNvPr>
          <p:cNvSpPr/>
          <p:nvPr/>
        </p:nvSpPr>
        <p:spPr>
          <a:xfrm>
            <a:off x="4781680" y="5486519"/>
            <a:ext cx="3051790" cy="4204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Large Language Model (LLM)</a:t>
            </a:r>
          </a:p>
        </p:txBody>
      </p:sp>
      <p:sp>
        <p:nvSpPr>
          <p:cNvPr id="67" name="Right Brace 66">
            <a:extLst>
              <a:ext uri="{FF2B5EF4-FFF2-40B4-BE49-F238E27FC236}">
                <a16:creationId xmlns:a16="http://schemas.microsoft.com/office/drawing/2014/main" id="{394E1B06-A34A-636E-1B29-ABAFACE85CC1}"/>
              </a:ext>
            </a:extLst>
          </p:cNvPr>
          <p:cNvSpPr/>
          <p:nvPr/>
        </p:nvSpPr>
        <p:spPr>
          <a:xfrm>
            <a:off x="8936531" y="1613647"/>
            <a:ext cx="1047675" cy="348855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68" name="TextBox 67">
            <a:extLst>
              <a:ext uri="{FF2B5EF4-FFF2-40B4-BE49-F238E27FC236}">
                <a16:creationId xmlns:a16="http://schemas.microsoft.com/office/drawing/2014/main" id="{C3BCEDBA-0DCD-BB99-CEF4-B81BCFF729AC}"/>
              </a:ext>
            </a:extLst>
          </p:cNvPr>
          <p:cNvSpPr txBox="1"/>
          <p:nvPr/>
        </p:nvSpPr>
        <p:spPr>
          <a:xfrm>
            <a:off x="9709622" y="3105834"/>
            <a:ext cx="200288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rPr>
              <a:t>Prefill</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Large input size </a:t>
            </a:r>
          </a:p>
        </p:txBody>
      </p:sp>
      <p:sp>
        <p:nvSpPr>
          <p:cNvPr id="74" name="TextBox 73">
            <a:extLst>
              <a:ext uri="{FF2B5EF4-FFF2-40B4-BE49-F238E27FC236}">
                <a16:creationId xmlns:a16="http://schemas.microsoft.com/office/drawing/2014/main" id="{C25BF542-7283-8701-B9F7-25C8300D0137}"/>
              </a:ext>
            </a:extLst>
          </p:cNvPr>
          <p:cNvSpPr txBox="1"/>
          <p:nvPr/>
        </p:nvSpPr>
        <p:spPr>
          <a:xfrm>
            <a:off x="3772800" y="759800"/>
            <a:ext cx="3846349"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rPr>
              <a:t>Time-To-First-Token (TTFT)</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Time taken by this iteration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rPr>
              <a:t>  </a:t>
            </a:r>
          </a:p>
        </p:txBody>
      </p:sp>
      <p:sp>
        <p:nvSpPr>
          <p:cNvPr id="4" name="Left Brace 3">
            <a:extLst>
              <a:ext uri="{FF2B5EF4-FFF2-40B4-BE49-F238E27FC236}">
                <a16:creationId xmlns:a16="http://schemas.microsoft.com/office/drawing/2014/main" id="{8E429C01-CEDB-F880-E61B-2FFB7A4BA916}"/>
              </a:ext>
            </a:extLst>
          </p:cNvPr>
          <p:cNvSpPr/>
          <p:nvPr/>
        </p:nvSpPr>
        <p:spPr>
          <a:xfrm rot="5400000">
            <a:off x="5537118" y="248001"/>
            <a:ext cx="319231" cy="267903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3" name="Slide Number Placeholder 2">
            <a:extLst>
              <a:ext uri="{FF2B5EF4-FFF2-40B4-BE49-F238E27FC236}">
                <a16:creationId xmlns:a16="http://schemas.microsoft.com/office/drawing/2014/main" id="{3BCE3C6F-108E-9530-6540-95407B4AE1C8}"/>
              </a:ext>
            </a:extLst>
          </p:cNvPr>
          <p:cNvSpPr>
            <a:spLocks noGrp="1"/>
          </p:cNvSpPr>
          <p:nvPr>
            <p:ph type="sldNum" sz="quarter" idx="14"/>
          </p:nvPr>
        </p:nvSpPr>
        <p:spPr/>
        <p:txBody>
          <a:bodyPr/>
          <a:lstStyle/>
          <a:p>
            <a:fld id="{04AED599-1D0F-3E40-81CA-01C30F87847C}" type="slidenum">
              <a:rPr lang="en-US" smtClean="0"/>
              <a:pPr/>
              <a:t>27</a:t>
            </a:fld>
            <a:endParaRPr lang="en-US"/>
          </a:p>
        </p:txBody>
      </p:sp>
    </p:spTree>
    <p:extLst>
      <p:ext uri="{BB962C8B-B14F-4D97-AF65-F5344CB8AC3E}">
        <p14:creationId xmlns:p14="http://schemas.microsoft.com/office/powerpoint/2010/main" val="97759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500"/>
                                        <p:tgtEl>
                                          <p:spTgt spid="5">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par>
                                <p:cTn id="34" presetID="10" presetClass="entr" presetSubtype="0"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par>
                                <p:cTn id="37" presetID="10"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1000"/>
                            </p:stCondLst>
                            <p:childTnLst>
                              <p:par>
                                <p:cTn id="48" presetID="55" presetClass="entr" presetSubtype="0" fill="hold" grpId="0" nodeType="afterEffect">
                                  <p:stCondLst>
                                    <p:cond delay="0"/>
                                  </p:stCondLst>
                                  <p:childTnLst>
                                    <p:set>
                                      <p:cBhvr>
                                        <p:cTn id="49" dur="1" fill="hold">
                                          <p:stCondLst>
                                            <p:cond delay="0"/>
                                          </p:stCondLst>
                                        </p:cTn>
                                        <p:tgtEl>
                                          <p:spTgt spid="67"/>
                                        </p:tgtEl>
                                        <p:attrNameLst>
                                          <p:attrName>style.visibility</p:attrName>
                                        </p:attrNameLst>
                                      </p:cBhvr>
                                      <p:to>
                                        <p:strVal val="visible"/>
                                      </p:to>
                                    </p:set>
                                    <p:anim calcmode="lin" valueType="num">
                                      <p:cBhvr>
                                        <p:cTn id="50" dur="1000" fill="hold"/>
                                        <p:tgtEl>
                                          <p:spTgt spid="67"/>
                                        </p:tgtEl>
                                        <p:attrNameLst>
                                          <p:attrName>ppt_w</p:attrName>
                                        </p:attrNameLst>
                                      </p:cBhvr>
                                      <p:tavLst>
                                        <p:tav tm="0">
                                          <p:val>
                                            <p:strVal val="#ppt_w*0.70"/>
                                          </p:val>
                                        </p:tav>
                                        <p:tav tm="100000">
                                          <p:val>
                                            <p:strVal val="#ppt_w"/>
                                          </p:val>
                                        </p:tav>
                                      </p:tavLst>
                                    </p:anim>
                                    <p:anim calcmode="lin" valueType="num">
                                      <p:cBhvr>
                                        <p:cTn id="51" dur="1000" fill="hold"/>
                                        <p:tgtEl>
                                          <p:spTgt spid="67"/>
                                        </p:tgtEl>
                                        <p:attrNameLst>
                                          <p:attrName>ppt_h</p:attrName>
                                        </p:attrNameLst>
                                      </p:cBhvr>
                                      <p:tavLst>
                                        <p:tav tm="0">
                                          <p:val>
                                            <p:strVal val="#ppt_h"/>
                                          </p:val>
                                        </p:tav>
                                        <p:tav tm="100000">
                                          <p:val>
                                            <p:strVal val="#ppt_h"/>
                                          </p:val>
                                        </p:tav>
                                      </p:tavLst>
                                    </p:anim>
                                    <p:animEffect transition="in" filter="fade">
                                      <p:cBhvr>
                                        <p:cTn id="52" dur="1000"/>
                                        <p:tgtEl>
                                          <p:spTgt spid="6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fade">
                                      <p:cBhvr>
                                        <p:cTn id="55" dur="500"/>
                                        <p:tgtEl>
                                          <p:spTgt spid="6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fade">
                                      <p:cBhvr>
                                        <p:cTn id="60" dur="500"/>
                                        <p:tgtEl>
                                          <p:spTgt spid="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4"/>
                                        </p:tgtEl>
                                        <p:attrNameLst>
                                          <p:attrName>style.visibility</p:attrName>
                                        </p:attrNameLst>
                                      </p:cBhvr>
                                      <p:to>
                                        <p:strVal val="visible"/>
                                      </p:to>
                                    </p:set>
                                    <p:animEffect transition="in" filter="fade">
                                      <p:cBhvr>
                                        <p:cTn id="6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animBg="1"/>
      <p:bldP spid="8" grpId="0"/>
      <p:bldP spid="9" grpId="0" animBg="1"/>
      <p:bldP spid="10" grpId="0"/>
      <p:bldP spid="16" grpId="0"/>
      <p:bldP spid="45" grpId="0"/>
      <p:bldP spid="67" grpId="0" animBg="1"/>
      <p:bldP spid="68" grpId="0"/>
      <p:bldP spid="74" grpId="0"/>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392242-36DC-13A2-F8F4-2E08CCDC289E}"/>
            </a:ext>
          </a:extLst>
        </p:cNvPr>
        <p:cNvGrpSpPr/>
        <p:nvPr/>
      </p:nvGrpSpPr>
      <p:grpSpPr>
        <a:xfrm>
          <a:off x="0" y="0"/>
          <a:ext cx="0" cy="0"/>
          <a:chOff x="0" y="0"/>
          <a:chExt cx="0" cy="0"/>
        </a:xfrm>
      </p:grpSpPr>
      <p:pic>
        <p:nvPicPr>
          <p:cNvPr id="44" name="Content Placeholder 7" descr="User outline">
            <a:extLst>
              <a:ext uri="{FF2B5EF4-FFF2-40B4-BE49-F238E27FC236}">
                <a16:creationId xmlns:a16="http://schemas.microsoft.com/office/drawing/2014/main" id="{0E16A52B-2DB1-E397-117F-733BA5A8DDC3}"/>
              </a:ext>
            </a:extLst>
          </p:cNvPr>
          <p:cNvPicPr>
            <a:picLocks noGrp="1" noChangeAspect="1"/>
          </p:cNvPicPr>
          <p:nvPr>
            <p:ph type="chart" sz="quarter" idx="12"/>
          </p:nvPr>
        </p:nvPicPr>
        <p:blipFill>
          <a:blip r:embed="rId3">
            <a:extLst>
              <a:ext uri="{96DAC541-7B7A-43D3-8B79-37D633B846F1}">
                <asvg:svgBlip xmlns:asvg="http://schemas.microsoft.com/office/drawing/2016/SVG/main" r:embed="rId4"/>
              </a:ext>
            </a:extLst>
          </a:blip>
          <a:stretch>
            <a:fillRect/>
          </a:stretch>
        </p:blipFill>
        <p:spPr>
          <a:xfrm>
            <a:off x="5595937" y="3817144"/>
            <a:ext cx="914400" cy="914400"/>
          </a:xfrm>
        </p:spPr>
      </p:pic>
      <p:sp>
        <p:nvSpPr>
          <p:cNvPr id="2" name="Title 1">
            <a:extLst>
              <a:ext uri="{FF2B5EF4-FFF2-40B4-BE49-F238E27FC236}">
                <a16:creationId xmlns:a16="http://schemas.microsoft.com/office/drawing/2014/main" id="{BF8601A4-DD51-2219-1B48-CE09360651D8}"/>
              </a:ext>
            </a:extLst>
          </p:cNvPr>
          <p:cNvSpPr>
            <a:spLocks noGrp="1"/>
          </p:cNvSpPr>
          <p:nvPr>
            <p:ph type="title"/>
          </p:nvPr>
        </p:nvSpPr>
        <p:spPr/>
        <p:txBody>
          <a:bodyPr/>
          <a:lstStyle/>
          <a:p>
            <a:r>
              <a:rPr lang="en-US" dirty="0"/>
              <a:t>LLM decode</a:t>
            </a:r>
          </a:p>
        </p:txBody>
      </p:sp>
      <p:sp>
        <p:nvSpPr>
          <p:cNvPr id="6" name="Rectangle 5">
            <a:extLst>
              <a:ext uri="{FF2B5EF4-FFF2-40B4-BE49-F238E27FC236}">
                <a16:creationId xmlns:a16="http://schemas.microsoft.com/office/drawing/2014/main" id="{5AEDDA95-C056-3813-F4B0-E699FC102590}"/>
              </a:ext>
            </a:extLst>
          </p:cNvPr>
          <p:cNvSpPr/>
          <p:nvPr/>
        </p:nvSpPr>
        <p:spPr>
          <a:xfrm>
            <a:off x="3772800" y="2419856"/>
            <a:ext cx="4957442" cy="201828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Rectangle 6">
            <a:extLst>
              <a:ext uri="{FF2B5EF4-FFF2-40B4-BE49-F238E27FC236}">
                <a16:creationId xmlns:a16="http://schemas.microsoft.com/office/drawing/2014/main" id="{6F09858A-D7E3-99CA-FE91-106AB5962592}"/>
              </a:ext>
            </a:extLst>
          </p:cNvPr>
          <p:cNvSpPr/>
          <p:nvPr/>
        </p:nvSpPr>
        <p:spPr>
          <a:xfrm>
            <a:off x="3934273" y="2667505"/>
            <a:ext cx="4469454" cy="60858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TextBox 7">
            <a:extLst>
              <a:ext uri="{FF2B5EF4-FFF2-40B4-BE49-F238E27FC236}">
                <a16:creationId xmlns:a16="http://schemas.microsoft.com/office/drawing/2014/main" id="{025B98FB-0EE9-6526-0DF0-6D6A58648A1D}"/>
              </a:ext>
            </a:extLst>
          </p:cNvPr>
          <p:cNvSpPr txBox="1"/>
          <p:nvPr/>
        </p:nvSpPr>
        <p:spPr>
          <a:xfrm>
            <a:off x="3934274" y="2771949"/>
            <a:ext cx="448583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ptos" panose="02110004020202020204"/>
                <a:ea typeface="+mn-ea"/>
                <a:cs typeface="+mn-cs"/>
              </a:rPr>
              <a:t>Feed-Forward Network</a:t>
            </a:r>
          </a:p>
        </p:txBody>
      </p:sp>
      <p:sp>
        <p:nvSpPr>
          <p:cNvPr id="9" name="Rectangle 8">
            <a:extLst>
              <a:ext uri="{FF2B5EF4-FFF2-40B4-BE49-F238E27FC236}">
                <a16:creationId xmlns:a16="http://schemas.microsoft.com/office/drawing/2014/main" id="{5D5F502B-8BB0-7CB3-F23F-D2FC97E1FF0F}"/>
              </a:ext>
            </a:extLst>
          </p:cNvPr>
          <p:cNvSpPr/>
          <p:nvPr/>
        </p:nvSpPr>
        <p:spPr>
          <a:xfrm>
            <a:off x="3934273" y="3709987"/>
            <a:ext cx="4469454" cy="549005"/>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TextBox 9">
            <a:extLst>
              <a:ext uri="{FF2B5EF4-FFF2-40B4-BE49-F238E27FC236}">
                <a16:creationId xmlns:a16="http://schemas.microsoft.com/office/drawing/2014/main" id="{8EFED051-9AB5-A9B5-DAE1-53BE7D935C81}"/>
              </a:ext>
            </a:extLst>
          </p:cNvPr>
          <p:cNvSpPr txBox="1"/>
          <p:nvPr/>
        </p:nvSpPr>
        <p:spPr>
          <a:xfrm>
            <a:off x="3934273" y="3764083"/>
            <a:ext cx="448897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ptos" panose="02110004020202020204"/>
                <a:ea typeface="+mn-ea"/>
                <a:cs typeface="+mn-cs"/>
              </a:rPr>
              <a:t>Self-Attention</a:t>
            </a:r>
          </a:p>
        </p:txBody>
      </p:sp>
      <p:grpSp>
        <p:nvGrpSpPr>
          <p:cNvPr id="11" name="Group 10">
            <a:extLst>
              <a:ext uri="{FF2B5EF4-FFF2-40B4-BE49-F238E27FC236}">
                <a16:creationId xmlns:a16="http://schemas.microsoft.com/office/drawing/2014/main" id="{62E6492D-F07A-8D38-EBF5-D84967F0A947}"/>
              </a:ext>
            </a:extLst>
          </p:cNvPr>
          <p:cNvGrpSpPr/>
          <p:nvPr/>
        </p:nvGrpSpPr>
        <p:grpSpPr>
          <a:xfrm>
            <a:off x="4043392" y="4620463"/>
            <a:ext cx="2992856" cy="412277"/>
            <a:chOff x="2400388" y="4743782"/>
            <a:chExt cx="2992856" cy="412277"/>
          </a:xfrm>
        </p:grpSpPr>
        <p:sp>
          <p:nvSpPr>
            <p:cNvPr id="12" name="TextBox 11">
              <a:extLst>
                <a:ext uri="{FF2B5EF4-FFF2-40B4-BE49-F238E27FC236}">
                  <a16:creationId xmlns:a16="http://schemas.microsoft.com/office/drawing/2014/main" id="{622395B7-82D5-B664-3C14-8D8B527C8A85}"/>
                </a:ext>
              </a:extLst>
            </p:cNvPr>
            <p:cNvSpPr txBox="1"/>
            <p:nvPr/>
          </p:nvSpPr>
          <p:spPr>
            <a:xfrm>
              <a:off x="2400388" y="4752394"/>
              <a:ext cx="68800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ptos" panose="02110004020202020204"/>
                  <a:ea typeface="+mn-ea"/>
                  <a:cs typeface="+mn-cs"/>
                </a:rPr>
                <a:t>This </a:t>
              </a:r>
            </a:p>
          </p:txBody>
        </p:sp>
        <p:sp>
          <p:nvSpPr>
            <p:cNvPr id="13" name="TextBox 12">
              <a:extLst>
                <a:ext uri="{FF2B5EF4-FFF2-40B4-BE49-F238E27FC236}">
                  <a16:creationId xmlns:a16="http://schemas.microsoft.com/office/drawing/2014/main" id="{F4CCDDBE-A660-4EC0-7D43-CD481C5DCEA3}"/>
                </a:ext>
              </a:extLst>
            </p:cNvPr>
            <p:cNvSpPr txBox="1"/>
            <p:nvPr/>
          </p:nvSpPr>
          <p:spPr>
            <a:xfrm>
              <a:off x="3138676" y="4743783"/>
              <a:ext cx="42992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ptos" panose="02110004020202020204"/>
                  <a:ea typeface="+mn-ea"/>
                  <a:cs typeface="+mn-cs"/>
                </a:rPr>
                <a:t>Is </a:t>
              </a:r>
            </a:p>
          </p:txBody>
        </p:sp>
        <p:sp>
          <p:nvSpPr>
            <p:cNvPr id="14" name="TextBox 13">
              <a:extLst>
                <a:ext uri="{FF2B5EF4-FFF2-40B4-BE49-F238E27FC236}">
                  <a16:creationId xmlns:a16="http://schemas.microsoft.com/office/drawing/2014/main" id="{B9BE3FDB-65D1-ADF0-53E4-D0E39E8FEF7F}"/>
                </a:ext>
              </a:extLst>
            </p:cNvPr>
            <p:cNvSpPr txBox="1"/>
            <p:nvPr/>
          </p:nvSpPr>
          <p:spPr>
            <a:xfrm>
              <a:off x="3956624" y="4743782"/>
              <a:ext cx="33534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ptos" panose="02110004020202020204"/>
                  <a:ea typeface="+mn-ea"/>
                  <a:cs typeface="+mn-cs"/>
                </a:rPr>
                <a:t>A</a:t>
              </a:r>
            </a:p>
          </p:txBody>
        </p:sp>
        <p:sp>
          <p:nvSpPr>
            <p:cNvPr id="15" name="TextBox 14">
              <a:extLst>
                <a:ext uri="{FF2B5EF4-FFF2-40B4-BE49-F238E27FC236}">
                  <a16:creationId xmlns:a16="http://schemas.microsoft.com/office/drawing/2014/main" id="{2E1A2B32-D3CA-EFF8-8C34-A43FCD44DE2B}"/>
                </a:ext>
              </a:extLst>
            </p:cNvPr>
            <p:cNvSpPr txBox="1"/>
            <p:nvPr/>
          </p:nvSpPr>
          <p:spPr>
            <a:xfrm>
              <a:off x="4573404" y="4755949"/>
              <a:ext cx="81984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Aptos" panose="02110004020202020204"/>
                  <a:ea typeface="+mn-ea"/>
                  <a:cs typeface="+mn-cs"/>
                </a:rPr>
                <a:t>Prefill</a:t>
              </a:r>
            </a:p>
          </p:txBody>
        </p:sp>
      </p:grpSp>
      <p:sp>
        <p:nvSpPr>
          <p:cNvPr id="16" name="TextBox 15">
            <a:extLst>
              <a:ext uri="{FF2B5EF4-FFF2-40B4-BE49-F238E27FC236}">
                <a16:creationId xmlns:a16="http://schemas.microsoft.com/office/drawing/2014/main" id="{2D56A23B-EC87-B981-B42C-93CF1F07E241}"/>
              </a:ext>
            </a:extLst>
          </p:cNvPr>
          <p:cNvSpPr txBox="1"/>
          <p:nvPr/>
        </p:nvSpPr>
        <p:spPr>
          <a:xfrm>
            <a:off x="6060550" y="1780373"/>
            <a:ext cx="10182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030A0"/>
                </a:solidFill>
                <a:effectLst/>
                <a:uLnTx/>
                <a:uFillTx/>
                <a:latin typeface="Aptos" panose="02110004020202020204"/>
                <a:ea typeface="+mn-ea"/>
                <a:cs typeface="+mn-cs"/>
              </a:rPr>
              <a:t>decode</a:t>
            </a:r>
          </a:p>
        </p:txBody>
      </p:sp>
      <p:sp>
        <p:nvSpPr>
          <p:cNvPr id="17" name="TextBox 16">
            <a:extLst>
              <a:ext uri="{FF2B5EF4-FFF2-40B4-BE49-F238E27FC236}">
                <a16:creationId xmlns:a16="http://schemas.microsoft.com/office/drawing/2014/main" id="{C0928256-1A45-27D4-9A4B-05FFDFCD7FC8}"/>
              </a:ext>
            </a:extLst>
          </p:cNvPr>
          <p:cNvSpPr txBox="1"/>
          <p:nvPr/>
        </p:nvSpPr>
        <p:spPr>
          <a:xfrm>
            <a:off x="6937088" y="4629075"/>
            <a:ext cx="10182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030A0"/>
                </a:solidFill>
                <a:effectLst/>
                <a:uLnTx/>
                <a:uFillTx/>
                <a:latin typeface="Aptos" panose="02110004020202020204"/>
                <a:ea typeface="+mn-ea"/>
                <a:cs typeface="+mn-cs"/>
              </a:rPr>
              <a:t>decode</a:t>
            </a:r>
          </a:p>
        </p:txBody>
      </p:sp>
      <p:sp>
        <p:nvSpPr>
          <p:cNvPr id="18" name="TextBox 17">
            <a:extLst>
              <a:ext uri="{FF2B5EF4-FFF2-40B4-BE49-F238E27FC236}">
                <a16:creationId xmlns:a16="http://schemas.microsoft.com/office/drawing/2014/main" id="{DCA58168-D3F4-9A6E-BD9B-91D408AA2FE7}"/>
              </a:ext>
            </a:extLst>
          </p:cNvPr>
          <p:cNvSpPr txBox="1"/>
          <p:nvPr/>
        </p:nvSpPr>
        <p:spPr>
          <a:xfrm>
            <a:off x="7256464" y="1771574"/>
            <a:ext cx="37061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030A0"/>
                </a:solidFill>
                <a:effectLst/>
                <a:uLnTx/>
                <a:uFillTx/>
                <a:latin typeface="Aptos" panose="02110004020202020204"/>
                <a:ea typeface="+mn-ea"/>
                <a:cs typeface="+mn-cs"/>
              </a:rPr>
              <a:t>is</a:t>
            </a:r>
          </a:p>
        </p:txBody>
      </p:sp>
      <p:sp>
        <p:nvSpPr>
          <p:cNvPr id="19" name="TextBox 18">
            <a:extLst>
              <a:ext uri="{FF2B5EF4-FFF2-40B4-BE49-F238E27FC236}">
                <a16:creationId xmlns:a16="http://schemas.microsoft.com/office/drawing/2014/main" id="{6BABDA06-1B1C-F43B-2566-D3055E22A187}"/>
              </a:ext>
            </a:extLst>
          </p:cNvPr>
          <p:cNvSpPr txBox="1"/>
          <p:nvPr/>
        </p:nvSpPr>
        <p:spPr>
          <a:xfrm>
            <a:off x="8049490" y="4625520"/>
            <a:ext cx="37061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030A0"/>
                </a:solidFill>
                <a:effectLst/>
                <a:uLnTx/>
                <a:uFillTx/>
                <a:latin typeface="Aptos" panose="02110004020202020204"/>
                <a:ea typeface="+mn-ea"/>
                <a:cs typeface="+mn-cs"/>
              </a:rPr>
              <a:t>is</a:t>
            </a:r>
          </a:p>
        </p:txBody>
      </p:sp>
      <p:grpSp>
        <p:nvGrpSpPr>
          <p:cNvPr id="20" name="Group 19">
            <a:extLst>
              <a:ext uri="{FF2B5EF4-FFF2-40B4-BE49-F238E27FC236}">
                <a16:creationId xmlns:a16="http://schemas.microsoft.com/office/drawing/2014/main" id="{D981BE36-91C5-57DF-C211-010F04A83038}"/>
              </a:ext>
            </a:extLst>
          </p:cNvPr>
          <p:cNvGrpSpPr/>
          <p:nvPr/>
        </p:nvGrpSpPr>
        <p:grpSpPr>
          <a:xfrm>
            <a:off x="4422345" y="2125363"/>
            <a:ext cx="2223225" cy="2563146"/>
            <a:chOff x="2779341" y="2248682"/>
            <a:chExt cx="2223225" cy="2563146"/>
          </a:xfrm>
        </p:grpSpPr>
        <p:cxnSp>
          <p:nvCxnSpPr>
            <p:cNvPr id="21" name="Straight Arrow Connector 20">
              <a:extLst>
                <a:ext uri="{FF2B5EF4-FFF2-40B4-BE49-F238E27FC236}">
                  <a16:creationId xmlns:a16="http://schemas.microsoft.com/office/drawing/2014/main" id="{7EF80CD4-1258-9783-7356-8C22FEE91575}"/>
                </a:ext>
              </a:extLst>
            </p:cNvPr>
            <p:cNvCxnSpPr>
              <a:cxnSpLocks/>
            </p:cNvCxnSpPr>
            <p:nvPr/>
          </p:nvCxnSpPr>
          <p:spPr>
            <a:xfrm flipV="1">
              <a:off x="2779341" y="2261540"/>
              <a:ext cx="19242" cy="2547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0537959D-8C8D-E99B-B212-E1BEE72054B6}"/>
                </a:ext>
              </a:extLst>
            </p:cNvPr>
            <p:cNvCxnSpPr>
              <a:cxnSpLocks/>
            </p:cNvCxnSpPr>
            <p:nvPr/>
          </p:nvCxnSpPr>
          <p:spPr>
            <a:xfrm flipV="1">
              <a:off x="3392269" y="2255876"/>
              <a:ext cx="19242" cy="2547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3D6CB840-A176-BFAC-3434-7C32AB89D066}"/>
                </a:ext>
              </a:extLst>
            </p:cNvPr>
            <p:cNvCxnSpPr>
              <a:cxnSpLocks/>
            </p:cNvCxnSpPr>
            <p:nvPr/>
          </p:nvCxnSpPr>
          <p:spPr>
            <a:xfrm flipV="1">
              <a:off x="4983324" y="2248682"/>
              <a:ext cx="19242" cy="2547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AB1FC8E6-0FE4-03D9-0955-13B4CD24932F}"/>
                </a:ext>
              </a:extLst>
            </p:cNvPr>
            <p:cNvCxnSpPr>
              <a:cxnSpLocks/>
            </p:cNvCxnSpPr>
            <p:nvPr/>
          </p:nvCxnSpPr>
          <p:spPr>
            <a:xfrm flipV="1">
              <a:off x="4141938" y="2264397"/>
              <a:ext cx="19242" cy="2547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5" name="Straight Arrow Connector 24">
            <a:extLst>
              <a:ext uri="{FF2B5EF4-FFF2-40B4-BE49-F238E27FC236}">
                <a16:creationId xmlns:a16="http://schemas.microsoft.com/office/drawing/2014/main" id="{2F2F8E8D-04B3-9B4C-6785-FF272B6D1C4E}"/>
              </a:ext>
            </a:extLst>
          </p:cNvPr>
          <p:cNvCxnSpPr>
            <a:cxnSpLocks/>
          </p:cNvCxnSpPr>
          <p:nvPr/>
        </p:nvCxnSpPr>
        <p:spPr>
          <a:xfrm flipV="1">
            <a:off x="8218946" y="2132556"/>
            <a:ext cx="19242" cy="2547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5B7E0D9F-EBAC-6150-0732-D6A872E5EDA7}"/>
              </a:ext>
            </a:extLst>
          </p:cNvPr>
          <p:cNvCxnSpPr>
            <a:cxnSpLocks/>
          </p:cNvCxnSpPr>
          <p:nvPr/>
        </p:nvCxnSpPr>
        <p:spPr>
          <a:xfrm flipV="1">
            <a:off x="7446008" y="2132554"/>
            <a:ext cx="19242" cy="2547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3F74B6BB-FF20-A702-0C63-D5ED20A60AF1}"/>
              </a:ext>
            </a:extLst>
          </p:cNvPr>
          <p:cNvSpPr txBox="1"/>
          <p:nvPr/>
        </p:nvSpPr>
        <p:spPr>
          <a:xfrm>
            <a:off x="7689671" y="1771574"/>
            <a:ext cx="142859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030A0"/>
                </a:solidFill>
                <a:effectLst/>
                <a:uLnTx/>
                <a:uFillTx/>
                <a:latin typeface="Aptos" panose="02110004020202020204"/>
                <a:ea typeface="+mn-ea"/>
                <a:cs typeface="+mn-cs"/>
              </a:rPr>
              <a:t>happening!</a:t>
            </a:r>
          </a:p>
        </p:txBody>
      </p:sp>
      <p:cxnSp>
        <p:nvCxnSpPr>
          <p:cNvPr id="31" name="Connector: Elbow 30">
            <a:extLst>
              <a:ext uri="{FF2B5EF4-FFF2-40B4-BE49-F238E27FC236}">
                <a16:creationId xmlns:a16="http://schemas.microsoft.com/office/drawing/2014/main" id="{30766E3D-B691-4184-59BF-388F7A7B533D}"/>
              </a:ext>
            </a:extLst>
          </p:cNvPr>
          <p:cNvCxnSpPr>
            <a:cxnSpLocks/>
            <a:stCxn id="16" idx="0"/>
            <a:endCxn id="17" idx="2"/>
          </p:cNvCxnSpPr>
          <p:nvPr/>
        </p:nvCxnSpPr>
        <p:spPr>
          <a:xfrm rot="16200000" flipH="1">
            <a:off x="5383527" y="2966510"/>
            <a:ext cx="3248812" cy="876538"/>
          </a:xfrm>
          <a:prstGeom prst="bentConnector5">
            <a:avLst>
              <a:gd name="adj1" fmla="val -7036"/>
              <a:gd name="adj2" fmla="val 298161"/>
              <a:gd name="adj3" fmla="val 10703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onnector: Elbow 34">
            <a:extLst>
              <a:ext uri="{FF2B5EF4-FFF2-40B4-BE49-F238E27FC236}">
                <a16:creationId xmlns:a16="http://schemas.microsoft.com/office/drawing/2014/main" id="{9BC61E29-038A-C6AD-EAB4-3F43D3C77310}"/>
              </a:ext>
            </a:extLst>
          </p:cNvPr>
          <p:cNvCxnSpPr>
            <a:cxnSpLocks/>
            <a:stCxn id="18" idx="0"/>
            <a:endCxn id="19" idx="2"/>
          </p:cNvCxnSpPr>
          <p:nvPr/>
        </p:nvCxnSpPr>
        <p:spPr>
          <a:xfrm rot="16200000" flipH="1">
            <a:off x="6211256" y="3002089"/>
            <a:ext cx="3254056" cy="793026"/>
          </a:xfrm>
          <a:prstGeom prst="bentConnector5">
            <a:avLst>
              <a:gd name="adj1" fmla="val -7025"/>
              <a:gd name="adj2" fmla="val 221175"/>
              <a:gd name="adj3" fmla="val 107025"/>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28F3A05B-0CE8-51A9-B024-0ECA3A3B7653}"/>
              </a:ext>
            </a:extLst>
          </p:cNvPr>
          <p:cNvSpPr txBox="1"/>
          <p:nvPr/>
        </p:nvSpPr>
        <p:spPr>
          <a:xfrm>
            <a:off x="2282432" y="5873369"/>
            <a:ext cx="842475"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ptos" panose="02110004020202020204"/>
                <a:ea typeface="+mn-ea"/>
                <a:cs typeface="+mn-cs"/>
              </a:rPr>
              <a:t>User</a:t>
            </a:r>
          </a:p>
        </p:txBody>
      </p:sp>
      <p:cxnSp>
        <p:nvCxnSpPr>
          <p:cNvPr id="47" name="Straight Connector 46">
            <a:extLst>
              <a:ext uri="{FF2B5EF4-FFF2-40B4-BE49-F238E27FC236}">
                <a16:creationId xmlns:a16="http://schemas.microsoft.com/office/drawing/2014/main" id="{7B616B30-B572-13F1-28D2-D5530C19BCDF}"/>
              </a:ext>
            </a:extLst>
          </p:cNvPr>
          <p:cNvCxnSpPr>
            <a:cxnSpLocks/>
          </p:cNvCxnSpPr>
          <p:nvPr/>
        </p:nvCxnSpPr>
        <p:spPr>
          <a:xfrm flipV="1">
            <a:off x="3249085" y="4961035"/>
            <a:ext cx="663628" cy="454204"/>
          </a:xfrm>
          <a:prstGeom prst="line">
            <a:avLst/>
          </a:prstGeom>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6D35ECCE-5157-92DB-55DD-50FB6B81F6B1}"/>
              </a:ext>
            </a:extLst>
          </p:cNvPr>
          <p:cNvSpPr/>
          <p:nvPr/>
        </p:nvSpPr>
        <p:spPr>
          <a:xfrm>
            <a:off x="4781680" y="5486519"/>
            <a:ext cx="3051790" cy="4204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Large Language Model (LLM)</a:t>
            </a:r>
          </a:p>
        </p:txBody>
      </p:sp>
      <p:sp>
        <p:nvSpPr>
          <p:cNvPr id="28" name="Right Brace 27">
            <a:extLst>
              <a:ext uri="{FF2B5EF4-FFF2-40B4-BE49-F238E27FC236}">
                <a16:creationId xmlns:a16="http://schemas.microsoft.com/office/drawing/2014/main" id="{3D386D71-0D9F-EEF6-39F0-6933EF5C63B7}"/>
              </a:ext>
            </a:extLst>
          </p:cNvPr>
          <p:cNvSpPr/>
          <p:nvPr/>
        </p:nvSpPr>
        <p:spPr>
          <a:xfrm>
            <a:off x="9134154" y="1381504"/>
            <a:ext cx="1047675" cy="404953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32" name="TextBox 31">
            <a:extLst>
              <a:ext uri="{FF2B5EF4-FFF2-40B4-BE49-F238E27FC236}">
                <a16:creationId xmlns:a16="http://schemas.microsoft.com/office/drawing/2014/main" id="{77F7FA6C-0236-CA83-2039-7FA87548B8ED}"/>
              </a:ext>
            </a:extLst>
          </p:cNvPr>
          <p:cNvSpPr txBox="1"/>
          <p:nvPr/>
        </p:nvSpPr>
        <p:spPr>
          <a:xfrm>
            <a:off x="9863699" y="2953128"/>
            <a:ext cx="2064359"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rPr>
              <a:t>Decode</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Single token input/output size. </a:t>
            </a:r>
          </a:p>
        </p:txBody>
      </p:sp>
      <p:sp>
        <p:nvSpPr>
          <p:cNvPr id="33" name="Left Brace 32">
            <a:extLst>
              <a:ext uri="{FF2B5EF4-FFF2-40B4-BE49-F238E27FC236}">
                <a16:creationId xmlns:a16="http://schemas.microsoft.com/office/drawing/2014/main" id="{7297437B-92E1-92E1-6367-3465B1BD364C}"/>
              </a:ext>
            </a:extLst>
          </p:cNvPr>
          <p:cNvSpPr/>
          <p:nvPr/>
        </p:nvSpPr>
        <p:spPr>
          <a:xfrm rot="5400000">
            <a:off x="7760806" y="733610"/>
            <a:ext cx="388023" cy="93057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34" name="TextBox 33">
            <a:extLst>
              <a:ext uri="{FF2B5EF4-FFF2-40B4-BE49-F238E27FC236}">
                <a16:creationId xmlns:a16="http://schemas.microsoft.com/office/drawing/2014/main" id="{8D2A556B-5120-6230-ECD9-E3FC30512BD7}"/>
              </a:ext>
            </a:extLst>
          </p:cNvPr>
          <p:cNvSpPr txBox="1"/>
          <p:nvPr/>
        </p:nvSpPr>
        <p:spPr>
          <a:xfrm>
            <a:off x="5934976" y="378782"/>
            <a:ext cx="378106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rPr>
              <a:t>Time-Between-Token (TBT)</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Time between two decodes </a:t>
            </a:r>
          </a:p>
        </p:txBody>
      </p:sp>
      <p:sp>
        <p:nvSpPr>
          <p:cNvPr id="3" name="Content Placeholder 2">
            <a:extLst>
              <a:ext uri="{FF2B5EF4-FFF2-40B4-BE49-F238E27FC236}">
                <a16:creationId xmlns:a16="http://schemas.microsoft.com/office/drawing/2014/main" id="{3EC55151-3B9D-3691-5162-F4B2E9DE44D0}"/>
              </a:ext>
            </a:extLst>
          </p:cNvPr>
          <p:cNvSpPr txBox="1">
            <a:spLocks/>
          </p:cNvSpPr>
          <p:nvPr/>
        </p:nvSpPr>
        <p:spPr>
          <a:xfrm>
            <a:off x="1481839" y="3319969"/>
            <a:ext cx="1897925" cy="4905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Aptos" panose="02110004020202020204"/>
                <a:ea typeface="+mn-ea"/>
                <a:cs typeface="+mn-cs"/>
              </a:rPr>
              <a:t>N Layers </a:t>
            </a:r>
            <a:r>
              <a:rPr kumimoji="0" lang="en-US" sz="2800" b="1" i="0" u="none" strike="noStrike" kern="1200" cap="none" spc="0" normalizeH="0" baseline="0" noProof="0" dirty="0">
                <a:ln>
                  <a:noFill/>
                </a:ln>
                <a:solidFill>
                  <a:prstClr val="black"/>
                </a:solidFill>
                <a:effectLst/>
                <a:uLnTx/>
                <a:uFillTx/>
                <a:latin typeface="Aptos" panose="02110004020202020204"/>
                <a:ea typeface="+mn-ea"/>
                <a:cs typeface="+mn-cs"/>
              </a:rPr>
              <a:t>⨉</a:t>
            </a:r>
          </a:p>
        </p:txBody>
      </p:sp>
      <p:sp>
        <p:nvSpPr>
          <p:cNvPr id="4" name="Slide Number Placeholder 3">
            <a:extLst>
              <a:ext uri="{FF2B5EF4-FFF2-40B4-BE49-F238E27FC236}">
                <a16:creationId xmlns:a16="http://schemas.microsoft.com/office/drawing/2014/main" id="{1FA2F7EA-D270-B7B7-F5E3-B821BA8D1DB4}"/>
              </a:ext>
            </a:extLst>
          </p:cNvPr>
          <p:cNvSpPr>
            <a:spLocks noGrp="1"/>
          </p:cNvSpPr>
          <p:nvPr>
            <p:ph type="sldNum" sz="quarter" idx="14"/>
          </p:nvPr>
        </p:nvSpPr>
        <p:spPr/>
        <p:txBody>
          <a:bodyPr/>
          <a:lstStyle/>
          <a:p>
            <a:fld id="{04AED599-1D0F-3E40-81CA-01C30F87847C}" type="slidenum">
              <a:rPr lang="en-US" smtClean="0"/>
              <a:pPr/>
              <a:t>28</a:t>
            </a:fld>
            <a:endParaRPr lang="en-US"/>
          </a:p>
        </p:txBody>
      </p:sp>
    </p:spTree>
    <p:extLst>
      <p:ext uri="{BB962C8B-B14F-4D97-AF65-F5344CB8AC3E}">
        <p14:creationId xmlns:p14="http://schemas.microsoft.com/office/powerpoint/2010/main" val="207516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p:cTn id="24" dur="1000" fill="hold"/>
                                        <p:tgtEl>
                                          <p:spTgt spid="28"/>
                                        </p:tgtEl>
                                        <p:attrNameLst>
                                          <p:attrName>ppt_w</p:attrName>
                                        </p:attrNameLst>
                                      </p:cBhvr>
                                      <p:tavLst>
                                        <p:tav tm="0">
                                          <p:val>
                                            <p:strVal val="#ppt_w*0.70"/>
                                          </p:val>
                                        </p:tav>
                                        <p:tav tm="100000">
                                          <p:val>
                                            <p:strVal val="#ppt_w"/>
                                          </p:val>
                                        </p:tav>
                                      </p:tavLst>
                                    </p:anim>
                                    <p:anim calcmode="lin" valueType="num">
                                      <p:cBhvr>
                                        <p:cTn id="25" dur="1000" fill="hold"/>
                                        <p:tgtEl>
                                          <p:spTgt spid="28"/>
                                        </p:tgtEl>
                                        <p:attrNameLst>
                                          <p:attrName>ppt_h</p:attrName>
                                        </p:attrNameLst>
                                      </p:cBhvr>
                                      <p:tavLst>
                                        <p:tav tm="0">
                                          <p:val>
                                            <p:strVal val="#ppt_h"/>
                                          </p:val>
                                        </p:tav>
                                        <p:tav tm="100000">
                                          <p:val>
                                            <p:strVal val="#ppt_h"/>
                                          </p:val>
                                        </p:tav>
                                      </p:tavLst>
                                    </p:anim>
                                    <p:animEffect transition="in" filter="fade">
                                      <p:cBhvr>
                                        <p:cTn id="26" dur="1000"/>
                                        <p:tgtEl>
                                          <p:spTgt spid="2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1000"/>
                            </p:stCondLst>
                            <p:childTnLst>
                              <p:par>
                                <p:cTn id="40" presetID="10" presetClass="entr" presetSubtype="0" fill="hold"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7" grpId="0"/>
      <p:bldP spid="28" grpId="0" animBg="1"/>
      <p:bldP spid="32" grpId="0"/>
      <p:bldP spid="33" grpId="0" animBg="1"/>
      <p:bldP spid="3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F457-20C2-819B-7ACA-82092975C49C}"/>
              </a:ext>
            </a:extLst>
          </p:cNvPr>
          <p:cNvSpPr>
            <a:spLocks noGrp="1"/>
          </p:cNvSpPr>
          <p:nvPr>
            <p:ph type="title"/>
          </p:nvPr>
        </p:nvSpPr>
        <p:spPr/>
        <p:txBody>
          <a:bodyPr/>
          <a:lstStyle/>
          <a:p>
            <a:r>
              <a:rPr lang="en-US" dirty="0"/>
              <a:t>LLM hybrid batching [Sarathi-Serve, OSDI’24]</a:t>
            </a:r>
          </a:p>
        </p:txBody>
      </p:sp>
      <p:sp>
        <p:nvSpPr>
          <p:cNvPr id="7" name="Slide Number Placeholder 6">
            <a:extLst>
              <a:ext uri="{FF2B5EF4-FFF2-40B4-BE49-F238E27FC236}">
                <a16:creationId xmlns:a16="http://schemas.microsoft.com/office/drawing/2014/main" id="{4CB96601-17C6-8245-E6FA-F9E9DF0753B1}"/>
              </a:ext>
            </a:extLst>
          </p:cNvPr>
          <p:cNvSpPr>
            <a:spLocks noGrp="1"/>
          </p:cNvSpPr>
          <p:nvPr>
            <p:ph type="sldNum" sz="quarter" idx="14"/>
          </p:nvPr>
        </p:nvSpPr>
        <p:spPr/>
        <p:txBody>
          <a:bodyPr/>
          <a:lstStyle/>
          <a:p>
            <a:fld id="{04AED599-1D0F-3E40-81CA-01C30F87847C}" type="slidenum">
              <a:rPr lang="en-US" smtClean="0"/>
              <a:pPr/>
              <a:t>29</a:t>
            </a:fld>
            <a:endParaRPr lang="en-US"/>
          </a:p>
        </p:txBody>
      </p:sp>
      <p:sp>
        <p:nvSpPr>
          <p:cNvPr id="8" name="Text Placeholder 20">
            <a:extLst>
              <a:ext uri="{FF2B5EF4-FFF2-40B4-BE49-F238E27FC236}">
                <a16:creationId xmlns:a16="http://schemas.microsoft.com/office/drawing/2014/main" id="{47CE0361-2C43-B7F7-6815-AC9FDB521349}"/>
              </a:ext>
            </a:extLst>
          </p:cNvPr>
          <p:cNvSpPr txBox="1">
            <a:spLocks/>
          </p:cNvSpPr>
          <p:nvPr/>
        </p:nvSpPr>
        <p:spPr>
          <a:xfrm>
            <a:off x="707570" y="5403095"/>
            <a:ext cx="10895319" cy="790973"/>
          </a:xfrm>
          <a:prstGeom prst="rect">
            <a:avLst/>
          </a:prstGeom>
        </p:spPr>
        <p:txBody>
          <a:bodyPr vert="horz" lIns="91440" tIns="45720" rIns="91440" bIns="45720" rtlCol="0" anchor="ctr">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rgbClr val="06352E"/>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rgbClr val="06352E"/>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rgbClr val="06352E"/>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rgbClr val="06352E"/>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rgbClr val="06352E"/>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a:ln>
                  <a:noFill/>
                </a:ln>
                <a:solidFill>
                  <a:srgbClr val="06352E"/>
                </a:solidFill>
                <a:effectLst/>
                <a:uLnTx/>
                <a:uFillTx/>
                <a:latin typeface="Aptos" panose="02110004020202020204"/>
                <a:ea typeface="+mn-ea"/>
                <a:cs typeface="+mn-cs"/>
              </a:rPr>
              <a:t>Prefill and decode inputs of multiple requests are combined as a single input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a:ln>
                  <a:noFill/>
                </a:ln>
                <a:solidFill>
                  <a:srgbClr val="06352E"/>
                </a:solidFill>
                <a:effectLst/>
                <a:uLnTx/>
                <a:uFillTx/>
                <a:latin typeface="Aptos" panose="02110004020202020204"/>
                <a:ea typeface="+mn-ea"/>
                <a:cs typeface="+mn-cs"/>
              </a:rPr>
              <a:t>Improves throughput by reusing model weights and reducing latencies.</a:t>
            </a:r>
            <a:endParaRPr kumimoji="0" lang="en-US" sz="2400" b="1" i="0" u="none" strike="noStrike" kern="1200" cap="none" spc="0" normalizeH="0" baseline="0" noProof="0" dirty="0">
              <a:ln>
                <a:noFill/>
              </a:ln>
              <a:solidFill>
                <a:srgbClr val="06352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4BDA4116-3524-08CA-49CA-126F6E760DDA}"/>
              </a:ext>
            </a:extLst>
          </p:cNvPr>
          <p:cNvSpPr/>
          <p:nvPr/>
        </p:nvSpPr>
        <p:spPr>
          <a:xfrm>
            <a:off x="459302" y="2641009"/>
            <a:ext cx="1025386" cy="904460"/>
          </a:xfrm>
          <a:prstGeom prst="rect">
            <a:avLst/>
          </a:prstGeom>
          <a:solidFill>
            <a:srgbClr val="4EA72E">
              <a:lumMod val="110000"/>
              <a:satMod val="105000"/>
              <a:tint val="67000"/>
            </a:srgbClr>
          </a:solidFill>
          <a:ln w="19050" cap="flat" cmpd="sng" algn="ctr">
            <a:solidFill>
              <a:srgbClr val="4EA7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ptos" panose="02110004020202020204"/>
                <a:ea typeface="+mn-ea"/>
                <a:cs typeface="+mn-cs"/>
              </a:rPr>
              <a:t>Prefill</a:t>
            </a:r>
          </a:p>
        </p:txBody>
      </p:sp>
      <p:sp>
        <p:nvSpPr>
          <p:cNvPr id="11" name="Rectangle 10">
            <a:extLst>
              <a:ext uri="{FF2B5EF4-FFF2-40B4-BE49-F238E27FC236}">
                <a16:creationId xmlns:a16="http://schemas.microsoft.com/office/drawing/2014/main" id="{F6E75465-C086-9CA5-9254-D1BD16B78C24}"/>
              </a:ext>
            </a:extLst>
          </p:cNvPr>
          <p:cNvSpPr/>
          <p:nvPr/>
        </p:nvSpPr>
        <p:spPr>
          <a:xfrm>
            <a:off x="452223" y="4075749"/>
            <a:ext cx="1025386" cy="337932"/>
          </a:xfrm>
          <a:prstGeom prst="rect">
            <a:avLst/>
          </a:prstGeom>
          <a:solidFill>
            <a:srgbClr val="E97132">
              <a:lumMod val="110000"/>
              <a:satMod val="105000"/>
              <a:tint val="67000"/>
            </a:srgbClr>
          </a:solidFill>
          <a:ln w="19050" cap="flat" cmpd="sng" algn="ctr">
            <a:solidFill>
              <a:srgbClr val="E9713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ptos" panose="02110004020202020204"/>
                <a:ea typeface="+mn-ea"/>
                <a:cs typeface="+mn-cs"/>
              </a:rPr>
              <a:t>Decode</a:t>
            </a:r>
          </a:p>
        </p:txBody>
      </p:sp>
      <p:grpSp>
        <p:nvGrpSpPr>
          <p:cNvPr id="12" name="Group 11">
            <a:extLst>
              <a:ext uri="{FF2B5EF4-FFF2-40B4-BE49-F238E27FC236}">
                <a16:creationId xmlns:a16="http://schemas.microsoft.com/office/drawing/2014/main" id="{1298155A-44F5-E323-B358-019E4FBB4154}"/>
              </a:ext>
            </a:extLst>
          </p:cNvPr>
          <p:cNvGrpSpPr/>
          <p:nvPr/>
        </p:nvGrpSpPr>
        <p:grpSpPr>
          <a:xfrm>
            <a:off x="474627" y="2641009"/>
            <a:ext cx="1025386" cy="1247359"/>
            <a:chOff x="261278" y="4522302"/>
            <a:chExt cx="1025386" cy="1247359"/>
          </a:xfrm>
        </p:grpSpPr>
        <p:sp>
          <p:nvSpPr>
            <p:cNvPr id="19" name="Rectangle 18">
              <a:extLst>
                <a:ext uri="{FF2B5EF4-FFF2-40B4-BE49-F238E27FC236}">
                  <a16:creationId xmlns:a16="http://schemas.microsoft.com/office/drawing/2014/main" id="{3B3B55D5-760B-5E23-F016-8904A716DB09}"/>
                </a:ext>
              </a:extLst>
            </p:cNvPr>
            <p:cNvSpPr/>
            <p:nvPr/>
          </p:nvSpPr>
          <p:spPr>
            <a:xfrm>
              <a:off x="261278" y="4522302"/>
              <a:ext cx="1025386" cy="904460"/>
            </a:xfrm>
            <a:prstGeom prst="rect">
              <a:avLst/>
            </a:prstGeom>
            <a:solidFill>
              <a:srgbClr val="4EA72E">
                <a:lumMod val="110000"/>
                <a:satMod val="105000"/>
                <a:tint val="67000"/>
              </a:srgbClr>
            </a:solidFill>
            <a:ln w="19050" cap="flat" cmpd="sng" algn="ctr">
              <a:solidFill>
                <a:srgbClr val="4EA7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Aptos" panose="02110004020202020204"/>
                  <a:ea typeface="+mn-ea"/>
                  <a:cs typeface="+mn-cs"/>
                </a:rPr>
                <a:t>Prefill</a:t>
              </a:r>
            </a:p>
          </p:txBody>
        </p:sp>
        <p:sp>
          <p:nvSpPr>
            <p:cNvPr id="20" name="Rectangle 19">
              <a:extLst>
                <a:ext uri="{FF2B5EF4-FFF2-40B4-BE49-F238E27FC236}">
                  <a16:creationId xmlns:a16="http://schemas.microsoft.com/office/drawing/2014/main" id="{BF316E11-28EA-7954-A8E4-724A1248C2E8}"/>
                </a:ext>
              </a:extLst>
            </p:cNvPr>
            <p:cNvSpPr/>
            <p:nvPr/>
          </p:nvSpPr>
          <p:spPr>
            <a:xfrm>
              <a:off x="261278" y="5431729"/>
              <a:ext cx="1025386" cy="337932"/>
            </a:xfrm>
            <a:prstGeom prst="rect">
              <a:avLst/>
            </a:prstGeom>
            <a:solidFill>
              <a:srgbClr val="F5B8A4"/>
            </a:solidFill>
            <a:ln w="19050" cap="flat" cmpd="sng" algn="ctr">
              <a:solidFill>
                <a:srgbClr val="E9713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ptos" panose="02110004020202020204"/>
                  <a:ea typeface="+mn-ea"/>
                  <a:cs typeface="+mn-cs"/>
                </a:rPr>
                <a:t>Decode</a:t>
              </a:r>
            </a:p>
          </p:txBody>
        </p:sp>
      </p:grpSp>
      <p:sp>
        <p:nvSpPr>
          <p:cNvPr id="22" name="Rectangle 21">
            <a:extLst>
              <a:ext uri="{FF2B5EF4-FFF2-40B4-BE49-F238E27FC236}">
                <a16:creationId xmlns:a16="http://schemas.microsoft.com/office/drawing/2014/main" id="{38408724-991B-2B63-3610-9A5054CF5FCD}"/>
              </a:ext>
            </a:extLst>
          </p:cNvPr>
          <p:cNvSpPr/>
          <p:nvPr/>
        </p:nvSpPr>
        <p:spPr>
          <a:xfrm>
            <a:off x="3485788" y="1945198"/>
            <a:ext cx="5763025" cy="2927617"/>
          </a:xfrm>
          <a:prstGeom prst="rect">
            <a:avLst/>
          </a:prstGeom>
          <a:solidFill>
            <a:sysClr val="window" lastClr="FFFFFF"/>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ptos" panose="02110004020202020204"/>
              <a:ea typeface="+mn-ea"/>
              <a:cs typeface="+mn-cs"/>
            </a:endParaRPr>
          </a:p>
        </p:txBody>
      </p:sp>
      <p:pic>
        <p:nvPicPr>
          <p:cNvPr id="27" name="Graphic 26" descr="Gears with solid fill">
            <a:extLst>
              <a:ext uri="{FF2B5EF4-FFF2-40B4-BE49-F238E27FC236}">
                <a16:creationId xmlns:a16="http://schemas.microsoft.com/office/drawing/2014/main" id="{6FDA1064-BCCF-FE7C-1EE1-9420840508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3474546">
            <a:off x="8052345" y="1985292"/>
            <a:ext cx="914400" cy="914400"/>
          </a:xfrm>
          <a:prstGeom prst="rect">
            <a:avLst/>
          </a:prstGeom>
        </p:spPr>
      </p:pic>
      <p:pic>
        <p:nvPicPr>
          <p:cNvPr id="28" name="Graphic 27" descr="Gears with solid fill">
            <a:extLst>
              <a:ext uri="{FF2B5EF4-FFF2-40B4-BE49-F238E27FC236}">
                <a16:creationId xmlns:a16="http://schemas.microsoft.com/office/drawing/2014/main" id="{7009A0B1-C789-6283-D250-E85617C2C9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3375575">
            <a:off x="3640317" y="3964043"/>
            <a:ext cx="914400" cy="914400"/>
          </a:xfrm>
          <a:prstGeom prst="rect">
            <a:avLst/>
          </a:prstGeom>
        </p:spPr>
      </p:pic>
      <p:sp>
        <p:nvSpPr>
          <p:cNvPr id="29" name="TextBox 28">
            <a:extLst>
              <a:ext uri="{FF2B5EF4-FFF2-40B4-BE49-F238E27FC236}">
                <a16:creationId xmlns:a16="http://schemas.microsoft.com/office/drawing/2014/main" id="{74DDFB57-68FE-3160-6410-F6CC344FEBAE}"/>
              </a:ext>
            </a:extLst>
          </p:cNvPr>
          <p:cNvSpPr txBox="1"/>
          <p:nvPr/>
        </p:nvSpPr>
        <p:spPr>
          <a:xfrm>
            <a:off x="5779471" y="3132007"/>
            <a:ext cx="1175657" cy="553998"/>
          </a:xfrm>
          <a:prstGeom prst="rect">
            <a:avLst/>
          </a:prstGeom>
          <a:noFill/>
        </p:spPr>
        <p:txBody>
          <a:bodyPr wrap="square" rtlCol="0">
            <a:spAutoFit/>
          </a:bodyPr>
          <a:lstStyle/>
          <a:p>
            <a:pPr defTabSz="914400"/>
            <a:r>
              <a:rPr lang="en-US" sz="3000" dirty="0">
                <a:solidFill>
                  <a:prstClr val="black"/>
                </a:solidFill>
                <a:latin typeface="Aptos" panose="02110004020202020204"/>
              </a:rPr>
              <a:t>LLMs</a:t>
            </a:r>
          </a:p>
        </p:txBody>
      </p:sp>
      <p:sp>
        <p:nvSpPr>
          <p:cNvPr id="31" name="Arrow: Right 25">
            <a:extLst>
              <a:ext uri="{FF2B5EF4-FFF2-40B4-BE49-F238E27FC236}">
                <a16:creationId xmlns:a16="http://schemas.microsoft.com/office/drawing/2014/main" id="{4EF56C6C-1B13-D099-550C-657AF8920D11}"/>
              </a:ext>
            </a:extLst>
          </p:cNvPr>
          <p:cNvSpPr/>
          <p:nvPr/>
        </p:nvSpPr>
        <p:spPr>
          <a:xfrm>
            <a:off x="1913324" y="3311818"/>
            <a:ext cx="1290918" cy="337932"/>
          </a:xfrm>
          <a:prstGeom prst="rightArrow">
            <a:avLst/>
          </a:prstGeom>
          <a:solidFill>
            <a:srgbClr val="156082"/>
          </a:solidFill>
          <a:ln w="19050" cap="flat" cmpd="sng" algn="ctr">
            <a:solidFill>
              <a:srgbClr val="156082">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ptos" panose="02110004020202020204"/>
              <a:ea typeface="+mn-ea"/>
              <a:cs typeface="+mn-cs"/>
            </a:endParaRPr>
          </a:p>
        </p:txBody>
      </p:sp>
      <p:pic>
        <p:nvPicPr>
          <p:cNvPr id="32" name="Graphic 31" descr="Trophy with solid fill">
            <a:extLst>
              <a:ext uri="{FF2B5EF4-FFF2-40B4-BE49-F238E27FC236}">
                <a16:creationId xmlns:a16="http://schemas.microsoft.com/office/drawing/2014/main" id="{D2BF4332-7FC4-D680-A117-3BD5531E556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0623" y="5699550"/>
            <a:ext cx="575659" cy="575659"/>
          </a:xfrm>
          <a:prstGeom prst="rect">
            <a:avLst/>
          </a:prstGeom>
        </p:spPr>
      </p:pic>
    </p:spTree>
    <p:extLst>
      <p:ext uri="{BB962C8B-B14F-4D97-AF65-F5344CB8AC3E}">
        <p14:creationId xmlns:p14="http://schemas.microsoft.com/office/powerpoint/2010/main" val="13779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667" decel="49333" fill="hold" grpId="0" nodeType="clickEffect">
                                  <p:stCondLst>
                                    <p:cond delay="0"/>
                                  </p:stCondLst>
                                  <p:childTnLst>
                                    <p:animMotion origin="layout" path="M 3.33333E-6 -3.7037E-7 L 0.00026 -0.07454 " pathEditMode="relative" rAng="0" ptsTypes="AA">
                                      <p:cBhvr>
                                        <p:cTn id="6" dur="750" fill="hold"/>
                                        <p:tgtEl>
                                          <p:spTgt spid="11"/>
                                        </p:tgtEl>
                                        <p:attrNameLst>
                                          <p:attrName>ppt_x</p:attrName>
                                          <p:attrName>ppt_y</p:attrName>
                                        </p:attrNameLst>
                                      </p:cBhvr>
                                      <p:rCtr x="13" y="-3727"/>
                                    </p:animMotion>
                                  </p:childTnLst>
                                </p:cTn>
                              </p:par>
                            </p:childTnLst>
                          </p:cTn>
                        </p:par>
                        <p:par>
                          <p:cTn id="7" fill="hold">
                            <p:stCondLst>
                              <p:cond delay="750"/>
                            </p:stCondLst>
                            <p:childTnLst>
                              <p:par>
                                <p:cTn id="8" presetID="1" presetClass="exit" presetSubtype="0" fill="hold" grpId="1" nodeType="afterEffect">
                                  <p:stCondLst>
                                    <p:cond delay="0"/>
                                  </p:stCondLst>
                                  <p:childTnLst>
                                    <p:set>
                                      <p:cBhvr>
                                        <p:cTn id="9" dur="1" fill="hold">
                                          <p:stCondLst>
                                            <p:cond delay="0"/>
                                          </p:stCondLst>
                                        </p:cTn>
                                        <p:tgtEl>
                                          <p:spTgt spid="11"/>
                                        </p:tgtEl>
                                        <p:attrNameLst>
                                          <p:attrName>style.visibility</p:attrName>
                                        </p:attrNameLst>
                                      </p:cBhvr>
                                      <p:to>
                                        <p:strVal val="hidden"/>
                                      </p:to>
                                    </p:set>
                                  </p:childTnLst>
                                </p:cTn>
                              </p:par>
                              <p:par>
                                <p:cTn id="10" presetID="1" presetClass="exit"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par>
                          <p:cTn id="14" fill="hold">
                            <p:stCondLst>
                              <p:cond delay="750"/>
                            </p:stCondLst>
                            <p:childTnLst>
                              <p:par>
                                <p:cTn id="15" presetID="10" presetClass="entr" presetSubtype="0" fill="hold" grpId="0" nodeType="afterEffect">
                                  <p:stCondLst>
                                    <p:cond delay="25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fade">
                                      <p:cBhvr>
                                        <p:cTn id="20" dur="500"/>
                                        <p:tgtEl>
                                          <p:spTgt spid="8">
                                            <p:txEl>
                                              <p:pRg st="0" end="0"/>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8">
                                            <p:txEl>
                                              <p:pRg st="1" end="1"/>
                                            </p:txEl>
                                          </p:spTgt>
                                        </p:tgtEl>
                                        <p:attrNameLst>
                                          <p:attrName>style.visibility</p:attrName>
                                        </p:attrNameLst>
                                      </p:cBhvr>
                                      <p:to>
                                        <p:strVal val="visible"/>
                                      </p:to>
                                    </p:set>
                                    <p:animEffect transition="in" filter="fade">
                                      <p:cBhvr>
                                        <p:cTn id="24" dur="500"/>
                                        <p:tgtEl>
                                          <p:spTgt spid="8">
                                            <p:txEl>
                                              <p:pRg st="1" end="1"/>
                                            </p:txEl>
                                          </p:spTgt>
                                        </p:tgtEl>
                                      </p:cBhvr>
                                    </p:animEffect>
                                  </p:childTnLst>
                                </p:cTn>
                              </p:par>
                              <p:par>
                                <p:cTn id="25" presetID="10" presetClass="entr" presetSubtype="0" fill="hold" nodeType="withEffect">
                                  <p:stCondLst>
                                    <p:cond delay="25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0" grpId="0" animBg="1"/>
      <p:bldP spid="11" grpId="0" animBg="1"/>
      <p:bldP spid="11" grpId="1" animBg="1"/>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C1C3E5-34D1-F2EB-ADDF-FF6602E5DD3A}"/>
              </a:ext>
            </a:extLst>
          </p:cNvPr>
          <p:cNvSpPr>
            <a:spLocks noGrp="1"/>
          </p:cNvSpPr>
          <p:nvPr>
            <p:ph type="title"/>
          </p:nvPr>
        </p:nvSpPr>
        <p:spPr/>
        <p:txBody>
          <a:bodyPr/>
          <a:lstStyle/>
          <a:p>
            <a:r>
              <a:rPr lang="en-US" dirty="0"/>
              <a:t>Data movement disparities</a:t>
            </a:r>
          </a:p>
        </p:txBody>
      </p:sp>
      <p:sp>
        <p:nvSpPr>
          <p:cNvPr id="6" name="Slide Number Placeholder 5">
            <a:extLst>
              <a:ext uri="{FF2B5EF4-FFF2-40B4-BE49-F238E27FC236}">
                <a16:creationId xmlns:a16="http://schemas.microsoft.com/office/drawing/2014/main" id="{A705F8C2-42EA-C559-F258-BB938178B312}"/>
              </a:ext>
            </a:extLst>
          </p:cNvPr>
          <p:cNvSpPr>
            <a:spLocks noGrp="1"/>
          </p:cNvSpPr>
          <p:nvPr>
            <p:ph type="sldNum" sz="quarter" idx="14"/>
          </p:nvPr>
        </p:nvSpPr>
        <p:spPr/>
        <p:txBody>
          <a:bodyPr/>
          <a:lstStyle/>
          <a:p>
            <a:fld id="{04AED599-1D0F-3E40-81CA-01C30F87847C}" type="slidenum">
              <a:rPr lang="en-US" smtClean="0"/>
              <a:pPr/>
              <a:t>3</a:t>
            </a:fld>
            <a:endParaRPr lang="en-US"/>
          </a:p>
        </p:txBody>
      </p:sp>
      <p:pic>
        <p:nvPicPr>
          <p:cNvPr id="10" name="Picture 2">
            <a:extLst>
              <a:ext uri="{FF2B5EF4-FFF2-40B4-BE49-F238E27FC236}">
                <a16:creationId xmlns:a16="http://schemas.microsoft.com/office/drawing/2014/main" id="{5CDEFFFB-A2A0-A7C8-6C82-BC058A90E9D9}"/>
              </a:ext>
            </a:extLst>
          </p:cNvPr>
          <p:cNvPicPr>
            <a:picLocks noGrp="1" noChangeAspect="1" noChangeArrowheads="1"/>
          </p:cNvPicPr>
          <p:nvPr>
            <p:ph type="chart" sz="quarter" idx="12"/>
          </p:nvPr>
        </p:nvPicPr>
        <p:blipFill>
          <a:blip r:embed="rId2">
            <a:extLst>
              <a:ext uri="{28A0092B-C50C-407E-A947-70E740481C1C}">
                <a14:useLocalDpi xmlns:a14="http://schemas.microsoft.com/office/drawing/2010/main" val="0"/>
              </a:ext>
            </a:extLst>
          </a:blip>
          <a:srcRect/>
          <a:stretch>
            <a:fillRect/>
          </a:stretch>
        </p:blipFill>
        <p:spPr bwMode="auto">
          <a:xfrm>
            <a:off x="2193251" y="2300288"/>
            <a:ext cx="7719772" cy="3822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158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F457-20C2-819B-7ACA-82092975C49C}"/>
              </a:ext>
            </a:extLst>
          </p:cNvPr>
          <p:cNvSpPr>
            <a:spLocks noGrp="1"/>
          </p:cNvSpPr>
          <p:nvPr>
            <p:ph type="title"/>
          </p:nvPr>
        </p:nvSpPr>
        <p:spPr/>
        <p:txBody>
          <a:bodyPr/>
          <a:lstStyle/>
          <a:p>
            <a:r>
              <a:rPr lang="en-US" dirty="0"/>
              <a:t>LLM hybrid batching: A closer look</a:t>
            </a:r>
          </a:p>
        </p:txBody>
      </p:sp>
      <p:cxnSp>
        <p:nvCxnSpPr>
          <p:cNvPr id="14" name="Straight Connector 13">
            <a:extLst>
              <a:ext uri="{FF2B5EF4-FFF2-40B4-BE49-F238E27FC236}">
                <a16:creationId xmlns:a16="http://schemas.microsoft.com/office/drawing/2014/main" id="{B621D654-2B4B-A0E0-FF07-D49B5911D740}"/>
              </a:ext>
            </a:extLst>
          </p:cNvPr>
          <p:cNvCxnSpPr>
            <a:cxnSpLocks/>
          </p:cNvCxnSpPr>
          <p:nvPr/>
        </p:nvCxnSpPr>
        <p:spPr>
          <a:xfrm>
            <a:off x="1763712" y="3858505"/>
            <a:ext cx="10262636" cy="0"/>
          </a:xfrm>
          <a:prstGeom prst="line">
            <a:avLst/>
          </a:prstGeom>
          <a:noFill/>
          <a:ln w="28575" cap="flat" cmpd="sng" algn="ctr">
            <a:solidFill>
              <a:sysClr val="windowText" lastClr="000000"/>
            </a:solidFill>
            <a:prstDash val="solid"/>
            <a:miter lim="800000"/>
          </a:ln>
          <a:effectLst/>
        </p:spPr>
      </p:cxnSp>
      <p:sp>
        <p:nvSpPr>
          <p:cNvPr id="18" name="Rectangle: Rounded Corners 2">
            <a:extLst>
              <a:ext uri="{FF2B5EF4-FFF2-40B4-BE49-F238E27FC236}">
                <a16:creationId xmlns:a16="http://schemas.microsoft.com/office/drawing/2014/main" id="{BB48284D-1A53-CF3D-118C-997E791A0238}"/>
              </a:ext>
            </a:extLst>
          </p:cNvPr>
          <p:cNvSpPr/>
          <p:nvPr/>
        </p:nvSpPr>
        <p:spPr>
          <a:xfrm>
            <a:off x="1948463" y="2552125"/>
            <a:ext cx="531743" cy="2643809"/>
          </a:xfrm>
          <a:prstGeom prst="roundRect">
            <a:avLst/>
          </a:prstGeom>
          <a:solidFill>
            <a:srgbClr val="156082"/>
          </a:solidFill>
          <a:ln w="19050" cap="flat" cmpd="sng" algn="ctr">
            <a:solidFill>
              <a:srgbClr val="156082">
                <a:shade val="15000"/>
              </a:srgbClr>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Aptos" panose="02110004020202020204"/>
                <a:ea typeface="+mn-ea"/>
                <a:cs typeface="+mn-cs"/>
              </a:rPr>
              <a:t>Layer norm</a:t>
            </a:r>
          </a:p>
        </p:txBody>
      </p:sp>
      <p:sp>
        <p:nvSpPr>
          <p:cNvPr id="19" name="Rectangle: Rounded Corners 4">
            <a:extLst>
              <a:ext uri="{FF2B5EF4-FFF2-40B4-BE49-F238E27FC236}">
                <a16:creationId xmlns:a16="http://schemas.microsoft.com/office/drawing/2014/main" id="{8433DC0F-8719-A5C6-E079-8F030D2CC3D5}"/>
              </a:ext>
            </a:extLst>
          </p:cNvPr>
          <p:cNvSpPr/>
          <p:nvPr/>
        </p:nvSpPr>
        <p:spPr>
          <a:xfrm>
            <a:off x="2853779" y="2552126"/>
            <a:ext cx="531743" cy="2643809"/>
          </a:xfrm>
          <a:prstGeom prst="roundRect">
            <a:avLst/>
          </a:prstGeom>
          <a:solidFill>
            <a:srgbClr val="156082"/>
          </a:solidFill>
          <a:ln w="19050" cap="flat" cmpd="sng" algn="ctr">
            <a:solidFill>
              <a:srgbClr val="156082">
                <a:shade val="15000"/>
              </a:srgbClr>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Aptos" panose="02110004020202020204"/>
                <a:ea typeface="+mn-ea"/>
                <a:cs typeface="+mn-cs"/>
              </a:rPr>
              <a:t>Pre-projection</a:t>
            </a:r>
          </a:p>
        </p:txBody>
      </p:sp>
      <p:sp>
        <p:nvSpPr>
          <p:cNvPr id="20" name="Rectangle: Rounded Corners 5">
            <a:extLst>
              <a:ext uri="{FF2B5EF4-FFF2-40B4-BE49-F238E27FC236}">
                <a16:creationId xmlns:a16="http://schemas.microsoft.com/office/drawing/2014/main" id="{0E4EDD71-6005-E4AE-4A16-591388880720}"/>
              </a:ext>
            </a:extLst>
          </p:cNvPr>
          <p:cNvSpPr/>
          <p:nvPr/>
        </p:nvSpPr>
        <p:spPr>
          <a:xfrm>
            <a:off x="3827814" y="3461555"/>
            <a:ext cx="1914939" cy="824948"/>
          </a:xfrm>
          <a:prstGeom prst="roundRect">
            <a:avLst/>
          </a:prstGeom>
          <a:solidFill>
            <a:srgbClr val="196B24">
              <a:lumMod val="75000"/>
            </a:srgbClr>
          </a:solidFill>
          <a:ln w="19050" cap="flat" cmpd="sng" algn="ctr">
            <a:solidFill>
              <a:srgbClr val="156082">
                <a:shade val="15000"/>
              </a:srgbClr>
            </a:solidFill>
            <a:prstDash val="solid"/>
            <a:miter lim="800000"/>
          </a:ln>
          <a:effectLst/>
        </p:spPr>
        <p:txBody>
          <a:bodyPr vert="horz"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white"/>
                </a:solidFill>
                <a:effectLst/>
                <a:uLnTx/>
                <a:uFillTx/>
                <a:latin typeface="Aptos" panose="02110004020202020204"/>
                <a:ea typeface="+mn-ea"/>
                <a:cs typeface="+mn-cs"/>
              </a:rPr>
              <a:t>Prefill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white"/>
                </a:solidFill>
                <a:effectLst/>
                <a:uLnTx/>
                <a:uFillTx/>
                <a:latin typeface="Aptos" panose="02110004020202020204"/>
                <a:ea typeface="+mn-ea"/>
                <a:cs typeface="+mn-cs"/>
              </a:rPr>
              <a:t>Attention</a:t>
            </a:r>
          </a:p>
        </p:txBody>
      </p:sp>
      <p:sp>
        <p:nvSpPr>
          <p:cNvPr id="21" name="Rectangle: Rounded Corners 6">
            <a:extLst>
              <a:ext uri="{FF2B5EF4-FFF2-40B4-BE49-F238E27FC236}">
                <a16:creationId xmlns:a16="http://schemas.microsoft.com/office/drawing/2014/main" id="{AA0211DF-A375-6E76-6C23-9F57AFE910DC}"/>
              </a:ext>
            </a:extLst>
          </p:cNvPr>
          <p:cNvSpPr/>
          <p:nvPr/>
        </p:nvSpPr>
        <p:spPr>
          <a:xfrm>
            <a:off x="6185045" y="3461555"/>
            <a:ext cx="1914939" cy="824948"/>
          </a:xfrm>
          <a:prstGeom prst="roundRect">
            <a:avLst/>
          </a:prstGeom>
          <a:solidFill>
            <a:srgbClr val="E97132">
              <a:lumMod val="75000"/>
            </a:srgbClr>
          </a:solidFill>
          <a:ln w="19050" cap="flat" cmpd="sng" algn="ctr">
            <a:solidFill>
              <a:srgbClr val="156082">
                <a:shade val="15000"/>
              </a:srgbClr>
            </a:solidFill>
            <a:prstDash val="solid"/>
            <a:miter lim="800000"/>
          </a:ln>
          <a:effectLst/>
        </p:spPr>
        <p:txBody>
          <a:bodyPr vert="horz"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white"/>
                </a:solidFill>
                <a:effectLst/>
                <a:uLnTx/>
                <a:uFillTx/>
                <a:latin typeface="Aptos" panose="02110004020202020204"/>
                <a:ea typeface="+mn-ea"/>
                <a:cs typeface="+mn-cs"/>
              </a:rPr>
              <a:t>Decode Attention</a:t>
            </a:r>
          </a:p>
        </p:txBody>
      </p:sp>
      <p:sp>
        <p:nvSpPr>
          <p:cNvPr id="22" name="Rectangle: Rounded Corners 7">
            <a:extLst>
              <a:ext uri="{FF2B5EF4-FFF2-40B4-BE49-F238E27FC236}">
                <a16:creationId xmlns:a16="http://schemas.microsoft.com/office/drawing/2014/main" id="{54A84FD8-F831-0CB3-F122-70FD1661642E}"/>
              </a:ext>
            </a:extLst>
          </p:cNvPr>
          <p:cNvSpPr/>
          <p:nvPr/>
        </p:nvSpPr>
        <p:spPr>
          <a:xfrm>
            <a:off x="8706269" y="2552124"/>
            <a:ext cx="531743" cy="2643809"/>
          </a:xfrm>
          <a:prstGeom prst="roundRect">
            <a:avLst/>
          </a:prstGeom>
          <a:solidFill>
            <a:srgbClr val="156082"/>
          </a:solidFill>
          <a:ln w="19050" cap="flat" cmpd="sng" algn="ctr">
            <a:solidFill>
              <a:srgbClr val="156082">
                <a:shade val="15000"/>
              </a:srgbClr>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Aptos" panose="02110004020202020204"/>
                <a:ea typeface="+mn-ea"/>
                <a:cs typeface="+mn-cs"/>
              </a:rPr>
              <a:t>Post-projection</a:t>
            </a:r>
          </a:p>
        </p:txBody>
      </p:sp>
      <p:sp>
        <p:nvSpPr>
          <p:cNvPr id="23" name="Rectangle: Rounded Corners 9">
            <a:extLst>
              <a:ext uri="{FF2B5EF4-FFF2-40B4-BE49-F238E27FC236}">
                <a16:creationId xmlns:a16="http://schemas.microsoft.com/office/drawing/2014/main" id="{6455120A-1B00-3990-9F76-213924FE26C1}"/>
              </a:ext>
            </a:extLst>
          </p:cNvPr>
          <p:cNvSpPr/>
          <p:nvPr/>
        </p:nvSpPr>
        <p:spPr>
          <a:xfrm>
            <a:off x="10188805" y="2586910"/>
            <a:ext cx="531743" cy="2643809"/>
          </a:xfrm>
          <a:prstGeom prst="roundRect">
            <a:avLst/>
          </a:prstGeom>
          <a:solidFill>
            <a:srgbClr val="156082"/>
          </a:solidFill>
          <a:ln w="19050" cap="flat" cmpd="sng" algn="ctr">
            <a:solidFill>
              <a:srgbClr val="156082">
                <a:shade val="15000"/>
              </a:srgbClr>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Aptos" panose="02110004020202020204"/>
                <a:ea typeface="+mn-ea"/>
                <a:cs typeface="+mn-cs"/>
              </a:rPr>
              <a:t>Layer norm</a:t>
            </a:r>
          </a:p>
        </p:txBody>
      </p:sp>
      <p:sp>
        <p:nvSpPr>
          <p:cNvPr id="24" name="Rectangle: Rounded Corners 10">
            <a:extLst>
              <a:ext uri="{FF2B5EF4-FFF2-40B4-BE49-F238E27FC236}">
                <a16:creationId xmlns:a16="http://schemas.microsoft.com/office/drawing/2014/main" id="{E3DD1C4E-B0D0-3BB6-A28D-43D8DC935C3F}"/>
              </a:ext>
            </a:extLst>
          </p:cNvPr>
          <p:cNvSpPr/>
          <p:nvPr/>
        </p:nvSpPr>
        <p:spPr>
          <a:xfrm>
            <a:off x="11297070" y="2552123"/>
            <a:ext cx="531743" cy="2643809"/>
          </a:xfrm>
          <a:prstGeom prst="roundRect">
            <a:avLst/>
          </a:prstGeom>
          <a:solidFill>
            <a:srgbClr val="156082"/>
          </a:solidFill>
          <a:ln w="19050" cap="flat" cmpd="sng" algn="ctr">
            <a:solidFill>
              <a:srgbClr val="156082">
                <a:shade val="15000"/>
              </a:srgbClr>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Aptos" panose="02110004020202020204"/>
                <a:ea typeface="+mn-ea"/>
                <a:cs typeface="+mn-cs"/>
              </a:rPr>
              <a:t>FFN</a:t>
            </a:r>
          </a:p>
        </p:txBody>
      </p:sp>
      <p:grpSp>
        <p:nvGrpSpPr>
          <p:cNvPr id="25" name="Group 24">
            <a:extLst>
              <a:ext uri="{FF2B5EF4-FFF2-40B4-BE49-F238E27FC236}">
                <a16:creationId xmlns:a16="http://schemas.microsoft.com/office/drawing/2014/main" id="{01AD5D19-B7D7-F842-5FCD-154EB4CE6874}"/>
              </a:ext>
            </a:extLst>
          </p:cNvPr>
          <p:cNvGrpSpPr/>
          <p:nvPr/>
        </p:nvGrpSpPr>
        <p:grpSpPr>
          <a:xfrm>
            <a:off x="517180" y="3144948"/>
            <a:ext cx="1025386" cy="1247359"/>
            <a:chOff x="261278" y="4522302"/>
            <a:chExt cx="1025386" cy="1247359"/>
          </a:xfrm>
        </p:grpSpPr>
        <p:sp>
          <p:nvSpPr>
            <p:cNvPr id="26" name="Rectangle 25">
              <a:extLst>
                <a:ext uri="{FF2B5EF4-FFF2-40B4-BE49-F238E27FC236}">
                  <a16:creationId xmlns:a16="http://schemas.microsoft.com/office/drawing/2014/main" id="{EAC51C9E-9F69-947E-48A3-676A523357C3}"/>
                </a:ext>
              </a:extLst>
            </p:cNvPr>
            <p:cNvSpPr/>
            <p:nvPr/>
          </p:nvSpPr>
          <p:spPr>
            <a:xfrm>
              <a:off x="261278" y="4522302"/>
              <a:ext cx="1025386" cy="904460"/>
            </a:xfrm>
            <a:prstGeom prst="rect">
              <a:avLst/>
            </a:prstGeom>
            <a:solidFill>
              <a:srgbClr val="4EA72E">
                <a:lumMod val="110000"/>
                <a:satMod val="105000"/>
                <a:tint val="67000"/>
              </a:srgbClr>
            </a:solidFill>
            <a:ln w="19050" cap="flat" cmpd="sng" algn="ctr">
              <a:solidFill>
                <a:srgbClr val="4EA7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ptos" panose="02110004020202020204"/>
                  <a:ea typeface="+mn-ea"/>
                  <a:cs typeface="+mn-cs"/>
                </a:rPr>
                <a:t>Prefill</a:t>
              </a:r>
            </a:p>
          </p:txBody>
        </p:sp>
        <p:sp>
          <p:nvSpPr>
            <p:cNvPr id="27" name="Rectangle 26">
              <a:extLst>
                <a:ext uri="{FF2B5EF4-FFF2-40B4-BE49-F238E27FC236}">
                  <a16:creationId xmlns:a16="http://schemas.microsoft.com/office/drawing/2014/main" id="{F237264E-88CB-A0E0-1E08-A84A83C47958}"/>
                </a:ext>
              </a:extLst>
            </p:cNvPr>
            <p:cNvSpPr/>
            <p:nvPr/>
          </p:nvSpPr>
          <p:spPr>
            <a:xfrm>
              <a:off x="261278" y="5431729"/>
              <a:ext cx="1025386" cy="337932"/>
            </a:xfrm>
            <a:prstGeom prst="rect">
              <a:avLst/>
            </a:prstGeom>
            <a:solidFill>
              <a:srgbClr val="E97132">
                <a:lumMod val="110000"/>
                <a:satMod val="105000"/>
                <a:tint val="67000"/>
              </a:srgbClr>
            </a:solidFill>
            <a:ln w="19050" cap="flat" cmpd="sng" algn="ctr">
              <a:solidFill>
                <a:srgbClr val="E9713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ptos" panose="02110004020202020204"/>
                  <a:ea typeface="+mn-ea"/>
                  <a:cs typeface="+mn-cs"/>
                </a:rPr>
                <a:t>Decode</a:t>
              </a:r>
            </a:p>
          </p:txBody>
        </p:sp>
      </p:grpSp>
      <p:sp>
        <p:nvSpPr>
          <p:cNvPr id="31" name="Slide Number Placeholder 30">
            <a:extLst>
              <a:ext uri="{FF2B5EF4-FFF2-40B4-BE49-F238E27FC236}">
                <a16:creationId xmlns:a16="http://schemas.microsoft.com/office/drawing/2014/main" id="{42869ED7-BA56-1A4F-59D3-3F5EC9C73A36}"/>
              </a:ext>
            </a:extLst>
          </p:cNvPr>
          <p:cNvSpPr>
            <a:spLocks noGrp="1"/>
          </p:cNvSpPr>
          <p:nvPr>
            <p:ph type="sldNum" sz="quarter" idx="14"/>
          </p:nvPr>
        </p:nvSpPr>
        <p:spPr/>
        <p:txBody>
          <a:bodyPr/>
          <a:lstStyle/>
          <a:p>
            <a:fld id="{04AED599-1D0F-3E40-81CA-01C30F87847C}" type="slidenum">
              <a:rPr lang="en-US" smtClean="0"/>
              <a:pPr/>
              <a:t>30</a:t>
            </a:fld>
            <a:endParaRPr lang="en-US"/>
          </a:p>
        </p:txBody>
      </p:sp>
    </p:spTree>
    <p:extLst>
      <p:ext uri="{BB962C8B-B14F-4D97-AF65-F5344CB8AC3E}">
        <p14:creationId xmlns:p14="http://schemas.microsoft.com/office/powerpoint/2010/main" val="94964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667" decel="49333" fill="hold" nodeType="clickEffect">
                                  <p:stCondLst>
                                    <p:cond delay="0"/>
                                  </p:stCondLst>
                                  <p:childTnLst>
                                    <p:animMotion origin="layout" path="M 4.79167E-6 2.96296E-6 L 0.10638 0.01435 " pathEditMode="relative" rAng="0" ptsTypes="AA">
                                      <p:cBhvr>
                                        <p:cTn id="6" dur="750" fill="hold"/>
                                        <p:tgtEl>
                                          <p:spTgt spid="25"/>
                                        </p:tgtEl>
                                        <p:attrNameLst>
                                          <p:attrName>ppt_x</p:attrName>
                                          <p:attrName>ppt_y</p:attrName>
                                        </p:attrNameLst>
                                      </p:cBhvr>
                                      <p:rCtr x="5313" y="718"/>
                                    </p:animMotion>
                                  </p:childTnLst>
                                </p:cTn>
                              </p:par>
                            </p:childTnLst>
                          </p:cTn>
                        </p:par>
                        <p:par>
                          <p:cTn id="7" fill="hold">
                            <p:stCondLst>
                              <p:cond delay="750"/>
                            </p:stCondLst>
                            <p:childTnLst>
                              <p:par>
                                <p:cTn id="8" presetID="42" presetClass="path" presetSubtype="0" accel="50667" decel="49333" fill="hold" nodeType="afterEffect">
                                  <p:stCondLst>
                                    <p:cond delay="0"/>
                                  </p:stCondLst>
                                  <p:childTnLst>
                                    <p:animMotion origin="layout" path="M 0.10638 0.01435 L 0.17526 0.0199 " pathEditMode="relative" rAng="0" ptsTypes="AA">
                                      <p:cBhvr>
                                        <p:cTn id="9" dur="750" fill="hold"/>
                                        <p:tgtEl>
                                          <p:spTgt spid="25"/>
                                        </p:tgtEl>
                                        <p:attrNameLst>
                                          <p:attrName>ppt_x</p:attrName>
                                          <p:attrName>ppt_y</p:attrName>
                                        </p:attrNameLst>
                                      </p:cBhvr>
                                      <p:rCtr x="3438" y="278"/>
                                    </p:animMotion>
                                  </p:childTnLst>
                                </p:cTn>
                              </p:par>
                            </p:childTnLst>
                          </p:cTn>
                        </p:par>
                        <p:par>
                          <p:cTn id="10" fill="hold">
                            <p:stCondLst>
                              <p:cond delay="1500"/>
                            </p:stCondLst>
                            <p:childTnLst>
                              <p:par>
                                <p:cTn id="11" presetID="42" presetClass="path" presetSubtype="0" accel="50667" decel="49333" fill="hold" nodeType="afterEffect">
                                  <p:stCondLst>
                                    <p:cond delay="0"/>
                                  </p:stCondLst>
                                  <p:childTnLst>
                                    <p:animMotion origin="layout" path="M 0.17526 0.0199 L 0.41966 -0.19422 " pathEditMode="relative" rAng="0" ptsTypes="AA">
                                      <p:cBhvr>
                                        <p:cTn id="12" dur="750" fill="hold"/>
                                        <p:tgtEl>
                                          <p:spTgt spid="25"/>
                                        </p:tgtEl>
                                        <p:attrNameLst>
                                          <p:attrName>ppt_x</p:attrName>
                                          <p:attrName>ppt_y</p:attrName>
                                        </p:attrNameLst>
                                      </p:cBhvr>
                                      <p:rCtr x="12214" y="-1071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6A096-6642-9015-7AFE-FDE6155E5F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3F9C27-053D-E0C1-03A2-20BEA0515D43}"/>
              </a:ext>
            </a:extLst>
          </p:cNvPr>
          <p:cNvSpPr>
            <a:spLocks noGrp="1"/>
          </p:cNvSpPr>
          <p:nvPr>
            <p:ph type="title"/>
          </p:nvPr>
        </p:nvSpPr>
        <p:spPr/>
        <p:txBody>
          <a:bodyPr/>
          <a:lstStyle/>
          <a:p>
            <a:r>
              <a:rPr lang="en-US" dirty="0"/>
              <a:t>LLM hybrid batching: A closer look</a:t>
            </a:r>
          </a:p>
        </p:txBody>
      </p:sp>
      <p:cxnSp>
        <p:nvCxnSpPr>
          <p:cNvPr id="13" name="Straight Connector 12">
            <a:extLst>
              <a:ext uri="{FF2B5EF4-FFF2-40B4-BE49-F238E27FC236}">
                <a16:creationId xmlns:a16="http://schemas.microsoft.com/office/drawing/2014/main" id="{57018335-3043-8F08-8374-B51D4B9DB587}"/>
              </a:ext>
            </a:extLst>
          </p:cNvPr>
          <p:cNvCxnSpPr>
            <a:cxnSpLocks/>
          </p:cNvCxnSpPr>
          <p:nvPr/>
        </p:nvCxnSpPr>
        <p:spPr>
          <a:xfrm>
            <a:off x="1763712" y="3858505"/>
            <a:ext cx="10262636" cy="0"/>
          </a:xfrm>
          <a:prstGeom prst="line">
            <a:avLst/>
          </a:prstGeom>
          <a:noFill/>
          <a:ln w="28575" cap="flat" cmpd="sng" algn="ctr">
            <a:solidFill>
              <a:sysClr val="windowText" lastClr="000000"/>
            </a:solidFill>
            <a:prstDash val="solid"/>
            <a:miter lim="800000"/>
          </a:ln>
          <a:effectLst/>
        </p:spPr>
      </p:cxnSp>
      <p:sp>
        <p:nvSpPr>
          <p:cNvPr id="14" name="Rectangle: Rounded Corners 2">
            <a:extLst>
              <a:ext uri="{FF2B5EF4-FFF2-40B4-BE49-F238E27FC236}">
                <a16:creationId xmlns:a16="http://schemas.microsoft.com/office/drawing/2014/main" id="{285D1A43-B9F6-88AB-4A10-1F6773D7C168}"/>
              </a:ext>
            </a:extLst>
          </p:cNvPr>
          <p:cNvSpPr/>
          <p:nvPr/>
        </p:nvSpPr>
        <p:spPr>
          <a:xfrm>
            <a:off x="1947672" y="2551176"/>
            <a:ext cx="531743" cy="2643809"/>
          </a:xfrm>
          <a:prstGeom prst="roundRect">
            <a:avLst/>
          </a:prstGeom>
          <a:solidFill>
            <a:srgbClr val="156082"/>
          </a:solidFill>
          <a:ln w="19050" cap="flat" cmpd="sng" algn="ctr">
            <a:solidFill>
              <a:srgbClr val="156082">
                <a:shade val="15000"/>
              </a:srgbClr>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Aptos" panose="02110004020202020204"/>
                <a:ea typeface="+mn-ea"/>
                <a:cs typeface="+mn-cs"/>
              </a:rPr>
              <a:t>Layer norm</a:t>
            </a:r>
          </a:p>
        </p:txBody>
      </p:sp>
      <p:sp>
        <p:nvSpPr>
          <p:cNvPr id="21" name="Rectangle: Rounded Corners 4">
            <a:extLst>
              <a:ext uri="{FF2B5EF4-FFF2-40B4-BE49-F238E27FC236}">
                <a16:creationId xmlns:a16="http://schemas.microsoft.com/office/drawing/2014/main" id="{81E82D45-E3FF-6E06-9A88-C393AFAEA1AF}"/>
              </a:ext>
            </a:extLst>
          </p:cNvPr>
          <p:cNvSpPr/>
          <p:nvPr/>
        </p:nvSpPr>
        <p:spPr>
          <a:xfrm>
            <a:off x="2853779" y="2552126"/>
            <a:ext cx="531743" cy="2643809"/>
          </a:xfrm>
          <a:prstGeom prst="roundRect">
            <a:avLst/>
          </a:prstGeom>
          <a:solidFill>
            <a:srgbClr val="156082"/>
          </a:solidFill>
          <a:ln w="19050" cap="flat" cmpd="sng" algn="ctr">
            <a:solidFill>
              <a:srgbClr val="156082">
                <a:shade val="15000"/>
              </a:srgbClr>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Aptos" panose="02110004020202020204"/>
                <a:ea typeface="+mn-ea"/>
                <a:cs typeface="+mn-cs"/>
              </a:rPr>
              <a:t>Pre-projection</a:t>
            </a:r>
          </a:p>
        </p:txBody>
      </p:sp>
      <p:sp>
        <p:nvSpPr>
          <p:cNvPr id="25" name="Rectangle: Rounded Corners 5">
            <a:extLst>
              <a:ext uri="{FF2B5EF4-FFF2-40B4-BE49-F238E27FC236}">
                <a16:creationId xmlns:a16="http://schemas.microsoft.com/office/drawing/2014/main" id="{5369F153-51D3-2DF7-2C90-41EEBDD2FE19}"/>
              </a:ext>
            </a:extLst>
          </p:cNvPr>
          <p:cNvSpPr/>
          <p:nvPr/>
        </p:nvSpPr>
        <p:spPr>
          <a:xfrm>
            <a:off x="3827814" y="3461555"/>
            <a:ext cx="1914939" cy="824948"/>
          </a:xfrm>
          <a:prstGeom prst="roundRect">
            <a:avLst/>
          </a:prstGeom>
          <a:solidFill>
            <a:srgbClr val="196B24">
              <a:lumMod val="75000"/>
            </a:srgbClr>
          </a:solidFill>
          <a:ln w="19050" cap="flat" cmpd="sng" algn="ctr">
            <a:solidFill>
              <a:srgbClr val="156082">
                <a:shade val="15000"/>
              </a:srgbClr>
            </a:solidFill>
            <a:prstDash val="solid"/>
            <a:miter lim="800000"/>
          </a:ln>
          <a:effectLst/>
        </p:spPr>
        <p:txBody>
          <a:bodyPr vert="horz"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white"/>
                </a:solidFill>
                <a:effectLst/>
                <a:uLnTx/>
                <a:uFillTx/>
                <a:latin typeface="Aptos" panose="02110004020202020204"/>
                <a:ea typeface="+mn-ea"/>
                <a:cs typeface="+mn-cs"/>
              </a:rPr>
              <a:t>Prefill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white"/>
                </a:solidFill>
                <a:effectLst/>
                <a:uLnTx/>
                <a:uFillTx/>
                <a:latin typeface="Aptos" panose="02110004020202020204"/>
                <a:ea typeface="+mn-ea"/>
                <a:cs typeface="+mn-cs"/>
              </a:rPr>
              <a:t>Attention</a:t>
            </a:r>
          </a:p>
        </p:txBody>
      </p:sp>
      <p:sp>
        <p:nvSpPr>
          <p:cNvPr id="26" name="Rectangle: Rounded Corners 6">
            <a:extLst>
              <a:ext uri="{FF2B5EF4-FFF2-40B4-BE49-F238E27FC236}">
                <a16:creationId xmlns:a16="http://schemas.microsoft.com/office/drawing/2014/main" id="{799C05B5-36C8-45A1-D83E-2C343EB6D095}"/>
              </a:ext>
            </a:extLst>
          </p:cNvPr>
          <p:cNvSpPr/>
          <p:nvPr/>
        </p:nvSpPr>
        <p:spPr>
          <a:xfrm>
            <a:off x="6185045" y="3461555"/>
            <a:ext cx="1914939" cy="824948"/>
          </a:xfrm>
          <a:prstGeom prst="roundRect">
            <a:avLst/>
          </a:prstGeom>
          <a:solidFill>
            <a:srgbClr val="E97132">
              <a:lumMod val="75000"/>
            </a:srgbClr>
          </a:solidFill>
          <a:ln w="19050" cap="flat" cmpd="sng" algn="ctr">
            <a:solidFill>
              <a:srgbClr val="156082">
                <a:shade val="15000"/>
              </a:srgbClr>
            </a:solidFill>
            <a:prstDash val="solid"/>
            <a:miter lim="800000"/>
          </a:ln>
          <a:effectLst/>
        </p:spPr>
        <p:txBody>
          <a:bodyPr vert="horz"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white"/>
                </a:solidFill>
                <a:effectLst/>
                <a:uLnTx/>
                <a:uFillTx/>
                <a:latin typeface="Aptos" panose="02110004020202020204"/>
                <a:ea typeface="+mn-ea"/>
                <a:cs typeface="+mn-cs"/>
              </a:rPr>
              <a:t>Decode Attention</a:t>
            </a:r>
          </a:p>
        </p:txBody>
      </p:sp>
      <p:sp>
        <p:nvSpPr>
          <p:cNvPr id="27" name="Rectangle: Rounded Corners 7">
            <a:extLst>
              <a:ext uri="{FF2B5EF4-FFF2-40B4-BE49-F238E27FC236}">
                <a16:creationId xmlns:a16="http://schemas.microsoft.com/office/drawing/2014/main" id="{1AA2886F-0A47-E62F-272A-5B739CF4AB9C}"/>
              </a:ext>
            </a:extLst>
          </p:cNvPr>
          <p:cNvSpPr/>
          <p:nvPr/>
        </p:nvSpPr>
        <p:spPr>
          <a:xfrm>
            <a:off x="8706269" y="2552124"/>
            <a:ext cx="531743" cy="2643809"/>
          </a:xfrm>
          <a:prstGeom prst="roundRect">
            <a:avLst/>
          </a:prstGeom>
          <a:solidFill>
            <a:srgbClr val="156082"/>
          </a:solidFill>
          <a:ln w="19050" cap="flat" cmpd="sng" algn="ctr">
            <a:solidFill>
              <a:srgbClr val="156082">
                <a:shade val="15000"/>
              </a:srgbClr>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Aptos" panose="02110004020202020204"/>
                <a:ea typeface="+mn-ea"/>
                <a:cs typeface="+mn-cs"/>
              </a:rPr>
              <a:t>Post-projection</a:t>
            </a:r>
          </a:p>
        </p:txBody>
      </p:sp>
      <p:sp>
        <p:nvSpPr>
          <p:cNvPr id="28" name="Rectangle: Rounded Corners 9">
            <a:extLst>
              <a:ext uri="{FF2B5EF4-FFF2-40B4-BE49-F238E27FC236}">
                <a16:creationId xmlns:a16="http://schemas.microsoft.com/office/drawing/2014/main" id="{EB419DDE-4BF8-B6CA-A4C7-B8080333DF01}"/>
              </a:ext>
            </a:extLst>
          </p:cNvPr>
          <p:cNvSpPr/>
          <p:nvPr/>
        </p:nvSpPr>
        <p:spPr>
          <a:xfrm>
            <a:off x="10188805" y="2586910"/>
            <a:ext cx="531743" cy="2643809"/>
          </a:xfrm>
          <a:prstGeom prst="roundRect">
            <a:avLst/>
          </a:prstGeom>
          <a:solidFill>
            <a:srgbClr val="156082"/>
          </a:solidFill>
          <a:ln w="19050" cap="flat" cmpd="sng" algn="ctr">
            <a:solidFill>
              <a:srgbClr val="156082">
                <a:shade val="15000"/>
              </a:srgbClr>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Aptos" panose="02110004020202020204"/>
                <a:ea typeface="+mn-ea"/>
                <a:cs typeface="+mn-cs"/>
              </a:rPr>
              <a:t>Layer norm</a:t>
            </a:r>
          </a:p>
        </p:txBody>
      </p:sp>
      <p:sp>
        <p:nvSpPr>
          <p:cNvPr id="29" name="Rectangle: Rounded Corners 10">
            <a:extLst>
              <a:ext uri="{FF2B5EF4-FFF2-40B4-BE49-F238E27FC236}">
                <a16:creationId xmlns:a16="http://schemas.microsoft.com/office/drawing/2014/main" id="{2EAEE29E-9809-19A9-FDE2-AF48393810B2}"/>
              </a:ext>
            </a:extLst>
          </p:cNvPr>
          <p:cNvSpPr/>
          <p:nvPr/>
        </p:nvSpPr>
        <p:spPr>
          <a:xfrm>
            <a:off x="11297070" y="2552123"/>
            <a:ext cx="531743" cy="2643809"/>
          </a:xfrm>
          <a:prstGeom prst="roundRect">
            <a:avLst/>
          </a:prstGeom>
          <a:solidFill>
            <a:srgbClr val="156082"/>
          </a:solidFill>
          <a:ln w="19050" cap="flat" cmpd="sng" algn="ctr">
            <a:solidFill>
              <a:srgbClr val="156082">
                <a:shade val="15000"/>
              </a:srgbClr>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Aptos" panose="02110004020202020204"/>
                <a:ea typeface="+mn-ea"/>
                <a:cs typeface="+mn-cs"/>
              </a:rPr>
              <a:t>FFN</a:t>
            </a:r>
          </a:p>
        </p:txBody>
      </p:sp>
      <p:grpSp>
        <p:nvGrpSpPr>
          <p:cNvPr id="30" name="Group 29">
            <a:extLst>
              <a:ext uri="{FF2B5EF4-FFF2-40B4-BE49-F238E27FC236}">
                <a16:creationId xmlns:a16="http://schemas.microsoft.com/office/drawing/2014/main" id="{45EF80AA-32E7-3F4F-CFEE-B4D46541F99F}"/>
              </a:ext>
            </a:extLst>
          </p:cNvPr>
          <p:cNvGrpSpPr/>
          <p:nvPr/>
        </p:nvGrpSpPr>
        <p:grpSpPr>
          <a:xfrm>
            <a:off x="5533202" y="1757903"/>
            <a:ext cx="1025386" cy="1247359"/>
            <a:chOff x="261278" y="4522302"/>
            <a:chExt cx="1025386" cy="1247359"/>
          </a:xfrm>
        </p:grpSpPr>
        <p:sp>
          <p:nvSpPr>
            <p:cNvPr id="31" name="Rectangle 30">
              <a:extLst>
                <a:ext uri="{FF2B5EF4-FFF2-40B4-BE49-F238E27FC236}">
                  <a16:creationId xmlns:a16="http://schemas.microsoft.com/office/drawing/2014/main" id="{889497ED-571E-3C43-30AD-D3C3833DFFD3}"/>
                </a:ext>
              </a:extLst>
            </p:cNvPr>
            <p:cNvSpPr/>
            <p:nvPr/>
          </p:nvSpPr>
          <p:spPr>
            <a:xfrm>
              <a:off x="261278" y="4522302"/>
              <a:ext cx="1025386" cy="904460"/>
            </a:xfrm>
            <a:prstGeom prst="rect">
              <a:avLst/>
            </a:prstGeom>
            <a:solidFill>
              <a:srgbClr val="4EA72E">
                <a:lumMod val="110000"/>
                <a:satMod val="105000"/>
                <a:tint val="67000"/>
              </a:srgbClr>
            </a:solidFill>
            <a:ln w="19050" cap="flat" cmpd="sng" algn="ctr">
              <a:solidFill>
                <a:srgbClr val="4EA7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ptos" panose="02110004020202020204"/>
                  <a:ea typeface="+mn-ea"/>
                  <a:cs typeface="+mn-cs"/>
                </a:rPr>
                <a:t>Prefill</a:t>
              </a:r>
            </a:p>
          </p:txBody>
        </p:sp>
        <p:sp>
          <p:nvSpPr>
            <p:cNvPr id="32" name="Rectangle 31">
              <a:extLst>
                <a:ext uri="{FF2B5EF4-FFF2-40B4-BE49-F238E27FC236}">
                  <a16:creationId xmlns:a16="http://schemas.microsoft.com/office/drawing/2014/main" id="{F64B78B0-F85F-745B-DB44-9B326117B2F3}"/>
                </a:ext>
              </a:extLst>
            </p:cNvPr>
            <p:cNvSpPr/>
            <p:nvPr/>
          </p:nvSpPr>
          <p:spPr>
            <a:xfrm>
              <a:off x="261278" y="5431729"/>
              <a:ext cx="1025386" cy="337932"/>
            </a:xfrm>
            <a:prstGeom prst="rect">
              <a:avLst/>
            </a:prstGeom>
            <a:solidFill>
              <a:srgbClr val="E97132">
                <a:lumMod val="110000"/>
                <a:satMod val="105000"/>
                <a:tint val="67000"/>
              </a:srgbClr>
            </a:solidFill>
            <a:ln w="19050" cap="flat" cmpd="sng" algn="ctr">
              <a:solidFill>
                <a:srgbClr val="E9713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ptos" panose="02110004020202020204"/>
                  <a:ea typeface="+mn-ea"/>
                  <a:cs typeface="+mn-cs"/>
                </a:rPr>
                <a:t>Decode</a:t>
              </a:r>
            </a:p>
          </p:txBody>
        </p:sp>
      </p:grpSp>
      <p:grpSp>
        <p:nvGrpSpPr>
          <p:cNvPr id="33" name="Group 32">
            <a:extLst>
              <a:ext uri="{FF2B5EF4-FFF2-40B4-BE49-F238E27FC236}">
                <a16:creationId xmlns:a16="http://schemas.microsoft.com/office/drawing/2014/main" id="{04BD8E26-BB3B-D0F5-B4C7-B7B7CF5990F9}"/>
              </a:ext>
            </a:extLst>
          </p:cNvPr>
          <p:cNvGrpSpPr/>
          <p:nvPr/>
        </p:nvGrpSpPr>
        <p:grpSpPr>
          <a:xfrm>
            <a:off x="5533202" y="4628524"/>
            <a:ext cx="1025386" cy="1247359"/>
            <a:chOff x="261278" y="4522302"/>
            <a:chExt cx="1025386" cy="1247359"/>
          </a:xfrm>
        </p:grpSpPr>
        <p:sp>
          <p:nvSpPr>
            <p:cNvPr id="34" name="Rectangle 33">
              <a:extLst>
                <a:ext uri="{FF2B5EF4-FFF2-40B4-BE49-F238E27FC236}">
                  <a16:creationId xmlns:a16="http://schemas.microsoft.com/office/drawing/2014/main" id="{53561ACC-F39F-9C56-9FEC-75D353B0083E}"/>
                </a:ext>
              </a:extLst>
            </p:cNvPr>
            <p:cNvSpPr/>
            <p:nvPr/>
          </p:nvSpPr>
          <p:spPr>
            <a:xfrm>
              <a:off x="261278" y="4522302"/>
              <a:ext cx="1025386" cy="904460"/>
            </a:xfrm>
            <a:prstGeom prst="rect">
              <a:avLst/>
            </a:prstGeom>
            <a:solidFill>
              <a:srgbClr val="4EA72E">
                <a:lumMod val="110000"/>
                <a:satMod val="105000"/>
                <a:tint val="67000"/>
              </a:srgbClr>
            </a:solidFill>
            <a:ln w="19050" cap="flat" cmpd="sng" algn="ctr">
              <a:solidFill>
                <a:srgbClr val="4EA7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ptos" panose="02110004020202020204"/>
                  <a:ea typeface="+mn-ea"/>
                  <a:cs typeface="+mn-cs"/>
                </a:rPr>
                <a:t>Prefill</a:t>
              </a:r>
            </a:p>
          </p:txBody>
        </p:sp>
        <p:sp>
          <p:nvSpPr>
            <p:cNvPr id="35" name="Rectangle 34">
              <a:extLst>
                <a:ext uri="{FF2B5EF4-FFF2-40B4-BE49-F238E27FC236}">
                  <a16:creationId xmlns:a16="http://schemas.microsoft.com/office/drawing/2014/main" id="{991891DB-AA6C-DB72-CA95-0BF85AEE7331}"/>
                </a:ext>
              </a:extLst>
            </p:cNvPr>
            <p:cNvSpPr/>
            <p:nvPr/>
          </p:nvSpPr>
          <p:spPr>
            <a:xfrm>
              <a:off x="261278" y="5431729"/>
              <a:ext cx="1025386" cy="337932"/>
            </a:xfrm>
            <a:prstGeom prst="rect">
              <a:avLst/>
            </a:prstGeom>
            <a:solidFill>
              <a:srgbClr val="E97132">
                <a:lumMod val="110000"/>
                <a:satMod val="105000"/>
                <a:tint val="67000"/>
              </a:srgbClr>
            </a:solidFill>
            <a:ln w="19050" cap="flat" cmpd="sng" algn="ctr">
              <a:solidFill>
                <a:srgbClr val="E9713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ptos" panose="02110004020202020204"/>
                  <a:ea typeface="+mn-ea"/>
                  <a:cs typeface="+mn-cs"/>
                </a:rPr>
                <a:t>Decode</a:t>
              </a:r>
            </a:p>
          </p:txBody>
        </p:sp>
      </p:grpSp>
      <p:sp>
        <p:nvSpPr>
          <p:cNvPr id="36" name="Rectangle 35">
            <a:extLst>
              <a:ext uri="{FF2B5EF4-FFF2-40B4-BE49-F238E27FC236}">
                <a16:creationId xmlns:a16="http://schemas.microsoft.com/office/drawing/2014/main" id="{8A119B80-1353-5D9B-75E7-95C9BC7981B4}"/>
              </a:ext>
            </a:extLst>
          </p:cNvPr>
          <p:cNvSpPr/>
          <p:nvPr/>
        </p:nvSpPr>
        <p:spPr>
          <a:xfrm>
            <a:off x="5533202" y="1763590"/>
            <a:ext cx="1025386" cy="904460"/>
          </a:xfrm>
          <a:prstGeom prst="rect">
            <a:avLst/>
          </a:prstGeom>
          <a:solidFill>
            <a:srgbClr val="4EA72E">
              <a:lumMod val="110000"/>
              <a:satMod val="105000"/>
              <a:tint val="67000"/>
            </a:srgbClr>
          </a:solidFill>
          <a:ln w="19050" cap="flat" cmpd="sng" algn="ctr">
            <a:solidFill>
              <a:srgbClr val="4EA7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ptos" panose="02110004020202020204"/>
                <a:ea typeface="+mn-ea"/>
                <a:cs typeface="+mn-cs"/>
              </a:rPr>
              <a:t>Prefill</a:t>
            </a:r>
          </a:p>
        </p:txBody>
      </p:sp>
      <p:sp>
        <p:nvSpPr>
          <p:cNvPr id="37" name="Rectangle 36">
            <a:extLst>
              <a:ext uri="{FF2B5EF4-FFF2-40B4-BE49-F238E27FC236}">
                <a16:creationId xmlns:a16="http://schemas.microsoft.com/office/drawing/2014/main" id="{783E1CBD-D934-3C15-680A-2121FC803D74}"/>
              </a:ext>
            </a:extLst>
          </p:cNvPr>
          <p:cNvSpPr/>
          <p:nvPr/>
        </p:nvSpPr>
        <p:spPr>
          <a:xfrm>
            <a:off x="5533202" y="2667330"/>
            <a:ext cx="1025386" cy="337932"/>
          </a:xfrm>
          <a:prstGeom prst="rect">
            <a:avLst/>
          </a:prstGeom>
          <a:solidFill>
            <a:srgbClr val="E97132">
              <a:lumMod val="110000"/>
              <a:satMod val="105000"/>
              <a:tint val="67000"/>
            </a:srgbClr>
          </a:solidFill>
          <a:ln w="19050" cap="flat" cmpd="sng" algn="ctr">
            <a:solidFill>
              <a:srgbClr val="E9713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ptos" panose="02110004020202020204"/>
                <a:ea typeface="+mn-ea"/>
                <a:cs typeface="+mn-cs"/>
              </a:rPr>
              <a:t>Decode</a:t>
            </a:r>
          </a:p>
        </p:txBody>
      </p:sp>
      <p:sp>
        <p:nvSpPr>
          <p:cNvPr id="38" name="Text Placeholder 23">
            <a:extLst>
              <a:ext uri="{FF2B5EF4-FFF2-40B4-BE49-F238E27FC236}">
                <a16:creationId xmlns:a16="http://schemas.microsoft.com/office/drawing/2014/main" id="{ED55E2CC-4863-DA0D-7A89-63F65C2375C8}"/>
              </a:ext>
            </a:extLst>
          </p:cNvPr>
          <p:cNvSpPr txBox="1">
            <a:spLocks/>
          </p:cNvSpPr>
          <p:nvPr/>
        </p:nvSpPr>
        <p:spPr>
          <a:xfrm>
            <a:off x="838200" y="5963884"/>
            <a:ext cx="10515600" cy="790973"/>
          </a:xfrm>
          <a:prstGeom prst="rect">
            <a:avLst/>
          </a:prstGeom>
        </p:spPr>
        <p:txBody>
          <a:bodyPr vert="horz" lIns="91440" tIns="45720" rIns="91440" bIns="45720" rtlCol="0" anchor="ctr">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rgbClr val="06352E"/>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rgbClr val="06352E"/>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rgbClr val="06352E"/>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rgbClr val="06352E"/>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rgbClr val="06352E"/>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srgbClr val="06352E"/>
                </a:solidFill>
                <a:effectLst/>
                <a:uLnTx/>
                <a:uFillTx/>
                <a:latin typeface="Aptos" panose="02110004020202020204"/>
                <a:ea typeface="+mn-ea"/>
                <a:cs typeface="+mn-cs"/>
              </a:rPr>
              <a:t>Attention operates on discrete data items (no data reuse across input requests).</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srgbClr val="06352E"/>
                </a:solidFill>
                <a:effectLst/>
                <a:uLnTx/>
                <a:uFillTx/>
                <a:latin typeface="Aptos" panose="02110004020202020204"/>
                <a:ea typeface="+mn-ea"/>
                <a:cs typeface="+mn-cs"/>
              </a:rPr>
              <a:t>Kernels optimized independently for prefill or decode.</a:t>
            </a:r>
          </a:p>
        </p:txBody>
      </p:sp>
      <p:sp>
        <p:nvSpPr>
          <p:cNvPr id="40" name="Slide Number Placeholder 39">
            <a:extLst>
              <a:ext uri="{FF2B5EF4-FFF2-40B4-BE49-F238E27FC236}">
                <a16:creationId xmlns:a16="http://schemas.microsoft.com/office/drawing/2014/main" id="{95FE4079-DBB6-6ED3-456C-1D2CF9A7B339}"/>
              </a:ext>
            </a:extLst>
          </p:cNvPr>
          <p:cNvSpPr>
            <a:spLocks noGrp="1"/>
          </p:cNvSpPr>
          <p:nvPr>
            <p:ph type="sldNum" sz="quarter" idx="14"/>
          </p:nvPr>
        </p:nvSpPr>
        <p:spPr/>
        <p:txBody>
          <a:bodyPr/>
          <a:lstStyle/>
          <a:p>
            <a:fld id="{04AED599-1D0F-3E40-81CA-01C30F87847C}" type="slidenum">
              <a:rPr lang="en-US" smtClean="0"/>
              <a:pPr/>
              <a:t>31</a:t>
            </a:fld>
            <a:endParaRPr lang="en-US"/>
          </a:p>
        </p:txBody>
      </p:sp>
    </p:spTree>
    <p:extLst>
      <p:ext uri="{BB962C8B-B14F-4D97-AF65-F5344CB8AC3E}">
        <p14:creationId xmlns:p14="http://schemas.microsoft.com/office/powerpoint/2010/main" val="216812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3"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30"/>
                                        </p:tgtEl>
                                        <p:attrNameLst>
                                          <p:attrName>style.visibility</p:attrName>
                                        </p:attrNameLst>
                                      </p:cBhvr>
                                      <p:to>
                                        <p:strVal val="hidden"/>
                                      </p:to>
                                    </p:set>
                                  </p:childTnLst>
                                </p:cTn>
                              </p:par>
                            </p:childTnLst>
                          </p:cTn>
                        </p:par>
                        <p:par>
                          <p:cTn id="11" fill="hold">
                            <p:stCondLst>
                              <p:cond delay="0"/>
                            </p:stCondLst>
                            <p:childTnLst>
                              <p:par>
                                <p:cTn id="12" presetID="42" presetClass="path" presetSubtype="0" accel="50667" decel="49333" fill="hold" grpId="1" nodeType="afterEffect">
                                  <p:stCondLst>
                                    <p:cond delay="0"/>
                                  </p:stCondLst>
                                  <p:childTnLst>
                                    <p:animMotion origin="layout" path="M -3.33333E-6 1.85185E-6 L -0.10039 0.23264 " pathEditMode="relative" rAng="0" ptsTypes="AA">
                                      <p:cBhvr>
                                        <p:cTn id="13" dur="750" fill="hold"/>
                                        <p:tgtEl>
                                          <p:spTgt spid="36"/>
                                        </p:tgtEl>
                                        <p:attrNameLst>
                                          <p:attrName>ppt_x</p:attrName>
                                          <p:attrName>ppt_y</p:attrName>
                                        </p:attrNameLst>
                                      </p:cBhvr>
                                      <p:rCtr x="-5026" y="11620"/>
                                    </p:animMotion>
                                  </p:childTnLst>
                                </p:cTn>
                              </p:par>
                            </p:childTnLst>
                          </p:cTn>
                        </p:par>
                        <p:par>
                          <p:cTn id="14" fill="hold">
                            <p:stCondLst>
                              <p:cond delay="750"/>
                            </p:stCondLst>
                            <p:childTnLst>
                              <p:par>
                                <p:cTn id="15" presetID="42" presetClass="path" presetSubtype="0" accel="50667" decel="49333" fill="hold" grpId="2" nodeType="afterEffect">
                                  <p:stCondLst>
                                    <p:cond delay="0"/>
                                  </p:stCondLst>
                                  <p:childTnLst>
                                    <p:animMotion origin="layout" path="M -0.10039 0.23264 L -0.00312 0.40092 " pathEditMode="relative" rAng="0" ptsTypes="AA">
                                      <p:cBhvr>
                                        <p:cTn id="16" dur="750" fill="hold"/>
                                        <p:tgtEl>
                                          <p:spTgt spid="36"/>
                                        </p:tgtEl>
                                        <p:attrNameLst>
                                          <p:attrName>ppt_x</p:attrName>
                                          <p:attrName>ppt_y</p:attrName>
                                        </p:attrNameLst>
                                      </p:cBhvr>
                                      <p:rCtr x="4857" y="8403"/>
                                    </p:animMotion>
                                  </p:childTnLst>
                                </p:cTn>
                              </p:par>
                            </p:childTnLst>
                          </p:cTn>
                        </p:par>
                        <p:par>
                          <p:cTn id="17" fill="hold">
                            <p:stCondLst>
                              <p:cond delay="1500"/>
                            </p:stCondLst>
                            <p:childTnLst>
                              <p:par>
                                <p:cTn id="18" presetID="42" presetClass="path" presetSubtype="0" accel="50667" decel="49333" fill="hold" grpId="0" nodeType="afterEffect">
                                  <p:stCondLst>
                                    <p:cond delay="0"/>
                                  </p:stCondLst>
                                  <p:childTnLst>
                                    <p:animMotion origin="layout" path="M -3.33333E-6 4.07407E-6 L 0.08933 0.15879 " pathEditMode="relative" rAng="0" ptsTypes="AA">
                                      <p:cBhvr>
                                        <p:cTn id="19" dur="750" fill="hold"/>
                                        <p:tgtEl>
                                          <p:spTgt spid="37"/>
                                        </p:tgtEl>
                                        <p:attrNameLst>
                                          <p:attrName>ppt_x</p:attrName>
                                          <p:attrName>ppt_y</p:attrName>
                                        </p:attrNameLst>
                                      </p:cBhvr>
                                      <p:rCtr x="4466" y="7940"/>
                                    </p:animMotion>
                                  </p:childTnLst>
                                </p:cTn>
                              </p:par>
                            </p:childTnLst>
                          </p:cTn>
                        </p:par>
                        <p:par>
                          <p:cTn id="20" fill="hold">
                            <p:stCondLst>
                              <p:cond delay="2250"/>
                            </p:stCondLst>
                            <p:childTnLst>
                              <p:par>
                                <p:cTn id="21" presetID="42" presetClass="path" presetSubtype="0" accel="50667" decel="49333" fill="hold" grpId="1" nodeType="afterEffect">
                                  <p:stCondLst>
                                    <p:cond delay="0"/>
                                  </p:stCondLst>
                                  <p:childTnLst>
                                    <p:animMotion origin="layout" path="M 0.08933 0.15879 L 0.00039 0.41551 " pathEditMode="relative" rAng="0" ptsTypes="AA">
                                      <p:cBhvr>
                                        <p:cTn id="22" dur="750" fill="hold"/>
                                        <p:tgtEl>
                                          <p:spTgt spid="37"/>
                                        </p:tgtEl>
                                        <p:attrNameLst>
                                          <p:attrName>ppt_x</p:attrName>
                                          <p:attrName>ppt_y</p:attrName>
                                        </p:attrNameLst>
                                      </p:cBhvr>
                                      <p:rCtr x="-4453" y="12824"/>
                                    </p:animMotion>
                                  </p:childTnLst>
                                </p:cTn>
                              </p:par>
                            </p:childTnLst>
                          </p:cTn>
                        </p:par>
                        <p:par>
                          <p:cTn id="23" fill="hold">
                            <p:stCondLst>
                              <p:cond delay="3000"/>
                            </p:stCondLst>
                            <p:childTnLst>
                              <p:par>
                                <p:cTn id="24" presetID="1" presetClass="entr" presetSubtype="0"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childTnLst>
                                </p:cTn>
                              </p:par>
                              <p:par>
                                <p:cTn id="26" presetID="1" presetClass="exit" presetSubtype="0" fill="hold" grpId="3" nodeType="withEffect">
                                  <p:stCondLst>
                                    <p:cond delay="0"/>
                                  </p:stCondLst>
                                  <p:childTnLst>
                                    <p:set>
                                      <p:cBhvr>
                                        <p:cTn id="27" dur="1" fill="hold">
                                          <p:stCondLst>
                                            <p:cond delay="0"/>
                                          </p:stCondLst>
                                        </p:cTn>
                                        <p:tgtEl>
                                          <p:spTgt spid="36"/>
                                        </p:tgtEl>
                                        <p:attrNameLst>
                                          <p:attrName>style.visibility</p:attrName>
                                        </p:attrNameLst>
                                      </p:cBhvr>
                                      <p:to>
                                        <p:strVal val="hidden"/>
                                      </p:to>
                                    </p:set>
                                  </p:childTnLst>
                                </p:cTn>
                              </p:par>
                              <p:par>
                                <p:cTn id="28" presetID="1" presetClass="exit" presetSubtype="0" fill="hold" grpId="2" nodeType="withEffect">
                                  <p:stCondLst>
                                    <p:cond delay="0"/>
                                  </p:stCondLst>
                                  <p:childTnLst>
                                    <p:set>
                                      <p:cBhvr>
                                        <p:cTn id="29" dur="1" fill="hold">
                                          <p:stCondLst>
                                            <p:cond delay="0"/>
                                          </p:stCondLst>
                                        </p:cTn>
                                        <p:tgtEl>
                                          <p:spTgt spid="37"/>
                                        </p:tgtEl>
                                        <p:attrNameLst>
                                          <p:attrName>style.visibility</p:attrName>
                                        </p:attrNameLst>
                                      </p:cBhvr>
                                      <p:to>
                                        <p:strVal val="hidden"/>
                                      </p:to>
                                    </p:set>
                                  </p:childTnLst>
                                </p:cTn>
                              </p:par>
                            </p:childTnLst>
                          </p:cTn>
                        </p:par>
                        <p:par>
                          <p:cTn id="30" fill="hold">
                            <p:stCondLst>
                              <p:cond delay="3000"/>
                            </p:stCondLst>
                            <p:childTnLst>
                              <p:par>
                                <p:cTn id="31" presetID="42" presetClass="path" presetSubtype="0" accel="50667" decel="49333" fill="hold" nodeType="afterEffect">
                                  <p:stCondLst>
                                    <p:cond delay="0"/>
                                  </p:stCondLst>
                                  <p:childTnLst>
                                    <p:animMotion origin="layout" path="M -3.33333E-6 0.01111 L 0.23868 -0.2375 " pathEditMode="relative" rAng="0" ptsTypes="AA">
                                      <p:cBhvr>
                                        <p:cTn id="32" dur="750" fill="hold"/>
                                        <p:tgtEl>
                                          <p:spTgt spid="33"/>
                                        </p:tgtEl>
                                        <p:attrNameLst>
                                          <p:attrName>ppt_x</p:attrName>
                                          <p:attrName>ppt_y</p:attrName>
                                        </p:attrNameLst>
                                      </p:cBhvr>
                                      <p:rCtr x="11927" y="-12431"/>
                                    </p:animMotion>
                                  </p:childTnLst>
                                </p:cTn>
                              </p:par>
                            </p:childTnLst>
                          </p:cTn>
                        </p:par>
                        <p:par>
                          <p:cTn id="33" fill="hold">
                            <p:stCondLst>
                              <p:cond delay="3750"/>
                            </p:stCondLst>
                            <p:childTnLst>
                              <p:par>
                                <p:cTn id="34" presetID="42" presetClass="path" presetSubtype="0" accel="50667" decel="49333" fill="hold" nodeType="afterEffect">
                                  <p:stCondLst>
                                    <p:cond delay="0"/>
                                  </p:stCondLst>
                                  <p:childTnLst>
                                    <p:animMotion origin="layout" path="M 0.23868 -0.2375 L 0.36381 -0.24352 " pathEditMode="relative" rAng="0" ptsTypes="AA">
                                      <p:cBhvr>
                                        <p:cTn id="35" dur="750" fill="hold"/>
                                        <p:tgtEl>
                                          <p:spTgt spid="33"/>
                                        </p:tgtEl>
                                        <p:attrNameLst>
                                          <p:attrName>ppt_x</p:attrName>
                                          <p:attrName>ppt_y</p:attrName>
                                        </p:attrNameLst>
                                      </p:cBhvr>
                                      <p:rCtr x="6250" y="-301"/>
                                    </p:animMotion>
                                  </p:childTnLst>
                                </p:cTn>
                              </p:par>
                            </p:childTnLst>
                          </p:cTn>
                        </p:par>
                        <p:par>
                          <p:cTn id="36" fill="hold">
                            <p:stCondLst>
                              <p:cond delay="4500"/>
                            </p:stCondLst>
                            <p:childTnLst>
                              <p:par>
                                <p:cTn id="37" presetID="42" presetClass="path" presetSubtype="0" accel="50667" decel="49333" fill="hold" nodeType="afterEffect">
                                  <p:stCondLst>
                                    <p:cond delay="0"/>
                                  </p:stCondLst>
                                  <p:childTnLst>
                                    <p:animMotion origin="layout" path="M 0.36381 -0.24352 L 0.44831 -0.24352 " pathEditMode="relative" rAng="0" ptsTypes="AA">
                                      <p:cBhvr>
                                        <p:cTn id="38" dur="750" fill="hold"/>
                                        <p:tgtEl>
                                          <p:spTgt spid="33"/>
                                        </p:tgtEl>
                                        <p:attrNameLst>
                                          <p:attrName>ppt_x</p:attrName>
                                          <p:attrName>ppt_y</p:attrName>
                                        </p:attrNameLst>
                                      </p:cBhvr>
                                      <p:rCtr x="421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36" grpId="3" animBg="1"/>
      <p:bldP spid="37" grpId="0" animBg="1"/>
      <p:bldP spid="37" grpId="1" animBg="1"/>
      <p:bldP spid="37" grpId="2" animBg="1"/>
      <p:bldP spid="37" grpId="3"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CFA9-1494-4E7F-40F2-5414905E2D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CAECA2-C523-6FA1-31E6-598EF67C06D0}"/>
              </a:ext>
            </a:extLst>
          </p:cNvPr>
          <p:cNvSpPr>
            <a:spLocks noGrp="1"/>
          </p:cNvSpPr>
          <p:nvPr>
            <p:ph type="title"/>
          </p:nvPr>
        </p:nvSpPr>
        <p:spPr/>
        <p:txBody>
          <a:bodyPr/>
          <a:lstStyle/>
          <a:p>
            <a:r>
              <a:rPr lang="en-US" dirty="0"/>
              <a:t>Our goal with POD-Attention</a:t>
            </a:r>
          </a:p>
        </p:txBody>
      </p:sp>
      <p:cxnSp>
        <p:nvCxnSpPr>
          <p:cNvPr id="13" name="Straight Connector 12">
            <a:extLst>
              <a:ext uri="{FF2B5EF4-FFF2-40B4-BE49-F238E27FC236}">
                <a16:creationId xmlns:a16="http://schemas.microsoft.com/office/drawing/2014/main" id="{E762F6A9-C96E-A82D-84C4-940F55FA8D09}"/>
              </a:ext>
            </a:extLst>
          </p:cNvPr>
          <p:cNvCxnSpPr>
            <a:cxnSpLocks/>
          </p:cNvCxnSpPr>
          <p:nvPr/>
        </p:nvCxnSpPr>
        <p:spPr>
          <a:xfrm>
            <a:off x="1763712" y="3858505"/>
            <a:ext cx="10262636" cy="0"/>
          </a:xfrm>
          <a:prstGeom prst="line">
            <a:avLst/>
          </a:prstGeom>
          <a:noFill/>
          <a:ln w="28575" cap="flat" cmpd="sng" algn="ctr">
            <a:solidFill>
              <a:sysClr val="windowText" lastClr="000000"/>
            </a:solidFill>
            <a:prstDash val="solid"/>
            <a:miter lim="800000"/>
          </a:ln>
          <a:effectLst/>
        </p:spPr>
      </p:cxnSp>
      <p:sp>
        <p:nvSpPr>
          <p:cNvPr id="14" name="Rectangle: Rounded Corners 2">
            <a:extLst>
              <a:ext uri="{FF2B5EF4-FFF2-40B4-BE49-F238E27FC236}">
                <a16:creationId xmlns:a16="http://schemas.microsoft.com/office/drawing/2014/main" id="{6BB7F0ED-4F41-2065-8F16-B8DE3B9F4B54}"/>
              </a:ext>
            </a:extLst>
          </p:cNvPr>
          <p:cNvSpPr/>
          <p:nvPr/>
        </p:nvSpPr>
        <p:spPr>
          <a:xfrm>
            <a:off x="1948463" y="2552125"/>
            <a:ext cx="531743" cy="2643809"/>
          </a:xfrm>
          <a:prstGeom prst="roundRect">
            <a:avLst/>
          </a:prstGeom>
          <a:solidFill>
            <a:srgbClr val="156082"/>
          </a:solidFill>
          <a:ln w="19050" cap="flat" cmpd="sng" algn="ctr">
            <a:solidFill>
              <a:srgbClr val="156082">
                <a:shade val="15000"/>
              </a:srgbClr>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Aptos" panose="02110004020202020204"/>
                <a:ea typeface="+mn-ea"/>
                <a:cs typeface="+mn-cs"/>
              </a:rPr>
              <a:t>Layer norm</a:t>
            </a:r>
          </a:p>
        </p:txBody>
      </p:sp>
      <p:sp>
        <p:nvSpPr>
          <p:cNvPr id="15" name="Rectangle: Rounded Corners 4">
            <a:extLst>
              <a:ext uri="{FF2B5EF4-FFF2-40B4-BE49-F238E27FC236}">
                <a16:creationId xmlns:a16="http://schemas.microsoft.com/office/drawing/2014/main" id="{76806F73-B205-3ED2-953D-75A83EB33D1B}"/>
              </a:ext>
            </a:extLst>
          </p:cNvPr>
          <p:cNvSpPr/>
          <p:nvPr/>
        </p:nvSpPr>
        <p:spPr>
          <a:xfrm>
            <a:off x="2853779" y="2552126"/>
            <a:ext cx="531743" cy="2643809"/>
          </a:xfrm>
          <a:prstGeom prst="roundRect">
            <a:avLst/>
          </a:prstGeom>
          <a:solidFill>
            <a:srgbClr val="156082"/>
          </a:solidFill>
          <a:ln w="19050" cap="flat" cmpd="sng" algn="ctr">
            <a:solidFill>
              <a:srgbClr val="156082">
                <a:shade val="15000"/>
              </a:srgbClr>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Aptos" panose="02110004020202020204"/>
                <a:ea typeface="+mn-ea"/>
                <a:cs typeface="+mn-cs"/>
              </a:rPr>
              <a:t>Pre-projection</a:t>
            </a:r>
          </a:p>
        </p:txBody>
      </p:sp>
      <p:sp>
        <p:nvSpPr>
          <p:cNvPr id="16" name="Rectangle: Rounded Corners 5">
            <a:extLst>
              <a:ext uri="{FF2B5EF4-FFF2-40B4-BE49-F238E27FC236}">
                <a16:creationId xmlns:a16="http://schemas.microsoft.com/office/drawing/2014/main" id="{FB2BAFE2-3B29-77D1-A820-D6909C1EE419}"/>
              </a:ext>
            </a:extLst>
          </p:cNvPr>
          <p:cNvSpPr/>
          <p:nvPr/>
        </p:nvSpPr>
        <p:spPr>
          <a:xfrm>
            <a:off x="3827814" y="3461555"/>
            <a:ext cx="1914939" cy="824948"/>
          </a:xfrm>
          <a:prstGeom prst="roundRect">
            <a:avLst/>
          </a:prstGeom>
          <a:solidFill>
            <a:srgbClr val="196B24">
              <a:lumMod val="75000"/>
            </a:srgbClr>
          </a:solidFill>
          <a:ln w="19050" cap="flat" cmpd="sng" algn="ctr">
            <a:solidFill>
              <a:srgbClr val="156082">
                <a:shade val="15000"/>
              </a:srgbClr>
            </a:solidFill>
            <a:prstDash val="solid"/>
            <a:miter lim="800000"/>
          </a:ln>
          <a:effectLst/>
        </p:spPr>
        <p:txBody>
          <a:bodyPr vert="horz"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white"/>
                </a:solidFill>
                <a:effectLst/>
                <a:uLnTx/>
                <a:uFillTx/>
                <a:latin typeface="Aptos" panose="02110004020202020204"/>
                <a:ea typeface="+mn-ea"/>
                <a:cs typeface="+mn-cs"/>
              </a:rPr>
              <a:t>Prefill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white"/>
                </a:solidFill>
                <a:effectLst/>
                <a:uLnTx/>
                <a:uFillTx/>
                <a:latin typeface="Aptos" panose="02110004020202020204"/>
                <a:ea typeface="+mn-ea"/>
                <a:cs typeface="+mn-cs"/>
              </a:rPr>
              <a:t>Attention</a:t>
            </a:r>
          </a:p>
        </p:txBody>
      </p:sp>
      <p:sp>
        <p:nvSpPr>
          <p:cNvPr id="17" name="Rectangle: Rounded Corners 6">
            <a:extLst>
              <a:ext uri="{FF2B5EF4-FFF2-40B4-BE49-F238E27FC236}">
                <a16:creationId xmlns:a16="http://schemas.microsoft.com/office/drawing/2014/main" id="{090CFFBC-9B7F-12F0-BFED-89D9080D7951}"/>
              </a:ext>
            </a:extLst>
          </p:cNvPr>
          <p:cNvSpPr/>
          <p:nvPr/>
        </p:nvSpPr>
        <p:spPr>
          <a:xfrm>
            <a:off x="6185045" y="3461555"/>
            <a:ext cx="1914939" cy="824948"/>
          </a:xfrm>
          <a:prstGeom prst="roundRect">
            <a:avLst/>
          </a:prstGeom>
          <a:solidFill>
            <a:srgbClr val="E97132">
              <a:lumMod val="75000"/>
            </a:srgbClr>
          </a:solidFill>
          <a:ln w="19050" cap="flat" cmpd="sng" algn="ctr">
            <a:solidFill>
              <a:srgbClr val="156082">
                <a:shade val="15000"/>
              </a:srgbClr>
            </a:solidFill>
            <a:prstDash val="solid"/>
            <a:miter lim="800000"/>
          </a:ln>
          <a:effectLst/>
        </p:spPr>
        <p:txBody>
          <a:bodyPr vert="horz"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white"/>
                </a:solidFill>
                <a:effectLst/>
                <a:uLnTx/>
                <a:uFillTx/>
                <a:latin typeface="Aptos" panose="02110004020202020204"/>
                <a:ea typeface="+mn-ea"/>
                <a:cs typeface="+mn-cs"/>
              </a:rPr>
              <a:t>Decode Attention</a:t>
            </a:r>
          </a:p>
        </p:txBody>
      </p:sp>
      <p:sp>
        <p:nvSpPr>
          <p:cNvPr id="18" name="Rectangle: Rounded Corners 7">
            <a:extLst>
              <a:ext uri="{FF2B5EF4-FFF2-40B4-BE49-F238E27FC236}">
                <a16:creationId xmlns:a16="http://schemas.microsoft.com/office/drawing/2014/main" id="{D915490E-D0F6-0AEB-BB84-B93128466555}"/>
              </a:ext>
            </a:extLst>
          </p:cNvPr>
          <p:cNvSpPr/>
          <p:nvPr/>
        </p:nvSpPr>
        <p:spPr>
          <a:xfrm>
            <a:off x="8706269" y="2552124"/>
            <a:ext cx="531743" cy="2643809"/>
          </a:xfrm>
          <a:prstGeom prst="roundRect">
            <a:avLst/>
          </a:prstGeom>
          <a:solidFill>
            <a:srgbClr val="156082"/>
          </a:solidFill>
          <a:ln w="19050" cap="flat" cmpd="sng" algn="ctr">
            <a:solidFill>
              <a:srgbClr val="156082">
                <a:shade val="15000"/>
              </a:srgbClr>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Aptos" panose="02110004020202020204"/>
                <a:ea typeface="+mn-ea"/>
                <a:cs typeface="+mn-cs"/>
              </a:rPr>
              <a:t>Post-projection</a:t>
            </a:r>
          </a:p>
        </p:txBody>
      </p:sp>
      <p:sp>
        <p:nvSpPr>
          <p:cNvPr id="19" name="Rectangle: Rounded Corners 9">
            <a:extLst>
              <a:ext uri="{FF2B5EF4-FFF2-40B4-BE49-F238E27FC236}">
                <a16:creationId xmlns:a16="http://schemas.microsoft.com/office/drawing/2014/main" id="{E27C52B7-27D3-72BB-320F-88E03D0710C9}"/>
              </a:ext>
            </a:extLst>
          </p:cNvPr>
          <p:cNvSpPr/>
          <p:nvPr/>
        </p:nvSpPr>
        <p:spPr>
          <a:xfrm>
            <a:off x="10188805" y="2586910"/>
            <a:ext cx="531743" cy="2643809"/>
          </a:xfrm>
          <a:prstGeom prst="roundRect">
            <a:avLst/>
          </a:prstGeom>
          <a:solidFill>
            <a:srgbClr val="156082"/>
          </a:solidFill>
          <a:ln w="19050" cap="flat" cmpd="sng" algn="ctr">
            <a:solidFill>
              <a:srgbClr val="156082">
                <a:shade val="15000"/>
              </a:srgbClr>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Aptos" panose="02110004020202020204"/>
                <a:ea typeface="+mn-ea"/>
                <a:cs typeface="+mn-cs"/>
              </a:rPr>
              <a:t>Layer norm</a:t>
            </a:r>
          </a:p>
        </p:txBody>
      </p:sp>
      <p:sp>
        <p:nvSpPr>
          <p:cNvPr id="20" name="Rectangle: Rounded Corners 10">
            <a:extLst>
              <a:ext uri="{FF2B5EF4-FFF2-40B4-BE49-F238E27FC236}">
                <a16:creationId xmlns:a16="http://schemas.microsoft.com/office/drawing/2014/main" id="{49DF5BBE-BC9D-58A3-7FD2-440321C583A9}"/>
              </a:ext>
            </a:extLst>
          </p:cNvPr>
          <p:cNvSpPr/>
          <p:nvPr/>
        </p:nvSpPr>
        <p:spPr>
          <a:xfrm>
            <a:off x="11297070" y="2552123"/>
            <a:ext cx="531743" cy="2643809"/>
          </a:xfrm>
          <a:prstGeom prst="roundRect">
            <a:avLst/>
          </a:prstGeom>
          <a:solidFill>
            <a:srgbClr val="156082"/>
          </a:solidFill>
          <a:ln w="19050" cap="flat" cmpd="sng" algn="ctr">
            <a:solidFill>
              <a:srgbClr val="156082">
                <a:shade val="15000"/>
              </a:srgbClr>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Aptos" panose="02110004020202020204"/>
                <a:ea typeface="+mn-ea"/>
                <a:cs typeface="+mn-cs"/>
              </a:rPr>
              <a:t>FFN</a:t>
            </a:r>
          </a:p>
        </p:txBody>
      </p:sp>
      <p:sp>
        <p:nvSpPr>
          <p:cNvPr id="21" name="Rectangle: Rounded Corners 23">
            <a:extLst>
              <a:ext uri="{FF2B5EF4-FFF2-40B4-BE49-F238E27FC236}">
                <a16:creationId xmlns:a16="http://schemas.microsoft.com/office/drawing/2014/main" id="{40395CE8-698F-116C-7D39-AA42F1A47E9F}"/>
              </a:ext>
            </a:extLst>
          </p:cNvPr>
          <p:cNvSpPr/>
          <p:nvPr/>
        </p:nvSpPr>
        <p:spPr>
          <a:xfrm>
            <a:off x="3693226" y="3236893"/>
            <a:ext cx="4572000" cy="1236991"/>
          </a:xfrm>
          <a:prstGeom prst="roundRect">
            <a:avLst/>
          </a:prstGeom>
          <a:noFill/>
          <a:ln w="19050" cap="flat" cmpd="sng" algn="ctr">
            <a:solidFill>
              <a:srgbClr val="C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ptos" panose="02110004020202020204"/>
              <a:ea typeface="+mn-ea"/>
              <a:cs typeface="+mn-cs"/>
            </a:endParaRPr>
          </a:p>
        </p:txBody>
      </p:sp>
      <p:sp>
        <p:nvSpPr>
          <p:cNvPr id="22" name="TextBox 21">
            <a:extLst>
              <a:ext uri="{FF2B5EF4-FFF2-40B4-BE49-F238E27FC236}">
                <a16:creationId xmlns:a16="http://schemas.microsoft.com/office/drawing/2014/main" id="{016D589C-F6DF-8092-7721-79B98428E4A4}"/>
              </a:ext>
            </a:extLst>
          </p:cNvPr>
          <p:cNvSpPr txBox="1"/>
          <p:nvPr/>
        </p:nvSpPr>
        <p:spPr>
          <a:xfrm>
            <a:off x="4479000" y="2867561"/>
            <a:ext cx="3000452" cy="369332"/>
          </a:xfrm>
          <a:prstGeom prst="rect">
            <a:avLst/>
          </a:prstGeom>
          <a:noFill/>
        </p:spPr>
        <p:txBody>
          <a:bodyPr wrap="square" rtlCol="0">
            <a:spAutoFit/>
          </a:bodyPr>
          <a:lstStyle/>
          <a:p>
            <a:pPr algn="ctr" defTabSz="914400"/>
            <a:r>
              <a:rPr lang="en-US" b="1">
                <a:solidFill>
                  <a:srgbClr val="C00000"/>
                </a:solidFill>
                <a:latin typeface="Aptos" panose="02110004020202020204"/>
              </a:rPr>
              <a:t>Can we optimize this part?</a:t>
            </a:r>
          </a:p>
        </p:txBody>
      </p:sp>
      <p:sp>
        <p:nvSpPr>
          <p:cNvPr id="23" name="Slide Number Placeholder 22">
            <a:extLst>
              <a:ext uri="{FF2B5EF4-FFF2-40B4-BE49-F238E27FC236}">
                <a16:creationId xmlns:a16="http://schemas.microsoft.com/office/drawing/2014/main" id="{D163A30C-3321-9078-F5F6-1B7C582AAEE2}"/>
              </a:ext>
            </a:extLst>
          </p:cNvPr>
          <p:cNvSpPr>
            <a:spLocks noGrp="1"/>
          </p:cNvSpPr>
          <p:nvPr>
            <p:ph type="sldNum" sz="quarter" idx="14"/>
          </p:nvPr>
        </p:nvSpPr>
        <p:spPr/>
        <p:txBody>
          <a:bodyPr/>
          <a:lstStyle/>
          <a:p>
            <a:fld id="{04AED599-1D0F-3E40-81CA-01C30F87847C}" type="slidenum">
              <a:rPr lang="en-US" smtClean="0"/>
              <a:pPr/>
              <a:t>32</a:t>
            </a:fld>
            <a:endParaRPr lang="en-US"/>
          </a:p>
        </p:txBody>
      </p:sp>
    </p:spTree>
    <p:extLst>
      <p:ext uri="{BB962C8B-B14F-4D97-AF65-F5344CB8AC3E}">
        <p14:creationId xmlns:p14="http://schemas.microsoft.com/office/powerpoint/2010/main" val="128068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outVertical)">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3885E418-0837-A721-7677-7E0804A3B48A}"/>
              </a:ext>
            </a:extLst>
          </p:cNvPr>
          <p:cNvPicPr>
            <a:picLocks noGrp="1" noChangeAspect="1"/>
          </p:cNvPicPr>
          <p:nvPr>
            <p:ph type="chart" sz="quarter" idx="12"/>
          </p:nvPr>
        </p:nvPicPr>
        <p:blipFill>
          <a:blip r:embed="rId3"/>
          <a:stretch>
            <a:fillRect/>
          </a:stretch>
        </p:blipFill>
        <p:spPr>
          <a:xfrm>
            <a:off x="596900" y="2569270"/>
            <a:ext cx="10912475" cy="3410148"/>
          </a:xfrm>
        </p:spPr>
      </p:pic>
      <p:sp>
        <p:nvSpPr>
          <p:cNvPr id="2" name="Title 1">
            <a:extLst>
              <a:ext uri="{FF2B5EF4-FFF2-40B4-BE49-F238E27FC236}">
                <a16:creationId xmlns:a16="http://schemas.microsoft.com/office/drawing/2014/main" id="{E5B3F457-20C2-819B-7ACA-82092975C49C}"/>
              </a:ext>
            </a:extLst>
          </p:cNvPr>
          <p:cNvSpPr>
            <a:spLocks noGrp="1"/>
          </p:cNvSpPr>
          <p:nvPr>
            <p:ph type="title"/>
          </p:nvPr>
        </p:nvSpPr>
        <p:spPr/>
        <p:txBody>
          <a:bodyPr/>
          <a:lstStyle/>
          <a:p>
            <a:r>
              <a:rPr lang="en-US" dirty="0"/>
              <a:t>Why optimize attention?</a:t>
            </a:r>
          </a:p>
        </p:txBody>
      </p:sp>
      <p:sp>
        <p:nvSpPr>
          <p:cNvPr id="5" name="Text Placeholder 4">
            <a:extLst>
              <a:ext uri="{FF2B5EF4-FFF2-40B4-BE49-F238E27FC236}">
                <a16:creationId xmlns:a16="http://schemas.microsoft.com/office/drawing/2014/main" id="{F81F0948-63C8-8BF8-942A-8E3B93FC679C}"/>
              </a:ext>
            </a:extLst>
          </p:cNvPr>
          <p:cNvSpPr>
            <a:spLocks noGrp="1"/>
          </p:cNvSpPr>
          <p:nvPr>
            <p:ph type="body" idx="4294967295"/>
          </p:nvPr>
        </p:nvSpPr>
        <p:spPr>
          <a:xfrm>
            <a:off x="795337" y="6067425"/>
            <a:ext cx="10515600" cy="790575"/>
          </a:xfrm>
          <a:prstGeom prst="rect">
            <a:avLst/>
          </a:prstGeom>
        </p:spPr>
        <p:txBody>
          <a:bodyPr/>
          <a:lstStyle/>
          <a:p>
            <a:pPr marL="0" indent="0" algn="ctr">
              <a:buNone/>
            </a:pPr>
            <a:r>
              <a:rPr lang="en-US" sz="2400" dirty="0"/>
              <a:t>Attention is the biggest bottleneck at large context lengths.</a:t>
            </a:r>
          </a:p>
        </p:txBody>
      </p:sp>
      <p:sp>
        <p:nvSpPr>
          <p:cNvPr id="14" name="Rectangle: Rounded Corners 23">
            <a:extLst>
              <a:ext uri="{FF2B5EF4-FFF2-40B4-BE49-F238E27FC236}">
                <a16:creationId xmlns:a16="http://schemas.microsoft.com/office/drawing/2014/main" id="{99DDFE34-DDFA-E65A-51DE-F181D09B612A}"/>
              </a:ext>
            </a:extLst>
          </p:cNvPr>
          <p:cNvSpPr/>
          <p:nvPr/>
        </p:nvSpPr>
        <p:spPr>
          <a:xfrm>
            <a:off x="1809006" y="4627876"/>
            <a:ext cx="5838703" cy="620487"/>
          </a:xfrm>
          <a:prstGeom prst="roundRect">
            <a:avLst/>
          </a:prstGeom>
          <a:noFill/>
          <a:ln w="38100">
            <a:solidFill>
              <a:srgbClr val="C0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TextBox 14">
            <a:extLst>
              <a:ext uri="{FF2B5EF4-FFF2-40B4-BE49-F238E27FC236}">
                <a16:creationId xmlns:a16="http://schemas.microsoft.com/office/drawing/2014/main" id="{B5631C64-C07B-DB38-9DC4-8532286D987B}"/>
              </a:ext>
            </a:extLst>
          </p:cNvPr>
          <p:cNvSpPr txBox="1"/>
          <p:nvPr/>
        </p:nvSpPr>
        <p:spPr>
          <a:xfrm>
            <a:off x="3125418" y="4175414"/>
            <a:ext cx="310986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Aptos" panose="02110004020202020204"/>
                <a:ea typeface="+mn-ea"/>
                <a:cs typeface="+mn-cs"/>
              </a:rPr>
              <a:t>60% of overall time</a:t>
            </a:r>
          </a:p>
        </p:txBody>
      </p:sp>
      <p:sp>
        <p:nvSpPr>
          <p:cNvPr id="6" name="TextBox 5">
            <a:extLst>
              <a:ext uri="{FF2B5EF4-FFF2-40B4-BE49-F238E27FC236}">
                <a16:creationId xmlns:a16="http://schemas.microsoft.com/office/drawing/2014/main" id="{2B69FDA3-D797-673F-CB1C-ADCAE8A805D3}"/>
              </a:ext>
            </a:extLst>
          </p:cNvPr>
          <p:cNvSpPr txBox="1"/>
          <p:nvPr/>
        </p:nvSpPr>
        <p:spPr>
          <a:xfrm>
            <a:off x="2423552" y="5711784"/>
            <a:ext cx="7792565"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Model: Llama-3-8B, Hardware A100 x 2, Decode Batch Size: 60 </a:t>
            </a:r>
          </a:p>
        </p:txBody>
      </p:sp>
      <p:sp>
        <p:nvSpPr>
          <p:cNvPr id="4" name="Slide Number Placeholder 3">
            <a:extLst>
              <a:ext uri="{FF2B5EF4-FFF2-40B4-BE49-F238E27FC236}">
                <a16:creationId xmlns:a16="http://schemas.microsoft.com/office/drawing/2014/main" id="{C38C7475-22AF-F4AB-2FFD-1120340B9668}"/>
              </a:ext>
            </a:extLst>
          </p:cNvPr>
          <p:cNvSpPr>
            <a:spLocks noGrp="1"/>
          </p:cNvSpPr>
          <p:nvPr>
            <p:ph type="sldNum" sz="quarter" idx="14"/>
          </p:nvPr>
        </p:nvSpPr>
        <p:spPr/>
        <p:txBody>
          <a:bodyPr/>
          <a:lstStyle/>
          <a:p>
            <a:fld id="{04AED599-1D0F-3E40-81CA-01C30F87847C}" type="slidenum">
              <a:rPr lang="en-US" smtClean="0"/>
              <a:pPr/>
              <a:t>33</a:t>
            </a:fld>
            <a:endParaRPr lang="en-US"/>
          </a:p>
        </p:txBody>
      </p:sp>
    </p:spTree>
    <p:extLst>
      <p:ext uri="{BB962C8B-B14F-4D97-AF65-F5344CB8AC3E}">
        <p14:creationId xmlns:p14="http://schemas.microsoft.com/office/powerpoint/2010/main" val="232543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outVertical)">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AC7B-C524-931A-F3B4-FBD01C034131}"/>
              </a:ext>
            </a:extLst>
          </p:cNvPr>
          <p:cNvSpPr>
            <a:spLocks noGrp="1"/>
          </p:cNvSpPr>
          <p:nvPr>
            <p:ph type="title"/>
          </p:nvPr>
        </p:nvSpPr>
        <p:spPr/>
        <p:txBody>
          <a:bodyPr/>
          <a:lstStyle/>
          <a:p>
            <a:r>
              <a:rPr lang="en-US" dirty="0"/>
              <a:t>Opportunity: Resource (under)utilization</a:t>
            </a:r>
          </a:p>
        </p:txBody>
      </p:sp>
      <p:graphicFrame>
        <p:nvGraphicFramePr>
          <p:cNvPr id="12" name="Content Placeholder 5">
            <a:extLst>
              <a:ext uri="{FF2B5EF4-FFF2-40B4-BE49-F238E27FC236}">
                <a16:creationId xmlns:a16="http://schemas.microsoft.com/office/drawing/2014/main" id="{6FCDE118-CA2D-A728-555B-5186FA18DA92}"/>
              </a:ext>
            </a:extLst>
          </p:cNvPr>
          <p:cNvGraphicFramePr>
            <a:graphicFrameLocks/>
          </p:cNvGraphicFramePr>
          <p:nvPr>
            <p:extLst>
              <p:ext uri="{D42A27DB-BD31-4B8C-83A1-F6EECF244321}">
                <p14:modId xmlns:p14="http://schemas.microsoft.com/office/powerpoint/2010/main" val="1389528841"/>
              </p:ext>
            </p:extLst>
          </p:nvPr>
        </p:nvGraphicFramePr>
        <p:xfrm>
          <a:off x="838200" y="2172001"/>
          <a:ext cx="5029200" cy="3233392"/>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 Placeholder 3">
            <a:extLst>
              <a:ext uri="{FF2B5EF4-FFF2-40B4-BE49-F238E27FC236}">
                <a16:creationId xmlns:a16="http://schemas.microsoft.com/office/drawing/2014/main" id="{6F76F88E-1084-065B-3081-31B9CEA6EE06}"/>
              </a:ext>
            </a:extLst>
          </p:cNvPr>
          <p:cNvSpPr txBox="1">
            <a:spLocks/>
          </p:cNvSpPr>
          <p:nvPr/>
        </p:nvSpPr>
        <p:spPr>
          <a:xfrm>
            <a:off x="838200" y="5939462"/>
            <a:ext cx="10515600" cy="790973"/>
          </a:xfrm>
          <a:prstGeom prst="rect">
            <a:avLst/>
          </a:prstGeom>
        </p:spPr>
        <p:txBody>
          <a:bodyPr vert="horz" lIns="91440" tIns="45720" rIns="91440" bIns="45720" rtlCol="0" anchor="ctr">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rgbClr val="06352E"/>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rgbClr val="06352E"/>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rgbClr val="06352E"/>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rgbClr val="06352E"/>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rgbClr val="06352E"/>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srgbClr val="06352E"/>
                </a:solidFill>
                <a:effectLst/>
                <a:uLnTx/>
                <a:uFillTx/>
                <a:latin typeface="Aptos" panose="02110004020202020204"/>
                <a:ea typeface="+mn-ea"/>
                <a:cs typeface="+mn-cs"/>
              </a:rPr>
              <a:t>Prefill saturates compute but has low memory bandwidth utilization.</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srgbClr val="06352E"/>
                </a:solidFill>
                <a:effectLst/>
                <a:uLnTx/>
                <a:uFillTx/>
                <a:latin typeface="Aptos" panose="02110004020202020204"/>
                <a:ea typeface="+mn-ea"/>
                <a:cs typeface="+mn-cs"/>
              </a:rPr>
              <a:t>Decode saturates memory bandwidth but has low compute utilization. </a:t>
            </a:r>
          </a:p>
        </p:txBody>
      </p:sp>
      <p:graphicFrame>
        <p:nvGraphicFramePr>
          <p:cNvPr id="14" name="Content Placeholder 5">
            <a:extLst>
              <a:ext uri="{FF2B5EF4-FFF2-40B4-BE49-F238E27FC236}">
                <a16:creationId xmlns:a16="http://schemas.microsoft.com/office/drawing/2014/main" id="{E081F614-13C1-9CD9-010A-89BC36D3927E}"/>
              </a:ext>
            </a:extLst>
          </p:cNvPr>
          <p:cNvGraphicFramePr>
            <a:graphicFrameLocks/>
          </p:cNvGraphicFramePr>
          <p:nvPr>
            <p:extLst>
              <p:ext uri="{D42A27DB-BD31-4B8C-83A1-F6EECF244321}">
                <p14:modId xmlns:p14="http://schemas.microsoft.com/office/powerpoint/2010/main" val="3894902291"/>
              </p:ext>
            </p:extLst>
          </p:nvPr>
        </p:nvGraphicFramePr>
        <p:xfrm>
          <a:off x="6324600" y="2152187"/>
          <a:ext cx="5029200" cy="3236976"/>
        </p:xfrm>
        <a:graphic>
          <a:graphicData uri="http://schemas.openxmlformats.org/drawingml/2006/chart">
            <c:chart xmlns:c="http://schemas.openxmlformats.org/drawingml/2006/chart" xmlns:r="http://schemas.openxmlformats.org/officeDocument/2006/relationships" r:id="rId4"/>
          </a:graphicData>
        </a:graphic>
      </p:graphicFrame>
      <p:sp>
        <p:nvSpPr>
          <p:cNvPr id="15" name="Rectangle: Rounded Corners 8">
            <a:extLst>
              <a:ext uri="{FF2B5EF4-FFF2-40B4-BE49-F238E27FC236}">
                <a16:creationId xmlns:a16="http://schemas.microsoft.com/office/drawing/2014/main" id="{A9D4AE60-6FC3-2AF5-0F75-3D3D89AF4BE6}"/>
              </a:ext>
            </a:extLst>
          </p:cNvPr>
          <p:cNvSpPr/>
          <p:nvPr/>
        </p:nvSpPr>
        <p:spPr>
          <a:xfrm>
            <a:off x="1787850" y="4700721"/>
            <a:ext cx="3589219" cy="265176"/>
          </a:xfrm>
          <a:prstGeom prst="roundRect">
            <a:avLst/>
          </a:prstGeom>
          <a:noFill/>
          <a:ln w="38100" cap="flat" cmpd="sng" algn="ctr">
            <a:solidFill>
              <a:srgbClr val="C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ptos" panose="02110004020202020204"/>
              <a:ea typeface="+mn-ea"/>
              <a:cs typeface="+mn-cs"/>
            </a:endParaRPr>
          </a:p>
        </p:txBody>
      </p:sp>
      <p:sp>
        <p:nvSpPr>
          <p:cNvPr id="16" name="Rectangle: Rounded Corners 9">
            <a:extLst>
              <a:ext uri="{FF2B5EF4-FFF2-40B4-BE49-F238E27FC236}">
                <a16:creationId xmlns:a16="http://schemas.microsoft.com/office/drawing/2014/main" id="{455CD962-97AC-C201-645E-5BAE212CB468}"/>
              </a:ext>
            </a:extLst>
          </p:cNvPr>
          <p:cNvSpPr/>
          <p:nvPr/>
        </p:nvSpPr>
        <p:spPr>
          <a:xfrm>
            <a:off x="7265504" y="4534964"/>
            <a:ext cx="3603664" cy="347803"/>
          </a:xfrm>
          <a:prstGeom prst="roundRect">
            <a:avLst/>
          </a:prstGeom>
          <a:noFill/>
          <a:ln w="38100" cap="flat" cmpd="sng" algn="ctr">
            <a:solidFill>
              <a:srgbClr val="C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ptos" panose="02110004020202020204"/>
              <a:ea typeface="+mn-ea"/>
              <a:cs typeface="+mn-cs"/>
            </a:endParaRPr>
          </a:p>
        </p:txBody>
      </p:sp>
      <p:sp>
        <p:nvSpPr>
          <p:cNvPr id="17" name="TextBox 16">
            <a:extLst>
              <a:ext uri="{FF2B5EF4-FFF2-40B4-BE49-F238E27FC236}">
                <a16:creationId xmlns:a16="http://schemas.microsoft.com/office/drawing/2014/main" id="{AC31AB73-16F8-1FE4-613B-5D4C9CCA320F}"/>
              </a:ext>
            </a:extLst>
          </p:cNvPr>
          <p:cNvSpPr txBox="1"/>
          <p:nvPr/>
        </p:nvSpPr>
        <p:spPr>
          <a:xfrm>
            <a:off x="4112315" y="5452256"/>
            <a:ext cx="3967369" cy="369332"/>
          </a:xfrm>
          <a:prstGeom prst="rect">
            <a:avLst/>
          </a:prstGeom>
          <a:noFill/>
        </p:spPr>
        <p:txBody>
          <a:bodyPr wrap="square">
            <a:spAutoFit/>
          </a:bodyPr>
          <a:lstStyle/>
          <a:p>
            <a:pPr defTabSz="914400"/>
            <a:r>
              <a:rPr lang="en-US" dirty="0">
                <a:solidFill>
                  <a:prstClr val="black"/>
                </a:solidFill>
                <a:latin typeface="Aptos" panose="02110004020202020204"/>
              </a:rPr>
              <a:t>Model: Llama-3-8B, Hardware: 2 A100</a:t>
            </a:r>
          </a:p>
        </p:txBody>
      </p:sp>
      <p:sp>
        <p:nvSpPr>
          <p:cNvPr id="20" name="Slide Number Placeholder 19">
            <a:extLst>
              <a:ext uri="{FF2B5EF4-FFF2-40B4-BE49-F238E27FC236}">
                <a16:creationId xmlns:a16="http://schemas.microsoft.com/office/drawing/2014/main" id="{6DCF3EEA-B189-21B7-49D2-36AFA1BE8B7F}"/>
              </a:ext>
            </a:extLst>
          </p:cNvPr>
          <p:cNvSpPr>
            <a:spLocks noGrp="1"/>
          </p:cNvSpPr>
          <p:nvPr>
            <p:ph type="sldNum" sz="quarter" idx="14"/>
          </p:nvPr>
        </p:nvSpPr>
        <p:spPr/>
        <p:txBody>
          <a:bodyPr/>
          <a:lstStyle/>
          <a:p>
            <a:fld id="{04AED599-1D0F-3E40-81CA-01C30F87847C}" type="slidenum">
              <a:rPr lang="en-US" smtClean="0"/>
              <a:pPr/>
              <a:t>34</a:t>
            </a:fld>
            <a:endParaRPr lang="en-US"/>
          </a:p>
        </p:txBody>
      </p:sp>
    </p:spTree>
    <p:extLst>
      <p:ext uri="{BB962C8B-B14F-4D97-AF65-F5344CB8AC3E}">
        <p14:creationId xmlns:p14="http://schemas.microsoft.com/office/powerpoint/2010/main" val="244590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500"/>
                                        <p:tgtEl>
                                          <p:spTgt spid="13">
                                            <p:txEl>
                                              <p:pRg st="0" end="0"/>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par>
                                <p:cTn id="15" presetID="10" presetClass="entr" presetSubtype="0" fill="hold" nodeType="with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fade">
                                      <p:cBhvr>
                                        <p:cTn id="17"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24CE8-9FF5-C41E-51D5-599807163E08}"/>
              </a:ext>
            </a:extLst>
          </p:cNvPr>
          <p:cNvSpPr>
            <a:spLocks noGrp="1"/>
          </p:cNvSpPr>
          <p:nvPr>
            <p:ph type="title"/>
          </p:nvPr>
        </p:nvSpPr>
        <p:spPr/>
        <p:txBody>
          <a:bodyPr/>
          <a:lstStyle/>
          <a:p>
            <a:r>
              <a:rPr lang="en-US" dirty="0"/>
              <a:t>GPU execution: CTA scheduling</a:t>
            </a:r>
          </a:p>
        </p:txBody>
      </p:sp>
      <p:sp>
        <p:nvSpPr>
          <p:cNvPr id="23" name="Text Placeholder 6">
            <a:extLst>
              <a:ext uri="{FF2B5EF4-FFF2-40B4-BE49-F238E27FC236}">
                <a16:creationId xmlns:a16="http://schemas.microsoft.com/office/drawing/2014/main" id="{C0589832-B766-76E0-6B4F-DFB0D17C4F37}"/>
              </a:ext>
            </a:extLst>
          </p:cNvPr>
          <p:cNvSpPr txBox="1">
            <a:spLocks/>
          </p:cNvSpPr>
          <p:nvPr/>
        </p:nvSpPr>
        <p:spPr>
          <a:xfrm>
            <a:off x="838200" y="6050290"/>
            <a:ext cx="10515600" cy="790973"/>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rgbClr val="06352E"/>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rgbClr val="06352E"/>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rgbClr val="06352E"/>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rgbClr val="06352E"/>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rgbClr val="06352E"/>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a:ln>
                  <a:noFill/>
                </a:ln>
                <a:solidFill>
                  <a:srgbClr val="06352E"/>
                </a:solidFill>
                <a:effectLst/>
                <a:uLnTx/>
                <a:uFillTx/>
                <a:latin typeface="Aptos" panose="02110004020202020204"/>
                <a:ea typeface="+mn-ea"/>
                <a:cs typeface="+mn-cs"/>
              </a:rPr>
              <a:t>CTA scheduler in hardware assigns queued CTAs to SMs for execution.</a:t>
            </a:r>
          </a:p>
        </p:txBody>
      </p:sp>
      <p:sp>
        <p:nvSpPr>
          <p:cNvPr id="25" name="Rectangle: Rounded Corners 7">
            <a:extLst>
              <a:ext uri="{FF2B5EF4-FFF2-40B4-BE49-F238E27FC236}">
                <a16:creationId xmlns:a16="http://schemas.microsoft.com/office/drawing/2014/main" id="{45428BCA-F08F-4492-BEBF-62504D2D604A}"/>
              </a:ext>
            </a:extLst>
          </p:cNvPr>
          <p:cNvSpPr/>
          <p:nvPr/>
        </p:nvSpPr>
        <p:spPr>
          <a:xfrm>
            <a:off x="2214880" y="3913914"/>
            <a:ext cx="7762240" cy="1963230"/>
          </a:xfrm>
          <a:prstGeom prst="roundRect">
            <a:avLst/>
          </a:prstGeom>
          <a:solidFill>
            <a:srgbClr val="0E2841">
              <a:lumMod val="10000"/>
              <a:lumOff val="90000"/>
            </a:srgbClr>
          </a:solidFill>
          <a:ln w="19050" cap="flat" cmpd="sng" algn="ctr">
            <a:solidFill>
              <a:srgbClr val="156082">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ptos" panose="02110004020202020204"/>
              <a:ea typeface="+mn-ea"/>
              <a:cs typeface="+mn-cs"/>
            </a:endParaRPr>
          </a:p>
        </p:txBody>
      </p:sp>
      <p:grpSp>
        <p:nvGrpSpPr>
          <p:cNvPr id="37" name="Group 36">
            <a:extLst>
              <a:ext uri="{FF2B5EF4-FFF2-40B4-BE49-F238E27FC236}">
                <a16:creationId xmlns:a16="http://schemas.microsoft.com/office/drawing/2014/main" id="{A78D83D6-2CC6-415C-3935-8A414138352A}"/>
              </a:ext>
            </a:extLst>
          </p:cNvPr>
          <p:cNvGrpSpPr/>
          <p:nvPr/>
        </p:nvGrpSpPr>
        <p:grpSpPr>
          <a:xfrm>
            <a:off x="2566118" y="4130149"/>
            <a:ext cx="2057401" cy="1038063"/>
            <a:chOff x="1320799" y="2978524"/>
            <a:chExt cx="1530774" cy="1038063"/>
          </a:xfrm>
        </p:grpSpPr>
        <p:sp>
          <p:nvSpPr>
            <p:cNvPr id="44" name="Rectangle 43">
              <a:extLst>
                <a:ext uri="{FF2B5EF4-FFF2-40B4-BE49-F238E27FC236}">
                  <a16:creationId xmlns:a16="http://schemas.microsoft.com/office/drawing/2014/main" id="{52704A8D-015C-C4D5-43F4-94086C729774}"/>
                </a:ext>
              </a:extLst>
            </p:cNvPr>
            <p:cNvSpPr/>
            <p:nvPr/>
          </p:nvSpPr>
          <p:spPr>
            <a:xfrm>
              <a:off x="1320799" y="2980266"/>
              <a:ext cx="1530774" cy="1036320"/>
            </a:xfrm>
            <a:prstGeom prst="rect">
              <a:avLst/>
            </a:prstGeom>
            <a:noFill/>
            <a:ln w="19050" cap="flat" cmpd="sng" algn="ctr">
              <a:solidFill>
                <a:srgbClr val="156082">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prstClr val="white"/>
                </a:solidFill>
                <a:effectLst/>
                <a:uLnTx/>
                <a:uFillTx/>
                <a:latin typeface="Aptos" panose="02110004020202020204"/>
                <a:ea typeface="+mn-ea"/>
                <a:cs typeface="+mn-cs"/>
              </a:endParaRPr>
            </a:p>
          </p:txBody>
        </p:sp>
        <p:sp>
          <p:nvSpPr>
            <p:cNvPr id="45" name="Rectangle 44">
              <a:extLst>
                <a:ext uri="{FF2B5EF4-FFF2-40B4-BE49-F238E27FC236}">
                  <a16:creationId xmlns:a16="http://schemas.microsoft.com/office/drawing/2014/main" id="{4B7D58A4-5F4F-08A5-CF2B-7ECAC6232D91}"/>
                </a:ext>
              </a:extLst>
            </p:cNvPr>
            <p:cNvSpPr/>
            <p:nvPr/>
          </p:nvSpPr>
          <p:spPr>
            <a:xfrm>
              <a:off x="1320799" y="3793067"/>
              <a:ext cx="1530774" cy="223520"/>
            </a:xfrm>
            <a:prstGeom prst="rect">
              <a:avLst/>
            </a:prstGeom>
            <a:solidFill>
              <a:srgbClr val="E97132">
                <a:alpha val="50000"/>
              </a:srgbClr>
            </a:solidFill>
            <a:ln w="19050">
              <a:solidFill>
                <a:srgbClr val="E97132"/>
              </a:solid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black"/>
                  </a:solidFill>
                  <a:effectLst/>
                  <a:uLnTx/>
                  <a:uFillTx/>
                  <a:latin typeface="Aptos" panose="02110004020202020204"/>
                  <a:ea typeface="+mn-ea"/>
                  <a:cs typeface="+mn-cs"/>
                </a:rPr>
                <a:t>L1 $ / Shared mem</a:t>
              </a:r>
            </a:p>
          </p:txBody>
        </p:sp>
        <p:sp>
          <p:nvSpPr>
            <p:cNvPr id="46" name="TextBox 45">
              <a:extLst>
                <a:ext uri="{FF2B5EF4-FFF2-40B4-BE49-F238E27FC236}">
                  <a16:creationId xmlns:a16="http://schemas.microsoft.com/office/drawing/2014/main" id="{FDB6F082-3D3B-6E59-DD50-B3B688C92B31}"/>
                </a:ext>
              </a:extLst>
            </p:cNvPr>
            <p:cNvSpPr txBox="1"/>
            <p:nvPr/>
          </p:nvSpPr>
          <p:spPr>
            <a:xfrm>
              <a:off x="1929286" y="2978524"/>
              <a:ext cx="327035"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ptos" panose="02110004020202020204"/>
                </a:rPr>
                <a:t>SM</a:t>
              </a:r>
            </a:p>
          </p:txBody>
        </p:sp>
      </p:grpSp>
      <p:grpSp>
        <p:nvGrpSpPr>
          <p:cNvPr id="47" name="Group 46">
            <a:extLst>
              <a:ext uri="{FF2B5EF4-FFF2-40B4-BE49-F238E27FC236}">
                <a16:creationId xmlns:a16="http://schemas.microsoft.com/office/drawing/2014/main" id="{B05B9576-ADF3-05E1-A568-159C0B4A22C9}"/>
              </a:ext>
            </a:extLst>
          </p:cNvPr>
          <p:cNvGrpSpPr/>
          <p:nvPr/>
        </p:nvGrpSpPr>
        <p:grpSpPr>
          <a:xfrm>
            <a:off x="5071372" y="4130149"/>
            <a:ext cx="2057400" cy="1038063"/>
            <a:chOff x="1320799" y="2978524"/>
            <a:chExt cx="1530774" cy="1038063"/>
          </a:xfrm>
        </p:grpSpPr>
        <p:sp>
          <p:nvSpPr>
            <p:cNvPr id="48" name="Rectangle 47">
              <a:extLst>
                <a:ext uri="{FF2B5EF4-FFF2-40B4-BE49-F238E27FC236}">
                  <a16:creationId xmlns:a16="http://schemas.microsoft.com/office/drawing/2014/main" id="{EA5E683C-574E-01F4-60D7-CB044910C0ED}"/>
                </a:ext>
              </a:extLst>
            </p:cNvPr>
            <p:cNvSpPr/>
            <p:nvPr/>
          </p:nvSpPr>
          <p:spPr>
            <a:xfrm>
              <a:off x="1320799" y="2980266"/>
              <a:ext cx="1530774" cy="1036320"/>
            </a:xfrm>
            <a:prstGeom prst="rect">
              <a:avLst/>
            </a:prstGeom>
            <a:noFill/>
            <a:ln w="19050" cap="flat" cmpd="sng" algn="ctr">
              <a:solidFill>
                <a:srgbClr val="156082">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prstClr val="white"/>
                </a:solidFill>
                <a:effectLst/>
                <a:uLnTx/>
                <a:uFillTx/>
                <a:latin typeface="Aptos" panose="02110004020202020204"/>
                <a:ea typeface="+mn-ea"/>
                <a:cs typeface="+mn-cs"/>
              </a:endParaRPr>
            </a:p>
          </p:txBody>
        </p:sp>
        <p:sp>
          <p:nvSpPr>
            <p:cNvPr id="49" name="Rectangle 48">
              <a:extLst>
                <a:ext uri="{FF2B5EF4-FFF2-40B4-BE49-F238E27FC236}">
                  <a16:creationId xmlns:a16="http://schemas.microsoft.com/office/drawing/2014/main" id="{230604BF-1FF9-13C2-8FC5-214676B6AC89}"/>
                </a:ext>
              </a:extLst>
            </p:cNvPr>
            <p:cNvSpPr/>
            <p:nvPr/>
          </p:nvSpPr>
          <p:spPr>
            <a:xfrm>
              <a:off x="1320799" y="3793067"/>
              <a:ext cx="1530774" cy="223520"/>
            </a:xfrm>
            <a:prstGeom prst="rect">
              <a:avLst/>
            </a:prstGeom>
            <a:solidFill>
              <a:srgbClr val="E97132">
                <a:alpha val="50000"/>
              </a:srgbClr>
            </a:solidFill>
            <a:ln w="19050">
              <a:solidFill>
                <a:srgbClr val="E97132"/>
              </a:solid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black"/>
                  </a:solidFill>
                  <a:effectLst/>
                  <a:uLnTx/>
                  <a:uFillTx/>
                  <a:latin typeface="Aptos" panose="02110004020202020204"/>
                  <a:ea typeface="+mn-ea"/>
                  <a:cs typeface="+mn-cs"/>
                </a:rPr>
                <a:t>L1 $ / Shared mem</a:t>
              </a:r>
            </a:p>
          </p:txBody>
        </p:sp>
        <p:sp>
          <p:nvSpPr>
            <p:cNvPr id="51" name="TextBox 50">
              <a:extLst>
                <a:ext uri="{FF2B5EF4-FFF2-40B4-BE49-F238E27FC236}">
                  <a16:creationId xmlns:a16="http://schemas.microsoft.com/office/drawing/2014/main" id="{DD504EFB-4C8B-F4F2-B70A-DD0853E8C446}"/>
                </a:ext>
              </a:extLst>
            </p:cNvPr>
            <p:cNvSpPr txBox="1"/>
            <p:nvPr/>
          </p:nvSpPr>
          <p:spPr>
            <a:xfrm>
              <a:off x="1922668" y="2978524"/>
              <a:ext cx="327035"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ptos" panose="02110004020202020204"/>
                </a:rPr>
                <a:t>SM</a:t>
              </a:r>
            </a:p>
          </p:txBody>
        </p:sp>
      </p:grpSp>
      <p:grpSp>
        <p:nvGrpSpPr>
          <p:cNvPr id="52" name="Group 51">
            <a:extLst>
              <a:ext uri="{FF2B5EF4-FFF2-40B4-BE49-F238E27FC236}">
                <a16:creationId xmlns:a16="http://schemas.microsoft.com/office/drawing/2014/main" id="{2513C3F7-8FEF-006B-78C3-11CC9E2E2160}"/>
              </a:ext>
            </a:extLst>
          </p:cNvPr>
          <p:cNvGrpSpPr/>
          <p:nvPr/>
        </p:nvGrpSpPr>
        <p:grpSpPr>
          <a:xfrm>
            <a:off x="7576626" y="4130149"/>
            <a:ext cx="2057400" cy="1038063"/>
            <a:chOff x="1320799" y="2978524"/>
            <a:chExt cx="1530774" cy="1038063"/>
          </a:xfrm>
        </p:grpSpPr>
        <p:sp>
          <p:nvSpPr>
            <p:cNvPr id="53" name="Rectangle 52">
              <a:extLst>
                <a:ext uri="{FF2B5EF4-FFF2-40B4-BE49-F238E27FC236}">
                  <a16:creationId xmlns:a16="http://schemas.microsoft.com/office/drawing/2014/main" id="{AA4AE765-9BEF-E309-F760-81B28935507D}"/>
                </a:ext>
              </a:extLst>
            </p:cNvPr>
            <p:cNvSpPr/>
            <p:nvPr/>
          </p:nvSpPr>
          <p:spPr>
            <a:xfrm>
              <a:off x="1320799" y="2980266"/>
              <a:ext cx="1530774" cy="1036320"/>
            </a:xfrm>
            <a:prstGeom prst="rect">
              <a:avLst/>
            </a:prstGeom>
            <a:noFill/>
            <a:ln w="19050" cap="flat" cmpd="sng" algn="ctr">
              <a:solidFill>
                <a:srgbClr val="156082">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prstClr val="white"/>
                </a:solidFill>
                <a:effectLst/>
                <a:uLnTx/>
                <a:uFillTx/>
                <a:latin typeface="Aptos" panose="02110004020202020204"/>
                <a:ea typeface="+mn-ea"/>
                <a:cs typeface="+mn-cs"/>
              </a:endParaRPr>
            </a:p>
          </p:txBody>
        </p:sp>
        <p:sp>
          <p:nvSpPr>
            <p:cNvPr id="54" name="Rectangle 53">
              <a:extLst>
                <a:ext uri="{FF2B5EF4-FFF2-40B4-BE49-F238E27FC236}">
                  <a16:creationId xmlns:a16="http://schemas.microsoft.com/office/drawing/2014/main" id="{59B29E4B-5446-7928-BC74-9533630F832A}"/>
                </a:ext>
              </a:extLst>
            </p:cNvPr>
            <p:cNvSpPr/>
            <p:nvPr/>
          </p:nvSpPr>
          <p:spPr>
            <a:xfrm>
              <a:off x="1320799" y="3793067"/>
              <a:ext cx="1530774" cy="223520"/>
            </a:xfrm>
            <a:prstGeom prst="rect">
              <a:avLst/>
            </a:prstGeom>
            <a:solidFill>
              <a:srgbClr val="E97132">
                <a:alpha val="50000"/>
              </a:srgbClr>
            </a:solidFill>
            <a:ln w="19050">
              <a:solidFill>
                <a:srgbClr val="E97132"/>
              </a:solid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black"/>
                  </a:solidFill>
                  <a:effectLst/>
                  <a:uLnTx/>
                  <a:uFillTx/>
                  <a:latin typeface="Aptos" panose="02110004020202020204"/>
                  <a:ea typeface="+mn-ea"/>
                  <a:cs typeface="+mn-cs"/>
                </a:rPr>
                <a:t>L1 $ / Shared mem</a:t>
              </a:r>
            </a:p>
          </p:txBody>
        </p:sp>
        <p:sp>
          <p:nvSpPr>
            <p:cNvPr id="55" name="TextBox 54">
              <a:extLst>
                <a:ext uri="{FF2B5EF4-FFF2-40B4-BE49-F238E27FC236}">
                  <a16:creationId xmlns:a16="http://schemas.microsoft.com/office/drawing/2014/main" id="{346B372B-7147-A11C-9507-A1B9576F53E3}"/>
                </a:ext>
              </a:extLst>
            </p:cNvPr>
            <p:cNvSpPr txBox="1"/>
            <p:nvPr/>
          </p:nvSpPr>
          <p:spPr>
            <a:xfrm>
              <a:off x="1922668" y="2978524"/>
              <a:ext cx="327035"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ptos" panose="02110004020202020204"/>
                </a:rPr>
                <a:t>SM</a:t>
              </a:r>
            </a:p>
          </p:txBody>
        </p:sp>
      </p:grpSp>
      <p:sp>
        <p:nvSpPr>
          <p:cNvPr id="56" name="Rectangle 55">
            <a:extLst>
              <a:ext uri="{FF2B5EF4-FFF2-40B4-BE49-F238E27FC236}">
                <a16:creationId xmlns:a16="http://schemas.microsoft.com/office/drawing/2014/main" id="{46631676-B9E2-2EC3-7A24-10F6005864E6}"/>
              </a:ext>
            </a:extLst>
          </p:cNvPr>
          <p:cNvSpPr/>
          <p:nvPr/>
        </p:nvSpPr>
        <p:spPr>
          <a:xfrm>
            <a:off x="3173123" y="5536429"/>
            <a:ext cx="2076389" cy="223520"/>
          </a:xfrm>
          <a:prstGeom prst="rect">
            <a:avLst/>
          </a:prstGeom>
          <a:solidFill>
            <a:srgbClr val="E97132">
              <a:alpha val="50000"/>
            </a:srgbClr>
          </a:solidFill>
          <a:ln w="19050">
            <a:solidFill>
              <a:srgbClr val="E97132"/>
            </a:solid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black"/>
                </a:solidFill>
                <a:effectLst/>
                <a:uLnTx/>
                <a:uFillTx/>
                <a:latin typeface="Aptos" panose="02110004020202020204"/>
                <a:ea typeface="+mn-ea"/>
                <a:cs typeface="+mn-cs"/>
              </a:rPr>
              <a:t>L2 $</a:t>
            </a:r>
          </a:p>
        </p:txBody>
      </p:sp>
      <p:cxnSp>
        <p:nvCxnSpPr>
          <p:cNvPr id="57" name="Connector: Elbow 27">
            <a:extLst>
              <a:ext uri="{FF2B5EF4-FFF2-40B4-BE49-F238E27FC236}">
                <a16:creationId xmlns:a16="http://schemas.microsoft.com/office/drawing/2014/main" id="{369F7234-67CC-CDDF-7674-B42F1F72A138}"/>
              </a:ext>
            </a:extLst>
          </p:cNvPr>
          <p:cNvCxnSpPr>
            <a:cxnSpLocks/>
            <a:stCxn id="54" idx="2"/>
            <a:endCxn id="56" idx="0"/>
          </p:cNvCxnSpPr>
          <p:nvPr/>
        </p:nvCxnSpPr>
        <p:spPr>
          <a:xfrm rot="5400000">
            <a:off x="6224214" y="3155316"/>
            <a:ext cx="368217" cy="4394008"/>
          </a:xfrm>
          <a:prstGeom prst="bentConnector3">
            <a:avLst/>
          </a:prstGeom>
          <a:noFill/>
          <a:ln w="19050" cap="flat" cmpd="sng" algn="ctr">
            <a:solidFill>
              <a:srgbClr val="156082"/>
            </a:solidFill>
            <a:prstDash val="solid"/>
            <a:miter lim="800000"/>
            <a:tailEnd type="triangle"/>
          </a:ln>
          <a:effectLst/>
        </p:spPr>
      </p:cxnSp>
      <p:cxnSp>
        <p:nvCxnSpPr>
          <p:cNvPr id="58" name="Connector: Elbow 29">
            <a:extLst>
              <a:ext uri="{FF2B5EF4-FFF2-40B4-BE49-F238E27FC236}">
                <a16:creationId xmlns:a16="http://schemas.microsoft.com/office/drawing/2014/main" id="{227DAF31-D951-4DD4-7DAF-5ADB3731E786}"/>
              </a:ext>
            </a:extLst>
          </p:cNvPr>
          <p:cNvCxnSpPr>
            <a:cxnSpLocks/>
            <a:endCxn id="56" idx="0"/>
          </p:cNvCxnSpPr>
          <p:nvPr/>
        </p:nvCxnSpPr>
        <p:spPr>
          <a:xfrm rot="16200000" flipH="1">
            <a:off x="3718959" y="5044069"/>
            <a:ext cx="368217" cy="616501"/>
          </a:xfrm>
          <a:prstGeom prst="bentConnector3">
            <a:avLst/>
          </a:prstGeom>
          <a:noFill/>
          <a:ln w="19050" cap="flat" cmpd="sng" algn="ctr">
            <a:solidFill>
              <a:srgbClr val="156082"/>
            </a:solidFill>
            <a:prstDash val="solid"/>
            <a:miter lim="800000"/>
            <a:tailEnd type="triangle"/>
          </a:ln>
          <a:effectLst/>
        </p:spPr>
      </p:cxnSp>
      <p:cxnSp>
        <p:nvCxnSpPr>
          <p:cNvPr id="59" name="Connector: Elbow 31">
            <a:extLst>
              <a:ext uri="{FF2B5EF4-FFF2-40B4-BE49-F238E27FC236}">
                <a16:creationId xmlns:a16="http://schemas.microsoft.com/office/drawing/2014/main" id="{87776B81-32B0-80F1-F5AD-BF44C837F362}"/>
              </a:ext>
            </a:extLst>
          </p:cNvPr>
          <p:cNvCxnSpPr>
            <a:cxnSpLocks/>
            <a:stCxn id="49" idx="2"/>
            <a:endCxn id="56" idx="0"/>
          </p:cNvCxnSpPr>
          <p:nvPr/>
        </p:nvCxnSpPr>
        <p:spPr>
          <a:xfrm rot="5400000">
            <a:off x="4971587" y="4407943"/>
            <a:ext cx="368217" cy="1888754"/>
          </a:xfrm>
          <a:prstGeom prst="bentConnector3">
            <a:avLst/>
          </a:prstGeom>
          <a:noFill/>
          <a:ln w="19050" cap="flat" cmpd="sng" algn="ctr">
            <a:solidFill>
              <a:srgbClr val="156082"/>
            </a:solidFill>
            <a:prstDash val="solid"/>
            <a:miter lim="800000"/>
            <a:tailEnd type="triangle"/>
          </a:ln>
          <a:effectLst/>
        </p:spPr>
      </p:cxnSp>
      <p:grpSp>
        <p:nvGrpSpPr>
          <p:cNvPr id="60" name="Group 59">
            <a:extLst>
              <a:ext uri="{FF2B5EF4-FFF2-40B4-BE49-F238E27FC236}">
                <a16:creationId xmlns:a16="http://schemas.microsoft.com/office/drawing/2014/main" id="{61687EBD-07F1-9A69-78B6-98A69CCD5AAF}"/>
              </a:ext>
            </a:extLst>
          </p:cNvPr>
          <p:cNvGrpSpPr/>
          <p:nvPr/>
        </p:nvGrpSpPr>
        <p:grpSpPr>
          <a:xfrm>
            <a:off x="5570251" y="1833936"/>
            <a:ext cx="885265" cy="1371046"/>
            <a:chOff x="5600977" y="1909482"/>
            <a:chExt cx="885265" cy="1371046"/>
          </a:xfrm>
        </p:grpSpPr>
        <p:cxnSp>
          <p:nvCxnSpPr>
            <p:cNvPr id="61" name="Straight Connector 60">
              <a:extLst>
                <a:ext uri="{FF2B5EF4-FFF2-40B4-BE49-F238E27FC236}">
                  <a16:creationId xmlns:a16="http://schemas.microsoft.com/office/drawing/2014/main" id="{8B63F878-6B9F-2380-643D-EE0E32A56423}"/>
                </a:ext>
              </a:extLst>
            </p:cNvPr>
            <p:cNvCxnSpPr>
              <a:cxnSpLocks/>
            </p:cNvCxnSpPr>
            <p:nvPr/>
          </p:nvCxnSpPr>
          <p:spPr>
            <a:xfrm>
              <a:off x="5600977" y="1909482"/>
              <a:ext cx="0" cy="1371046"/>
            </a:xfrm>
            <a:prstGeom prst="line">
              <a:avLst/>
            </a:prstGeom>
            <a:noFill/>
            <a:ln w="38100" cap="flat" cmpd="sng" algn="ctr">
              <a:solidFill>
                <a:sysClr val="windowText" lastClr="000000"/>
              </a:solidFill>
              <a:prstDash val="dash"/>
              <a:miter lim="800000"/>
            </a:ln>
            <a:effectLst/>
          </p:spPr>
        </p:cxnSp>
        <p:cxnSp>
          <p:nvCxnSpPr>
            <p:cNvPr id="62" name="Straight Connector 61">
              <a:extLst>
                <a:ext uri="{FF2B5EF4-FFF2-40B4-BE49-F238E27FC236}">
                  <a16:creationId xmlns:a16="http://schemas.microsoft.com/office/drawing/2014/main" id="{4B23B12D-2163-1173-A868-99BBFC10FCA1}"/>
                </a:ext>
              </a:extLst>
            </p:cNvPr>
            <p:cNvCxnSpPr>
              <a:cxnSpLocks/>
            </p:cNvCxnSpPr>
            <p:nvPr/>
          </p:nvCxnSpPr>
          <p:spPr>
            <a:xfrm>
              <a:off x="6486242" y="1909482"/>
              <a:ext cx="0" cy="1371046"/>
            </a:xfrm>
            <a:prstGeom prst="line">
              <a:avLst/>
            </a:prstGeom>
            <a:noFill/>
            <a:ln w="38100" cap="flat" cmpd="sng" algn="ctr">
              <a:solidFill>
                <a:sysClr val="windowText" lastClr="000000"/>
              </a:solidFill>
              <a:prstDash val="dash"/>
              <a:miter lim="800000"/>
            </a:ln>
            <a:effectLst/>
          </p:spPr>
        </p:cxnSp>
        <p:cxnSp>
          <p:nvCxnSpPr>
            <p:cNvPr id="63" name="Straight Connector 62">
              <a:extLst>
                <a:ext uri="{FF2B5EF4-FFF2-40B4-BE49-F238E27FC236}">
                  <a16:creationId xmlns:a16="http://schemas.microsoft.com/office/drawing/2014/main" id="{775F672A-7B98-F1F9-5948-994593347155}"/>
                </a:ext>
              </a:extLst>
            </p:cNvPr>
            <p:cNvCxnSpPr>
              <a:cxnSpLocks/>
            </p:cNvCxnSpPr>
            <p:nvPr/>
          </p:nvCxnSpPr>
          <p:spPr>
            <a:xfrm>
              <a:off x="5600977" y="3280528"/>
              <a:ext cx="885265" cy="0"/>
            </a:xfrm>
            <a:prstGeom prst="line">
              <a:avLst/>
            </a:prstGeom>
            <a:noFill/>
            <a:ln w="38100" cap="flat" cmpd="sng" algn="ctr">
              <a:solidFill>
                <a:sysClr val="windowText" lastClr="000000"/>
              </a:solidFill>
              <a:prstDash val="dash"/>
              <a:miter lim="800000"/>
            </a:ln>
            <a:effectLst/>
          </p:spPr>
        </p:cxnSp>
      </p:grpSp>
      <p:sp>
        <p:nvSpPr>
          <p:cNvPr id="64" name="Rectangle: Rounded Corners 23">
            <a:extLst>
              <a:ext uri="{FF2B5EF4-FFF2-40B4-BE49-F238E27FC236}">
                <a16:creationId xmlns:a16="http://schemas.microsoft.com/office/drawing/2014/main" id="{D5579BD2-A27E-0442-36A9-F6421CB29031}"/>
              </a:ext>
            </a:extLst>
          </p:cNvPr>
          <p:cNvSpPr/>
          <p:nvPr/>
        </p:nvSpPr>
        <p:spPr>
          <a:xfrm>
            <a:off x="8619267" y="2435280"/>
            <a:ext cx="660057" cy="405722"/>
          </a:xfrm>
          <a:prstGeom prst="roundRect">
            <a:avLst/>
          </a:prstGeom>
          <a:solidFill>
            <a:srgbClr val="4EA72E">
              <a:lumMod val="110000"/>
              <a:satMod val="105000"/>
              <a:tint val="67000"/>
            </a:srgbClr>
          </a:solidFill>
          <a:ln w="12700" cap="flat" cmpd="sng" algn="ctr">
            <a:solidFill>
              <a:srgbClr val="4EA7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ptos" panose="02110004020202020204"/>
                <a:ea typeface="+mn-ea"/>
                <a:cs typeface="+mn-cs"/>
              </a:rPr>
              <a:t>CTA</a:t>
            </a:r>
          </a:p>
        </p:txBody>
      </p:sp>
      <p:sp>
        <p:nvSpPr>
          <p:cNvPr id="65" name="Rectangle: Rounded Corners 25">
            <a:extLst>
              <a:ext uri="{FF2B5EF4-FFF2-40B4-BE49-F238E27FC236}">
                <a16:creationId xmlns:a16="http://schemas.microsoft.com/office/drawing/2014/main" id="{C7B90B19-3C73-AA23-AB16-99C7587C6CAB}"/>
              </a:ext>
            </a:extLst>
          </p:cNvPr>
          <p:cNvSpPr/>
          <p:nvPr/>
        </p:nvSpPr>
        <p:spPr>
          <a:xfrm>
            <a:off x="5391648" y="3254825"/>
            <a:ext cx="1242470" cy="502172"/>
          </a:xfrm>
          <a:prstGeom prst="roundRect">
            <a:avLst/>
          </a:prstGeom>
          <a:solidFill>
            <a:srgbClr val="156082"/>
          </a:solidFill>
          <a:ln w="19050" cap="flat" cmpd="sng" algn="ctr">
            <a:solidFill>
              <a:srgbClr val="156082">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Aptos" panose="02110004020202020204"/>
                <a:ea typeface="+mn-ea"/>
                <a:cs typeface="+mn-cs"/>
              </a:rPr>
              <a:t>CTA scheduler</a:t>
            </a:r>
          </a:p>
        </p:txBody>
      </p:sp>
      <p:sp>
        <p:nvSpPr>
          <p:cNvPr id="66" name="TextBox 65">
            <a:extLst>
              <a:ext uri="{FF2B5EF4-FFF2-40B4-BE49-F238E27FC236}">
                <a16:creationId xmlns:a16="http://schemas.microsoft.com/office/drawing/2014/main" id="{3AD69A08-B1EB-B7C0-60D9-875078CEA4DB}"/>
              </a:ext>
            </a:extLst>
          </p:cNvPr>
          <p:cNvSpPr txBox="1"/>
          <p:nvPr/>
        </p:nvSpPr>
        <p:spPr>
          <a:xfrm>
            <a:off x="4623517" y="2179637"/>
            <a:ext cx="946734" cy="646331"/>
          </a:xfrm>
          <a:prstGeom prst="rect">
            <a:avLst/>
          </a:prstGeom>
          <a:noFill/>
        </p:spPr>
        <p:txBody>
          <a:bodyPr wrap="none" rtlCol="0">
            <a:spAutoFit/>
          </a:bodyPr>
          <a:lstStyle/>
          <a:p>
            <a:pPr algn="ctr" defTabSz="914400"/>
            <a:r>
              <a:rPr lang="en-US" b="1">
                <a:solidFill>
                  <a:prstClr val="black"/>
                </a:solidFill>
                <a:latin typeface="Aptos" panose="02110004020202020204"/>
              </a:rPr>
              <a:t>Stream</a:t>
            </a:r>
          </a:p>
          <a:p>
            <a:pPr algn="ctr" defTabSz="914400"/>
            <a:r>
              <a:rPr lang="en-US" b="1">
                <a:solidFill>
                  <a:prstClr val="black"/>
                </a:solidFill>
                <a:latin typeface="Aptos" panose="02110004020202020204"/>
              </a:rPr>
              <a:t>queue</a:t>
            </a:r>
          </a:p>
        </p:txBody>
      </p:sp>
      <p:sp>
        <p:nvSpPr>
          <p:cNvPr id="67" name="Rectangle 66">
            <a:extLst>
              <a:ext uri="{FF2B5EF4-FFF2-40B4-BE49-F238E27FC236}">
                <a16:creationId xmlns:a16="http://schemas.microsoft.com/office/drawing/2014/main" id="{27D39269-DA73-AD93-4A47-D29CC7DB42FB}"/>
              </a:ext>
            </a:extLst>
          </p:cNvPr>
          <p:cNvSpPr/>
          <p:nvPr/>
        </p:nvSpPr>
        <p:spPr>
          <a:xfrm>
            <a:off x="8535745" y="1786218"/>
            <a:ext cx="1624256" cy="1707540"/>
          </a:xfrm>
          <a:prstGeom prst="rect">
            <a:avLst/>
          </a:prstGeom>
          <a:noFill/>
          <a:ln w="19050" cap="flat" cmpd="sng" algn="ctr">
            <a:solidFill>
              <a:srgbClr val="156082">
                <a:shade val="15000"/>
              </a:srgbClr>
            </a:solidFill>
            <a:prstDash val="dash"/>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Aptos" panose="02110004020202020204"/>
                <a:ea typeface="+mn-ea"/>
                <a:cs typeface="+mn-cs"/>
              </a:rPr>
              <a:t>Launched Kernel</a:t>
            </a:r>
          </a:p>
        </p:txBody>
      </p:sp>
      <p:sp>
        <p:nvSpPr>
          <p:cNvPr id="68" name="TextBox 67">
            <a:extLst>
              <a:ext uri="{FF2B5EF4-FFF2-40B4-BE49-F238E27FC236}">
                <a16:creationId xmlns:a16="http://schemas.microsoft.com/office/drawing/2014/main" id="{36D33529-490E-EC7B-6EF4-7B5C43B04E13}"/>
              </a:ext>
            </a:extLst>
          </p:cNvPr>
          <p:cNvSpPr txBox="1"/>
          <p:nvPr/>
        </p:nvSpPr>
        <p:spPr>
          <a:xfrm>
            <a:off x="2426182" y="5465354"/>
            <a:ext cx="649538" cy="369332"/>
          </a:xfrm>
          <a:prstGeom prst="rect">
            <a:avLst/>
          </a:prstGeom>
          <a:noFill/>
        </p:spPr>
        <p:txBody>
          <a:bodyPr wrap="none" rtlCol="0">
            <a:spAutoFit/>
          </a:bodyPr>
          <a:lstStyle/>
          <a:p>
            <a:pPr algn="ctr" defTabSz="914400"/>
            <a:r>
              <a:rPr lang="en-US" b="1">
                <a:solidFill>
                  <a:prstClr val="black"/>
                </a:solidFill>
                <a:latin typeface="Aptos" panose="02110004020202020204"/>
              </a:rPr>
              <a:t>GPU</a:t>
            </a:r>
          </a:p>
        </p:txBody>
      </p:sp>
      <p:sp>
        <p:nvSpPr>
          <p:cNvPr id="69" name="Rectangle: Rounded Corners 32">
            <a:extLst>
              <a:ext uri="{FF2B5EF4-FFF2-40B4-BE49-F238E27FC236}">
                <a16:creationId xmlns:a16="http://schemas.microsoft.com/office/drawing/2014/main" id="{19AC27C1-6544-0E41-38AB-BC7A82CCA60A}"/>
              </a:ext>
            </a:extLst>
          </p:cNvPr>
          <p:cNvSpPr/>
          <p:nvPr/>
        </p:nvSpPr>
        <p:spPr>
          <a:xfrm>
            <a:off x="9421009" y="2446181"/>
            <a:ext cx="660057" cy="405722"/>
          </a:xfrm>
          <a:prstGeom prst="roundRect">
            <a:avLst/>
          </a:prstGeom>
          <a:solidFill>
            <a:srgbClr val="4EA72E">
              <a:lumMod val="110000"/>
              <a:satMod val="105000"/>
              <a:tint val="67000"/>
            </a:srgbClr>
          </a:solidFill>
          <a:ln w="12700" cap="flat" cmpd="sng" algn="ctr">
            <a:solidFill>
              <a:srgbClr val="4EA7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ptos" panose="02110004020202020204"/>
                <a:ea typeface="+mn-ea"/>
                <a:cs typeface="+mn-cs"/>
              </a:rPr>
              <a:t>CTA</a:t>
            </a:r>
          </a:p>
        </p:txBody>
      </p:sp>
      <p:sp>
        <p:nvSpPr>
          <p:cNvPr id="70" name="Rectangle: Rounded Corners 34">
            <a:extLst>
              <a:ext uri="{FF2B5EF4-FFF2-40B4-BE49-F238E27FC236}">
                <a16:creationId xmlns:a16="http://schemas.microsoft.com/office/drawing/2014/main" id="{BB861947-49D7-F824-108E-9FA92F37B6BA}"/>
              </a:ext>
            </a:extLst>
          </p:cNvPr>
          <p:cNvSpPr/>
          <p:nvPr/>
        </p:nvSpPr>
        <p:spPr>
          <a:xfrm>
            <a:off x="9038162" y="2963385"/>
            <a:ext cx="660057" cy="405722"/>
          </a:xfrm>
          <a:prstGeom prst="roundRect">
            <a:avLst/>
          </a:prstGeom>
          <a:solidFill>
            <a:srgbClr val="4EA72E">
              <a:lumMod val="110000"/>
              <a:satMod val="105000"/>
              <a:tint val="67000"/>
            </a:srgbClr>
          </a:solidFill>
          <a:ln w="12700" cap="flat" cmpd="sng" algn="ctr">
            <a:solidFill>
              <a:srgbClr val="4EA7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ptos" panose="02110004020202020204"/>
                <a:ea typeface="+mn-ea"/>
                <a:cs typeface="+mn-cs"/>
              </a:rPr>
              <a:t>CTA</a:t>
            </a:r>
          </a:p>
        </p:txBody>
      </p:sp>
      <p:sp>
        <p:nvSpPr>
          <p:cNvPr id="71" name="Rectangle: Rounded Corners 35">
            <a:extLst>
              <a:ext uri="{FF2B5EF4-FFF2-40B4-BE49-F238E27FC236}">
                <a16:creationId xmlns:a16="http://schemas.microsoft.com/office/drawing/2014/main" id="{A9425D87-A5D8-F219-E6AD-E21FB6FEB9B2}"/>
              </a:ext>
            </a:extLst>
          </p:cNvPr>
          <p:cNvSpPr/>
          <p:nvPr/>
        </p:nvSpPr>
        <p:spPr>
          <a:xfrm>
            <a:off x="5675886" y="2734991"/>
            <a:ext cx="660057" cy="405722"/>
          </a:xfrm>
          <a:prstGeom prst="roundRect">
            <a:avLst/>
          </a:prstGeom>
          <a:solidFill>
            <a:srgbClr val="4EA72E">
              <a:lumMod val="110000"/>
              <a:satMod val="105000"/>
              <a:tint val="67000"/>
            </a:srgbClr>
          </a:solidFill>
          <a:ln w="12700" cap="flat" cmpd="sng" algn="ctr">
            <a:solidFill>
              <a:srgbClr val="4EA7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Aptos" panose="02110004020202020204"/>
                <a:ea typeface="+mn-ea"/>
                <a:cs typeface="+mn-cs"/>
              </a:rPr>
              <a:t>CTA</a:t>
            </a:r>
          </a:p>
        </p:txBody>
      </p:sp>
      <p:sp>
        <p:nvSpPr>
          <p:cNvPr id="72" name="Rectangle: Rounded Corners 37">
            <a:extLst>
              <a:ext uri="{FF2B5EF4-FFF2-40B4-BE49-F238E27FC236}">
                <a16:creationId xmlns:a16="http://schemas.microsoft.com/office/drawing/2014/main" id="{F56BD3BB-1BBD-9CEF-1470-D6E0D82E0960}"/>
              </a:ext>
            </a:extLst>
          </p:cNvPr>
          <p:cNvSpPr/>
          <p:nvPr/>
        </p:nvSpPr>
        <p:spPr>
          <a:xfrm>
            <a:off x="5682854" y="2281100"/>
            <a:ext cx="660057" cy="405722"/>
          </a:xfrm>
          <a:prstGeom prst="roundRect">
            <a:avLst/>
          </a:prstGeom>
          <a:solidFill>
            <a:srgbClr val="4EA72E">
              <a:lumMod val="110000"/>
              <a:satMod val="105000"/>
              <a:tint val="67000"/>
            </a:srgbClr>
          </a:solidFill>
          <a:ln w="12700" cap="flat" cmpd="sng" algn="ctr">
            <a:solidFill>
              <a:srgbClr val="4EA7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ptos" panose="02110004020202020204"/>
                <a:ea typeface="+mn-ea"/>
                <a:cs typeface="+mn-cs"/>
              </a:rPr>
              <a:t>CTA</a:t>
            </a:r>
          </a:p>
        </p:txBody>
      </p:sp>
      <p:sp>
        <p:nvSpPr>
          <p:cNvPr id="73" name="Rectangle: Rounded Corners 38">
            <a:extLst>
              <a:ext uri="{FF2B5EF4-FFF2-40B4-BE49-F238E27FC236}">
                <a16:creationId xmlns:a16="http://schemas.microsoft.com/office/drawing/2014/main" id="{4C34B98B-439A-BC98-D7BB-EBAEF90A0869}"/>
              </a:ext>
            </a:extLst>
          </p:cNvPr>
          <p:cNvSpPr/>
          <p:nvPr/>
        </p:nvSpPr>
        <p:spPr>
          <a:xfrm>
            <a:off x="5682853" y="1816612"/>
            <a:ext cx="660057" cy="405722"/>
          </a:xfrm>
          <a:prstGeom prst="roundRect">
            <a:avLst/>
          </a:prstGeom>
          <a:solidFill>
            <a:srgbClr val="4EA72E">
              <a:lumMod val="110000"/>
              <a:satMod val="105000"/>
              <a:tint val="67000"/>
            </a:srgbClr>
          </a:solidFill>
          <a:ln w="12700" cap="flat" cmpd="sng" algn="ctr">
            <a:solidFill>
              <a:srgbClr val="4EA7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ptos" panose="02110004020202020204"/>
                <a:ea typeface="+mn-ea"/>
                <a:cs typeface="+mn-cs"/>
              </a:rPr>
              <a:t>CTA</a:t>
            </a:r>
          </a:p>
        </p:txBody>
      </p:sp>
      <p:sp>
        <p:nvSpPr>
          <p:cNvPr id="74" name="Rectangle: Rounded Corners 40">
            <a:extLst>
              <a:ext uri="{FF2B5EF4-FFF2-40B4-BE49-F238E27FC236}">
                <a16:creationId xmlns:a16="http://schemas.microsoft.com/office/drawing/2014/main" id="{F6D44603-96A6-830C-F9AA-ED071B647B5B}"/>
              </a:ext>
            </a:extLst>
          </p:cNvPr>
          <p:cNvSpPr/>
          <p:nvPr/>
        </p:nvSpPr>
        <p:spPr>
          <a:xfrm>
            <a:off x="2723884" y="4354861"/>
            <a:ext cx="660057" cy="405722"/>
          </a:xfrm>
          <a:prstGeom prst="roundRect">
            <a:avLst/>
          </a:prstGeom>
          <a:solidFill>
            <a:srgbClr val="4EA72E">
              <a:lumMod val="110000"/>
              <a:satMod val="105000"/>
              <a:tint val="67000"/>
            </a:srgbClr>
          </a:solidFill>
          <a:ln w="12700" cap="flat" cmpd="sng" algn="ctr">
            <a:solidFill>
              <a:srgbClr val="4EA7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Aptos" panose="02110004020202020204"/>
                <a:ea typeface="+mn-ea"/>
                <a:cs typeface="+mn-cs"/>
              </a:rPr>
              <a:t>CTA</a:t>
            </a:r>
          </a:p>
        </p:txBody>
      </p:sp>
      <p:sp>
        <p:nvSpPr>
          <p:cNvPr id="75" name="Rectangle: Rounded Corners 41">
            <a:extLst>
              <a:ext uri="{FF2B5EF4-FFF2-40B4-BE49-F238E27FC236}">
                <a16:creationId xmlns:a16="http://schemas.microsoft.com/office/drawing/2014/main" id="{DD580615-7C9E-74A1-0012-41D7885FD46D}"/>
              </a:ext>
            </a:extLst>
          </p:cNvPr>
          <p:cNvSpPr/>
          <p:nvPr/>
        </p:nvSpPr>
        <p:spPr>
          <a:xfrm>
            <a:off x="3774307" y="4375992"/>
            <a:ext cx="660057" cy="405722"/>
          </a:xfrm>
          <a:prstGeom prst="roundRect">
            <a:avLst/>
          </a:prstGeom>
          <a:solidFill>
            <a:srgbClr val="4EA72E">
              <a:lumMod val="110000"/>
              <a:satMod val="105000"/>
              <a:tint val="67000"/>
            </a:srgbClr>
          </a:solidFill>
          <a:ln w="12700" cap="flat" cmpd="sng" algn="ctr">
            <a:solidFill>
              <a:srgbClr val="4EA7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Aptos" panose="02110004020202020204"/>
                <a:ea typeface="+mn-ea"/>
                <a:cs typeface="+mn-cs"/>
              </a:rPr>
              <a:t>CTA</a:t>
            </a:r>
          </a:p>
        </p:txBody>
      </p:sp>
      <p:sp>
        <p:nvSpPr>
          <p:cNvPr id="76" name="Rectangle: Rounded Corners 42">
            <a:extLst>
              <a:ext uri="{FF2B5EF4-FFF2-40B4-BE49-F238E27FC236}">
                <a16:creationId xmlns:a16="http://schemas.microsoft.com/office/drawing/2014/main" id="{D4783DA6-1A22-822C-89A3-5878D56F9C1A}"/>
              </a:ext>
            </a:extLst>
          </p:cNvPr>
          <p:cNvSpPr/>
          <p:nvPr/>
        </p:nvSpPr>
        <p:spPr>
          <a:xfrm>
            <a:off x="8275297" y="4447869"/>
            <a:ext cx="660057" cy="405722"/>
          </a:xfrm>
          <a:prstGeom prst="roundRect">
            <a:avLst/>
          </a:prstGeom>
          <a:solidFill>
            <a:srgbClr val="4EA72E">
              <a:lumMod val="110000"/>
              <a:satMod val="105000"/>
              <a:tint val="67000"/>
            </a:srgbClr>
          </a:solidFill>
          <a:ln w="12700" cap="flat" cmpd="sng" algn="ctr">
            <a:solidFill>
              <a:srgbClr val="4EA7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ptos" panose="02110004020202020204"/>
                <a:ea typeface="+mn-ea"/>
                <a:cs typeface="+mn-cs"/>
              </a:rPr>
              <a:t>CTA</a:t>
            </a:r>
          </a:p>
        </p:txBody>
      </p:sp>
      <p:sp>
        <p:nvSpPr>
          <p:cNvPr id="77" name="Rectangle 76">
            <a:extLst>
              <a:ext uri="{FF2B5EF4-FFF2-40B4-BE49-F238E27FC236}">
                <a16:creationId xmlns:a16="http://schemas.microsoft.com/office/drawing/2014/main" id="{96594AC0-F7E8-3FD6-9722-CF0FE5C2807B}"/>
              </a:ext>
            </a:extLst>
          </p:cNvPr>
          <p:cNvSpPr/>
          <p:nvPr/>
        </p:nvSpPr>
        <p:spPr>
          <a:xfrm>
            <a:off x="5391649" y="5533340"/>
            <a:ext cx="4070068" cy="223520"/>
          </a:xfrm>
          <a:prstGeom prst="rect">
            <a:avLst/>
          </a:prstGeom>
          <a:solidFill>
            <a:srgbClr val="E97132">
              <a:alpha val="50000"/>
            </a:srgbClr>
          </a:solidFill>
          <a:ln w="19050">
            <a:solidFill>
              <a:srgbClr val="E97132"/>
            </a:solid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black"/>
                </a:solidFill>
                <a:effectLst/>
                <a:uLnTx/>
                <a:uFillTx/>
                <a:latin typeface="Aptos" panose="02110004020202020204"/>
                <a:ea typeface="+mn-ea"/>
                <a:cs typeface="+mn-cs"/>
              </a:rPr>
              <a:t>DRAM</a:t>
            </a:r>
          </a:p>
        </p:txBody>
      </p:sp>
      <p:cxnSp>
        <p:nvCxnSpPr>
          <p:cNvPr id="78" name="Connector: Elbow 31">
            <a:extLst>
              <a:ext uri="{FF2B5EF4-FFF2-40B4-BE49-F238E27FC236}">
                <a16:creationId xmlns:a16="http://schemas.microsoft.com/office/drawing/2014/main" id="{0217E605-C3C0-C977-65C0-1DE008A0DD3C}"/>
              </a:ext>
            </a:extLst>
          </p:cNvPr>
          <p:cNvCxnSpPr>
            <a:cxnSpLocks/>
            <a:stCxn id="56" idx="3"/>
            <a:endCxn id="77" idx="1"/>
          </p:cNvCxnSpPr>
          <p:nvPr/>
        </p:nvCxnSpPr>
        <p:spPr>
          <a:xfrm flipV="1">
            <a:off x="5249512" y="5645100"/>
            <a:ext cx="142137" cy="3089"/>
          </a:xfrm>
          <a:prstGeom prst="bentConnector3">
            <a:avLst>
              <a:gd name="adj1" fmla="val 50000"/>
            </a:avLst>
          </a:prstGeom>
          <a:noFill/>
          <a:ln w="19050" cap="flat" cmpd="sng" algn="ctr">
            <a:solidFill>
              <a:srgbClr val="156082"/>
            </a:solidFill>
            <a:prstDash val="solid"/>
            <a:miter lim="800000"/>
            <a:tailEnd type="triangle"/>
          </a:ln>
          <a:effectLst/>
        </p:spPr>
      </p:cxnSp>
      <p:sp>
        <p:nvSpPr>
          <p:cNvPr id="80" name="Slide Number Placeholder 79">
            <a:extLst>
              <a:ext uri="{FF2B5EF4-FFF2-40B4-BE49-F238E27FC236}">
                <a16:creationId xmlns:a16="http://schemas.microsoft.com/office/drawing/2014/main" id="{CD499CEF-5FA3-E31F-72FC-17AAAC09E9BC}"/>
              </a:ext>
            </a:extLst>
          </p:cNvPr>
          <p:cNvSpPr>
            <a:spLocks noGrp="1"/>
          </p:cNvSpPr>
          <p:nvPr>
            <p:ph type="sldNum" sz="quarter" idx="14"/>
          </p:nvPr>
        </p:nvSpPr>
        <p:spPr/>
        <p:txBody>
          <a:bodyPr/>
          <a:lstStyle/>
          <a:p>
            <a:fld id="{04AED599-1D0F-3E40-81CA-01C30F87847C}" type="slidenum">
              <a:rPr lang="en-US" smtClean="0"/>
              <a:pPr/>
              <a:t>35</a:t>
            </a:fld>
            <a:endParaRPr lang="en-US"/>
          </a:p>
        </p:txBody>
      </p:sp>
    </p:spTree>
    <p:extLst>
      <p:ext uri="{BB962C8B-B14F-4D97-AF65-F5344CB8AC3E}">
        <p14:creationId xmlns:p14="http://schemas.microsoft.com/office/powerpoint/2010/main" val="393234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7"/>
                                        </p:tgtEl>
                                      </p:cBhvr>
                                    </p:animEffect>
                                    <p:set>
                                      <p:cBhvr>
                                        <p:cTn id="7" dur="1" fill="hold">
                                          <p:stCondLst>
                                            <p:cond delay="499"/>
                                          </p:stCondLst>
                                        </p:cTn>
                                        <p:tgtEl>
                                          <p:spTgt spid="67"/>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49333" decel="50667" fill="hold" grpId="0" nodeType="afterEffect">
                                  <p:stCondLst>
                                    <p:cond delay="0"/>
                                  </p:stCondLst>
                                  <p:childTnLst>
                                    <p:animMotion origin="layout" path="M -4.375E-6 -2.22222E-6 L -0.24062 0.04445 " pathEditMode="relative" rAng="0" ptsTypes="AA">
                                      <p:cBhvr>
                                        <p:cTn id="10" dur="750" fill="hold"/>
                                        <p:tgtEl>
                                          <p:spTgt spid="64"/>
                                        </p:tgtEl>
                                        <p:attrNameLst>
                                          <p:attrName>ppt_x</p:attrName>
                                          <p:attrName>ppt_y</p:attrName>
                                        </p:attrNameLst>
                                      </p:cBhvr>
                                      <p:rCtr x="-12031" y="2222"/>
                                    </p:animMotion>
                                  </p:childTnLst>
                                </p:cTn>
                              </p:par>
                            </p:childTnLst>
                          </p:cTn>
                        </p:par>
                        <p:par>
                          <p:cTn id="11" fill="hold">
                            <p:stCondLst>
                              <p:cond delay="1250"/>
                            </p:stCondLst>
                            <p:childTnLst>
                              <p:par>
                                <p:cTn id="12" presetID="1" presetClass="entr" presetSubtype="0" fill="hold" grpId="0" nodeType="afterEffect">
                                  <p:stCondLst>
                                    <p:cond delay="0"/>
                                  </p:stCondLst>
                                  <p:childTnLst>
                                    <p:set>
                                      <p:cBhvr>
                                        <p:cTn id="13" dur="1" fill="hold">
                                          <p:stCondLst>
                                            <p:cond delay="0"/>
                                          </p:stCondLst>
                                        </p:cTn>
                                        <p:tgtEl>
                                          <p:spTgt spid="71"/>
                                        </p:tgtEl>
                                        <p:attrNameLst>
                                          <p:attrName>style.visibility</p:attrName>
                                        </p:attrNameLst>
                                      </p:cBhvr>
                                      <p:to>
                                        <p:strVal val="visible"/>
                                      </p:to>
                                    </p:set>
                                  </p:childTnLst>
                                </p:cTn>
                              </p:par>
                              <p:par>
                                <p:cTn id="14" presetID="1" presetClass="exit" presetSubtype="0" fill="hold" grpId="1" nodeType="withEffect">
                                  <p:stCondLst>
                                    <p:cond delay="0"/>
                                  </p:stCondLst>
                                  <p:childTnLst>
                                    <p:set>
                                      <p:cBhvr>
                                        <p:cTn id="15" dur="1" fill="hold">
                                          <p:stCondLst>
                                            <p:cond delay="0"/>
                                          </p:stCondLst>
                                        </p:cTn>
                                        <p:tgtEl>
                                          <p:spTgt spid="64"/>
                                        </p:tgtEl>
                                        <p:attrNameLst>
                                          <p:attrName>style.visibility</p:attrName>
                                        </p:attrNameLst>
                                      </p:cBhvr>
                                      <p:to>
                                        <p:strVal val="hidden"/>
                                      </p:to>
                                    </p:set>
                                  </p:childTnLst>
                                </p:cTn>
                              </p:par>
                            </p:childTnLst>
                          </p:cTn>
                        </p:par>
                        <p:par>
                          <p:cTn id="16" fill="hold">
                            <p:stCondLst>
                              <p:cond delay="1250"/>
                            </p:stCondLst>
                            <p:childTnLst>
                              <p:par>
                                <p:cTn id="17" presetID="42" presetClass="path" presetSubtype="0" accel="49333" decel="50667" fill="hold" grpId="0" nodeType="afterEffect">
                                  <p:stCondLst>
                                    <p:cond delay="0"/>
                                  </p:stCondLst>
                                  <p:childTnLst>
                                    <p:animMotion origin="layout" path="M 4.16667E-7 -1.11111E-6 L -0.30859 -0.02338 " pathEditMode="relative" rAng="0" ptsTypes="AA">
                                      <p:cBhvr>
                                        <p:cTn id="18" dur="750" fill="hold"/>
                                        <p:tgtEl>
                                          <p:spTgt spid="69"/>
                                        </p:tgtEl>
                                        <p:attrNameLst>
                                          <p:attrName>ppt_x</p:attrName>
                                          <p:attrName>ppt_y</p:attrName>
                                        </p:attrNameLst>
                                      </p:cBhvr>
                                      <p:rCtr x="-15430" y="-1181"/>
                                    </p:animMotion>
                                  </p:childTnLst>
                                </p:cTn>
                              </p:par>
                            </p:childTnLst>
                          </p:cTn>
                        </p:par>
                        <p:par>
                          <p:cTn id="19" fill="hold">
                            <p:stCondLst>
                              <p:cond delay="2000"/>
                            </p:stCondLst>
                            <p:childTnLst>
                              <p:par>
                                <p:cTn id="20" presetID="1" presetClass="entr" presetSubtype="0" fill="hold" grpId="0" nodeType="afterEffect">
                                  <p:stCondLst>
                                    <p:cond delay="0"/>
                                  </p:stCondLst>
                                  <p:childTnLst>
                                    <p:set>
                                      <p:cBhvr>
                                        <p:cTn id="21" dur="1" fill="hold">
                                          <p:stCondLst>
                                            <p:cond delay="0"/>
                                          </p:stCondLst>
                                        </p:cTn>
                                        <p:tgtEl>
                                          <p:spTgt spid="72"/>
                                        </p:tgtEl>
                                        <p:attrNameLst>
                                          <p:attrName>style.visibility</p:attrName>
                                        </p:attrNameLst>
                                      </p:cBhvr>
                                      <p:to>
                                        <p:strVal val="visible"/>
                                      </p:to>
                                    </p:set>
                                  </p:childTnLst>
                                </p:cTn>
                              </p:par>
                              <p:par>
                                <p:cTn id="22" presetID="1" presetClass="exit" presetSubtype="0" fill="hold" grpId="1" nodeType="withEffect">
                                  <p:stCondLst>
                                    <p:cond delay="0"/>
                                  </p:stCondLst>
                                  <p:childTnLst>
                                    <p:set>
                                      <p:cBhvr>
                                        <p:cTn id="23" dur="1" fill="hold">
                                          <p:stCondLst>
                                            <p:cond delay="0"/>
                                          </p:stCondLst>
                                        </p:cTn>
                                        <p:tgtEl>
                                          <p:spTgt spid="69"/>
                                        </p:tgtEl>
                                        <p:attrNameLst>
                                          <p:attrName>style.visibility</p:attrName>
                                        </p:attrNameLst>
                                      </p:cBhvr>
                                      <p:to>
                                        <p:strVal val="hidden"/>
                                      </p:to>
                                    </p:set>
                                  </p:childTnLst>
                                </p:cTn>
                              </p:par>
                            </p:childTnLst>
                          </p:cTn>
                        </p:par>
                        <p:par>
                          <p:cTn id="24" fill="hold">
                            <p:stCondLst>
                              <p:cond delay="2000"/>
                            </p:stCondLst>
                            <p:childTnLst>
                              <p:par>
                                <p:cTn id="25" presetID="42" presetClass="path" presetSubtype="0" accel="49333" decel="50667" fill="hold" grpId="0" nodeType="afterEffect">
                                  <p:stCondLst>
                                    <p:cond delay="0"/>
                                  </p:stCondLst>
                                  <p:childTnLst>
                                    <p:animMotion origin="layout" path="M 6.25E-7 -4.07407E-6 L -0.275 -0.16435 " pathEditMode="relative" rAng="0" ptsTypes="AA">
                                      <p:cBhvr>
                                        <p:cTn id="26" dur="750" fill="hold"/>
                                        <p:tgtEl>
                                          <p:spTgt spid="70"/>
                                        </p:tgtEl>
                                        <p:attrNameLst>
                                          <p:attrName>ppt_x</p:attrName>
                                          <p:attrName>ppt_y</p:attrName>
                                        </p:attrNameLst>
                                      </p:cBhvr>
                                      <p:rCtr x="-13750" y="-8218"/>
                                    </p:animMotion>
                                  </p:childTnLst>
                                </p:cTn>
                              </p:par>
                            </p:childTnLst>
                          </p:cTn>
                        </p:par>
                        <p:par>
                          <p:cTn id="27" fill="hold">
                            <p:stCondLst>
                              <p:cond delay="2750"/>
                            </p:stCondLst>
                            <p:childTnLst>
                              <p:par>
                                <p:cTn id="28" presetID="1" presetClass="entr" presetSubtype="0" fill="hold" grpId="0" nodeType="afterEffect">
                                  <p:stCondLst>
                                    <p:cond delay="0"/>
                                  </p:stCondLst>
                                  <p:childTnLst>
                                    <p:set>
                                      <p:cBhvr>
                                        <p:cTn id="29" dur="1" fill="hold">
                                          <p:stCondLst>
                                            <p:cond delay="0"/>
                                          </p:stCondLst>
                                        </p:cTn>
                                        <p:tgtEl>
                                          <p:spTgt spid="73"/>
                                        </p:tgtEl>
                                        <p:attrNameLst>
                                          <p:attrName>style.visibility</p:attrName>
                                        </p:attrNameLst>
                                      </p:cBhvr>
                                      <p:to>
                                        <p:strVal val="visible"/>
                                      </p:to>
                                    </p:set>
                                  </p:childTnLst>
                                </p:cTn>
                              </p:par>
                              <p:par>
                                <p:cTn id="30" presetID="1" presetClass="exit" presetSubtype="0" fill="hold" grpId="1" nodeType="withEffect">
                                  <p:stCondLst>
                                    <p:cond delay="0"/>
                                  </p:stCondLst>
                                  <p:childTnLst>
                                    <p:set>
                                      <p:cBhvr>
                                        <p:cTn id="31" dur="1" fill="hold">
                                          <p:stCondLst>
                                            <p:cond delay="0"/>
                                          </p:stCondLst>
                                        </p:cTn>
                                        <p:tgtEl>
                                          <p:spTgt spid="70"/>
                                        </p:tgtEl>
                                        <p:attrNameLst>
                                          <p:attrName>style.visibility</p:attrName>
                                        </p:attrNameLst>
                                      </p:cBhvr>
                                      <p:to>
                                        <p:strVal val="hidden"/>
                                      </p:to>
                                    </p:set>
                                  </p:childTnLst>
                                </p:cTn>
                              </p:par>
                            </p:childTnLst>
                          </p:cTn>
                        </p:par>
                        <p:par>
                          <p:cTn id="32" fill="hold">
                            <p:stCondLst>
                              <p:cond delay="2750"/>
                            </p:stCondLst>
                            <p:childTnLst>
                              <p:par>
                                <p:cTn id="33" presetID="42" presetClass="path" presetSubtype="0" accel="50667" decel="49333" fill="hold" grpId="1" nodeType="afterEffect">
                                  <p:stCondLst>
                                    <p:cond delay="0"/>
                                  </p:stCondLst>
                                  <p:childTnLst>
                                    <p:animMotion origin="layout" path="M 1.875E-6 -7.40741E-7 L 0.00091 0.08195 " pathEditMode="relative" rAng="0" ptsTypes="AA">
                                      <p:cBhvr>
                                        <p:cTn id="34" dur="750" fill="hold"/>
                                        <p:tgtEl>
                                          <p:spTgt spid="71"/>
                                        </p:tgtEl>
                                        <p:attrNameLst>
                                          <p:attrName>ppt_x</p:attrName>
                                          <p:attrName>ppt_y</p:attrName>
                                        </p:attrNameLst>
                                      </p:cBhvr>
                                      <p:rCtr x="39" y="4097"/>
                                    </p:animMotion>
                                  </p:childTnLst>
                                </p:cTn>
                              </p:par>
                            </p:childTnLst>
                          </p:cTn>
                        </p:par>
                        <p:par>
                          <p:cTn id="35" fill="hold">
                            <p:stCondLst>
                              <p:cond delay="3500"/>
                            </p:stCondLst>
                            <p:childTnLst>
                              <p:par>
                                <p:cTn id="36" presetID="42" presetClass="path" presetSubtype="0" accel="50667" decel="49333" fill="hold" grpId="2" nodeType="afterEffect">
                                  <p:stCondLst>
                                    <p:cond delay="0"/>
                                  </p:stCondLst>
                                  <p:childTnLst>
                                    <p:animMotion origin="layout" path="M 0.00091 0.08195 L -0.24167 0.23588 " pathEditMode="relative" rAng="0" ptsTypes="AA">
                                      <p:cBhvr>
                                        <p:cTn id="37" dur="750" fill="hold"/>
                                        <p:tgtEl>
                                          <p:spTgt spid="71"/>
                                        </p:tgtEl>
                                        <p:attrNameLst>
                                          <p:attrName>ppt_x</p:attrName>
                                          <p:attrName>ppt_y</p:attrName>
                                        </p:attrNameLst>
                                      </p:cBhvr>
                                      <p:rCtr x="-12135" y="7685"/>
                                    </p:animMotion>
                                  </p:childTnLst>
                                </p:cTn>
                              </p:par>
                              <p:par>
                                <p:cTn id="38" presetID="42" presetClass="path" presetSubtype="0" accel="50667" decel="49333" fill="hold" grpId="1" nodeType="withEffect">
                                  <p:stCondLst>
                                    <p:cond delay="0"/>
                                  </p:stCondLst>
                                  <p:childTnLst>
                                    <p:animMotion origin="layout" path="M 8.33333E-7 2.96296E-6 L 0.00026 0.14815 " pathEditMode="relative" rAng="0" ptsTypes="AA">
                                      <p:cBhvr>
                                        <p:cTn id="39" dur="750" fill="hold"/>
                                        <p:tgtEl>
                                          <p:spTgt spid="72"/>
                                        </p:tgtEl>
                                        <p:attrNameLst>
                                          <p:attrName>ppt_x</p:attrName>
                                          <p:attrName>ppt_y</p:attrName>
                                        </p:attrNameLst>
                                      </p:cBhvr>
                                      <p:rCtr x="13" y="7407"/>
                                    </p:animMotion>
                                  </p:childTnLst>
                                </p:cTn>
                              </p:par>
                            </p:childTnLst>
                          </p:cTn>
                        </p:par>
                        <p:par>
                          <p:cTn id="40" fill="hold">
                            <p:stCondLst>
                              <p:cond delay="4250"/>
                            </p:stCondLst>
                            <p:childTnLst>
                              <p:par>
                                <p:cTn id="41" presetID="1" presetClass="exit" presetSubtype="0" fill="hold" grpId="3" nodeType="afterEffect">
                                  <p:stCondLst>
                                    <p:cond delay="0"/>
                                  </p:stCondLst>
                                  <p:childTnLst>
                                    <p:set>
                                      <p:cBhvr>
                                        <p:cTn id="42" dur="1" fill="hold">
                                          <p:stCondLst>
                                            <p:cond delay="0"/>
                                          </p:stCondLst>
                                        </p:cTn>
                                        <p:tgtEl>
                                          <p:spTgt spid="71"/>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par>
                          <p:cTn id="45" fill="hold">
                            <p:stCondLst>
                              <p:cond delay="4250"/>
                            </p:stCondLst>
                            <p:childTnLst>
                              <p:par>
                                <p:cTn id="46" presetID="42" presetClass="path" presetSubtype="0" accel="50667" decel="49333" fill="hold" grpId="2" nodeType="afterEffect">
                                  <p:stCondLst>
                                    <p:cond delay="0"/>
                                  </p:stCondLst>
                                  <p:childTnLst>
                                    <p:animMotion origin="layout" path="M 0.00026 0.14815 L -0.1569 0.30509 " pathEditMode="relative" rAng="0" ptsTypes="AA">
                                      <p:cBhvr>
                                        <p:cTn id="47" dur="750" fill="hold"/>
                                        <p:tgtEl>
                                          <p:spTgt spid="72"/>
                                        </p:tgtEl>
                                        <p:attrNameLst>
                                          <p:attrName>ppt_x</p:attrName>
                                          <p:attrName>ppt_y</p:attrName>
                                        </p:attrNameLst>
                                      </p:cBhvr>
                                      <p:rCtr x="-7865" y="7847"/>
                                    </p:animMotion>
                                  </p:childTnLst>
                                </p:cTn>
                              </p:par>
                              <p:par>
                                <p:cTn id="48" presetID="42" presetClass="path" presetSubtype="0" accel="50667" decel="49333" fill="hold" grpId="1" nodeType="withEffect">
                                  <p:stCondLst>
                                    <p:cond delay="0"/>
                                  </p:stCondLst>
                                  <p:childTnLst>
                                    <p:animMotion origin="layout" path="M 8.33333E-7 -4.44444E-6 L 0.00026 0.21575 " pathEditMode="relative" rAng="0" ptsTypes="AA">
                                      <p:cBhvr>
                                        <p:cTn id="49" dur="750" fill="hold"/>
                                        <p:tgtEl>
                                          <p:spTgt spid="73"/>
                                        </p:tgtEl>
                                        <p:attrNameLst>
                                          <p:attrName>ppt_x</p:attrName>
                                          <p:attrName>ppt_y</p:attrName>
                                        </p:attrNameLst>
                                      </p:cBhvr>
                                      <p:rCtr x="13" y="10787"/>
                                    </p:animMotion>
                                  </p:childTnLst>
                                </p:cTn>
                              </p:par>
                            </p:childTnLst>
                          </p:cTn>
                        </p:par>
                        <p:par>
                          <p:cTn id="50" fill="hold">
                            <p:stCondLst>
                              <p:cond delay="5000"/>
                            </p:stCondLst>
                            <p:childTnLst>
                              <p:par>
                                <p:cTn id="51" presetID="1" presetClass="exit" presetSubtype="0" fill="hold" grpId="3" nodeType="afterEffect">
                                  <p:stCondLst>
                                    <p:cond delay="0"/>
                                  </p:stCondLst>
                                  <p:childTnLst>
                                    <p:set>
                                      <p:cBhvr>
                                        <p:cTn id="52" dur="1" fill="hold">
                                          <p:stCondLst>
                                            <p:cond delay="0"/>
                                          </p:stCondLst>
                                        </p:cTn>
                                        <p:tgtEl>
                                          <p:spTgt spid="72"/>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childTnLst>
                          </p:cTn>
                        </p:par>
                        <p:par>
                          <p:cTn id="55" fill="hold">
                            <p:stCondLst>
                              <p:cond delay="5000"/>
                            </p:stCondLst>
                            <p:childTnLst>
                              <p:par>
                                <p:cTn id="56" presetID="42" presetClass="path" presetSubtype="0" accel="50667" decel="49333" fill="hold" grpId="2" nodeType="afterEffect">
                                  <p:stCondLst>
                                    <p:cond delay="0"/>
                                  </p:stCondLst>
                                  <p:childTnLst>
                                    <p:animMotion origin="layout" path="M 0.00026 0.21575 L 0.21367 0.38311 " pathEditMode="relative" rAng="0" ptsTypes="AA">
                                      <p:cBhvr>
                                        <p:cTn id="57" dur="750" fill="hold"/>
                                        <p:tgtEl>
                                          <p:spTgt spid="73"/>
                                        </p:tgtEl>
                                        <p:attrNameLst>
                                          <p:attrName>ppt_x</p:attrName>
                                          <p:attrName>ppt_y</p:attrName>
                                        </p:attrNameLst>
                                      </p:cBhvr>
                                      <p:rCtr x="10664" y="8356"/>
                                    </p:animMotion>
                                  </p:childTnLst>
                                </p:cTn>
                              </p:par>
                            </p:childTnLst>
                          </p:cTn>
                        </p:par>
                        <p:par>
                          <p:cTn id="58" fill="hold">
                            <p:stCondLst>
                              <p:cond delay="5750"/>
                            </p:stCondLst>
                            <p:childTnLst>
                              <p:par>
                                <p:cTn id="59" presetID="1" presetClass="exit" presetSubtype="0" fill="hold" grpId="3" nodeType="afterEffect">
                                  <p:stCondLst>
                                    <p:cond delay="0"/>
                                  </p:stCondLst>
                                  <p:childTnLst>
                                    <p:set>
                                      <p:cBhvr>
                                        <p:cTn id="60" dur="1" fill="hold">
                                          <p:stCondLst>
                                            <p:cond delay="0"/>
                                          </p:stCondLst>
                                        </p:cTn>
                                        <p:tgtEl>
                                          <p:spTgt spid="73"/>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4" grpId="1" animBg="1"/>
      <p:bldP spid="67" grpId="0" animBg="1"/>
      <p:bldP spid="69" grpId="0" animBg="1"/>
      <p:bldP spid="69" grpId="1" animBg="1"/>
      <p:bldP spid="70" grpId="0" animBg="1"/>
      <p:bldP spid="70" grpId="1" animBg="1"/>
      <p:bldP spid="71" grpId="0" animBg="1"/>
      <p:bldP spid="71" grpId="1" animBg="1"/>
      <p:bldP spid="71" grpId="2" animBg="1"/>
      <p:bldP spid="71" grpId="3" animBg="1"/>
      <p:bldP spid="72" grpId="0" animBg="1"/>
      <p:bldP spid="72" grpId="1" animBg="1"/>
      <p:bldP spid="72" grpId="2" animBg="1"/>
      <p:bldP spid="72" grpId="3" animBg="1"/>
      <p:bldP spid="73" grpId="0" animBg="1"/>
      <p:bldP spid="73" grpId="1" animBg="1"/>
      <p:bldP spid="73" grpId="2" animBg="1"/>
      <p:bldP spid="73" grpId="3" animBg="1"/>
      <p:bldP spid="74" grpId="0" animBg="1"/>
      <p:bldP spid="75" grpId="0" animBg="1"/>
      <p:bldP spid="7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24CE8-9FF5-C41E-51D5-599807163E08}"/>
              </a:ext>
            </a:extLst>
          </p:cNvPr>
          <p:cNvSpPr>
            <a:spLocks noGrp="1"/>
          </p:cNvSpPr>
          <p:nvPr>
            <p:ph type="title"/>
          </p:nvPr>
        </p:nvSpPr>
        <p:spPr/>
        <p:txBody>
          <a:bodyPr/>
          <a:lstStyle/>
          <a:p>
            <a:r>
              <a:rPr lang="en-US" dirty="0"/>
              <a:t>GPU execution: Warp scheduling</a:t>
            </a:r>
          </a:p>
        </p:txBody>
      </p:sp>
      <p:sp>
        <p:nvSpPr>
          <p:cNvPr id="18" name="Rectangle: Rounded Corners 55">
            <a:extLst>
              <a:ext uri="{FF2B5EF4-FFF2-40B4-BE49-F238E27FC236}">
                <a16:creationId xmlns:a16="http://schemas.microsoft.com/office/drawing/2014/main" id="{1BB42168-06A7-7DD9-AA78-7FE48B17DAF0}"/>
              </a:ext>
            </a:extLst>
          </p:cNvPr>
          <p:cNvSpPr/>
          <p:nvPr/>
        </p:nvSpPr>
        <p:spPr>
          <a:xfrm>
            <a:off x="6094460" y="2774297"/>
            <a:ext cx="1926531" cy="632985"/>
          </a:xfrm>
          <a:prstGeom prst="roundRect">
            <a:avLst/>
          </a:prstGeom>
          <a:solidFill>
            <a:srgbClr val="F5B8A4"/>
          </a:solidFill>
          <a:ln w="12700" cap="flat" cmpd="sng" algn="ctr">
            <a:solidFill>
              <a:srgbClr val="E9713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ptos" panose="02110004020202020204"/>
                <a:ea typeface="+mn-ea"/>
                <a:cs typeface="+mn-cs"/>
              </a:rPr>
              <a:t>CTA</a:t>
            </a:r>
          </a:p>
        </p:txBody>
      </p:sp>
      <p:sp>
        <p:nvSpPr>
          <p:cNvPr id="19" name="Text Placeholder 6">
            <a:extLst>
              <a:ext uri="{FF2B5EF4-FFF2-40B4-BE49-F238E27FC236}">
                <a16:creationId xmlns:a16="http://schemas.microsoft.com/office/drawing/2014/main" id="{1F0AF9E4-CBD4-426C-DE7B-691527188700}"/>
              </a:ext>
            </a:extLst>
          </p:cNvPr>
          <p:cNvSpPr txBox="1">
            <a:spLocks/>
          </p:cNvSpPr>
          <p:nvPr/>
        </p:nvSpPr>
        <p:spPr>
          <a:xfrm>
            <a:off x="838200" y="5925607"/>
            <a:ext cx="10515600" cy="790973"/>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rgbClr val="06352E"/>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rgbClr val="06352E"/>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rgbClr val="06352E"/>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rgbClr val="06352E"/>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rgbClr val="06352E"/>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a:ln>
                  <a:noFill/>
                </a:ln>
                <a:solidFill>
                  <a:srgbClr val="06352E"/>
                </a:solidFill>
                <a:effectLst/>
                <a:uLnTx/>
                <a:uFillTx/>
                <a:latin typeface="Aptos" panose="02110004020202020204"/>
                <a:ea typeface="+mn-ea"/>
                <a:cs typeface="+mn-cs"/>
              </a:rPr>
              <a:t>Warp scheduler assigns queued warps to free resources attempting to saturate all GPU resources.</a:t>
            </a:r>
          </a:p>
        </p:txBody>
      </p:sp>
      <p:grpSp>
        <p:nvGrpSpPr>
          <p:cNvPr id="20" name="Group 19">
            <a:extLst>
              <a:ext uri="{FF2B5EF4-FFF2-40B4-BE49-F238E27FC236}">
                <a16:creationId xmlns:a16="http://schemas.microsoft.com/office/drawing/2014/main" id="{4B2425F0-C68C-80E3-0BF4-1A88D2B33F0C}"/>
              </a:ext>
            </a:extLst>
          </p:cNvPr>
          <p:cNvGrpSpPr/>
          <p:nvPr/>
        </p:nvGrpSpPr>
        <p:grpSpPr>
          <a:xfrm>
            <a:off x="3566160" y="2404965"/>
            <a:ext cx="5059680" cy="3318527"/>
            <a:chOff x="1320799" y="2978524"/>
            <a:chExt cx="1530774" cy="1038063"/>
          </a:xfrm>
        </p:grpSpPr>
        <p:sp>
          <p:nvSpPr>
            <p:cNvPr id="21" name="Rectangle 20">
              <a:extLst>
                <a:ext uri="{FF2B5EF4-FFF2-40B4-BE49-F238E27FC236}">
                  <a16:creationId xmlns:a16="http://schemas.microsoft.com/office/drawing/2014/main" id="{83DA8392-0343-3332-D911-94B5438CEE8D}"/>
                </a:ext>
              </a:extLst>
            </p:cNvPr>
            <p:cNvSpPr/>
            <p:nvPr/>
          </p:nvSpPr>
          <p:spPr>
            <a:xfrm>
              <a:off x="1320799" y="2980266"/>
              <a:ext cx="1530774" cy="1036320"/>
            </a:xfrm>
            <a:prstGeom prst="rect">
              <a:avLst/>
            </a:prstGeom>
            <a:noFill/>
            <a:ln w="19050" cap="flat" cmpd="sng" algn="ctr">
              <a:solidFill>
                <a:srgbClr val="156082">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prstClr val="white"/>
                </a:solidFill>
                <a:effectLst/>
                <a:uLnTx/>
                <a:uFillTx/>
                <a:latin typeface="Aptos" panose="02110004020202020204"/>
                <a:ea typeface="+mn-ea"/>
                <a:cs typeface="+mn-cs"/>
              </a:endParaRPr>
            </a:p>
          </p:txBody>
        </p:sp>
        <p:sp>
          <p:nvSpPr>
            <p:cNvPr id="22" name="Rectangle 21">
              <a:extLst>
                <a:ext uri="{FF2B5EF4-FFF2-40B4-BE49-F238E27FC236}">
                  <a16:creationId xmlns:a16="http://schemas.microsoft.com/office/drawing/2014/main" id="{23D2D896-1A24-7BC3-71C2-7500079CAAD6}"/>
                </a:ext>
              </a:extLst>
            </p:cNvPr>
            <p:cNvSpPr/>
            <p:nvPr/>
          </p:nvSpPr>
          <p:spPr>
            <a:xfrm>
              <a:off x="1320799" y="3911187"/>
              <a:ext cx="1530774" cy="105400"/>
            </a:xfrm>
            <a:prstGeom prst="rect">
              <a:avLst/>
            </a:prstGeom>
            <a:solidFill>
              <a:srgbClr val="E97132">
                <a:alpha val="50000"/>
              </a:srgbClr>
            </a:solidFill>
            <a:ln w="19050">
              <a:solidFill>
                <a:srgbClr val="E97132"/>
              </a:solid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black"/>
                  </a:solidFill>
                  <a:effectLst/>
                  <a:uLnTx/>
                  <a:uFillTx/>
                  <a:latin typeface="Aptos" panose="02110004020202020204"/>
                  <a:ea typeface="+mn-ea"/>
                  <a:cs typeface="+mn-cs"/>
                </a:rPr>
                <a:t>L1 $ / Shared mem</a:t>
              </a:r>
            </a:p>
          </p:txBody>
        </p:sp>
        <p:sp>
          <p:nvSpPr>
            <p:cNvPr id="23" name="TextBox 22">
              <a:extLst>
                <a:ext uri="{FF2B5EF4-FFF2-40B4-BE49-F238E27FC236}">
                  <a16:creationId xmlns:a16="http://schemas.microsoft.com/office/drawing/2014/main" id="{DD7A8493-C8E6-DDAF-1F6B-B44D6F9E71DA}"/>
                </a:ext>
              </a:extLst>
            </p:cNvPr>
            <p:cNvSpPr txBox="1"/>
            <p:nvPr/>
          </p:nvSpPr>
          <p:spPr>
            <a:xfrm>
              <a:off x="2008783" y="2978524"/>
              <a:ext cx="154805" cy="11553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Aptos" panose="02110004020202020204"/>
                </a:rPr>
                <a:t>SM</a:t>
              </a:r>
            </a:p>
          </p:txBody>
        </p:sp>
      </p:grpSp>
      <p:sp>
        <p:nvSpPr>
          <p:cNvPr id="24" name="Rectangle: Rounded Corners 41">
            <a:extLst>
              <a:ext uri="{FF2B5EF4-FFF2-40B4-BE49-F238E27FC236}">
                <a16:creationId xmlns:a16="http://schemas.microsoft.com/office/drawing/2014/main" id="{806FFBCD-1C64-E43A-2B0A-4B8847FBDD9C}"/>
              </a:ext>
            </a:extLst>
          </p:cNvPr>
          <p:cNvSpPr/>
          <p:nvPr/>
        </p:nvSpPr>
        <p:spPr>
          <a:xfrm>
            <a:off x="4167929" y="2779866"/>
            <a:ext cx="1926531" cy="632985"/>
          </a:xfrm>
          <a:prstGeom prst="roundRect">
            <a:avLst/>
          </a:prstGeom>
          <a:solidFill>
            <a:srgbClr val="F5B8A4"/>
          </a:solidFill>
          <a:ln w="12700" cap="flat" cmpd="sng" algn="ctr">
            <a:solidFill>
              <a:srgbClr val="E9713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ptos" panose="02110004020202020204"/>
                <a:ea typeface="+mn-ea"/>
                <a:cs typeface="+mn-cs"/>
              </a:rPr>
              <a:t>CTA</a:t>
            </a:r>
          </a:p>
        </p:txBody>
      </p:sp>
      <p:sp>
        <p:nvSpPr>
          <p:cNvPr id="25" name="Rectangle: Rounded Corners 2">
            <a:extLst>
              <a:ext uri="{FF2B5EF4-FFF2-40B4-BE49-F238E27FC236}">
                <a16:creationId xmlns:a16="http://schemas.microsoft.com/office/drawing/2014/main" id="{EC656C52-7832-172C-68E0-97BDE42653F8}"/>
              </a:ext>
            </a:extLst>
          </p:cNvPr>
          <p:cNvSpPr/>
          <p:nvPr/>
        </p:nvSpPr>
        <p:spPr>
          <a:xfrm>
            <a:off x="5066487" y="3541260"/>
            <a:ext cx="2059019" cy="336948"/>
          </a:xfrm>
          <a:prstGeom prst="roundRect">
            <a:avLst/>
          </a:prstGeom>
          <a:solidFill>
            <a:srgbClr val="156082"/>
          </a:solidFill>
          <a:ln w="19050" cap="flat" cmpd="sng" algn="ctr">
            <a:solidFill>
              <a:srgbClr val="156082">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Aptos" panose="02110004020202020204"/>
                <a:ea typeface="+mn-ea"/>
                <a:cs typeface="+mn-cs"/>
              </a:rPr>
              <a:t>Warp scheduler</a:t>
            </a:r>
          </a:p>
        </p:txBody>
      </p:sp>
      <p:sp>
        <p:nvSpPr>
          <p:cNvPr id="26" name="Rectangle 25">
            <a:extLst>
              <a:ext uri="{FF2B5EF4-FFF2-40B4-BE49-F238E27FC236}">
                <a16:creationId xmlns:a16="http://schemas.microsoft.com/office/drawing/2014/main" id="{58454F21-2DAD-485F-E074-D1DB2211817F}"/>
              </a:ext>
            </a:extLst>
          </p:cNvPr>
          <p:cNvSpPr/>
          <p:nvPr/>
        </p:nvSpPr>
        <p:spPr>
          <a:xfrm>
            <a:off x="4573435" y="4920227"/>
            <a:ext cx="1444561" cy="336948"/>
          </a:xfrm>
          <a:prstGeom prst="rect">
            <a:avLst/>
          </a:prstGeom>
          <a:solidFill>
            <a:srgbClr val="E97132">
              <a:alpha val="50000"/>
            </a:srgbClr>
          </a:solidFill>
          <a:ln w="19050">
            <a:solidFill>
              <a:srgbClr val="E97132"/>
            </a:solid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err="1">
                <a:ln>
                  <a:noFill/>
                </a:ln>
                <a:solidFill>
                  <a:prstClr val="black"/>
                </a:solidFill>
                <a:effectLst/>
                <a:uLnTx/>
                <a:uFillTx/>
                <a:latin typeface="Aptos" panose="02110004020202020204"/>
                <a:ea typeface="+mn-ea"/>
                <a:cs typeface="+mn-cs"/>
              </a:rPr>
              <a:t>Ld</a:t>
            </a:r>
            <a:r>
              <a:rPr kumimoji="0" lang="en-US" sz="1200" b="1" i="0" u="none" strike="noStrike" kern="0" cap="none" spc="0" normalizeH="0" baseline="0" noProof="0">
                <a:ln>
                  <a:noFill/>
                </a:ln>
                <a:solidFill>
                  <a:prstClr val="black"/>
                </a:solidFill>
                <a:effectLst/>
                <a:uLnTx/>
                <a:uFillTx/>
                <a:latin typeface="Aptos" panose="02110004020202020204"/>
                <a:ea typeface="+mn-ea"/>
                <a:cs typeface="+mn-cs"/>
              </a:rPr>
              <a:t>/</a:t>
            </a:r>
            <a:r>
              <a:rPr kumimoji="0" lang="en-US" sz="1200" b="1" i="0" u="none" strike="noStrike" kern="0" cap="none" spc="0" normalizeH="0" baseline="0" noProof="0" err="1">
                <a:ln>
                  <a:noFill/>
                </a:ln>
                <a:solidFill>
                  <a:prstClr val="black"/>
                </a:solidFill>
                <a:effectLst/>
                <a:uLnTx/>
                <a:uFillTx/>
                <a:latin typeface="Aptos" panose="02110004020202020204"/>
                <a:ea typeface="+mn-ea"/>
                <a:cs typeface="+mn-cs"/>
              </a:rPr>
              <a:t>st</a:t>
            </a:r>
            <a:r>
              <a:rPr kumimoji="0" lang="en-US" sz="1200" b="1" i="0" u="none" strike="noStrike" kern="0" cap="none" spc="0" normalizeH="0" baseline="0" noProof="0">
                <a:ln>
                  <a:noFill/>
                </a:ln>
                <a:solidFill>
                  <a:prstClr val="black"/>
                </a:solidFill>
                <a:effectLst/>
                <a:uLnTx/>
                <a:uFillTx/>
                <a:latin typeface="Aptos" panose="02110004020202020204"/>
                <a:ea typeface="+mn-ea"/>
                <a:cs typeface="+mn-cs"/>
              </a:rPr>
              <a:t> unit</a:t>
            </a:r>
          </a:p>
        </p:txBody>
      </p:sp>
      <p:sp>
        <p:nvSpPr>
          <p:cNvPr id="27" name="Rectangle 26">
            <a:extLst>
              <a:ext uri="{FF2B5EF4-FFF2-40B4-BE49-F238E27FC236}">
                <a16:creationId xmlns:a16="http://schemas.microsoft.com/office/drawing/2014/main" id="{E603A62B-DD93-23F4-6A27-73A75BBD8EC0}"/>
              </a:ext>
            </a:extLst>
          </p:cNvPr>
          <p:cNvSpPr/>
          <p:nvPr/>
        </p:nvSpPr>
        <p:spPr>
          <a:xfrm>
            <a:off x="6197338" y="4920227"/>
            <a:ext cx="1444561" cy="336948"/>
          </a:xfrm>
          <a:prstGeom prst="rect">
            <a:avLst/>
          </a:prstGeom>
          <a:solidFill>
            <a:srgbClr val="E97132">
              <a:alpha val="50000"/>
            </a:srgbClr>
          </a:solidFill>
          <a:ln w="19050">
            <a:solidFill>
              <a:srgbClr val="E97132"/>
            </a:solid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err="1">
                <a:ln>
                  <a:noFill/>
                </a:ln>
                <a:solidFill>
                  <a:prstClr val="black"/>
                </a:solidFill>
                <a:effectLst/>
                <a:uLnTx/>
                <a:uFillTx/>
                <a:latin typeface="Aptos" panose="02110004020202020204"/>
                <a:ea typeface="+mn-ea"/>
                <a:cs typeface="+mn-cs"/>
              </a:rPr>
              <a:t>Ld</a:t>
            </a:r>
            <a:r>
              <a:rPr kumimoji="0" lang="en-US" sz="1200" b="1" i="0" u="none" strike="noStrike" kern="0" cap="none" spc="0" normalizeH="0" baseline="0" noProof="0">
                <a:ln>
                  <a:noFill/>
                </a:ln>
                <a:solidFill>
                  <a:prstClr val="black"/>
                </a:solidFill>
                <a:effectLst/>
                <a:uLnTx/>
                <a:uFillTx/>
                <a:latin typeface="Aptos" panose="02110004020202020204"/>
                <a:ea typeface="+mn-ea"/>
                <a:cs typeface="+mn-cs"/>
              </a:rPr>
              <a:t>/</a:t>
            </a:r>
            <a:r>
              <a:rPr kumimoji="0" lang="en-US" sz="1200" b="1" i="0" u="none" strike="noStrike" kern="0" cap="none" spc="0" normalizeH="0" baseline="0" noProof="0" err="1">
                <a:ln>
                  <a:noFill/>
                </a:ln>
                <a:solidFill>
                  <a:prstClr val="black"/>
                </a:solidFill>
                <a:effectLst/>
                <a:uLnTx/>
                <a:uFillTx/>
                <a:latin typeface="Aptos" panose="02110004020202020204"/>
                <a:ea typeface="+mn-ea"/>
                <a:cs typeface="+mn-cs"/>
              </a:rPr>
              <a:t>st</a:t>
            </a:r>
            <a:r>
              <a:rPr kumimoji="0" lang="en-US" sz="1200" b="1" i="0" u="none" strike="noStrike" kern="0" cap="none" spc="0" normalizeH="0" baseline="0" noProof="0">
                <a:ln>
                  <a:noFill/>
                </a:ln>
                <a:solidFill>
                  <a:prstClr val="black"/>
                </a:solidFill>
                <a:effectLst/>
                <a:uLnTx/>
                <a:uFillTx/>
                <a:latin typeface="Aptos" panose="02110004020202020204"/>
                <a:ea typeface="+mn-ea"/>
                <a:cs typeface="+mn-cs"/>
              </a:rPr>
              <a:t> unit</a:t>
            </a:r>
          </a:p>
        </p:txBody>
      </p:sp>
      <p:sp>
        <p:nvSpPr>
          <p:cNvPr id="28" name="Rectangle 27">
            <a:extLst>
              <a:ext uri="{FF2B5EF4-FFF2-40B4-BE49-F238E27FC236}">
                <a16:creationId xmlns:a16="http://schemas.microsoft.com/office/drawing/2014/main" id="{A734A34C-801C-6C1C-46AA-E76B0EE2BE6D}"/>
              </a:ext>
            </a:extLst>
          </p:cNvPr>
          <p:cNvSpPr/>
          <p:nvPr/>
        </p:nvSpPr>
        <p:spPr>
          <a:xfrm>
            <a:off x="4751273" y="4135901"/>
            <a:ext cx="1088886" cy="612089"/>
          </a:xfrm>
          <a:prstGeom prst="rect">
            <a:avLst/>
          </a:prstGeom>
          <a:solidFill>
            <a:srgbClr val="A8D5A0"/>
          </a:solidFill>
          <a:ln w="28575" cap="flat" cmpd="sng" algn="ctr">
            <a:solidFill>
              <a:srgbClr val="4EA7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Aptos" panose="02110004020202020204"/>
                <a:ea typeface="+mn-ea"/>
                <a:cs typeface="+mn-cs"/>
              </a:rPr>
              <a:t>Compute core</a:t>
            </a:r>
          </a:p>
        </p:txBody>
      </p:sp>
      <p:sp>
        <p:nvSpPr>
          <p:cNvPr id="29" name="Rectangle 28">
            <a:extLst>
              <a:ext uri="{FF2B5EF4-FFF2-40B4-BE49-F238E27FC236}">
                <a16:creationId xmlns:a16="http://schemas.microsoft.com/office/drawing/2014/main" id="{57F37007-B417-0C53-E282-F1FFCB2DD2D0}"/>
              </a:ext>
            </a:extLst>
          </p:cNvPr>
          <p:cNvSpPr/>
          <p:nvPr/>
        </p:nvSpPr>
        <p:spPr>
          <a:xfrm>
            <a:off x="6375176" y="4135901"/>
            <a:ext cx="1088886" cy="612089"/>
          </a:xfrm>
          <a:prstGeom prst="rect">
            <a:avLst/>
          </a:prstGeom>
          <a:solidFill>
            <a:srgbClr val="4EA72E">
              <a:lumMod val="110000"/>
              <a:satMod val="105000"/>
              <a:tint val="67000"/>
            </a:srgbClr>
          </a:solidFill>
          <a:ln w="28575" cap="flat" cmpd="sng" algn="ctr">
            <a:solidFill>
              <a:srgbClr val="4EA7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prstClr val="black"/>
                </a:solidFill>
                <a:effectLst/>
                <a:uLnTx/>
                <a:uFillTx/>
                <a:latin typeface="Aptos" panose="02110004020202020204"/>
                <a:ea typeface="+mn-ea"/>
                <a:cs typeface="+mn-cs"/>
              </a:rPr>
              <a:t>Compute core</a:t>
            </a:r>
          </a:p>
        </p:txBody>
      </p:sp>
      <p:sp>
        <p:nvSpPr>
          <p:cNvPr id="30" name="Rectangle: Rounded Corners 49">
            <a:extLst>
              <a:ext uri="{FF2B5EF4-FFF2-40B4-BE49-F238E27FC236}">
                <a16:creationId xmlns:a16="http://schemas.microsoft.com/office/drawing/2014/main" id="{9967FE71-6BD3-46EB-63B5-63B88DD5CC55}"/>
              </a:ext>
            </a:extLst>
          </p:cNvPr>
          <p:cNvSpPr/>
          <p:nvPr/>
        </p:nvSpPr>
        <p:spPr>
          <a:xfrm>
            <a:off x="4167929" y="2845186"/>
            <a:ext cx="963266" cy="504242"/>
          </a:xfrm>
          <a:prstGeom prst="roundRect">
            <a:avLst/>
          </a:prstGeom>
          <a:solidFill>
            <a:srgbClr val="E97132">
              <a:lumMod val="110000"/>
              <a:satMod val="105000"/>
              <a:tint val="67000"/>
            </a:srgbClr>
          </a:solidFill>
          <a:ln w="12700" cap="flat" cmpd="sng" algn="ctr">
            <a:solidFill>
              <a:srgbClr val="E9713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ptos" panose="02110004020202020204"/>
                <a:ea typeface="+mn-ea"/>
                <a:cs typeface="+mn-cs"/>
              </a:rPr>
              <a:t>Warp</a:t>
            </a:r>
          </a:p>
        </p:txBody>
      </p:sp>
      <p:sp>
        <p:nvSpPr>
          <p:cNvPr id="31" name="Rectangle: Rounded Corners 50">
            <a:extLst>
              <a:ext uri="{FF2B5EF4-FFF2-40B4-BE49-F238E27FC236}">
                <a16:creationId xmlns:a16="http://schemas.microsoft.com/office/drawing/2014/main" id="{7028BDAE-19E9-A11D-B1FB-9FC5E6AB98BB}"/>
              </a:ext>
            </a:extLst>
          </p:cNvPr>
          <p:cNvSpPr/>
          <p:nvPr/>
        </p:nvSpPr>
        <p:spPr>
          <a:xfrm>
            <a:off x="5132729" y="2845186"/>
            <a:ext cx="963266" cy="504242"/>
          </a:xfrm>
          <a:prstGeom prst="roundRect">
            <a:avLst/>
          </a:prstGeom>
          <a:solidFill>
            <a:srgbClr val="E97132">
              <a:lumMod val="110000"/>
              <a:satMod val="105000"/>
              <a:tint val="67000"/>
            </a:srgbClr>
          </a:solidFill>
          <a:ln w="12700" cap="flat" cmpd="sng" algn="ctr">
            <a:solidFill>
              <a:srgbClr val="E9713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ptos" panose="02110004020202020204"/>
                <a:ea typeface="+mn-ea"/>
                <a:cs typeface="+mn-cs"/>
              </a:rPr>
              <a:t>Warp</a:t>
            </a:r>
          </a:p>
        </p:txBody>
      </p:sp>
      <p:sp>
        <p:nvSpPr>
          <p:cNvPr id="32" name="Rectangle: Rounded Corners 51">
            <a:extLst>
              <a:ext uri="{FF2B5EF4-FFF2-40B4-BE49-F238E27FC236}">
                <a16:creationId xmlns:a16="http://schemas.microsoft.com/office/drawing/2014/main" id="{ABB298A5-F23F-C6B2-E5FB-1A6CF4F91533}"/>
              </a:ext>
            </a:extLst>
          </p:cNvPr>
          <p:cNvSpPr/>
          <p:nvPr/>
        </p:nvSpPr>
        <p:spPr>
          <a:xfrm>
            <a:off x="7055423" y="2845186"/>
            <a:ext cx="963266" cy="504242"/>
          </a:xfrm>
          <a:prstGeom prst="roundRect">
            <a:avLst/>
          </a:prstGeom>
          <a:solidFill>
            <a:srgbClr val="4EA72E">
              <a:lumMod val="110000"/>
              <a:satMod val="105000"/>
              <a:tint val="67000"/>
            </a:srgbClr>
          </a:solidFill>
          <a:ln w="12700" cap="flat" cmpd="sng" algn="ctr">
            <a:solidFill>
              <a:srgbClr val="4EA7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ptos" panose="02110004020202020204"/>
                <a:ea typeface="+mn-ea"/>
                <a:cs typeface="+mn-cs"/>
              </a:rPr>
              <a:t>Warp</a:t>
            </a:r>
          </a:p>
        </p:txBody>
      </p:sp>
      <p:sp>
        <p:nvSpPr>
          <p:cNvPr id="33" name="Rectangle: Rounded Corners 52">
            <a:extLst>
              <a:ext uri="{FF2B5EF4-FFF2-40B4-BE49-F238E27FC236}">
                <a16:creationId xmlns:a16="http://schemas.microsoft.com/office/drawing/2014/main" id="{BA8C1B25-D5F1-9451-EBFC-2403BF86C903}"/>
              </a:ext>
            </a:extLst>
          </p:cNvPr>
          <p:cNvSpPr/>
          <p:nvPr/>
        </p:nvSpPr>
        <p:spPr>
          <a:xfrm>
            <a:off x="6097242" y="2850227"/>
            <a:ext cx="963266" cy="504242"/>
          </a:xfrm>
          <a:prstGeom prst="roundRect">
            <a:avLst/>
          </a:prstGeom>
          <a:solidFill>
            <a:srgbClr val="E97132">
              <a:lumMod val="110000"/>
              <a:satMod val="105000"/>
              <a:tint val="67000"/>
            </a:srgbClr>
          </a:solidFill>
          <a:ln w="12700" cap="flat" cmpd="sng" algn="ctr">
            <a:solidFill>
              <a:srgbClr val="E9713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ptos" panose="02110004020202020204"/>
                <a:ea typeface="+mn-ea"/>
                <a:cs typeface="+mn-cs"/>
              </a:rPr>
              <a:t>Warp</a:t>
            </a:r>
          </a:p>
        </p:txBody>
      </p:sp>
      <p:sp>
        <p:nvSpPr>
          <p:cNvPr id="35" name="Rectangle: Rounded Corners 52">
            <a:extLst>
              <a:ext uri="{FF2B5EF4-FFF2-40B4-BE49-F238E27FC236}">
                <a16:creationId xmlns:a16="http://schemas.microsoft.com/office/drawing/2014/main" id="{A9471878-6D4A-25CF-6132-72347D8ABE4F}"/>
              </a:ext>
            </a:extLst>
          </p:cNvPr>
          <p:cNvSpPr/>
          <p:nvPr/>
        </p:nvSpPr>
        <p:spPr>
          <a:xfrm>
            <a:off x="7052641" y="2849638"/>
            <a:ext cx="963266" cy="504242"/>
          </a:xfrm>
          <a:prstGeom prst="roundRect">
            <a:avLst/>
          </a:prstGeom>
          <a:solidFill>
            <a:srgbClr val="E97132">
              <a:lumMod val="110000"/>
              <a:satMod val="105000"/>
              <a:tint val="67000"/>
            </a:srgbClr>
          </a:solidFill>
          <a:ln w="12700" cap="flat" cmpd="sng" algn="ctr">
            <a:solidFill>
              <a:srgbClr val="E9713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ptos" panose="02110004020202020204"/>
                <a:ea typeface="+mn-ea"/>
                <a:cs typeface="+mn-cs"/>
              </a:rPr>
              <a:t>Warp</a:t>
            </a:r>
          </a:p>
        </p:txBody>
      </p:sp>
      <p:sp>
        <p:nvSpPr>
          <p:cNvPr id="36" name="Rectangle: Rounded Corners 51">
            <a:extLst>
              <a:ext uri="{FF2B5EF4-FFF2-40B4-BE49-F238E27FC236}">
                <a16:creationId xmlns:a16="http://schemas.microsoft.com/office/drawing/2014/main" id="{C8CC9842-15AF-6D9A-A509-5B29DB9A0932}"/>
              </a:ext>
            </a:extLst>
          </p:cNvPr>
          <p:cNvSpPr/>
          <p:nvPr/>
        </p:nvSpPr>
        <p:spPr>
          <a:xfrm>
            <a:off x="6097242" y="2850816"/>
            <a:ext cx="963266" cy="504242"/>
          </a:xfrm>
          <a:prstGeom prst="roundRect">
            <a:avLst/>
          </a:prstGeom>
          <a:solidFill>
            <a:srgbClr val="4EA72E">
              <a:lumMod val="110000"/>
              <a:satMod val="105000"/>
              <a:tint val="67000"/>
            </a:srgbClr>
          </a:solidFill>
          <a:ln w="12700" cap="flat" cmpd="sng" algn="ctr">
            <a:solidFill>
              <a:srgbClr val="4EA72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ptos" panose="02110004020202020204"/>
                <a:ea typeface="+mn-ea"/>
                <a:cs typeface="+mn-cs"/>
              </a:rPr>
              <a:t>Warp</a:t>
            </a:r>
          </a:p>
        </p:txBody>
      </p:sp>
      <p:sp>
        <p:nvSpPr>
          <p:cNvPr id="37" name="TextBox 36">
            <a:extLst>
              <a:ext uri="{FF2B5EF4-FFF2-40B4-BE49-F238E27FC236}">
                <a16:creationId xmlns:a16="http://schemas.microsoft.com/office/drawing/2014/main" id="{18A51293-81FA-FBED-9A3A-EF75D4E5BB1D}"/>
              </a:ext>
            </a:extLst>
          </p:cNvPr>
          <p:cNvSpPr txBox="1"/>
          <p:nvPr/>
        </p:nvSpPr>
        <p:spPr>
          <a:xfrm>
            <a:off x="8906688" y="3163860"/>
            <a:ext cx="2564677" cy="646331"/>
          </a:xfrm>
          <a:prstGeom prst="rect">
            <a:avLst/>
          </a:prstGeom>
          <a:noFill/>
        </p:spPr>
        <p:txBody>
          <a:bodyPr wrap="none" rtlCol="0">
            <a:spAutoFit/>
          </a:bodyPr>
          <a:lstStyle/>
          <a:p>
            <a:pPr algn="ctr" defTabSz="914400"/>
            <a:r>
              <a:rPr lang="en-US" b="1">
                <a:solidFill>
                  <a:srgbClr val="4EA72E"/>
                </a:solidFill>
                <a:latin typeface="Aptos" panose="02110004020202020204"/>
              </a:rPr>
              <a:t>Green = Prefill Warp</a:t>
            </a:r>
          </a:p>
          <a:p>
            <a:pPr algn="ctr" defTabSz="914400"/>
            <a:r>
              <a:rPr lang="en-US" b="1">
                <a:solidFill>
                  <a:srgbClr val="E97132"/>
                </a:solidFill>
                <a:latin typeface="Aptos" panose="02110004020202020204"/>
              </a:rPr>
              <a:t>Orange = Decode Warp</a:t>
            </a:r>
          </a:p>
        </p:txBody>
      </p:sp>
      <p:sp>
        <p:nvSpPr>
          <p:cNvPr id="38" name="Slide Number Placeholder 37">
            <a:extLst>
              <a:ext uri="{FF2B5EF4-FFF2-40B4-BE49-F238E27FC236}">
                <a16:creationId xmlns:a16="http://schemas.microsoft.com/office/drawing/2014/main" id="{B8335DF5-C274-54F1-B66C-B9BDCA0D59B2}"/>
              </a:ext>
            </a:extLst>
          </p:cNvPr>
          <p:cNvSpPr>
            <a:spLocks noGrp="1"/>
          </p:cNvSpPr>
          <p:nvPr>
            <p:ph type="sldNum" sz="quarter" idx="14"/>
          </p:nvPr>
        </p:nvSpPr>
        <p:spPr/>
        <p:txBody>
          <a:bodyPr/>
          <a:lstStyle/>
          <a:p>
            <a:fld id="{04AED599-1D0F-3E40-81CA-01C30F87847C}" type="slidenum">
              <a:rPr lang="en-US" smtClean="0"/>
              <a:pPr/>
              <a:t>36</a:t>
            </a:fld>
            <a:endParaRPr lang="en-US"/>
          </a:p>
        </p:txBody>
      </p:sp>
    </p:spTree>
    <p:extLst>
      <p:ext uri="{BB962C8B-B14F-4D97-AF65-F5344CB8AC3E}">
        <p14:creationId xmlns:p14="http://schemas.microsoft.com/office/powerpoint/2010/main" val="148873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8"/>
                                        </p:tgtEl>
                                      </p:cBhvr>
                                    </p:animEffect>
                                    <p:set>
                                      <p:cBhvr>
                                        <p:cTn id="10" dur="1" fill="hold">
                                          <p:stCondLst>
                                            <p:cond delay="499"/>
                                          </p:stCondLst>
                                        </p:cTn>
                                        <p:tgtEl>
                                          <p:spTgt spid="18"/>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500"/>
                                        <p:tgtEl>
                                          <p:spTgt spid="3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667" decel="49333" fill="hold" grpId="1" nodeType="clickEffect">
                                  <p:stCondLst>
                                    <p:cond delay="0"/>
                                  </p:stCondLst>
                                  <p:childTnLst>
                                    <p:animMotion origin="layout" path="M 0 -3.7037E-7 L 0.11849 0.08935 " pathEditMode="relative" rAng="0" ptsTypes="AA">
                                      <p:cBhvr>
                                        <p:cTn id="27" dur="750" fill="hold"/>
                                        <p:tgtEl>
                                          <p:spTgt spid="30"/>
                                        </p:tgtEl>
                                        <p:attrNameLst>
                                          <p:attrName>ppt_x</p:attrName>
                                          <p:attrName>ppt_y</p:attrName>
                                        </p:attrNameLst>
                                      </p:cBhvr>
                                      <p:rCtr x="5924" y="4468"/>
                                    </p:animMotion>
                                  </p:childTnLst>
                                </p:cTn>
                              </p:par>
                            </p:childTnLst>
                          </p:cTn>
                        </p:par>
                        <p:par>
                          <p:cTn id="28" fill="hold">
                            <p:stCondLst>
                              <p:cond delay="750"/>
                            </p:stCondLst>
                            <p:childTnLst>
                              <p:par>
                                <p:cTn id="29" presetID="42" presetClass="path" presetSubtype="0" accel="50667" decel="49333" fill="hold" grpId="2" nodeType="afterEffect">
                                  <p:stCondLst>
                                    <p:cond delay="0"/>
                                  </p:stCondLst>
                                  <p:childTnLst>
                                    <p:animMotion origin="layout" path="M 0.11849 0.08935 L 0.0543 0.29005 " pathEditMode="relative" rAng="0" ptsTypes="AA">
                                      <p:cBhvr>
                                        <p:cTn id="30" dur="750" fill="hold"/>
                                        <p:tgtEl>
                                          <p:spTgt spid="30"/>
                                        </p:tgtEl>
                                        <p:attrNameLst>
                                          <p:attrName>ppt_x</p:attrName>
                                          <p:attrName>ppt_y</p:attrName>
                                        </p:attrNameLst>
                                      </p:cBhvr>
                                      <p:rCtr x="-3216" y="10023"/>
                                    </p:animMotion>
                                  </p:childTnLst>
                                </p:cTn>
                              </p:par>
                            </p:childTnLst>
                          </p:cTn>
                        </p:par>
                        <p:par>
                          <p:cTn id="31" fill="hold">
                            <p:stCondLst>
                              <p:cond delay="1500"/>
                            </p:stCondLst>
                            <p:childTnLst>
                              <p:par>
                                <p:cTn id="32" presetID="42" presetClass="path" presetSubtype="0" accel="50667" decel="49333" fill="hold" grpId="1" nodeType="afterEffect">
                                  <p:stCondLst>
                                    <p:cond delay="0"/>
                                  </p:stCondLst>
                                  <p:childTnLst>
                                    <p:animMotion origin="layout" path="M 3.33333E-6 -3.7037E-7 L 0.03932 0.08935 " pathEditMode="relative" rAng="0" ptsTypes="AA">
                                      <p:cBhvr>
                                        <p:cTn id="33" dur="750" fill="hold"/>
                                        <p:tgtEl>
                                          <p:spTgt spid="31"/>
                                        </p:tgtEl>
                                        <p:attrNameLst>
                                          <p:attrName>ppt_x</p:attrName>
                                          <p:attrName>ppt_y</p:attrName>
                                        </p:attrNameLst>
                                      </p:cBhvr>
                                      <p:rCtr x="1966" y="4468"/>
                                    </p:animMotion>
                                  </p:childTnLst>
                                </p:cTn>
                              </p:par>
                            </p:childTnLst>
                          </p:cTn>
                        </p:par>
                        <p:par>
                          <p:cTn id="34" fill="hold">
                            <p:stCondLst>
                              <p:cond delay="2250"/>
                            </p:stCondLst>
                            <p:childTnLst>
                              <p:par>
                                <p:cTn id="35" presetID="42" presetClass="path" presetSubtype="0" accel="50667" decel="49333" fill="hold" grpId="2" nodeType="afterEffect">
                                  <p:stCondLst>
                                    <p:cond delay="0"/>
                                  </p:stCondLst>
                                  <p:childTnLst>
                                    <p:animMotion origin="layout" path="M 0.03932 0.08935 L 0.10794 0.28935 " pathEditMode="relative" rAng="0" ptsTypes="AA">
                                      <p:cBhvr>
                                        <p:cTn id="36" dur="750" fill="hold"/>
                                        <p:tgtEl>
                                          <p:spTgt spid="31"/>
                                        </p:tgtEl>
                                        <p:attrNameLst>
                                          <p:attrName>ppt_x</p:attrName>
                                          <p:attrName>ppt_y</p:attrName>
                                        </p:attrNameLst>
                                      </p:cBhvr>
                                      <p:rCtr x="3424" y="10000"/>
                                    </p:animMotion>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667" decel="49333" autoRev="1" fill="remove" grpId="1" nodeType="clickEffect">
                                  <p:stCondLst>
                                    <p:cond delay="0"/>
                                  </p:stCondLst>
                                  <p:childTnLst>
                                    <p:animMotion origin="layout" path="M -3.33333E-6 -4.81481E-6 L -0.03958 0.08936 " pathEditMode="relative" rAng="0" ptsTypes="AA">
                                      <p:cBhvr>
                                        <p:cTn id="40" dur="750" fill="hold"/>
                                        <p:tgtEl>
                                          <p:spTgt spid="33"/>
                                        </p:tgtEl>
                                        <p:attrNameLst>
                                          <p:attrName>ppt_x</p:attrName>
                                          <p:attrName>ppt_y</p:attrName>
                                        </p:attrNameLst>
                                      </p:cBhvr>
                                      <p:rCtr x="-1979" y="4468"/>
                                    </p:animMotion>
                                  </p:childTnLst>
                                </p:cTn>
                              </p:par>
                            </p:childTnLst>
                          </p:cTn>
                        </p:par>
                        <p:par>
                          <p:cTn id="41" fill="hold">
                            <p:stCondLst>
                              <p:cond delay="1500"/>
                            </p:stCondLst>
                            <p:childTnLst>
                              <p:par>
                                <p:cTn id="42" presetID="42" presetClass="path" presetSubtype="0" accel="50667" decel="49333" autoRev="1" fill="remove" grpId="1" nodeType="afterEffect">
                                  <p:stCondLst>
                                    <p:cond delay="0"/>
                                  </p:stCondLst>
                                  <p:childTnLst>
                                    <p:animMotion origin="layout" path="M 1.25E-6 -4.81481E-6 L -0.11823 0.08936 " pathEditMode="relative" rAng="0" ptsTypes="AA">
                                      <p:cBhvr>
                                        <p:cTn id="43" dur="750" fill="hold"/>
                                        <p:tgtEl>
                                          <p:spTgt spid="35"/>
                                        </p:tgtEl>
                                        <p:attrNameLst>
                                          <p:attrName>ppt_x</p:attrName>
                                          <p:attrName>ppt_y</p:attrName>
                                        </p:attrNameLst>
                                      </p:cBhvr>
                                      <p:rCtr x="-5911" y="4468"/>
                                    </p:animMotion>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2" nodeType="clickEffect">
                                  <p:stCondLst>
                                    <p:cond delay="0"/>
                                  </p:stCondLst>
                                  <p:childTnLst>
                                    <p:animEffect transition="out" filter="fade">
                                      <p:cBhvr>
                                        <p:cTn id="47" dur="500"/>
                                        <p:tgtEl>
                                          <p:spTgt spid="33"/>
                                        </p:tgtEl>
                                      </p:cBhvr>
                                    </p:animEffect>
                                    <p:set>
                                      <p:cBhvr>
                                        <p:cTn id="48" dur="1" fill="hold">
                                          <p:stCondLst>
                                            <p:cond delay="499"/>
                                          </p:stCondLst>
                                        </p:cTn>
                                        <p:tgtEl>
                                          <p:spTgt spid="33"/>
                                        </p:tgtEl>
                                        <p:attrNameLst>
                                          <p:attrName>style.visibility</p:attrName>
                                        </p:attrNameLst>
                                      </p:cBhvr>
                                      <p:to>
                                        <p:strVal val="hidden"/>
                                      </p:to>
                                    </p:set>
                                  </p:childTnLst>
                                </p:cTn>
                              </p:par>
                              <p:par>
                                <p:cTn id="49" presetID="10" presetClass="exit" presetSubtype="0" fill="hold" grpId="2" nodeType="withEffect">
                                  <p:stCondLst>
                                    <p:cond delay="0"/>
                                  </p:stCondLst>
                                  <p:childTnLst>
                                    <p:animEffect transition="out" filter="fade">
                                      <p:cBhvr>
                                        <p:cTn id="50" dur="500"/>
                                        <p:tgtEl>
                                          <p:spTgt spid="35"/>
                                        </p:tgtEl>
                                      </p:cBhvr>
                                    </p:animEffect>
                                    <p:set>
                                      <p:cBhvr>
                                        <p:cTn id="51" dur="1" fill="hold">
                                          <p:stCondLst>
                                            <p:cond delay="499"/>
                                          </p:stCondLst>
                                        </p:cTn>
                                        <p:tgtEl>
                                          <p:spTgt spid="35"/>
                                        </p:tgtEl>
                                        <p:attrNameLst>
                                          <p:attrName>style.visibility</p:attrName>
                                        </p:attrNameLst>
                                      </p:cBhvr>
                                      <p:to>
                                        <p:strVal val="hidden"/>
                                      </p:to>
                                    </p:se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childTnLst>
                          </p:cTn>
                        </p:par>
                        <p:par>
                          <p:cTn id="59" fill="hold">
                            <p:stCondLst>
                              <p:cond delay="1000"/>
                            </p:stCondLst>
                            <p:childTnLst>
                              <p:par>
                                <p:cTn id="60" presetID="42" presetClass="path" presetSubtype="0" accel="50667" decel="49333" fill="hold" grpId="1" nodeType="afterEffect">
                                  <p:stCondLst>
                                    <p:cond delay="0"/>
                                  </p:stCondLst>
                                  <p:childTnLst>
                                    <p:animMotion origin="layout" path="M -3.33333E-6 -4.81481E-6 L -0.03984 0.08843 " pathEditMode="relative" rAng="0" ptsTypes="AA">
                                      <p:cBhvr>
                                        <p:cTn id="61" dur="750" fill="hold"/>
                                        <p:tgtEl>
                                          <p:spTgt spid="36"/>
                                        </p:tgtEl>
                                        <p:attrNameLst>
                                          <p:attrName>ppt_x</p:attrName>
                                          <p:attrName>ppt_y</p:attrName>
                                        </p:attrNameLst>
                                      </p:cBhvr>
                                      <p:rCtr x="-1992" y="4421"/>
                                    </p:animMotion>
                                  </p:childTnLst>
                                </p:cTn>
                              </p:par>
                            </p:childTnLst>
                          </p:cTn>
                        </p:par>
                        <p:par>
                          <p:cTn id="62" fill="hold">
                            <p:stCondLst>
                              <p:cond delay="1750"/>
                            </p:stCondLst>
                            <p:childTnLst>
                              <p:par>
                                <p:cTn id="63" presetID="42" presetClass="path" presetSubtype="0" accel="50667" decel="49333" fill="hold" grpId="2" nodeType="afterEffect">
                                  <p:stCondLst>
                                    <p:cond delay="0"/>
                                  </p:stCondLst>
                                  <p:childTnLst>
                                    <p:animMotion origin="layout" path="M -0.03984 0.08843 L -0.10547 0.1963 " pathEditMode="relative" rAng="0" ptsTypes="AA">
                                      <p:cBhvr>
                                        <p:cTn id="64" dur="750" fill="hold"/>
                                        <p:tgtEl>
                                          <p:spTgt spid="36"/>
                                        </p:tgtEl>
                                        <p:attrNameLst>
                                          <p:attrName>ppt_x</p:attrName>
                                          <p:attrName>ppt_y</p:attrName>
                                        </p:attrNameLst>
                                      </p:cBhvr>
                                      <p:rCtr x="-3281" y="5394"/>
                                    </p:animMotion>
                                  </p:childTnLst>
                                </p:cTn>
                              </p:par>
                            </p:childTnLst>
                          </p:cTn>
                        </p:par>
                        <p:par>
                          <p:cTn id="65" fill="hold">
                            <p:stCondLst>
                              <p:cond delay="2500"/>
                            </p:stCondLst>
                            <p:childTnLst>
                              <p:par>
                                <p:cTn id="66" presetID="42" presetClass="path" presetSubtype="0" accel="50667" decel="49333" fill="hold" grpId="1" nodeType="afterEffect">
                                  <p:stCondLst>
                                    <p:cond delay="0"/>
                                  </p:stCondLst>
                                  <p:childTnLst>
                                    <p:animMotion origin="layout" path="M 1.04167E-6 -3.7037E-7 L -0.11836 0.08935 " pathEditMode="relative" rAng="0" ptsTypes="AA">
                                      <p:cBhvr>
                                        <p:cTn id="67" dur="750" fill="hold"/>
                                        <p:tgtEl>
                                          <p:spTgt spid="32"/>
                                        </p:tgtEl>
                                        <p:attrNameLst>
                                          <p:attrName>ppt_x</p:attrName>
                                          <p:attrName>ppt_y</p:attrName>
                                        </p:attrNameLst>
                                      </p:cBhvr>
                                      <p:rCtr x="-5924" y="4468"/>
                                    </p:animMotion>
                                  </p:childTnLst>
                                </p:cTn>
                              </p:par>
                            </p:childTnLst>
                          </p:cTn>
                        </p:par>
                        <p:par>
                          <p:cTn id="68" fill="hold">
                            <p:stCondLst>
                              <p:cond delay="3250"/>
                            </p:stCondLst>
                            <p:childTnLst>
                              <p:par>
                                <p:cTn id="69" presetID="42" presetClass="path" presetSubtype="0" accel="50667" decel="49333" fill="hold" grpId="2" nodeType="afterEffect">
                                  <p:stCondLst>
                                    <p:cond delay="0"/>
                                  </p:stCondLst>
                                  <p:childTnLst>
                                    <p:animMotion origin="layout" path="M -0.11836 0.08935 L -0.05026 0.19722 " pathEditMode="relative" rAng="0" ptsTypes="AA">
                                      <p:cBhvr>
                                        <p:cTn id="70" dur="750" fill="hold"/>
                                        <p:tgtEl>
                                          <p:spTgt spid="32"/>
                                        </p:tgtEl>
                                        <p:attrNameLst>
                                          <p:attrName>ppt_x</p:attrName>
                                          <p:attrName>ppt_y</p:attrName>
                                        </p:attrNameLst>
                                      </p:cBhvr>
                                      <p:rCtr x="3398" y="53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4" grpId="0" animBg="1"/>
      <p:bldP spid="30" grpId="0" animBg="1"/>
      <p:bldP spid="30" grpId="1" animBg="1"/>
      <p:bldP spid="30" grpId="2" animBg="1"/>
      <p:bldP spid="31" grpId="0" animBg="1"/>
      <p:bldP spid="31" grpId="1" animBg="1"/>
      <p:bldP spid="31" grpId="2" animBg="1"/>
      <p:bldP spid="32" grpId="0" animBg="1"/>
      <p:bldP spid="32" grpId="1" animBg="1"/>
      <p:bldP spid="32" grpId="2" animBg="1"/>
      <p:bldP spid="33" grpId="0" animBg="1"/>
      <p:bldP spid="33" grpId="1" animBg="1"/>
      <p:bldP spid="33" grpId="2" animBg="1"/>
      <p:bldP spid="35" grpId="0" animBg="1"/>
      <p:bldP spid="35" grpId="1" animBg="1"/>
      <p:bldP spid="35" grpId="2" animBg="1"/>
      <p:bldP spid="36" grpId="0" animBg="1"/>
      <p:bldP spid="36" grpId="1" animBg="1"/>
      <p:bldP spid="36" grpId="2"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8E642A-25BD-3342-5D99-3B06358BF9BD}"/>
              </a:ext>
            </a:extLst>
          </p:cNvPr>
          <p:cNvSpPr>
            <a:spLocks noGrp="1"/>
          </p:cNvSpPr>
          <p:nvPr>
            <p:ph type="body" sz="quarter" idx="11"/>
          </p:nvPr>
        </p:nvSpPr>
        <p:spPr/>
        <p:txBody>
          <a:bodyPr/>
          <a:lstStyle/>
          <a:p>
            <a:r>
              <a:rPr lang="en-US" b="1" dirty="0"/>
              <a:t>Goal</a:t>
            </a:r>
            <a:r>
              <a:rPr lang="en-US" dirty="0"/>
              <a:t>: Overlap compute-heavy prefill with memory-bandwidth-heavy decode to fully utilize GPU resources.</a:t>
            </a:r>
          </a:p>
          <a:p>
            <a:pPr lvl="1">
              <a:lnSpc>
                <a:spcPct val="200000"/>
              </a:lnSpc>
            </a:pPr>
            <a:r>
              <a:rPr lang="en-US" b="1" dirty="0"/>
              <a:t>Sub Goal: </a:t>
            </a:r>
            <a:r>
              <a:rPr lang="en-US" dirty="0"/>
              <a:t> Co locate prefill and decode CTAs within the same SM </a:t>
            </a:r>
          </a:p>
        </p:txBody>
      </p:sp>
      <p:sp>
        <p:nvSpPr>
          <p:cNvPr id="2" name="Title 1">
            <a:extLst>
              <a:ext uri="{FF2B5EF4-FFF2-40B4-BE49-F238E27FC236}">
                <a16:creationId xmlns:a16="http://schemas.microsoft.com/office/drawing/2014/main" id="{440A54A1-6162-3DB5-3B1B-4B44CE370BDD}"/>
              </a:ext>
            </a:extLst>
          </p:cNvPr>
          <p:cNvSpPr>
            <a:spLocks noGrp="1"/>
          </p:cNvSpPr>
          <p:nvPr>
            <p:ph type="title"/>
          </p:nvPr>
        </p:nvSpPr>
        <p:spPr/>
        <p:txBody>
          <a:bodyPr/>
          <a:lstStyle/>
          <a:p>
            <a:r>
              <a:rPr lang="en-US" dirty="0"/>
              <a:t>Fusing prefill and decode</a:t>
            </a:r>
          </a:p>
        </p:txBody>
      </p:sp>
      <p:sp>
        <p:nvSpPr>
          <p:cNvPr id="5" name="Slide Number Placeholder 4">
            <a:extLst>
              <a:ext uri="{FF2B5EF4-FFF2-40B4-BE49-F238E27FC236}">
                <a16:creationId xmlns:a16="http://schemas.microsoft.com/office/drawing/2014/main" id="{4E4998D4-C84A-FEFD-BE9D-0794E363F464}"/>
              </a:ext>
            </a:extLst>
          </p:cNvPr>
          <p:cNvSpPr>
            <a:spLocks noGrp="1"/>
          </p:cNvSpPr>
          <p:nvPr>
            <p:ph type="sldNum" sz="quarter" idx="13"/>
          </p:nvPr>
        </p:nvSpPr>
        <p:spPr/>
        <p:txBody>
          <a:bodyPr/>
          <a:lstStyle/>
          <a:p>
            <a:fld id="{04AED599-1D0F-3E40-81CA-01C30F87847C}" type="slidenum">
              <a:rPr lang="en-US" smtClean="0"/>
              <a:pPr/>
              <a:t>37</a:t>
            </a:fld>
            <a:endParaRPr lang="en-US"/>
          </a:p>
        </p:txBody>
      </p:sp>
    </p:spTree>
    <p:extLst>
      <p:ext uri="{BB962C8B-B14F-4D97-AF65-F5344CB8AC3E}">
        <p14:creationId xmlns:p14="http://schemas.microsoft.com/office/powerpoint/2010/main" val="255845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8E642A-25BD-3342-5D99-3B06358BF9BD}"/>
              </a:ext>
            </a:extLst>
          </p:cNvPr>
          <p:cNvSpPr>
            <a:spLocks noGrp="1"/>
          </p:cNvSpPr>
          <p:nvPr>
            <p:ph type="body" sz="quarter" idx="11"/>
          </p:nvPr>
        </p:nvSpPr>
        <p:spPr/>
        <p:txBody>
          <a:bodyPr>
            <a:noAutofit/>
          </a:bodyPr>
          <a:lstStyle/>
          <a:p>
            <a:pPr>
              <a:lnSpc>
                <a:spcPct val="120000"/>
              </a:lnSpc>
            </a:pPr>
            <a:r>
              <a:rPr lang="en-US" b="1" dirty="0"/>
              <a:t>Naïve fusion (CTA-parallel): </a:t>
            </a:r>
            <a:r>
              <a:rPr lang="en-US" dirty="0"/>
              <a:t>Combined kernel for both prefill and decode.</a:t>
            </a:r>
            <a:endParaRPr lang="en-US" b="1" dirty="0"/>
          </a:p>
          <a:p>
            <a:pPr>
              <a:lnSpc>
                <a:spcPct val="120000"/>
              </a:lnSpc>
            </a:pPr>
            <a:endParaRPr lang="en-US" sz="800" b="1" dirty="0"/>
          </a:p>
          <a:p>
            <a:pPr>
              <a:lnSpc>
                <a:spcPct val="120000"/>
              </a:lnSpc>
            </a:pPr>
            <a:r>
              <a:rPr lang="en-US" b="1" dirty="0"/>
              <a:t>Kernel-parallel: </a:t>
            </a:r>
            <a:r>
              <a:rPr lang="en-US" dirty="0"/>
              <a:t>Launch kernels in separate CUDA Streams.</a:t>
            </a:r>
          </a:p>
          <a:p>
            <a:pPr>
              <a:lnSpc>
                <a:spcPct val="120000"/>
              </a:lnSpc>
            </a:pPr>
            <a:endParaRPr lang="en-US" b="1" dirty="0"/>
          </a:p>
          <a:p>
            <a:pPr>
              <a:lnSpc>
                <a:spcPct val="120000"/>
              </a:lnSpc>
            </a:pPr>
            <a:r>
              <a:rPr lang="en-US" b="1" dirty="0"/>
              <a:t>Warp-parallel</a:t>
            </a:r>
            <a:r>
              <a:rPr lang="en-US" dirty="0"/>
              <a:t>: Divide warps in the CTA among ops [</a:t>
            </a:r>
            <a:r>
              <a:rPr lang="en-US" dirty="0" err="1"/>
              <a:t>HFuse</a:t>
            </a:r>
            <a:r>
              <a:rPr lang="en-US" dirty="0"/>
              <a:t>, CGO ‘22].</a:t>
            </a:r>
          </a:p>
          <a:p>
            <a:pPr>
              <a:lnSpc>
                <a:spcPct val="120000"/>
              </a:lnSpc>
            </a:pPr>
            <a:endParaRPr lang="en-US" b="1" dirty="0"/>
          </a:p>
          <a:p>
            <a:pPr>
              <a:lnSpc>
                <a:spcPct val="120000"/>
              </a:lnSpc>
            </a:pPr>
            <a:r>
              <a:rPr lang="en-US" b="1" dirty="0"/>
              <a:t>Intra-thread</a:t>
            </a:r>
            <a:r>
              <a:rPr lang="en-US" dirty="0"/>
              <a:t>: Every thread performs both operations.</a:t>
            </a:r>
          </a:p>
        </p:txBody>
      </p:sp>
      <p:sp>
        <p:nvSpPr>
          <p:cNvPr id="2" name="Title 1">
            <a:extLst>
              <a:ext uri="{FF2B5EF4-FFF2-40B4-BE49-F238E27FC236}">
                <a16:creationId xmlns:a16="http://schemas.microsoft.com/office/drawing/2014/main" id="{440A54A1-6162-3DB5-3B1B-4B44CE370BDD}"/>
              </a:ext>
            </a:extLst>
          </p:cNvPr>
          <p:cNvSpPr>
            <a:spLocks noGrp="1"/>
          </p:cNvSpPr>
          <p:nvPr>
            <p:ph type="title"/>
          </p:nvPr>
        </p:nvSpPr>
        <p:spPr/>
        <p:txBody>
          <a:bodyPr/>
          <a:lstStyle/>
          <a:p>
            <a:r>
              <a:rPr lang="en-US" dirty="0"/>
              <a:t>Known methods of kernel fusion</a:t>
            </a:r>
          </a:p>
        </p:txBody>
      </p:sp>
      <p:sp>
        <p:nvSpPr>
          <p:cNvPr id="8" name="Rectangle 7">
            <a:extLst>
              <a:ext uri="{FF2B5EF4-FFF2-40B4-BE49-F238E27FC236}">
                <a16:creationId xmlns:a16="http://schemas.microsoft.com/office/drawing/2014/main" id="{CB577201-3C92-EBD0-B908-F25035339699}"/>
              </a:ext>
            </a:extLst>
          </p:cNvPr>
          <p:cNvSpPr/>
          <p:nvPr/>
        </p:nvSpPr>
        <p:spPr>
          <a:xfrm>
            <a:off x="838200" y="2307557"/>
            <a:ext cx="10149348" cy="1607554"/>
          </a:xfrm>
          <a:prstGeom prst="rect">
            <a:avLst/>
          </a:prstGeom>
          <a:noFill/>
          <a:ln w="57150">
            <a:solidFill>
              <a:srgbClr val="4EA7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Rectangle 8">
            <a:extLst>
              <a:ext uri="{FF2B5EF4-FFF2-40B4-BE49-F238E27FC236}">
                <a16:creationId xmlns:a16="http://schemas.microsoft.com/office/drawing/2014/main" id="{00C3CA5D-422D-E663-8AE5-07BA681188EC}"/>
              </a:ext>
            </a:extLst>
          </p:cNvPr>
          <p:cNvSpPr/>
          <p:nvPr/>
        </p:nvSpPr>
        <p:spPr>
          <a:xfrm>
            <a:off x="838199" y="4501590"/>
            <a:ext cx="10515600" cy="461665"/>
          </a:xfrm>
          <a:prstGeom prst="rect">
            <a:avLst/>
          </a:prstGeom>
          <a:noFill/>
          <a:ln w="57150">
            <a:solidFill>
              <a:srgbClr val="E971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TextBox 9">
            <a:extLst>
              <a:ext uri="{FF2B5EF4-FFF2-40B4-BE49-F238E27FC236}">
                <a16:creationId xmlns:a16="http://schemas.microsoft.com/office/drawing/2014/main" id="{E1363FB3-D013-8640-D9E2-6FA8B2B25577}"/>
              </a:ext>
            </a:extLst>
          </p:cNvPr>
          <p:cNvSpPr txBox="1"/>
          <p:nvPr/>
        </p:nvSpPr>
        <p:spPr>
          <a:xfrm>
            <a:off x="2460513" y="3952283"/>
            <a:ext cx="7270965"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EA72E"/>
                </a:solidFill>
                <a:effectLst/>
                <a:uLnTx/>
                <a:uFillTx/>
                <a:latin typeface="Aptos" panose="02110004020202020204"/>
                <a:ea typeface="+mn-ea"/>
                <a:cs typeface="+mn-cs"/>
              </a:rPr>
              <a:t>Cannot guarantee operation co-location within SM.</a:t>
            </a:r>
          </a:p>
        </p:txBody>
      </p:sp>
      <p:sp>
        <p:nvSpPr>
          <p:cNvPr id="11" name="TextBox 10">
            <a:extLst>
              <a:ext uri="{FF2B5EF4-FFF2-40B4-BE49-F238E27FC236}">
                <a16:creationId xmlns:a16="http://schemas.microsoft.com/office/drawing/2014/main" id="{E69B2625-1F82-534C-EF16-57D0699D626C}"/>
              </a:ext>
            </a:extLst>
          </p:cNvPr>
          <p:cNvSpPr txBox="1"/>
          <p:nvPr/>
        </p:nvSpPr>
        <p:spPr>
          <a:xfrm>
            <a:off x="2978156" y="4963255"/>
            <a:ext cx="6235681"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97132"/>
                </a:solidFill>
                <a:effectLst/>
                <a:uLnTx/>
                <a:uFillTx/>
                <a:latin typeface="Aptos" panose="02110004020202020204"/>
                <a:ea typeface="+mn-ea"/>
                <a:cs typeface="+mn-cs"/>
              </a:rPr>
              <a:t>Exhibits bad load balancing within the GPU.</a:t>
            </a:r>
          </a:p>
        </p:txBody>
      </p:sp>
      <p:sp>
        <p:nvSpPr>
          <p:cNvPr id="5" name="Rectangle 4">
            <a:extLst>
              <a:ext uri="{FF2B5EF4-FFF2-40B4-BE49-F238E27FC236}">
                <a16:creationId xmlns:a16="http://schemas.microsoft.com/office/drawing/2014/main" id="{A46502F0-AA4D-5805-A9C2-5E41961CFF4D}"/>
              </a:ext>
            </a:extLst>
          </p:cNvPr>
          <p:cNvSpPr/>
          <p:nvPr/>
        </p:nvSpPr>
        <p:spPr>
          <a:xfrm>
            <a:off x="838199" y="5499263"/>
            <a:ext cx="8556524" cy="461665"/>
          </a:xfrm>
          <a:prstGeom prst="rect">
            <a:avLst/>
          </a:prstGeom>
          <a:noFill/>
          <a:ln w="57150">
            <a:solidFill>
              <a:srgbClr val="165F8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E2841"/>
              </a:solidFill>
              <a:effectLst/>
              <a:uLnTx/>
              <a:uFillTx/>
              <a:latin typeface="Aptos" panose="02110004020202020204"/>
              <a:ea typeface="+mn-ea"/>
              <a:cs typeface="+mn-cs"/>
            </a:endParaRPr>
          </a:p>
        </p:txBody>
      </p:sp>
      <p:sp>
        <p:nvSpPr>
          <p:cNvPr id="6" name="TextBox 5">
            <a:extLst>
              <a:ext uri="{FF2B5EF4-FFF2-40B4-BE49-F238E27FC236}">
                <a16:creationId xmlns:a16="http://schemas.microsoft.com/office/drawing/2014/main" id="{06407666-CDC4-E292-5108-664E52F51B86}"/>
              </a:ext>
            </a:extLst>
          </p:cNvPr>
          <p:cNvSpPr txBox="1"/>
          <p:nvPr/>
        </p:nvSpPr>
        <p:spPr>
          <a:xfrm>
            <a:off x="3433858" y="5998099"/>
            <a:ext cx="5324278" cy="461665"/>
          </a:xfrm>
          <a:prstGeom prst="rect">
            <a:avLst/>
          </a:prstGeom>
          <a:noFill/>
          <a:ln>
            <a:no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165F82"/>
                </a:solidFill>
                <a:effectLst/>
                <a:uLnTx/>
                <a:uFillTx/>
                <a:latin typeface="Aptos" panose="02110004020202020204"/>
                <a:ea typeface="+mn-ea"/>
                <a:cs typeface="+mn-cs"/>
              </a:rPr>
              <a:t>Excessive synchronization overhead.</a:t>
            </a:r>
          </a:p>
        </p:txBody>
      </p:sp>
      <p:sp>
        <p:nvSpPr>
          <p:cNvPr id="12" name="Slide Number Placeholder 11">
            <a:extLst>
              <a:ext uri="{FF2B5EF4-FFF2-40B4-BE49-F238E27FC236}">
                <a16:creationId xmlns:a16="http://schemas.microsoft.com/office/drawing/2014/main" id="{384988E1-95EF-0CC3-CD12-BC1092B89162}"/>
              </a:ext>
            </a:extLst>
          </p:cNvPr>
          <p:cNvSpPr>
            <a:spLocks noGrp="1"/>
          </p:cNvSpPr>
          <p:nvPr>
            <p:ph type="sldNum" sz="quarter" idx="13"/>
          </p:nvPr>
        </p:nvSpPr>
        <p:spPr/>
        <p:txBody>
          <a:bodyPr/>
          <a:lstStyle/>
          <a:p>
            <a:fld id="{04AED599-1D0F-3E40-81CA-01C30F87847C}" type="slidenum">
              <a:rPr lang="en-US" smtClean="0"/>
              <a:pPr/>
              <a:t>38</a:t>
            </a:fld>
            <a:endParaRPr lang="en-US"/>
          </a:p>
        </p:txBody>
      </p:sp>
    </p:spTree>
    <p:extLst>
      <p:ext uri="{BB962C8B-B14F-4D97-AF65-F5344CB8AC3E}">
        <p14:creationId xmlns:p14="http://schemas.microsoft.com/office/powerpoint/2010/main" val="106933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5" grpId="0" animBg="1"/>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FDDCBB7A-A293-CF8B-2AD7-5DA33E80279B}"/>
              </a:ext>
            </a:extLst>
          </p:cNvPr>
          <p:cNvGrpSpPr/>
          <p:nvPr/>
        </p:nvGrpSpPr>
        <p:grpSpPr>
          <a:xfrm>
            <a:off x="5137926" y="1463040"/>
            <a:ext cx="2166398" cy="2375652"/>
            <a:chOff x="5600977" y="1909482"/>
            <a:chExt cx="885265" cy="1371046"/>
          </a:xfrm>
        </p:grpSpPr>
        <p:cxnSp>
          <p:nvCxnSpPr>
            <p:cNvPr id="63" name="Straight Connector 62">
              <a:extLst>
                <a:ext uri="{FF2B5EF4-FFF2-40B4-BE49-F238E27FC236}">
                  <a16:creationId xmlns:a16="http://schemas.microsoft.com/office/drawing/2014/main" id="{EB0057C1-924F-39BE-B76E-4619D080605A}"/>
                </a:ext>
              </a:extLst>
            </p:cNvPr>
            <p:cNvCxnSpPr>
              <a:cxnSpLocks/>
            </p:cNvCxnSpPr>
            <p:nvPr/>
          </p:nvCxnSpPr>
          <p:spPr>
            <a:xfrm>
              <a:off x="5600977" y="1909482"/>
              <a:ext cx="0" cy="1371046"/>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BA7FE4A2-A0A3-A9B5-9E25-52D37D055AB3}"/>
                </a:ext>
              </a:extLst>
            </p:cNvPr>
            <p:cNvCxnSpPr>
              <a:cxnSpLocks/>
            </p:cNvCxnSpPr>
            <p:nvPr/>
          </p:nvCxnSpPr>
          <p:spPr>
            <a:xfrm>
              <a:off x="6486242" y="1909482"/>
              <a:ext cx="0" cy="1371046"/>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3F4CF622-BA89-41A1-A106-4089921B1227}"/>
                </a:ext>
              </a:extLst>
            </p:cNvPr>
            <p:cNvCxnSpPr>
              <a:cxnSpLocks/>
            </p:cNvCxnSpPr>
            <p:nvPr/>
          </p:nvCxnSpPr>
          <p:spPr>
            <a:xfrm>
              <a:off x="5600977" y="3280528"/>
              <a:ext cx="885265" cy="0"/>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24524CE8-9FF5-C41E-51D5-599807163E08}"/>
              </a:ext>
            </a:extLst>
          </p:cNvPr>
          <p:cNvSpPr>
            <a:spLocks noGrp="1"/>
          </p:cNvSpPr>
          <p:nvPr>
            <p:ph type="title"/>
          </p:nvPr>
        </p:nvSpPr>
        <p:spPr/>
        <p:txBody>
          <a:bodyPr/>
          <a:lstStyle/>
          <a:p>
            <a:r>
              <a:rPr lang="en-US" dirty="0"/>
              <a:t>Naïve kernel fusion (CTA-parallel)</a:t>
            </a:r>
          </a:p>
        </p:txBody>
      </p:sp>
      <p:sp>
        <p:nvSpPr>
          <p:cNvPr id="21" name="Slide Number Placeholder 20">
            <a:extLst>
              <a:ext uri="{FF2B5EF4-FFF2-40B4-BE49-F238E27FC236}">
                <a16:creationId xmlns:a16="http://schemas.microsoft.com/office/drawing/2014/main" id="{446A7470-562E-78E8-E441-C15CC89F3E4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0F1414-8D08-AD42-BD03-FC55440D38D1}"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28" name="Text Placeholder 27">
            <a:extLst>
              <a:ext uri="{FF2B5EF4-FFF2-40B4-BE49-F238E27FC236}">
                <a16:creationId xmlns:a16="http://schemas.microsoft.com/office/drawing/2014/main" id="{57D701A8-158E-A0E3-C43A-72BC0FEA289B}"/>
              </a:ext>
            </a:extLst>
          </p:cNvPr>
          <p:cNvSpPr>
            <a:spLocks noGrp="1"/>
          </p:cNvSpPr>
          <p:nvPr>
            <p:ph type="body" idx="14"/>
          </p:nvPr>
        </p:nvSpPr>
        <p:spPr/>
        <p:txBody>
          <a:bodyPr/>
          <a:lstStyle/>
          <a:p>
            <a:r>
              <a:rPr lang="en-US" sz="2400"/>
              <a:t>Cannot guarantee SM co-location, limiting speedup.</a:t>
            </a:r>
          </a:p>
        </p:txBody>
      </p:sp>
      <p:sp>
        <p:nvSpPr>
          <p:cNvPr id="8" name="Rectangle: Rounded Corners 7">
            <a:extLst>
              <a:ext uri="{FF2B5EF4-FFF2-40B4-BE49-F238E27FC236}">
                <a16:creationId xmlns:a16="http://schemas.microsoft.com/office/drawing/2014/main" id="{497D3BFB-7A7F-DF26-A115-5EBBBDC6A386}"/>
              </a:ext>
            </a:extLst>
          </p:cNvPr>
          <p:cNvSpPr/>
          <p:nvPr/>
        </p:nvSpPr>
        <p:spPr>
          <a:xfrm>
            <a:off x="2214880" y="4550259"/>
            <a:ext cx="7762240" cy="114068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2" name="Group 11">
            <a:extLst>
              <a:ext uri="{FF2B5EF4-FFF2-40B4-BE49-F238E27FC236}">
                <a16:creationId xmlns:a16="http://schemas.microsoft.com/office/drawing/2014/main" id="{3D783AFE-E90C-2D5B-7256-FE11352FEBB8}"/>
              </a:ext>
            </a:extLst>
          </p:cNvPr>
          <p:cNvGrpSpPr/>
          <p:nvPr/>
        </p:nvGrpSpPr>
        <p:grpSpPr>
          <a:xfrm>
            <a:off x="2576698" y="4613435"/>
            <a:ext cx="2057400" cy="1038063"/>
            <a:chOff x="1320799" y="2978524"/>
            <a:chExt cx="1530774" cy="1038063"/>
          </a:xfrm>
        </p:grpSpPr>
        <p:sp>
          <p:nvSpPr>
            <p:cNvPr id="9" name="Rectangle 8">
              <a:extLst>
                <a:ext uri="{FF2B5EF4-FFF2-40B4-BE49-F238E27FC236}">
                  <a16:creationId xmlns:a16="http://schemas.microsoft.com/office/drawing/2014/main" id="{217D6D67-F4B2-3C64-6CCE-12012C818CC1}"/>
                </a:ext>
              </a:extLst>
            </p:cNvPr>
            <p:cNvSpPr/>
            <p:nvPr/>
          </p:nvSpPr>
          <p:spPr>
            <a:xfrm>
              <a:off x="1320799" y="2980266"/>
              <a:ext cx="1530774" cy="1036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5BF3C5B6-9D50-E069-42F7-942CD3E0D41A}"/>
                </a:ext>
              </a:extLst>
            </p:cNvPr>
            <p:cNvSpPr/>
            <p:nvPr/>
          </p:nvSpPr>
          <p:spPr>
            <a:xfrm>
              <a:off x="1320799" y="3793067"/>
              <a:ext cx="1530774" cy="223520"/>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ptos" panose="02110004020202020204"/>
                  <a:ea typeface="+mn-ea"/>
                  <a:cs typeface="+mn-cs"/>
                </a:rPr>
                <a:t>L1 $ / Shared mem</a:t>
              </a:r>
            </a:p>
          </p:txBody>
        </p:sp>
        <p:sp>
          <p:nvSpPr>
            <p:cNvPr id="11" name="TextBox 10">
              <a:extLst>
                <a:ext uri="{FF2B5EF4-FFF2-40B4-BE49-F238E27FC236}">
                  <a16:creationId xmlns:a16="http://schemas.microsoft.com/office/drawing/2014/main" id="{0EE145E0-C275-E569-5F64-3B0D1AF5B72D}"/>
                </a:ext>
              </a:extLst>
            </p:cNvPr>
            <p:cNvSpPr txBox="1"/>
            <p:nvPr/>
          </p:nvSpPr>
          <p:spPr>
            <a:xfrm>
              <a:off x="1921406" y="2978524"/>
              <a:ext cx="342795"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Aptos" panose="02110004020202020204"/>
                  <a:ea typeface="+mn-ea"/>
                  <a:cs typeface="+mn-cs"/>
                </a:rPr>
                <a:t>SM</a:t>
              </a:r>
            </a:p>
          </p:txBody>
        </p:sp>
      </p:grpSp>
      <p:grpSp>
        <p:nvGrpSpPr>
          <p:cNvPr id="13" name="Group 12">
            <a:extLst>
              <a:ext uri="{FF2B5EF4-FFF2-40B4-BE49-F238E27FC236}">
                <a16:creationId xmlns:a16="http://schemas.microsoft.com/office/drawing/2014/main" id="{7285EC70-247D-C68A-CA76-37096DE2F773}"/>
              </a:ext>
            </a:extLst>
          </p:cNvPr>
          <p:cNvGrpSpPr/>
          <p:nvPr/>
        </p:nvGrpSpPr>
        <p:grpSpPr>
          <a:xfrm>
            <a:off x="5081953" y="4613435"/>
            <a:ext cx="2057400" cy="1038063"/>
            <a:chOff x="1320799" y="2978524"/>
            <a:chExt cx="1530774" cy="1038063"/>
          </a:xfrm>
        </p:grpSpPr>
        <p:sp>
          <p:nvSpPr>
            <p:cNvPr id="14" name="Rectangle 13">
              <a:extLst>
                <a:ext uri="{FF2B5EF4-FFF2-40B4-BE49-F238E27FC236}">
                  <a16:creationId xmlns:a16="http://schemas.microsoft.com/office/drawing/2014/main" id="{B4ABEDA9-8D68-59D5-3BED-FCFF9B07DFF9}"/>
                </a:ext>
              </a:extLst>
            </p:cNvPr>
            <p:cNvSpPr/>
            <p:nvPr/>
          </p:nvSpPr>
          <p:spPr>
            <a:xfrm>
              <a:off x="1320799" y="2980266"/>
              <a:ext cx="1530774" cy="1036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0FD575B9-2EB6-10CB-9DAD-46CC5697DE8A}"/>
                </a:ext>
              </a:extLst>
            </p:cNvPr>
            <p:cNvSpPr/>
            <p:nvPr/>
          </p:nvSpPr>
          <p:spPr>
            <a:xfrm>
              <a:off x="1320799" y="3793067"/>
              <a:ext cx="1530774" cy="223520"/>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ptos" panose="02110004020202020204"/>
                  <a:ea typeface="+mn-ea"/>
                  <a:cs typeface="+mn-cs"/>
                </a:rPr>
                <a:t>L1 $ / Shared mem</a:t>
              </a:r>
            </a:p>
          </p:txBody>
        </p:sp>
        <p:sp>
          <p:nvSpPr>
            <p:cNvPr id="16" name="TextBox 15">
              <a:extLst>
                <a:ext uri="{FF2B5EF4-FFF2-40B4-BE49-F238E27FC236}">
                  <a16:creationId xmlns:a16="http://schemas.microsoft.com/office/drawing/2014/main" id="{EFB7AFD7-03EE-8429-E046-27F23DB9770C}"/>
                </a:ext>
              </a:extLst>
            </p:cNvPr>
            <p:cNvSpPr txBox="1"/>
            <p:nvPr/>
          </p:nvSpPr>
          <p:spPr>
            <a:xfrm>
              <a:off x="1922668" y="2978524"/>
              <a:ext cx="327035"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Aptos" panose="02110004020202020204"/>
                  <a:ea typeface="+mn-ea"/>
                  <a:cs typeface="+mn-cs"/>
                </a:rPr>
                <a:t>SM</a:t>
              </a:r>
            </a:p>
          </p:txBody>
        </p:sp>
      </p:grpSp>
      <p:grpSp>
        <p:nvGrpSpPr>
          <p:cNvPr id="17" name="Group 16">
            <a:extLst>
              <a:ext uri="{FF2B5EF4-FFF2-40B4-BE49-F238E27FC236}">
                <a16:creationId xmlns:a16="http://schemas.microsoft.com/office/drawing/2014/main" id="{AF425698-559F-4848-D1E1-6510D43AACD2}"/>
              </a:ext>
            </a:extLst>
          </p:cNvPr>
          <p:cNvGrpSpPr/>
          <p:nvPr/>
        </p:nvGrpSpPr>
        <p:grpSpPr>
          <a:xfrm>
            <a:off x="7587207" y="4613435"/>
            <a:ext cx="2057400" cy="1038063"/>
            <a:chOff x="1320799" y="2978524"/>
            <a:chExt cx="1530774" cy="1038063"/>
          </a:xfrm>
        </p:grpSpPr>
        <p:sp>
          <p:nvSpPr>
            <p:cNvPr id="18" name="Rectangle 17">
              <a:extLst>
                <a:ext uri="{FF2B5EF4-FFF2-40B4-BE49-F238E27FC236}">
                  <a16:creationId xmlns:a16="http://schemas.microsoft.com/office/drawing/2014/main" id="{C745B2F7-B2DE-6BAA-1D8A-7F98EAFCFB69}"/>
                </a:ext>
              </a:extLst>
            </p:cNvPr>
            <p:cNvSpPr/>
            <p:nvPr/>
          </p:nvSpPr>
          <p:spPr>
            <a:xfrm>
              <a:off x="1320799" y="2980266"/>
              <a:ext cx="1530774" cy="1036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CA51FCAC-0283-CA82-43DA-EE1E7385EB62}"/>
                </a:ext>
              </a:extLst>
            </p:cNvPr>
            <p:cNvSpPr/>
            <p:nvPr/>
          </p:nvSpPr>
          <p:spPr>
            <a:xfrm>
              <a:off x="1320799" y="3793067"/>
              <a:ext cx="1530774" cy="223520"/>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ptos" panose="02110004020202020204"/>
                  <a:ea typeface="+mn-ea"/>
                  <a:cs typeface="+mn-cs"/>
                </a:rPr>
                <a:t>L1 $ / Shared mem</a:t>
              </a:r>
            </a:p>
          </p:txBody>
        </p:sp>
        <p:sp>
          <p:nvSpPr>
            <p:cNvPr id="20" name="TextBox 19">
              <a:extLst>
                <a:ext uri="{FF2B5EF4-FFF2-40B4-BE49-F238E27FC236}">
                  <a16:creationId xmlns:a16="http://schemas.microsoft.com/office/drawing/2014/main" id="{80DEE2DE-6293-358E-03E9-7605E76084B2}"/>
                </a:ext>
              </a:extLst>
            </p:cNvPr>
            <p:cNvSpPr txBox="1"/>
            <p:nvPr/>
          </p:nvSpPr>
          <p:spPr>
            <a:xfrm>
              <a:off x="1922668" y="2978524"/>
              <a:ext cx="327035"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Aptos" panose="02110004020202020204"/>
                  <a:ea typeface="+mn-ea"/>
                  <a:cs typeface="+mn-cs"/>
                </a:rPr>
                <a:t>SM</a:t>
              </a:r>
            </a:p>
          </p:txBody>
        </p:sp>
      </p:grpSp>
      <p:sp>
        <p:nvSpPr>
          <p:cNvPr id="26" name="Rectangle: Rounded Corners 25">
            <a:extLst>
              <a:ext uri="{FF2B5EF4-FFF2-40B4-BE49-F238E27FC236}">
                <a16:creationId xmlns:a16="http://schemas.microsoft.com/office/drawing/2014/main" id="{A01A2169-5F7D-36F6-657C-07C61BBDAED2}"/>
              </a:ext>
            </a:extLst>
          </p:cNvPr>
          <p:cNvSpPr/>
          <p:nvPr/>
        </p:nvSpPr>
        <p:spPr>
          <a:xfrm>
            <a:off x="4863570" y="3904933"/>
            <a:ext cx="2723637" cy="5021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ptos" panose="02110004020202020204"/>
                <a:ea typeface="+mn-ea"/>
                <a:cs typeface="+mn-cs"/>
              </a:rPr>
              <a:t>CTA scheduler</a:t>
            </a:r>
          </a:p>
        </p:txBody>
      </p:sp>
      <p:sp>
        <p:nvSpPr>
          <p:cNvPr id="36" name="Rectangle: Rounded Corners 35">
            <a:extLst>
              <a:ext uri="{FF2B5EF4-FFF2-40B4-BE49-F238E27FC236}">
                <a16:creationId xmlns:a16="http://schemas.microsoft.com/office/drawing/2014/main" id="{738F8011-4A59-33CB-D38C-878632194645}"/>
              </a:ext>
            </a:extLst>
          </p:cNvPr>
          <p:cNvSpPr/>
          <p:nvPr/>
        </p:nvSpPr>
        <p:spPr>
          <a:xfrm>
            <a:off x="5316370" y="3368701"/>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38" name="Rectangle: Rounded Corners 37">
            <a:extLst>
              <a:ext uri="{FF2B5EF4-FFF2-40B4-BE49-F238E27FC236}">
                <a16:creationId xmlns:a16="http://schemas.microsoft.com/office/drawing/2014/main" id="{4B5A564C-30B6-00BB-8D08-E06C4B2ED063}"/>
              </a:ext>
            </a:extLst>
          </p:cNvPr>
          <p:cNvSpPr/>
          <p:nvPr/>
        </p:nvSpPr>
        <p:spPr>
          <a:xfrm>
            <a:off x="5323338" y="2914810"/>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39" name="Rectangle: Rounded Corners 38">
            <a:extLst>
              <a:ext uri="{FF2B5EF4-FFF2-40B4-BE49-F238E27FC236}">
                <a16:creationId xmlns:a16="http://schemas.microsoft.com/office/drawing/2014/main" id="{15E97D9A-7E82-4DBE-E3BD-148A63DF34CF}"/>
              </a:ext>
            </a:extLst>
          </p:cNvPr>
          <p:cNvSpPr/>
          <p:nvPr/>
        </p:nvSpPr>
        <p:spPr>
          <a:xfrm>
            <a:off x="5323337" y="2450322"/>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41" name="Rectangle: Rounded Corners 40">
            <a:extLst>
              <a:ext uri="{FF2B5EF4-FFF2-40B4-BE49-F238E27FC236}">
                <a16:creationId xmlns:a16="http://schemas.microsoft.com/office/drawing/2014/main" id="{FBD9AE6F-D55E-4147-88D3-D338DAD66586}"/>
              </a:ext>
            </a:extLst>
          </p:cNvPr>
          <p:cNvSpPr/>
          <p:nvPr/>
        </p:nvSpPr>
        <p:spPr>
          <a:xfrm>
            <a:off x="2723872" y="4917220"/>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42" name="Rectangle: Rounded Corners 41">
            <a:extLst>
              <a:ext uri="{FF2B5EF4-FFF2-40B4-BE49-F238E27FC236}">
                <a16:creationId xmlns:a16="http://schemas.microsoft.com/office/drawing/2014/main" id="{5BDE48CD-F7BF-6298-B399-01B7A7F80D4C}"/>
              </a:ext>
            </a:extLst>
          </p:cNvPr>
          <p:cNvSpPr/>
          <p:nvPr/>
        </p:nvSpPr>
        <p:spPr>
          <a:xfrm>
            <a:off x="5228339" y="4917220"/>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43" name="Rectangle: Rounded Corners 42">
            <a:extLst>
              <a:ext uri="{FF2B5EF4-FFF2-40B4-BE49-F238E27FC236}">
                <a16:creationId xmlns:a16="http://schemas.microsoft.com/office/drawing/2014/main" id="{1E10452E-2EF6-8366-A036-9B0B21927889}"/>
              </a:ext>
            </a:extLst>
          </p:cNvPr>
          <p:cNvSpPr/>
          <p:nvPr/>
        </p:nvSpPr>
        <p:spPr>
          <a:xfrm>
            <a:off x="7736078" y="4930786"/>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3" name="Rectangle: Rounded Corners 2">
            <a:extLst>
              <a:ext uri="{FF2B5EF4-FFF2-40B4-BE49-F238E27FC236}">
                <a16:creationId xmlns:a16="http://schemas.microsoft.com/office/drawing/2014/main" id="{E42ECC9C-A51D-1E17-2E66-4D7AFCA9F379}"/>
              </a:ext>
            </a:extLst>
          </p:cNvPr>
          <p:cNvSpPr/>
          <p:nvPr/>
        </p:nvSpPr>
        <p:spPr>
          <a:xfrm>
            <a:off x="3830996" y="4930786"/>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5" name="Rectangle: Rounded Corners 4">
            <a:extLst>
              <a:ext uri="{FF2B5EF4-FFF2-40B4-BE49-F238E27FC236}">
                <a16:creationId xmlns:a16="http://schemas.microsoft.com/office/drawing/2014/main" id="{0AE4D6C5-C765-1767-DA12-1B8C839B627A}"/>
              </a:ext>
            </a:extLst>
          </p:cNvPr>
          <p:cNvSpPr/>
          <p:nvPr/>
        </p:nvSpPr>
        <p:spPr>
          <a:xfrm>
            <a:off x="6338735" y="4930476"/>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7" name="Rectangle: Rounded Corners 6">
            <a:extLst>
              <a:ext uri="{FF2B5EF4-FFF2-40B4-BE49-F238E27FC236}">
                <a16:creationId xmlns:a16="http://schemas.microsoft.com/office/drawing/2014/main" id="{BECDD36F-A7C2-CC13-B42E-96B5CC111583}"/>
              </a:ext>
            </a:extLst>
          </p:cNvPr>
          <p:cNvSpPr/>
          <p:nvPr/>
        </p:nvSpPr>
        <p:spPr>
          <a:xfrm>
            <a:off x="8808071" y="4930476"/>
            <a:ext cx="660057" cy="40572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50" name="Rectangle: Rounded Corners 49">
            <a:extLst>
              <a:ext uri="{FF2B5EF4-FFF2-40B4-BE49-F238E27FC236}">
                <a16:creationId xmlns:a16="http://schemas.microsoft.com/office/drawing/2014/main" id="{4309291F-D234-A209-ED3C-1798CF924C5D}"/>
              </a:ext>
            </a:extLst>
          </p:cNvPr>
          <p:cNvSpPr/>
          <p:nvPr/>
        </p:nvSpPr>
        <p:spPr>
          <a:xfrm>
            <a:off x="5330309" y="1982516"/>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51" name="Rectangle: Rounded Corners 50">
            <a:extLst>
              <a:ext uri="{FF2B5EF4-FFF2-40B4-BE49-F238E27FC236}">
                <a16:creationId xmlns:a16="http://schemas.microsoft.com/office/drawing/2014/main" id="{1D652372-9CD3-2EBF-35E3-4888BC4940CB}"/>
              </a:ext>
            </a:extLst>
          </p:cNvPr>
          <p:cNvSpPr/>
          <p:nvPr/>
        </p:nvSpPr>
        <p:spPr>
          <a:xfrm>
            <a:off x="5319588" y="1516445"/>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66" name="Rectangle: Rounded Corners 65">
            <a:extLst>
              <a:ext uri="{FF2B5EF4-FFF2-40B4-BE49-F238E27FC236}">
                <a16:creationId xmlns:a16="http://schemas.microsoft.com/office/drawing/2014/main" id="{731ACEF2-D461-3918-63A1-AF5C142127A4}"/>
              </a:ext>
            </a:extLst>
          </p:cNvPr>
          <p:cNvSpPr/>
          <p:nvPr/>
        </p:nvSpPr>
        <p:spPr>
          <a:xfrm>
            <a:off x="6524693" y="3368701"/>
            <a:ext cx="660057" cy="40572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67" name="Rectangle: Rounded Corners 66">
            <a:extLst>
              <a:ext uri="{FF2B5EF4-FFF2-40B4-BE49-F238E27FC236}">
                <a16:creationId xmlns:a16="http://schemas.microsoft.com/office/drawing/2014/main" id="{C506D565-915D-AFD8-F826-728283B7BE1A}"/>
              </a:ext>
            </a:extLst>
          </p:cNvPr>
          <p:cNvSpPr/>
          <p:nvPr/>
        </p:nvSpPr>
        <p:spPr>
          <a:xfrm>
            <a:off x="6531661" y="2914810"/>
            <a:ext cx="660057" cy="40572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68" name="Rectangle: Rounded Corners 67">
            <a:extLst>
              <a:ext uri="{FF2B5EF4-FFF2-40B4-BE49-F238E27FC236}">
                <a16:creationId xmlns:a16="http://schemas.microsoft.com/office/drawing/2014/main" id="{5BC66481-EFAB-851C-5874-0E54D30C19C1}"/>
              </a:ext>
            </a:extLst>
          </p:cNvPr>
          <p:cNvSpPr/>
          <p:nvPr/>
        </p:nvSpPr>
        <p:spPr>
          <a:xfrm>
            <a:off x="6531660" y="2450322"/>
            <a:ext cx="660057" cy="40572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69" name="Rectangle: Rounded Corners 68">
            <a:extLst>
              <a:ext uri="{FF2B5EF4-FFF2-40B4-BE49-F238E27FC236}">
                <a16:creationId xmlns:a16="http://schemas.microsoft.com/office/drawing/2014/main" id="{1CD9E8E0-F047-29F7-C537-6044D4082D48}"/>
              </a:ext>
            </a:extLst>
          </p:cNvPr>
          <p:cNvSpPr/>
          <p:nvPr/>
        </p:nvSpPr>
        <p:spPr>
          <a:xfrm>
            <a:off x="6538632" y="1982516"/>
            <a:ext cx="660057" cy="40572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70" name="Rectangle: Rounded Corners 69">
            <a:extLst>
              <a:ext uri="{FF2B5EF4-FFF2-40B4-BE49-F238E27FC236}">
                <a16:creationId xmlns:a16="http://schemas.microsoft.com/office/drawing/2014/main" id="{F6BB84D8-BA08-B8A4-1221-755FD0E351C3}"/>
              </a:ext>
            </a:extLst>
          </p:cNvPr>
          <p:cNvSpPr/>
          <p:nvPr/>
        </p:nvSpPr>
        <p:spPr>
          <a:xfrm>
            <a:off x="6527911" y="1516445"/>
            <a:ext cx="660057" cy="40572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23" name="TextBox 22">
            <a:extLst>
              <a:ext uri="{FF2B5EF4-FFF2-40B4-BE49-F238E27FC236}">
                <a16:creationId xmlns:a16="http://schemas.microsoft.com/office/drawing/2014/main" id="{21784DD6-869F-09B4-893A-F8BA35C0F4DA}"/>
              </a:ext>
            </a:extLst>
          </p:cNvPr>
          <p:cNvSpPr txBox="1"/>
          <p:nvPr/>
        </p:nvSpPr>
        <p:spPr>
          <a:xfrm>
            <a:off x="4102470" y="2327700"/>
            <a:ext cx="946734"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Aptos" panose="02110004020202020204"/>
                <a:ea typeface="+mn-ea"/>
                <a:cs typeface="+mn-cs"/>
              </a:rPr>
              <a:t>Stream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Aptos" panose="02110004020202020204"/>
                <a:ea typeface="+mn-ea"/>
                <a:cs typeface="+mn-cs"/>
              </a:rPr>
              <a:t>queue</a:t>
            </a:r>
          </a:p>
        </p:txBody>
      </p:sp>
      <p:sp>
        <p:nvSpPr>
          <p:cNvPr id="24" name="TextBox 23">
            <a:extLst>
              <a:ext uri="{FF2B5EF4-FFF2-40B4-BE49-F238E27FC236}">
                <a16:creationId xmlns:a16="http://schemas.microsoft.com/office/drawing/2014/main" id="{861EDFBF-7368-3E22-DB09-4B91A7ED4E10}"/>
              </a:ext>
            </a:extLst>
          </p:cNvPr>
          <p:cNvSpPr txBox="1"/>
          <p:nvPr/>
        </p:nvSpPr>
        <p:spPr>
          <a:xfrm>
            <a:off x="8396135" y="2388238"/>
            <a:ext cx="2421818"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EA72E"/>
                </a:solidFill>
                <a:effectLst/>
                <a:uLnTx/>
                <a:uFillTx/>
                <a:latin typeface="Aptos" panose="02110004020202020204"/>
                <a:ea typeface="+mn-ea"/>
                <a:cs typeface="+mn-cs"/>
              </a:rPr>
              <a:t>Green = Prefill CTA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97132"/>
                </a:solidFill>
                <a:effectLst/>
                <a:uLnTx/>
                <a:uFillTx/>
                <a:latin typeface="Aptos" panose="02110004020202020204"/>
                <a:ea typeface="+mn-ea"/>
                <a:cs typeface="+mn-cs"/>
              </a:rPr>
              <a:t>Orange = Decode CTA</a:t>
            </a:r>
          </a:p>
        </p:txBody>
      </p:sp>
    </p:spTree>
    <p:extLst>
      <p:ext uri="{BB962C8B-B14F-4D97-AF65-F5344CB8AC3E}">
        <p14:creationId xmlns:p14="http://schemas.microsoft.com/office/powerpoint/2010/main" val="64139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04167E-6 -3.33333E-6 L 0.04662 0.08287 " pathEditMode="relative" rAng="0" ptsTypes="AA">
                                      <p:cBhvr>
                                        <p:cTn id="6" dur="500" fill="hold"/>
                                        <p:tgtEl>
                                          <p:spTgt spid="36"/>
                                        </p:tgtEl>
                                        <p:attrNameLst>
                                          <p:attrName>ppt_x</p:attrName>
                                          <p:attrName>ppt_y</p:attrName>
                                        </p:attrNameLst>
                                      </p:cBhvr>
                                      <p:rCtr x="2331" y="4144"/>
                                    </p:animMotion>
                                  </p:childTnLst>
                                </p:cTn>
                              </p:par>
                            </p:childTnLst>
                          </p:cTn>
                        </p:par>
                        <p:par>
                          <p:cTn id="7" fill="hold">
                            <p:stCondLst>
                              <p:cond delay="500"/>
                            </p:stCondLst>
                            <p:childTnLst>
                              <p:par>
                                <p:cTn id="8" presetID="42" presetClass="path" presetSubtype="0" accel="50000" decel="50000" fill="hold" grpId="1" nodeType="afterEffect">
                                  <p:stCondLst>
                                    <p:cond delay="0"/>
                                  </p:stCondLst>
                                  <p:childTnLst>
                                    <p:animMotion origin="layout" path="M 0.04662 0.08287 L -0.21341 0.22616 " pathEditMode="relative" rAng="0" ptsTypes="AA">
                                      <p:cBhvr>
                                        <p:cTn id="9" dur="500" fill="hold"/>
                                        <p:tgtEl>
                                          <p:spTgt spid="36"/>
                                        </p:tgtEl>
                                        <p:attrNameLst>
                                          <p:attrName>ppt_x</p:attrName>
                                          <p:attrName>ppt_y</p:attrName>
                                        </p:attrNameLst>
                                      </p:cBhvr>
                                      <p:rCtr x="-13008" y="7153"/>
                                    </p:animMotion>
                                  </p:childTnLst>
                                </p:cTn>
                              </p:par>
                              <p:par>
                                <p:cTn id="10" presetID="42" presetClass="path" presetSubtype="0" accel="50000" decel="50000" fill="hold" grpId="0" nodeType="withEffect">
                                  <p:stCondLst>
                                    <p:cond delay="0"/>
                                  </p:stCondLst>
                                  <p:childTnLst>
                                    <p:animMotion origin="layout" path="M -1.875E-6 3.7037E-7 L 0.04609 0.14907 " pathEditMode="relative" rAng="0" ptsTypes="AA">
                                      <p:cBhvr>
                                        <p:cTn id="11" dur="500" fill="hold"/>
                                        <p:tgtEl>
                                          <p:spTgt spid="38"/>
                                        </p:tgtEl>
                                        <p:attrNameLst>
                                          <p:attrName>ppt_x</p:attrName>
                                          <p:attrName>ppt_y</p:attrName>
                                        </p:attrNameLst>
                                      </p:cBhvr>
                                      <p:rCtr x="2253" y="7454"/>
                                    </p:animMotion>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par>
                          <p:cTn id="15" fill="hold">
                            <p:stCondLst>
                              <p:cond delay="1000"/>
                            </p:stCondLst>
                            <p:childTnLst>
                              <p:par>
                                <p:cTn id="16" presetID="1" presetClass="exit" presetSubtype="0" fill="hold" grpId="2" nodeType="afterEffect">
                                  <p:stCondLst>
                                    <p:cond delay="0"/>
                                  </p:stCondLst>
                                  <p:childTnLst>
                                    <p:set>
                                      <p:cBhvr>
                                        <p:cTn id="17" dur="1" fill="hold">
                                          <p:stCondLst>
                                            <p:cond delay="0"/>
                                          </p:stCondLst>
                                        </p:cTn>
                                        <p:tgtEl>
                                          <p:spTgt spid="36"/>
                                        </p:tgtEl>
                                        <p:attrNameLst>
                                          <p:attrName>style.visibility</p:attrName>
                                        </p:attrNameLst>
                                      </p:cBhvr>
                                      <p:to>
                                        <p:strVal val="hidden"/>
                                      </p:to>
                                    </p:set>
                                  </p:childTnLst>
                                </p:cTn>
                              </p:par>
                            </p:childTnLst>
                          </p:cTn>
                        </p:par>
                        <p:par>
                          <p:cTn id="18" fill="hold">
                            <p:stCondLst>
                              <p:cond delay="1000"/>
                            </p:stCondLst>
                            <p:childTnLst>
                              <p:par>
                                <p:cTn id="19" presetID="42" presetClass="path" presetSubtype="0" accel="50000" decel="50000" fill="hold" grpId="1" nodeType="afterEffect">
                                  <p:stCondLst>
                                    <p:cond delay="0"/>
                                  </p:stCondLst>
                                  <p:childTnLst>
                                    <p:animMotion origin="layout" path="M 0.0461 0.14907 L -0.12265 0.29236 " pathEditMode="relative" rAng="0" ptsTypes="AA">
                                      <p:cBhvr>
                                        <p:cTn id="20" dur="500" fill="hold"/>
                                        <p:tgtEl>
                                          <p:spTgt spid="38"/>
                                        </p:tgtEl>
                                        <p:attrNameLst>
                                          <p:attrName>ppt_x</p:attrName>
                                          <p:attrName>ppt_y</p:attrName>
                                        </p:attrNameLst>
                                      </p:cBhvr>
                                      <p:rCtr x="-8438" y="7153"/>
                                    </p:animMotion>
                                  </p:childTnLst>
                                </p:cTn>
                              </p:par>
                              <p:par>
                                <p:cTn id="21" presetID="42" presetClass="path" presetSubtype="0" accel="50000" decel="50000" fill="hold" grpId="0" nodeType="withEffect">
                                  <p:stCondLst>
                                    <p:cond delay="0"/>
                                  </p:stCondLst>
                                  <p:childTnLst>
                                    <p:animMotion origin="layout" path="M -1.875E-6 4.44444E-6 L 0.0461 0.21689 " pathEditMode="relative" rAng="0" ptsTypes="AA">
                                      <p:cBhvr>
                                        <p:cTn id="22" dur="500" fill="hold"/>
                                        <p:tgtEl>
                                          <p:spTgt spid="39"/>
                                        </p:tgtEl>
                                        <p:attrNameLst>
                                          <p:attrName>ppt_x</p:attrName>
                                          <p:attrName>ppt_y</p:attrName>
                                        </p:attrNameLst>
                                      </p:cBhvr>
                                      <p:rCtr x="2044" y="10833"/>
                                    </p:animMotion>
                                  </p:childTnLst>
                                </p:cTn>
                              </p:par>
                            </p:childTnLst>
                          </p:cTn>
                        </p:par>
                        <p:par>
                          <p:cTn id="23" fill="hold">
                            <p:stCondLst>
                              <p:cond delay="1500"/>
                            </p:stCondLst>
                            <p:childTnLst>
                              <p:par>
                                <p:cTn id="24" presetID="1" presetClass="entr" presetSubtype="0"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par>
                          <p:cTn id="26" fill="hold">
                            <p:stCondLst>
                              <p:cond delay="1500"/>
                            </p:stCondLst>
                            <p:childTnLst>
                              <p:par>
                                <p:cTn id="27" presetID="1" presetClass="exit" presetSubtype="0" fill="hold" grpId="2" nodeType="afterEffect">
                                  <p:stCondLst>
                                    <p:cond delay="0"/>
                                  </p:stCondLst>
                                  <p:childTnLst>
                                    <p:set>
                                      <p:cBhvr>
                                        <p:cTn id="28" dur="1" fill="hold">
                                          <p:stCondLst>
                                            <p:cond delay="0"/>
                                          </p:stCondLst>
                                        </p:cTn>
                                        <p:tgtEl>
                                          <p:spTgt spid="38"/>
                                        </p:tgtEl>
                                        <p:attrNameLst>
                                          <p:attrName>style.visibility</p:attrName>
                                        </p:attrNameLst>
                                      </p:cBhvr>
                                      <p:to>
                                        <p:strVal val="hidden"/>
                                      </p:to>
                                    </p:set>
                                  </p:childTnLst>
                                </p:cTn>
                              </p:par>
                            </p:childTnLst>
                          </p:cTn>
                        </p:par>
                        <p:par>
                          <p:cTn id="29" fill="hold">
                            <p:stCondLst>
                              <p:cond delay="1500"/>
                            </p:stCondLst>
                            <p:childTnLst>
                              <p:par>
                                <p:cTn id="30" presetID="42" presetClass="path" presetSubtype="0" accel="50000" decel="50000" fill="hold" grpId="1" nodeType="afterEffect">
                                  <p:stCondLst>
                                    <p:cond delay="0"/>
                                  </p:stCondLst>
                                  <p:childTnLst>
                                    <p:animMotion origin="layout" path="M 0.0461 0.21689 L -0.00807 0.36713 " pathEditMode="relative" rAng="0" ptsTypes="AA">
                                      <p:cBhvr>
                                        <p:cTn id="31" dur="500" fill="hold"/>
                                        <p:tgtEl>
                                          <p:spTgt spid="39"/>
                                        </p:tgtEl>
                                        <p:attrNameLst>
                                          <p:attrName>ppt_x</p:attrName>
                                          <p:attrName>ppt_y</p:attrName>
                                        </p:attrNameLst>
                                      </p:cBhvr>
                                      <p:rCtr x="-2708" y="7500"/>
                                    </p:animMotion>
                                  </p:childTnLst>
                                </p:cTn>
                              </p:par>
                              <p:par>
                                <p:cTn id="32" presetID="42" presetClass="path" presetSubtype="0" accel="50000" decel="50000" fill="hold" grpId="0" nodeType="withEffect">
                                  <p:stCondLst>
                                    <p:cond delay="0"/>
                                  </p:stCondLst>
                                  <p:childTnLst>
                                    <p:animMotion origin="layout" path="M -2.70833E-6 1.48148E-6 L 0.04558 0.28518 " pathEditMode="relative" rAng="0" ptsTypes="AA">
                                      <p:cBhvr>
                                        <p:cTn id="33" dur="500" fill="hold"/>
                                        <p:tgtEl>
                                          <p:spTgt spid="50"/>
                                        </p:tgtEl>
                                        <p:attrNameLst>
                                          <p:attrName>ppt_x</p:attrName>
                                          <p:attrName>ppt_y</p:attrName>
                                        </p:attrNameLst>
                                      </p:cBhvr>
                                      <p:rCtr x="2018" y="14005"/>
                                    </p:animMotion>
                                  </p:childTnLst>
                                </p:cTn>
                              </p:par>
                            </p:childTnLst>
                          </p:cTn>
                        </p:par>
                        <p:par>
                          <p:cTn id="34" fill="hold">
                            <p:stCondLst>
                              <p:cond delay="2000"/>
                            </p:stCondLst>
                            <p:childTnLst>
                              <p:par>
                                <p:cTn id="35" presetID="1" presetClass="entr" presetSubtype="0" fill="hold" grpId="0" nodeType="after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par>
                          <p:cTn id="37" fill="hold">
                            <p:stCondLst>
                              <p:cond delay="2000"/>
                            </p:stCondLst>
                            <p:childTnLst>
                              <p:par>
                                <p:cTn id="38" presetID="1" presetClass="exit" presetSubtype="0" fill="hold" grpId="2" nodeType="afterEffect">
                                  <p:stCondLst>
                                    <p:cond delay="0"/>
                                  </p:stCondLst>
                                  <p:childTnLst>
                                    <p:set>
                                      <p:cBhvr>
                                        <p:cTn id="39" dur="1" fill="hold">
                                          <p:stCondLst>
                                            <p:cond delay="0"/>
                                          </p:stCondLst>
                                        </p:cTn>
                                        <p:tgtEl>
                                          <p:spTgt spid="39"/>
                                        </p:tgtEl>
                                        <p:attrNameLst>
                                          <p:attrName>style.visibility</p:attrName>
                                        </p:attrNameLst>
                                      </p:cBhvr>
                                      <p:to>
                                        <p:strVal val="hidden"/>
                                      </p:to>
                                    </p:set>
                                  </p:childTnLst>
                                </p:cTn>
                              </p:par>
                            </p:childTnLst>
                          </p:cTn>
                        </p:par>
                        <p:par>
                          <p:cTn id="40" fill="hold">
                            <p:stCondLst>
                              <p:cond delay="2000"/>
                            </p:stCondLst>
                            <p:childTnLst>
                              <p:par>
                                <p:cTn id="41" presetID="42" presetClass="path" presetSubtype="0" accel="50000" decel="50000" fill="hold" grpId="1" nodeType="afterEffect">
                                  <p:stCondLst>
                                    <p:cond delay="0"/>
                                  </p:stCondLst>
                                  <p:childTnLst>
                                    <p:animMotion origin="layout" path="M 0.04558 0.28518 L 0.08334 0.43542 " pathEditMode="relative" rAng="0" ptsTypes="AA">
                                      <p:cBhvr>
                                        <p:cTn id="42" dur="500" fill="hold"/>
                                        <p:tgtEl>
                                          <p:spTgt spid="50"/>
                                        </p:tgtEl>
                                        <p:attrNameLst>
                                          <p:attrName>ppt_x</p:attrName>
                                          <p:attrName>ppt_y</p:attrName>
                                        </p:attrNameLst>
                                      </p:cBhvr>
                                      <p:rCtr x="1888" y="7500"/>
                                    </p:animMotion>
                                  </p:childTnLst>
                                </p:cTn>
                              </p:par>
                              <p:par>
                                <p:cTn id="43" presetID="42" presetClass="path" presetSubtype="0" accel="50000" decel="50000" fill="hold" grpId="0" nodeType="withEffect">
                                  <p:stCondLst>
                                    <p:cond delay="0"/>
                                  </p:stCondLst>
                                  <p:childTnLst>
                                    <p:animMotion origin="layout" path="M -1.45833E-6 -4.44444E-6 L 0.04636 0.35301 " pathEditMode="relative" rAng="0" ptsTypes="AA">
                                      <p:cBhvr>
                                        <p:cTn id="44" dur="500" fill="hold"/>
                                        <p:tgtEl>
                                          <p:spTgt spid="51"/>
                                        </p:tgtEl>
                                        <p:attrNameLst>
                                          <p:attrName>ppt_x</p:attrName>
                                          <p:attrName>ppt_y</p:attrName>
                                        </p:attrNameLst>
                                      </p:cBhvr>
                                      <p:rCtr x="2318" y="17315"/>
                                    </p:animMotion>
                                  </p:childTnLst>
                                </p:cTn>
                              </p:par>
                            </p:childTnLst>
                          </p:cTn>
                        </p:par>
                        <p:par>
                          <p:cTn id="45" fill="hold">
                            <p:stCondLst>
                              <p:cond delay="2500"/>
                            </p:stCondLst>
                            <p:childTnLst>
                              <p:par>
                                <p:cTn id="46" presetID="1" presetClass="entr" presetSubtype="0" fill="hold" grpId="0" nodeType="afterEffect">
                                  <p:stCondLst>
                                    <p:cond delay="0"/>
                                  </p:stCondLst>
                                  <p:childTnLst>
                                    <p:set>
                                      <p:cBhvr>
                                        <p:cTn id="47" dur="1" fill="hold">
                                          <p:stCondLst>
                                            <p:cond delay="0"/>
                                          </p:stCondLst>
                                        </p:cTn>
                                        <p:tgtEl>
                                          <p:spTgt spid="5"/>
                                        </p:tgtEl>
                                        <p:attrNameLst>
                                          <p:attrName>style.visibility</p:attrName>
                                        </p:attrNameLst>
                                      </p:cBhvr>
                                      <p:to>
                                        <p:strVal val="visible"/>
                                      </p:to>
                                    </p:set>
                                  </p:childTnLst>
                                </p:cTn>
                              </p:par>
                            </p:childTnLst>
                          </p:cTn>
                        </p:par>
                        <p:par>
                          <p:cTn id="48" fill="hold">
                            <p:stCondLst>
                              <p:cond delay="2500"/>
                            </p:stCondLst>
                            <p:childTnLst>
                              <p:par>
                                <p:cTn id="49" presetID="1" presetClass="exit" presetSubtype="0" fill="hold" grpId="2" nodeType="afterEffect">
                                  <p:stCondLst>
                                    <p:cond delay="0"/>
                                  </p:stCondLst>
                                  <p:childTnLst>
                                    <p:set>
                                      <p:cBhvr>
                                        <p:cTn id="50" dur="1" fill="hold">
                                          <p:stCondLst>
                                            <p:cond delay="0"/>
                                          </p:stCondLst>
                                        </p:cTn>
                                        <p:tgtEl>
                                          <p:spTgt spid="50"/>
                                        </p:tgtEl>
                                        <p:attrNameLst>
                                          <p:attrName>style.visibility</p:attrName>
                                        </p:attrNameLst>
                                      </p:cBhvr>
                                      <p:to>
                                        <p:strVal val="hidden"/>
                                      </p:to>
                                    </p:set>
                                  </p:childTnLst>
                                </p:cTn>
                              </p:par>
                            </p:childTnLst>
                          </p:cTn>
                        </p:par>
                        <p:par>
                          <p:cTn id="51" fill="hold">
                            <p:stCondLst>
                              <p:cond delay="2500"/>
                            </p:stCondLst>
                            <p:childTnLst>
                              <p:par>
                                <p:cTn id="52" presetID="42" presetClass="path" presetSubtype="0" accel="50000" decel="50000" fill="hold" grpId="1" nodeType="afterEffect">
                                  <p:stCondLst>
                                    <p:cond delay="0"/>
                                  </p:stCondLst>
                                  <p:childTnLst>
                                    <p:animMotion origin="layout" path="M 0.04636 0.35301 L 0.19792 0.4963 " pathEditMode="relative" rAng="0" ptsTypes="AA">
                                      <p:cBhvr>
                                        <p:cTn id="53" dur="500" fill="hold"/>
                                        <p:tgtEl>
                                          <p:spTgt spid="51"/>
                                        </p:tgtEl>
                                        <p:attrNameLst>
                                          <p:attrName>ppt_x</p:attrName>
                                          <p:attrName>ppt_y</p:attrName>
                                        </p:attrNameLst>
                                      </p:cBhvr>
                                      <p:rCtr x="7578" y="7153"/>
                                    </p:animMotion>
                                  </p:childTnLst>
                                </p:cTn>
                              </p:par>
                              <p:par>
                                <p:cTn id="54" presetID="42" presetClass="path" presetSubtype="0" accel="50667" decel="49333" fill="hold" grpId="0" nodeType="withEffect">
                                  <p:stCondLst>
                                    <p:cond delay="0"/>
                                  </p:stCondLst>
                                  <p:childTnLst>
                                    <p:animMotion origin="layout" path="M 4.16667E-7 -3.33333E-6 L -0.05247 0.08287 " pathEditMode="relative" rAng="0" ptsTypes="AA">
                                      <p:cBhvr>
                                        <p:cTn id="55" dur="500" fill="hold"/>
                                        <p:tgtEl>
                                          <p:spTgt spid="66"/>
                                        </p:tgtEl>
                                        <p:attrNameLst>
                                          <p:attrName>ppt_x</p:attrName>
                                          <p:attrName>ppt_y</p:attrName>
                                        </p:attrNameLst>
                                      </p:cBhvr>
                                      <p:rCtr x="-2630" y="4236"/>
                                    </p:animMotion>
                                  </p:childTnLst>
                                </p:cTn>
                              </p:par>
                            </p:childTnLst>
                          </p:cTn>
                        </p:par>
                        <p:par>
                          <p:cTn id="56" fill="hold">
                            <p:stCondLst>
                              <p:cond delay="3000"/>
                            </p:stCondLst>
                            <p:childTnLst>
                              <p:par>
                                <p:cTn id="57" presetID="1" presetClass="entr" presetSubtype="0" fill="hold" grpId="0" nodeType="after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par>
                          <p:cTn id="59" fill="hold">
                            <p:stCondLst>
                              <p:cond delay="3000"/>
                            </p:stCondLst>
                            <p:childTnLst>
                              <p:par>
                                <p:cTn id="60" presetID="1" presetClass="exit" presetSubtype="0" fill="hold" grpId="2" nodeType="afterEffect">
                                  <p:stCondLst>
                                    <p:cond delay="0"/>
                                  </p:stCondLst>
                                  <p:childTnLst>
                                    <p:set>
                                      <p:cBhvr>
                                        <p:cTn id="61" dur="1" fill="hold">
                                          <p:stCondLst>
                                            <p:cond delay="0"/>
                                          </p:stCondLst>
                                        </p:cTn>
                                        <p:tgtEl>
                                          <p:spTgt spid="51"/>
                                        </p:tgtEl>
                                        <p:attrNameLst>
                                          <p:attrName>style.visibility</p:attrName>
                                        </p:attrNameLst>
                                      </p:cBhvr>
                                      <p:to>
                                        <p:strVal val="hidden"/>
                                      </p:to>
                                    </p:set>
                                  </p:childTnLst>
                                </p:cTn>
                              </p:par>
                            </p:childTnLst>
                          </p:cTn>
                        </p:par>
                        <p:par>
                          <p:cTn id="62" fill="hold">
                            <p:stCondLst>
                              <p:cond delay="3000"/>
                            </p:stCondLst>
                            <p:childTnLst>
                              <p:par>
                                <p:cTn id="63" presetID="42" presetClass="path" presetSubtype="0" accel="50667" decel="49333" fill="hold" grpId="1" nodeType="afterEffect">
                                  <p:stCondLst>
                                    <p:cond delay="0"/>
                                  </p:stCondLst>
                                  <p:childTnLst>
                                    <p:animMotion origin="layout" path="M -0.05248 0.08287 L 0.18555 0.23311 " pathEditMode="relative" rAng="0" ptsTypes="AA">
                                      <p:cBhvr>
                                        <p:cTn id="64" dur="500" fill="hold"/>
                                        <p:tgtEl>
                                          <p:spTgt spid="66"/>
                                        </p:tgtEl>
                                        <p:attrNameLst>
                                          <p:attrName>ppt_x</p:attrName>
                                          <p:attrName>ppt_y</p:attrName>
                                        </p:attrNameLst>
                                      </p:cBhvr>
                                      <p:rCtr x="11927" y="7569"/>
                                    </p:animMotion>
                                  </p:childTnLst>
                                </p:cTn>
                              </p:par>
                            </p:childTnLst>
                          </p:cTn>
                        </p:par>
                        <p:par>
                          <p:cTn id="65" fill="hold">
                            <p:stCondLst>
                              <p:cond delay="3500"/>
                            </p:stCondLst>
                            <p:childTnLst>
                              <p:par>
                                <p:cTn id="66" presetID="1" presetClass="entr" presetSubtype="0" fill="hold" grpId="0" nodeType="afterEffect">
                                  <p:stCondLst>
                                    <p:cond delay="0"/>
                                  </p:stCondLst>
                                  <p:childTnLst>
                                    <p:set>
                                      <p:cBhvr>
                                        <p:cTn id="67" dur="1" fill="hold">
                                          <p:stCondLst>
                                            <p:cond delay="0"/>
                                          </p:stCondLst>
                                        </p:cTn>
                                        <p:tgtEl>
                                          <p:spTgt spid="7"/>
                                        </p:tgtEl>
                                        <p:attrNameLst>
                                          <p:attrName>style.visibility</p:attrName>
                                        </p:attrNameLst>
                                      </p:cBhvr>
                                      <p:to>
                                        <p:strVal val="visible"/>
                                      </p:to>
                                    </p:set>
                                  </p:childTnLst>
                                </p:cTn>
                              </p:par>
                              <p:par>
                                <p:cTn id="68" presetID="1" presetClass="exit" presetSubtype="0" fill="hold" grpId="2" nodeType="withEffect">
                                  <p:stCondLst>
                                    <p:cond delay="0"/>
                                  </p:stCondLst>
                                  <p:childTnLst>
                                    <p:set>
                                      <p:cBhvr>
                                        <p:cTn id="69" dur="1" fill="hold">
                                          <p:stCondLst>
                                            <p:cond delay="0"/>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38" grpId="0" animBg="1"/>
      <p:bldP spid="38" grpId="1" animBg="1"/>
      <p:bldP spid="38" grpId="2" animBg="1"/>
      <p:bldP spid="39" grpId="0" animBg="1"/>
      <p:bldP spid="39" grpId="1" animBg="1"/>
      <p:bldP spid="39" grpId="2" animBg="1"/>
      <p:bldP spid="41" grpId="0" animBg="1"/>
      <p:bldP spid="42" grpId="0" animBg="1"/>
      <p:bldP spid="43" grpId="0" animBg="1"/>
      <p:bldP spid="3" grpId="0" animBg="1"/>
      <p:bldP spid="5" grpId="0" animBg="1"/>
      <p:bldP spid="7" grpId="0" animBg="1"/>
      <p:bldP spid="50" grpId="0" animBg="1"/>
      <p:bldP spid="50" grpId="1" animBg="1"/>
      <p:bldP spid="50" grpId="2" animBg="1"/>
      <p:bldP spid="51" grpId="0" animBg="1"/>
      <p:bldP spid="51" grpId="1" animBg="1"/>
      <p:bldP spid="51" grpId="2" animBg="1"/>
      <p:bldP spid="66" grpId="0" animBg="1"/>
      <p:bldP spid="66" grpId="1" animBg="1"/>
      <p:bldP spid="66"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9D463-2CF2-48A5-D88B-375218C4635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C061BE2-D72C-0DAD-BFDF-DA8163BF8350}"/>
              </a:ext>
            </a:extLst>
          </p:cNvPr>
          <p:cNvSpPr>
            <a:spLocks noGrp="1"/>
          </p:cNvSpPr>
          <p:nvPr>
            <p:ph type="title"/>
          </p:nvPr>
        </p:nvSpPr>
        <p:spPr/>
        <p:txBody>
          <a:bodyPr/>
          <a:lstStyle/>
          <a:p>
            <a:r>
              <a:rPr lang="en-US" dirty="0"/>
              <a:t>Data movement disparities</a:t>
            </a:r>
          </a:p>
        </p:txBody>
      </p:sp>
      <p:sp>
        <p:nvSpPr>
          <p:cNvPr id="6" name="Slide Number Placeholder 5">
            <a:extLst>
              <a:ext uri="{FF2B5EF4-FFF2-40B4-BE49-F238E27FC236}">
                <a16:creationId xmlns:a16="http://schemas.microsoft.com/office/drawing/2014/main" id="{C3C60B49-4323-0554-044A-62877CA36198}"/>
              </a:ext>
            </a:extLst>
          </p:cNvPr>
          <p:cNvSpPr>
            <a:spLocks noGrp="1"/>
          </p:cNvSpPr>
          <p:nvPr>
            <p:ph type="sldNum" sz="quarter" idx="14"/>
          </p:nvPr>
        </p:nvSpPr>
        <p:spPr/>
        <p:txBody>
          <a:bodyPr/>
          <a:lstStyle/>
          <a:p>
            <a:fld id="{04AED599-1D0F-3E40-81CA-01C30F87847C}" type="slidenum">
              <a:rPr lang="en-US" smtClean="0"/>
              <a:pPr/>
              <a:t>4</a:t>
            </a:fld>
            <a:endParaRPr lang="en-US"/>
          </a:p>
        </p:txBody>
      </p:sp>
      <p:pic>
        <p:nvPicPr>
          <p:cNvPr id="4" name="Chart Placeholder 3">
            <a:extLst>
              <a:ext uri="{FF2B5EF4-FFF2-40B4-BE49-F238E27FC236}">
                <a16:creationId xmlns:a16="http://schemas.microsoft.com/office/drawing/2014/main" id="{E7D81954-3992-4AC0-AA54-6EF5BF4CF3D4}"/>
              </a:ext>
            </a:extLst>
          </p:cNvPr>
          <p:cNvPicPr>
            <a:picLocks noGrp="1" noChangeAspect="1"/>
          </p:cNvPicPr>
          <p:nvPr>
            <p:ph type="chart" sz="quarter" idx="12"/>
          </p:nvPr>
        </p:nvPicPr>
        <p:blipFill>
          <a:blip r:embed="rId2"/>
          <a:stretch>
            <a:fillRect/>
          </a:stretch>
        </p:blipFill>
        <p:spPr>
          <a:xfrm>
            <a:off x="3380237" y="2300288"/>
            <a:ext cx="5345801" cy="3948112"/>
          </a:xfrm>
          <a:prstGeom prst="rect">
            <a:avLst/>
          </a:prstGeom>
        </p:spPr>
      </p:pic>
    </p:spTree>
    <p:extLst>
      <p:ext uri="{BB962C8B-B14F-4D97-AF65-F5344CB8AC3E}">
        <p14:creationId xmlns:p14="http://schemas.microsoft.com/office/powerpoint/2010/main" val="15291726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8E642A-25BD-3342-5D99-3B06358BF9BD}"/>
              </a:ext>
            </a:extLst>
          </p:cNvPr>
          <p:cNvSpPr>
            <a:spLocks noGrp="1"/>
          </p:cNvSpPr>
          <p:nvPr>
            <p:ph type="body" sz="quarter" idx="11"/>
          </p:nvPr>
        </p:nvSpPr>
        <p:spPr/>
        <p:txBody>
          <a:bodyPr/>
          <a:lstStyle/>
          <a:p>
            <a:r>
              <a:rPr lang="en-US" b="1" dirty="0"/>
              <a:t>Goal</a:t>
            </a:r>
            <a:r>
              <a:rPr lang="en-US" dirty="0"/>
              <a:t>: Overlap compute-heavy prefill with memory-bandwidth-heavy decode to fully utilize GPU resources.</a:t>
            </a:r>
          </a:p>
          <a:p>
            <a:pPr marL="0" indent="0">
              <a:buNone/>
            </a:pPr>
            <a:endParaRPr lang="en-US" b="1" dirty="0"/>
          </a:p>
          <a:p>
            <a:pPr marL="0" indent="0">
              <a:buNone/>
            </a:pPr>
            <a:endParaRPr lang="en-US" b="1" dirty="0"/>
          </a:p>
          <a:p>
            <a:r>
              <a:rPr lang="en-US" b="1" dirty="0"/>
              <a:t>Problem</a:t>
            </a:r>
            <a:r>
              <a:rPr lang="en-US" dirty="0"/>
              <a:t>: CTA scheduler is handled by GPU driver/hardware.</a:t>
            </a:r>
          </a:p>
        </p:txBody>
      </p:sp>
      <p:sp>
        <p:nvSpPr>
          <p:cNvPr id="2" name="Title 1">
            <a:extLst>
              <a:ext uri="{FF2B5EF4-FFF2-40B4-BE49-F238E27FC236}">
                <a16:creationId xmlns:a16="http://schemas.microsoft.com/office/drawing/2014/main" id="{440A54A1-6162-3DB5-3B1B-4B44CE370BDD}"/>
              </a:ext>
            </a:extLst>
          </p:cNvPr>
          <p:cNvSpPr>
            <a:spLocks noGrp="1"/>
          </p:cNvSpPr>
          <p:nvPr>
            <p:ph type="title"/>
          </p:nvPr>
        </p:nvSpPr>
        <p:spPr/>
        <p:txBody>
          <a:bodyPr/>
          <a:lstStyle/>
          <a:p>
            <a:r>
              <a:rPr lang="en-US" dirty="0"/>
              <a:t>How can we address this?</a:t>
            </a:r>
          </a:p>
        </p:txBody>
      </p:sp>
      <p:sp>
        <p:nvSpPr>
          <p:cNvPr id="4" name="Slide Number Placeholder 3">
            <a:extLst>
              <a:ext uri="{FF2B5EF4-FFF2-40B4-BE49-F238E27FC236}">
                <a16:creationId xmlns:a16="http://schemas.microsoft.com/office/drawing/2014/main" id="{14B48988-620C-F3FC-A4CB-FCDB1E9473A1}"/>
              </a:ext>
            </a:extLst>
          </p:cNvPr>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0F1414-8D08-AD42-BD03-FC55440D38D1}"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7122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8E642A-25BD-3342-5D99-3B06358BF9BD}"/>
              </a:ext>
            </a:extLst>
          </p:cNvPr>
          <p:cNvSpPr>
            <a:spLocks noGrp="1"/>
          </p:cNvSpPr>
          <p:nvPr>
            <p:ph type="body" sz="quarter" idx="11"/>
          </p:nvPr>
        </p:nvSpPr>
        <p:spPr/>
        <p:txBody>
          <a:bodyPr vert="horz" lIns="91440" tIns="45720" rIns="91440" bIns="45720" rtlCol="0" anchor="t">
            <a:normAutofit/>
          </a:bodyPr>
          <a:lstStyle/>
          <a:p>
            <a:r>
              <a:rPr lang="en-US" b="1" dirty="0"/>
              <a:t>POD-Attention</a:t>
            </a:r>
            <a:r>
              <a:rPr lang="en-US" dirty="0"/>
              <a:t>: Combines prefills and decodes into a single kernel with guaranteed SM co-location.</a:t>
            </a:r>
          </a:p>
          <a:p>
            <a:endParaRPr lang="en-US" dirty="0"/>
          </a:p>
          <a:p>
            <a:r>
              <a:rPr lang="en-US" dirty="0"/>
              <a:t>Key idea: </a:t>
            </a:r>
            <a:r>
              <a:rPr lang="en-US" b="1" dirty="0"/>
              <a:t>SM-aware CTA scheduling</a:t>
            </a:r>
          </a:p>
          <a:p>
            <a:pPr lvl="1">
              <a:buFont typeface="Courier New" panose="020B0604020202020204" pitchFamily="34" charset="0"/>
              <a:buChar char="o"/>
            </a:pPr>
            <a:r>
              <a:rPr lang="en-US" dirty="0"/>
              <a:t>Guarantees each SM runs prefill and decode CTAs in parallel.</a:t>
            </a:r>
          </a:p>
          <a:p>
            <a:pPr lvl="1">
              <a:buFont typeface="Courier New" panose="020B0604020202020204" pitchFamily="34" charset="0"/>
              <a:buChar char="o"/>
            </a:pPr>
            <a:r>
              <a:rPr lang="en-US" dirty="0"/>
              <a:t>Enables the CTA scheduler to overlap the two operations.</a:t>
            </a:r>
          </a:p>
          <a:p>
            <a:pPr lvl="1">
              <a:buFont typeface="Courier New" panose="020B0604020202020204" pitchFamily="34" charset="0"/>
              <a:buChar char="o"/>
            </a:pPr>
            <a:r>
              <a:rPr lang="en-US" dirty="0"/>
              <a:t>Utilizes compute and memory bandwidth simultaneously.</a:t>
            </a:r>
          </a:p>
        </p:txBody>
      </p:sp>
      <p:sp>
        <p:nvSpPr>
          <p:cNvPr id="2" name="Title 1">
            <a:extLst>
              <a:ext uri="{FF2B5EF4-FFF2-40B4-BE49-F238E27FC236}">
                <a16:creationId xmlns:a16="http://schemas.microsoft.com/office/drawing/2014/main" id="{440A54A1-6162-3DB5-3B1B-4B44CE370BDD}"/>
              </a:ext>
            </a:extLst>
          </p:cNvPr>
          <p:cNvSpPr>
            <a:spLocks noGrp="1"/>
          </p:cNvSpPr>
          <p:nvPr>
            <p:ph type="title"/>
          </p:nvPr>
        </p:nvSpPr>
        <p:spPr/>
        <p:txBody>
          <a:bodyPr/>
          <a:lstStyle/>
          <a:p>
            <a:r>
              <a:rPr lang="en-US"/>
              <a:t>Introducing POD-Attention!</a:t>
            </a:r>
          </a:p>
        </p:txBody>
      </p:sp>
      <p:sp>
        <p:nvSpPr>
          <p:cNvPr id="4" name="Slide Number Placeholder 3">
            <a:extLst>
              <a:ext uri="{FF2B5EF4-FFF2-40B4-BE49-F238E27FC236}">
                <a16:creationId xmlns:a16="http://schemas.microsoft.com/office/drawing/2014/main" id="{8C1AC3AA-59E2-5C29-F127-AA8D0AC651DE}"/>
              </a:ext>
            </a:extLst>
          </p:cNvPr>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0F1414-8D08-AD42-BD03-FC55440D38D1}"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tint val="82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05736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3257B-CCFF-AA07-A7AF-EB335959C7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0FC62C-391E-A55F-3A9A-BC6F24A30AAE}"/>
              </a:ext>
            </a:extLst>
          </p:cNvPr>
          <p:cNvSpPr>
            <a:spLocks noGrp="1"/>
          </p:cNvSpPr>
          <p:nvPr>
            <p:ph type="title"/>
          </p:nvPr>
        </p:nvSpPr>
        <p:spPr/>
        <p:txBody>
          <a:bodyPr/>
          <a:lstStyle/>
          <a:p>
            <a:r>
              <a:rPr lang="en-US" dirty="0"/>
              <a:t>POD-Attention: Fused kernels</a:t>
            </a:r>
          </a:p>
        </p:txBody>
      </p:sp>
      <p:sp>
        <p:nvSpPr>
          <p:cNvPr id="21" name="Slide Number Placeholder 20">
            <a:extLst>
              <a:ext uri="{FF2B5EF4-FFF2-40B4-BE49-F238E27FC236}">
                <a16:creationId xmlns:a16="http://schemas.microsoft.com/office/drawing/2014/main" id="{7B2B3441-F079-5064-3280-A299A3222A6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0F1414-8D08-AD42-BD03-FC55440D38D1}"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28" name="Text Placeholder 27">
            <a:extLst>
              <a:ext uri="{FF2B5EF4-FFF2-40B4-BE49-F238E27FC236}">
                <a16:creationId xmlns:a16="http://schemas.microsoft.com/office/drawing/2014/main" id="{E22367D6-E3EA-5881-683A-1C64FEA509FB}"/>
              </a:ext>
            </a:extLst>
          </p:cNvPr>
          <p:cNvSpPr>
            <a:spLocks noGrp="1"/>
          </p:cNvSpPr>
          <p:nvPr>
            <p:ph type="body" idx="14"/>
          </p:nvPr>
        </p:nvSpPr>
        <p:spPr>
          <a:xfrm>
            <a:off x="838200" y="5700212"/>
            <a:ext cx="10515600" cy="790973"/>
          </a:xfrm>
        </p:spPr>
        <p:txBody>
          <a:bodyPr/>
          <a:lstStyle/>
          <a:p>
            <a:r>
              <a:rPr lang="en-US" sz="2400" dirty="0"/>
              <a:t>We create a new kernel with enough CTAs for both prefill and decode kernels.</a:t>
            </a:r>
          </a:p>
        </p:txBody>
      </p:sp>
      <p:sp>
        <p:nvSpPr>
          <p:cNvPr id="8" name="Rectangle: Rounded Corners 7">
            <a:extLst>
              <a:ext uri="{FF2B5EF4-FFF2-40B4-BE49-F238E27FC236}">
                <a16:creationId xmlns:a16="http://schemas.microsoft.com/office/drawing/2014/main" id="{C26E208E-7DCA-AA0C-EBBD-067D6EBA8A43}"/>
              </a:ext>
            </a:extLst>
          </p:cNvPr>
          <p:cNvSpPr/>
          <p:nvPr/>
        </p:nvSpPr>
        <p:spPr>
          <a:xfrm>
            <a:off x="2214880" y="4550259"/>
            <a:ext cx="7762240" cy="114068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2" name="Group 11">
            <a:extLst>
              <a:ext uri="{FF2B5EF4-FFF2-40B4-BE49-F238E27FC236}">
                <a16:creationId xmlns:a16="http://schemas.microsoft.com/office/drawing/2014/main" id="{C415FC4E-8343-CC24-4224-BEFCAEBED3E3}"/>
              </a:ext>
            </a:extLst>
          </p:cNvPr>
          <p:cNvGrpSpPr/>
          <p:nvPr/>
        </p:nvGrpSpPr>
        <p:grpSpPr>
          <a:xfrm>
            <a:off x="2576698" y="4613435"/>
            <a:ext cx="2057400" cy="1038063"/>
            <a:chOff x="1320799" y="2978524"/>
            <a:chExt cx="1530774" cy="1038063"/>
          </a:xfrm>
        </p:grpSpPr>
        <p:sp>
          <p:nvSpPr>
            <p:cNvPr id="9" name="Rectangle 8">
              <a:extLst>
                <a:ext uri="{FF2B5EF4-FFF2-40B4-BE49-F238E27FC236}">
                  <a16:creationId xmlns:a16="http://schemas.microsoft.com/office/drawing/2014/main" id="{32AEEA05-5230-0FA8-CE57-E0970C86497D}"/>
                </a:ext>
              </a:extLst>
            </p:cNvPr>
            <p:cNvSpPr/>
            <p:nvPr/>
          </p:nvSpPr>
          <p:spPr>
            <a:xfrm>
              <a:off x="1320799" y="2980266"/>
              <a:ext cx="1530774" cy="1036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3038AA47-AFFA-D444-C036-561BE98D982C}"/>
                </a:ext>
              </a:extLst>
            </p:cNvPr>
            <p:cNvSpPr/>
            <p:nvPr/>
          </p:nvSpPr>
          <p:spPr>
            <a:xfrm>
              <a:off x="1320799" y="3793067"/>
              <a:ext cx="1530774" cy="223520"/>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ptos" panose="02110004020202020204"/>
                  <a:ea typeface="+mn-ea"/>
                  <a:cs typeface="+mn-cs"/>
                </a:rPr>
                <a:t>L1 $ / Shared mem</a:t>
              </a:r>
            </a:p>
          </p:txBody>
        </p:sp>
        <p:sp>
          <p:nvSpPr>
            <p:cNvPr id="11" name="TextBox 10">
              <a:extLst>
                <a:ext uri="{FF2B5EF4-FFF2-40B4-BE49-F238E27FC236}">
                  <a16:creationId xmlns:a16="http://schemas.microsoft.com/office/drawing/2014/main" id="{AE3EAA38-B76F-AA5C-287A-182F1C6E91AB}"/>
                </a:ext>
              </a:extLst>
            </p:cNvPr>
            <p:cNvSpPr txBox="1"/>
            <p:nvPr/>
          </p:nvSpPr>
          <p:spPr>
            <a:xfrm>
              <a:off x="1921406" y="2978524"/>
              <a:ext cx="342795"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Aptos" panose="02110004020202020204"/>
                  <a:ea typeface="+mn-ea"/>
                  <a:cs typeface="+mn-cs"/>
                </a:rPr>
                <a:t>SM</a:t>
              </a:r>
            </a:p>
          </p:txBody>
        </p:sp>
      </p:grpSp>
      <p:grpSp>
        <p:nvGrpSpPr>
          <p:cNvPr id="13" name="Group 12">
            <a:extLst>
              <a:ext uri="{FF2B5EF4-FFF2-40B4-BE49-F238E27FC236}">
                <a16:creationId xmlns:a16="http://schemas.microsoft.com/office/drawing/2014/main" id="{57344518-4BD4-296D-2EC3-5805D8AA3D15}"/>
              </a:ext>
            </a:extLst>
          </p:cNvPr>
          <p:cNvGrpSpPr/>
          <p:nvPr/>
        </p:nvGrpSpPr>
        <p:grpSpPr>
          <a:xfrm>
            <a:off x="5081953" y="4613435"/>
            <a:ext cx="2057400" cy="1038063"/>
            <a:chOff x="1320799" y="2978524"/>
            <a:chExt cx="1530774" cy="1038063"/>
          </a:xfrm>
        </p:grpSpPr>
        <p:sp>
          <p:nvSpPr>
            <p:cNvPr id="14" name="Rectangle 13">
              <a:extLst>
                <a:ext uri="{FF2B5EF4-FFF2-40B4-BE49-F238E27FC236}">
                  <a16:creationId xmlns:a16="http://schemas.microsoft.com/office/drawing/2014/main" id="{34413A2C-F992-C6CC-C9A3-78790779ACE8}"/>
                </a:ext>
              </a:extLst>
            </p:cNvPr>
            <p:cNvSpPr/>
            <p:nvPr/>
          </p:nvSpPr>
          <p:spPr>
            <a:xfrm>
              <a:off x="1320799" y="2980266"/>
              <a:ext cx="1530774" cy="1036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509BF5BC-9384-015D-558B-F62E0A816620}"/>
                </a:ext>
              </a:extLst>
            </p:cNvPr>
            <p:cNvSpPr/>
            <p:nvPr/>
          </p:nvSpPr>
          <p:spPr>
            <a:xfrm>
              <a:off x="1320799" y="3793067"/>
              <a:ext cx="1530774" cy="223520"/>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ptos" panose="02110004020202020204"/>
                  <a:ea typeface="+mn-ea"/>
                  <a:cs typeface="+mn-cs"/>
                </a:rPr>
                <a:t>L1 $ / Shared mem</a:t>
              </a:r>
            </a:p>
          </p:txBody>
        </p:sp>
        <p:sp>
          <p:nvSpPr>
            <p:cNvPr id="16" name="TextBox 15">
              <a:extLst>
                <a:ext uri="{FF2B5EF4-FFF2-40B4-BE49-F238E27FC236}">
                  <a16:creationId xmlns:a16="http://schemas.microsoft.com/office/drawing/2014/main" id="{7EA5A0DC-AFEE-E135-4B2C-9CA9ED026B72}"/>
                </a:ext>
              </a:extLst>
            </p:cNvPr>
            <p:cNvSpPr txBox="1"/>
            <p:nvPr/>
          </p:nvSpPr>
          <p:spPr>
            <a:xfrm>
              <a:off x="1922668" y="2978524"/>
              <a:ext cx="327035"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Aptos" panose="02110004020202020204"/>
                  <a:ea typeface="+mn-ea"/>
                  <a:cs typeface="+mn-cs"/>
                </a:rPr>
                <a:t>SM</a:t>
              </a:r>
            </a:p>
          </p:txBody>
        </p:sp>
      </p:grpSp>
      <p:grpSp>
        <p:nvGrpSpPr>
          <p:cNvPr id="17" name="Group 16">
            <a:extLst>
              <a:ext uri="{FF2B5EF4-FFF2-40B4-BE49-F238E27FC236}">
                <a16:creationId xmlns:a16="http://schemas.microsoft.com/office/drawing/2014/main" id="{9D4DB1C2-2043-5F37-D787-3CCCA57EBDD4}"/>
              </a:ext>
            </a:extLst>
          </p:cNvPr>
          <p:cNvGrpSpPr/>
          <p:nvPr/>
        </p:nvGrpSpPr>
        <p:grpSpPr>
          <a:xfrm>
            <a:off x="7587207" y="4613435"/>
            <a:ext cx="2057400" cy="1038063"/>
            <a:chOff x="1320799" y="2978524"/>
            <a:chExt cx="1530774" cy="1038063"/>
          </a:xfrm>
        </p:grpSpPr>
        <p:sp>
          <p:nvSpPr>
            <p:cNvPr id="18" name="Rectangle 17">
              <a:extLst>
                <a:ext uri="{FF2B5EF4-FFF2-40B4-BE49-F238E27FC236}">
                  <a16:creationId xmlns:a16="http://schemas.microsoft.com/office/drawing/2014/main" id="{146C3665-8EC5-9F08-8804-F42A9F0DE12F}"/>
                </a:ext>
              </a:extLst>
            </p:cNvPr>
            <p:cNvSpPr/>
            <p:nvPr/>
          </p:nvSpPr>
          <p:spPr>
            <a:xfrm>
              <a:off x="1320799" y="2980266"/>
              <a:ext cx="1530774" cy="1036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542DD2CE-7E38-CA0C-E088-4EA521DD9F6F}"/>
                </a:ext>
              </a:extLst>
            </p:cNvPr>
            <p:cNvSpPr/>
            <p:nvPr/>
          </p:nvSpPr>
          <p:spPr>
            <a:xfrm>
              <a:off x="1320799" y="3793067"/>
              <a:ext cx="1530774" cy="223520"/>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ptos" panose="02110004020202020204"/>
                  <a:ea typeface="+mn-ea"/>
                  <a:cs typeface="+mn-cs"/>
                </a:rPr>
                <a:t>L1 $ / Shared mem</a:t>
              </a:r>
            </a:p>
          </p:txBody>
        </p:sp>
        <p:sp>
          <p:nvSpPr>
            <p:cNvPr id="20" name="TextBox 19">
              <a:extLst>
                <a:ext uri="{FF2B5EF4-FFF2-40B4-BE49-F238E27FC236}">
                  <a16:creationId xmlns:a16="http://schemas.microsoft.com/office/drawing/2014/main" id="{2FAA7982-CF6E-EB24-EC96-3B504544E032}"/>
                </a:ext>
              </a:extLst>
            </p:cNvPr>
            <p:cNvSpPr txBox="1"/>
            <p:nvPr/>
          </p:nvSpPr>
          <p:spPr>
            <a:xfrm>
              <a:off x="1922668" y="2978524"/>
              <a:ext cx="327035"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Aptos" panose="02110004020202020204"/>
                  <a:ea typeface="+mn-ea"/>
                  <a:cs typeface="+mn-cs"/>
                </a:rPr>
                <a:t>SM</a:t>
              </a:r>
            </a:p>
          </p:txBody>
        </p:sp>
      </p:grpSp>
      <p:sp>
        <p:nvSpPr>
          <p:cNvPr id="26" name="Rectangle: Rounded Corners 25">
            <a:extLst>
              <a:ext uri="{FF2B5EF4-FFF2-40B4-BE49-F238E27FC236}">
                <a16:creationId xmlns:a16="http://schemas.microsoft.com/office/drawing/2014/main" id="{E612C202-D684-F8E3-DCD8-17A151882F3B}"/>
              </a:ext>
            </a:extLst>
          </p:cNvPr>
          <p:cNvSpPr/>
          <p:nvPr/>
        </p:nvSpPr>
        <p:spPr>
          <a:xfrm>
            <a:off x="4863570" y="3904933"/>
            <a:ext cx="2723637" cy="5021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ptos" panose="02110004020202020204"/>
                <a:ea typeface="+mn-ea"/>
                <a:cs typeface="+mn-cs"/>
              </a:rPr>
              <a:t>CTA scheduler</a:t>
            </a:r>
          </a:p>
        </p:txBody>
      </p:sp>
      <p:grpSp>
        <p:nvGrpSpPr>
          <p:cNvPr id="61" name="Group 60">
            <a:extLst>
              <a:ext uri="{FF2B5EF4-FFF2-40B4-BE49-F238E27FC236}">
                <a16:creationId xmlns:a16="http://schemas.microsoft.com/office/drawing/2014/main" id="{6BD39D34-4963-59D7-341D-6709230EF918}"/>
              </a:ext>
            </a:extLst>
          </p:cNvPr>
          <p:cNvGrpSpPr/>
          <p:nvPr/>
        </p:nvGrpSpPr>
        <p:grpSpPr>
          <a:xfrm>
            <a:off x="4192341" y="2328358"/>
            <a:ext cx="4203794" cy="1510334"/>
            <a:chOff x="4192341" y="2328358"/>
            <a:chExt cx="4203794" cy="1510334"/>
          </a:xfrm>
        </p:grpSpPr>
        <p:grpSp>
          <p:nvGrpSpPr>
            <p:cNvPr id="22" name="Group 21">
              <a:extLst>
                <a:ext uri="{FF2B5EF4-FFF2-40B4-BE49-F238E27FC236}">
                  <a16:creationId xmlns:a16="http://schemas.microsoft.com/office/drawing/2014/main" id="{0B0F3162-CFA6-4ADD-BD38-26F46A58A5C0}"/>
                </a:ext>
              </a:extLst>
            </p:cNvPr>
            <p:cNvGrpSpPr/>
            <p:nvPr/>
          </p:nvGrpSpPr>
          <p:grpSpPr>
            <a:xfrm>
              <a:off x="5210735" y="2328358"/>
              <a:ext cx="885265" cy="1510333"/>
              <a:chOff x="5600977" y="1909482"/>
              <a:chExt cx="885265" cy="1371046"/>
            </a:xfrm>
          </p:grpSpPr>
          <p:cxnSp>
            <p:nvCxnSpPr>
              <p:cNvPr id="40" name="Straight Connector 39">
                <a:extLst>
                  <a:ext uri="{FF2B5EF4-FFF2-40B4-BE49-F238E27FC236}">
                    <a16:creationId xmlns:a16="http://schemas.microsoft.com/office/drawing/2014/main" id="{D5F24C17-EBFC-FD69-AF27-88D146CC660C}"/>
                  </a:ext>
                </a:extLst>
              </p:cNvPr>
              <p:cNvCxnSpPr>
                <a:cxnSpLocks/>
              </p:cNvCxnSpPr>
              <p:nvPr/>
            </p:nvCxnSpPr>
            <p:spPr>
              <a:xfrm>
                <a:off x="5600977" y="1909482"/>
                <a:ext cx="0" cy="1371046"/>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73A8F856-2BFD-0760-81F1-7C74E8FAA3AA}"/>
                  </a:ext>
                </a:extLst>
              </p:cNvPr>
              <p:cNvCxnSpPr>
                <a:cxnSpLocks/>
              </p:cNvCxnSpPr>
              <p:nvPr/>
            </p:nvCxnSpPr>
            <p:spPr>
              <a:xfrm>
                <a:off x="6486242" y="1909482"/>
                <a:ext cx="0" cy="1371046"/>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FB15486-2F3C-47C3-A648-D2AB4784CC04}"/>
                  </a:ext>
                </a:extLst>
              </p:cNvPr>
              <p:cNvCxnSpPr>
                <a:cxnSpLocks/>
              </p:cNvCxnSpPr>
              <p:nvPr/>
            </p:nvCxnSpPr>
            <p:spPr>
              <a:xfrm>
                <a:off x="5600977" y="3280528"/>
                <a:ext cx="885265" cy="0"/>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grpSp>
        <p:sp>
          <p:nvSpPr>
            <p:cNvPr id="36" name="Rectangle: Rounded Corners 35">
              <a:extLst>
                <a:ext uri="{FF2B5EF4-FFF2-40B4-BE49-F238E27FC236}">
                  <a16:creationId xmlns:a16="http://schemas.microsoft.com/office/drawing/2014/main" id="{62832F40-C3FF-9BE8-E7FE-DF3FFE31F004}"/>
                </a:ext>
              </a:extLst>
            </p:cNvPr>
            <p:cNvSpPr/>
            <p:nvPr/>
          </p:nvSpPr>
          <p:spPr>
            <a:xfrm>
              <a:off x="5316370" y="3368701"/>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38" name="Rectangle: Rounded Corners 37">
              <a:extLst>
                <a:ext uri="{FF2B5EF4-FFF2-40B4-BE49-F238E27FC236}">
                  <a16:creationId xmlns:a16="http://schemas.microsoft.com/office/drawing/2014/main" id="{C177DF1F-E29E-0420-9974-55D5279CF869}"/>
                </a:ext>
              </a:extLst>
            </p:cNvPr>
            <p:cNvSpPr/>
            <p:nvPr/>
          </p:nvSpPr>
          <p:spPr>
            <a:xfrm>
              <a:off x="5323338" y="2914810"/>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39" name="Rectangle: Rounded Corners 38">
              <a:extLst>
                <a:ext uri="{FF2B5EF4-FFF2-40B4-BE49-F238E27FC236}">
                  <a16:creationId xmlns:a16="http://schemas.microsoft.com/office/drawing/2014/main" id="{1F0A6029-2F4B-7FDB-9CB2-20AB98DD7B16}"/>
                </a:ext>
              </a:extLst>
            </p:cNvPr>
            <p:cNvSpPr/>
            <p:nvPr/>
          </p:nvSpPr>
          <p:spPr>
            <a:xfrm>
              <a:off x="5323337" y="2450322"/>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grpSp>
          <p:nvGrpSpPr>
            <p:cNvPr id="62" name="Group 61">
              <a:extLst>
                <a:ext uri="{FF2B5EF4-FFF2-40B4-BE49-F238E27FC236}">
                  <a16:creationId xmlns:a16="http://schemas.microsoft.com/office/drawing/2014/main" id="{8764BBF0-3072-C7CB-8104-2C86FE095656}"/>
                </a:ext>
              </a:extLst>
            </p:cNvPr>
            <p:cNvGrpSpPr/>
            <p:nvPr/>
          </p:nvGrpSpPr>
          <p:grpSpPr>
            <a:xfrm>
              <a:off x="6419058" y="2328358"/>
              <a:ext cx="885265" cy="1510334"/>
              <a:chOff x="5600977" y="1909482"/>
              <a:chExt cx="885265" cy="1371046"/>
            </a:xfrm>
          </p:grpSpPr>
          <p:cxnSp>
            <p:nvCxnSpPr>
              <p:cNvPr id="63" name="Straight Connector 62">
                <a:extLst>
                  <a:ext uri="{FF2B5EF4-FFF2-40B4-BE49-F238E27FC236}">
                    <a16:creationId xmlns:a16="http://schemas.microsoft.com/office/drawing/2014/main" id="{01B01329-F0D0-D109-4683-3F713F75D17D}"/>
                  </a:ext>
                </a:extLst>
              </p:cNvPr>
              <p:cNvCxnSpPr>
                <a:cxnSpLocks/>
              </p:cNvCxnSpPr>
              <p:nvPr/>
            </p:nvCxnSpPr>
            <p:spPr>
              <a:xfrm>
                <a:off x="5600977" y="1909482"/>
                <a:ext cx="0" cy="1371046"/>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DCFFFB03-4630-4046-8A3C-2B90FF1A67B6}"/>
                  </a:ext>
                </a:extLst>
              </p:cNvPr>
              <p:cNvCxnSpPr>
                <a:cxnSpLocks/>
              </p:cNvCxnSpPr>
              <p:nvPr/>
            </p:nvCxnSpPr>
            <p:spPr>
              <a:xfrm>
                <a:off x="6486242" y="1909482"/>
                <a:ext cx="0" cy="1371046"/>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6969CF1A-3187-A402-2E4F-7F14DC8DB407}"/>
                  </a:ext>
                </a:extLst>
              </p:cNvPr>
              <p:cNvCxnSpPr>
                <a:cxnSpLocks/>
              </p:cNvCxnSpPr>
              <p:nvPr/>
            </p:nvCxnSpPr>
            <p:spPr>
              <a:xfrm>
                <a:off x="5600977" y="3280528"/>
                <a:ext cx="885265" cy="0"/>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grpSp>
        <p:sp>
          <p:nvSpPr>
            <p:cNvPr id="66" name="Rectangle: Rounded Corners 65">
              <a:extLst>
                <a:ext uri="{FF2B5EF4-FFF2-40B4-BE49-F238E27FC236}">
                  <a16:creationId xmlns:a16="http://schemas.microsoft.com/office/drawing/2014/main" id="{299DDB8F-F5C5-5F5C-6262-32AD5060E2AD}"/>
                </a:ext>
              </a:extLst>
            </p:cNvPr>
            <p:cNvSpPr/>
            <p:nvPr/>
          </p:nvSpPr>
          <p:spPr>
            <a:xfrm>
              <a:off x="6524693" y="3368701"/>
              <a:ext cx="660057" cy="40572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67" name="Rectangle: Rounded Corners 66">
              <a:extLst>
                <a:ext uri="{FF2B5EF4-FFF2-40B4-BE49-F238E27FC236}">
                  <a16:creationId xmlns:a16="http://schemas.microsoft.com/office/drawing/2014/main" id="{9467A866-A47E-91E9-9938-3F07A6FA9930}"/>
                </a:ext>
              </a:extLst>
            </p:cNvPr>
            <p:cNvSpPr/>
            <p:nvPr/>
          </p:nvSpPr>
          <p:spPr>
            <a:xfrm>
              <a:off x="6531661" y="2914810"/>
              <a:ext cx="660057" cy="40572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24" name="TextBox 23">
              <a:extLst>
                <a:ext uri="{FF2B5EF4-FFF2-40B4-BE49-F238E27FC236}">
                  <a16:creationId xmlns:a16="http://schemas.microsoft.com/office/drawing/2014/main" id="{E7959C8A-CF9D-A028-0EA5-61A262747666}"/>
                </a:ext>
              </a:extLst>
            </p:cNvPr>
            <p:cNvSpPr txBox="1"/>
            <p:nvPr/>
          </p:nvSpPr>
          <p:spPr>
            <a:xfrm>
              <a:off x="4192341" y="2764423"/>
              <a:ext cx="925574"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4EA72E"/>
                  </a:solidFill>
                  <a:effectLst/>
                  <a:uLnTx/>
                  <a:uFillTx/>
                  <a:latin typeface="Aptos" panose="02110004020202020204"/>
                  <a:ea typeface="+mn-ea"/>
                  <a:cs typeface="+mn-cs"/>
                </a:rPr>
                <a:t>Prefill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4EA72E"/>
                  </a:solidFill>
                  <a:effectLst/>
                  <a:uLnTx/>
                  <a:uFillTx/>
                  <a:latin typeface="Aptos" panose="02110004020202020204"/>
                  <a:ea typeface="+mn-ea"/>
                  <a:cs typeface="+mn-cs"/>
                </a:rPr>
                <a:t>stream</a:t>
              </a:r>
            </a:p>
          </p:txBody>
        </p:sp>
        <p:sp>
          <p:nvSpPr>
            <p:cNvPr id="29" name="TextBox 28">
              <a:extLst>
                <a:ext uri="{FF2B5EF4-FFF2-40B4-BE49-F238E27FC236}">
                  <a16:creationId xmlns:a16="http://schemas.microsoft.com/office/drawing/2014/main" id="{4CDA4670-6D14-59C3-81CA-868B9F569E0E}"/>
                </a:ext>
              </a:extLst>
            </p:cNvPr>
            <p:cNvSpPr txBox="1"/>
            <p:nvPr/>
          </p:nvSpPr>
          <p:spPr>
            <a:xfrm>
              <a:off x="7397144" y="2764423"/>
              <a:ext cx="998991"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E97132"/>
                  </a:solidFill>
                  <a:effectLst/>
                  <a:uLnTx/>
                  <a:uFillTx/>
                  <a:latin typeface="Aptos" panose="02110004020202020204"/>
                  <a:ea typeface="+mn-ea"/>
                  <a:cs typeface="+mn-cs"/>
                </a:rPr>
                <a:t>Decode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E97132"/>
                  </a:solidFill>
                  <a:effectLst/>
                  <a:uLnTx/>
                  <a:uFillTx/>
                  <a:latin typeface="Aptos" panose="02110004020202020204"/>
                  <a:ea typeface="+mn-ea"/>
                  <a:cs typeface="+mn-cs"/>
                </a:rPr>
                <a:t>stream</a:t>
              </a:r>
            </a:p>
          </p:txBody>
        </p:sp>
      </p:grpSp>
      <p:grpSp>
        <p:nvGrpSpPr>
          <p:cNvPr id="71" name="Group 70">
            <a:extLst>
              <a:ext uri="{FF2B5EF4-FFF2-40B4-BE49-F238E27FC236}">
                <a16:creationId xmlns:a16="http://schemas.microsoft.com/office/drawing/2014/main" id="{3FC27F88-A883-EDF1-6413-1496DD7A12DE}"/>
              </a:ext>
            </a:extLst>
          </p:cNvPr>
          <p:cNvGrpSpPr/>
          <p:nvPr/>
        </p:nvGrpSpPr>
        <p:grpSpPr>
          <a:xfrm>
            <a:off x="4099879" y="1466583"/>
            <a:ext cx="2583332" cy="2375652"/>
            <a:chOff x="4099879" y="1466583"/>
            <a:chExt cx="2583332" cy="2375652"/>
          </a:xfrm>
        </p:grpSpPr>
        <p:grpSp>
          <p:nvGrpSpPr>
            <p:cNvPr id="72" name="Group 71">
              <a:extLst>
                <a:ext uri="{FF2B5EF4-FFF2-40B4-BE49-F238E27FC236}">
                  <a16:creationId xmlns:a16="http://schemas.microsoft.com/office/drawing/2014/main" id="{2D89F388-5003-4586-CB0D-E40BF7FA873B}"/>
                </a:ext>
              </a:extLst>
            </p:cNvPr>
            <p:cNvGrpSpPr/>
            <p:nvPr/>
          </p:nvGrpSpPr>
          <p:grpSpPr>
            <a:xfrm>
              <a:off x="5797946" y="1466583"/>
              <a:ext cx="885265" cy="2375652"/>
              <a:chOff x="5600977" y="1909482"/>
              <a:chExt cx="885265" cy="1371046"/>
            </a:xfrm>
          </p:grpSpPr>
          <p:cxnSp>
            <p:nvCxnSpPr>
              <p:cNvPr id="79" name="Straight Connector 78">
                <a:extLst>
                  <a:ext uri="{FF2B5EF4-FFF2-40B4-BE49-F238E27FC236}">
                    <a16:creationId xmlns:a16="http://schemas.microsoft.com/office/drawing/2014/main" id="{1C3FFB00-FEB7-83BF-AB6B-CD79CF73CB80}"/>
                  </a:ext>
                </a:extLst>
              </p:cNvPr>
              <p:cNvCxnSpPr>
                <a:cxnSpLocks/>
              </p:cNvCxnSpPr>
              <p:nvPr/>
            </p:nvCxnSpPr>
            <p:spPr>
              <a:xfrm>
                <a:off x="5600977" y="1909482"/>
                <a:ext cx="0" cy="1371046"/>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75EE9CD2-7F7B-3A03-EFFB-7107688DA564}"/>
                  </a:ext>
                </a:extLst>
              </p:cNvPr>
              <p:cNvCxnSpPr>
                <a:cxnSpLocks/>
              </p:cNvCxnSpPr>
              <p:nvPr/>
            </p:nvCxnSpPr>
            <p:spPr>
              <a:xfrm>
                <a:off x="6486242" y="1909482"/>
                <a:ext cx="0" cy="1371046"/>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7F759FC1-93EF-9BA0-12DD-C09DB4F289BE}"/>
                  </a:ext>
                </a:extLst>
              </p:cNvPr>
              <p:cNvCxnSpPr>
                <a:cxnSpLocks/>
              </p:cNvCxnSpPr>
              <p:nvPr/>
            </p:nvCxnSpPr>
            <p:spPr>
              <a:xfrm>
                <a:off x="5600977" y="3280528"/>
                <a:ext cx="885265" cy="0"/>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grpSp>
        <p:sp>
          <p:nvSpPr>
            <p:cNvPr id="73" name="TextBox 72">
              <a:extLst>
                <a:ext uri="{FF2B5EF4-FFF2-40B4-BE49-F238E27FC236}">
                  <a16:creationId xmlns:a16="http://schemas.microsoft.com/office/drawing/2014/main" id="{5EE7990B-46BF-70BC-AD57-33C85210725E}"/>
                </a:ext>
              </a:extLst>
            </p:cNvPr>
            <p:cNvSpPr txBox="1"/>
            <p:nvPr/>
          </p:nvSpPr>
          <p:spPr>
            <a:xfrm>
              <a:off x="4099879" y="2350170"/>
              <a:ext cx="1712007"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Aptos" panose="02110004020202020204"/>
                  <a:ea typeface="+mn-ea"/>
                  <a:cs typeface="+mn-cs"/>
                </a:rPr>
                <a:t>POD-Attention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Aptos" panose="02110004020202020204"/>
                  <a:ea typeface="+mn-ea"/>
                  <a:cs typeface="+mn-cs"/>
                </a:rPr>
                <a:t>stream</a:t>
              </a:r>
            </a:p>
          </p:txBody>
        </p:sp>
        <p:sp>
          <p:nvSpPr>
            <p:cNvPr id="74" name="Rectangle: Rounded Corners 35">
              <a:extLst>
                <a:ext uri="{FF2B5EF4-FFF2-40B4-BE49-F238E27FC236}">
                  <a16:creationId xmlns:a16="http://schemas.microsoft.com/office/drawing/2014/main" id="{BB3A26D4-66A5-8D8D-78D1-42BD61E1803E}"/>
                </a:ext>
              </a:extLst>
            </p:cNvPr>
            <p:cNvSpPr/>
            <p:nvPr/>
          </p:nvSpPr>
          <p:spPr>
            <a:xfrm>
              <a:off x="5903581" y="3372244"/>
              <a:ext cx="660057" cy="405722"/>
            </a:xfrm>
            <a:prstGeom prst="round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75" name="Rectangle: Rounded Corners 37">
              <a:extLst>
                <a:ext uri="{FF2B5EF4-FFF2-40B4-BE49-F238E27FC236}">
                  <a16:creationId xmlns:a16="http://schemas.microsoft.com/office/drawing/2014/main" id="{3B448C86-5E48-3DE6-D132-A535016753A5}"/>
                </a:ext>
              </a:extLst>
            </p:cNvPr>
            <p:cNvSpPr/>
            <p:nvPr/>
          </p:nvSpPr>
          <p:spPr>
            <a:xfrm>
              <a:off x="5910549" y="2918353"/>
              <a:ext cx="660057" cy="405722"/>
            </a:xfrm>
            <a:prstGeom prst="round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76" name="Rectangle: Rounded Corners 38">
              <a:extLst>
                <a:ext uri="{FF2B5EF4-FFF2-40B4-BE49-F238E27FC236}">
                  <a16:creationId xmlns:a16="http://schemas.microsoft.com/office/drawing/2014/main" id="{C7094AA5-753C-FEF4-4DDB-CDE8FFACA972}"/>
                </a:ext>
              </a:extLst>
            </p:cNvPr>
            <p:cNvSpPr/>
            <p:nvPr/>
          </p:nvSpPr>
          <p:spPr>
            <a:xfrm>
              <a:off x="5910548" y="2453865"/>
              <a:ext cx="660057" cy="405722"/>
            </a:xfrm>
            <a:prstGeom prst="round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77" name="Rectangle: Rounded Corners 49">
              <a:extLst>
                <a:ext uri="{FF2B5EF4-FFF2-40B4-BE49-F238E27FC236}">
                  <a16:creationId xmlns:a16="http://schemas.microsoft.com/office/drawing/2014/main" id="{77939EB3-DF91-75D6-E4A8-1E7364CB66E9}"/>
                </a:ext>
              </a:extLst>
            </p:cNvPr>
            <p:cNvSpPr/>
            <p:nvPr/>
          </p:nvSpPr>
          <p:spPr>
            <a:xfrm>
              <a:off x="5917520" y="1986059"/>
              <a:ext cx="660057" cy="405722"/>
            </a:xfrm>
            <a:prstGeom prst="round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78" name="Rectangle: Rounded Corners 50">
              <a:extLst>
                <a:ext uri="{FF2B5EF4-FFF2-40B4-BE49-F238E27FC236}">
                  <a16:creationId xmlns:a16="http://schemas.microsoft.com/office/drawing/2014/main" id="{1F7D7B0A-55F2-4C27-0E3A-DD5715DD4A6F}"/>
                </a:ext>
              </a:extLst>
            </p:cNvPr>
            <p:cNvSpPr/>
            <p:nvPr/>
          </p:nvSpPr>
          <p:spPr>
            <a:xfrm>
              <a:off x="5906799" y="1519988"/>
              <a:ext cx="660057" cy="405722"/>
            </a:xfrm>
            <a:prstGeom prst="round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grpSp>
      <p:sp>
        <p:nvSpPr>
          <p:cNvPr id="3" name="TextBox 2">
            <a:extLst>
              <a:ext uri="{FF2B5EF4-FFF2-40B4-BE49-F238E27FC236}">
                <a16:creationId xmlns:a16="http://schemas.microsoft.com/office/drawing/2014/main" id="{A0068E32-3847-9764-D2F4-CDF8014ECD13}"/>
              </a:ext>
            </a:extLst>
          </p:cNvPr>
          <p:cNvSpPr txBox="1"/>
          <p:nvPr/>
        </p:nvSpPr>
        <p:spPr>
          <a:xfrm>
            <a:off x="8766211" y="2441257"/>
            <a:ext cx="2421818"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4EA72E"/>
                </a:solidFill>
                <a:effectLst/>
                <a:uLnTx/>
                <a:uFillTx/>
                <a:latin typeface="Aptos" panose="02110004020202020204"/>
                <a:ea typeface="+mn-ea"/>
                <a:cs typeface="+mn-cs"/>
              </a:rPr>
              <a:t>Green = Prefill CTA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E97132"/>
                </a:solidFill>
                <a:effectLst/>
                <a:uLnTx/>
                <a:uFillTx/>
                <a:latin typeface="Aptos" panose="02110004020202020204"/>
                <a:ea typeface="+mn-ea"/>
                <a:cs typeface="+mn-cs"/>
              </a:rPr>
              <a:t>Orange = Decode CTA</a:t>
            </a:r>
          </a:p>
        </p:txBody>
      </p:sp>
    </p:spTree>
    <p:extLst>
      <p:ext uri="{BB962C8B-B14F-4D97-AF65-F5344CB8AC3E}">
        <p14:creationId xmlns:p14="http://schemas.microsoft.com/office/powerpoint/2010/main" val="1047705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1"/>
                                        </p:tgtEl>
                                      </p:cBhvr>
                                    </p:animEffect>
                                    <p:set>
                                      <p:cBhvr>
                                        <p:cTn id="7" dur="1" fill="hold">
                                          <p:stCondLst>
                                            <p:cond delay="499"/>
                                          </p:stCondLst>
                                        </p:cTn>
                                        <p:tgtEl>
                                          <p:spTgt spid="61"/>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fade">
                                      <p:cBhvr>
                                        <p:cTn id="11" dur="500"/>
                                        <p:tgtEl>
                                          <p:spTgt spid="71"/>
                                        </p:tgtEl>
                                      </p:cBhvr>
                                    </p:animEffect>
                                  </p:childTnLst>
                                </p:cTn>
                              </p:par>
                              <p:par>
                                <p:cTn id="12" presetID="10" presetClass="entr" presetSubtype="0" fill="hold" nodeType="withEffect">
                                  <p:stCondLst>
                                    <p:cond delay="0"/>
                                  </p:stCondLst>
                                  <p:childTnLst>
                                    <p:set>
                                      <p:cBhvr>
                                        <p:cTn id="13" dur="1" fill="hold">
                                          <p:stCondLst>
                                            <p:cond delay="0"/>
                                          </p:stCondLst>
                                        </p:cTn>
                                        <p:tgtEl>
                                          <p:spTgt spid="28">
                                            <p:txEl>
                                              <p:pRg st="0" end="0"/>
                                            </p:txEl>
                                          </p:spTgt>
                                        </p:tgtEl>
                                        <p:attrNameLst>
                                          <p:attrName>style.visibility</p:attrName>
                                        </p:attrNameLst>
                                      </p:cBhvr>
                                      <p:to>
                                        <p:strVal val="visible"/>
                                      </p:to>
                                    </p:set>
                                    <p:animEffect transition="in" filter="fade">
                                      <p:cBhvr>
                                        <p:cTn id="14"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24CE8-9FF5-C41E-51D5-599807163E08}"/>
              </a:ext>
            </a:extLst>
          </p:cNvPr>
          <p:cNvSpPr>
            <a:spLocks noGrp="1"/>
          </p:cNvSpPr>
          <p:nvPr>
            <p:ph type="title"/>
          </p:nvPr>
        </p:nvSpPr>
        <p:spPr/>
        <p:txBody>
          <a:bodyPr/>
          <a:lstStyle/>
          <a:p>
            <a:r>
              <a:rPr lang="en-US"/>
              <a:t>POD-Attention: SM-aware CTA scheduling</a:t>
            </a:r>
          </a:p>
        </p:txBody>
      </p:sp>
      <p:sp>
        <p:nvSpPr>
          <p:cNvPr id="8" name="Rectangle: Rounded Corners 7">
            <a:extLst>
              <a:ext uri="{FF2B5EF4-FFF2-40B4-BE49-F238E27FC236}">
                <a16:creationId xmlns:a16="http://schemas.microsoft.com/office/drawing/2014/main" id="{497D3BFB-7A7F-DF26-A115-5EBBBDC6A386}"/>
              </a:ext>
            </a:extLst>
          </p:cNvPr>
          <p:cNvSpPr/>
          <p:nvPr/>
        </p:nvSpPr>
        <p:spPr>
          <a:xfrm>
            <a:off x="2214880" y="4473345"/>
            <a:ext cx="7762240" cy="132556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2" name="Group 11">
            <a:extLst>
              <a:ext uri="{FF2B5EF4-FFF2-40B4-BE49-F238E27FC236}">
                <a16:creationId xmlns:a16="http://schemas.microsoft.com/office/drawing/2014/main" id="{3D783AFE-E90C-2D5B-7256-FE11352FEBB8}"/>
              </a:ext>
            </a:extLst>
          </p:cNvPr>
          <p:cNvGrpSpPr/>
          <p:nvPr/>
        </p:nvGrpSpPr>
        <p:grpSpPr>
          <a:xfrm>
            <a:off x="2576698" y="4613435"/>
            <a:ext cx="2057400" cy="1038063"/>
            <a:chOff x="1320799" y="2978524"/>
            <a:chExt cx="1530774" cy="1038063"/>
          </a:xfrm>
        </p:grpSpPr>
        <p:sp>
          <p:nvSpPr>
            <p:cNvPr id="9" name="Rectangle 8">
              <a:extLst>
                <a:ext uri="{FF2B5EF4-FFF2-40B4-BE49-F238E27FC236}">
                  <a16:creationId xmlns:a16="http://schemas.microsoft.com/office/drawing/2014/main" id="{217D6D67-F4B2-3C64-6CCE-12012C818CC1}"/>
                </a:ext>
              </a:extLst>
            </p:cNvPr>
            <p:cNvSpPr/>
            <p:nvPr/>
          </p:nvSpPr>
          <p:spPr>
            <a:xfrm>
              <a:off x="1320799" y="2980266"/>
              <a:ext cx="1530774" cy="1036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5BF3C5B6-9D50-E069-42F7-942CD3E0D41A}"/>
                </a:ext>
              </a:extLst>
            </p:cNvPr>
            <p:cNvSpPr/>
            <p:nvPr/>
          </p:nvSpPr>
          <p:spPr>
            <a:xfrm>
              <a:off x="1320799" y="3793067"/>
              <a:ext cx="1530774" cy="223520"/>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ptos" panose="02110004020202020204"/>
                  <a:ea typeface="+mn-ea"/>
                  <a:cs typeface="+mn-cs"/>
                </a:rPr>
                <a:t>L1 $ / Shared mem</a:t>
              </a:r>
            </a:p>
          </p:txBody>
        </p:sp>
        <p:sp>
          <p:nvSpPr>
            <p:cNvPr id="11" name="TextBox 10">
              <a:extLst>
                <a:ext uri="{FF2B5EF4-FFF2-40B4-BE49-F238E27FC236}">
                  <a16:creationId xmlns:a16="http://schemas.microsoft.com/office/drawing/2014/main" id="{0EE145E0-C275-E569-5F64-3B0D1AF5B72D}"/>
                </a:ext>
              </a:extLst>
            </p:cNvPr>
            <p:cNvSpPr txBox="1"/>
            <p:nvPr/>
          </p:nvSpPr>
          <p:spPr>
            <a:xfrm>
              <a:off x="1879790" y="2978524"/>
              <a:ext cx="426029"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Aptos" panose="02110004020202020204"/>
                  <a:ea typeface="+mn-ea"/>
                  <a:cs typeface="+mn-cs"/>
                </a:rPr>
                <a:t>SM 0</a:t>
              </a:r>
            </a:p>
          </p:txBody>
        </p:sp>
      </p:grpSp>
      <p:grpSp>
        <p:nvGrpSpPr>
          <p:cNvPr id="13" name="Group 12">
            <a:extLst>
              <a:ext uri="{FF2B5EF4-FFF2-40B4-BE49-F238E27FC236}">
                <a16:creationId xmlns:a16="http://schemas.microsoft.com/office/drawing/2014/main" id="{7285EC70-247D-C68A-CA76-37096DE2F773}"/>
              </a:ext>
            </a:extLst>
          </p:cNvPr>
          <p:cNvGrpSpPr/>
          <p:nvPr/>
        </p:nvGrpSpPr>
        <p:grpSpPr>
          <a:xfrm>
            <a:off x="5081953" y="4613435"/>
            <a:ext cx="2057400" cy="1038063"/>
            <a:chOff x="1320799" y="2978524"/>
            <a:chExt cx="1530774" cy="1038063"/>
          </a:xfrm>
        </p:grpSpPr>
        <p:sp>
          <p:nvSpPr>
            <p:cNvPr id="14" name="Rectangle 13">
              <a:extLst>
                <a:ext uri="{FF2B5EF4-FFF2-40B4-BE49-F238E27FC236}">
                  <a16:creationId xmlns:a16="http://schemas.microsoft.com/office/drawing/2014/main" id="{B4ABEDA9-8D68-59D5-3BED-FCFF9B07DFF9}"/>
                </a:ext>
              </a:extLst>
            </p:cNvPr>
            <p:cNvSpPr/>
            <p:nvPr/>
          </p:nvSpPr>
          <p:spPr>
            <a:xfrm>
              <a:off x="1320799" y="2980266"/>
              <a:ext cx="1530774" cy="1036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0FD575B9-2EB6-10CB-9DAD-46CC5697DE8A}"/>
                </a:ext>
              </a:extLst>
            </p:cNvPr>
            <p:cNvSpPr/>
            <p:nvPr/>
          </p:nvSpPr>
          <p:spPr>
            <a:xfrm>
              <a:off x="1320799" y="3793067"/>
              <a:ext cx="1530774" cy="223520"/>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ptos" panose="02110004020202020204"/>
                  <a:ea typeface="+mn-ea"/>
                  <a:cs typeface="+mn-cs"/>
                </a:rPr>
                <a:t>L1 $ / Shared mem</a:t>
              </a:r>
            </a:p>
          </p:txBody>
        </p:sp>
        <p:sp>
          <p:nvSpPr>
            <p:cNvPr id="16" name="TextBox 15">
              <a:extLst>
                <a:ext uri="{FF2B5EF4-FFF2-40B4-BE49-F238E27FC236}">
                  <a16:creationId xmlns:a16="http://schemas.microsoft.com/office/drawing/2014/main" id="{EFB7AFD7-03EE-8429-E046-27F23DB9770C}"/>
                </a:ext>
              </a:extLst>
            </p:cNvPr>
            <p:cNvSpPr txBox="1"/>
            <p:nvPr/>
          </p:nvSpPr>
          <p:spPr>
            <a:xfrm>
              <a:off x="1873172" y="2978524"/>
              <a:ext cx="426029"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Aptos" panose="02110004020202020204"/>
                  <a:ea typeface="+mn-ea"/>
                  <a:cs typeface="+mn-cs"/>
                </a:rPr>
                <a:t>SM 1</a:t>
              </a:r>
            </a:p>
          </p:txBody>
        </p:sp>
      </p:grpSp>
      <p:grpSp>
        <p:nvGrpSpPr>
          <p:cNvPr id="17" name="Group 16">
            <a:extLst>
              <a:ext uri="{FF2B5EF4-FFF2-40B4-BE49-F238E27FC236}">
                <a16:creationId xmlns:a16="http://schemas.microsoft.com/office/drawing/2014/main" id="{AF425698-559F-4848-D1E1-6510D43AACD2}"/>
              </a:ext>
            </a:extLst>
          </p:cNvPr>
          <p:cNvGrpSpPr/>
          <p:nvPr/>
        </p:nvGrpSpPr>
        <p:grpSpPr>
          <a:xfrm>
            <a:off x="7587207" y="4613435"/>
            <a:ext cx="2057400" cy="1038063"/>
            <a:chOff x="1320799" y="2978524"/>
            <a:chExt cx="1530774" cy="1038063"/>
          </a:xfrm>
        </p:grpSpPr>
        <p:sp>
          <p:nvSpPr>
            <p:cNvPr id="18" name="Rectangle 17">
              <a:extLst>
                <a:ext uri="{FF2B5EF4-FFF2-40B4-BE49-F238E27FC236}">
                  <a16:creationId xmlns:a16="http://schemas.microsoft.com/office/drawing/2014/main" id="{C745B2F7-B2DE-6BAA-1D8A-7F98EAFCFB69}"/>
                </a:ext>
              </a:extLst>
            </p:cNvPr>
            <p:cNvSpPr/>
            <p:nvPr/>
          </p:nvSpPr>
          <p:spPr>
            <a:xfrm>
              <a:off x="1320799" y="2980266"/>
              <a:ext cx="1530774" cy="1036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CA51FCAC-0283-CA82-43DA-EE1E7385EB62}"/>
                </a:ext>
              </a:extLst>
            </p:cNvPr>
            <p:cNvSpPr/>
            <p:nvPr/>
          </p:nvSpPr>
          <p:spPr>
            <a:xfrm>
              <a:off x="1320799" y="3793067"/>
              <a:ext cx="1530774" cy="223520"/>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ptos" panose="02110004020202020204"/>
                  <a:ea typeface="+mn-ea"/>
                  <a:cs typeface="+mn-cs"/>
                </a:rPr>
                <a:t>L1 $ / Shared mem</a:t>
              </a:r>
            </a:p>
          </p:txBody>
        </p:sp>
        <p:sp>
          <p:nvSpPr>
            <p:cNvPr id="20" name="TextBox 19">
              <a:extLst>
                <a:ext uri="{FF2B5EF4-FFF2-40B4-BE49-F238E27FC236}">
                  <a16:creationId xmlns:a16="http://schemas.microsoft.com/office/drawing/2014/main" id="{80DEE2DE-6293-358E-03E9-7605E76084B2}"/>
                </a:ext>
              </a:extLst>
            </p:cNvPr>
            <p:cNvSpPr txBox="1"/>
            <p:nvPr/>
          </p:nvSpPr>
          <p:spPr>
            <a:xfrm>
              <a:off x="1873172" y="2978524"/>
              <a:ext cx="426029"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Aptos" panose="02110004020202020204"/>
                  <a:ea typeface="+mn-ea"/>
                  <a:cs typeface="+mn-cs"/>
                </a:rPr>
                <a:t>SM 2</a:t>
              </a:r>
            </a:p>
          </p:txBody>
        </p:sp>
      </p:grpSp>
      <p:grpSp>
        <p:nvGrpSpPr>
          <p:cNvPr id="22" name="Group 21">
            <a:extLst>
              <a:ext uri="{FF2B5EF4-FFF2-40B4-BE49-F238E27FC236}">
                <a16:creationId xmlns:a16="http://schemas.microsoft.com/office/drawing/2014/main" id="{5BBC981C-2BA9-5A5C-D7EA-4F14B70E5895}"/>
              </a:ext>
            </a:extLst>
          </p:cNvPr>
          <p:cNvGrpSpPr/>
          <p:nvPr/>
        </p:nvGrpSpPr>
        <p:grpSpPr>
          <a:xfrm>
            <a:off x="5797946" y="1466583"/>
            <a:ext cx="885265" cy="2375652"/>
            <a:chOff x="5600977" y="1909482"/>
            <a:chExt cx="885265" cy="1371046"/>
          </a:xfrm>
        </p:grpSpPr>
        <p:cxnSp>
          <p:nvCxnSpPr>
            <p:cNvPr id="40" name="Straight Connector 39">
              <a:extLst>
                <a:ext uri="{FF2B5EF4-FFF2-40B4-BE49-F238E27FC236}">
                  <a16:creationId xmlns:a16="http://schemas.microsoft.com/office/drawing/2014/main" id="{59D8981B-C77C-BBE3-77FB-81E2F1416ED9}"/>
                </a:ext>
              </a:extLst>
            </p:cNvPr>
            <p:cNvCxnSpPr>
              <a:cxnSpLocks/>
            </p:cNvCxnSpPr>
            <p:nvPr/>
          </p:nvCxnSpPr>
          <p:spPr>
            <a:xfrm>
              <a:off x="5600977" y="1909482"/>
              <a:ext cx="0" cy="1371046"/>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B00F4F8F-D7DA-BECB-94A1-4EE0C1837CBD}"/>
                </a:ext>
              </a:extLst>
            </p:cNvPr>
            <p:cNvCxnSpPr>
              <a:cxnSpLocks/>
            </p:cNvCxnSpPr>
            <p:nvPr/>
          </p:nvCxnSpPr>
          <p:spPr>
            <a:xfrm>
              <a:off x="6486242" y="1909482"/>
              <a:ext cx="0" cy="1371046"/>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D10B2EE-CEF8-F0F6-932D-18D13ACE2F82}"/>
                </a:ext>
              </a:extLst>
            </p:cNvPr>
            <p:cNvCxnSpPr>
              <a:cxnSpLocks/>
            </p:cNvCxnSpPr>
            <p:nvPr/>
          </p:nvCxnSpPr>
          <p:spPr>
            <a:xfrm>
              <a:off x="5600977" y="3280528"/>
              <a:ext cx="885265" cy="0"/>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grpSp>
      <p:sp>
        <p:nvSpPr>
          <p:cNvPr id="26" name="Rectangle: Rounded Corners 25">
            <a:extLst>
              <a:ext uri="{FF2B5EF4-FFF2-40B4-BE49-F238E27FC236}">
                <a16:creationId xmlns:a16="http://schemas.microsoft.com/office/drawing/2014/main" id="{A01A2169-5F7D-36F6-657C-07C61BBDAED2}"/>
              </a:ext>
            </a:extLst>
          </p:cNvPr>
          <p:cNvSpPr/>
          <p:nvPr/>
        </p:nvSpPr>
        <p:spPr>
          <a:xfrm>
            <a:off x="4863570" y="3904933"/>
            <a:ext cx="2723637" cy="5021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ptos" panose="02110004020202020204"/>
                <a:ea typeface="+mn-ea"/>
                <a:cs typeface="+mn-cs"/>
              </a:rPr>
              <a:t>CTA scheduler</a:t>
            </a:r>
          </a:p>
        </p:txBody>
      </p:sp>
      <p:sp>
        <p:nvSpPr>
          <p:cNvPr id="27" name="TextBox 26">
            <a:extLst>
              <a:ext uri="{FF2B5EF4-FFF2-40B4-BE49-F238E27FC236}">
                <a16:creationId xmlns:a16="http://schemas.microsoft.com/office/drawing/2014/main" id="{BDF2FDD1-44CB-2200-8CA8-F8AF5075A13B}"/>
              </a:ext>
            </a:extLst>
          </p:cNvPr>
          <p:cNvSpPr txBox="1"/>
          <p:nvPr/>
        </p:nvSpPr>
        <p:spPr>
          <a:xfrm>
            <a:off x="4099879" y="2350170"/>
            <a:ext cx="1712007"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Aptos" panose="02110004020202020204"/>
                <a:ea typeface="+mn-ea"/>
                <a:cs typeface="+mn-cs"/>
              </a:rPr>
              <a:t>POD-Attention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Aptos" panose="02110004020202020204"/>
                <a:ea typeface="+mn-ea"/>
                <a:cs typeface="+mn-cs"/>
              </a:rPr>
              <a:t>stream</a:t>
            </a:r>
          </a:p>
        </p:txBody>
      </p:sp>
      <p:sp>
        <p:nvSpPr>
          <p:cNvPr id="36" name="Rectangle: Rounded Corners 35">
            <a:extLst>
              <a:ext uri="{FF2B5EF4-FFF2-40B4-BE49-F238E27FC236}">
                <a16:creationId xmlns:a16="http://schemas.microsoft.com/office/drawing/2014/main" id="{738F8011-4A59-33CB-D38C-878632194645}"/>
              </a:ext>
            </a:extLst>
          </p:cNvPr>
          <p:cNvSpPr/>
          <p:nvPr/>
        </p:nvSpPr>
        <p:spPr>
          <a:xfrm>
            <a:off x="5903581" y="3372244"/>
            <a:ext cx="660057" cy="405722"/>
          </a:xfrm>
          <a:prstGeom prst="round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38" name="Rectangle: Rounded Corners 37">
            <a:extLst>
              <a:ext uri="{FF2B5EF4-FFF2-40B4-BE49-F238E27FC236}">
                <a16:creationId xmlns:a16="http://schemas.microsoft.com/office/drawing/2014/main" id="{4B5A564C-30B6-00BB-8D08-E06C4B2ED063}"/>
              </a:ext>
            </a:extLst>
          </p:cNvPr>
          <p:cNvSpPr/>
          <p:nvPr/>
        </p:nvSpPr>
        <p:spPr>
          <a:xfrm>
            <a:off x="5910549" y="2918353"/>
            <a:ext cx="660057" cy="405722"/>
          </a:xfrm>
          <a:prstGeom prst="round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39" name="Rectangle: Rounded Corners 38">
            <a:extLst>
              <a:ext uri="{FF2B5EF4-FFF2-40B4-BE49-F238E27FC236}">
                <a16:creationId xmlns:a16="http://schemas.microsoft.com/office/drawing/2014/main" id="{15E97D9A-7E82-4DBE-E3BD-148A63DF34CF}"/>
              </a:ext>
            </a:extLst>
          </p:cNvPr>
          <p:cNvSpPr/>
          <p:nvPr/>
        </p:nvSpPr>
        <p:spPr>
          <a:xfrm>
            <a:off x="5910548" y="2453865"/>
            <a:ext cx="660057" cy="405722"/>
          </a:xfrm>
          <a:prstGeom prst="round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41" name="Rectangle: Rounded Corners 40">
            <a:extLst>
              <a:ext uri="{FF2B5EF4-FFF2-40B4-BE49-F238E27FC236}">
                <a16:creationId xmlns:a16="http://schemas.microsoft.com/office/drawing/2014/main" id="{FBD9AE6F-D55E-4147-88D3-D338DAD66586}"/>
              </a:ext>
            </a:extLst>
          </p:cNvPr>
          <p:cNvSpPr/>
          <p:nvPr/>
        </p:nvSpPr>
        <p:spPr>
          <a:xfrm>
            <a:off x="2723872" y="4917220"/>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42" name="Rectangle: Rounded Corners 41">
            <a:extLst>
              <a:ext uri="{FF2B5EF4-FFF2-40B4-BE49-F238E27FC236}">
                <a16:creationId xmlns:a16="http://schemas.microsoft.com/office/drawing/2014/main" id="{5BDE48CD-F7BF-6298-B399-01B7A7F80D4C}"/>
              </a:ext>
            </a:extLst>
          </p:cNvPr>
          <p:cNvSpPr/>
          <p:nvPr/>
        </p:nvSpPr>
        <p:spPr>
          <a:xfrm>
            <a:off x="5228339" y="4917220"/>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43" name="Rectangle: Rounded Corners 42">
            <a:extLst>
              <a:ext uri="{FF2B5EF4-FFF2-40B4-BE49-F238E27FC236}">
                <a16:creationId xmlns:a16="http://schemas.microsoft.com/office/drawing/2014/main" id="{1E10452E-2EF6-8366-A036-9B0B21927889}"/>
              </a:ext>
            </a:extLst>
          </p:cNvPr>
          <p:cNvSpPr/>
          <p:nvPr/>
        </p:nvSpPr>
        <p:spPr>
          <a:xfrm>
            <a:off x="7736078" y="4930786"/>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3" name="Rectangle: Rounded Corners 2">
            <a:extLst>
              <a:ext uri="{FF2B5EF4-FFF2-40B4-BE49-F238E27FC236}">
                <a16:creationId xmlns:a16="http://schemas.microsoft.com/office/drawing/2014/main" id="{E42ECC9C-A51D-1E17-2E66-4D7AFCA9F379}"/>
              </a:ext>
            </a:extLst>
          </p:cNvPr>
          <p:cNvSpPr/>
          <p:nvPr/>
        </p:nvSpPr>
        <p:spPr>
          <a:xfrm>
            <a:off x="3830996" y="4930786"/>
            <a:ext cx="660057" cy="40572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7" name="Rectangle: Rounded Corners 6">
            <a:extLst>
              <a:ext uri="{FF2B5EF4-FFF2-40B4-BE49-F238E27FC236}">
                <a16:creationId xmlns:a16="http://schemas.microsoft.com/office/drawing/2014/main" id="{BECDD36F-A7C2-CC13-B42E-96B5CC111583}"/>
              </a:ext>
            </a:extLst>
          </p:cNvPr>
          <p:cNvSpPr/>
          <p:nvPr/>
        </p:nvSpPr>
        <p:spPr>
          <a:xfrm>
            <a:off x="8808071" y="4930476"/>
            <a:ext cx="660057" cy="40572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50" name="Rectangle: Rounded Corners 49">
            <a:extLst>
              <a:ext uri="{FF2B5EF4-FFF2-40B4-BE49-F238E27FC236}">
                <a16:creationId xmlns:a16="http://schemas.microsoft.com/office/drawing/2014/main" id="{4309291F-D234-A209-ED3C-1798CF924C5D}"/>
              </a:ext>
            </a:extLst>
          </p:cNvPr>
          <p:cNvSpPr/>
          <p:nvPr/>
        </p:nvSpPr>
        <p:spPr>
          <a:xfrm>
            <a:off x="5917520" y="1986059"/>
            <a:ext cx="660057" cy="405722"/>
          </a:xfrm>
          <a:prstGeom prst="round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51" name="Rectangle: Rounded Corners 50">
            <a:extLst>
              <a:ext uri="{FF2B5EF4-FFF2-40B4-BE49-F238E27FC236}">
                <a16:creationId xmlns:a16="http://schemas.microsoft.com/office/drawing/2014/main" id="{1D652372-9CD3-2EBF-35E3-4888BC4940CB}"/>
              </a:ext>
            </a:extLst>
          </p:cNvPr>
          <p:cNvSpPr/>
          <p:nvPr/>
        </p:nvSpPr>
        <p:spPr>
          <a:xfrm>
            <a:off x="5906799" y="1519988"/>
            <a:ext cx="660057" cy="405722"/>
          </a:xfrm>
          <a:prstGeom prst="round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23" name="TextBox 22">
            <a:extLst>
              <a:ext uri="{FF2B5EF4-FFF2-40B4-BE49-F238E27FC236}">
                <a16:creationId xmlns:a16="http://schemas.microsoft.com/office/drawing/2014/main" id="{12F9DCCC-19A0-6834-60A6-41210C167D19}"/>
              </a:ext>
            </a:extLst>
          </p:cNvPr>
          <p:cNvSpPr txBox="1"/>
          <p:nvPr/>
        </p:nvSpPr>
        <p:spPr>
          <a:xfrm>
            <a:off x="2636685" y="6325467"/>
            <a:ext cx="1955215"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Aptos" panose="02110004020202020204"/>
                <a:ea typeface="+mn-ea"/>
                <a:cs typeface="+mn-cs"/>
              </a:rPr>
              <a:t>SM counter array</a:t>
            </a:r>
          </a:p>
        </p:txBody>
      </p:sp>
      <p:sp>
        <p:nvSpPr>
          <p:cNvPr id="24" name="Rectangle 23">
            <a:extLst>
              <a:ext uri="{FF2B5EF4-FFF2-40B4-BE49-F238E27FC236}">
                <a16:creationId xmlns:a16="http://schemas.microsoft.com/office/drawing/2014/main" id="{F43E9125-C181-04E2-764B-751F073502B5}"/>
              </a:ext>
            </a:extLst>
          </p:cNvPr>
          <p:cNvSpPr/>
          <p:nvPr/>
        </p:nvSpPr>
        <p:spPr>
          <a:xfrm>
            <a:off x="3063207" y="6114517"/>
            <a:ext cx="359153"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Aptos" panose="02110004020202020204"/>
                <a:ea typeface="+mn-ea"/>
                <a:cs typeface="+mn-cs"/>
              </a:rPr>
              <a:t>2</a:t>
            </a:r>
          </a:p>
        </p:txBody>
      </p:sp>
      <p:sp>
        <p:nvSpPr>
          <p:cNvPr id="25" name="Rectangle 24">
            <a:extLst>
              <a:ext uri="{FF2B5EF4-FFF2-40B4-BE49-F238E27FC236}">
                <a16:creationId xmlns:a16="http://schemas.microsoft.com/office/drawing/2014/main" id="{E8A0692D-371D-E6FF-95D6-19CEAE8353EA}"/>
              </a:ext>
            </a:extLst>
          </p:cNvPr>
          <p:cNvSpPr/>
          <p:nvPr/>
        </p:nvSpPr>
        <p:spPr>
          <a:xfrm>
            <a:off x="3419732" y="6113105"/>
            <a:ext cx="359153"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Aptos" panose="02110004020202020204"/>
                <a:ea typeface="+mn-ea"/>
                <a:cs typeface="+mn-cs"/>
              </a:rPr>
              <a:t>1</a:t>
            </a:r>
          </a:p>
        </p:txBody>
      </p:sp>
      <p:sp>
        <p:nvSpPr>
          <p:cNvPr id="28" name="Rectangle 27">
            <a:extLst>
              <a:ext uri="{FF2B5EF4-FFF2-40B4-BE49-F238E27FC236}">
                <a16:creationId xmlns:a16="http://schemas.microsoft.com/office/drawing/2014/main" id="{42AB4CC2-796F-9504-DE8D-222326C49BBE}"/>
              </a:ext>
            </a:extLst>
          </p:cNvPr>
          <p:cNvSpPr/>
          <p:nvPr/>
        </p:nvSpPr>
        <p:spPr>
          <a:xfrm>
            <a:off x="3780582" y="6109890"/>
            <a:ext cx="359153"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Aptos" panose="02110004020202020204"/>
                <a:ea typeface="+mn-ea"/>
                <a:cs typeface="+mn-cs"/>
              </a:rPr>
              <a:t>2</a:t>
            </a:r>
          </a:p>
        </p:txBody>
      </p:sp>
      <p:sp>
        <p:nvSpPr>
          <p:cNvPr id="49" name="Rectangle 48">
            <a:extLst>
              <a:ext uri="{FF2B5EF4-FFF2-40B4-BE49-F238E27FC236}">
                <a16:creationId xmlns:a16="http://schemas.microsoft.com/office/drawing/2014/main" id="{707BA774-A871-7254-26BB-835232B3567E}"/>
              </a:ext>
            </a:extLst>
          </p:cNvPr>
          <p:cNvSpPr/>
          <p:nvPr/>
        </p:nvSpPr>
        <p:spPr>
          <a:xfrm>
            <a:off x="5922905" y="6126725"/>
            <a:ext cx="359153" cy="228600"/>
          </a:xfrm>
          <a:prstGeom prst="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Aptos" panose="02110004020202020204"/>
                <a:ea typeface="+mn-ea"/>
                <a:cs typeface="+mn-cs"/>
              </a:rPr>
              <a:t>3</a:t>
            </a:r>
          </a:p>
        </p:txBody>
      </p:sp>
      <p:sp>
        <p:nvSpPr>
          <p:cNvPr id="52" name="Rectangle 51">
            <a:extLst>
              <a:ext uri="{FF2B5EF4-FFF2-40B4-BE49-F238E27FC236}">
                <a16:creationId xmlns:a16="http://schemas.microsoft.com/office/drawing/2014/main" id="{6F946A5E-70A8-23DD-038C-9E7228AC8D7D}"/>
              </a:ext>
            </a:extLst>
          </p:cNvPr>
          <p:cNvSpPr/>
          <p:nvPr/>
        </p:nvSpPr>
        <p:spPr>
          <a:xfrm>
            <a:off x="8490326" y="6134240"/>
            <a:ext cx="359153" cy="228600"/>
          </a:xfrm>
          <a:prstGeom prst="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Aptos" panose="02110004020202020204"/>
                <a:ea typeface="+mn-ea"/>
                <a:cs typeface="+mn-cs"/>
              </a:rPr>
              <a:t>2</a:t>
            </a:r>
          </a:p>
        </p:txBody>
      </p:sp>
      <p:sp>
        <p:nvSpPr>
          <p:cNvPr id="53" name="TextBox 52">
            <a:extLst>
              <a:ext uri="{FF2B5EF4-FFF2-40B4-BE49-F238E27FC236}">
                <a16:creationId xmlns:a16="http://schemas.microsoft.com/office/drawing/2014/main" id="{FF7B7643-419C-DD42-5EAE-848CD2C7CCCB}"/>
              </a:ext>
            </a:extLst>
          </p:cNvPr>
          <p:cNvSpPr txBox="1"/>
          <p:nvPr/>
        </p:nvSpPr>
        <p:spPr>
          <a:xfrm>
            <a:off x="5257926" y="6363202"/>
            <a:ext cx="1677511"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Aptos" panose="02110004020202020204"/>
                <a:ea typeface="+mn-ea"/>
                <a:cs typeface="+mn-cs"/>
              </a:rPr>
              <a:t>Prefill counter</a:t>
            </a:r>
          </a:p>
        </p:txBody>
      </p:sp>
      <p:sp>
        <p:nvSpPr>
          <p:cNvPr id="54" name="TextBox 53">
            <a:extLst>
              <a:ext uri="{FF2B5EF4-FFF2-40B4-BE49-F238E27FC236}">
                <a16:creationId xmlns:a16="http://schemas.microsoft.com/office/drawing/2014/main" id="{57FDAEC1-31B2-FC2B-43AF-762B56D9EA3D}"/>
              </a:ext>
            </a:extLst>
          </p:cNvPr>
          <p:cNvSpPr txBox="1"/>
          <p:nvPr/>
        </p:nvSpPr>
        <p:spPr>
          <a:xfrm>
            <a:off x="7736078" y="6325467"/>
            <a:ext cx="1866665"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Aptos" panose="02110004020202020204"/>
                <a:ea typeface="+mn-ea"/>
                <a:cs typeface="+mn-cs"/>
              </a:rPr>
              <a:t>Decode counter</a:t>
            </a:r>
          </a:p>
        </p:txBody>
      </p:sp>
      <p:sp>
        <p:nvSpPr>
          <p:cNvPr id="5" name="Slide Number Placeholder 4">
            <a:extLst>
              <a:ext uri="{FF2B5EF4-FFF2-40B4-BE49-F238E27FC236}">
                <a16:creationId xmlns:a16="http://schemas.microsoft.com/office/drawing/2014/main" id="{27B7F9A4-7043-C820-2D78-3D5ACED8D7A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0F1414-8D08-AD42-BD03-FC55440D38D1}"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21" name="TextBox 20">
            <a:extLst>
              <a:ext uri="{FF2B5EF4-FFF2-40B4-BE49-F238E27FC236}">
                <a16:creationId xmlns:a16="http://schemas.microsoft.com/office/drawing/2014/main" id="{4E7D9636-7DC7-C954-F776-60110A1DD60F}"/>
              </a:ext>
            </a:extLst>
          </p:cNvPr>
          <p:cNvSpPr txBox="1"/>
          <p:nvPr/>
        </p:nvSpPr>
        <p:spPr>
          <a:xfrm>
            <a:off x="8396135" y="2388238"/>
            <a:ext cx="2421818"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4EA72E"/>
                </a:solidFill>
                <a:effectLst/>
                <a:uLnTx/>
                <a:uFillTx/>
                <a:latin typeface="Aptos" panose="02110004020202020204"/>
                <a:ea typeface="+mn-ea"/>
                <a:cs typeface="+mn-cs"/>
              </a:rPr>
              <a:t>Green = Prefill CTA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E97132"/>
                </a:solidFill>
                <a:effectLst/>
                <a:uLnTx/>
                <a:uFillTx/>
                <a:latin typeface="Aptos" panose="02110004020202020204"/>
                <a:ea typeface="+mn-ea"/>
                <a:cs typeface="+mn-cs"/>
              </a:rPr>
              <a:t>Orange = Decode CTA</a:t>
            </a:r>
          </a:p>
        </p:txBody>
      </p:sp>
    </p:spTree>
    <p:extLst>
      <p:ext uri="{BB962C8B-B14F-4D97-AF65-F5344CB8AC3E}">
        <p14:creationId xmlns:p14="http://schemas.microsoft.com/office/powerpoint/2010/main" val="349003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500"/>
                                        <p:tgtEl>
                                          <p:spTgt spid="4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500"/>
                                        <p:tgtEl>
                                          <p:spTgt spid="5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500"/>
                                        <p:tgtEl>
                                          <p:spTgt spid="5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fade">
                                      <p:cBhvr>
                                        <p:cTn id="3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animBg="1"/>
      <p:bldP spid="28" grpId="0" animBg="1"/>
      <p:bldP spid="49" grpId="0" animBg="1"/>
      <p:bldP spid="52" grpId="0" animBg="1"/>
      <p:bldP spid="53" grpId="0"/>
      <p:bldP spid="5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8544A5-A57A-AA17-08CA-BE9C45B446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6308C1-5EEA-5969-FD87-3BDCB74FE401}"/>
              </a:ext>
            </a:extLst>
          </p:cNvPr>
          <p:cNvSpPr>
            <a:spLocks noGrp="1"/>
          </p:cNvSpPr>
          <p:nvPr>
            <p:ph type="title"/>
          </p:nvPr>
        </p:nvSpPr>
        <p:spPr/>
        <p:txBody>
          <a:bodyPr/>
          <a:lstStyle/>
          <a:p>
            <a:r>
              <a:rPr lang="en-US"/>
              <a:t>POD-Attention: SM-aware CTA scheduling</a:t>
            </a:r>
          </a:p>
        </p:txBody>
      </p:sp>
      <p:sp>
        <p:nvSpPr>
          <p:cNvPr id="8" name="Rectangle: Rounded Corners 7">
            <a:extLst>
              <a:ext uri="{FF2B5EF4-FFF2-40B4-BE49-F238E27FC236}">
                <a16:creationId xmlns:a16="http://schemas.microsoft.com/office/drawing/2014/main" id="{1F174B33-76FB-54FF-397A-76A021CB5371}"/>
              </a:ext>
            </a:extLst>
          </p:cNvPr>
          <p:cNvSpPr/>
          <p:nvPr/>
        </p:nvSpPr>
        <p:spPr>
          <a:xfrm>
            <a:off x="2214880" y="4473345"/>
            <a:ext cx="7762240" cy="132556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2" name="Group 11">
            <a:extLst>
              <a:ext uri="{FF2B5EF4-FFF2-40B4-BE49-F238E27FC236}">
                <a16:creationId xmlns:a16="http://schemas.microsoft.com/office/drawing/2014/main" id="{08218F41-50A8-7A96-1D43-28511DFDF91E}"/>
              </a:ext>
            </a:extLst>
          </p:cNvPr>
          <p:cNvGrpSpPr/>
          <p:nvPr/>
        </p:nvGrpSpPr>
        <p:grpSpPr>
          <a:xfrm>
            <a:off x="2576698" y="4613435"/>
            <a:ext cx="2057400" cy="1038063"/>
            <a:chOff x="1320799" y="2978524"/>
            <a:chExt cx="1530774" cy="1038063"/>
          </a:xfrm>
        </p:grpSpPr>
        <p:sp>
          <p:nvSpPr>
            <p:cNvPr id="9" name="Rectangle 8">
              <a:extLst>
                <a:ext uri="{FF2B5EF4-FFF2-40B4-BE49-F238E27FC236}">
                  <a16:creationId xmlns:a16="http://schemas.microsoft.com/office/drawing/2014/main" id="{0E7469D7-247C-88E9-7996-C48A83616CAD}"/>
                </a:ext>
              </a:extLst>
            </p:cNvPr>
            <p:cNvSpPr/>
            <p:nvPr/>
          </p:nvSpPr>
          <p:spPr>
            <a:xfrm>
              <a:off x="1320799" y="2980266"/>
              <a:ext cx="1530774" cy="1036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5FD31C46-89AF-B302-BDD3-EE99318ABA78}"/>
                </a:ext>
              </a:extLst>
            </p:cNvPr>
            <p:cNvSpPr/>
            <p:nvPr/>
          </p:nvSpPr>
          <p:spPr>
            <a:xfrm>
              <a:off x="1320799" y="3793067"/>
              <a:ext cx="1530774" cy="223520"/>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ptos" panose="02110004020202020204"/>
                  <a:ea typeface="+mn-ea"/>
                  <a:cs typeface="+mn-cs"/>
                </a:rPr>
                <a:t>L1 $ / Shared mem</a:t>
              </a:r>
            </a:p>
          </p:txBody>
        </p:sp>
        <p:sp>
          <p:nvSpPr>
            <p:cNvPr id="11" name="TextBox 10">
              <a:extLst>
                <a:ext uri="{FF2B5EF4-FFF2-40B4-BE49-F238E27FC236}">
                  <a16:creationId xmlns:a16="http://schemas.microsoft.com/office/drawing/2014/main" id="{023B7519-BE0A-F619-98CA-38666359622C}"/>
                </a:ext>
              </a:extLst>
            </p:cNvPr>
            <p:cNvSpPr txBox="1"/>
            <p:nvPr/>
          </p:nvSpPr>
          <p:spPr>
            <a:xfrm>
              <a:off x="1879790" y="2978524"/>
              <a:ext cx="426029"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Aptos" panose="02110004020202020204"/>
                  <a:ea typeface="+mn-ea"/>
                  <a:cs typeface="+mn-cs"/>
                </a:rPr>
                <a:t>SM 0</a:t>
              </a:r>
            </a:p>
          </p:txBody>
        </p:sp>
      </p:grpSp>
      <p:grpSp>
        <p:nvGrpSpPr>
          <p:cNvPr id="13" name="Group 12">
            <a:extLst>
              <a:ext uri="{FF2B5EF4-FFF2-40B4-BE49-F238E27FC236}">
                <a16:creationId xmlns:a16="http://schemas.microsoft.com/office/drawing/2014/main" id="{57C6D7EB-2398-2032-873C-F5A5CDFCF27D}"/>
              </a:ext>
            </a:extLst>
          </p:cNvPr>
          <p:cNvGrpSpPr/>
          <p:nvPr/>
        </p:nvGrpSpPr>
        <p:grpSpPr>
          <a:xfrm>
            <a:off x="5081953" y="4613435"/>
            <a:ext cx="2057400" cy="1038063"/>
            <a:chOff x="1320799" y="2978524"/>
            <a:chExt cx="1530774" cy="1038063"/>
          </a:xfrm>
        </p:grpSpPr>
        <p:sp>
          <p:nvSpPr>
            <p:cNvPr id="14" name="Rectangle 13">
              <a:extLst>
                <a:ext uri="{FF2B5EF4-FFF2-40B4-BE49-F238E27FC236}">
                  <a16:creationId xmlns:a16="http://schemas.microsoft.com/office/drawing/2014/main" id="{0762C594-137B-9497-E9B6-EA3042620E33}"/>
                </a:ext>
              </a:extLst>
            </p:cNvPr>
            <p:cNvSpPr/>
            <p:nvPr/>
          </p:nvSpPr>
          <p:spPr>
            <a:xfrm>
              <a:off x="1320799" y="2980266"/>
              <a:ext cx="1530774" cy="1036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C46F5BA4-6D94-E38F-5F5C-28A9BDE8F045}"/>
                </a:ext>
              </a:extLst>
            </p:cNvPr>
            <p:cNvSpPr/>
            <p:nvPr/>
          </p:nvSpPr>
          <p:spPr>
            <a:xfrm>
              <a:off x="1320799" y="3793067"/>
              <a:ext cx="1530774" cy="223520"/>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ptos" panose="02110004020202020204"/>
                  <a:ea typeface="+mn-ea"/>
                  <a:cs typeface="+mn-cs"/>
                </a:rPr>
                <a:t>L1 $ / Shared mem</a:t>
              </a:r>
            </a:p>
          </p:txBody>
        </p:sp>
        <p:sp>
          <p:nvSpPr>
            <p:cNvPr id="16" name="TextBox 15">
              <a:extLst>
                <a:ext uri="{FF2B5EF4-FFF2-40B4-BE49-F238E27FC236}">
                  <a16:creationId xmlns:a16="http://schemas.microsoft.com/office/drawing/2014/main" id="{A5CD6880-2FEE-38FA-89C7-BA90883866C3}"/>
                </a:ext>
              </a:extLst>
            </p:cNvPr>
            <p:cNvSpPr txBox="1"/>
            <p:nvPr/>
          </p:nvSpPr>
          <p:spPr>
            <a:xfrm>
              <a:off x="1873172" y="2978524"/>
              <a:ext cx="426029"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Aptos" panose="02110004020202020204"/>
                  <a:ea typeface="+mn-ea"/>
                  <a:cs typeface="+mn-cs"/>
                </a:rPr>
                <a:t>SM 1</a:t>
              </a:r>
            </a:p>
          </p:txBody>
        </p:sp>
      </p:grpSp>
      <p:grpSp>
        <p:nvGrpSpPr>
          <p:cNvPr id="17" name="Group 16">
            <a:extLst>
              <a:ext uri="{FF2B5EF4-FFF2-40B4-BE49-F238E27FC236}">
                <a16:creationId xmlns:a16="http://schemas.microsoft.com/office/drawing/2014/main" id="{1D4C33B4-29BD-18BC-F274-891F5F6013A1}"/>
              </a:ext>
            </a:extLst>
          </p:cNvPr>
          <p:cNvGrpSpPr/>
          <p:nvPr/>
        </p:nvGrpSpPr>
        <p:grpSpPr>
          <a:xfrm>
            <a:off x="7587207" y="4613435"/>
            <a:ext cx="2057400" cy="1038063"/>
            <a:chOff x="1320799" y="2978524"/>
            <a:chExt cx="1530774" cy="1038063"/>
          </a:xfrm>
        </p:grpSpPr>
        <p:sp>
          <p:nvSpPr>
            <p:cNvPr id="18" name="Rectangle 17">
              <a:extLst>
                <a:ext uri="{FF2B5EF4-FFF2-40B4-BE49-F238E27FC236}">
                  <a16:creationId xmlns:a16="http://schemas.microsoft.com/office/drawing/2014/main" id="{AEDD73B0-4AD1-0088-0E90-DBB602648045}"/>
                </a:ext>
              </a:extLst>
            </p:cNvPr>
            <p:cNvSpPr/>
            <p:nvPr/>
          </p:nvSpPr>
          <p:spPr>
            <a:xfrm>
              <a:off x="1320799" y="2980266"/>
              <a:ext cx="1530774" cy="1036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35F0B854-ED83-EC7E-34C0-4983DEBED5A2}"/>
                </a:ext>
              </a:extLst>
            </p:cNvPr>
            <p:cNvSpPr/>
            <p:nvPr/>
          </p:nvSpPr>
          <p:spPr>
            <a:xfrm>
              <a:off x="1320799" y="3793067"/>
              <a:ext cx="1530774" cy="223520"/>
            </a:xfrm>
            <a:prstGeom prst="rect">
              <a:avLst/>
            </a:prstGeom>
            <a:solidFill>
              <a:schemeClr val="accent2">
                <a:alpha val="50000"/>
              </a:schemeClr>
            </a:solidFill>
            <a:ln w="19050">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Aptos" panose="02110004020202020204"/>
                  <a:ea typeface="+mn-ea"/>
                  <a:cs typeface="+mn-cs"/>
                </a:rPr>
                <a:t>L1 $ / Shared mem</a:t>
              </a:r>
            </a:p>
          </p:txBody>
        </p:sp>
        <p:sp>
          <p:nvSpPr>
            <p:cNvPr id="20" name="TextBox 19">
              <a:extLst>
                <a:ext uri="{FF2B5EF4-FFF2-40B4-BE49-F238E27FC236}">
                  <a16:creationId xmlns:a16="http://schemas.microsoft.com/office/drawing/2014/main" id="{176ACB9F-EB91-5D56-167C-DF218132145C}"/>
                </a:ext>
              </a:extLst>
            </p:cNvPr>
            <p:cNvSpPr txBox="1"/>
            <p:nvPr/>
          </p:nvSpPr>
          <p:spPr>
            <a:xfrm>
              <a:off x="1873172" y="2978524"/>
              <a:ext cx="426029"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Aptos" panose="02110004020202020204"/>
                  <a:ea typeface="+mn-ea"/>
                  <a:cs typeface="+mn-cs"/>
                </a:rPr>
                <a:t>SM 2</a:t>
              </a:r>
            </a:p>
          </p:txBody>
        </p:sp>
      </p:grpSp>
      <p:grpSp>
        <p:nvGrpSpPr>
          <p:cNvPr id="22" name="Group 21">
            <a:extLst>
              <a:ext uri="{FF2B5EF4-FFF2-40B4-BE49-F238E27FC236}">
                <a16:creationId xmlns:a16="http://schemas.microsoft.com/office/drawing/2014/main" id="{0E511C79-BEA7-64E8-F901-77B4A3BB4F25}"/>
              </a:ext>
            </a:extLst>
          </p:cNvPr>
          <p:cNvGrpSpPr/>
          <p:nvPr/>
        </p:nvGrpSpPr>
        <p:grpSpPr>
          <a:xfrm>
            <a:off x="5797946" y="1466583"/>
            <a:ext cx="885265" cy="2375652"/>
            <a:chOff x="5600977" y="1909482"/>
            <a:chExt cx="885265" cy="1371046"/>
          </a:xfrm>
        </p:grpSpPr>
        <p:cxnSp>
          <p:nvCxnSpPr>
            <p:cNvPr id="40" name="Straight Connector 39">
              <a:extLst>
                <a:ext uri="{FF2B5EF4-FFF2-40B4-BE49-F238E27FC236}">
                  <a16:creationId xmlns:a16="http://schemas.microsoft.com/office/drawing/2014/main" id="{5E1A1859-C285-CDB0-DA1D-7D2F2C68583D}"/>
                </a:ext>
              </a:extLst>
            </p:cNvPr>
            <p:cNvCxnSpPr>
              <a:cxnSpLocks/>
            </p:cNvCxnSpPr>
            <p:nvPr/>
          </p:nvCxnSpPr>
          <p:spPr>
            <a:xfrm>
              <a:off x="5600977" y="1909482"/>
              <a:ext cx="0" cy="1371046"/>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5FEEE6E1-F2FE-1794-69B0-18408DFC0372}"/>
                </a:ext>
              </a:extLst>
            </p:cNvPr>
            <p:cNvCxnSpPr>
              <a:cxnSpLocks/>
            </p:cNvCxnSpPr>
            <p:nvPr/>
          </p:nvCxnSpPr>
          <p:spPr>
            <a:xfrm>
              <a:off x="6486242" y="1909482"/>
              <a:ext cx="0" cy="1371046"/>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5694FC10-B7FD-2A7C-5D86-222370B157B4}"/>
                </a:ext>
              </a:extLst>
            </p:cNvPr>
            <p:cNvCxnSpPr>
              <a:cxnSpLocks/>
            </p:cNvCxnSpPr>
            <p:nvPr/>
          </p:nvCxnSpPr>
          <p:spPr>
            <a:xfrm>
              <a:off x="5600977" y="3280528"/>
              <a:ext cx="885265" cy="0"/>
            </a:xfrm>
            <a:prstGeom prst="line">
              <a:avLst/>
            </a:prstGeom>
            <a:ln w="38100">
              <a:solidFill>
                <a:schemeClr val="tx1"/>
              </a:solidFill>
              <a:prstDash val="dash"/>
            </a:ln>
          </p:spPr>
          <p:style>
            <a:lnRef idx="2">
              <a:schemeClr val="accent1"/>
            </a:lnRef>
            <a:fillRef idx="0">
              <a:schemeClr val="accent1"/>
            </a:fillRef>
            <a:effectRef idx="1">
              <a:schemeClr val="accent1"/>
            </a:effectRef>
            <a:fontRef idx="minor">
              <a:schemeClr val="tx1"/>
            </a:fontRef>
          </p:style>
        </p:cxnSp>
      </p:grpSp>
      <p:sp>
        <p:nvSpPr>
          <p:cNvPr id="26" name="Rectangle: Rounded Corners 25">
            <a:extLst>
              <a:ext uri="{FF2B5EF4-FFF2-40B4-BE49-F238E27FC236}">
                <a16:creationId xmlns:a16="http://schemas.microsoft.com/office/drawing/2014/main" id="{D69497D2-071B-ECB8-A581-638C991E1342}"/>
              </a:ext>
            </a:extLst>
          </p:cNvPr>
          <p:cNvSpPr/>
          <p:nvPr/>
        </p:nvSpPr>
        <p:spPr>
          <a:xfrm>
            <a:off x="4863570" y="3904933"/>
            <a:ext cx="2723637" cy="5021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ptos" panose="02110004020202020204"/>
                <a:ea typeface="+mn-ea"/>
                <a:cs typeface="+mn-cs"/>
              </a:rPr>
              <a:t>CTA scheduler</a:t>
            </a:r>
          </a:p>
        </p:txBody>
      </p:sp>
      <p:sp>
        <p:nvSpPr>
          <p:cNvPr id="27" name="TextBox 26">
            <a:extLst>
              <a:ext uri="{FF2B5EF4-FFF2-40B4-BE49-F238E27FC236}">
                <a16:creationId xmlns:a16="http://schemas.microsoft.com/office/drawing/2014/main" id="{8E6CA0A3-08A9-9F5C-A103-9788332E6E39}"/>
              </a:ext>
            </a:extLst>
          </p:cNvPr>
          <p:cNvSpPr txBox="1"/>
          <p:nvPr/>
        </p:nvSpPr>
        <p:spPr>
          <a:xfrm>
            <a:off x="4099879" y="2350170"/>
            <a:ext cx="1712007"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Aptos" panose="02110004020202020204"/>
                <a:ea typeface="+mn-ea"/>
                <a:cs typeface="+mn-cs"/>
              </a:rPr>
              <a:t>POD-Attention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Aptos" panose="02110004020202020204"/>
                <a:ea typeface="+mn-ea"/>
                <a:cs typeface="+mn-cs"/>
              </a:rPr>
              <a:t>stream</a:t>
            </a:r>
          </a:p>
        </p:txBody>
      </p:sp>
      <p:sp>
        <p:nvSpPr>
          <p:cNvPr id="36" name="Rectangle: Rounded Corners 35">
            <a:extLst>
              <a:ext uri="{FF2B5EF4-FFF2-40B4-BE49-F238E27FC236}">
                <a16:creationId xmlns:a16="http://schemas.microsoft.com/office/drawing/2014/main" id="{E3C9816A-CEA5-0FF7-7C63-EF2C92506440}"/>
              </a:ext>
            </a:extLst>
          </p:cNvPr>
          <p:cNvSpPr/>
          <p:nvPr/>
        </p:nvSpPr>
        <p:spPr>
          <a:xfrm>
            <a:off x="5903581" y="3372244"/>
            <a:ext cx="660057" cy="405722"/>
          </a:xfrm>
          <a:prstGeom prst="round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38" name="Rectangle: Rounded Corners 37">
            <a:extLst>
              <a:ext uri="{FF2B5EF4-FFF2-40B4-BE49-F238E27FC236}">
                <a16:creationId xmlns:a16="http://schemas.microsoft.com/office/drawing/2014/main" id="{DE79985A-7BC8-B8E7-DED2-E908F57CDA7C}"/>
              </a:ext>
            </a:extLst>
          </p:cNvPr>
          <p:cNvSpPr/>
          <p:nvPr/>
        </p:nvSpPr>
        <p:spPr>
          <a:xfrm>
            <a:off x="5910549" y="2918353"/>
            <a:ext cx="660057" cy="405722"/>
          </a:xfrm>
          <a:prstGeom prst="round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39" name="Rectangle: Rounded Corners 38">
            <a:extLst>
              <a:ext uri="{FF2B5EF4-FFF2-40B4-BE49-F238E27FC236}">
                <a16:creationId xmlns:a16="http://schemas.microsoft.com/office/drawing/2014/main" id="{17DEFE86-06E2-E3EC-B14F-161294E3A6BC}"/>
              </a:ext>
            </a:extLst>
          </p:cNvPr>
          <p:cNvSpPr/>
          <p:nvPr/>
        </p:nvSpPr>
        <p:spPr>
          <a:xfrm>
            <a:off x="5910548" y="2453865"/>
            <a:ext cx="660057" cy="405722"/>
          </a:xfrm>
          <a:prstGeom prst="round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41" name="Rectangle: Rounded Corners 40">
            <a:extLst>
              <a:ext uri="{FF2B5EF4-FFF2-40B4-BE49-F238E27FC236}">
                <a16:creationId xmlns:a16="http://schemas.microsoft.com/office/drawing/2014/main" id="{25775698-AEBC-1103-107D-FC52662F205C}"/>
              </a:ext>
            </a:extLst>
          </p:cNvPr>
          <p:cNvSpPr/>
          <p:nvPr/>
        </p:nvSpPr>
        <p:spPr>
          <a:xfrm>
            <a:off x="2723872" y="4917220"/>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42" name="Rectangle: Rounded Corners 41">
            <a:extLst>
              <a:ext uri="{FF2B5EF4-FFF2-40B4-BE49-F238E27FC236}">
                <a16:creationId xmlns:a16="http://schemas.microsoft.com/office/drawing/2014/main" id="{7D2A35C0-D84C-7E25-AAD3-02132B05C32B}"/>
              </a:ext>
            </a:extLst>
          </p:cNvPr>
          <p:cNvSpPr/>
          <p:nvPr/>
        </p:nvSpPr>
        <p:spPr>
          <a:xfrm>
            <a:off x="5228339" y="4917220"/>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43" name="Rectangle: Rounded Corners 42">
            <a:extLst>
              <a:ext uri="{FF2B5EF4-FFF2-40B4-BE49-F238E27FC236}">
                <a16:creationId xmlns:a16="http://schemas.microsoft.com/office/drawing/2014/main" id="{823E012B-976B-A0E0-F391-60693648988D}"/>
              </a:ext>
            </a:extLst>
          </p:cNvPr>
          <p:cNvSpPr/>
          <p:nvPr/>
        </p:nvSpPr>
        <p:spPr>
          <a:xfrm>
            <a:off x="7736078" y="4930786"/>
            <a:ext cx="660057" cy="405722"/>
          </a:xfrm>
          <a:prstGeom prst="round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3" name="Rectangle: Rounded Corners 2">
            <a:extLst>
              <a:ext uri="{FF2B5EF4-FFF2-40B4-BE49-F238E27FC236}">
                <a16:creationId xmlns:a16="http://schemas.microsoft.com/office/drawing/2014/main" id="{F5CED3C4-FDB6-B6C9-3C09-7078DBE22C9B}"/>
              </a:ext>
            </a:extLst>
          </p:cNvPr>
          <p:cNvSpPr/>
          <p:nvPr/>
        </p:nvSpPr>
        <p:spPr>
          <a:xfrm>
            <a:off x="3830996" y="4930786"/>
            <a:ext cx="660057" cy="40572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7" name="Rectangle: Rounded Corners 6">
            <a:extLst>
              <a:ext uri="{FF2B5EF4-FFF2-40B4-BE49-F238E27FC236}">
                <a16:creationId xmlns:a16="http://schemas.microsoft.com/office/drawing/2014/main" id="{715B9CE7-3D25-B396-7CE3-9ECD1E718BCF}"/>
              </a:ext>
            </a:extLst>
          </p:cNvPr>
          <p:cNvSpPr/>
          <p:nvPr/>
        </p:nvSpPr>
        <p:spPr>
          <a:xfrm>
            <a:off x="8808071" y="4930476"/>
            <a:ext cx="660057" cy="40572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50" name="Rectangle: Rounded Corners 49">
            <a:extLst>
              <a:ext uri="{FF2B5EF4-FFF2-40B4-BE49-F238E27FC236}">
                <a16:creationId xmlns:a16="http://schemas.microsoft.com/office/drawing/2014/main" id="{040004BB-C126-D55F-4024-C58944552BE7}"/>
              </a:ext>
            </a:extLst>
          </p:cNvPr>
          <p:cNvSpPr/>
          <p:nvPr/>
        </p:nvSpPr>
        <p:spPr>
          <a:xfrm>
            <a:off x="5917520" y="1986059"/>
            <a:ext cx="660057" cy="405722"/>
          </a:xfrm>
          <a:prstGeom prst="round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51" name="Rectangle: Rounded Corners 50">
            <a:extLst>
              <a:ext uri="{FF2B5EF4-FFF2-40B4-BE49-F238E27FC236}">
                <a16:creationId xmlns:a16="http://schemas.microsoft.com/office/drawing/2014/main" id="{258BD94A-AEBA-0628-72FB-6153B9AD7FE2}"/>
              </a:ext>
            </a:extLst>
          </p:cNvPr>
          <p:cNvSpPr/>
          <p:nvPr/>
        </p:nvSpPr>
        <p:spPr>
          <a:xfrm>
            <a:off x="5906799" y="1519988"/>
            <a:ext cx="660057" cy="405722"/>
          </a:xfrm>
          <a:prstGeom prst="round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21" name="Rectangle: Rounded Corners 20">
            <a:extLst>
              <a:ext uri="{FF2B5EF4-FFF2-40B4-BE49-F238E27FC236}">
                <a16:creationId xmlns:a16="http://schemas.microsoft.com/office/drawing/2014/main" id="{D4336847-D853-325A-8507-00FA5AE3FC28}"/>
              </a:ext>
            </a:extLst>
          </p:cNvPr>
          <p:cNvSpPr/>
          <p:nvPr/>
        </p:nvSpPr>
        <p:spPr>
          <a:xfrm>
            <a:off x="6307574" y="4913871"/>
            <a:ext cx="660057" cy="405722"/>
          </a:xfrm>
          <a:prstGeom prst="roundRect">
            <a:avLst/>
          </a:prstGeom>
          <a:solidFill>
            <a:schemeClr val="bg2">
              <a:lumMod val="9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23" name="TextBox 22">
            <a:extLst>
              <a:ext uri="{FF2B5EF4-FFF2-40B4-BE49-F238E27FC236}">
                <a16:creationId xmlns:a16="http://schemas.microsoft.com/office/drawing/2014/main" id="{2B4BAEE7-FC74-93DE-30C8-7EA6808E3330}"/>
              </a:ext>
            </a:extLst>
          </p:cNvPr>
          <p:cNvSpPr txBox="1"/>
          <p:nvPr/>
        </p:nvSpPr>
        <p:spPr>
          <a:xfrm>
            <a:off x="2636685" y="6325467"/>
            <a:ext cx="1955215"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Aptos" panose="02110004020202020204"/>
                <a:ea typeface="+mn-ea"/>
                <a:cs typeface="+mn-cs"/>
              </a:rPr>
              <a:t>SM counter array</a:t>
            </a:r>
          </a:p>
        </p:txBody>
      </p:sp>
      <p:sp>
        <p:nvSpPr>
          <p:cNvPr id="24" name="Rectangle 23">
            <a:extLst>
              <a:ext uri="{FF2B5EF4-FFF2-40B4-BE49-F238E27FC236}">
                <a16:creationId xmlns:a16="http://schemas.microsoft.com/office/drawing/2014/main" id="{D101E6DB-B7DF-29E7-1784-6B1F2F302966}"/>
              </a:ext>
            </a:extLst>
          </p:cNvPr>
          <p:cNvSpPr/>
          <p:nvPr/>
        </p:nvSpPr>
        <p:spPr>
          <a:xfrm>
            <a:off x="3063207" y="6114517"/>
            <a:ext cx="359153"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Aptos" panose="02110004020202020204"/>
                <a:ea typeface="+mn-ea"/>
                <a:cs typeface="+mn-cs"/>
              </a:rPr>
              <a:t>2</a:t>
            </a:r>
          </a:p>
        </p:txBody>
      </p:sp>
      <p:sp>
        <p:nvSpPr>
          <p:cNvPr id="25" name="Rectangle 24">
            <a:extLst>
              <a:ext uri="{FF2B5EF4-FFF2-40B4-BE49-F238E27FC236}">
                <a16:creationId xmlns:a16="http://schemas.microsoft.com/office/drawing/2014/main" id="{4BEC7588-B9C3-D127-4EC5-7FEC412135E5}"/>
              </a:ext>
            </a:extLst>
          </p:cNvPr>
          <p:cNvSpPr/>
          <p:nvPr/>
        </p:nvSpPr>
        <p:spPr>
          <a:xfrm>
            <a:off x="3419732" y="6113105"/>
            <a:ext cx="359153"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Aptos" panose="02110004020202020204"/>
                <a:ea typeface="+mn-ea"/>
                <a:cs typeface="+mn-cs"/>
              </a:rPr>
              <a:t>1</a:t>
            </a:r>
          </a:p>
        </p:txBody>
      </p:sp>
      <p:sp>
        <p:nvSpPr>
          <p:cNvPr id="28" name="Rectangle 27">
            <a:extLst>
              <a:ext uri="{FF2B5EF4-FFF2-40B4-BE49-F238E27FC236}">
                <a16:creationId xmlns:a16="http://schemas.microsoft.com/office/drawing/2014/main" id="{BA20ECE4-63A1-CAE3-0BA8-E9C096A3F18D}"/>
              </a:ext>
            </a:extLst>
          </p:cNvPr>
          <p:cNvSpPr/>
          <p:nvPr/>
        </p:nvSpPr>
        <p:spPr>
          <a:xfrm>
            <a:off x="3780582" y="6109890"/>
            <a:ext cx="359153"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Aptos" panose="02110004020202020204"/>
                <a:ea typeface="+mn-ea"/>
                <a:cs typeface="+mn-cs"/>
              </a:rPr>
              <a:t>2</a:t>
            </a:r>
          </a:p>
        </p:txBody>
      </p:sp>
      <p:cxnSp>
        <p:nvCxnSpPr>
          <p:cNvPr id="30" name="Straight Arrow Connector 29">
            <a:extLst>
              <a:ext uri="{FF2B5EF4-FFF2-40B4-BE49-F238E27FC236}">
                <a16:creationId xmlns:a16="http://schemas.microsoft.com/office/drawing/2014/main" id="{27AFBE1C-FA46-EBFA-9C52-84E1C7F40E80}"/>
              </a:ext>
            </a:extLst>
          </p:cNvPr>
          <p:cNvCxnSpPr>
            <a:cxnSpLocks/>
          </p:cNvCxnSpPr>
          <p:nvPr/>
        </p:nvCxnSpPr>
        <p:spPr>
          <a:xfrm flipH="1" flipV="1">
            <a:off x="6307574" y="4841715"/>
            <a:ext cx="297391" cy="268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17AB92F5-FF93-983D-6B79-1948FBA07A71}"/>
              </a:ext>
            </a:extLst>
          </p:cNvPr>
          <p:cNvCxnSpPr>
            <a:cxnSpLocks/>
            <a:endCxn id="25" idx="0"/>
          </p:cNvCxnSpPr>
          <p:nvPr/>
        </p:nvCxnSpPr>
        <p:spPr>
          <a:xfrm flipH="1">
            <a:off x="3599309" y="5129780"/>
            <a:ext cx="3043335" cy="9833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9DDDFC70-1D13-3CEF-DD1B-F954F19D389C}"/>
              </a:ext>
            </a:extLst>
          </p:cNvPr>
          <p:cNvSpPr/>
          <p:nvPr/>
        </p:nvSpPr>
        <p:spPr>
          <a:xfrm>
            <a:off x="3419732" y="6113533"/>
            <a:ext cx="359153"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Aptos" panose="02110004020202020204"/>
                <a:ea typeface="+mn-ea"/>
                <a:cs typeface="+mn-cs"/>
              </a:rPr>
              <a:t>2</a:t>
            </a:r>
          </a:p>
        </p:txBody>
      </p:sp>
      <p:sp>
        <p:nvSpPr>
          <p:cNvPr id="35" name="TextBox 34">
            <a:extLst>
              <a:ext uri="{FF2B5EF4-FFF2-40B4-BE49-F238E27FC236}">
                <a16:creationId xmlns:a16="http://schemas.microsoft.com/office/drawing/2014/main" id="{12F6364B-EAB4-70E7-4556-8136635FC7EF}"/>
              </a:ext>
            </a:extLst>
          </p:cNvPr>
          <p:cNvSpPr txBox="1"/>
          <p:nvPr/>
        </p:nvSpPr>
        <p:spPr>
          <a:xfrm>
            <a:off x="7587207" y="1824142"/>
            <a:ext cx="3931289" cy="175432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Read SM ID hardware register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Atomically increment SM counter to find which op to perform</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Atomically increment op counter to get CTA_ID</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Begin operation</a:t>
            </a:r>
          </a:p>
        </p:txBody>
      </p:sp>
      <p:sp>
        <p:nvSpPr>
          <p:cNvPr id="49" name="Rectangle 48">
            <a:extLst>
              <a:ext uri="{FF2B5EF4-FFF2-40B4-BE49-F238E27FC236}">
                <a16:creationId xmlns:a16="http://schemas.microsoft.com/office/drawing/2014/main" id="{FC483799-C6E6-2D2C-835D-26833082C21A}"/>
              </a:ext>
            </a:extLst>
          </p:cNvPr>
          <p:cNvSpPr/>
          <p:nvPr/>
        </p:nvSpPr>
        <p:spPr>
          <a:xfrm>
            <a:off x="5922905" y="6126725"/>
            <a:ext cx="359153" cy="228600"/>
          </a:xfrm>
          <a:prstGeom prst="rect">
            <a:avLst/>
          </a:prstGeom>
          <a:solidFill>
            <a:schemeClr val="accent6">
              <a:lumMod val="110000"/>
              <a:satMod val="105000"/>
              <a:tint val="67000"/>
            </a:schemeClr>
          </a:solidFill>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Aptos" panose="02110004020202020204"/>
                <a:ea typeface="+mn-ea"/>
                <a:cs typeface="+mn-cs"/>
              </a:rPr>
              <a:t>3</a:t>
            </a:r>
          </a:p>
        </p:txBody>
      </p:sp>
      <p:sp>
        <p:nvSpPr>
          <p:cNvPr id="52" name="Rectangle 51">
            <a:extLst>
              <a:ext uri="{FF2B5EF4-FFF2-40B4-BE49-F238E27FC236}">
                <a16:creationId xmlns:a16="http://schemas.microsoft.com/office/drawing/2014/main" id="{1F00594C-242D-0AE8-C47B-0F64BF3072F0}"/>
              </a:ext>
            </a:extLst>
          </p:cNvPr>
          <p:cNvSpPr/>
          <p:nvPr/>
        </p:nvSpPr>
        <p:spPr>
          <a:xfrm>
            <a:off x="8490326" y="6134240"/>
            <a:ext cx="359153" cy="228600"/>
          </a:xfrm>
          <a:prstGeom prst="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Aptos" panose="02110004020202020204"/>
                <a:ea typeface="+mn-ea"/>
                <a:cs typeface="+mn-cs"/>
              </a:rPr>
              <a:t>2</a:t>
            </a:r>
          </a:p>
        </p:txBody>
      </p:sp>
      <p:sp>
        <p:nvSpPr>
          <p:cNvPr id="53" name="TextBox 52">
            <a:extLst>
              <a:ext uri="{FF2B5EF4-FFF2-40B4-BE49-F238E27FC236}">
                <a16:creationId xmlns:a16="http://schemas.microsoft.com/office/drawing/2014/main" id="{1B3142D3-EBD6-A681-1D44-4EA3E919051F}"/>
              </a:ext>
            </a:extLst>
          </p:cNvPr>
          <p:cNvSpPr txBox="1"/>
          <p:nvPr/>
        </p:nvSpPr>
        <p:spPr>
          <a:xfrm>
            <a:off x="5257926" y="6363202"/>
            <a:ext cx="1677511"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Aptos" panose="02110004020202020204"/>
                <a:ea typeface="+mn-ea"/>
                <a:cs typeface="+mn-cs"/>
              </a:rPr>
              <a:t>Prefill counter</a:t>
            </a:r>
          </a:p>
        </p:txBody>
      </p:sp>
      <p:sp>
        <p:nvSpPr>
          <p:cNvPr id="54" name="TextBox 53">
            <a:extLst>
              <a:ext uri="{FF2B5EF4-FFF2-40B4-BE49-F238E27FC236}">
                <a16:creationId xmlns:a16="http://schemas.microsoft.com/office/drawing/2014/main" id="{F29585EF-98D1-D2C8-FEB2-7108883FF64C}"/>
              </a:ext>
            </a:extLst>
          </p:cNvPr>
          <p:cNvSpPr txBox="1"/>
          <p:nvPr/>
        </p:nvSpPr>
        <p:spPr>
          <a:xfrm>
            <a:off x="7736078" y="6325467"/>
            <a:ext cx="1866665"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Aptos" panose="02110004020202020204"/>
                <a:ea typeface="+mn-ea"/>
                <a:cs typeface="+mn-cs"/>
              </a:rPr>
              <a:t>Decode counter</a:t>
            </a:r>
          </a:p>
        </p:txBody>
      </p:sp>
      <p:sp>
        <p:nvSpPr>
          <p:cNvPr id="56" name="Rectangle 55">
            <a:extLst>
              <a:ext uri="{FF2B5EF4-FFF2-40B4-BE49-F238E27FC236}">
                <a16:creationId xmlns:a16="http://schemas.microsoft.com/office/drawing/2014/main" id="{E35AD450-0616-A1FD-3707-E1BF1628C945}"/>
              </a:ext>
            </a:extLst>
          </p:cNvPr>
          <p:cNvSpPr/>
          <p:nvPr/>
        </p:nvSpPr>
        <p:spPr>
          <a:xfrm>
            <a:off x="8490326" y="6132453"/>
            <a:ext cx="359153" cy="228600"/>
          </a:xfrm>
          <a:prstGeom prst="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Aptos" panose="02110004020202020204"/>
                <a:ea typeface="+mn-ea"/>
                <a:cs typeface="+mn-cs"/>
              </a:rPr>
              <a:t>3</a:t>
            </a:r>
          </a:p>
        </p:txBody>
      </p:sp>
      <p:cxnSp>
        <p:nvCxnSpPr>
          <p:cNvPr id="57" name="Straight Arrow Connector 56">
            <a:extLst>
              <a:ext uri="{FF2B5EF4-FFF2-40B4-BE49-F238E27FC236}">
                <a16:creationId xmlns:a16="http://schemas.microsoft.com/office/drawing/2014/main" id="{CF5A59BF-0EC4-34D2-3DFB-7C29C587747B}"/>
              </a:ext>
            </a:extLst>
          </p:cNvPr>
          <p:cNvCxnSpPr>
            <a:cxnSpLocks/>
            <a:endCxn id="56" idx="0"/>
          </p:cNvCxnSpPr>
          <p:nvPr/>
        </p:nvCxnSpPr>
        <p:spPr>
          <a:xfrm>
            <a:off x="6642644" y="5116013"/>
            <a:ext cx="2027259" cy="10164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0" name="Rectangle: Rounded Corners 59">
            <a:extLst>
              <a:ext uri="{FF2B5EF4-FFF2-40B4-BE49-F238E27FC236}">
                <a16:creationId xmlns:a16="http://schemas.microsoft.com/office/drawing/2014/main" id="{2E7D9B49-624B-5818-00AD-CC2DC06F5A31}"/>
              </a:ext>
            </a:extLst>
          </p:cNvPr>
          <p:cNvSpPr/>
          <p:nvPr/>
        </p:nvSpPr>
        <p:spPr>
          <a:xfrm>
            <a:off x="6315524" y="4906882"/>
            <a:ext cx="660057" cy="405722"/>
          </a:xfrm>
          <a:prstGeom prst="roundRect">
            <a:avLst/>
          </a:prstGeom>
          <a:solidFill>
            <a:schemeClr val="accent2">
              <a:lumMod val="110000"/>
              <a:satMod val="105000"/>
              <a:tint val="67000"/>
            </a:schemeClr>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CTA</a:t>
            </a:r>
          </a:p>
        </p:txBody>
      </p:sp>
      <p:sp>
        <p:nvSpPr>
          <p:cNvPr id="5" name="Slide Number Placeholder 4">
            <a:extLst>
              <a:ext uri="{FF2B5EF4-FFF2-40B4-BE49-F238E27FC236}">
                <a16:creationId xmlns:a16="http://schemas.microsoft.com/office/drawing/2014/main" id="{0062F792-17FC-3325-F5E9-B729F60130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0F1414-8D08-AD42-BD03-FC55440D38D1}"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8043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667" decel="49333" fill="hold" grpId="0" nodeType="withEffect">
                                  <p:stCondLst>
                                    <p:cond delay="0"/>
                                  </p:stCondLst>
                                  <p:childTnLst>
                                    <p:animMotion origin="layout" path="M 1.875E-6 3.7037E-6 L -0.00234 0.08194 " pathEditMode="relative" rAng="0" ptsTypes="AA">
                                      <p:cBhvr>
                                        <p:cTn id="6" dur="750" fill="hold"/>
                                        <p:tgtEl>
                                          <p:spTgt spid="36"/>
                                        </p:tgtEl>
                                        <p:attrNameLst>
                                          <p:attrName>ppt_x</p:attrName>
                                          <p:attrName>ppt_y</p:attrName>
                                        </p:attrNameLst>
                                      </p:cBhvr>
                                      <p:rCtr x="0" y="4630"/>
                                    </p:animMotion>
                                  </p:childTnLst>
                                </p:cTn>
                              </p:par>
                            </p:childTnLst>
                          </p:cTn>
                        </p:par>
                        <p:par>
                          <p:cTn id="7" fill="hold">
                            <p:stCondLst>
                              <p:cond delay="750"/>
                            </p:stCondLst>
                            <p:childTnLst>
                              <p:par>
                                <p:cTn id="8" presetID="42" presetClass="path" presetSubtype="0" accel="50667" decel="49333" fill="hold" grpId="1" nodeType="afterEffect">
                                  <p:stCondLst>
                                    <p:cond delay="0"/>
                                  </p:stCondLst>
                                  <p:childTnLst>
                                    <p:animMotion origin="layout" path="M -0.00235 0.08194 L 0.03255 0.22731 " pathEditMode="relative" rAng="0" ptsTypes="AA">
                                      <p:cBhvr>
                                        <p:cTn id="9" dur="750" fill="hold"/>
                                        <p:tgtEl>
                                          <p:spTgt spid="36"/>
                                        </p:tgtEl>
                                        <p:attrNameLst>
                                          <p:attrName>ppt_x</p:attrName>
                                          <p:attrName>ppt_y</p:attrName>
                                        </p:attrNameLst>
                                      </p:cBhvr>
                                      <p:rCtr x="1745" y="7269"/>
                                    </p:animMotion>
                                  </p:childTnLst>
                                </p:cTn>
                              </p:par>
                            </p:childTnLst>
                          </p:cTn>
                        </p:par>
                        <p:par>
                          <p:cTn id="10" fill="hold">
                            <p:stCondLst>
                              <p:cond delay="1500"/>
                            </p:stCondLst>
                            <p:childTnLst>
                              <p:par>
                                <p:cTn id="11" presetID="1"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xit" presetSubtype="0" fill="hold" grpId="2" nodeType="withEffect">
                                  <p:stCondLst>
                                    <p:cond delay="0"/>
                                  </p:stCondLst>
                                  <p:childTnLst>
                                    <p:set>
                                      <p:cBhvr>
                                        <p:cTn id="14" dur="1" fill="hold">
                                          <p:stCondLst>
                                            <p:cond delay="0"/>
                                          </p:stCondLst>
                                        </p:cTn>
                                        <p:tgtEl>
                                          <p:spTgt spid="36"/>
                                        </p:tgtEl>
                                        <p:attrNameLst>
                                          <p:attrName>style.visibility</p:attrName>
                                        </p:attrNameLst>
                                      </p:cBhvr>
                                      <p:to>
                                        <p:strVal val="hidden"/>
                                      </p:to>
                                    </p:set>
                                  </p:childTnLst>
                                </p:cTn>
                              </p:par>
                            </p:childTnLst>
                          </p:cTn>
                        </p:par>
                        <p:par>
                          <p:cTn id="15" fill="hold">
                            <p:stCondLst>
                              <p:cond delay="1500"/>
                            </p:stCondLst>
                            <p:childTnLst>
                              <p:par>
                                <p:cTn id="16" presetID="22" presetClass="entr" presetSubtype="4"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down)">
                                      <p:cBhvr>
                                        <p:cTn id="18" dur="500"/>
                                        <p:tgtEl>
                                          <p:spTgt spid="30"/>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35">
                                            <p:txEl>
                                              <p:pRg st="0" end="0"/>
                                            </p:txEl>
                                          </p:spTgt>
                                        </p:tgtEl>
                                        <p:attrNameLst>
                                          <p:attrName>style.visibility</p:attrName>
                                        </p:attrNameLst>
                                      </p:cBhvr>
                                      <p:to>
                                        <p:strVal val="visible"/>
                                      </p:to>
                                    </p:set>
                                    <p:animEffect transition="in" filter="fade">
                                      <p:cBhvr>
                                        <p:cTn id="22" dur="500"/>
                                        <p:tgtEl>
                                          <p:spTgt spid="3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30"/>
                                        </p:tgtEl>
                                        <p:attrNameLst>
                                          <p:attrName>style.visibility</p:attrName>
                                        </p:attrNameLst>
                                      </p:cBhvr>
                                      <p:to>
                                        <p:strVal val="hidden"/>
                                      </p:to>
                                    </p:set>
                                  </p:childTnLst>
                                </p:cTn>
                              </p:par>
                            </p:childTnLst>
                          </p:cTn>
                        </p:par>
                        <p:par>
                          <p:cTn id="27" fill="hold">
                            <p:stCondLst>
                              <p:cond delay="0"/>
                            </p:stCondLst>
                            <p:childTnLst>
                              <p:par>
                                <p:cTn id="28" presetID="22" presetClass="entr" presetSubtype="1"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up)">
                                      <p:cBhvr>
                                        <p:cTn id="30" dur="500"/>
                                        <p:tgtEl>
                                          <p:spTgt spid="33"/>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childTnLst>
                          </p:cTn>
                        </p:par>
                        <p:par>
                          <p:cTn id="35" fill="hold">
                            <p:stCondLst>
                              <p:cond delay="1000"/>
                            </p:stCondLst>
                            <p:childTnLst>
                              <p:par>
                                <p:cTn id="36" presetID="1" presetClass="exit" presetSubtype="0" fill="hold" grpId="0" nodeType="afterEffect">
                                  <p:stCondLst>
                                    <p:cond delay="0"/>
                                  </p:stCondLst>
                                  <p:childTnLst>
                                    <p:set>
                                      <p:cBhvr>
                                        <p:cTn id="37" dur="1" fill="hold">
                                          <p:stCondLst>
                                            <p:cond delay="0"/>
                                          </p:stCondLst>
                                        </p:cTn>
                                        <p:tgtEl>
                                          <p:spTgt spid="25"/>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35">
                                            <p:txEl>
                                              <p:pRg st="1" end="1"/>
                                            </p:txEl>
                                          </p:spTgt>
                                        </p:tgtEl>
                                        <p:attrNameLst>
                                          <p:attrName>style.visibility</p:attrName>
                                        </p:attrNameLst>
                                      </p:cBhvr>
                                      <p:to>
                                        <p:strVal val="visible"/>
                                      </p:to>
                                    </p:set>
                                    <p:animEffect transition="in" filter="fade">
                                      <p:cBhvr>
                                        <p:cTn id="40" dur="500"/>
                                        <p:tgtEl>
                                          <p:spTgt spid="35">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21"/>
                                        </p:tgtEl>
                                      </p:cBhvr>
                                    </p:animEffect>
                                    <p:set>
                                      <p:cBhvr>
                                        <p:cTn id="45" dur="1" fill="hold">
                                          <p:stCondLst>
                                            <p:cond delay="499"/>
                                          </p:stCondLst>
                                        </p:cTn>
                                        <p:tgtEl>
                                          <p:spTgt spid="21"/>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33"/>
                                        </p:tgtEl>
                                        <p:attrNameLst>
                                          <p:attrName>style.visibility</p:attrName>
                                        </p:attrNameLst>
                                      </p:cBhvr>
                                      <p:to>
                                        <p:strVal val="hidden"/>
                                      </p:to>
                                    </p:se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fade">
                                      <p:cBhvr>
                                        <p:cTn id="51" dur="500"/>
                                        <p:tgtEl>
                                          <p:spTgt spid="6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wipe(up)">
                                      <p:cBhvr>
                                        <p:cTn id="56" dur="500"/>
                                        <p:tgtEl>
                                          <p:spTgt spid="57"/>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wipe(left)">
                                      <p:cBhvr>
                                        <p:cTn id="60" dur="500"/>
                                        <p:tgtEl>
                                          <p:spTgt spid="56"/>
                                        </p:tgtEl>
                                      </p:cBhvr>
                                    </p:animEffect>
                                  </p:childTnLst>
                                </p:cTn>
                              </p:par>
                            </p:childTnLst>
                          </p:cTn>
                        </p:par>
                        <p:par>
                          <p:cTn id="61" fill="hold">
                            <p:stCondLst>
                              <p:cond delay="1000"/>
                            </p:stCondLst>
                            <p:childTnLst>
                              <p:par>
                                <p:cTn id="62" presetID="1" presetClass="exit" presetSubtype="0" fill="hold" grpId="0" nodeType="afterEffect">
                                  <p:stCondLst>
                                    <p:cond delay="0"/>
                                  </p:stCondLst>
                                  <p:childTnLst>
                                    <p:set>
                                      <p:cBhvr>
                                        <p:cTn id="63" dur="1" fill="hold">
                                          <p:stCondLst>
                                            <p:cond delay="0"/>
                                          </p:stCondLst>
                                        </p:cTn>
                                        <p:tgtEl>
                                          <p:spTgt spid="52"/>
                                        </p:tgtEl>
                                        <p:attrNameLst>
                                          <p:attrName>style.visibility</p:attrName>
                                        </p:attrNameLst>
                                      </p:cBhvr>
                                      <p:to>
                                        <p:strVal val="hidden"/>
                                      </p:to>
                                    </p:se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35">
                                            <p:txEl>
                                              <p:pRg st="2" end="2"/>
                                            </p:txEl>
                                          </p:spTgt>
                                        </p:tgtEl>
                                        <p:attrNameLst>
                                          <p:attrName>style.visibility</p:attrName>
                                        </p:attrNameLst>
                                      </p:cBhvr>
                                      <p:to>
                                        <p:strVal val="visible"/>
                                      </p:to>
                                    </p:set>
                                    <p:animEffect transition="in" filter="fade">
                                      <p:cBhvr>
                                        <p:cTn id="67" dur="500"/>
                                        <p:tgtEl>
                                          <p:spTgt spid="35">
                                            <p:txEl>
                                              <p:pRg st="2" end="2"/>
                                            </p:txEl>
                                          </p:spTgt>
                                        </p:tgtEl>
                                      </p:cBhvr>
                                    </p:animEffect>
                                  </p:childTnLst>
                                </p:cTn>
                              </p:par>
                            </p:childTnLst>
                          </p:cTn>
                        </p:par>
                        <p:par>
                          <p:cTn id="68" fill="hold">
                            <p:stCondLst>
                              <p:cond delay="1500"/>
                            </p:stCondLst>
                            <p:childTnLst>
                              <p:par>
                                <p:cTn id="69" presetID="1" presetClass="exit" presetSubtype="0" fill="hold" nodeType="afterEffect">
                                  <p:stCondLst>
                                    <p:cond delay="0"/>
                                  </p:stCondLst>
                                  <p:childTnLst>
                                    <p:set>
                                      <p:cBhvr>
                                        <p:cTn id="70" dur="1" fill="hold">
                                          <p:stCondLst>
                                            <p:cond delay="0"/>
                                          </p:stCondLst>
                                        </p:cTn>
                                        <p:tgtEl>
                                          <p:spTgt spid="5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5">
                                            <p:txEl>
                                              <p:pRg st="3" end="3"/>
                                            </p:txEl>
                                          </p:spTgt>
                                        </p:tgtEl>
                                        <p:attrNameLst>
                                          <p:attrName>style.visibility</p:attrName>
                                        </p:attrNameLst>
                                      </p:cBhvr>
                                      <p:to>
                                        <p:strVal val="visible"/>
                                      </p:to>
                                    </p:set>
                                    <p:animEffect transition="in" filter="fade">
                                      <p:cBhvr>
                                        <p:cTn id="75" dur="500"/>
                                        <p:tgtEl>
                                          <p:spTgt spid="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21" grpId="0" animBg="1"/>
      <p:bldP spid="21" grpId="1" animBg="1"/>
      <p:bldP spid="25" grpId="0" animBg="1"/>
      <p:bldP spid="34" grpId="0" animBg="1"/>
      <p:bldP spid="35" grpId="0" uiExpand="1" build="p"/>
      <p:bldP spid="52" grpId="0" animBg="1"/>
      <p:bldP spid="56" grpId="0" animBg="1"/>
      <p:bldP spid="6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AEC4E-5481-5F40-B426-6CCA1CEE0BD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2C90AA-ED4A-FAFF-FAA3-2B5BBD62BAC0}"/>
              </a:ext>
            </a:extLst>
          </p:cNvPr>
          <p:cNvSpPr>
            <a:spLocks noGrp="1"/>
          </p:cNvSpPr>
          <p:nvPr>
            <p:ph type="body" sz="quarter" idx="11"/>
          </p:nvPr>
        </p:nvSpPr>
        <p:spPr/>
        <p:txBody>
          <a:bodyPr vert="horz" lIns="91440" tIns="45720" rIns="91440" bIns="45720" rtlCol="0" anchor="t">
            <a:normAutofit/>
          </a:bodyPr>
          <a:lstStyle/>
          <a:p>
            <a:r>
              <a:rPr lang="en-US" dirty="0"/>
              <a:t>Decode tiling</a:t>
            </a:r>
          </a:p>
          <a:p>
            <a:pPr lvl="1">
              <a:buFont typeface="Courier New" panose="020B0604020202020204" pitchFamily="34" charset="0"/>
              <a:buChar char="o"/>
            </a:pPr>
            <a:r>
              <a:rPr lang="en-US" dirty="0"/>
              <a:t>Smaller tiles minimize compute utilization of decode CTAs</a:t>
            </a:r>
          </a:p>
          <a:p>
            <a:endParaRPr lang="en-US" dirty="0"/>
          </a:p>
          <a:p>
            <a:r>
              <a:rPr lang="en-US" dirty="0"/>
              <a:t>Varying number of CTAs per SM</a:t>
            </a:r>
          </a:p>
          <a:p>
            <a:pPr lvl="1">
              <a:buFont typeface="Courier New" panose="020B0604020202020204" pitchFamily="34" charset="0"/>
              <a:buChar char="o"/>
            </a:pPr>
            <a:r>
              <a:rPr lang="en-US" sz="2800" dirty="0"/>
              <a:t> </a:t>
            </a:r>
            <a:r>
              <a:rPr lang="en-US" dirty="0"/>
              <a:t>Enables fine-grained overlap of prefill and decode CTAs</a:t>
            </a:r>
          </a:p>
          <a:p>
            <a:endParaRPr lang="en-US" dirty="0"/>
          </a:p>
          <a:p>
            <a:r>
              <a:rPr lang="en-US" dirty="0"/>
              <a:t>Limited prefill splitting</a:t>
            </a:r>
          </a:p>
          <a:p>
            <a:pPr lvl="1">
              <a:buFont typeface="Courier New" panose="020B0604020202020204" pitchFamily="34" charset="0"/>
              <a:buChar char="o"/>
            </a:pPr>
            <a:r>
              <a:rPr lang="en-US" dirty="0"/>
              <a:t>Reduces memory bandwidth usage of prefill CTAs</a:t>
            </a:r>
            <a:endParaRPr lang="en-US" sz="2800" dirty="0"/>
          </a:p>
        </p:txBody>
      </p:sp>
      <p:sp>
        <p:nvSpPr>
          <p:cNvPr id="2" name="Title 1">
            <a:extLst>
              <a:ext uri="{FF2B5EF4-FFF2-40B4-BE49-F238E27FC236}">
                <a16:creationId xmlns:a16="http://schemas.microsoft.com/office/drawing/2014/main" id="{A799B8F4-0E9A-248E-53BC-B5EEF756F3BA}"/>
              </a:ext>
            </a:extLst>
          </p:cNvPr>
          <p:cNvSpPr>
            <a:spLocks noGrp="1"/>
          </p:cNvSpPr>
          <p:nvPr>
            <p:ph type="title"/>
          </p:nvPr>
        </p:nvSpPr>
        <p:spPr/>
        <p:txBody>
          <a:bodyPr/>
          <a:lstStyle/>
          <a:p>
            <a:r>
              <a:rPr lang="en-US" dirty="0"/>
              <a:t>Attention-specific optimizations</a:t>
            </a:r>
          </a:p>
        </p:txBody>
      </p:sp>
      <p:sp>
        <p:nvSpPr>
          <p:cNvPr id="4" name="Slide Number Placeholder 3">
            <a:extLst>
              <a:ext uri="{FF2B5EF4-FFF2-40B4-BE49-F238E27FC236}">
                <a16:creationId xmlns:a16="http://schemas.microsoft.com/office/drawing/2014/main" id="{F5E5A108-000A-A717-CAAB-50305831E1F3}"/>
              </a:ext>
            </a:extLst>
          </p:cNvPr>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0F1414-8D08-AD42-BD03-FC55440D38D1}"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2265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DB35B5B-417B-EE54-3E4B-B67542860ECE}"/>
              </a:ext>
            </a:extLst>
          </p:cNvPr>
          <p:cNvSpPr>
            <a:spLocks noGrp="1"/>
          </p:cNvSpPr>
          <p:nvPr>
            <p:ph type="title"/>
          </p:nvPr>
        </p:nvSpPr>
        <p:spPr/>
        <p:txBody>
          <a:bodyPr anchor="ctr">
            <a:normAutofit/>
          </a:bodyPr>
          <a:lstStyle/>
          <a:p>
            <a:r>
              <a:rPr lang="en-US" dirty="0"/>
              <a:t>POD-Attention performance</a:t>
            </a:r>
          </a:p>
        </p:txBody>
      </p:sp>
      <p:sp>
        <p:nvSpPr>
          <p:cNvPr id="4" name="Slide Number Placeholder 3">
            <a:extLst>
              <a:ext uri="{FF2B5EF4-FFF2-40B4-BE49-F238E27FC236}">
                <a16:creationId xmlns:a16="http://schemas.microsoft.com/office/drawing/2014/main" id="{BE94227E-4B0E-1BA3-E80A-584F9250B3DF}"/>
              </a:ext>
            </a:extLst>
          </p:cNvPr>
          <p:cNvSpPr>
            <a:spLocks noGrp="1"/>
          </p:cNvSpPr>
          <p:nvPr>
            <p:ph type="sldNum" sz="quarter" idx="14"/>
          </p:nvPr>
        </p:nvSpPr>
        <p:spPr/>
        <p:txBody>
          <a:bodyPr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540F1414-8D08-AD42-BD03-FC55440D38D1}"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46</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grpSp>
        <p:nvGrpSpPr>
          <p:cNvPr id="12" name="Group 11">
            <a:extLst>
              <a:ext uri="{FF2B5EF4-FFF2-40B4-BE49-F238E27FC236}">
                <a16:creationId xmlns:a16="http://schemas.microsoft.com/office/drawing/2014/main" id="{9FE3F5CB-4F55-E403-7F66-6D433C407AC7}"/>
              </a:ext>
            </a:extLst>
          </p:cNvPr>
          <p:cNvGrpSpPr/>
          <p:nvPr/>
        </p:nvGrpSpPr>
        <p:grpSpPr>
          <a:xfrm>
            <a:off x="1504921" y="1936183"/>
            <a:ext cx="9114104" cy="3871252"/>
            <a:chOff x="1548453" y="1825624"/>
            <a:chExt cx="9095094" cy="3660775"/>
          </a:xfrm>
        </p:grpSpPr>
        <p:pic>
          <p:nvPicPr>
            <p:cNvPr id="5" name="Picture 4" descr="A diagram of different colored shapes&#10;&#10;AI-generated content may be incorrect.">
              <a:extLst>
                <a:ext uri="{FF2B5EF4-FFF2-40B4-BE49-F238E27FC236}">
                  <a16:creationId xmlns:a16="http://schemas.microsoft.com/office/drawing/2014/main" id="{89189841-45A5-FF9A-8ADD-46C311666F03}"/>
                </a:ext>
              </a:extLst>
            </p:cNvPr>
            <p:cNvPicPr>
              <a:picLocks noChangeAspect="1"/>
            </p:cNvPicPr>
            <p:nvPr/>
          </p:nvPicPr>
          <p:blipFill>
            <a:blip r:embed="rId3"/>
            <a:stretch>
              <a:fillRect/>
            </a:stretch>
          </p:blipFill>
          <p:spPr>
            <a:xfrm>
              <a:off x="1548453" y="1825624"/>
              <a:ext cx="9095094" cy="3660775"/>
            </a:xfrm>
            <a:prstGeom prst="rect">
              <a:avLst/>
            </a:prstGeom>
            <a:noFill/>
          </p:spPr>
        </p:pic>
        <p:sp>
          <p:nvSpPr>
            <p:cNvPr id="2" name="Rectangle 1">
              <a:extLst>
                <a:ext uri="{FF2B5EF4-FFF2-40B4-BE49-F238E27FC236}">
                  <a16:creationId xmlns:a16="http://schemas.microsoft.com/office/drawing/2014/main" id="{22B4C761-90DC-1F38-3405-581A7AD43A9C}"/>
                </a:ext>
              </a:extLst>
            </p:cNvPr>
            <p:cNvSpPr/>
            <p:nvPr/>
          </p:nvSpPr>
          <p:spPr>
            <a:xfrm>
              <a:off x="2929574" y="5167700"/>
              <a:ext cx="1275501" cy="238792"/>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Streams</a:t>
              </a:r>
            </a:p>
          </p:txBody>
        </p:sp>
        <p:sp>
          <p:nvSpPr>
            <p:cNvPr id="3" name="Rectangle 2">
              <a:extLst>
                <a:ext uri="{FF2B5EF4-FFF2-40B4-BE49-F238E27FC236}">
                  <a16:creationId xmlns:a16="http://schemas.microsoft.com/office/drawing/2014/main" id="{A57DBC3C-09F7-EAB6-7302-139E1C02F2B6}"/>
                </a:ext>
              </a:extLst>
            </p:cNvPr>
            <p:cNvSpPr/>
            <p:nvPr/>
          </p:nvSpPr>
          <p:spPr>
            <a:xfrm>
              <a:off x="4878741" y="5167700"/>
              <a:ext cx="1275501" cy="238792"/>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Batched</a:t>
              </a:r>
            </a:p>
          </p:txBody>
        </p:sp>
        <p:sp>
          <p:nvSpPr>
            <p:cNvPr id="6" name="Rectangle 5">
              <a:extLst>
                <a:ext uri="{FF2B5EF4-FFF2-40B4-BE49-F238E27FC236}">
                  <a16:creationId xmlns:a16="http://schemas.microsoft.com/office/drawing/2014/main" id="{544F7252-CB60-1289-D647-9DCEDBA1936E}"/>
                </a:ext>
              </a:extLst>
            </p:cNvPr>
            <p:cNvSpPr/>
            <p:nvPr/>
          </p:nvSpPr>
          <p:spPr>
            <a:xfrm>
              <a:off x="6743457" y="5167700"/>
              <a:ext cx="1275501" cy="238792"/>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Aptos" panose="02110004020202020204"/>
                  <a:ea typeface="+mn-ea"/>
                  <a:cs typeface="+mn-cs"/>
                </a:rPr>
                <a:t>HFuse</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grpSp>
      <p:sp>
        <p:nvSpPr>
          <p:cNvPr id="13" name="Text Placeholder 6">
            <a:extLst>
              <a:ext uri="{FF2B5EF4-FFF2-40B4-BE49-F238E27FC236}">
                <a16:creationId xmlns:a16="http://schemas.microsoft.com/office/drawing/2014/main" id="{8D86CEB8-E732-471F-ED46-91F4AF1AB6FF}"/>
              </a:ext>
            </a:extLst>
          </p:cNvPr>
          <p:cNvSpPr txBox="1">
            <a:spLocks/>
          </p:cNvSpPr>
          <p:nvPr/>
        </p:nvSpPr>
        <p:spPr>
          <a:xfrm>
            <a:off x="838200" y="5607103"/>
            <a:ext cx="10515600" cy="790973"/>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rgbClr val="06352E"/>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rgbClr val="06352E"/>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rgbClr val="06352E"/>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rgbClr val="06352E"/>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rgbClr val="06352E"/>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POD beats all existing alternatives, with up to 61% speedup (33% average).</a:t>
            </a:r>
          </a:p>
        </p:txBody>
      </p:sp>
    </p:spTree>
    <p:extLst>
      <p:ext uri="{BB962C8B-B14F-4D97-AF65-F5344CB8AC3E}">
        <p14:creationId xmlns:p14="http://schemas.microsoft.com/office/powerpoint/2010/main" val="137160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AD6939-5081-79EE-1B9E-4BCAF0B31CCE}"/>
            </a:ext>
          </a:extLst>
        </p:cNvPr>
        <p:cNvGrpSpPr/>
        <p:nvPr/>
      </p:nvGrpSpPr>
      <p:grpSpPr>
        <a:xfrm>
          <a:off x="0" y="0"/>
          <a:ext cx="0" cy="0"/>
          <a:chOff x="0" y="0"/>
          <a:chExt cx="0" cy="0"/>
        </a:xfrm>
      </p:grpSpPr>
      <p:pic>
        <p:nvPicPr>
          <p:cNvPr id="2" name="Content Placeholder 6">
            <a:extLst>
              <a:ext uri="{FF2B5EF4-FFF2-40B4-BE49-F238E27FC236}">
                <a16:creationId xmlns:a16="http://schemas.microsoft.com/office/drawing/2014/main" id="{737F4BD9-1F58-747C-6FD2-9F390B515080}"/>
              </a:ext>
            </a:extLst>
          </p:cNvPr>
          <p:cNvPicPr>
            <a:picLocks noGrp="1" noChangeAspect="1"/>
          </p:cNvPicPr>
          <p:nvPr>
            <p:ph type="chart" sz="quarter" idx="12"/>
          </p:nvPr>
        </p:nvPicPr>
        <p:blipFill>
          <a:blip r:embed="rId3"/>
          <a:srcRect b="21699"/>
          <a:stretch>
            <a:fillRect/>
          </a:stretch>
        </p:blipFill>
        <p:spPr>
          <a:xfrm>
            <a:off x="3310269" y="4829764"/>
            <a:ext cx="5499100" cy="1143580"/>
          </a:xfrm>
          <a:prstGeom prst="rect">
            <a:avLst/>
          </a:prstGeom>
        </p:spPr>
      </p:pic>
      <p:sp>
        <p:nvSpPr>
          <p:cNvPr id="31" name="Title 30">
            <a:extLst>
              <a:ext uri="{FF2B5EF4-FFF2-40B4-BE49-F238E27FC236}">
                <a16:creationId xmlns:a16="http://schemas.microsoft.com/office/drawing/2014/main" id="{799A742C-2CF1-D01D-C43B-5B3EF3405A01}"/>
              </a:ext>
            </a:extLst>
          </p:cNvPr>
          <p:cNvSpPr>
            <a:spLocks noGrp="1"/>
          </p:cNvSpPr>
          <p:nvPr>
            <p:ph type="title"/>
          </p:nvPr>
        </p:nvSpPr>
        <p:spPr/>
        <p:txBody>
          <a:bodyPr/>
          <a:lstStyle/>
          <a:p>
            <a:r>
              <a:rPr lang="en-US" dirty="0"/>
              <a:t>LLM evaluation: Baselines and workloads</a:t>
            </a:r>
          </a:p>
        </p:txBody>
      </p:sp>
      <p:sp>
        <p:nvSpPr>
          <p:cNvPr id="5" name="Slide Number Placeholder 4">
            <a:extLst>
              <a:ext uri="{FF2B5EF4-FFF2-40B4-BE49-F238E27FC236}">
                <a16:creationId xmlns:a16="http://schemas.microsoft.com/office/drawing/2014/main" id="{EDADCB43-D5EE-A757-BC0F-9A693120A6C6}"/>
              </a:ext>
            </a:extLst>
          </p:cNvPr>
          <p:cNvSpPr>
            <a:spLocks noGrp="1"/>
          </p:cNvSpPr>
          <p:nvPr>
            <p:ph type="sldNum" sz="quarter"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0F1414-8D08-AD42-BD03-FC55440D38D1}"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graphicFrame>
        <p:nvGraphicFramePr>
          <p:cNvPr id="45" name="Table 44">
            <a:extLst>
              <a:ext uri="{FF2B5EF4-FFF2-40B4-BE49-F238E27FC236}">
                <a16:creationId xmlns:a16="http://schemas.microsoft.com/office/drawing/2014/main" id="{DA6557E5-7FEC-C457-1C50-2A88D7E182AD}"/>
              </a:ext>
            </a:extLst>
          </p:cNvPr>
          <p:cNvGraphicFramePr>
            <a:graphicFrameLocks noGrp="1"/>
          </p:cNvGraphicFramePr>
          <p:nvPr>
            <p:extLst>
              <p:ext uri="{D42A27DB-BD31-4B8C-83A1-F6EECF244321}">
                <p14:modId xmlns:p14="http://schemas.microsoft.com/office/powerpoint/2010/main" val="4097456606"/>
              </p:ext>
            </p:extLst>
          </p:nvPr>
        </p:nvGraphicFramePr>
        <p:xfrm>
          <a:off x="1456957" y="2526731"/>
          <a:ext cx="9205723" cy="1412240"/>
        </p:xfrm>
        <a:graphic>
          <a:graphicData uri="http://schemas.openxmlformats.org/drawingml/2006/table">
            <a:tbl>
              <a:tblPr firstRow="1" bandRow="1">
                <a:tableStyleId>{5C22544A-7EE6-4342-B048-85BDC9FD1C3A}</a:tableStyleId>
              </a:tblPr>
              <a:tblGrid>
                <a:gridCol w="2122125">
                  <a:extLst>
                    <a:ext uri="{9D8B030D-6E8A-4147-A177-3AD203B41FA5}">
                      <a16:colId xmlns:a16="http://schemas.microsoft.com/office/drawing/2014/main" val="1924880814"/>
                    </a:ext>
                  </a:extLst>
                </a:gridCol>
                <a:gridCol w="7083598">
                  <a:extLst>
                    <a:ext uri="{9D8B030D-6E8A-4147-A177-3AD203B41FA5}">
                      <a16:colId xmlns:a16="http://schemas.microsoft.com/office/drawing/2014/main" val="1380693385"/>
                    </a:ext>
                  </a:extLst>
                </a:gridCol>
              </a:tblGrid>
              <a:tr h="370840">
                <a:tc>
                  <a:txBody>
                    <a:bodyPr/>
                    <a:lstStyle/>
                    <a:p>
                      <a:pPr algn="ctr"/>
                      <a:r>
                        <a:rPr lang="en-US" sz="1600"/>
                        <a:t>Framework</a:t>
                      </a:r>
                    </a:p>
                  </a:txBody>
                  <a:tcPr anchor="ctr"/>
                </a:tc>
                <a:tc>
                  <a:txBody>
                    <a:bodyPr/>
                    <a:lstStyle/>
                    <a:p>
                      <a:pPr algn="ctr"/>
                      <a:r>
                        <a:rPr lang="en-US" sz="1600" dirty="0"/>
                        <a:t>Description</a:t>
                      </a:r>
                    </a:p>
                  </a:txBody>
                  <a:tcPr anchor="ctr"/>
                </a:tc>
                <a:extLst>
                  <a:ext uri="{0D108BD9-81ED-4DB2-BD59-A6C34878D82A}">
                    <a16:rowId xmlns:a16="http://schemas.microsoft.com/office/drawing/2014/main" val="3940229622"/>
                  </a:ext>
                </a:extLst>
              </a:tr>
              <a:tr h="370840">
                <a:tc>
                  <a:txBody>
                    <a:bodyPr/>
                    <a:lstStyle/>
                    <a:p>
                      <a:pPr algn="ctr"/>
                      <a:r>
                        <a:rPr lang="en-US" sz="1600" err="1"/>
                        <a:t>vLLM</a:t>
                      </a:r>
                      <a:r>
                        <a:rPr lang="en-US" sz="1600"/>
                        <a:t> [SOSP ‘23]</a:t>
                      </a:r>
                    </a:p>
                  </a:txBody>
                  <a:tcPr anchor="ctr"/>
                </a:tc>
                <a:tc>
                  <a:txBody>
                    <a:bodyPr/>
                    <a:lstStyle/>
                    <a:p>
                      <a:pPr algn="ctr"/>
                      <a:r>
                        <a:rPr lang="en-US" sz="1600"/>
                        <a:t>Popular framework that prioritizes prefill latency (TTFT).</a:t>
                      </a:r>
                    </a:p>
                  </a:txBody>
                  <a:tcPr anchor="ctr"/>
                </a:tc>
                <a:extLst>
                  <a:ext uri="{0D108BD9-81ED-4DB2-BD59-A6C34878D82A}">
                    <a16:rowId xmlns:a16="http://schemas.microsoft.com/office/drawing/2014/main" val="495777214"/>
                  </a:ext>
                </a:extLst>
              </a:tr>
              <a:tr h="0">
                <a:tc>
                  <a:txBody>
                    <a:bodyPr/>
                    <a:lstStyle/>
                    <a:p>
                      <a:pPr algn="ctr"/>
                      <a:r>
                        <a:rPr lang="en-US" sz="1600"/>
                        <a:t>Sarathi [OSDI ‘24]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Uses hybrid-batching to improve decode latency (TBT).</a:t>
                      </a:r>
                    </a:p>
                  </a:txBody>
                  <a:tcPr anchor="ctr"/>
                </a:tc>
                <a:extLst>
                  <a:ext uri="{0D108BD9-81ED-4DB2-BD59-A6C34878D82A}">
                    <a16:rowId xmlns:a16="http://schemas.microsoft.com/office/drawing/2014/main" val="1584388993"/>
                  </a:ext>
                </a:extLst>
              </a:tr>
              <a:tr h="0">
                <a:tc>
                  <a:txBody>
                    <a:bodyPr/>
                    <a:lstStyle/>
                    <a:p>
                      <a:pPr algn="ctr"/>
                      <a:r>
                        <a:rPr lang="en-US" sz="1600" b="1"/>
                        <a:t>Sarathi + POD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Sarathi enhanced with POD-Attention.</a:t>
                      </a:r>
                    </a:p>
                  </a:txBody>
                  <a:tcPr anchor="ctr"/>
                </a:tc>
                <a:extLst>
                  <a:ext uri="{0D108BD9-81ED-4DB2-BD59-A6C34878D82A}">
                    <a16:rowId xmlns:a16="http://schemas.microsoft.com/office/drawing/2014/main" val="3933791105"/>
                  </a:ext>
                </a:extLst>
              </a:tr>
            </a:tbl>
          </a:graphicData>
        </a:graphic>
      </p:graphicFrame>
      <p:sp>
        <p:nvSpPr>
          <p:cNvPr id="46" name="TextBox 45">
            <a:extLst>
              <a:ext uri="{FF2B5EF4-FFF2-40B4-BE49-F238E27FC236}">
                <a16:creationId xmlns:a16="http://schemas.microsoft.com/office/drawing/2014/main" id="{3C6C0B23-D3D6-1A4C-869D-CC77D496753E}"/>
              </a:ext>
            </a:extLst>
          </p:cNvPr>
          <p:cNvSpPr txBox="1"/>
          <p:nvPr/>
        </p:nvSpPr>
        <p:spPr>
          <a:xfrm>
            <a:off x="4856301" y="2147870"/>
            <a:ext cx="24793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rPr>
              <a:t>Inference frameworks</a:t>
            </a:r>
          </a:p>
        </p:txBody>
      </p:sp>
      <p:sp>
        <p:nvSpPr>
          <p:cNvPr id="3" name="TextBox 2">
            <a:extLst>
              <a:ext uri="{FF2B5EF4-FFF2-40B4-BE49-F238E27FC236}">
                <a16:creationId xmlns:a16="http://schemas.microsoft.com/office/drawing/2014/main" id="{D87EB48B-FD97-40DA-5FAF-A47561EC07C5}"/>
              </a:ext>
            </a:extLst>
          </p:cNvPr>
          <p:cNvSpPr txBox="1"/>
          <p:nvPr/>
        </p:nvSpPr>
        <p:spPr>
          <a:xfrm>
            <a:off x="4879770" y="4446759"/>
            <a:ext cx="2432461"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Aptos" panose="02110004020202020204"/>
                <a:ea typeface="+mn-ea"/>
                <a:cs typeface="+mn-cs"/>
              </a:rPr>
              <a:t>Models and hardware</a:t>
            </a:r>
          </a:p>
        </p:txBody>
      </p:sp>
    </p:spTree>
    <p:extLst>
      <p:ext uri="{BB962C8B-B14F-4D97-AF65-F5344CB8AC3E}">
        <p14:creationId xmlns:p14="http://schemas.microsoft.com/office/powerpoint/2010/main" val="9431135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F1B64-D82F-DE39-A94C-271FA0C05C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2AFF35-7324-A881-415E-17EEA2431E00}"/>
              </a:ext>
            </a:extLst>
          </p:cNvPr>
          <p:cNvSpPr>
            <a:spLocks noGrp="1"/>
          </p:cNvSpPr>
          <p:nvPr>
            <p:ph type="title"/>
          </p:nvPr>
        </p:nvSpPr>
        <p:spPr/>
        <p:txBody>
          <a:bodyPr/>
          <a:lstStyle/>
          <a:p>
            <a:r>
              <a:rPr lang="en-US" dirty="0"/>
              <a:t>Online inference performance</a:t>
            </a:r>
          </a:p>
        </p:txBody>
      </p:sp>
      <p:sp>
        <p:nvSpPr>
          <p:cNvPr id="4" name="Slide Number Placeholder 3">
            <a:extLst>
              <a:ext uri="{FF2B5EF4-FFF2-40B4-BE49-F238E27FC236}">
                <a16:creationId xmlns:a16="http://schemas.microsoft.com/office/drawing/2014/main" id="{10AF2B69-2CC4-60BC-1771-5F880A371F7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0F1414-8D08-AD42-BD03-FC55440D38D1}"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6" name="Text Placeholder 5">
            <a:extLst>
              <a:ext uri="{FF2B5EF4-FFF2-40B4-BE49-F238E27FC236}">
                <a16:creationId xmlns:a16="http://schemas.microsoft.com/office/drawing/2014/main" id="{A7AF44C4-467A-AC51-9FF2-D2839866942F}"/>
              </a:ext>
            </a:extLst>
          </p:cNvPr>
          <p:cNvSpPr>
            <a:spLocks noGrp="1"/>
          </p:cNvSpPr>
          <p:nvPr>
            <p:ph type="body" idx="14"/>
          </p:nvPr>
        </p:nvSpPr>
        <p:spPr>
          <a:xfrm>
            <a:off x="1633736" y="5425672"/>
            <a:ext cx="9032631" cy="1079776"/>
          </a:xfrm>
        </p:spPr>
        <p:txBody>
          <a:bodyPr>
            <a:normAutofit fontScale="85000" lnSpcReduction="20000"/>
          </a:bodyPr>
          <a:lstStyle/>
          <a:p>
            <a:pPr marL="342900" indent="-342900" algn="l">
              <a:buFont typeface="Arial" panose="020B0604020202020204" pitchFamily="34" charset="0"/>
              <a:buChar char="•"/>
            </a:pPr>
            <a:r>
              <a:rPr lang="en-US"/>
              <a:t>vLLM provides low TTFT but </a:t>
            </a:r>
            <a:r>
              <a:rPr lang="en-US">
                <a:solidFill>
                  <a:srgbClr val="FF0000"/>
                </a:solidFill>
              </a:rPr>
              <a:t>high TBT</a:t>
            </a:r>
            <a:r>
              <a:rPr lang="en-US"/>
              <a:t>, stalling nearly all requests</a:t>
            </a:r>
          </a:p>
          <a:p>
            <a:pPr marL="342900" indent="-342900" algn="l">
              <a:buFont typeface="Arial" panose="020B0604020202020204" pitchFamily="34" charset="0"/>
              <a:buChar char="•"/>
            </a:pPr>
            <a:r>
              <a:rPr lang="en-US"/>
              <a:t>Sarathi provides low TBT, but </a:t>
            </a:r>
            <a:r>
              <a:rPr lang="en-US">
                <a:solidFill>
                  <a:srgbClr val="FF0000"/>
                </a:solidFill>
              </a:rPr>
              <a:t>high TTFT</a:t>
            </a:r>
          </a:p>
          <a:p>
            <a:pPr marL="342900" indent="-342900" algn="l">
              <a:buFont typeface="Arial" panose="020B0604020202020204" pitchFamily="34" charset="0"/>
              <a:buChar char="•"/>
            </a:pPr>
            <a:r>
              <a:rPr lang="en-US"/>
              <a:t>Sarathi + POD reduces TBT stalls with TTFT closer to vLLM</a:t>
            </a:r>
          </a:p>
        </p:txBody>
      </p:sp>
      <p:graphicFrame>
        <p:nvGraphicFramePr>
          <p:cNvPr id="20" name="Chart 19">
            <a:extLst>
              <a:ext uri="{FF2B5EF4-FFF2-40B4-BE49-F238E27FC236}">
                <a16:creationId xmlns:a16="http://schemas.microsoft.com/office/drawing/2014/main" id="{389DFE47-ED57-4C14-9BCC-4DB1AA18ECF0}"/>
              </a:ext>
            </a:extLst>
          </p:cNvPr>
          <p:cNvGraphicFramePr/>
          <p:nvPr/>
        </p:nvGraphicFramePr>
        <p:xfrm>
          <a:off x="2423537" y="1937287"/>
          <a:ext cx="3443156" cy="28678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Chart 21">
            <a:extLst>
              <a:ext uri="{FF2B5EF4-FFF2-40B4-BE49-F238E27FC236}">
                <a16:creationId xmlns:a16="http://schemas.microsoft.com/office/drawing/2014/main" id="{DE7B10E4-45B0-09C7-DC94-5D641690B3DD}"/>
              </a:ext>
            </a:extLst>
          </p:cNvPr>
          <p:cNvGraphicFramePr/>
          <p:nvPr/>
        </p:nvGraphicFramePr>
        <p:xfrm>
          <a:off x="6590633" y="1937287"/>
          <a:ext cx="3469270" cy="2867811"/>
        </p:xfrm>
        <a:graphic>
          <a:graphicData uri="http://schemas.openxmlformats.org/drawingml/2006/chart">
            <c:chart xmlns:c="http://schemas.openxmlformats.org/drawingml/2006/chart" xmlns:r="http://schemas.openxmlformats.org/officeDocument/2006/relationships" r:id="rId4"/>
          </a:graphicData>
        </a:graphic>
      </p:graphicFrame>
      <p:sp>
        <p:nvSpPr>
          <p:cNvPr id="30" name="TextBox 29">
            <a:extLst>
              <a:ext uri="{FF2B5EF4-FFF2-40B4-BE49-F238E27FC236}">
                <a16:creationId xmlns:a16="http://schemas.microsoft.com/office/drawing/2014/main" id="{D3C8335A-8A29-62C7-F84E-35C60C15C133}"/>
              </a:ext>
            </a:extLst>
          </p:cNvPr>
          <p:cNvSpPr txBox="1"/>
          <p:nvPr/>
        </p:nvSpPr>
        <p:spPr>
          <a:xfrm>
            <a:off x="3694417" y="1490190"/>
            <a:ext cx="4803174"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rPr>
              <a:t>Llama 3 8B, </a:t>
            </a:r>
            <a:r>
              <a:rPr kumimoji="0" lang="en-US" sz="1800" b="1" i="0" u="none" strike="noStrike" kern="1200" cap="none" spc="0" normalizeH="0" baseline="0" noProof="0" err="1">
                <a:ln>
                  <a:noFill/>
                </a:ln>
                <a:solidFill>
                  <a:prstClr val="black"/>
                </a:solidFill>
                <a:effectLst/>
                <a:uLnTx/>
                <a:uFillTx/>
                <a:latin typeface="Aptos" panose="02110004020202020204"/>
                <a:ea typeface="+mn-ea"/>
                <a:cs typeface="+mn-cs"/>
              </a:rPr>
              <a:t>arXiv</a:t>
            </a:r>
            <a:r>
              <a:rPr kumimoji="0" lang="en-US" sz="1800" b="1" i="0" u="none" strike="noStrike" kern="1200" cap="none" spc="0" normalizeH="0" baseline="0" noProof="0">
                <a:ln>
                  <a:noFill/>
                </a:ln>
                <a:solidFill>
                  <a:prstClr val="black"/>
                </a:solidFill>
                <a:effectLst/>
                <a:uLnTx/>
                <a:uFillTx/>
                <a:latin typeface="Aptos" panose="02110004020202020204"/>
                <a:ea typeface="+mn-ea"/>
                <a:cs typeface="+mn-cs"/>
              </a:rPr>
              <a:t>-Summarization, QPS = 0.95</a:t>
            </a:r>
          </a:p>
        </p:txBody>
      </p:sp>
      <p:pic>
        <p:nvPicPr>
          <p:cNvPr id="7" name="Picture 6">
            <a:extLst>
              <a:ext uri="{FF2B5EF4-FFF2-40B4-BE49-F238E27FC236}">
                <a16:creationId xmlns:a16="http://schemas.microsoft.com/office/drawing/2014/main" id="{3BCE5E58-0BD8-42F7-8356-35A04EFCDDCD}"/>
              </a:ext>
            </a:extLst>
          </p:cNvPr>
          <p:cNvPicPr>
            <a:picLocks noChangeAspect="1"/>
          </p:cNvPicPr>
          <p:nvPr/>
        </p:nvPicPr>
        <p:blipFill>
          <a:blip r:embed="rId5"/>
          <a:stretch>
            <a:fillRect/>
          </a:stretch>
        </p:blipFill>
        <p:spPr>
          <a:xfrm>
            <a:off x="4145115" y="4914278"/>
            <a:ext cx="4050651" cy="266490"/>
          </a:xfrm>
          <a:prstGeom prst="rect">
            <a:avLst/>
          </a:prstGeom>
        </p:spPr>
      </p:pic>
      <p:cxnSp>
        <p:nvCxnSpPr>
          <p:cNvPr id="5" name="Straight Arrow Connector 4">
            <a:extLst>
              <a:ext uri="{FF2B5EF4-FFF2-40B4-BE49-F238E27FC236}">
                <a16:creationId xmlns:a16="http://schemas.microsoft.com/office/drawing/2014/main" id="{FFCB2B20-387D-27D6-6836-3878999B73CE}"/>
              </a:ext>
            </a:extLst>
          </p:cNvPr>
          <p:cNvCxnSpPr/>
          <p:nvPr/>
        </p:nvCxnSpPr>
        <p:spPr>
          <a:xfrm>
            <a:off x="10538351" y="2496311"/>
            <a:ext cx="0" cy="1865376"/>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EE543BD6-871F-1F8B-F695-1F76E4D8A65B}"/>
              </a:ext>
            </a:extLst>
          </p:cNvPr>
          <p:cNvSpPr txBox="1"/>
          <p:nvPr/>
        </p:nvSpPr>
        <p:spPr>
          <a:xfrm>
            <a:off x="10538351" y="3044278"/>
            <a:ext cx="1299971" cy="76944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Aptos" panose="02110004020202020204"/>
                <a:ea typeface="+mn-ea"/>
                <a:cs typeface="+mn-cs"/>
              </a:rPr>
              <a:t>Lower is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Aptos" panose="02110004020202020204"/>
                <a:ea typeface="+mn-ea"/>
                <a:cs typeface="+mn-cs"/>
              </a:rPr>
              <a:t>better</a:t>
            </a:r>
          </a:p>
        </p:txBody>
      </p:sp>
    </p:spTree>
    <p:extLst>
      <p:ext uri="{BB962C8B-B14F-4D97-AF65-F5344CB8AC3E}">
        <p14:creationId xmlns:p14="http://schemas.microsoft.com/office/powerpoint/2010/main" val="1632705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CDBC2E-CD16-F926-DFFD-307575D6485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C88432C-8C70-39F0-E9FD-FF193ED71615}"/>
              </a:ext>
            </a:extLst>
          </p:cNvPr>
          <p:cNvSpPr>
            <a:spLocks noGrp="1"/>
          </p:cNvSpPr>
          <p:nvPr>
            <p:ph type="title"/>
          </p:nvPr>
        </p:nvSpPr>
        <p:spPr/>
        <p:txBody>
          <a:bodyPr/>
          <a:lstStyle/>
          <a:p>
            <a:pPr marL="6350"/>
            <a:r>
              <a:rPr lang="en-US" dirty="0"/>
              <a:t>Reducing: Lossless Compression for ML</a:t>
            </a:r>
          </a:p>
        </p:txBody>
      </p:sp>
      <p:sp>
        <p:nvSpPr>
          <p:cNvPr id="4" name="Slide Number Placeholder 3">
            <a:extLst>
              <a:ext uri="{FF2B5EF4-FFF2-40B4-BE49-F238E27FC236}">
                <a16:creationId xmlns:a16="http://schemas.microsoft.com/office/drawing/2014/main" id="{2A63B584-AFA8-38CE-9B61-4E85CE7CA1A0}"/>
              </a:ext>
            </a:extLst>
          </p:cNvPr>
          <p:cNvSpPr>
            <a:spLocks noGrp="1"/>
          </p:cNvSpPr>
          <p:nvPr>
            <p:ph type="sldNum" sz="quarter" idx="14"/>
          </p:nvPr>
        </p:nvSpPr>
        <p:spPr/>
        <p:txBody>
          <a:bodyPr/>
          <a:lstStyle/>
          <a:p>
            <a:fld id="{04AED599-1D0F-3E40-81CA-01C30F87847C}" type="slidenum">
              <a:rPr lang="en-US" smtClean="0"/>
              <a:pPr/>
              <a:t>49</a:t>
            </a:fld>
            <a:endParaRPr lang="en-US"/>
          </a:p>
        </p:txBody>
      </p:sp>
      <p:grpSp>
        <p:nvGrpSpPr>
          <p:cNvPr id="2" name="Group 1">
            <a:extLst>
              <a:ext uri="{FF2B5EF4-FFF2-40B4-BE49-F238E27FC236}">
                <a16:creationId xmlns:a16="http://schemas.microsoft.com/office/drawing/2014/main" id="{A3C967B0-FB02-0D0B-0827-F1A8E946650E}"/>
              </a:ext>
            </a:extLst>
          </p:cNvPr>
          <p:cNvGrpSpPr/>
          <p:nvPr/>
        </p:nvGrpSpPr>
        <p:grpSpPr>
          <a:xfrm>
            <a:off x="3759108" y="2911798"/>
            <a:ext cx="4673784" cy="1726096"/>
            <a:chOff x="3849417" y="3857931"/>
            <a:chExt cx="3218793" cy="1095375"/>
          </a:xfrm>
        </p:grpSpPr>
        <p:grpSp>
          <p:nvGrpSpPr>
            <p:cNvPr id="5" name="Group 4">
              <a:extLst>
                <a:ext uri="{FF2B5EF4-FFF2-40B4-BE49-F238E27FC236}">
                  <a16:creationId xmlns:a16="http://schemas.microsoft.com/office/drawing/2014/main" id="{10387619-3A2A-80AF-0067-D67F7DDBDE70}"/>
                </a:ext>
              </a:extLst>
            </p:cNvPr>
            <p:cNvGrpSpPr/>
            <p:nvPr/>
          </p:nvGrpSpPr>
          <p:grpSpPr>
            <a:xfrm>
              <a:off x="3849417" y="3857931"/>
              <a:ext cx="1215342" cy="1095375"/>
              <a:chOff x="3849417" y="3857931"/>
              <a:chExt cx="1215342" cy="1095375"/>
            </a:xfrm>
          </p:grpSpPr>
          <p:sp>
            <p:nvSpPr>
              <p:cNvPr id="7" name="Oval 6">
                <a:extLst>
                  <a:ext uri="{FF2B5EF4-FFF2-40B4-BE49-F238E27FC236}">
                    <a16:creationId xmlns:a16="http://schemas.microsoft.com/office/drawing/2014/main" id="{69BF7A5D-00AD-D56E-F3B2-8880F4274886}"/>
                  </a:ext>
                </a:extLst>
              </p:cNvPr>
              <p:cNvSpPr/>
              <p:nvPr/>
            </p:nvSpPr>
            <p:spPr>
              <a:xfrm>
                <a:off x="3849417" y="4228145"/>
                <a:ext cx="405114" cy="365125"/>
              </a:xfrm>
              <a:prstGeom prst="ellipse">
                <a:avLst/>
              </a:prstGeom>
              <a:solidFill>
                <a:srgbClr val="194D6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8" name="Oval 7">
                <a:extLst>
                  <a:ext uri="{FF2B5EF4-FFF2-40B4-BE49-F238E27FC236}">
                    <a16:creationId xmlns:a16="http://schemas.microsoft.com/office/drawing/2014/main" id="{81B098D9-0F44-BAC4-9E1C-176DB5A6C573}"/>
                  </a:ext>
                </a:extLst>
              </p:cNvPr>
              <p:cNvSpPr/>
              <p:nvPr/>
            </p:nvSpPr>
            <p:spPr>
              <a:xfrm>
                <a:off x="4250790" y="3857931"/>
                <a:ext cx="405114" cy="365125"/>
              </a:xfrm>
              <a:prstGeom prst="ellipse">
                <a:avLst/>
              </a:prstGeom>
              <a:solidFill>
                <a:srgbClr val="194D6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9" name="Oval 8">
                <a:extLst>
                  <a:ext uri="{FF2B5EF4-FFF2-40B4-BE49-F238E27FC236}">
                    <a16:creationId xmlns:a16="http://schemas.microsoft.com/office/drawing/2014/main" id="{CE811BDC-558E-7A52-CF95-DF3D38BB8EE8}"/>
                  </a:ext>
                </a:extLst>
              </p:cNvPr>
              <p:cNvSpPr/>
              <p:nvPr/>
            </p:nvSpPr>
            <p:spPr>
              <a:xfrm>
                <a:off x="4254531" y="4588181"/>
                <a:ext cx="405114" cy="365125"/>
              </a:xfrm>
              <a:prstGeom prst="ellipse">
                <a:avLst/>
              </a:prstGeom>
              <a:solidFill>
                <a:srgbClr val="194D6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0" name="Oval 9">
                <a:extLst>
                  <a:ext uri="{FF2B5EF4-FFF2-40B4-BE49-F238E27FC236}">
                    <a16:creationId xmlns:a16="http://schemas.microsoft.com/office/drawing/2014/main" id="{71AE34F3-C9B9-9091-E557-D1E94B29ECD3}"/>
                  </a:ext>
                </a:extLst>
              </p:cNvPr>
              <p:cNvSpPr/>
              <p:nvPr/>
            </p:nvSpPr>
            <p:spPr>
              <a:xfrm>
                <a:off x="4659645" y="4223056"/>
                <a:ext cx="405114" cy="365125"/>
              </a:xfrm>
              <a:prstGeom prst="ellipse">
                <a:avLst/>
              </a:prstGeom>
              <a:solidFill>
                <a:srgbClr val="194D6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sp>
          <p:nvSpPr>
            <p:cNvPr id="6" name="Right Arrow 5">
              <a:extLst>
                <a:ext uri="{FF2B5EF4-FFF2-40B4-BE49-F238E27FC236}">
                  <a16:creationId xmlns:a16="http://schemas.microsoft.com/office/drawing/2014/main" id="{3970D1A4-0774-5E97-CC97-FAAA0FCF3661}"/>
                </a:ext>
              </a:extLst>
            </p:cNvPr>
            <p:cNvSpPr/>
            <p:nvPr/>
          </p:nvSpPr>
          <p:spPr>
            <a:xfrm>
              <a:off x="5297284" y="4194314"/>
              <a:ext cx="1770926" cy="399281"/>
            </a:xfrm>
            <a:prstGeom prst="rightArrow">
              <a:avLst/>
            </a:prstGeom>
            <a:solidFill>
              <a:srgbClr val="5A62A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sp>
        <p:nvSpPr>
          <p:cNvPr id="11" name="Multiply 10">
            <a:extLst>
              <a:ext uri="{FF2B5EF4-FFF2-40B4-BE49-F238E27FC236}">
                <a16:creationId xmlns:a16="http://schemas.microsoft.com/office/drawing/2014/main" id="{FBBE3C04-9306-DC22-7399-306628EDD5E7}"/>
              </a:ext>
            </a:extLst>
          </p:cNvPr>
          <p:cNvSpPr/>
          <p:nvPr/>
        </p:nvSpPr>
        <p:spPr>
          <a:xfrm>
            <a:off x="4298934" y="2814231"/>
            <a:ext cx="666103" cy="748959"/>
          </a:xfrm>
          <a:prstGeom prst="mathMultiply">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Multiply 12">
            <a:extLst>
              <a:ext uri="{FF2B5EF4-FFF2-40B4-BE49-F238E27FC236}">
                <a16:creationId xmlns:a16="http://schemas.microsoft.com/office/drawing/2014/main" id="{304F699A-E12B-3B39-23CC-DC8EE0D2FCBA}"/>
              </a:ext>
            </a:extLst>
          </p:cNvPr>
          <p:cNvSpPr/>
          <p:nvPr/>
        </p:nvSpPr>
        <p:spPr>
          <a:xfrm>
            <a:off x="4303767" y="3972569"/>
            <a:ext cx="666103" cy="748959"/>
          </a:xfrm>
          <a:prstGeom prst="mathMultiply">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B264A37-3113-227E-FA28-9C051E8F88BA}"/>
              </a:ext>
            </a:extLst>
          </p:cNvPr>
          <p:cNvSpPr txBox="1"/>
          <p:nvPr/>
        </p:nvSpPr>
        <p:spPr>
          <a:xfrm>
            <a:off x="801873" y="5458968"/>
            <a:ext cx="10588254" cy="707886"/>
          </a:xfrm>
          <a:prstGeom prst="rect">
            <a:avLst/>
          </a:prstGeom>
          <a:noFill/>
        </p:spPr>
        <p:txBody>
          <a:bodyPr wrap="square" rtlCol="0">
            <a:spAutoFit/>
          </a:bodyPr>
          <a:lstStyle/>
          <a:p>
            <a:pPr algn="ctr"/>
            <a:endParaRPr lang="en-US" sz="2000" dirty="0"/>
          </a:p>
          <a:p>
            <a:pPr algn="ctr"/>
            <a:r>
              <a:rPr lang="en-US" sz="2000" dirty="0"/>
              <a:t>Under Review</a:t>
            </a:r>
          </a:p>
        </p:txBody>
      </p:sp>
    </p:spTree>
    <p:extLst>
      <p:ext uri="{BB962C8B-B14F-4D97-AF65-F5344CB8AC3E}">
        <p14:creationId xmlns:p14="http://schemas.microsoft.com/office/powerpoint/2010/main" val="282659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5CB805-3628-09DC-0A31-DEE83425C1F6}"/>
            </a:ext>
          </a:extLst>
        </p:cNvPr>
        <p:cNvGrpSpPr/>
        <p:nvPr/>
      </p:nvGrpSpPr>
      <p:grpSpPr>
        <a:xfrm>
          <a:off x="0" y="0"/>
          <a:ext cx="0" cy="0"/>
          <a:chOff x="0" y="0"/>
          <a:chExt cx="0" cy="0"/>
        </a:xfrm>
      </p:grpSpPr>
      <p:sp>
        <p:nvSpPr>
          <p:cNvPr id="20" name="Text Placeholder 19">
            <a:extLst>
              <a:ext uri="{FF2B5EF4-FFF2-40B4-BE49-F238E27FC236}">
                <a16:creationId xmlns:a16="http://schemas.microsoft.com/office/drawing/2014/main" id="{9EAA80EE-766E-C3E6-60FD-02DEF7C36611}"/>
              </a:ext>
            </a:extLst>
          </p:cNvPr>
          <p:cNvSpPr>
            <a:spLocks noGrp="1"/>
          </p:cNvSpPr>
          <p:nvPr>
            <p:ph type="body" sz="quarter" idx="11"/>
          </p:nvPr>
        </p:nvSpPr>
        <p:spPr/>
        <p:txBody>
          <a:bodyPr/>
          <a:lstStyle/>
          <a:p>
            <a:r>
              <a:rPr lang="en-US" dirty="0"/>
              <a:t>Causes latency spikes, throughput limitations and processing bottlenecks.</a:t>
            </a:r>
          </a:p>
        </p:txBody>
      </p:sp>
      <p:sp>
        <p:nvSpPr>
          <p:cNvPr id="3" name="Title 2">
            <a:extLst>
              <a:ext uri="{FF2B5EF4-FFF2-40B4-BE49-F238E27FC236}">
                <a16:creationId xmlns:a16="http://schemas.microsoft.com/office/drawing/2014/main" id="{FBE667A8-941B-2E1A-856A-0C6D8FB908DA}"/>
              </a:ext>
            </a:extLst>
          </p:cNvPr>
          <p:cNvSpPr>
            <a:spLocks noGrp="1"/>
          </p:cNvSpPr>
          <p:nvPr>
            <p:ph type="title"/>
          </p:nvPr>
        </p:nvSpPr>
        <p:spPr/>
        <p:txBody>
          <a:bodyPr/>
          <a:lstStyle/>
          <a:p>
            <a:r>
              <a:rPr lang="en-US" dirty="0"/>
              <a:t>Data movement is a growing problem</a:t>
            </a:r>
          </a:p>
        </p:txBody>
      </p:sp>
      <p:sp>
        <p:nvSpPr>
          <p:cNvPr id="6" name="Slide Number Placeholder 5">
            <a:extLst>
              <a:ext uri="{FF2B5EF4-FFF2-40B4-BE49-F238E27FC236}">
                <a16:creationId xmlns:a16="http://schemas.microsoft.com/office/drawing/2014/main" id="{3C2F3380-9BAF-C846-0F17-13A3D33585ED}"/>
              </a:ext>
            </a:extLst>
          </p:cNvPr>
          <p:cNvSpPr>
            <a:spLocks noGrp="1"/>
          </p:cNvSpPr>
          <p:nvPr>
            <p:ph type="sldNum" sz="quarter" idx="13"/>
          </p:nvPr>
        </p:nvSpPr>
        <p:spPr/>
        <p:txBody>
          <a:bodyPr/>
          <a:lstStyle/>
          <a:p>
            <a:fld id="{04AED599-1D0F-3E40-81CA-01C30F87847C}" type="slidenum">
              <a:rPr lang="en-US" smtClean="0"/>
              <a:pPr/>
              <a:t>5</a:t>
            </a:fld>
            <a:endParaRPr lang="en-US"/>
          </a:p>
        </p:txBody>
      </p:sp>
      <p:grpSp>
        <p:nvGrpSpPr>
          <p:cNvPr id="21" name="Group 20">
            <a:extLst>
              <a:ext uri="{FF2B5EF4-FFF2-40B4-BE49-F238E27FC236}">
                <a16:creationId xmlns:a16="http://schemas.microsoft.com/office/drawing/2014/main" id="{268DE75C-957D-3A8B-40C6-9B16B4781CB5}"/>
              </a:ext>
            </a:extLst>
          </p:cNvPr>
          <p:cNvGrpSpPr/>
          <p:nvPr/>
        </p:nvGrpSpPr>
        <p:grpSpPr>
          <a:xfrm>
            <a:off x="3849417" y="3823777"/>
            <a:ext cx="4500027" cy="1638315"/>
            <a:chOff x="3470331" y="3823777"/>
            <a:chExt cx="4500027" cy="1638315"/>
          </a:xfrm>
        </p:grpSpPr>
        <p:sp>
          <p:nvSpPr>
            <p:cNvPr id="7" name="Oval 6">
              <a:extLst>
                <a:ext uri="{FF2B5EF4-FFF2-40B4-BE49-F238E27FC236}">
                  <a16:creationId xmlns:a16="http://schemas.microsoft.com/office/drawing/2014/main" id="{5F17EED9-BBDB-836B-C606-02D27FA44419}"/>
                </a:ext>
              </a:extLst>
            </p:cNvPr>
            <p:cNvSpPr/>
            <p:nvPr/>
          </p:nvSpPr>
          <p:spPr>
            <a:xfrm>
              <a:off x="3470331" y="4228145"/>
              <a:ext cx="405114" cy="394191"/>
            </a:xfrm>
            <a:prstGeom prst="ellipse">
              <a:avLst/>
            </a:prstGeom>
            <a:solidFill>
              <a:srgbClr val="194D6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9" name="Oval 8">
              <a:extLst>
                <a:ext uri="{FF2B5EF4-FFF2-40B4-BE49-F238E27FC236}">
                  <a16:creationId xmlns:a16="http://schemas.microsoft.com/office/drawing/2014/main" id="{A977E352-9C15-1E79-44F1-DC307469AB0B}"/>
                </a:ext>
              </a:extLst>
            </p:cNvPr>
            <p:cNvSpPr/>
            <p:nvPr/>
          </p:nvSpPr>
          <p:spPr>
            <a:xfrm>
              <a:off x="3871704" y="3823777"/>
              <a:ext cx="405114" cy="399280"/>
            </a:xfrm>
            <a:prstGeom prst="ellipse">
              <a:avLst/>
            </a:prstGeom>
            <a:solidFill>
              <a:srgbClr val="194D6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0" name="Oval 9">
              <a:extLst>
                <a:ext uri="{FF2B5EF4-FFF2-40B4-BE49-F238E27FC236}">
                  <a16:creationId xmlns:a16="http://schemas.microsoft.com/office/drawing/2014/main" id="{8EB5DE3E-A805-EAEB-0880-53B399191162}"/>
                </a:ext>
              </a:extLst>
            </p:cNvPr>
            <p:cNvSpPr/>
            <p:nvPr/>
          </p:nvSpPr>
          <p:spPr>
            <a:xfrm>
              <a:off x="3875445" y="4588181"/>
              <a:ext cx="405114" cy="399281"/>
            </a:xfrm>
            <a:prstGeom prst="ellipse">
              <a:avLst/>
            </a:prstGeom>
            <a:solidFill>
              <a:srgbClr val="194D6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1" name="Oval 10">
              <a:extLst>
                <a:ext uri="{FF2B5EF4-FFF2-40B4-BE49-F238E27FC236}">
                  <a16:creationId xmlns:a16="http://schemas.microsoft.com/office/drawing/2014/main" id="{5E58AD53-112C-21B4-5DF6-60E86E1E6EAC}"/>
                </a:ext>
              </a:extLst>
            </p:cNvPr>
            <p:cNvSpPr/>
            <p:nvPr/>
          </p:nvSpPr>
          <p:spPr>
            <a:xfrm>
              <a:off x="4280559" y="4223056"/>
              <a:ext cx="405114" cy="399280"/>
            </a:xfrm>
            <a:prstGeom prst="ellipse">
              <a:avLst/>
            </a:prstGeom>
            <a:solidFill>
              <a:srgbClr val="194D6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sp>
          <p:nvSpPr>
            <p:cNvPr id="12" name="Right Arrow 11">
              <a:extLst>
                <a:ext uri="{FF2B5EF4-FFF2-40B4-BE49-F238E27FC236}">
                  <a16:creationId xmlns:a16="http://schemas.microsoft.com/office/drawing/2014/main" id="{3D542238-52F0-A7C4-9432-8272253F11E3}"/>
                </a:ext>
              </a:extLst>
            </p:cNvPr>
            <p:cNvSpPr/>
            <p:nvPr/>
          </p:nvSpPr>
          <p:spPr>
            <a:xfrm>
              <a:off x="4918198" y="4194314"/>
              <a:ext cx="1770926" cy="399281"/>
            </a:xfrm>
            <a:prstGeom prst="rightArrow">
              <a:avLst/>
            </a:prstGeom>
            <a:solidFill>
              <a:srgbClr val="5A62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pic>
          <p:nvPicPr>
            <p:cNvPr id="14" name="Graphic 13" descr="Processor with solid fill">
              <a:extLst>
                <a:ext uri="{FF2B5EF4-FFF2-40B4-BE49-F238E27FC236}">
                  <a16:creationId xmlns:a16="http://schemas.microsoft.com/office/drawing/2014/main" id="{6B870952-9E73-DD70-03AB-2F84A91236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60374" y="3867704"/>
              <a:ext cx="1109984" cy="1109984"/>
            </a:xfrm>
            <a:prstGeom prst="rect">
              <a:avLst/>
            </a:prstGeom>
          </p:spPr>
        </p:pic>
        <p:sp>
          <p:nvSpPr>
            <p:cNvPr id="17" name="TextBox 16">
              <a:extLst>
                <a:ext uri="{FF2B5EF4-FFF2-40B4-BE49-F238E27FC236}">
                  <a16:creationId xmlns:a16="http://schemas.microsoft.com/office/drawing/2014/main" id="{A409E19E-8E65-2E9B-01CC-D5B4AD40955F}"/>
                </a:ext>
              </a:extLst>
            </p:cNvPr>
            <p:cNvSpPr txBox="1"/>
            <p:nvPr/>
          </p:nvSpPr>
          <p:spPr>
            <a:xfrm>
              <a:off x="3757283" y="5072334"/>
              <a:ext cx="633956" cy="369332"/>
            </a:xfrm>
            <a:prstGeom prst="rect">
              <a:avLst/>
            </a:prstGeom>
            <a:noFill/>
          </p:spPr>
          <p:txBody>
            <a:bodyPr wrap="none" rtlCol="0">
              <a:spAutoFit/>
            </a:bodyPr>
            <a:lstStyle/>
            <a:p>
              <a:pPr algn="ctr"/>
              <a:r>
                <a:rPr lang="en-US" b="1" dirty="0"/>
                <a:t>Data</a:t>
              </a:r>
            </a:p>
          </p:txBody>
        </p:sp>
        <p:sp>
          <p:nvSpPr>
            <p:cNvPr id="18" name="TextBox 17">
              <a:extLst>
                <a:ext uri="{FF2B5EF4-FFF2-40B4-BE49-F238E27FC236}">
                  <a16:creationId xmlns:a16="http://schemas.microsoft.com/office/drawing/2014/main" id="{E7A4BEE3-1D48-130D-E671-35CA6A98FEA6}"/>
                </a:ext>
              </a:extLst>
            </p:cNvPr>
            <p:cNvSpPr txBox="1"/>
            <p:nvPr/>
          </p:nvSpPr>
          <p:spPr>
            <a:xfrm>
              <a:off x="5185606" y="5092760"/>
              <a:ext cx="1236109" cy="369332"/>
            </a:xfrm>
            <a:prstGeom prst="rect">
              <a:avLst/>
            </a:prstGeom>
            <a:noFill/>
          </p:spPr>
          <p:txBody>
            <a:bodyPr wrap="none" rtlCol="0">
              <a:spAutoFit/>
            </a:bodyPr>
            <a:lstStyle/>
            <a:p>
              <a:pPr algn="ctr"/>
              <a:r>
                <a:rPr lang="en-US" b="1" dirty="0"/>
                <a:t>Movement</a:t>
              </a:r>
            </a:p>
          </p:txBody>
        </p:sp>
        <p:sp>
          <p:nvSpPr>
            <p:cNvPr id="19" name="TextBox 18">
              <a:extLst>
                <a:ext uri="{FF2B5EF4-FFF2-40B4-BE49-F238E27FC236}">
                  <a16:creationId xmlns:a16="http://schemas.microsoft.com/office/drawing/2014/main" id="{25EF7BB9-593C-F58C-91E7-FDDA1CED4782}"/>
                </a:ext>
              </a:extLst>
            </p:cNvPr>
            <p:cNvSpPr txBox="1"/>
            <p:nvPr/>
          </p:nvSpPr>
          <p:spPr>
            <a:xfrm>
              <a:off x="6860374" y="5092760"/>
              <a:ext cx="1109984" cy="369332"/>
            </a:xfrm>
            <a:prstGeom prst="rect">
              <a:avLst/>
            </a:prstGeom>
            <a:noFill/>
          </p:spPr>
          <p:txBody>
            <a:bodyPr wrap="none" rtlCol="0">
              <a:spAutoFit/>
            </a:bodyPr>
            <a:lstStyle/>
            <a:p>
              <a:pPr algn="ctr"/>
              <a:r>
                <a:rPr lang="en-US" b="1" dirty="0"/>
                <a:t>Processor</a:t>
              </a:r>
            </a:p>
          </p:txBody>
        </p:sp>
      </p:grpSp>
    </p:spTree>
    <p:extLst>
      <p:ext uri="{BB962C8B-B14F-4D97-AF65-F5344CB8AC3E}">
        <p14:creationId xmlns:p14="http://schemas.microsoft.com/office/powerpoint/2010/main" val="38702424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C5FE65-3AF4-4049-1D98-77C714FEEC81}"/>
              </a:ext>
            </a:extLst>
          </p:cNvPr>
          <p:cNvSpPr>
            <a:spLocks noGrp="1"/>
          </p:cNvSpPr>
          <p:nvPr>
            <p:ph type="title"/>
          </p:nvPr>
        </p:nvSpPr>
        <p:spPr/>
        <p:txBody>
          <a:bodyPr/>
          <a:lstStyle/>
          <a:p>
            <a:r>
              <a:rPr lang="en-US" dirty="0"/>
              <a:t>Data movement for large-scale ML</a:t>
            </a:r>
          </a:p>
        </p:txBody>
      </p:sp>
      <p:sp>
        <p:nvSpPr>
          <p:cNvPr id="4" name="Slide Number Placeholder 3">
            <a:extLst>
              <a:ext uri="{FF2B5EF4-FFF2-40B4-BE49-F238E27FC236}">
                <a16:creationId xmlns:a16="http://schemas.microsoft.com/office/drawing/2014/main" id="{EA582B86-AF19-0511-691A-AEBDDF934302}"/>
              </a:ext>
            </a:extLst>
          </p:cNvPr>
          <p:cNvSpPr>
            <a:spLocks noGrp="1"/>
          </p:cNvSpPr>
          <p:nvPr>
            <p:ph type="sldNum" sz="quarter" idx="14"/>
          </p:nvPr>
        </p:nvSpPr>
        <p:spPr/>
        <p:txBody>
          <a:bodyPr/>
          <a:lstStyle/>
          <a:p>
            <a:fld id="{04AED599-1D0F-3E40-81CA-01C30F87847C}" type="slidenum">
              <a:rPr lang="en-US" smtClean="0"/>
              <a:pPr/>
              <a:t>50</a:t>
            </a:fld>
            <a:endParaRPr lang="en-US"/>
          </a:p>
        </p:txBody>
      </p:sp>
      <p:sp>
        <p:nvSpPr>
          <p:cNvPr id="5" name="Rectangle: Rounded Corners 7">
            <a:extLst>
              <a:ext uri="{FF2B5EF4-FFF2-40B4-BE49-F238E27FC236}">
                <a16:creationId xmlns:a16="http://schemas.microsoft.com/office/drawing/2014/main" id="{131FC3B3-D32E-DE24-E5A6-8F9FE334153F}"/>
              </a:ext>
            </a:extLst>
          </p:cNvPr>
          <p:cNvSpPr/>
          <p:nvPr/>
        </p:nvSpPr>
        <p:spPr>
          <a:xfrm>
            <a:off x="4409440" y="3105565"/>
            <a:ext cx="3024133" cy="1963230"/>
          </a:xfrm>
          <a:prstGeom prst="roundRect">
            <a:avLst/>
          </a:prstGeom>
          <a:solidFill>
            <a:srgbClr val="0E2841">
              <a:lumMod val="10000"/>
              <a:lumOff val="90000"/>
            </a:srgbClr>
          </a:solidFill>
          <a:ln w="19050" cap="flat" cmpd="sng" algn="ctr">
            <a:solidFill>
              <a:srgbClr val="156082">
                <a:shade val="15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chemeClr val="accent4">
                    <a:lumMod val="10000"/>
                  </a:schemeClr>
                </a:solidFill>
                <a:effectLst/>
                <a:uLnTx/>
                <a:uFillTx/>
                <a:latin typeface="Aptos" panose="02110004020202020204"/>
                <a:ea typeface="+mn-ea"/>
                <a:cs typeface="+mn-cs"/>
              </a:rPr>
              <a:t>GPU</a:t>
            </a:r>
          </a:p>
        </p:txBody>
      </p:sp>
      <p:sp>
        <p:nvSpPr>
          <p:cNvPr id="29" name="Rectangle 28">
            <a:extLst>
              <a:ext uri="{FF2B5EF4-FFF2-40B4-BE49-F238E27FC236}">
                <a16:creationId xmlns:a16="http://schemas.microsoft.com/office/drawing/2014/main" id="{77282C29-EC20-79A5-4BD4-E5D21D1FBDFF}"/>
              </a:ext>
            </a:extLst>
          </p:cNvPr>
          <p:cNvSpPr/>
          <p:nvPr/>
        </p:nvSpPr>
        <p:spPr>
          <a:xfrm>
            <a:off x="4892806" y="4306866"/>
            <a:ext cx="2057400" cy="697631"/>
          </a:xfrm>
          <a:prstGeom prst="rect">
            <a:avLst/>
          </a:prstGeom>
          <a:solidFill>
            <a:srgbClr val="F5B8A4">
              <a:alpha val="50000"/>
            </a:srgbClr>
          </a:solidFill>
          <a:ln w="19050">
            <a:solidFill>
              <a:srgbClr val="E97132"/>
            </a:solidFill>
          </a:ln>
        </p:spPr>
        <p:style>
          <a:lnRef idx="0">
            <a:scrgbClr r="0" g="0" b="0"/>
          </a:lnRef>
          <a:fillRef idx="0">
            <a:scrgbClr r="0" g="0" b="0"/>
          </a:fillRef>
          <a:effectRef idx="0">
            <a:scrgbClr r="0" g="0" b="0"/>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black"/>
                </a:solidFill>
                <a:effectLst/>
                <a:uLnTx/>
                <a:uFillTx/>
                <a:latin typeface="Aptos" panose="02110004020202020204"/>
                <a:ea typeface="+mn-ea"/>
                <a:cs typeface="+mn-cs"/>
              </a:rPr>
              <a:t>Memory</a:t>
            </a:r>
          </a:p>
        </p:txBody>
      </p:sp>
      <p:sp>
        <p:nvSpPr>
          <p:cNvPr id="31" name="Rectangle: Rounded Corners 7">
            <a:extLst>
              <a:ext uri="{FF2B5EF4-FFF2-40B4-BE49-F238E27FC236}">
                <a16:creationId xmlns:a16="http://schemas.microsoft.com/office/drawing/2014/main" id="{4A8EFDDC-51F6-F319-75DE-283C94D79EA4}"/>
              </a:ext>
            </a:extLst>
          </p:cNvPr>
          <p:cNvSpPr/>
          <p:nvPr/>
        </p:nvSpPr>
        <p:spPr>
          <a:xfrm>
            <a:off x="5339673" y="4399853"/>
            <a:ext cx="1162871" cy="301082"/>
          </a:xfrm>
          <a:prstGeom prst="roundRect">
            <a:avLst/>
          </a:prstGeom>
          <a:solidFill>
            <a:srgbClr val="194D6A"/>
          </a:solidFill>
          <a:ln w="19050" cap="flat" cmpd="sng" algn="ctr">
            <a:solidFill>
              <a:srgbClr val="156082">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Aptos" panose="02110004020202020204"/>
                <a:ea typeface="+mn-ea"/>
                <a:cs typeface="+mn-cs"/>
              </a:rPr>
              <a:t>Data</a:t>
            </a:r>
          </a:p>
        </p:txBody>
      </p:sp>
      <p:sp>
        <p:nvSpPr>
          <p:cNvPr id="34" name="Rectangle 33">
            <a:extLst>
              <a:ext uri="{FF2B5EF4-FFF2-40B4-BE49-F238E27FC236}">
                <a16:creationId xmlns:a16="http://schemas.microsoft.com/office/drawing/2014/main" id="{C566CF28-6909-E819-3C89-6BBABEDA2DBA}"/>
              </a:ext>
            </a:extLst>
          </p:cNvPr>
          <p:cNvSpPr/>
          <p:nvPr/>
        </p:nvSpPr>
        <p:spPr>
          <a:xfrm>
            <a:off x="4614408" y="3783045"/>
            <a:ext cx="556795" cy="365125"/>
          </a:xfrm>
          <a:prstGeom prst="rect">
            <a:avLst/>
          </a:prstGeom>
          <a:solidFill>
            <a:srgbClr val="A8D5A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400"/>
            <a:r>
              <a:rPr lang="en-US" b="1" dirty="0">
                <a:solidFill>
                  <a:prstClr val="black"/>
                </a:solidFill>
                <a:latin typeface="Aptos" panose="02110004020202020204"/>
              </a:rPr>
              <a:t>SM</a:t>
            </a:r>
          </a:p>
        </p:txBody>
      </p:sp>
      <p:sp>
        <p:nvSpPr>
          <p:cNvPr id="43" name="Rectangle 42">
            <a:extLst>
              <a:ext uri="{FF2B5EF4-FFF2-40B4-BE49-F238E27FC236}">
                <a16:creationId xmlns:a16="http://schemas.microsoft.com/office/drawing/2014/main" id="{6EA23A03-7F71-6724-0F9F-154709E9B0C1}"/>
              </a:ext>
            </a:extLst>
          </p:cNvPr>
          <p:cNvSpPr/>
          <p:nvPr/>
        </p:nvSpPr>
        <p:spPr>
          <a:xfrm>
            <a:off x="5643105" y="3783044"/>
            <a:ext cx="556795" cy="365125"/>
          </a:xfrm>
          <a:prstGeom prst="rect">
            <a:avLst/>
          </a:prstGeom>
          <a:solidFill>
            <a:srgbClr val="A8D5A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400"/>
            <a:r>
              <a:rPr lang="en-US" b="1" dirty="0">
                <a:solidFill>
                  <a:prstClr val="black"/>
                </a:solidFill>
                <a:latin typeface="Aptos" panose="02110004020202020204"/>
              </a:rPr>
              <a:t>SM</a:t>
            </a:r>
          </a:p>
        </p:txBody>
      </p:sp>
      <p:sp>
        <p:nvSpPr>
          <p:cNvPr id="44" name="Rectangle 43">
            <a:extLst>
              <a:ext uri="{FF2B5EF4-FFF2-40B4-BE49-F238E27FC236}">
                <a16:creationId xmlns:a16="http://schemas.microsoft.com/office/drawing/2014/main" id="{8F687403-5E3D-2D9C-E2CC-F21044A4BFEE}"/>
              </a:ext>
            </a:extLst>
          </p:cNvPr>
          <p:cNvSpPr/>
          <p:nvPr/>
        </p:nvSpPr>
        <p:spPr>
          <a:xfrm>
            <a:off x="6671808" y="3783044"/>
            <a:ext cx="556795" cy="365125"/>
          </a:xfrm>
          <a:prstGeom prst="rect">
            <a:avLst/>
          </a:prstGeom>
          <a:solidFill>
            <a:srgbClr val="A8D5A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400"/>
            <a:r>
              <a:rPr lang="en-US" b="1" dirty="0">
                <a:solidFill>
                  <a:prstClr val="black"/>
                </a:solidFill>
                <a:latin typeface="Aptos" panose="02110004020202020204"/>
              </a:rPr>
              <a:t>SM</a:t>
            </a:r>
          </a:p>
        </p:txBody>
      </p:sp>
    </p:spTree>
    <p:extLst>
      <p:ext uri="{BB962C8B-B14F-4D97-AF65-F5344CB8AC3E}">
        <p14:creationId xmlns:p14="http://schemas.microsoft.com/office/powerpoint/2010/main" val="102047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1000" fill="hold"/>
                                        <p:tgtEl>
                                          <p:spTgt spid="31"/>
                                        </p:tgtEl>
                                      </p:cBhvr>
                                      <p:by x="200000" y="2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6B21B2-6FC8-D6B0-4DBF-5A4D74DAB35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8293380-1893-4B50-A317-483FBF6599FC}"/>
              </a:ext>
            </a:extLst>
          </p:cNvPr>
          <p:cNvSpPr>
            <a:spLocks noGrp="1"/>
          </p:cNvSpPr>
          <p:nvPr>
            <p:ph type="title"/>
          </p:nvPr>
        </p:nvSpPr>
        <p:spPr/>
        <p:txBody>
          <a:bodyPr/>
          <a:lstStyle/>
          <a:p>
            <a:r>
              <a:rPr lang="en-US" dirty="0"/>
              <a:t>Data movement for large-scale ML</a:t>
            </a:r>
          </a:p>
        </p:txBody>
      </p:sp>
      <p:sp>
        <p:nvSpPr>
          <p:cNvPr id="4" name="Slide Number Placeholder 3">
            <a:extLst>
              <a:ext uri="{FF2B5EF4-FFF2-40B4-BE49-F238E27FC236}">
                <a16:creationId xmlns:a16="http://schemas.microsoft.com/office/drawing/2014/main" id="{E358C7FE-0946-018E-5A55-D1870AB2DDD2}"/>
              </a:ext>
            </a:extLst>
          </p:cNvPr>
          <p:cNvSpPr>
            <a:spLocks noGrp="1"/>
          </p:cNvSpPr>
          <p:nvPr>
            <p:ph type="sldNum" sz="quarter" idx="14"/>
          </p:nvPr>
        </p:nvSpPr>
        <p:spPr/>
        <p:txBody>
          <a:bodyPr/>
          <a:lstStyle/>
          <a:p>
            <a:fld id="{04AED599-1D0F-3E40-81CA-01C30F87847C}" type="slidenum">
              <a:rPr lang="en-US" smtClean="0"/>
              <a:pPr/>
              <a:t>51</a:t>
            </a:fld>
            <a:endParaRPr lang="en-US"/>
          </a:p>
        </p:txBody>
      </p:sp>
      <p:sp>
        <p:nvSpPr>
          <p:cNvPr id="5" name="Rectangle: Rounded Corners 7">
            <a:extLst>
              <a:ext uri="{FF2B5EF4-FFF2-40B4-BE49-F238E27FC236}">
                <a16:creationId xmlns:a16="http://schemas.microsoft.com/office/drawing/2014/main" id="{11DA9E24-3C22-A181-9BCD-77F77E5B9526}"/>
              </a:ext>
            </a:extLst>
          </p:cNvPr>
          <p:cNvSpPr/>
          <p:nvPr/>
        </p:nvSpPr>
        <p:spPr>
          <a:xfrm>
            <a:off x="7121644" y="3076760"/>
            <a:ext cx="3024133" cy="1963230"/>
          </a:xfrm>
          <a:prstGeom prst="roundRect">
            <a:avLst/>
          </a:prstGeom>
          <a:solidFill>
            <a:srgbClr val="0E2841">
              <a:lumMod val="10000"/>
              <a:lumOff val="90000"/>
            </a:srgbClr>
          </a:solidFill>
          <a:ln w="19050" cap="flat" cmpd="sng" algn="ctr">
            <a:solidFill>
              <a:srgbClr val="156082">
                <a:shade val="15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chemeClr val="accent4">
                    <a:lumMod val="10000"/>
                  </a:schemeClr>
                </a:solidFill>
                <a:effectLst/>
                <a:uLnTx/>
                <a:uFillTx/>
                <a:latin typeface="Aptos" panose="02110004020202020204"/>
                <a:ea typeface="+mn-ea"/>
                <a:cs typeface="+mn-cs"/>
              </a:rPr>
              <a:t>GPU</a:t>
            </a:r>
          </a:p>
        </p:txBody>
      </p:sp>
      <p:sp>
        <p:nvSpPr>
          <p:cNvPr id="29" name="Rectangle 28">
            <a:extLst>
              <a:ext uri="{FF2B5EF4-FFF2-40B4-BE49-F238E27FC236}">
                <a16:creationId xmlns:a16="http://schemas.microsoft.com/office/drawing/2014/main" id="{CB1ADD53-63B1-C6C6-B402-3F358AA4A073}"/>
              </a:ext>
            </a:extLst>
          </p:cNvPr>
          <p:cNvSpPr/>
          <p:nvPr/>
        </p:nvSpPr>
        <p:spPr>
          <a:xfrm>
            <a:off x="7605010" y="4278061"/>
            <a:ext cx="2057400" cy="697631"/>
          </a:xfrm>
          <a:prstGeom prst="rect">
            <a:avLst/>
          </a:prstGeom>
          <a:solidFill>
            <a:srgbClr val="F5B8A4">
              <a:alpha val="50000"/>
            </a:srgbClr>
          </a:solidFill>
          <a:ln w="19050">
            <a:solidFill>
              <a:srgbClr val="E97132"/>
            </a:solidFill>
          </a:ln>
        </p:spPr>
        <p:style>
          <a:lnRef idx="0">
            <a:scrgbClr r="0" g="0" b="0"/>
          </a:lnRef>
          <a:fillRef idx="0">
            <a:scrgbClr r="0" g="0" b="0"/>
          </a:fillRef>
          <a:effectRef idx="0">
            <a:scrgbClr r="0" g="0" b="0"/>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black"/>
                </a:solidFill>
                <a:effectLst/>
                <a:uLnTx/>
                <a:uFillTx/>
                <a:latin typeface="Aptos" panose="02110004020202020204"/>
                <a:ea typeface="+mn-ea"/>
                <a:cs typeface="+mn-cs"/>
              </a:rPr>
              <a:t>Memory</a:t>
            </a:r>
          </a:p>
        </p:txBody>
      </p:sp>
      <p:sp>
        <p:nvSpPr>
          <p:cNvPr id="34" name="Rectangle 33">
            <a:extLst>
              <a:ext uri="{FF2B5EF4-FFF2-40B4-BE49-F238E27FC236}">
                <a16:creationId xmlns:a16="http://schemas.microsoft.com/office/drawing/2014/main" id="{CB8E0DEE-0449-AAE9-F17B-78275A182B0F}"/>
              </a:ext>
            </a:extLst>
          </p:cNvPr>
          <p:cNvSpPr/>
          <p:nvPr/>
        </p:nvSpPr>
        <p:spPr>
          <a:xfrm>
            <a:off x="7326612" y="3754240"/>
            <a:ext cx="556795" cy="365125"/>
          </a:xfrm>
          <a:prstGeom prst="rect">
            <a:avLst/>
          </a:prstGeom>
          <a:solidFill>
            <a:srgbClr val="A8D5A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400"/>
            <a:r>
              <a:rPr lang="en-US" b="1" dirty="0">
                <a:solidFill>
                  <a:prstClr val="black"/>
                </a:solidFill>
                <a:latin typeface="Aptos" panose="02110004020202020204"/>
              </a:rPr>
              <a:t>SM</a:t>
            </a:r>
          </a:p>
        </p:txBody>
      </p:sp>
      <p:sp>
        <p:nvSpPr>
          <p:cNvPr id="43" name="Rectangle 42">
            <a:extLst>
              <a:ext uri="{FF2B5EF4-FFF2-40B4-BE49-F238E27FC236}">
                <a16:creationId xmlns:a16="http://schemas.microsoft.com/office/drawing/2014/main" id="{317C69F5-90C5-7FE0-FCBF-5D384B70004F}"/>
              </a:ext>
            </a:extLst>
          </p:cNvPr>
          <p:cNvSpPr/>
          <p:nvPr/>
        </p:nvSpPr>
        <p:spPr>
          <a:xfrm>
            <a:off x="8355309" y="3754239"/>
            <a:ext cx="556795" cy="365125"/>
          </a:xfrm>
          <a:prstGeom prst="rect">
            <a:avLst/>
          </a:prstGeom>
          <a:solidFill>
            <a:srgbClr val="A8D5A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400"/>
            <a:r>
              <a:rPr lang="en-US" b="1" dirty="0">
                <a:solidFill>
                  <a:prstClr val="black"/>
                </a:solidFill>
                <a:latin typeface="Aptos" panose="02110004020202020204"/>
              </a:rPr>
              <a:t>SM</a:t>
            </a:r>
          </a:p>
        </p:txBody>
      </p:sp>
      <p:sp>
        <p:nvSpPr>
          <p:cNvPr id="44" name="Rectangle 43">
            <a:extLst>
              <a:ext uri="{FF2B5EF4-FFF2-40B4-BE49-F238E27FC236}">
                <a16:creationId xmlns:a16="http://schemas.microsoft.com/office/drawing/2014/main" id="{68E4DC76-CCE3-02C6-67E9-F8149D15631A}"/>
              </a:ext>
            </a:extLst>
          </p:cNvPr>
          <p:cNvSpPr/>
          <p:nvPr/>
        </p:nvSpPr>
        <p:spPr>
          <a:xfrm>
            <a:off x="9384012" y="3754239"/>
            <a:ext cx="556795" cy="365125"/>
          </a:xfrm>
          <a:prstGeom prst="rect">
            <a:avLst/>
          </a:prstGeom>
          <a:solidFill>
            <a:srgbClr val="A8D5A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400"/>
            <a:r>
              <a:rPr lang="en-US" b="1" dirty="0">
                <a:solidFill>
                  <a:prstClr val="black"/>
                </a:solidFill>
                <a:latin typeface="Aptos" panose="02110004020202020204"/>
              </a:rPr>
              <a:t>SM</a:t>
            </a:r>
          </a:p>
        </p:txBody>
      </p:sp>
      <p:sp>
        <p:nvSpPr>
          <p:cNvPr id="2" name="Rectangle: Rounded Corners 7">
            <a:extLst>
              <a:ext uri="{FF2B5EF4-FFF2-40B4-BE49-F238E27FC236}">
                <a16:creationId xmlns:a16="http://schemas.microsoft.com/office/drawing/2014/main" id="{8A0BBBA9-1B32-C8EF-C4D4-50AA7B3641D4}"/>
              </a:ext>
            </a:extLst>
          </p:cNvPr>
          <p:cNvSpPr/>
          <p:nvPr/>
        </p:nvSpPr>
        <p:spPr>
          <a:xfrm>
            <a:off x="2343762" y="3076760"/>
            <a:ext cx="3024133" cy="1963230"/>
          </a:xfrm>
          <a:prstGeom prst="roundRect">
            <a:avLst/>
          </a:prstGeom>
          <a:solidFill>
            <a:srgbClr val="0E2841">
              <a:lumMod val="10000"/>
              <a:lumOff val="90000"/>
            </a:srgbClr>
          </a:solidFill>
          <a:ln w="19050" cap="flat" cmpd="sng" algn="ctr">
            <a:solidFill>
              <a:srgbClr val="156082">
                <a:shade val="15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chemeClr val="accent4">
                    <a:lumMod val="10000"/>
                  </a:schemeClr>
                </a:solidFill>
                <a:effectLst/>
                <a:uLnTx/>
                <a:uFillTx/>
                <a:latin typeface="Aptos" panose="02110004020202020204"/>
                <a:ea typeface="+mn-ea"/>
                <a:cs typeface="+mn-cs"/>
              </a:rPr>
              <a:t>CPU</a:t>
            </a:r>
          </a:p>
        </p:txBody>
      </p:sp>
      <p:sp>
        <p:nvSpPr>
          <p:cNvPr id="6" name="Rectangle 5">
            <a:extLst>
              <a:ext uri="{FF2B5EF4-FFF2-40B4-BE49-F238E27FC236}">
                <a16:creationId xmlns:a16="http://schemas.microsoft.com/office/drawing/2014/main" id="{C707B580-66A7-657B-1026-4BE35B3751F4}"/>
              </a:ext>
            </a:extLst>
          </p:cNvPr>
          <p:cNvSpPr/>
          <p:nvPr/>
        </p:nvSpPr>
        <p:spPr>
          <a:xfrm>
            <a:off x="2529590" y="3754239"/>
            <a:ext cx="2625883" cy="1221453"/>
          </a:xfrm>
          <a:prstGeom prst="rect">
            <a:avLst/>
          </a:prstGeom>
          <a:solidFill>
            <a:srgbClr val="F5B8A4">
              <a:alpha val="50000"/>
            </a:srgbClr>
          </a:solidFill>
          <a:ln w="19050">
            <a:solidFill>
              <a:srgbClr val="E97132"/>
            </a:solidFill>
          </a:ln>
        </p:spPr>
        <p:style>
          <a:lnRef idx="0">
            <a:scrgbClr r="0" g="0" b="0"/>
          </a:lnRef>
          <a:fillRef idx="0">
            <a:scrgbClr r="0" g="0" b="0"/>
          </a:fillRef>
          <a:effectRef idx="0">
            <a:scrgbClr r="0" g="0" b="0"/>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prstClr val="black"/>
                </a:solidFill>
                <a:effectLst/>
                <a:uLnTx/>
                <a:uFillTx/>
                <a:latin typeface="Aptos" panose="02110004020202020204"/>
                <a:ea typeface="+mn-ea"/>
                <a:cs typeface="+mn-cs"/>
              </a:rPr>
              <a:t>Memory</a:t>
            </a:r>
          </a:p>
        </p:txBody>
      </p:sp>
      <p:sp>
        <p:nvSpPr>
          <p:cNvPr id="7" name="Rectangle: Rounded Corners 7">
            <a:extLst>
              <a:ext uri="{FF2B5EF4-FFF2-40B4-BE49-F238E27FC236}">
                <a16:creationId xmlns:a16="http://schemas.microsoft.com/office/drawing/2014/main" id="{3629335B-55B1-1D11-7450-493B5F8702D2}"/>
              </a:ext>
            </a:extLst>
          </p:cNvPr>
          <p:cNvSpPr/>
          <p:nvPr/>
        </p:nvSpPr>
        <p:spPr>
          <a:xfrm>
            <a:off x="2681243" y="3976309"/>
            <a:ext cx="2322576" cy="603504"/>
          </a:xfrm>
          <a:prstGeom prst="roundRect">
            <a:avLst/>
          </a:prstGeom>
          <a:solidFill>
            <a:srgbClr val="194D6A"/>
          </a:solidFill>
          <a:ln w="19050" cap="flat" cmpd="sng" algn="ctr">
            <a:solidFill>
              <a:srgbClr val="156082">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Aptos" panose="02110004020202020204"/>
                <a:ea typeface="+mn-ea"/>
                <a:cs typeface="+mn-cs"/>
              </a:rPr>
              <a:t>Data</a:t>
            </a:r>
          </a:p>
        </p:txBody>
      </p:sp>
      <p:cxnSp>
        <p:nvCxnSpPr>
          <p:cNvPr id="12" name="Straight Connector 11">
            <a:extLst>
              <a:ext uri="{FF2B5EF4-FFF2-40B4-BE49-F238E27FC236}">
                <a16:creationId xmlns:a16="http://schemas.microsoft.com/office/drawing/2014/main" id="{CFFB4D0D-9945-0611-269F-1E74E7C76CE8}"/>
              </a:ext>
            </a:extLst>
          </p:cNvPr>
          <p:cNvCxnSpPr/>
          <p:nvPr/>
        </p:nvCxnSpPr>
        <p:spPr>
          <a:xfrm>
            <a:off x="5367895" y="4278061"/>
            <a:ext cx="175374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7B5AB38-043A-E988-C773-414E90C6255A}"/>
              </a:ext>
            </a:extLst>
          </p:cNvPr>
          <p:cNvCxnSpPr/>
          <p:nvPr/>
        </p:nvCxnSpPr>
        <p:spPr>
          <a:xfrm>
            <a:off x="5367895" y="4603737"/>
            <a:ext cx="1753749"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1B4D3E8F-DDCA-F666-8ECA-9941BA034BA0}"/>
              </a:ext>
            </a:extLst>
          </p:cNvPr>
          <p:cNvSpPr txBox="1"/>
          <p:nvPr/>
        </p:nvSpPr>
        <p:spPr>
          <a:xfrm>
            <a:off x="5941641" y="4246686"/>
            <a:ext cx="606256" cy="369332"/>
          </a:xfrm>
          <a:prstGeom prst="rect">
            <a:avLst/>
          </a:prstGeom>
          <a:noFill/>
        </p:spPr>
        <p:txBody>
          <a:bodyPr wrap="none" rtlCol="0">
            <a:spAutoFit/>
          </a:bodyPr>
          <a:lstStyle/>
          <a:p>
            <a:r>
              <a:rPr lang="en-US" b="1" dirty="0"/>
              <a:t>PCIe</a:t>
            </a:r>
          </a:p>
        </p:txBody>
      </p:sp>
      <p:sp>
        <p:nvSpPr>
          <p:cNvPr id="15" name="Oval 14">
            <a:extLst>
              <a:ext uri="{FF2B5EF4-FFF2-40B4-BE49-F238E27FC236}">
                <a16:creationId xmlns:a16="http://schemas.microsoft.com/office/drawing/2014/main" id="{CE0141A6-B7FD-F5CD-AF72-31B1C865AC3B}"/>
              </a:ext>
            </a:extLst>
          </p:cNvPr>
          <p:cNvSpPr/>
          <p:nvPr/>
        </p:nvSpPr>
        <p:spPr>
          <a:xfrm>
            <a:off x="4612521" y="4246686"/>
            <a:ext cx="331673" cy="298501"/>
          </a:xfrm>
          <a:prstGeom prst="ellipse">
            <a:avLst/>
          </a:prstGeom>
          <a:solidFill>
            <a:srgbClr val="194D6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748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91667E-6 -2.22222E-6 L 0.31614 0.01528 " pathEditMode="relative" rAng="0" ptsTypes="AA">
                                      <p:cBhvr>
                                        <p:cTn id="6" dur="2000" fill="hold"/>
                                        <p:tgtEl>
                                          <p:spTgt spid="15"/>
                                        </p:tgtEl>
                                        <p:attrNameLst>
                                          <p:attrName>ppt_x</p:attrName>
                                          <p:attrName>ppt_y</p:attrName>
                                        </p:attrNameLst>
                                      </p:cBhvr>
                                      <p:rCtr x="15807" y="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0CE2B3-FB0E-2608-FE9B-299275A54E6B}"/>
              </a:ext>
            </a:extLst>
          </p:cNvPr>
          <p:cNvSpPr>
            <a:spLocks noGrp="1"/>
          </p:cNvSpPr>
          <p:nvPr>
            <p:ph type="title"/>
          </p:nvPr>
        </p:nvSpPr>
        <p:spPr/>
        <p:txBody>
          <a:bodyPr/>
          <a:lstStyle/>
          <a:p>
            <a:r>
              <a:rPr lang="en-US" dirty="0"/>
              <a:t>GNN data movement overhead</a:t>
            </a:r>
          </a:p>
        </p:txBody>
      </p:sp>
      <p:sp>
        <p:nvSpPr>
          <p:cNvPr id="4" name="Slide Number Placeholder 3">
            <a:extLst>
              <a:ext uri="{FF2B5EF4-FFF2-40B4-BE49-F238E27FC236}">
                <a16:creationId xmlns:a16="http://schemas.microsoft.com/office/drawing/2014/main" id="{089ABCB4-B4EE-1EB8-C319-E2A212B6135C}"/>
              </a:ext>
            </a:extLst>
          </p:cNvPr>
          <p:cNvSpPr>
            <a:spLocks noGrp="1"/>
          </p:cNvSpPr>
          <p:nvPr>
            <p:ph type="sldNum" sz="quarter" idx="14"/>
          </p:nvPr>
        </p:nvSpPr>
        <p:spPr/>
        <p:txBody>
          <a:bodyPr/>
          <a:lstStyle/>
          <a:p>
            <a:fld id="{04AED599-1D0F-3E40-81CA-01C30F87847C}" type="slidenum">
              <a:rPr lang="en-US" smtClean="0"/>
              <a:pPr/>
              <a:t>52</a:t>
            </a:fld>
            <a:endParaRPr lang="en-US"/>
          </a:p>
        </p:txBody>
      </p:sp>
      <p:sp>
        <p:nvSpPr>
          <p:cNvPr id="6" name="Footer Placeholder 5">
            <a:extLst>
              <a:ext uri="{FF2B5EF4-FFF2-40B4-BE49-F238E27FC236}">
                <a16:creationId xmlns:a16="http://schemas.microsoft.com/office/drawing/2014/main" id="{49314C3A-F6DB-C366-CAC6-8AE924AE525A}"/>
              </a:ext>
            </a:extLst>
          </p:cNvPr>
          <p:cNvSpPr>
            <a:spLocks noGrp="1"/>
          </p:cNvSpPr>
          <p:nvPr>
            <p:ph type="ftr" sz="quarter" idx="13"/>
          </p:nvPr>
        </p:nvSpPr>
        <p:spPr>
          <a:xfrm>
            <a:off x="3653630" y="6365552"/>
            <a:ext cx="4799013" cy="365125"/>
          </a:xfrm>
        </p:spPr>
        <p:txBody>
          <a:bodyPr/>
          <a:lstStyle/>
          <a:p>
            <a:r>
              <a:rPr lang="en-US" dirty="0"/>
              <a:t>Evaluated using Legion [ATC 2023] on an A100 GPU</a:t>
            </a:r>
          </a:p>
        </p:txBody>
      </p:sp>
      <p:graphicFrame>
        <p:nvGraphicFramePr>
          <p:cNvPr id="9" name="Chart Placeholder 8">
            <a:extLst>
              <a:ext uri="{FF2B5EF4-FFF2-40B4-BE49-F238E27FC236}">
                <a16:creationId xmlns:a16="http://schemas.microsoft.com/office/drawing/2014/main" id="{4841AAA0-9FB2-BC2D-5442-00E3BCBA3823}"/>
              </a:ext>
            </a:extLst>
          </p:cNvPr>
          <p:cNvGraphicFramePr>
            <a:graphicFrameLocks noGrp="1"/>
          </p:cNvGraphicFramePr>
          <p:nvPr>
            <p:ph type="chart" sz="quarter" idx="12"/>
            <p:extLst>
              <p:ext uri="{D42A27DB-BD31-4B8C-83A1-F6EECF244321}">
                <p14:modId xmlns:p14="http://schemas.microsoft.com/office/powerpoint/2010/main" val="3316083996"/>
              </p:ext>
            </p:extLst>
          </p:nvPr>
        </p:nvGraphicFramePr>
        <p:xfrm>
          <a:off x="596900" y="2300288"/>
          <a:ext cx="10912475" cy="39481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325757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2AE172-9A4F-80AD-61AD-D43E583A7F42}"/>
              </a:ext>
            </a:extLst>
          </p:cNvPr>
          <p:cNvSpPr>
            <a:spLocks noGrp="1"/>
          </p:cNvSpPr>
          <p:nvPr>
            <p:ph type="title"/>
          </p:nvPr>
        </p:nvSpPr>
        <p:spPr/>
        <p:txBody>
          <a:bodyPr/>
          <a:lstStyle/>
          <a:p>
            <a:r>
              <a:rPr lang="en-US" dirty="0"/>
              <a:t>Warp execution in GPUs</a:t>
            </a:r>
          </a:p>
        </p:txBody>
      </p:sp>
      <p:sp>
        <p:nvSpPr>
          <p:cNvPr id="4" name="Slide Number Placeholder 3">
            <a:extLst>
              <a:ext uri="{FF2B5EF4-FFF2-40B4-BE49-F238E27FC236}">
                <a16:creationId xmlns:a16="http://schemas.microsoft.com/office/drawing/2014/main" id="{EAFADB67-5527-E3B8-629D-72BECD00FFCA}"/>
              </a:ext>
            </a:extLst>
          </p:cNvPr>
          <p:cNvSpPr>
            <a:spLocks noGrp="1"/>
          </p:cNvSpPr>
          <p:nvPr>
            <p:ph type="sldNum" sz="quarter" idx="14"/>
          </p:nvPr>
        </p:nvSpPr>
        <p:spPr/>
        <p:txBody>
          <a:bodyPr/>
          <a:lstStyle/>
          <a:p>
            <a:fld id="{04AED599-1D0F-3E40-81CA-01C30F87847C}" type="slidenum">
              <a:rPr lang="en-US" smtClean="0"/>
              <a:pPr/>
              <a:t>53</a:t>
            </a:fld>
            <a:endParaRPr lang="en-US"/>
          </a:p>
        </p:txBody>
      </p:sp>
      <p:grpSp>
        <p:nvGrpSpPr>
          <p:cNvPr id="5" name="Group 4">
            <a:extLst>
              <a:ext uri="{FF2B5EF4-FFF2-40B4-BE49-F238E27FC236}">
                <a16:creationId xmlns:a16="http://schemas.microsoft.com/office/drawing/2014/main" id="{6D71AE86-F0D7-20E6-AAE9-97336F0B9DA3}"/>
              </a:ext>
            </a:extLst>
          </p:cNvPr>
          <p:cNvGrpSpPr/>
          <p:nvPr/>
        </p:nvGrpSpPr>
        <p:grpSpPr>
          <a:xfrm>
            <a:off x="5025352" y="3034346"/>
            <a:ext cx="2141297" cy="789307"/>
            <a:chOff x="3950587" y="3910793"/>
            <a:chExt cx="2141297" cy="789307"/>
          </a:xfrm>
        </p:grpSpPr>
        <p:sp>
          <p:nvSpPr>
            <p:cNvPr id="6" name="Rectangle 5">
              <a:extLst>
                <a:ext uri="{FF2B5EF4-FFF2-40B4-BE49-F238E27FC236}">
                  <a16:creationId xmlns:a16="http://schemas.microsoft.com/office/drawing/2014/main" id="{1F14C158-DB56-20CF-5F93-F2760AEB1B02}"/>
                </a:ext>
              </a:extLst>
            </p:cNvPr>
            <p:cNvSpPr/>
            <p:nvPr/>
          </p:nvSpPr>
          <p:spPr>
            <a:xfrm>
              <a:off x="3950587" y="3922211"/>
              <a:ext cx="2133176" cy="777889"/>
            </a:xfrm>
            <a:prstGeom prst="rect">
              <a:avLst/>
            </a:prstGeom>
            <a:no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ACBB95AE-AA7E-3176-ABAF-2191E6940114}"/>
                </a:ext>
              </a:extLst>
            </p:cNvPr>
            <p:cNvSpPr/>
            <p:nvPr/>
          </p:nvSpPr>
          <p:spPr>
            <a:xfrm flipH="1">
              <a:off x="4017980" y="3922211"/>
              <a:ext cx="222925" cy="777889"/>
            </a:xfrm>
            <a:custGeom>
              <a:avLst/>
              <a:gdLst>
                <a:gd name="connsiteX0" fmla="*/ 0 w 992025"/>
                <a:gd name="connsiteY0" fmla="*/ 0 h 1714476"/>
                <a:gd name="connsiteX1" fmla="*/ 991892 w 992025"/>
                <a:gd name="connsiteY1" fmla="*/ 650929 h 1714476"/>
                <a:gd name="connsiteX2" fmla="*/ 77492 w 992025"/>
                <a:gd name="connsiteY2" fmla="*/ 1224367 h 1714476"/>
                <a:gd name="connsiteX3" fmla="*/ 991892 w 992025"/>
                <a:gd name="connsiteY3" fmla="*/ 1704814 h 1714476"/>
              </a:gdLst>
              <a:ahLst/>
              <a:cxnLst>
                <a:cxn ang="0">
                  <a:pos x="connsiteX0" y="connsiteY0"/>
                </a:cxn>
                <a:cxn ang="0">
                  <a:pos x="connsiteX1" y="connsiteY1"/>
                </a:cxn>
                <a:cxn ang="0">
                  <a:pos x="connsiteX2" y="connsiteY2"/>
                </a:cxn>
                <a:cxn ang="0">
                  <a:pos x="connsiteX3" y="connsiteY3"/>
                </a:cxn>
              </a:cxnLst>
              <a:rect l="l" t="t" r="r" b="b"/>
              <a:pathLst>
                <a:path w="992025" h="1714476">
                  <a:moveTo>
                    <a:pt x="0" y="0"/>
                  </a:moveTo>
                  <a:cubicBezTo>
                    <a:pt x="489488" y="223434"/>
                    <a:pt x="978977" y="446868"/>
                    <a:pt x="991892" y="650929"/>
                  </a:cubicBezTo>
                  <a:cubicBezTo>
                    <a:pt x="1004807" y="854990"/>
                    <a:pt x="77492" y="1048720"/>
                    <a:pt x="77492" y="1224367"/>
                  </a:cubicBezTo>
                  <a:cubicBezTo>
                    <a:pt x="77492" y="1400014"/>
                    <a:pt x="718089" y="1779722"/>
                    <a:pt x="991892" y="1704814"/>
                  </a:cubicBezTo>
                </a:path>
              </a:pathLst>
            </a:custGeom>
            <a:noFill/>
            <a:ln w="285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75E85D57-270E-5296-7709-D82163C68EC8}"/>
                </a:ext>
              </a:extLst>
            </p:cNvPr>
            <p:cNvSpPr/>
            <p:nvPr/>
          </p:nvSpPr>
          <p:spPr>
            <a:xfrm flipH="1">
              <a:off x="4282994" y="3922211"/>
              <a:ext cx="222925" cy="777889"/>
            </a:xfrm>
            <a:custGeom>
              <a:avLst/>
              <a:gdLst>
                <a:gd name="connsiteX0" fmla="*/ 0 w 992025"/>
                <a:gd name="connsiteY0" fmla="*/ 0 h 1714476"/>
                <a:gd name="connsiteX1" fmla="*/ 991892 w 992025"/>
                <a:gd name="connsiteY1" fmla="*/ 650929 h 1714476"/>
                <a:gd name="connsiteX2" fmla="*/ 77492 w 992025"/>
                <a:gd name="connsiteY2" fmla="*/ 1224367 h 1714476"/>
                <a:gd name="connsiteX3" fmla="*/ 991892 w 992025"/>
                <a:gd name="connsiteY3" fmla="*/ 1704814 h 1714476"/>
              </a:gdLst>
              <a:ahLst/>
              <a:cxnLst>
                <a:cxn ang="0">
                  <a:pos x="connsiteX0" y="connsiteY0"/>
                </a:cxn>
                <a:cxn ang="0">
                  <a:pos x="connsiteX1" y="connsiteY1"/>
                </a:cxn>
                <a:cxn ang="0">
                  <a:pos x="connsiteX2" y="connsiteY2"/>
                </a:cxn>
                <a:cxn ang="0">
                  <a:pos x="connsiteX3" y="connsiteY3"/>
                </a:cxn>
              </a:cxnLst>
              <a:rect l="l" t="t" r="r" b="b"/>
              <a:pathLst>
                <a:path w="992025" h="1714476">
                  <a:moveTo>
                    <a:pt x="0" y="0"/>
                  </a:moveTo>
                  <a:cubicBezTo>
                    <a:pt x="489488" y="223434"/>
                    <a:pt x="978977" y="446868"/>
                    <a:pt x="991892" y="650929"/>
                  </a:cubicBezTo>
                  <a:cubicBezTo>
                    <a:pt x="1004807" y="854990"/>
                    <a:pt x="77492" y="1048720"/>
                    <a:pt x="77492" y="1224367"/>
                  </a:cubicBezTo>
                  <a:cubicBezTo>
                    <a:pt x="77492" y="1400014"/>
                    <a:pt x="718089" y="1779722"/>
                    <a:pt x="991892" y="1704814"/>
                  </a:cubicBezTo>
                </a:path>
              </a:pathLst>
            </a:custGeom>
            <a:noFill/>
            <a:ln w="285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E52FE2B5-23DD-AE0A-66F2-12FAA45D82E6}"/>
                </a:ext>
              </a:extLst>
            </p:cNvPr>
            <p:cNvSpPr/>
            <p:nvPr/>
          </p:nvSpPr>
          <p:spPr>
            <a:xfrm flipH="1">
              <a:off x="4548008" y="3922211"/>
              <a:ext cx="222925" cy="777889"/>
            </a:xfrm>
            <a:custGeom>
              <a:avLst/>
              <a:gdLst>
                <a:gd name="connsiteX0" fmla="*/ 0 w 992025"/>
                <a:gd name="connsiteY0" fmla="*/ 0 h 1714476"/>
                <a:gd name="connsiteX1" fmla="*/ 991892 w 992025"/>
                <a:gd name="connsiteY1" fmla="*/ 650929 h 1714476"/>
                <a:gd name="connsiteX2" fmla="*/ 77492 w 992025"/>
                <a:gd name="connsiteY2" fmla="*/ 1224367 h 1714476"/>
                <a:gd name="connsiteX3" fmla="*/ 991892 w 992025"/>
                <a:gd name="connsiteY3" fmla="*/ 1704814 h 1714476"/>
              </a:gdLst>
              <a:ahLst/>
              <a:cxnLst>
                <a:cxn ang="0">
                  <a:pos x="connsiteX0" y="connsiteY0"/>
                </a:cxn>
                <a:cxn ang="0">
                  <a:pos x="connsiteX1" y="connsiteY1"/>
                </a:cxn>
                <a:cxn ang="0">
                  <a:pos x="connsiteX2" y="connsiteY2"/>
                </a:cxn>
                <a:cxn ang="0">
                  <a:pos x="connsiteX3" y="connsiteY3"/>
                </a:cxn>
              </a:cxnLst>
              <a:rect l="l" t="t" r="r" b="b"/>
              <a:pathLst>
                <a:path w="992025" h="1714476">
                  <a:moveTo>
                    <a:pt x="0" y="0"/>
                  </a:moveTo>
                  <a:cubicBezTo>
                    <a:pt x="489488" y="223434"/>
                    <a:pt x="978977" y="446868"/>
                    <a:pt x="991892" y="650929"/>
                  </a:cubicBezTo>
                  <a:cubicBezTo>
                    <a:pt x="1004807" y="854990"/>
                    <a:pt x="77492" y="1048720"/>
                    <a:pt x="77492" y="1224367"/>
                  </a:cubicBezTo>
                  <a:cubicBezTo>
                    <a:pt x="77492" y="1400014"/>
                    <a:pt x="718089" y="1779722"/>
                    <a:pt x="991892" y="1704814"/>
                  </a:cubicBezTo>
                </a:path>
              </a:pathLst>
            </a:custGeom>
            <a:noFill/>
            <a:ln w="285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a:extLst>
                <a:ext uri="{FF2B5EF4-FFF2-40B4-BE49-F238E27FC236}">
                  <a16:creationId xmlns:a16="http://schemas.microsoft.com/office/drawing/2014/main" id="{22A0A8A5-39A9-5ED5-A8AB-C14C29B05E7E}"/>
                </a:ext>
              </a:extLst>
            </p:cNvPr>
            <p:cNvSpPr/>
            <p:nvPr/>
          </p:nvSpPr>
          <p:spPr>
            <a:xfrm flipH="1">
              <a:off x="4813022" y="3922211"/>
              <a:ext cx="222925" cy="777889"/>
            </a:xfrm>
            <a:custGeom>
              <a:avLst/>
              <a:gdLst>
                <a:gd name="connsiteX0" fmla="*/ 0 w 992025"/>
                <a:gd name="connsiteY0" fmla="*/ 0 h 1714476"/>
                <a:gd name="connsiteX1" fmla="*/ 991892 w 992025"/>
                <a:gd name="connsiteY1" fmla="*/ 650929 h 1714476"/>
                <a:gd name="connsiteX2" fmla="*/ 77492 w 992025"/>
                <a:gd name="connsiteY2" fmla="*/ 1224367 h 1714476"/>
                <a:gd name="connsiteX3" fmla="*/ 991892 w 992025"/>
                <a:gd name="connsiteY3" fmla="*/ 1704814 h 1714476"/>
              </a:gdLst>
              <a:ahLst/>
              <a:cxnLst>
                <a:cxn ang="0">
                  <a:pos x="connsiteX0" y="connsiteY0"/>
                </a:cxn>
                <a:cxn ang="0">
                  <a:pos x="connsiteX1" y="connsiteY1"/>
                </a:cxn>
                <a:cxn ang="0">
                  <a:pos x="connsiteX2" y="connsiteY2"/>
                </a:cxn>
                <a:cxn ang="0">
                  <a:pos x="connsiteX3" y="connsiteY3"/>
                </a:cxn>
              </a:cxnLst>
              <a:rect l="l" t="t" r="r" b="b"/>
              <a:pathLst>
                <a:path w="992025" h="1714476">
                  <a:moveTo>
                    <a:pt x="0" y="0"/>
                  </a:moveTo>
                  <a:cubicBezTo>
                    <a:pt x="489488" y="223434"/>
                    <a:pt x="978977" y="446868"/>
                    <a:pt x="991892" y="650929"/>
                  </a:cubicBezTo>
                  <a:cubicBezTo>
                    <a:pt x="1004807" y="854990"/>
                    <a:pt x="77492" y="1048720"/>
                    <a:pt x="77492" y="1224367"/>
                  </a:cubicBezTo>
                  <a:cubicBezTo>
                    <a:pt x="77492" y="1400014"/>
                    <a:pt x="718089" y="1779722"/>
                    <a:pt x="991892" y="1704814"/>
                  </a:cubicBezTo>
                </a:path>
              </a:pathLst>
            </a:custGeom>
            <a:noFill/>
            <a:ln w="285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0789F07-398E-BF5E-7C5F-70213BA801FB}"/>
                </a:ext>
              </a:extLst>
            </p:cNvPr>
            <p:cNvSpPr/>
            <p:nvPr/>
          </p:nvSpPr>
          <p:spPr>
            <a:xfrm flipH="1">
              <a:off x="5078036" y="3922211"/>
              <a:ext cx="222925" cy="777889"/>
            </a:xfrm>
            <a:custGeom>
              <a:avLst/>
              <a:gdLst>
                <a:gd name="connsiteX0" fmla="*/ 0 w 992025"/>
                <a:gd name="connsiteY0" fmla="*/ 0 h 1714476"/>
                <a:gd name="connsiteX1" fmla="*/ 991892 w 992025"/>
                <a:gd name="connsiteY1" fmla="*/ 650929 h 1714476"/>
                <a:gd name="connsiteX2" fmla="*/ 77492 w 992025"/>
                <a:gd name="connsiteY2" fmla="*/ 1224367 h 1714476"/>
                <a:gd name="connsiteX3" fmla="*/ 991892 w 992025"/>
                <a:gd name="connsiteY3" fmla="*/ 1704814 h 1714476"/>
              </a:gdLst>
              <a:ahLst/>
              <a:cxnLst>
                <a:cxn ang="0">
                  <a:pos x="connsiteX0" y="connsiteY0"/>
                </a:cxn>
                <a:cxn ang="0">
                  <a:pos x="connsiteX1" y="connsiteY1"/>
                </a:cxn>
                <a:cxn ang="0">
                  <a:pos x="connsiteX2" y="connsiteY2"/>
                </a:cxn>
                <a:cxn ang="0">
                  <a:pos x="connsiteX3" y="connsiteY3"/>
                </a:cxn>
              </a:cxnLst>
              <a:rect l="l" t="t" r="r" b="b"/>
              <a:pathLst>
                <a:path w="992025" h="1714476">
                  <a:moveTo>
                    <a:pt x="0" y="0"/>
                  </a:moveTo>
                  <a:cubicBezTo>
                    <a:pt x="489488" y="223434"/>
                    <a:pt x="978977" y="446868"/>
                    <a:pt x="991892" y="650929"/>
                  </a:cubicBezTo>
                  <a:cubicBezTo>
                    <a:pt x="1004807" y="854990"/>
                    <a:pt x="77492" y="1048720"/>
                    <a:pt x="77492" y="1224367"/>
                  </a:cubicBezTo>
                  <a:cubicBezTo>
                    <a:pt x="77492" y="1400014"/>
                    <a:pt x="718089" y="1779722"/>
                    <a:pt x="991892" y="1704814"/>
                  </a:cubicBezTo>
                </a:path>
              </a:pathLst>
            </a:custGeom>
            <a:noFill/>
            <a:ln w="285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A648ED21-1FE7-F2A5-25AE-8F9AB1C8D015}"/>
                </a:ext>
              </a:extLst>
            </p:cNvPr>
            <p:cNvSpPr/>
            <p:nvPr/>
          </p:nvSpPr>
          <p:spPr>
            <a:xfrm flipH="1">
              <a:off x="5343050" y="3910794"/>
              <a:ext cx="222925" cy="777889"/>
            </a:xfrm>
            <a:custGeom>
              <a:avLst/>
              <a:gdLst>
                <a:gd name="connsiteX0" fmla="*/ 0 w 992025"/>
                <a:gd name="connsiteY0" fmla="*/ 0 h 1714476"/>
                <a:gd name="connsiteX1" fmla="*/ 991892 w 992025"/>
                <a:gd name="connsiteY1" fmla="*/ 650929 h 1714476"/>
                <a:gd name="connsiteX2" fmla="*/ 77492 w 992025"/>
                <a:gd name="connsiteY2" fmla="*/ 1224367 h 1714476"/>
                <a:gd name="connsiteX3" fmla="*/ 991892 w 992025"/>
                <a:gd name="connsiteY3" fmla="*/ 1704814 h 1714476"/>
              </a:gdLst>
              <a:ahLst/>
              <a:cxnLst>
                <a:cxn ang="0">
                  <a:pos x="connsiteX0" y="connsiteY0"/>
                </a:cxn>
                <a:cxn ang="0">
                  <a:pos x="connsiteX1" y="connsiteY1"/>
                </a:cxn>
                <a:cxn ang="0">
                  <a:pos x="connsiteX2" y="connsiteY2"/>
                </a:cxn>
                <a:cxn ang="0">
                  <a:pos x="connsiteX3" y="connsiteY3"/>
                </a:cxn>
              </a:cxnLst>
              <a:rect l="l" t="t" r="r" b="b"/>
              <a:pathLst>
                <a:path w="992025" h="1714476">
                  <a:moveTo>
                    <a:pt x="0" y="0"/>
                  </a:moveTo>
                  <a:cubicBezTo>
                    <a:pt x="489488" y="223434"/>
                    <a:pt x="978977" y="446868"/>
                    <a:pt x="991892" y="650929"/>
                  </a:cubicBezTo>
                  <a:cubicBezTo>
                    <a:pt x="1004807" y="854990"/>
                    <a:pt x="77492" y="1048720"/>
                    <a:pt x="77492" y="1224367"/>
                  </a:cubicBezTo>
                  <a:cubicBezTo>
                    <a:pt x="77492" y="1400014"/>
                    <a:pt x="718089" y="1779722"/>
                    <a:pt x="991892" y="1704814"/>
                  </a:cubicBezTo>
                </a:path>
              </a:pathLst>
            </a:custGeom>
            <a:noFill/>
            <a:ln w="285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40695009-DF75-A56C-A700-958DB6F77707}"/>
                </a:ext>
              </a:extLst>
            </p:cNvPr>
            <p:cNvSpPr/>
            <p:nvPr/>
          </p:nvSpPr>
          <p:spPr>
            <a:xfrm flipH="1">
              <a:off x="5608064" y="3910794"/>
              <a:ext cx="222925" cy="777889"/>
            </a:xfrm>
            <a:custGeom>
              <a:avLst/>
              <a:gdLst>
                <a:gd name="connsiteX0" fmla="*/ 0 w 992025"/>
                <a:gd name="connsiteY0" fmla="*/ 0 h 1714476"/>
                <a:gd name="connsiteX1" fmla="*/ 991892 w 992025"/>
                <a:gd name="connsiteY1" fmla="*/ 650929 h 1714476"/>
                <a:gd name="connsiteX2" fmla="*/ 77492 w 992025"/>
                <a:gd name="connsiteY2" fmla="*/ 1224367 h 1714476"/>
                <a:gd name="connsiteX3" fmla="*/ 991892 w 992025"/>
                <a:gd name="connsiteY3" fmla="*/ 1704814 h 1714476"/>
              </a:gdLst>
              <a:ahLst/>
              <a:cxnLst>
                <a:cxn ang="0">
                  <a:pos x="connsiteX0" y="connsiteY0"/>
                </a:cxn>
                <a:cxn ang="0">
                  <a:pos x="connsiteX1" y="connsiteY1"/>
                </a:cxn>
                <a:cxn ang="0">
                  <a:pos x="connsiteX2" y="connsiteY2"/>
                </a:cxn>
                <a:cxn ang="0">
                  <a:pos x="connsiteX3" y="connsiteY3"/>
                </a:cxn>
              </a:cxnLst>
              <a:rect l="l" t="t" r="r" b="b"/>
              <a:pathLst>
                <a:path w="992025" h="1714476">
                  <a:moveTo>
                    <a:pt x="0" y="0"/>
                  </a:moveTo>
                  <a:cubicBezTo>
                    <a:pt x="489488" y="223434"/>
                    <a:pt x="978977" y="446868"/>
                    <a:pt x="991892" y="650929"/>
                  </a:cubicBezTo>
                  <a:cubicBezTo>
                    <a:pt x="1004807" y="854990"/>
                    <a:pt x="77492" y="1048720"/>
                    <a:pt x="77492" y="1224367"/>
                  </a:cubicBezTo>
                  <a:cubicBezTo>
                    <a:pt x="77492" y="1400014"/>
                    <a:pt x="718089" y="1779722"/>
                    <a:pt x="991892" y="1704814"/>
                  </a:cubicBezTo>
                </a:path>
              </a:pathLst>
            </a:custGeom>
            <a:noFill/>
            <a:ln w="285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EEBE9DE9-6E7A-1A47-8D99-5DC15E2E3203}"/>
                </a:ext>
              </a:extLst>
            </p:cNvPr>
            <p:cNvSpPr/>
            <p:nvPr/>
          </p:nvSpPr>
          <p:spPr>
            <a:xfrm flipH="1">
              <a:off x="5868959" y="3910793"/>
              <a:ext cx="222925" cy="777889"/>
            </a:xfrm>
            <a:custGeom>
              <a:avLst/>
              <a:gdLst>
                <a:gd name="connsiteX0" fmla="*/ 0 w 992025"/>
                <a:gd name="connsiteY0" fmla="*/ 0 h 1714476"/>
                <a:gd name="connsiteX1" fmla="*/ 991892 w 992025"/>
                <a:gd name="connsiteY1" fmla="*/ 650929 h 1714476"/>
                <a:gd name="connsiteX2" fmla="*/ 77492 w 992025"/>
                <a:gd name="connsiteY2" fmla="*/ 1224367 h 1714476"/>
                <a:gd name="connsiteX3" fmla="*/ 991892 w 992025"/>
                <a:gd name="connsiteY3" fmla="*/ 1704814 h 1714476"/>
              </a:gdLst>
              <a:ahLst/>
              <a:cxnLst>
                <a:cxn ang="0">
                  <a:pos x="connsiteX0" y="connsiteY0"/>
                </a:cxn>
                <a:cxn ang="0">
                  <a:pos x="connsiteX1" y="connsiteY1"/>
                </a:cxn>
                <a:cxn ang="0">
                  <a:pos x="connsiteX2" y="connsiteY2"/>
                </a:cxn>
                <a:cxn ang="0">
                  <a:pos x="connsiteX3" y="connsiteY3"/>
                </a:cxn>
              </a:cxnLst>
              <a:rect l="l" t="t" r="r" b="b"/>
              <a:pathLst>
                <a:path w="992025" h="1714476">
                  <a:moveTo>
                    <a:pt x="0" y="0"/>
                  </a:moveTo>
                  <a:cubicBezTo>
                    <a:pt x="489488" y="223434"/>
                    <a:pt x="978977" y="446868"/>
                    <a:pt x="991892" y="650929"/>
                  </a:cubicBezTo>
                  <a:cubicBezTo>
                    <a:pt x="1004807" y="854990"/>
                    <a:pt x="77492" y="1048720"/>
                    <a:pt x="77492" y="1224367"/>
                  </a:cubicBezTo>
                  <a:cubicBezTo>
                    <a:pt x="77492" y="1400014"/>
                    <a:pt x="718089" y="1779722"/>
                    <a:pt x="991892" y="1704814"/>
                  </a:cubicBezTo>
                </a:path>
              </a:pathLst>
            </a:custGeom>
            <a:noFill/>
            <a:ln w="285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6D9BD13A-1AE3-7476-9FA9-E853BFAA6C8C}"/>
              </a:ext>
            </a:extLst>
          </p:cNvPr>
          <p:cNvSpPr/>
          <p:nvPr/>
        </p:nvSpPr>
        <p:spPr>
          <a:xfrm>
            <a:off x="1910089" y="4639625"/>
            <a:ext cx="8371823" cy="777889"/>
          </a:xfrm>
          <a:prstGeom prst="rect">
            <a:avLst/>
          </a:prstGeom>
          <a:noFill/>
          <a:ln w="28575"/>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Data</a:t>
            </a:r>
          </a:p>
        </p:txBody>
      </p:sp>
      <p:sp>
        <p:nvSpPr>
          <p:cNvPr id="19" name="TextBox 18">
            <a:extLst>
              <a:ext uri="{FF2B5EF4-FFF2-40B4-BE49-F238E27FC236}">
                <a16:creationId xmlns:a16="http://schemas.microsoft.com/office/drawing/2014/main" id="{C76A3DD5-007D-4139-FC9E-DDFD1E169DD3}"/>
              </a:ext>
            </a:extLst>
          </p:cNvPr>
          <p:cNvSpPr txBox="1"/>
          <p:nvPr/>
        </p:nvSpPr>
        <p:spPr>
          <a:xfrm>
            <a:off x="5541393" y="2502092"/>
            <a:ext cx="1109214" cy="584775"/>
          </a:xfrm>
          <a:prstGeom prst="rect">
            <a:avLst/>
          </a:prstGeom>
          <a:noFill/>
        </p:spPr>
        <p:txBody>
          <a:bodyPr wrap="none" rtlCol="0">
            <a:spAutoFit/>
          </a:bodyPr>
          <a:lstStyle/>
          <a:p>
            <a:pPr algn="ctr"/>
            <a:r>
              <a:rPr lang="en-US" sz="3200" b="1" dirty="0"/>
              <a:t>Warp</a:t>
            </a:r>
          </a:p>
        </p:txBody>
      </p:sp>
      <p:sp>
        <p:nvSpPr>
          <p:cNvPr id="20" name="Left Brace 19">
            <a:extLst>
              <a:ext uri="{FF2B5EF4-FFF2-40B4-BE49-F238E27FC236}">
                <a16:creationId xmlns:a16="http://schemas.microsoft.com/office/drawing/2014/main" id="{BCDDF9B7-DAE3-F879-DDCC-6425D0FF407C}"/>
              </a:ext>
            </a:extLst>
          </p:cNvPr>
          <p:cNvSpPr/>
          <p:nvPr/>
        </p:nvSpPr>
        <p:spPr>
          <a:xfrm rot="5400000">
            <a:off x="2219278" y="4460415"/>
            <a:ext cx="115718" cy="242703"/>
          </a:xfrm>
          <a:prstGeom prst="lef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Left Brace 20">
            <a:extLst>
              <a:ext uri="{FF2B5EF4-FFF2-40B4-BE49-F238E27FC236}">
                <a16:creationId xmlns:a16="http://schemas.microsoft.com/office/drawing/2014/main" id="{9E22D383-270B-B4FD-2229-CF698B2DDC93}"/>
              </a:ext>
            </a:extLst>
          </p:cNvPr>
          <p:cNvSpPr/>
          <p:nvPr/>
        </p:nvSpPr>
        <p:spPr>
          <a:xfrm rot="5400000">
            <a:off x="2461981" y="4460414"/>
            <a:ext cx="115718" cy="242703"/>
          </a:xfrm>
          <a:prstGeom prst="lef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Left Brace 21">
            <a:extLst>
              <a:ext uri="{FF2B5EF4-FFF2-40B4-BE49-F238E27FC236}">
                <a16:creationId xmlns:a16="http://schemas.microsoft.com/office/drawing/2014/main" id="{DBF78F03-1A5E-86DC-28F2-92DDD79DBC6F}"/>
              </a:ext>
            </a:extLst>
          </p:cNvPr>
          <p:cNvSpPr/>
          <p:nvPr/>
        </p:nvSpPr>
        <p:spPr>
          <a:xfrm rot="5400000">
            <a:off x="2704684" y="4460414"/>
            <a:ext cx="115718" cy="242703"/>
          </a:xfrm>
          <a:prstGeom prst="lef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131C5705-E18B-79EA-28D3-D1510140CA41}"/>
              </a:ext>
            </a:extLst>
          </p:cNvPr>
          <p:cNvSpPr txBox="1"/>
          <p:nvPr/>
        </p:nvSpPr>
        <p:spPr>
          <a:xfrm>
            <a:off x="2109941" y="5578460"/>
            <a:ext cx="7972119" cy="830997"/>
          </a:xfrm>
          <a:prstGeom prst="rect">
            <a:avLst/>
          </a:prstGeom>
          <a:noFill/>
        </p:spPr>
        <p:txBody>
          <a:bodyPr wrap="none" rtlCol="0">
            <a:spAutoFit/>
          </a:bodyPr>
          <a:lstStyle/>
          <a:p>
            <a:pPr algn="ctr"/>
            <a:r>
              <a:rPr lang="en-US" sz="2400" dirty="0"/>
              <a:t>All threads in a warp execute the same instruction in lockstep. </a:t>
            </a:r>
          </a:p>
          <a:p>
            <a:pPr algn="ctr"/>
            <a:r>
              <a:rPr lang="en-US" sz="2400" dirty="0"/>
              <a:t>Contiguous data accesses provide the best performance. </a:t>
            </a:r>
          </a:p>
        </p:txBody>
      </p:sp>
      <p:cxnSp>
        <p:nvCxnSpPr>
          <p:cNvPr id="26" name="Straight Arrow Connector 25">
            <a:extLst>
              <a:ext uri="{FF2B5EF4-FFF2-40B4-BE49-F238E27FC236}">
                <a16:creationId xmlns:a16="http://schemas.microsoft.com/office/drawing/2014/main" id="{1948B8FF-F275-9D43-87C1-3E2D71B4C62E}"/>
              </a:ext>
            </a:extLst>
          </p:cNvPr>
          <p:cNvCxnSpPr>
            <a:stCxn id="7" idx="3"/>
          </p:cNvCxnSpPr>
          <p:nvPr/>
        </p:nvCxnSpPr>
        <p:spPr>
          <a:xfrm flipH="1">
            <a:off x="2277137" y="3819269"/>
            <a:ext cx="2815638" cy="7046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B519577F-FB9D-6588-384E-6CEEB99C6DE8}"/>
              </a:ext>
            </a:extLst>
          </p:cNvPr>
          <p:cNvCxnSpPr>
            <a:cxnSpLocks/>
            <a:stCxn id="8" idx="3"/>
          </p:cNvCxnSpPr>
          <p:nvPr/>
        </p:nvCxnSpPr>
        <p:spPr>
          <a:xfrm flipH="1">
            <a:off x="2500032" y="3819269"/>
            <a:ext cx="2857757" cy="7046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D57D8C11-050F-B7AA-52E6-6D6A5E90FE66}"/>
              </a:ext>
            </a:extLst>
          </p:cNvPr>
          <p:cNvCxnSpPr>
            <a:cxnSpLocks/>
            <a:stCxn id="9" idx="3"/>
          </p:cNvCxnSpPr>
          <p:nvPr/>
        </p:nvCxnSpPr>
        <p:spPr>
          <a:xfrm flipH="1">
            <a:off x="2755149" y="3819269"/>
            <a:ext cx="2867654" cy="7046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1669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par>
                                <p:cTn id="12" presetID="22" presetClass="entr" presetSubtype="1" fill="hold"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up)">
                                      <p:cBhvr>
                                        <p:cTn id="14" dur="500"/>
                                        <p:tgtEl>
                                          <p:spTgt spid="27"/>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left)">
                                      <p:cBhvr>
                                        <p:cTn id="18" dur="500"/>
                                        <p:tgtEl>
                                          <p:spTgt spid="21"/>
                                        </p:tgtEl>
                                      </p:cBhvr>
                                    </p:animEffect>
                                  </p:childTnLst>
                                </p:cTn>
                              </p:par>
                              <p:par>
                                <p:cTn id="19" presetID="22" presetClass="entr" presetSubtype="1"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up)">
                                      <p:cBhvr>
                                        <p:cTn id="21" dur="500"/>
                                        <p:tgtEl>
                                          <p:spTgt spid="29"/>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9066F97-0EF5-876F-C335-B2E176DC2B2D}"/>
              </a:ext>
            </a:extLst>
          </p:cNvPr>
          <p:cNvSpPr>
            <a:spLocks noGrp="1"/>
          </p:cNvSpPr>
          <p:nvPr>
            <p:ph type="body" sz="quarter" idx="11"/>
          </p:nvPr>
        </p:nvSpPr>
        <p:spPr/>
        <p:txBody>
          <a:bodyPr/>
          <a:lstStyle/>
          <a:p>
            <a:pPr>
              <a:lnSpc>
                <a:spcPct val="200000"/>
              </a:lnSpc>
            </a:pPr>
            <a:r>
              <a:rPr lang="en-US" dirty="0"/>
              <a:t>Data is preprocessed and compressed in CPU memory.</a:t>
            </a:r>
          </a:p>
          <a:p>
            <a:pPr>
              <a:lnSpc>
                <a:spcPct val="200000"/>
              </a:lnSpc>
            </a:pPr>
            <a:r>
              <a:rPr lang="en-US" dirty="0"/>
              <a:t>GPU fetches and decompresses data in-flight.</a:t>
            </a:r>
          </a:p>
          <a:p>
            <a:pPr>
              <a:lnSpc>
                <a:spcPct val="200000"/>
              </a:lnSpc>
            </a:pPr>
            <a:r>
              <a:rPr lang="en-US" dirty="0"/>
              <a:t>Compression is lossless, no accuracy tradeoffs for the model.</a:t>
            </a:r>
          </a:p>
        </p:txBody>
      </p:sp>
      <p:sp>
        <p:nvSpPr>
          <p:cNvPr id="3" name="Title 2">
            <a:extLst>
              <a:ext uri="{FF2B5EF4-FFF2-40B4-BE49-F238E27FC236}">
                <a16:creationId xmlns:a16="http://schemas.microsoft.com/office/drawing/2014/main" id="{29538C13-A1F9-A391-AB31-F3C79BC53DB8}"/>
              </a:ext>
            </a:extLst>
          </p:cNvPr>
          <p:cNvSpPr>
            <a:spLocks noGrp="1"/>
          </p:cNvSpPr>
          <p:nvPr>
            <p:ph type="title"/>
          </p:nvPr>
        </p:nvSpPr>
        <p:spPr/>
        <p:txBody>
          <a:bodyPr/>
          <a:lstStyle/>
          <a:p>
            <a:r>
              <a:rPr lang="en-US" dirty="0"/>
              <a:t>Proposal: Lossless compression</a:t>
            </a:r>
          </a:p>
        </p:txBody>
      </p:sp>
      <p:sp>
        <p:nvSpPr>
          <p:cNvPr id="4" name="Slide Number Placeholder 3">
            <a:extLst>
              <a:ext uri="{FF2B5EF4-FFF2-40B4-BE49-F238E27FC236}">
                <a16:creationId xmlns:a16="http://schemas.microsoft.com/office/drawing/2014/main" id="{DD247DBF-3B0A-F7D8-F526-CA6CB9439E97}"/>
              </a:ext>
            </a:extLst>
          </p:cNvPr>
          <p:cNvSpPr>
            <a:spLocks noGrp="1"/>
          </p:cNvSpPr>
          <p:nvPr>
            <p:ph type="sldNum" sz="quarter" idx="13"/>
          </p:nvPr>
        </p:nvSpPr>
        <p:spPr/>
        <p:txBody>
          <a:bodyPr/>
          <a:lstStyle/>
          <a:p>
            <a:fld id="{04AED599-1D0F-3E40-81CA-01C30F87847C}" type="slidenum">
              <a:rPr lang="en-US" smtClean="0"/>
              <a:pPr/>
              <a:t>54</a:t>
            </a:fld>
            <a:endParaRPr lang="en-US"/>
          </a:p>
        </p:txBody>
      </p:sp>
    </p:spTree>
    <p:extLst>
      <p:ext uri="{BB962C8B-B14F-4D97-AF65-F5344CB8AC3E}">
        <p14:creationId xmlns:p14="http://schemas.microsoft.com/office/powerpoint/2010/main" val="19756109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D3BFD-7AB9-FB04-46E8-2C4EA06F439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FF414A3-0122-09EC-4381-4130E1A8006A}"/>
              </a:ext>
            </a:extLst>
          </p:cNvPr>
          <p:cNvSpPr>
            <a:spLocks noGrp="1"/>
          </p:cNvSpPr>
          <p:nvPr>
            <p:ph type="title"/>
          </p:nvPr>
        </p:nvSpPr>
        <p:spPr/>
        <p:txBody>
          <a:bodyPr/>
          <a:lstStyle/>
          <a:p>
            <a:r>
              <a:rPr lang="en-US" dirty="0"/>
              <a:t>Problem: Current lossless algorithms are too slow</a:t>
            </a:r>
          </a:p>
        </p:txBody>
      </p:sp>
      <p:sp>
        <p:nvSpPr>
          <p:cNvPr id="4" name="Slide Number Placeholder 3">
            <a:extLst>
              <a:ext uri="{FF2B5EF4-FFF2-40B4-BE49-F238E27FC236}">
                <a16:creationId xmlns:a16="http://schemas.microsoft.com/office/drawing/2014/main" id="{EC7E12F6-264E-1CF8-3560-8673D1E3DB2D}"/>
              </a:ext>
            </a:extLst>
          </p:cNvPr>
          <p:cNvSpPr>
            <a:spLocks noGrp="1"/>
          </p:cNvSpPr>
          <p:nvPr>
            <p:ph type="sldNum" sz="quarter" idx="14"/>
          </p:nvPr>
        </p:nvSpPr>
        <p:spPr/>
        <p:txBody>
          <a:bodyPr/>
          <a:lstStyle/>
          <a:p>
            <a:fld id="{04AED599-1D0F-3E40-81CA-01C30F87847C}" type="slidenum">
              <a:rPr lang="en-US" smtClean="0"/>
              <a:pPr/>
              <a:t>55</a:t>
            </a:fld>
            <a:endParaRPr lang="en-US"/>
          </a:p>
        </p:txBody>
      </p:sp>
      <p:pic>
        <p:nvPicPr>
          <p:cNvPr id="8" name="Picture 7">
            <a:extLst>
              <a:ext uri="{FF2B5EF4-FFF2-40B4-BE49-F238E27FC236}">
                <a16:creationId xmlns:a16="http://schemas.microsoft.com/office/drawing/2014/main" id="{3A24AF28-6284-DA59-A340-C9EEA7EC92E8}"/>
              </a:ext>
            </a:extLst>
          </p:cNvPr>
          <p:cNvPicPr>
            <a:picLocks noChangeAspect="1"/>
          </p:cNvPicPr>
          <p:nvPr/>
        </p:nvPicPr>
        <p:blipFill>
          <a:blip r:embed="rId2"/>
          <a:stretch>
            <a:fillRect/>
          </a:stretch>
        </p:blipFill>
        <p:spPr>
          <a:xfrm>
            <a:off x="2463800" y="2131549"/>
            <a:ext cx="7264400" cy="3352800"/>
          </a:xfrm>
          <a:prstGeom prst="rect">
            <a:avLst/>
          </a:prstGeom>
        </p:spPr>
      </p:pic>
      <p:sp>
        <p:nvSpPr>
          <p:cNvPr id="10" name="TextBox 9">
            <a:extLst>
              <a:ext uri="{FF2B5EF4-FFF2-40B4-BE49-F238E27FC236}">
                <a16:creationId xmlns:a16="http://schemas.microsoft.com/office/drawing/2014/main" id="{74401471-7C46-D0D9-F349-95C4A08E019A}"/>
              </a:ext>
            </a:extLst>
          </p:cNvPr>
          <p:cNvSpPr txBox="1"/>
          <p:nvPr/>
        </p:nvSpPr>
        <p:spPr>
          <a:xfrm>
            <a:off x="1443957" y="5484349"/>
            <a:ext cx="9304085" cy="461665"/>
          </a:xfrm>
          <a:prstGeom prst="rect">
            <a:avLst/>
          </a:prstGeom>
          <a:noFill/>
        </p:spPr>
        <p:txBody>
          <a:bodyPr wrap="none" rtlCol="0">
            <a:spAutoFit/>
          </a:bodyPr>
          <a:lstStyle/>
          <a:p>
            <a:pPr algn="ctr"/>
            <a:r>
              <a:rPr lang="en-US" sz="2400" b="1" dirty="0"/>
              <a:t>Average speedup of transferring ML data across PCIe with compression.</a:t>
            </a:r>
          </a:p>
        </p:txBody>
      </p:sp>
    </p:spTree>
    <p:extLst>
      <p:ext uri="{BB962C8B-B14F-4D97-AF65-F5344CB8AC3E}">
        <p14:creationId xmlns:p14="http://schemas.microsoft.com/office/powerpoint/2010/main" val="28609111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56501D-0041-AE71-70A0-47092DB47CFB}"/>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4AF40C2B-9555-9E76-58AE-2C44593953AD}"/>
              </a:ext>
            </a:extLst>
          </p:cNvPr>
          <p:cNvSpPr>
            <a:spLocks noGrp="1"/>
          </p:cNvSpPr>
          <p:nvPr>
            <p:ph type="body" sz="quarter" idx="11"/>
          </p:nvPr>
        </p:nvSpPr>
        <p:spPr/>
        <p:txBody>
          <a:bodyPr/>
          <a:lstStyle/>
          <a:p>
            <a:pPr>
              <a:lnSpc>
                <a:spcPct val="200000"/>
              </a:lnSpc>
            </a:pPr>
            <a:r>
              <a:rPr lang="en-US" dirty="0"/>
              <a:t>A low-overhead lossless compression algorithm.</a:t>
            </a:r>
          </a:p>
          <a:p>
            <a:pPr lvl="1">
              <a:lnSpc>
                <a:spcPct val="200000"/>
              </a:lnSpc>
            </a:pPr>
            <a:r>
              <a:rPr lang="en-US" dirty="0"/>
              <a:t>Easily parallelizable to exploit the GPU.</a:t>
            </a:r>
          </a:p>
          <a:p>
            <a:pPr lvl="1">
              <a:lnSpc>
                <a:spcPct val="200000"/>
              </a:lnSpc>
            </a:pPr>
            <a:r>
              <a:rPr lang="en-US" dirty="0"/>
              <a:t>Minimize memory accesses for decompression.</a:t>
            </a:r>
          </a:p>
          <a:p>
            <a:pPr lvl="1">
              <a:lnSpc>
                <a:spcPct val="200000"/>
              </a:lnSpc>
            </a:pPr>
            <a:r>
              <a:rPr lang="en-US" dirty="0"/>
              <a:t>Applicable to a wide variety of data types.</a:t>
            </a:r>
          </a:p>
        </p:txBody>
      </p:sp>
      <p:sp>
        <p:nvSpPr>
          <p:cNvPr id="3" name="Title 2">
            <a:extLst>
              <a:ext uri="{FF2B5EF4-FFF2-40B4-BE49-F238E27FC236}">
                <a16:creationId xmlns:a16="http://schemas.microsoft.com/office/drawing/2014/main" id="{1CB8A855-0032-D458-EBE0-109A423C79B6}"/>
              </a:ext>
            </a:extLst>
          </p:cNvPr>
          <p:cNvSpPr>
            <a:spLocks noGrp="1"/>
          </p:cNvSpPr>
          <p:nvPr>
            <p:ph type="title"/>
          </p:nvPr>
        </p:nvSpPr>
        <p:spPr/>
        <p:txBody>
          <a:bodyPr/>
          <a:lstStyle/>
          <a:p>
            <a:r>
              <a:rPr lang="en-US" dirty="0"/>
              <a:t>Our goal</a:t>
            </a:r>
          </a:p>
        </p:txBody>
      </p:sp>
      <p:sp>
        <p:nvSpPr>
          <p:cNvPr id="4" name="Slide Number Placeholder 3">
            <a:extLst>
              <a:ext uri="{FF2B5EF4-FFF2-40B4-BE49-F238E27FC236}">
                <a16:creationId xmlns:a16="http://schemas.microsoft.com/office/drawing/2014/main" id="{0B556A22-CD1D-83A8-C27D-FD770842655A}"/>
              </a:ext>
            </a:extLst>
          </p:cNvPr>
          <p:cNvSpPr>
            <a:spLocks noGrp="1"/>
          </p:cNvSpPr>
          <p:nvPr>
            <p:ph type="sldNum" sz="quarter" idx="13"/>
          </p:nvPr>
        </p:nvSpPr>
        <p:spPr/>
        <p:txBody>
          <a:bodyPr/>
          <a:lstStyle/>
          <a:p>
            <a:fld id="{04AED599-1D0F-3E40-81CA-01C30F87847C}" type="slidenum">
              <a:rPr lang="en-US" smtClean="0"/>
              <a:pPr/>
              <a:t>56</a:t>
            </a:fld>
            <a:endParaRPr lang="en-US"/>
          </a:p>
        </p:txBody>
      </p:sp>
    </p:spTree>
    <p:extLst>
      <p:ext uri="{BB962C8B-B14F-4D97-AF65-F5344CB8AC3E}">
        <p14:creationId xmlns:p14="http://schemas.microsoft.com/office/powerpoint/2010/main" val="24745930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54F162-1004-02E9-FA5D-69D9D280CBB8}"/>
              </a:ext>
            </a:extLst>
          </p:cNvPr>
          <p:cNvSpPr>
            <a:spLocks noGrp="1"/>
          </p:cNvSpPr>
          <p:nvPr>
            <p:ph type="body" sz="quarter" idx="11"/>
          </p:nvPr>
        </p:nvSpPr>
        <p:spPr/>
        <p:txBody>
          <a:bodyPr/>
          <a:lstStyle/>
          <a:p>
            <a:pPr>
              <a:lnSpc>
                <a:spcPct val="200000"/>
              </a:lnSpc>
            </a:pPr>
            <a:r>
              <a:rPr lang="en-US" dirty="0"/>
              <a:t>Identify invariant bits </a:t>
            </a:r>
            <a:r>
              <a:rPr lang="en-US" i="1" dirty="0"/>
              <a:t>across</a:t>
            </a:r>
            <a:r>
              <a:rPr lang="en-US" dirty="0"/>
              <a:t> tensors.</a:t>
            </a:r>
          </a:p>
          <a:p>
            <a:pPr>
              <a:lnSpc>
                <a:spcPct val="200000"/>
              </a:lnSpc>
            </a:pPr>
            <a:r>
              <a:rPr lang="en-US" dirty="0"/>
              <a:t>Eliminate them, packing the remaining bits into a smaller space.</a:t>
            </a:r>
          </a:p>
          <a:p>
            <a:pPr>
              <a:lnSpc>
                <a:spcPct val="200000"/>
              </a:lnSpc>
            </a:pPr>
            <a:r>
              <a:rPr lang="en-US" dirty="0"/>
              <a:t>Keep one set of metadata in GPU memory (order of KBs).</a:t>
            </a:r>
          </a:p>
        </p:txBody>
      </p:sp>
      <p:sp>
        <p:nvSpPr>
          <p:cNvPr id="3" name="Title 2">
            <a:extLst>
              <a:ext uri="{FF2B5EF4-FFF2-40B4-BE49-F238E27FC236}">
                <a16:creationId xmlns:a16="http://schemas.microsoft.com/office/drawing/2014/main" id="{05B79C25-78D6-F1D1-26E3-CACA6B443F77}"/>
              </a:ext>
            </a:extLst>
          </p:cNvPr>
          <p:cNvSpPr>
            <a:spLocks noGrp="1"/>
          </p:cNvSpPr>
          <p:nvPr>
            <p:ph type="title"/>
          </p:nvPr>
        </p:nvSpPr>
        <p:spPr/>
        <p:txBody>
          <a:bodyPr/>
          <a:lstStyle/>
          <a:p>
            <a:r>
              <a:rPr lang="en-US" dirty="0"/>
              <a:t>Proposal: Invariant Bit Packing (IBP)</a:t>
            </a:r>
          </a:p>
        </p:txBody>
      </p:sp>
      <p:sp>
        <p:nvSpPr>
          <p:cNvPr id="4" name="Slide Number Placeholder 3">
            <a:extLst>
              <a:ext uri="{FF2B5EF4-FFF2-40B4-BE49-F238E27FC236}">
                <a16:creationId xmlns:a16="http://schemas.microsoft.com/office/drawing/2014/main" id="{B1F32199-2599-88CB-A3AF-62541A9BAF55}"/>
              </a:ext>
            </a:extLst>
          </p:cNvPr>
          <p:cNvSpPr>
            <a:spLocks noGrp="1"/>
          </p:cNvSpPr>
          <p:nvPr>
            <p:ph type="sldNum" sz="quarter" idx="13"/>
          </p:nvPr>
        </p:nvSpPr>
        <p:spPr/>
        <p:txBody>
          <a:bodyPr/>
          <a:lstStyle/>
          <a:p>
            <a:fld id="{04AED599-1D0F-3E40-81CA-01C30F87847C}" type="slidenum">
              <a:rPr lang="en-US" smtClean="0"/>
              <a:pPr/>
              <a:t>57</a:t>
            </a:fld>
            <a:endParaRPr lang="en-US"/>
          </a:p>
        </p:txBody>
      </p:sp>
    </p:spTree>
    <p:extLst>
      <p:ext uri="{BB962C8B-B14F-4D97-AF65-F5344CB8AC3E}">
        <p14:creationId xmlns:p14="http://schemas.microsoft.com/office/powerpoint/2010/main" val="33562150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8CF26C-6633-B7FC-8A8D-0F6237619ECC}"/>
              </a:ext>
            </a:extLst>
          </p:cNvPr>
          <p:cNvSpPr>
            <a:spLocks noGrp="1"/>
          </p:cNvSpPr>
          <p:nvPr>
            <p:ph type="title"/>
          </p:nvPr>
        </p:nvSpPr>
        <p:spPr/>
        <p:txBody>
          <a:bodyPr/>
          <a:lstStyle/>
          <a:p>
            <a:r>
              <a:rPr lang="en-US" dirty="0"/>
              <a:t>Classical bit packing</a:t>
            </a:r>
          </a:p>
        </p:txBody>
      </p:sp>
      <p:sp>
        <p:nvSpPr>
          <p:cNvPr id="4" name="Slide Number Placeholder 3">
            <a:extLst>
              <a:ext uri="{FF2B5EF4-FFF2-40B4-BE49-F238E27FC236}">
                <a16:creationId xmlns:a16="http://schemas.microsoft.com/office/drawing/2014/main" id="{26A21B99-021B-1226-B714-8A555F05DA18}"/>
              </a:ext>
            </a:extLst>
          </p:cNvPr>
          <p:cNvSpPr>
            <a:spLocks noGrp="1"/>
          </p:cNvSpPr>
          <p:nvPr>
            <p:ph type="sldNum" sz="quarter" idx="14"/>
          </p:nvPr>
        </p:nvSpPr>
        <p:spPr/>
        <p:txBody>
          <a:bodyPr/>
          <a:lstStyle/>
          <a:p>
            <a:fld id="{04AED599-1D0F-3E40-81CA-01C30F87847C}" type="slidenum">
              <a:rPr lang="en-US" smtClean="0"/>
              <a:pPr/>
              <a:t>58</a:t>
            </a:fld>
            <a:endParaRPr lang="en-US"/>
          </a:p>
        </p:txBody>
      </p:sp>
      <p:sp>
        <p:nvSpPr>
          <p:cNvPr id="6" name="TextBox 5">
            <a:extLst>
              <a:ext uri="{FF2B5EF4-FFF2-40B4-BE49-F238E27FC236}">
                <a16:creationId xmlns:a16="http://schemas.microsoft.com/office/drawing/2014/main" id="{5AFC661F-2CB1-A9E5-9192-B0E5E02F87BD}"/>
              </a:ext>
            </a:extLst>
          </p:cNvPr>
          <p:cNvSpPr txBox="1"/>
          <p:nvPr/>
        </p:nvSpPr>
        <p:spPr>
          <a:xfrm>
            <a:off x="4257081" y="2650480"/>
            <a:ext cx="995785" cy="2554545"/>
          </a:xfrm>
          <a:prstGeom prst="rect">
            <a:avLst/>
          </a:prstGeom>
          <a:noFill/>
        </p:spPr>
        <p:txBody>
          <a:bodyPr wrap="none" rtlCol="0">
            <a:spAutoFit/>
          </a:bodyPr>
          <a:lstStyle/>
          <a:p>
            <a:r>
              <a:rPr lang="en-US" sz="3200" b="1" dirty="0"/>
              <a:t>0 0 0</a:t>
            </a:r>
          </a:p>
          <a:p>
            <a:r>
              <a:rPr lang="en-US" sz="3200" b="1" dirty="0"/>
              <a:t>0 0 0</a:t>
            </a:r>
          </a:p>
          <a:p>
            <a:r>
              <a:rPr lang="en-US" sz="3200" b="1" dirty="0"/>
              <a:t>0 0 0</a:t>
            </a:r>
          </a:p>
          <a:p>
            <a:r>
              <a:rPr lang="en-US" sz="3200" b="1" dirty="0"/>
              <a:t>0 0 0</a:t>
            </a:r>
          </a:p>
          <a:p>
            <a:r>
              <a:rPr lang="en-US" sz="3200" b="1" dirty="0"/>
              <a:t>0 0 0</a:t>
            </a:r>
          </a:p>
        </p:txBody>
      </p:sp>
      <p:sp>
        <p:nvSpPr>
          <p:cNvPr id="7" name="TextBox 6">
            <a:extLst>
              <a:ext uri="{FF2B5EF4-FFF2-40B4-BE49-F238E27FC236}">
                <a16:creationId xmlns:a16="http://schemas.microsoft.com/office/drawing/2014/main" id="{6DCDA9DD-AF7A-117A-9988-CF16A36AE5AD}"/>
              </a:ext>
            </a:extLst>
          </p:cNvPr>
          <p:cNvSpPr txBox="1"/>
          <p:nvPr/>
        </p:nvSpPr>
        <p:spPr>
          <a:xfrm>
            <a:off x="5130946" y="2650480"/>
            <a:ext cx="2803973" cy="2554545"/>
          </a:xfrm>
          <a:prstGeom prst="rect">
            <a:avLst/>
          </a:prstGeom>
          <a:noFill/>
        </p:spPr>
        <p:txBody>
          <a:bodyPr wrap="none" rtlCol="0">
            <a:spAutoFit/>
          </a:bodyPr>
          <a:lstStyle/>
          <a:p>
            <a:r>
              <a:rPr lang="en-US" sz="3200" b="1" dirty="0"/>
              <a:t>1 0 0 0 0 1 1 0 1</a:t>
            </a:r>
          </a:p>
          <a:p>
            <a:r>
              <a:rPr lang="en-US" sz="3200" b="1" dirty="0"/>
              <a:t>0 0 0 0 1 1 1 0 0</a:t>
            </a:r>
          </a:p>
          <a:p>
            <a:r>
              <a:rPr lang="en-US" sz="3200" b="1" dirty="0"/>
              <a:t>0 0 0 1 1 0 1 0 0</a:t>
            </a:r>
          </a:p>
          <a:p>
            <a:r>
              <a:rPr lang="en-US" sz="3200" b="1" dirty="0"/>
              <a:t>1 1 0 0 0 0 1 0 1</a:t>
            </a:r>
          </a:p>
          <a:p>
            <a:r>
              <a:rPr lang="en-US" sz="3200" b="1" dirty="0"/>
              <a:t>0 0 1 0 0 1 1 0 0</a:t>
            </a:r>
          </a:p>
        </p:txBody>
      </p:sp>
      <p:sp>
        <p:nvSpPr>
          <p:cNvPr id="9" name="Rounded Rectangle 8">
            <a:extLst>
              <a:ext uri="{FF2B5EF4-FFF2-40B4-BE49-F238E27FC236}">
                <a16:creationId xmlns:a16="http://schemas.microsoft.com/office/drawing/2014/main" id="{A9C4F482-2806-CD64-7A0D-13AD5432FEEF}"/>
              </a:ext>
            </a:extLst>
          </p:cNvPr>
          <p:cNvSpPr/>
          <p:nvPr/>
        </p:nvSpPr>
        <p:spPr>
          <a:xfrm>
            <a:off x="5178446" y="2650480"/>
            <a:ext cx="2756473" cy="2554545"/>
          </a:xfrm>
          <a:prstGeom prst="roundRect">
            <a:avLst/>
          </a:prstGeom>
          <a:noFill/>
          <a:ln w="57150">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B0ECDB1-2A19-B1B1-488F-30A2E42A2B20}"/>
              </a:ext>
            </a:extLst>
          </p:cNvPr>
          <p:cNvSpPr txBox="1"/>
          <p:nvPr/>
        </p:nvSpPr>
        <p:spPr>
          <a:xfrm>
            <a:off x="5001998" y="5205025"/>
            <a:ext cx="3109367" cy="523220"/>
          </a:xfrm>
          <a:prstGeom prst="rect">
            <a:avLst/>
          </a:prstGeom>
          <a:noFill/>
        </p:spPr>
        <p:txBody>
          <a:bodyPr wrap="square" rtlCol="0">
            <a:spAutoFit/>
          </a:bodyPr>
          <a:lstStyle/>
          <a:p>
            <a:pPr algn="ctr"/>
            <a:r>
              <a:rPr lang="en-US" sz="2800" b="1" dirty="0"/>
              <a:t>Compressed data</a:t>
            </a:r>
          </a:p>
        </p:txBody>
      </p:sp>
      <p:sp>
        <p:nvSpPr>
          <p:cNvPr id="11" name="TextBox 10">
            <a:extLst>
              <a:ext uri="{FF2B5EF4-FFF2-40B4-BE49-F238E27FC236}">
                <a16:creationId xmlns:a16="http://schemas.microsoft.com/office/drawing/2014/main" id="{D5C12322-6FA0-5EF7-AFDD-7B7F99B5E773}"/>
              </a:ext>
            </a:extLst>
          </p:cNvPr>
          <p:cNvSpPr txBox="1"/>
          <p:nvPr/>
        </p:nvSpPr>
        <p:spPr>
          <a:xfrm>
            <a:off x="2269211" y="3167390"/>
            <a:ext cx="1306640" cy="523220"/>
          </a:xfrm>
          <a:prstGeom prst="rect">
            <a:avLst/>
          </a:prstGeom>
          <a:noFill/>
        </p:spPr>
        <p:txBody>
          <a:bodyPr wrap="none" rtlCol="0">
            <a:spAutoFit/>
          </a:bodyPr>
          <a:lstStyle/>
          <a:p>
            <a:r>
              <a:rPr lang="en-US" sz="2800" b="1" dirty="0"/>
              <a:t>Tensors</a:t>
            </a:r>
          </a:p>
        </p:txBody>
      </p:sp>
      <p:cxnSp>
        <p:nvCxnSpPr>
          <p:cNvPr id="13" name="Straight Arrow Connector 12">
            <a:extLst>
              <a:ext uri="{FF2B5EF4-FFF2-40B4-BE49-F238E27FC236}">
                <a16:creationId xmlns:a16="http://schemas.microsoft.com/office/drawing/2014/main" id="{8C3FD0F0-8581-59A1-3844-9C74BD4F2400}"/>
              </a:ext>
            </a:extLst>
          </p:cNvPr>
          <p:cNvCxnSpPr>
            <a:cxnSpLocks/>
            <a:stCxn id="11" idx="3"/>
          </p:cNvCxnSpPr>
          <p:nvPr/>
        </p:nvCxnSpPr>
        <p:spPr>
          <a:xfrm flipV="1">
            <a:off x="3575851" y="2955235"/>
            <a:ext cx="681230" cy="4737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FF398085-1471-1FBA-2476-1A6E8A281F70}"/>
              </a:ext>
            </a:extLst>
          </p:cNvPr>
          <p:cNvCxnSpPr>
            <a:cxnSpLocks/>
            <a:stCxn id="11" idx="3"/>
          </p:cNvCxnSpPr>
          <p:nvPr/>
        </p:nvCxnSpPr>
        <p:spPr>
          <a:xfrm>
            <a:off x="3575851" y="3429000"/>
            <a:ext cx="68123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451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6"/>
                                        </p:tgtEl>
                                        <p:attrNameLst>
                                          <p:attrName>style.color</p:attrName>
                                        </p:attrNameLst>
                                      </p:cBhvr>
                                      <p:to>
                                        <a:srgbClr val="FF2600"/>
                                      </p:to>
                                    </p:animClr>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6FB56-6749-EB06-9867-F8CF8261EAD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F2CAA95-A9A6-5B84-83C1-FCE46739C5CF}"/>
              </a:ext>
            </a:extLst>
          </p:cNvPr>
          <p:cNvSpPr>
            <a:spLocks noGrp="1"/>
          </p:cNvSpPr>
          <p:nvPr>
            <p:ph type="title"/>
          </p:nvPr>
        </p:nvSpPr>
        <p:spPr/>
        <p:txBody>
          <a:bodyPr/>
          <a:lstStyle/>
          <a:p>
            <a:r>
              <a:rPr lang="en-US" dirty="0"/>
              <a:t>Invariant bit packing (IBP)</a:t>
            </a:r>
          </a:p>
        </p:txBody>
      </p:sp>
      <p:sp>
        <p:nvSpPr>
          <p:cNvPr id="4" name="Slide Number Placeholder 3">
            <a:extLst>
              <a:ext uri="{FF2B5EF4-FFF2-40B4-BE49-F238E27FC236}">
                <a16:creationId xmlns:a16="http://schemas.microsoft.com/office/drawing/2014/main" id="{872C6592-29D5-B795-9454-991A1865E77C}"/>
              </a:ext>
            </a:extLst>
          </p:cNvPr>
          <p:cNvSpPr>
            <a:spLocks noGrp="1"/>
          </p:cNvSpPr>
          <p:nvPr>
            <p:ph type="sldNum" sz="quarter" idx="14"/>
          </p:nvPr>
        </p:nvSpPr>
        <p:spPr/>
        <p:txBody>
          <a:bodyPr/>
          <a:lstStyle/>
          <a:p>
            <a:fld id="{04AED599-1D0F-3E40-81CA-01C30F87847C}" type="slidenum">
              <a:rPr lang="en-US" smtClean="0"/>
              <a:pPr/>
              <a:t>59</a:t>
            </a:fld>
            <a:endParaRPr lang="en-US"/>
          </a:p>
        </p:txBody>
      </p:sp>
      <p:sp>
        <p:nvSpPr>
          <p:cNvPr id="6" name="TextBox 5">
            <a:extLst>
              <a:ext uri="{FF2B5EF4-FFF2-40B4-BE49-F238E27FC236}">
                <a16:creationId xmlns:a16="http://schemas.microsoft.com/office/drawing/2014/main" id="{69F928E5-349E-C3FA-D38E-100E9AF6D05A}"/>
              </a:ext>
            </a:extLst>
          </p:cNvPr>
          <p:cNvSpPr txBox="1"/>
          <p:nvPr/>
        </p:nvSpPr>
        <p:spPr>
          <a:xfrm>
            <a:off x="4257081" y="2650480"/>
            <a:ext cx="995785" cy="2554545"/>
          </a:xfrm>
          <a:prstGeom prst="rect">
            <a:avLst/>
          </a:prstGeom>
          <a:noFill/>
        </p:spPr>
        <p:txBody>
          <a:bodyPr wrap="none" rtlCol="0">
            <a:spAutoFit/>
          </a:bodyPr>
          <a:lstStyle/>
          <a:p>
            <a:r>
              <a:rPr lang="en-US" sz="3200" b="1" dirty="0">
                <a:solidFill>
                  <a:srgbClr val="C00000"/>
                </a:solidFill>
              </a:rPr>
              <a:t>0 0 0</a:t>
            </a:r>
          </a:p>
          <a:p>
            <a:r>
              <a:rPr lang="en-US" sz="3200" b="1" dirty="0">
                <a:solidFill>
                  <a:srgbClr val="C00000"/>
                </a:solidFill>
              </a:rPr>
              <a:t>0 0 0</a:t>
            </a:r>
          </a:p>
          <a:p>
            <a:r>
              <a:rPr lang="en-US" sz="3200" b="1" dirty="0">
                <a:solidFill>
                  <a:srgbClr val="C00000"/>
                </a:solidFill>
              </a:rPr>
              <a:t>0 0 0</a:t>
            </a:r>
          </a:p>
          <a:p>
            <a:r>
              <a:rPr lang="en-US" sz="3200" b="1" dirty="0">
                <a:solidFill>
                  <a:srgbClr val="C00000"/>
                </a:solidFill>
              </a:rPr>
              <a:t>0 0 0</a:t>
            </a:r>
          </a:p>
          <a:p>
            <a:r>
              <a:rPr lang="en-US" sz="3200" b="1" dirty="0">
                <a:solidFill>
                  <a:srgbClr val="C00000"/>
                </a:solidFill>
              </a:rPr>
              <a:t>0 0 0</a:t>
            </a:r>
          </a:p>
        </p:txBody>
      </p:sp>
      <p:sp>
        <p:nvSpPr>
          <p:cNvPr id="7" name="TextBox 6">
            <a:extLst>
              <a:ext uri="{FF2B5EF4-FFF2-40B4-BE49-F238E27FC236}">
                <a16:creationId xmlns:a16="http://schemas.microsoft.com/office/drawing/2014/main" id="{949750F0-49C8-3D00-4281-B6A0A75761FC}"/>
              </a:ext>
            </a:extLst>
          </p:cNvPr>
          <p:cNvSpPr txBox="1"/>
          <p:nvPr/>
        </p:nvSpPr>
        <p:spPr>
          <a:xfrm>
            <a:off x="5130946" y="2650480"/>
            <a:ext cx="2803973" cy="2554545"/>
          </a:xfrm>
          <a:prstGeom prst="rect">
            <a:avLst/>
          </a:prstGeom>
          <a:noFill/>
        </p:spPr>
        <p:txBody>
          <a:bodyPr wrap="none" rtlCol="0">
            <a:spAutoFit/>
          </a:bodyPr>
          <a:lstStyle/>
          <a:p>
            <a:r>
              <a:rPr lang="en-US" sz="3200" b="1" dirty="0"/>
              <a:t>1 </a:t>
            </a:r>
            <a:r>
              <a:rPr lang="en-US" sz="3200" b="1" dirty="0">
                <a:solidFill>
                  <a:srgbClr val="C00000"/>
                </a:solidFill>
              </a:rPr>
              <a:t>0</a:t>
            </a:r>
            <a:r>
              <a:rPr lang="en-US" sz="3200" b="1" dirty="0"/>
              <a:t> </a:t>
            </a:r>
            <a:r>
              <a:rPr lang="en-US" sz="3200" b="1" dirty="0">
                <a:solidFill>
                  <a:srgbClr val="C00000"/>
                </a:solidFill>
              </a:rPr>
              <a:t>0</a:t>
            </a:r>
            <a:r>
              <a:rPr lang="en-US" sz="3200" b="1" dirty="0"/>
              <a:t> </a:t>
            </a:r>
            <a:r>
              <a:rPr lang="en-US" sz="3200" b="1" dirty="0">
                <a:solidFill>
                  <a:srgbClr val="C00000"/>
                </a:solidFill>
              </a:rPr>
              <a:t>0</a:t>
            </a:r>
            <a:r>
              <a:rPr lang="en-US" sz="3200" b="1" dirty="0"/>
              <a:t> 0 1 </a:t>
            </a:r>
            <a:r>
              <a:rPr lang="en-US" sz="3200" b="1" dirty="0">
                <a:solidFill>
                  <a:srgbClr val="C00000"/>
                </a:solidFill>
              </a:rPr>
              <a:t>1</a:t>
            </a:r>
            <a:r>
              <a:rPr lang="en-US" sz="3200" b="1" dirty="0"/>
              <a:t> </a:t>
            </a:r>
            <a:r>
              <a:rPr lang="en-US" sz="3200" b="1" dirty="0">
                <a:solidFill>
                  <a:srgbClr val="C00000"/>
                </a:solidFill>
              </a:rPr>
              <a:t>0</a:t>
            </a:r>
            <a:r>
              <a:rPr lang="en-US" sz="3200" b="1" dirty="0"/>
              <a:t> 1</a:t>
            </a:r>
          </a:p>
          <a:p>
            <a:r>
              <a:rPr lang="en-US" sz="3200" b="1" dirty="0"/>
              <a:t>0 </a:t>
            </a:r>
            <a:r>
              <a:rPr lang="en-US" sz="3200" b="1" dirty="0">
                <a:solidFill>
                  <a:srgbClr val="C00000"/>
                </a:solidFill>
              </a:rPr>
              <a:t>0</a:t>
            </a:r>
            <a:r>
              <a:rPr lang="en-US" sz="3200" b="1" dirty="0"/>
              <a:t> </a:t>
            </a:r>
            <a:r>
              <a:rPr lang="en-US" sz="3200" b="1" dirty="0">
                <a:solidFill>
                  <a:srgbClr val="C00000"/>
                </a:solidFill>
              </a:rPr>
              <a:t>0</a:t>
            </a:r>
            <a:r>
              <a:rPr lang="en-US" sz="3200" b="1" dirty="0"/>
              <a:t> </a:t>
            </a:r>
            <a:r>
              <a:rPr lang="en-US" sz="3200" b="1" dirty="0">
                <a:solidFill>
                  <a:srgbClr val="C00000"/>
                </a:solidFill>
              </a:rPr>
              <a:t>0</a:t>
            </a:r>
            <a:r>
              <a:rPr lang="en-US" sz="3200" b="1" dirty="0"/>
              <a:t> 1 1 </a:t>
            </a:r>
            <a:r>
              <a:rPr lang="en-US" sz="3200" b="1" dirty="0">
                <a:solidFill>
                  <a:srgbClr val="C00000"/>
                </a:solidFill>
              </a:rPr>
              <a:t>1</a:t>
            </a:r>
            <a:r>
              <a:rPr lang="en-US" sz="3200" b="1" dirty="0"/>
              <a:t> </a:t>
            </a:r>
            <a:r>
              <a:rPr lang="en-US" sz="3200" b="1" dirty="0">
                <a:solidFill>
                  <a:srgbClr val="C00000"/>
                </a:solidFill>
              </a:rPr>
              <a:t>0</a:t>
            </a:r>
            <a:r>
              <a:rPr lang="en-US" sz="3200" b="1" dirty="0"/>
              <a:t> 0</a:t>
            </a:r>
          </a:p>
          <a:p>
            <a:r>
              <a:rPr lang="en-US" sz="3200" b="1" dirty="0"/>
              <a:t>0 </a:t>
            </a:r>
            <a:r>
              <a:rPr lang="en-US" sz="3200" b="1" dirty="0">
                <a:solidFill>
                  <a:srgbClr val="C00000"/>
                </a:solidFill>
              </a:rPr>
              <a:t>0</a:t>
            </a:r>
            <a:r>
              <a:rPr lang="en-US" sz="3200" b="1" dirty="0"/>
              <a:t> </a:t>
            </a:r>
            <a:r>
              <a:rPr lang="en-US" sz="3200" b="1" dirty="0">
                <a:solidFill>
                  <a:srgbClr val="C00000"/>
                </a:solidFill>
              </a:rPr>
              <a:t>0</a:t>
            </a:r>
            <a:r>
              <a:rPr lang="en-US" sz="3200" b="1" dirty="0"/>
              <a:t> 1 1 0 </a:t>
            </a:r>
            <a:r>
              <a:rPr lang="en-US" sz="3200" b="1" dirty="0">
                <a:solidFill>
                  <a:srgbClr val="C00000"/>
                </a:solidFill>
              </a:rPr>
              <a:t>1</a:t>
            </a:r>
            <a:r>
              <a:rPr lang="en-US" sz="3200" b="1" dirty="0"/>
              <a:t> </a:t>
            </a:r>
            <a:r>
              <a:rPr lang="en-US" sz="3200" b="1" dirty="0">
                <a:solidFill>
                  <a:srgbClr val="C00000"/>
                </a:solidFill>
              </a:rPr>
              <a:t>0</a:t>
            </a:r>
            <a:r>
              <a:rPr lang="en-US" sz="3200" b="1" dirty="0"/>
              <a:t> 0</a:t>
            </a:r>
          </a:p>
          <a:p>
            <a:r>
              <a:rPr lang="en-US" sz="3200" b="1" dirty="0"/>
              <a:t>1 1 </a:t>
            </a:r>
            <a:r>
              <a:rPr lang="en-US" sz="3200" b="1" dirty="0">
                <a:solidFill>
                  <a:srgbClr val="C00000"/>
                </a:solidFill>
              </a:rPr>
              <a:t>0</a:t>
            </a:r>
            <a:r>
              <a:rPr lang="en-US" sz="3200" b="1" dirty="0"/>
              <a:t> </a:t>
            </a:r>
            <a:r>
              <a:rPr lang="en-US" sz="3200" b="1" dirty="0">
                <a:solidFill>
                  <a:srgbClr val="C00000"/>
                </a:solidFill>
              </a:rPr>
              <a:t>0</a:t>
            </a:r>
            <a:r>
              <a:rPr lang="en-US" sz="3200" b="1" dirty="0"/>
              <a:t> 0 0 </a:t>
            </a:r>
            <a:r>
              <a:rPr lang="en-US" sz="3200" b="1" dirty="0">
                <a:solidFill>
                  <a:srgbClr val="C00000"/>
                </a:solidFill>
              </a:rPr>
              <a:t>1</a:t>
            </a:r>
            <a:r>
              <a:rPr lang="en-US" sz="3200" b="1" dirty="0"/>
              <a:t> </a:t>
            </a:r>
            <a:r>
              <a:rPr lang="en-US" sz="3200" b="1" dirty="0">
                <a:solidFill>
                  <a:srgbClr val="C00000"/>
                </a:solidFill>
              </a:rPr>
              <a:t>0</a:t>
            </a:r>
            <a:r>
              <a:rPr lang="en-US" sz="3200" b="1" dirty="0"/>
              <a:t> 1</a:t>
            </a:r>
          </a:p>
          <a:p>
            <a:r>
              <a:rPr lang="en-US" sz="3200" b="1" dirty="0"/>
              <a:t>0 </a:t>
            </a:r>
            <a:r>
              <a:rPr lang="en-US" sz="3200" b="1" dirty="0">
                <a:solidFill>
                  <a:srgbClr val="C00000"/>
                </a:solidFill>
              </a:rPr>
              <a:t>0</a:t>
            </a:r>
            <a:r>
              <a:rPr lang="en-US" sz="3200" b="1" dirty="0"/>
              <a:t> 1 </a:t>
            </a:r>
            <a:r>
              <a:rPr lang="en-US" sz="3200" b="1" dirty="0">
                <a:solidFill>
                  <a:srgbClr val="C00000"/>
                </a:solidFill>
              </a:rPr>
              <a:t>0</a:t>
            </a:r>
            <a:r>
              <a:rPr lang="en-US" sz="3200" b="1" dirty="0"/>
              <a:t> 0 1 </a:t>
            </a:r>
            <a:r>
              <a:rPr lang="en-US" sz="3200" b="1" dirty="0">
                <a:solidFill>
                  <a:srgbClr val="C00000"/>
                </a:solidFill>
              </a:rPr>
              <a:t>1</a:t>
            </a:r>
            <a:r>
              <a:rPr lang="en-US" sz="3200" b="1" dirty="0"/>
              <a:t> </a:t>
            </a:r>
            <a:r>
              <a:rPr lang="en-US" sz="3200" b="1" dirty="0">
                <a:solidFill>
                  <a:srgbClr val="C00000"/>
                </a:solidFill>
              </a:rPr>
              <a:t>0</a:t>
            </a:r>
            <a:r>
              <a:rPr lang="en-US" sz="3200" b="1" dirty="0"/>
              <a:t> 0</a:t>
            </a:r>
          </a:p>
        </p:txBody>
      </p:sp>
      <p:sp>
        <p:nvSpPr>
          <p:cNvPr id="2" name="TextBox 1">
            <a:extLst>
              <a:ext uri="{FF2B5EF4-FFF2-40B4-BE49-F238E27FC236}">
                <a16:creationId xmlns:a16="http://schemas.microsoft.com/office/drawing/2014/main" id="{41B2F5FF-8B05-087A-F6BC-49DE6DFD4BAB}"/>
              </a:ext>
            </a:extLst>
          </p:cNvPr>
          <p:cNvSpPr txBox="1"/>
          <p:nvPr/>
        </p:nvSpPr>
        <p:spPr>
          <a:xfrm>
            <a:off x="3153122" y="5691157"/>
            <a:ext cx="1106393" cy="584775"/>
          </a:xfrm>
          <a:prstGeom prst="rect">
            <a:avLst/>
          </a:prstGeom>
          <a:noFill/>
        </p:spPr>
        <p:txBody>
          <a:bodyPr wrap="none" rtlCol="0">
            <a:spAutoFit/>
          </a:bodyPr>
          <a:lstStyle/>
          <a:p>
            <a:r>
              <a:rPr lang="en-US" sz="3200" b="1" dirty="0"/>
              <a:t>Mask</a:t>
            </a:r>
          </a:p>
        </p:txBody>
      </p:sp>
      <p:sp>
        <p:nvSpPr>
          <p:cNvPr id="5" name="TextBox 4">
            <a:extLst>
              <a:ext uri="{FF2B5EF4-FFF2-40B4-BE49-F238E27FC236}">
                <a16:creationId xmlns:a16="http://schemas.microsoft.com/office/drawing/2014/main" id="{083471D1-8D8A-883B-16BA-B773BE40289C}"/>
              </a:ext>
            </a:extLst>
          </p:cNvPr>
          <p:cNvSpPr txBox="1"/>
          <p:nvPr/>
        </p:nvSpPr>
        <p:spPr>
          <a:xfrm>
            <a:off x="3150971" y="5205024"/>
            <a:ext cx="1150058" cy="584775"/>
          </a:xfrm>
          <a:prstGeom prst="rect">
            <a:avLst/>
          </a:prstGeom>
          <a:noFill/>
        </p:spPr>
        <p:txBody>
          <a:bodyPr wrap="none" rtlCol="0">
            <a:spAutoFit/>
          </a:bodyPr>
          <a:lstStyle/>
          <a:p>
            <a:r>
              <a:rPr lang="en-US" sz="3200" b="1" dirty="0" err="1"/>
              <a:t>Bitval</a:t>
            </a:r>
            <a:endParaRPr lang="en-US" sz="3200" b="1" dirty="0"/>
          </a:p>
        </p:txBody>
      </p:sp>
      <p:cxnSp>
        <p:nvCxnSpPr>
          <p:cNvPr id="14" name="Straight Arrow Connector 13">
            <a:extLst>
              <a:ext uri="{FF2B5EF4-FFF2-40B4-BE49-F238E27FC236}">
                <a16:creationId xmlns:a16="http://schemas.microsoft.com/office/drawing/2014/main" id="{DB51CA8B-6C0E-6072-20FE-D2DE16220615}"/>
              </a:ext>
            </a:extLst>
          </p:cNvPr>
          <p:cNvCxnSpPr/>
          <p:nvPr/>
        </p:nvCxnSpPr>
        <p:spPr>
          <a:xfrm>
            <a:off x="4201927" y="2826327"/>
            <a:ext cx="0" cy="22444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B4130ED7-2843-7515-8170-B3C7E8937E83}"/>
              </a:ext>
            </a:extLst>
          </p:cNvPr>
          <p:cNvSpPr txBox="1"/>
          <p:nvPr/>
        </p:nvSpPr>
        <p:spPr>
          <a:xfrm>
            <a:off x="4244154" y="5205025"/>
            <a:ext cx="3695242" cy="584775"/>
          </a:xfrm>
          <a:prstGeom prst="rect">
            <a:avLst/>
          </a:prstGeom>
          <a:noFill/>
        </p:spPr>
        <p:txBody>
          <a:bodyPr wrap="none" rtlCol="0">
            <a:spAutoFit/>
          </a:bodyPr>
          <a:lstStyle/>
          <a:p>
            <a:r>
              <a:rPr lang="en-US" sz="3200" b="1" dirty="0">
                <a:solidFill>
                  <a:srgbClr val="C00000"/>
                </a:solidFill>
              </a:rPr>
              <a:t>0 0 0 * 0 0 0 * * 1 0 *</a:t>
            </a:r>
          </a:p>
        </p:txBody>
      </p:sp>
      <p:sp>
        <p:nvSpPr>
          <p:cNvPr id="17" name="TextBox 16">
            <a:extLst>
              <a:ext uri="{FF2B5EF4-FFF2-40B4-BE49-F238E27FC236}">
                <a16:creationId xmlns:a16="http://schemas.microsoft.com/office/drawing/2014/main" id="{0D70265C-798F-4802-22CE-23FE34DE380B}"/>
              </a:ext>
            </a:extLst>
          </p:cNvPr>
          <p:cNvSpPr txBox="1"/>
          <p:nvPr/>
        </p:nvSpPr>
        <p:spPr>
          <a:xfrm>
            <a:off x="4244154" y="5701677"/>
            <a:ext cx="3708066" cy="584775"/>
          </a:xfrm>
          <a:prstGeom prst="rect">
            <a:avLst/>
          </a:prstGeom>
          <a:noFill/>
        </p:spPr>
        <p:txBody>
          <a:bodyPr wrap="none" rtlCol="0">
            <a:spAutoFit/>
          </a:bodyPr>
          <a:lstStyle/>
          <a:p>
            <a:r>
              <a:rPr lang="en-US" sz="3200" b="1" dirty="0"/>
              <a:t>1 1 1 0 1 1 1 0 0 1 1 0</a:t>
            </a:r>
          </a:p>
        </p:txBody>
      </p:sp>
      <p:cxnSp>
        <p:nvCxnSpPr>
          <p:cNvPr id="18" name="Straight Arrow Connector 17">
            <a:extLst>
              <a:ext uri="{FF2B5EF4-FFF2-40B4-BE49-F238E27FC236}">
                <a16:creationId xmlns:a16="http://schemas.microsoft.com/office/drawing/2014/main" id="{E1F1EF67-FA23-FFD1-FCEC-03827256D454}"/>
              </a:ext>
            </a:extLst>
          </p:cNvPr>
          <p:cNvCxnSpPr>
            <a:cxnSpLocks/>
          </p:cNvCxnSpPr>
          <p:nvPr/>
        </p:nvCxnSpPr>
        <p:spPr>
          <a:xfrm>
            <a:off x="4396902" y="2650480"/>
            <a:ext cx="336577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1DB90B27-77A6-103C-3ABC-0F50479B2095}"/>
              </a:ext>
            </a:extLst>
          </p:cNvPr>
          <p:cNvCxnSpPr>
            <a:cxnSpLocks/>
          </p:cNvCxnSpPr>
          <p:nvPr/>
        </p:nvCxnSpPr>
        <p:spPr>
          <a:xfrm>
            <a:off x="6066972" y="2805533"/>
            <a:ext cx="0" cy="2922711"/>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211FCEDC-1659-AC98-C85D-E74DD6C5844A}"/>
              </a:ext>
            </a:extLst>
          </p:cNvPr>
          <p:cNvSpPr txBox="1"/>
          <p:nvPr/>
        </p:nvSpPr>
        <p:spPr>
          <a:xfrm>
            <a:off x="8277914" y="2647945"/>
            <a:ext cx="694421" cy="2062103"/>
          </a:xfrm>
          <a:prstGeom prst="rect">
            <a:avLst/>
          </a:prstGeom>
          <a:noFill/>
        </p:spPr>
        <p:txBody>
          <a:bodyPr wrap="none" rtlCol="0">
            <a:spAutoFit/>
          </a:bodyPr>
          <a:lstStyle/>
          <a:p>
            <a:r>
              <a:rPr lang="en-US" sz="3200" b="1" dirty="0">
                <a:solidFill>
                  <a:srgbClr val="0070C0"/>
                </a:solidFill>
              </a:rPr>
              <a:t>1 1</a:t>
            </a:r>
          </a:p>
          <a:p>
            <a:r>
              <a:rPr lang="en-US" sz="3200" b="1" dirty="0">
                <a:solidFill>
                  <a:srgbClr val="0070C0"/>
                </a:solidFill>
              </a:rPr>
              <a:t>1 1</a:t>
            </a:r>
          </a:p>
          <a:p>
            <a:r>
              <a:rPr lang="en-US" sz="3200" b="1" dirty="0">
                <a:solidFill>
                  <a:srgbClr val="0070C0"/>
                </a:solidFill>
              </a:rPr>
              <a:t>1 0</a:t>
            </a:r>
          </a:p>
          <a:p>
            <a:r>
              <a:rPr lang="en-US" sz="3200" b="1" dirty="0">
                <a:solidFill>
                  <a:srgbClr val="0070C0"/>
                </a:solidFill>
              </a:rPr>
              <a:t>0 1</a:t>
            </a:r>
          </a:p>
        </p:txBody>
      </p:sp>
      <p:sp>
        <p:nvSpPr>
          <p:cNvPr id="32" name="Rectangle 31">
            <a:extLst>
              <a:ext uri="{FF2B5EF4-FFF2-40B4-BE49-F238E27FC236}">
                <a16:creationId xmlns:a16="http://schemas.microsoft.com/office/drawing/2014/main" id="{99DA9166-C7BB-1CE9-D495-583E21F0AC7A}"/>
              </a:ext>
            </a:extLst>
          </p:cNvPr>
          <p:cNvSpPr/>
          <p:nvPr/>
        </p:nvSpPr>
        <p:spPr>
          <a:xfrm>
            <a:off x="4321833" y="2788280"/>
            <a:ext cx="3536827" cy="2265229"/>
          </a:xfrm>
          <a:prstGeom prst="rect">
            <a:avLst/>
          </a:prstGeom>
          <a:noFill/>
          <a:ln w="285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2385B73-555E-22A4-871E-BC955A845F09}"/>
              </a:ext>
            </a:extLst>
          </p:cNvPr>
          <p:cNvSpPr txBox="1"/>
          <p:nvPr/>
        </p:nvSpPr>
        <p:spPr>
          <a:xfrm>
            <a:off x="7727922" y="1921962"/>
            <a:ext cx="1817229" cy="830997"/>
          </a:xfrm>
          <a:prstGeom prst="rect">
            <a:avLst/>
          </a:prstGeom>
          <a:noFill/>
        </p:spPr>
        <p:txBody>
          <a:bodyPr wrap="none" rtlCol="0">
            <a:spAutoFit/>
          </a:bodyPr>
          <a:lstStyle/>
          <a:p>
            <a:pPr algn="ctr"/>
            <a:r>
              <a:rPr lang="en-US" sz="2400" b="1" dirty="0"/>
              <a:t>Participation</a:t>
            </a:r>
          </a:p>
          <a:p>
            <a:pPr algn="ctr"/>
            <a:r>
              <a:rPr lang="en-US" sz="2400" b="1" dirty="0"/>
              <a:t>bits</a:t>
            </a:r>
          </a:p>
        </p:txBody>
      </p:sp>
      <p:sp>
        <p:nvSpPr>
          <p:cNvPr id="35" name="TextBox 34">
            <a:extLst>
              <a:ext uri="{FF2B5EF4-FFF2-40B4-BE49-F238E27FC236}">
                <a16:creationId xmlns:a16="http://schemas.microsoft.com/office/drawing/2014/main" id="{47ED21AA-8F1A-0E7D-8A07-8E3BF9CC6FE4}"/>
              </a:ext>
            </a:extLst>
          </p:cNvPr>
          <p:cNvSpPr txBox="1"/>
          <p:nvPr/>
        </p:nvSpPr>
        <p:spPr>
          <a:xfrm>
            <a:off x="8870945" y="2647945"/>
            <a:ext cx="2803973" cy="2062103"/>
          </a:xfrm>
          <a:prstGeom prst="rect">
            <a:avLst/>
          </a:prstGeom>
          <a:noFill/>
        </p:spPr>
        <p:txBody>
          <a:bodyPr wrap="none" rtlCol="0">
            <a:spAutoFit/>
          </a:bodyPr>
          <a:lstStyle/>
          <a:p>
            <a:r>
              <a:rPr lang="en-US" sz="3200" b="1" dirty="0"/>
              <a:t>1 0 1 1</a:t>
            </a:r>
          </a:p>
          <a:p>
            <a:r>
              <a:rPr lang="en-US" sz="3200" b="1" dirty="0"/>
              <a:t>0 1 1 0</a:t>
            </a:r>
          </a:p>
          <a:p>
            <a:r>
              <a:rPr lang="en-US" sz="3200" b="1" dirty="0"/>
              <a:t>0 1 1 0 1 0 0</a:t>
            </a:r>
          </a:p>
          <a:p>
            <a:r>
              <a:rPr lang="en-US" sz="3200" b="1" dirty="0"/>
              <a:t>0 0 0 1 1 0 0 0 1</a:t>
            </a:r>
          </a:p>
        </p:txBody>
      </p:sp>
      <p:sp>
        <p:nvSpPr>
          <p:cNvPr id="38" name="TextBox 37">
            <a:extLst>
              <a:ext uri="{FF2B5EF4-FFF2-40B4-BE49-F238E27FC236}">
                <a16:creationId xmlns:a16="http://schemas.microsoft.com/office/drawing/2014/main" id="{893416BF-5A2D-358B-E5C7-54C16976B366}"/>
              </a:ext>
            </a:extLst>
          </p:cNvPr>
          <p:cNvSpPr txBox="1"/>
          <p:nvPr/>
        </p:nvSpPr>
        <p:spPr>
          <a:xfrm>
            <a:off x="8277914" y="4610636"/>
            <a:ext cx="3708066" cy="584775"/>
          </a:xfrm>
          <a:prstGeom prst="rect">
            <a:avLst/>
          </a:prstGeom>
          <a:noFill/>
        </p:spPr>
        <p:txBody>
          <a:bodyPr wrap="none" rtlCol="0">
            <a:spAutoFit/>
          </a:bodyPr>
          <a:lstStyle/>
          <a:p>
            <a:r>
              <a:rPr lang="en-US" sz="3200" b="1" dirty="0"/>
              <a:t>0 0 0 0 0 1 0 0 1 1 0 0</a:t>
            </a:r>
          </a:p>
        </p:txBody>
      </p:sp>
      <p:cxnSp>
        <p:nvCxnSpPr>
          <p:cNvPr id="39" name="Straight Connector 38">
            <a:extLst>
              <a:ext uri="{FF2B5EF4-FFF2-40B4-BE49-F238E27FC236}">
                <a16:creationId xmlns:a16="http://schemas.microsoft.com/office/drawing/2014/main" id="{5871B584-B1F4-F941-64C5-74A5822512BA}"/>
              </a:ext>
            </a:extLst>
          </p:cNvPr>
          <p:cNvCxnSpPr>
            <a:cxnSpLocks/>
          </p:cNvCxnSpPr>
          <p:nvPr/>
        </p:nvCxnSpPr>
        <p:spPr>
          <a:xfrm>
            <a:off x="9204310" y="2778966"/>
            <a:ext cx="0" cy="1330579"/>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2A511F57-2038-05A3-EE1B-65D5C9E31FB9}"/>
              </a:ext>
            </a:extLst>
          </p:cNvPr>
          <p:cNvCxnSpPr>
            <a:cxnSpLocks/>
          </p:cNvCxnSpPr>
          <p:nvPr/>
        </p:nvCxnSpPr>
        <p:spPr>
          <a:xfrm>
            <a:off x="10691524" y="4183117"/>
            <a:ext cx="0" cy="430717"/>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47" name="Rounded Rectangle 46">
            <a:extLst>
              <a:ext uri="{FF2B5EF4-FFF2-40B4-BE49-F238E27FC236}">
                <a16:creationId xmlns:a16="http://schemas.microsoft.com/office/drawing/2014/main" id="{F0A6BCAC-8006-DB74-5774-A0EEEE032FCF}"/>
              </a:ext>
            </a:extLst>
          </p:cNvPr>
          <p:cNvSpPr/>
          <p:nvPr/>
        </p:nvSpPr>
        <p:spPr>
          <a:xfrm>
            <a:off x="8328846" y="2650481"/>
            <a:ext cx="3657134" cy="2544930"/>
          </a:xfrm>
          <a:prstGeom prst="roundRect">
            <a:avLst/>
          </a:prstGeom>
          <a:noFill/>
          <a:ln w="57150">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F0F70E4B-C95A-34B3-13E2-246E3D02B975}"/>
              </a:ext>
            </a:extLst>
          </p:cNvPr>
          <p:cNvSpPr txBox="1"/>
          <p:nvPr/>
        </p:nvSpPr>
        <p:spPr>
          <a:xfrm>
            <a:off x="8577263" y="1658517"/>
            <a:ext cx="3109367" cy="954107"/>
          </a:xfrm>
          <a:prstGeom prst="rect">
            <a:avLst/>
          </a:prstGeom>
          <a:noFill/>
        </p:spPr>
        <p:txBody>
          <a:bodyPr wrap="square" rtlCol="0">
            <a:spAutoFit/>
          </a:bodyPr>
          <a:lstStyle/>
          <a:p>
            <a:pPr algn="ctr"/>
            <a:r>
              <a:rPr lang="en-US" sz="2800" b="1" dirty="0"/>
              <a:t>Compressed data (In CPU)</a:t>
            </a:r>
          </a:p>
        </p:txBody>
      </p:sp>
      <p:sp>
        <p:nvSpPr>
          <p:cNvPr id="49" name="TextBox 48">
            <a:extLst>
              <a:ext uri="{FF2B5EF4-FFF2-40B4-BE49-F238E27FC236}">
                <a16:creationId xmlns:a16="http://schemas.microsoft.com/office/drawing/2014/main" id="{E7B9E0CB-35D0-481C-3591-9A6EA6B737C5}"/>
              </a:ext>
            </a:extLst>
          </p:cNvPr>
          <p:cNvSpPr txBox="1"/>
          <p:nvPr/>
        </p:nvSpPr>
        <p:spPr>
          <a:xfrm>
            <a:off x="2269211" y="3167390"/>
            <a:ext cx="1306640" cy="523220"/>
          </a:xfrm>
          <a:prstGeom prst="rect">
            <a:avLst/>
          </a:prstGeom>
          <a:noFill/>
        </p:spPr>
        <p:txBody>
          <a:bodyPr wrap="none" rtlCol="0">
            <a:spAutoFit/>
          </a:bodyPr>
          <a:lstStyle/>
          <a:p>
            <a:r>
              <a:rPr lang="en-US" sz="2800" b="1" dirty="0"/>
              <a:t>Tensors</a:t>
            </a:r>
          </a:p>
        </p:txBody>
      </p:sp>
      <p:cxnSp>
        <p:nvCxnSpPr>
          <p:cNvPr id="50" name="Straight Arrow Connector 49">
            <a:extLst>
              <a:ext uri="{FF2B5EF4-FFF2-40B4-BE49-F238E27FC236}">
                <a16:creationId xmlns:a16="http://schemas.microsoft.com/office/drawing/2014/main" id="{B7FA3F8F-DC70-344E-8271-FA7B9A48AF30}"/>
              </a:ext>
            </a:extLst>
          </p:cNvPr>
          <p:cNvCxnSpPr>
            <a:cxnSpLocks/>
            <a:stCxn id="49" idx="3"/>
          </p:cNvCxnSpPr>
          <p:nvPr/>
        </p:nvCxnSpPr>
        <p:spPr>
          <a:xfrm flipV="1">
            <a:off x="3575851" y="2955235"/>
            <a:ext cx="681230" cy="4737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35EC42F4-B0AC-1703-BB6E-E9C435C03661}"/>
              </a:ext>
            </a:extLst>
          </p:cNvPr>
          <p:cNvCxnSpPr>
            <a:cxnSpLocks/>
            <a:stCxn id="49" idx="3"/>
          </p:cNvCxnSpPr>
          <p:nvPr/>
        </p:nvCxnSpPr>
        <p:spPr>
          <a:xfrm>
            <a:off x="3575851" y="3429000"/>
            <a:ext cx="68123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22109EFF-4347-56FC-F7AE-8CAB19BF8F73}"/>
              </a:ext>
            </a:extLst>
          </p:cNvPr>
          <p:cNvCxnSpPr>
            <a:cxnSpLocks/>
          </p:cNvCxnSpPr>
          <p:nvPr/>
        </p:nvCxnSpPr>
        <p:spPr>
          <a:xfrm>
            <a:off x="8617898" y="2721761"/>
            <a:ext cx="0" cy="1888875"/>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56" name="Rounded Rectangle 55">
            <a:extLst>
              <a:ext uri="{FF2B5EF4-FFF2-40B4-BE49-F238E27FC236}">
                <a16:creationId xmlns:a16="http://schemas.microsoft.com/office/drawing/2014/main" id="{E82DC5A5-8EEB-EDA5-7C7A-1A12E51B2F69}"/>
              </a:ext>
            </a:extLst>
          </p:cNvPr>
          <p:cNvSpPr/>
          <p:nvPr/>
        </p:nvSpPr>
        <p:spPr>
          <a:xfrm>
            <a:off x="3162337" y="5205949"/>
            <a:ext cx="4772577" cy="1031478"/>
          </a:xfrm>
          <a:prstGeom prst="roundRect">
            <a:avLst/>
          </a:prstGeom>
          <a:noFill/>
          <a:ln w="57150">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C83E0059-7C92-40A2-78EC-EF6D40F33D33}"/>
              </a:ext>
            </a:extLst>
          </p:cNvPr>
          <p:cNvSpPr txBox="1"/>
          <p:nvPr/>
        </p:nvSpPr>
        <p:spPr>
          <a:xfrm>
            <a:off x="4244154" y="6259884"/>
            <a:ext cx="3109367" cy="523220"/>
          </a:xfrm>
          <a:prstGeom prst="rect">
            <a:avLst/>
          </a:prstGeom>
          <a:noFill/>
        </p:spPr>
        <p:txBody>
          <a:bodyPr wrap="square" rtlCol="0">
            <a:spAutoFit/>
          </a:bodyPr>
          <a:lstStyle/>
          <a:p>
            <a:pPr algn="ctr"/>
            <a:r>
              <a:rPr lang="en-US" sz="2800" b="1" dirty="0"/>
              <a:t>In GPU</a:t>
            </a:r>
          </a:p>
        </p:txBody>
      </p:sp>
    </p:spTree>
    <p:extLst>
      <p:ext uri="{BB962C8B-B14F-4D97-AF65-F5344CB8AC3E}">
        <p14:creationId xmlns:p14="http://schemas.microsoft.com/office/powerpoint/2010/main" val="2724050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 presetClass="exit"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50"/>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5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up)">
                                      <p:cBhvr>
                                        <p:cTn id="34" dur="500"/>
                                        <p:tgtEl>
                                          <p:spTgt spid="32"/>
                                        </p:tgtEl>
                                      </p:cBhvr>
                                    </p:animEffect>
                                  </p:childTnLst>
                                </p:cTn>
                              </p:par>
                              <p:par>
                                <p:cTn id="35" presetID="1" presetClass="exit" presetSubtype="0" fill="hold" nodeType="withEffect">
                                  <p:stCondLst>
                                    <p:cond delay="0"/>
                                  </p:stCondLst>
                                  <p:childTnLst>
                                    <p:set>
                                      <p:cBhvr>
                                        <p:cTn id="36" dur="1" fill="hold">
                                          <p:stCondLst>
                                            <p:cond delay="0"/>
                                          </p:stCondLst>
                                        </p:cTn>
                                        <p:tgtEl>
                                          <p:spTgt spid="14"/>
                                        </p:tgtEl>
                                        <p:attrNameLst>
                                          <p:attrName>style.visibility</p:attrName>
                                        </p:attrNameLst>
                                      </p:cBhvr>
                                      <p:to>
                                        <p:strVal val="hidden"/>
                                      </p:to>
                                    </p:set>
                                  </p:childTnLst>
                                </p:cTn>
                              </p:par>
                            </p:childTnLst>
                          </p:cTn>
                        </p:par>
                        <p:par>
                          <p:cTn id="37" fill="hold">
                            <p:stCondLst>
                              <p:cond delay="500"/>
                            </p:stCondLst>
                            <p:childTnLst>
                              <p:par>
                                <p:cTn id="38" presetID="22" presetClass="entr" presetSubtype="1" fill="hold" nodeType="after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up)">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childTnLst>
                          </p:cTn>
                        </p:par>
                        <p:par>
                          <p:cTn id="49" fill="hold">
                            <p:stCondLst>
                              <p:cond delay="500"/>
                            </p:stCondLst>
                            <p:childTnLst>
                              <p:par>
                                <p:cTn id="50" presetID="22" presetClass="entr" presetSubtype="1" fill="hold" nodeType="after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up)">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33"/>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52"/>
                                        </p:tgtEl>
                                        <p:attrNameLst>
                                          <p:attrName>style.visibility</p:attrName>
                                        </p:attrNameLst>
                                      </p:cBhvr>
                                      <p:to>
                                        <p:strVal val="hidden"/>
                                      </p:to>
                                    </p:set>
                                  </p:childTnLst>
                                </p:cTn>
                              </p:par>
                            </p:childTnLst>
                          </p:cTn>
                        </p:par>
                        <p:par>
                          <p:cTn id="59" fill="hold">
                            <p:stCondLst>
                              <p:cond delay="0"/>
                            </p:stCondLst>
                            <p:childTnLst>
                              <p:par>
                                <p:cTn id="60" presetID="22" presetClass="entr" presetSubtype="8" fill="hold" nodeType="after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par>
                          <p:cTn id="63" fill="hold">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wipe(left)">
                                      <p:cBhvr>
                                        <p:cTn id="66" dur="500"/>
                                        <p:tgtEl>
                                          <p:spTgt spid="35"/>
                                        </p:tgtEl>
                                      </p:cBhvr>
                                    </p:animEffect>
                                  </p:childTnLst>
                                </p:cTn>
                              </p:par>
                              <p:par>
                                <p:cTn id="67" presetID="22" presetClass="entr" presetSubtype="8"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wipe(left)">
                                      <p:cBhvr>
                                        <p:cTn id="69" dur="500"/>
                                        <p:tgtEl>
                                          <p:spTgt spid="39"/>
                                        </p:tgtEl>
                                      </p:cBhvr>
                                    </p:animEffect>
                                  </p:childTnLst>
                                </p:cTn>
                              </p:par>
                              <p:par>
                                <p:cTn id="70" presetID="22" presetClass="entr" presetSubtype="8" fill="hold"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wipe(left)">
                                      <p:cBhvr>
                                        <p:cTn id="72" dur="500"/>
                                        <p:tgtEl>
                                          <p:spTgt spid="42"/>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wipe(left)">
                                      <p:cBhvr>
                                        <p:cTn id="75" dur="500"/>
                                        <p:tgtEl>
                                          <p:spTgt spid="38"/>
                                        </p:tgtEl>
                                      </p:cBhvr>
                                    </p:animEffect>
                                  </p:childTnLst>
                                </p:cTn>
                              </p:par>
                            </p:childTnLst>
                          </p:cTn>
                        </p:par>
                        <p:par>
                          <p:cTn id="76" fill="hold">
                            <p:stCondLst>
                              <p:cond delay="1000"/>
                            </p:stCondLst>
                            <p:childTnLst>
                              <p:par>
                                <p:cTn id="77" presetID="10" presetClass="entr" presetSubtype="0" fill="hold" grpId="0" nodeType="after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fade">
                                      <p:cBhvr>
                                        <p:cTn id="79" dur="500"/>
                                        <p:tgtEl>
                                          <p:spTgt spid="4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7"/>
                                        </p:tgtEl>
                                        <p:attrNameLst>
                                          <p:attrName>style.visibility</p:attrName>
                                        </p:attrNameLst>
                                      </p:cBhvr>
                                      <p:to>
                                        <p:strVal val="visible"/>
                                      </p:to>
                                    </p:set>
                                    <p:animEffect transition="in" filter="fade">
                                      <p:cBhvr>
                                        <p:cTn id="82" dur="500"/>
                                        <p:tgtEl>
                                          <p:spTgt spid="4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animEffect transition="in" filter="fade">
                                      <p:cBhvr>
                                        <p:cTn id="85" dur="500"/>
                                        <p:tgtEl>
                                          <p:spTgt spid="56"/>
                                        </p:tgtEl>
                                      </p:cBhvr>
                                    </p:animEffect>
                                  </p:childTnLst>
                                </p:cTn>
                              </p:par>
                            </p:childTnLst>
                          </p:cTn>
                        </p:par>
                        <p:par>
                          <p:cTn id="86" fill="hold">
                            <p:stCondLst>
                              <p:cond delay="1500"/>
                            </p:stCondLst>
                            <p:childTnLst>
                              <p:par>
                                <p:cTn id="87" presetID="10" presetClass="entr" presetSubtype="0" fill="hold" grpId="0" nodeType="afterEffect">
                                  <p:stCondLst>
                                    <p:cond delay="0"/>
                                  </p:stCondLst>
                                  <p:childTnLst>
                                    <p:set>
                                      <p:cBhvr>
                                        <p:cTn id="88" dur="1" fill="hold">
                                          <p:stCondLst>
                                            <p:cond delay="0"/>
                                          </p:stCondLst>
                                        </p:cTn>
                                        <p:tgtEl>
                                          <p:spTgt spid="57"/>
                                        </p:tgtEl>
                                        <p:attrNameLst>
                                          <p:attrName>style.visibility</p:attrName>
                                        </p:attrNameLst>
                                      </p:cBhvr>
                                      <p:to>
                                        <p:strVal val="visible"/>
                                      </p:to>
                                    </p:set>
                                    <p:animEffect transition="in" filter="fade">
                                      <p:cBhvr>
                                        <p:cTn id="8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6" grpId="0"/>
      <p:bldP spid="17" grpId="0"/>
      <p:bldP spid="29" grpId="0"/>
      <p:bldP spid="32" grpId="0" animBg="1"/>
      <p:bldP spid="33" grpId="0"/>
      <p:bldP spid="33" grpId="1"/>
      <p:bldP spid="35" grpId="0"/>
      <p:bldP spid="38" grpId="0"/>
      <p:bldP spid="47" grpId="0" animBg="1"/>
      <p:bldP spid="48" grpId="0"/>
      <p:bldP spid="49" grpId="0"/>
      <p:bldP spid="56" grpId="0" animBg="1"/>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00F42-1CFC-D873-9691-D362DB231D6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F477661-03A3-D369-2FF9-0E16D4CCE17A}"/>
              </a:ext>
            </a:extLst>
          </p:cNvPr>
          <p:cNvSpPr>
            <a:spLocks noGrp="1"/>
          </p:cNvSpPr>
          <p:nvPr>
            <p:ph type="title"/>
          </p:nvPr>
        </p:nvSpPr>
        <p:spPr/>
        <p:txBody>
          <a:bodyPr/>
          <a:lstStyle/>
          <a:p>
            <a:r>
              <a:rPr lang="en-US" dirty="0"/>
              <a:t>Mitigation techniques</a:t>
            </a:r>
          </a:p>
        </p:txBody>
      </p:sp>
      <p:sp>
        <p:nvSpPr>
          <p:cNvPr id="6" name="Slide Number Placeholder 5">
            <a:extLst>
              <a:ext uri="{FF2B5EF4-FFF2-40B4-BE49-F238E27FC236}">
                <a16:creationId xmlns:a16="http://schemas.microsoft.com/office/drawing/2014/main" id="{312CAC40-A7FD-6762-9EA8-F2E2841EB9DC}"/>
              </a:ext>
            </a:extLst>
          </p:cNvPr>
          <p:cNvSpPr>
            <a:spLocks noGrp="1"/>
          </p:cNvSpPr>
          <p:nvPr>
            <p:ph type="sldNum" sz="quarter" idx="14"/>
          </p:nvPr>
        </p:nvSpPr>
        <p:spPr/>
        <p:txBody>
          <a:bodyPr/>
          <a:lstStyle/>
          <a:p>
            <a:fld id="{04AED599-1D0F-3E40-81CA-01C30F87847C}" type="slidenum">
              <a:rPr lang="en-US" smtClean="0"/>
              <a:pPr/>
              <a:t>6</a:t>
            </a:fld>
            <a:endParaRPr lang="en-US"/>
          </a:p>
        </p:txBody>
      </p:sp>
      <p:grpSp>
        <p:nvGrpSpPr>
          <p:cNvPr id="4" name="Group 3">
            <a:extLst>
              <a:ext uri="{FF2B5EF4-FFF2-40B4-BE49-F238E27FC236}">
                <a16:creationId xmlns:a16="http://schemas.microsoft.com/office/drawing/2014/main" id="{2C6DD89E-D016-13F6-D71D-093E3E4D69BB}"/>
              </a:ext>
            </a:extLst>
          </p:cNvPr>
          <p:cNvGrpSpPr/>
          <p:nvPr/>
        </p:nvGrpSpPr>
        <p:grpSpPr>
          <a:xfrm>
            <a:off x="613833" y="3072387"/>
            <a:ext cx="3218793" cy="1188720"/>
            <a:chOff x="3849417" y="3857931"/>
            <a:chExt cx="3218793" cy="1095375"/>
          </a:xfrm>
        </p:grpSpPr>
        <p:grpSp>
          <p:nvGrpSpPr>
            <p:cNvPr id="2" name="Group 1">
              <a:extLst>
                <a:ext uri="{FF2B5EF4-FFF2-40B4-BE49-F238E27FC236}">
                  <a16:creationId xmlns:a16="http://schemas.microsoft.com/office/drawing/2014/main" id="{3C6756E1-847E-F90D-1B0B-E6022E01D94D}"/>
                </a:ext>
              </a:extLst>
            </p:cNvPr>
            <p:cNvGrpSpPr/>
            <p:nvPr/>
          </p:nvGrpSpPr>
          <p:grpSpPr>
            <a:xfrm>
              <a:off x="3849417" y="3857931"/>
              <a:ext cx="1215342" cy="1095375"/>
              <a:chOff x="3849417" y="3857931"/>
              <a:chExt cx="1215342" cy="1095375"/>
            </a:xfrm>
          </p:grpSpPr>
          <p:sp>
            <p:nvSpPr>
              <p:cNvPr id="7" name="Oval 6">
                <a:extLst>
                  <a:ext uri="{FF2B5EF4-FFF2-40B4-BE49-F238E27FC236}">
                    <a16:creationId xmlns:a16="http://schemas.microsoft.com/office/drawing/2014/main" id="{376B9D99-B37D-261E-6867-875196B78312}"/>
                  </a:ext>
                </a:extLst>
              </p:cNvPr>
              <p:cNvSpPr/>
              <p:nvPr/>
            </p:nvSpPr>
            <p:spPr>
              <a:xfrm>
                <a:off x="3849417" y="4228145"/>
                <a:ext cx="405114" cy="365125"/>
              </a:xfrm>
              <a:prstGeom prst="ellipse">
                <a:avLst/>
              </a:prstGeom>
              <a:solidFill>
                <a:srgbClr val="194D6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9" name="Oval 8">
                <a:extLst>
                  <a:ext uri="{FF2B5EF4-FFF2-40B4-BE49-F238E27FC236}">
                    <a16:creationId xmlns:a16="http://schemas.microsoft.com/office/drawing/2014/main" id="{988D6CE1-3AC1-79F7-CCCC-24A1ECF380F2}"/>
                  </a:ext>
                </a:extLst>
              </p:cNvPr>
              <p:cNvSpPr/>
              <p:nvPr/>
            </p:nvSpPr>
            <p:spPr>
              <a:xfrm>
                <a:off x="4250790" y="3857931"/>
                <a:ext cx="405114" cy="365125"/>
              </a:xfrm>
              <a:prstGeom prst="ellipse">
                <a:avLst/>
              </a:prstGeom>
              <a:solidFill>
                <a:srgbClr val="194D6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0" name="Oval 9">
                <a:extLst>
                  <a:ext uri="{FF2B5EF4-FFF2-40B4-BE49-F238E27FC236}">
                    <a16:creationId xmlns:a16="http://schemas.microsoft.com/office/drawing/2014/main" id="{2E0D8565-C5F9-1F6E-9A84-87C5FC38B979}"/>
                  </a:ext>
                </a:extLst>
              </p:cNvPr>
              <p:cNvSpPr/>
              <p:nvPr/>
            </p:nvSpPr>
            <p:spPr>
              <a:xfrm>
                <a:off x="4254531" y="4588181"/>
                <a:ext cx="405114" cy="365125"/>
              </a:xfrm>
              <a:prstGeom prst="ellipse">
                <a:avLst/>
              </a:prstGeom>
              <a:solidFill>
                <a:srgbClr val="194D6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1" name="Oval 10">
                <a:extLst>
                  <a:ext uri="{FF2B5EF4-FFF2-40B4-BE49-F238E27FC236}">
                    <a16:creationId xmlns:a16="http://schemas.microsoft.com/office/drawing/2014/main" id="{D6AB294A-753C-CED3-A7C0-C18BD20C4AD9}"/>
                  </a:ext>
                </a:extLst>
              </p:cNvPr>
              <p:cNvSpPr/>
              <p:nvPr/>
            </p:nvSpPr>
            <p:spPr>
              <a:xfrm>
                <a:off x="4659645" y="4223056"/>
                <a:ext cx="405114" cy="365125"/>
              </a:xfrm>
              <a:prstGeom prst="ellipse">
                <a:avLst/>
              </a:prstGeom>
              <a:solidFill>
                <a:srgbClr val="194D6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sp>
          <p:nvSpPr>
            <p:cNvPr id="12" name="Right Arrow 11">
              <a:extLst>
                <a:ext uri="{FF2B5EF4-FFF2-40B4-BE49-F238E27FC236}">
                  <a16:creationId xmlns:a16="http://schemas.microsoft.com/office/drawing/2014/main" id="{71EE70AE-4FD8-9D11-013A-4F6D6A1EBA52}"/>
                </a:ext>
              </a:extLst>
            </p:cNvPr>
            <p:cNvSpPr/>
            <p:nvPr/>
          </p:nvSpPr>
          <p:spPr>
            <a:xfrm>
              <a:off x="5297284" y="4194314"/>
              <a:ext cx="1770926" cy="399281"/>
            </a:xfrm>
            <a:prstGeom prst="rightArrow">
              <a:avLst/>
            </a:prstGeom>
            <a:solidFill>
              <a:srgbClr val="5A62A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grpSp>
        <p:nvGrpSpPr>
          <p:cNvPr id="5" name="Group 4">
            <a:extLst>
              <a:ext uri="{FF2B5EF4-FFF2-40B4-BE49-F238E27FC236}">
                <a16:creationId xmlns:a16="http://schemas.microsoft.com/office/drawing/2014/main" id="{D2022971-4A9B-608F-F141-06A9E786B80A}"/>
              </a:ext>
            </a:extLst>
          </p:cNvPr>
          <p:cNvGrpSpPr/>
          <p:nvPr/>
        </p:nvGrpSpPr>
        <p:grpSpPr>
          <a:xfrm>
            <a:off x="4460878" y="3124203"/>
            <a:ext cx="3218793" cy="1188720"/>
            <a:chOff x="3849417" y="3857931"/>
            <a:chExt cx="3218793" cy="1095375"/>
          </a:xfrm>
        </p:grpSpPr>
        <p:grpSp>
          <p:nvGrpSpPr>
            <p:cNvPr id="8" name="Group 7">
              <a:extLst>
                <a:ext uri="{FF2B5EF4-FFF2-40B4-BE49-F238E27FC236}">
                  <a16:creationId xmlns:a16="http://schemas.microsoft.com/office/drawing/2014/main" id="{DD1FBEAB-3F20-0C3B-A82A-D9A211CCC37E}"/>
                </a:ext>
              </a:extLst>
            </p:cNvPr>
            <p:cNvGrpSpPr/>
            <p:nvPr/>
          </p:nvGrpSpPr>
          <p:grpSpPr>
            <a:xfrm>
              <a:off x="3849417" y="3857931"/>
              <a:ext cx="1215342" cy="1095375"/>
              <a:chOff x="3849417" y="3857931"/>
              <a:chExt cx="1215342" cy="1095375"/>
            </a:xfrm>
          </p:grpSpPr>
          <p:sp>
            <p:nvSpPr>
              <p:cNvPr id="15" name="Oval 14">
                <a:extLst>
                  <a:ext uri="{FF2B5EF4-FFF2-40B4-BE49-F238E27FC236}">
                    <a16:creationId xmlns:a16="http://schemas.microsoft.com/office/drawing/2014/main" id="{941042DF-221D-3583-CBF0-3E32FD8030DE}"/>
                  </a:ext>
                </a:extLst>
              </p:cNvPr>
              <p:cNvSpPr/>
              <p:nvPr/>
            </p:nvSpPr>
            <p:spPr>
              <a:xfrm>
                <a:off x="3849417" y="4228145"/>
                <a:ext cx="405114" cy="365125"/>
              </a:xfrm>
              <a:prstGeom prst="ellipse">
                <a:avLst/>
              </a:prstGeom>
              <a:solidFill>
                <a:srgbClr val="194D6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6" name="Oval 15">
                <a:extLst>
                  <a:ext uri="{FF2B5EF4-FFF2-40B4-BE49-F238E27FC236}">
                    <a16:creationId xmlns:a16="http://schemas.microsoft.com/office/drawing/2014/main" id="{4B898E4C-AE0A-7C82-EF75-372F8D076ACC}"/>
                  </a:ext>
                </a:extLst>
              </p:cNvPr>
              <p:cNvSpPr/>
              <p:nvPr/>
            </p:nvSpPr>
            <p:spPr>
              <a:xfrm>
                <a:off x="4250790" y="3857931"/>
                <a:ext cx="405114" cy="365125"/>
              </a:xfrm>
              <a:prstGeom prst="ellipse">
                <a:avLst/>
              </a:prstGeom>
              <a:solidFill>
                <a:srgbClr val="194D6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2" name="Oval 21">
                <a:extLst>
                  <a:ext uri="{FF2B5EF4-FFF2-40B4-BE49-F238E27FC236}">
                    <a16:creationId xmlns:a16="http://schemas.microsoft.com/office/drawing/2014/main" id="{5E1ACDC6-7311-FC68-9D44-C89E8166E242}"/>
                  </a:ext>
                </a:extLst>
              </p:cNvPr>
              <p:cNvSpPr/>
              <p:nvPr/>
            </p:nvSpPr>
            <p:spPr>
              <a:xfrm>
                <a:off x="4254531" y="4588181"/>
                <a:ext cx="405114" cy="365125"/>
              </a:xfrm>
              <a:prstGeom prst="ellipse">
                <a:avLst/>
              </a:prstGeom>
              <a:solidFill>
                <a:srgbClr val="194D6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3" name="Oval 22">
                <a:extLst>
                  <a:ext uri="{FF2B5EF4-FFF2-40B4-BE49-F238E27FC236}">
                    <a16:creationId xmlns:a16="http://schemas.microsoft.com/office/drawing/2014/main" id="{39712AC7-085C-5D38-B167-74416D911234}"/>
                  </a:ext>
                </a:extLst>
              </p:cNvPr>
              <p:cNvSpPr/>
              <p:nvPr/>
            </p:nvSpPr>
            <p:spPr>
              <a:xfrm>
                <a:off x="4659645" y="4223056"/>
                <a:ext cx="405114" cy="365125"/>
              </a:xfrm>
              <a:prstGeom prst="ellipse">
                <a:avLst/>
              </a:prstGeom>
              <a:solidFill>
                <a:srgbClr val="194D6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sp>
          <p:nvSpPr>
            <p:cNvPr id="13" name="Right Arrow 12">
              <a:extLst>
                <a:ext uri="{FF2B5EF4-FFF2-40B4-BE49-F238E27FC236}">
                  <a16:creationId xmlns:a16="http://schemas.microsoft.com/office/drawing/2014/main" id="{63E1EC0F-555D-98CE-C962-DC36367758D4}"/>
                </a:ext>
              </a:extLst>
            </p:cNvPr>
            <p:cNvSpPr/>
            <p:nvPr/>
          </p:nvSpPr>
          <p:spPr>
            <a:xfrm>
              <a:off x="5297284" y="4194314"/>
              <a:ext cx="1770926" cy="399281"/>
            </a:xfrm>
            <a:prstGeom prst="rightArrow">
              <a:avLst/>
            </a:prstGeom>
            <a:solidFill>
              <a:srgbClr val="5A62A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grpSp>
        <p:nvGrpSpPr>
          <p:cNvPr id="24" name="Group 23">
            <a:extLst>
              <a:ext uri="{FF2B5EF4-FFF2-40B4-BE49-F238E27FC236}">
                <a16:creationId xmlns:a16="http://schemas.microsoft.com/office/drawing/2014/main" id="{33973B37-082A-3DDA-C713-F845707B0CE1}"/>
              </a:ext>
            </a:extLst>
          </p:cNvPr>
          <p:cNvGrpSpPr/>
          <p:nvPr/>
        </p:nvGrpSpPr>
        <p:grpSpPr>
          <a:xfrm>
            <a:off x="8307923" y="3124203"/>
            <a:ext cx="3218793" cy="1188720"/>
            <a:chOff x="3849417" y="3857931"/>
            <a:chExt cx="3218793" cy="1095375"/>
          </a:xfrm>
        </p:grpSpPr>
        <p:grpSp>
          <p:nvGrpSpPr>
            <p:cNvPr id="25" name="Group 24">
              <a:extLst>
                <a:ext uri="{FF2B5EF4-FFF2-40B4-BE49-F238E27FC236}">
                  <a16:creationId xmlns:a16="http://schemas.microsoft.com/office/drawing/2014/main" id="{BA3F37BC-2147-1280-3562-43A01A76B0B3}"/>
                </a:ext>
              </a:extLst>
            </p:cNvPr>
            <p:cNvGrpSpPr/>
            <p:nvPr/>
          </p:nvGrpSpPr>
          <p:grpSpPr>
            <a:xfrm>
              <a:off x="3849417" y="3857931"/>
              <a:ext cx="1215342" cy="1095375"/>
              <a:chOff x="3849417" y="3857931"/>
              <a:chExt cx="1215342" cy="1095375"/>
            </a:xfrm>
          </p:grpSpPr>
          <p:sp>
            <p:nvSpPr>
              <p:cNvPr id="27" name="Oval 26">
                <a:extLst>
                  <a:ext uri="{FF2B5EF4-FFF2-40B4-BE49-F238E27FC236}">
                    <a16:creationId xmlns:a16="http://schemas.microsoft.com/office/drawing/2014/main" id="{6BDFEC61-863C-D499-7DC1-FA4695A2FA2E}"/>
                  </a:ext>
                </a:extLst>
              </p:cNvPr>
              <p:cNvSpPr/>
              <p:nvPr/>
            </p:nvSpPr>
            <p:spPr>
              <a:xfrm>
                <a:off x="3849417" y="4228145"/>
                <a:ext cx="405114" cy="365125"/>
              </a:xfrm>
              <a:prstGeom prst="ellipse">
                <a:avLst/>
              </a:prstGeom>
              <a:solidFill>
                <a:srgbClr val="194D6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8" name="Oval 27">
                <a:extLst>
                  <a:ext uri="{FF2B5EF4-FFF2-40B4-BE49-F238E27FC236}">
                    <a16:creationId xmlns:a16="http://schemas.microsoft.com/office/drawing/2014/main" id="{35C46571-2077-4323-BB45-0EA93B894974}"/>
                  </a:ext>
                </a:extLst>
              </p:cNvPr>
              <p:cNvSpPr/>
              <p:nvPr/>
            </p:nvSpPr>
            <p:spPr>
              <a:xfrm>
                <a:off x="4250790" y="3857931"/>
                <a:ext cx="405114" cy="365125"/>
              </a:xfrm>
              <a:prstGeom prst="ellipse">
                <a:avLst/>
              </a:prstGeom>
              <a:solidFill>
                <a:srgbClr val="194D6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9" name="Oval 28">
                <a:extLst>
                  <a:ext uri="{FF2B5EF4-FFF2-40B4-BE49-F238E27FC236}">
                    <a16:creationId xmlns:a16="http://schemas.microsoft.com/office/drawing/2014/main" id="{7070AA8B-E4D6-315B-FBD0-3CDC055DDA28}"/>
                  </a:ext>
                </a:extLst>
              </p:cNvPr>
              <p:cNvSpPr/>
              <p:nvPr/>
            </p:nvSpPr>
            <p:spPr>
              <a:xfrm>
                <a:off x="4254531" y="4588181"/>
                <a:ext cx="405114" cy="365125"/>
              </a:xfrm>
              <a:prstGeom prst="ellipse">
                <a:avLst/>
              </a:prstGeom>
              <a:solidFill>
                <a:srgbClr val="194D6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30" name="Oval 29">
                <a:extLst>
                  <a:ext uri="{FF2B5EF4-FFF2-40B4-BE49-F238E27FC236}">
                    <a16:creationId xmlns:a16="http://schemas.microsoft.com/office/drawing/2014/main" id="{7A5043CE-7393-92FD-9EEC-51F3F2939A77}"/>
                  </a:ext>
                </a:extLst>
              </p:cNvPr>
              <p:cNvSpPr/>
              <p:nvPr/>
            </p:nvSpPr>
            <p:spPr>
              <a:xfrm>
                <a:off x="4659645" y="4223056"/>
                <a:ext cx="405114" cy="365125"/>
              </a:xfrm>
              <a:prstGeom prst="ellipse">
                <a:avLst/>
              </a:prstGeom>
              <a:solidFill>
                <a:srgbClr val="194D6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sp>
          <p:nvSpPr>
            <p:cNvPr id="26" name="Right Arrow 25">
              <a:extLst>
                <a:ext uri="{FF2B5EF4-FFF2-40B4-BE49-F238E27FC236}">
                  <a16:creationId xmlns:a16="http://schemas.microsoft.com/office/drawing/2014/main" id="{0E480E52-1710-4B74-D737-B2759A69407E}"/>
                </a:ext>
              </a:extLst>
            </p:cNvPr>
            <p:cNvSpPr/>
            <p:nvPr/>
          </p:nvSpPr>
          <p:spPr>
            <a:xfrm>
              <a:off x="5297284" y="4194314"/>
              <a:ext cx="1770926" cy="399281"/>
            </a:xfrm>
            <a:prstGeom prst="rightArrow">
              <a:avLst/>
            </a:prstGeom>
            <a:solidFill>
              <a:srgbClr val="5A62A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dirty="0"/>
            </a:p>
          </p:txBody>
        </p:sp>
      </p:grpSp>
      <p:sp>
        <p:nvSpPr>
          <p:cNvPr id="31" name="&quot;No&quot; Symbol 30">
            <a:extLst>
              <a:ext uri="{FF2B5EF4-FFF2-40B4-BE49-F238E27FC236}">
                <a16:creationId xmlns:a16="http://schemas.microsoft.com/office/drawing/2014/main" id="{38C29038-12A1-967D-9D6D-68AC9D486F3A}"/>
              </a:ext>
            </a:extLst>
          </p:cNvPr>
          <p:cNvSpPr/>
          <p:nvPr/>
        </p:nvSpPr>
        <p:spPr>
          <a:xfrm>
            <a:off x="2372497" y="3162475"/>
            <a:ext cx="963976" cy="977986"/>
          </a:xfrm>
          <a:prstGeom prst="noSmoking">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2" name="TextBox 31">
            <a:extLst>
              <a:ext uri="{FF2B5EF4-FFF2-40B4-BE49-F238E27FC236}">
                <a16:creationId xmlns:a16="http://schemas.microsoft.com/office/drawing/2014/main" id="{B3E1EDE3-F898-C2B6-D2B6-2BE36FA6C57D}"/>
              </a:ext>
            </a:extLst>
          </p:cNvPr>
          <p:cNvSpPr txBox="1"/>
          <p:nvPr/>
        </p:nvSpPr>
        <p:spPr>
          <a:xfrm>
            <a:off x="1829175" y="4272345"/>
            <a:ext cx="1232261" cy="461665"/>
          </a:xfrm>
          <a:prstGeom prst="rect">
            <a:avLst/>
          </a:prstGeom>
          <a:noFill/>
        </p:spPr>
        <p:txBody>
          <a:bodyPr wrap="none" rtlCol="0">
            <a:spAutoFit/>
          </a:bodyPr>
          <a:lstStyle/>
          <a:p>
            <a:pPr algn="ctr"/>
            <a:r>
              <a:rPr lang="en-US" sz="2400" b="1" dirty="0"/>
              <a:t>1) Avoid</a:t>
            </a:r>
          </a:p>
        </p:txBody>
      </p:sp>
      <p:sp>
        <p:nvSpPr>
          <p:cNvPr id="33" name="TextBox 32">
            <a:extLst>
              <a:ext uri="{FF2B5EF4-FFF2-40B4-BE49-F238E27FC236}">
                <a16:creationId xmlns:a16="http://schemas.microsoft.com/office/drawing/2014/main" id="{4F3EFB86-EE29-545B-8993-F9AC32B71720}"/>
              </a:ext>
            </a:extLst>
          </p:cNvPr>
          <p:cNvSpPr txBox="1"/>
          <p:nvPr/>
        </p:nvSpPr>
        <p:spPr>
          <a:xfrm>
            <a:off x="5665688" y="4272344"/>
            <a:ext cx="1095172" cy="461665"/>
          </a:xfrm>
          <a:prstGeom prst="rect">
            <a:avLst/>
          </a:prstGeom>
          <a:noFill/>
        </p:spPr>
        <p:txBody>
          <a:bodyPr wrap="none" rtlCol="0">
            <a:spAutoFit/>
          </a:bodyPr>
          <a:lstStyle/>
          <a:p>
            <a:pPr algn="ctr"/>
            <a:r>
              <a:rPr lang="en-US" sz="2400" b="1" dirty="0"/>
              <a:t>2) Hide</a:t>
            </a:r>
          </a:p>
        </p:txBody>
      </p:sp>
      <p:sp>
        <p:nvSpPr>
          <p:cNvPr id="34" name="TextBox 33">
            <a:extLst>
              <a:ext uri="{FF2B5EF4-FFF2-40B4-BE49-F238E27FC236}">
                <a16:creationId xmlns:a16="http://schemas.microsoft.com/office/drawing/2014/main" id="{456F4A40-0956-C2F5-27DA-BEF0E88D51E3}"/>
              </a:ext>
            </a:extLst>
          </p:cNvPr>
          <p:cNvSpPr txBox="1"/>
          <p:nvPr/>
        </p:nvSpPr>
        <p:spPr>
          <a:xfrm>
            <a:off x="9523265" y="4272343"/>
            <a:ext cx="1443345" cy="461665"/>
          </a:xfrm>
          <a:prstGeom prst="rect">
            <a:avLst/>
          </a:prstGeom>
          <a:noFill/>
        </p:spPr>
        <p:txBody>
          <a:bodyPr wrap="none" rtlCol="0">
            <a:spAutoFit/>
          </a:bodyPr>
          <a:lstStyle/>
          <a:p>
            <a:pPr algn="ctr"/>
            <a:r>
              <a:rPr lang="en-US" sz="2400" b="1" dirty="0"/>
              <a:t>3) Reduce</a:t>
            </a:r>
          </a:p>
        </p:txBody>
      </p:sp>
      <p:sp>
        <p:nvSpPr>
          <p:cNvPr id="35" name="Rectangle 34">
            <a:extLst>
              <a:ext uri="{FF2B5EF4-FFF2-40B4-BE49-F238E27FC236}">
                <a16:creationId xmlns:a16="http://schemas.microsoft.com/office/drawing/2014/main" id="{95EB3414-8DD5-E491-4EB2-DA2FB803480D}"/>
              </a:ext>
            </a:extLst>
          </p:cNvPr>
          <p:cNvSpPr/>
          <p:nvPr/>
        </p:nvSpPr>
        <p:spPr>
          <a:xfrm>
            <a:off x="6096000" y="3307084"/>
            <a:ext cx="1178557" cy="700622"/>
          </a:xfrm>
          <a:prstGeom prst="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7" name="Graphic 36" descr="Single gear with solid fill">
            <a:extLst>
              <a:ext uri="{FF2B5EF4-FFF2-40B4-BE49-F238E27FC236}">
                <a16:creationId xmlns:a16="http://schemas.microsoft.com/office/drawing/2014/main" id="{7957D742-3E07-BB51-252A-3C7793E2E2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31501" y="3297064"/>
            <a:ext cx="707554" cy="707554"/>
          </a:xfrm>
          <a:prstGeom prst="rect">
            <a:avLst/>
          </a:prstGeom>
        </p:spPr>
      </p:pic>
      <p:sp>
        <p:nvSpPr>
          <p:cNvPr id="38" name="Multiply 37">
            <a:extLst>
              <a:ext uri="{FF2B5EF4-FFF2-40B4-BE49-F238E27FC236}">
                <a16:creationId xmlns:a16="http://schemas.microsoft.com/office/drawing/2014/main" id="{6FFBB752-C2C6-D851-E52E-E46FEF75DFAE}"/>
              </a:ext>
            </a:extLst>
          </p:cNvPr>
          <p:cNvSpPr/>
          <p:nvPr/>
        </p:nvSpPr>
        <p:spPr>
          <a:xfrm>
            <a:off x="8706537" y="3086670"/>
            <a:ext cx="401373" cy="458929"/>
          </a:xfrm>
          <a:prstGeom prst="mathMultiply">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Multiply 38">
            <a:extLst>
              <a:ext uri="{FF2B5EF4-FFF2-40B4-BE49-F238E27FC236}">
                <a16:creationId xmlns:a16="http://schemas.microsoft.com/office/drawing/2014/main" id="{8B7A5DE4-3098-D3E7-A9FE-4C703EDFDB5D}"/>
              </a:ext>
            </a:extLst>
          </p:cNvPr>
          <p:cNvSpPr/>
          <p:nvPr/>
        </p:nvSpPr>
        <p:spPr>
          <a:xfrm>
            <a:off x="8711427" y="3885673"/>
            <a:ext cx="401373" cy="458929"/>
          </a:xfrm>
          <a:prstGeom prst="mathMultiply">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3079063C-6B61-2E0B-5CEB-6094A1AE6EBA}"/>
              </a:ext>
            </a:extLst>
          </p:cNvPr>
          <p:cNvSpPr txBox="1"/>
          <p:nvPr/>
        </p:nvSpPr>
        <p:spPr>
          <a:xfrm>
            <a:off x="2129607" y="4777155"/>
            <a:ext cx="792205" cy="400110"/>
          </a:xfrm>
          <a:prstGeom prst="rect">
            <a:avLst/>
          </a:prstGeom>
          <a:noFill/>
        </p:spPr>
        <p:txBody>
          <a:bodyPr wrap="none" rtlCol="0">
            <a:spAutoFit/>
          </a:bodyPr>
          <a:lstStyle/>
          <a:p>
            <a:pPr algn="ctr"/>
            <a:r>
              <a:rPr lang="en-US" sz="2000" b="1" dirty="0"/>
              <a:t>(MC)</a:t>
            </a:r>
            <a:r>
              <a:rPr lang="en-US" sz="2000" b="1" baseline="30000" dirty="0"/>
              <a:t>2</a:t>
            </a:r>
          </a:p>
        </p:txBody>
      </p:sp>
      <p:sp>
        <p:nvSpPr>
          <p:cNvPr id="41" name="TextBox 40">
            <a:extLst>
              <a:ext uri="{FF2B5EF4-FFF2-40B4-BE49-F238E27FC236}">
                <a16:creationId xmlns:a16="http://schemas.microsoft.com/office/drawing/2014/main" id="{F51BB65D-F758-FCC4-A662-E560933C2B18}"/>
              </a:ext>
            </a:extLst>
          </p:cNvPr>
          <p:cNvSpPr txBox="1"/>
          <p:nvPr/>
        </p:nvSpPr>
        <p:spPr>
          <a:xfrm>
            <a:off x="5459499" y="4777155"/>
            <a:ext cx="1744004" cy="400110"/>
          </a:xfrm>
          <a:prstGeom prst="rect">
            <a:avLst/>
          </a:prstGeom>
          <a:noFill/>
        </p:spPr>
        <p:txBody>
          <a:bodyPr wrap="none" rtlCol="0">
            <a:spAutoFit/>
          </a:bodyPr>
          <a:lstStyle/>
          <a:p>
            <a:pPr algn="ctr"/>
            <a:r>
              <a:rPr lang="en-US" sz="2000" b="1" dirty="0"/>
              <a:t>POD-Attention</a:t>
            </a:r>
            <a:endParaRPr lang="en-US" sz="2000" b="1" baseline="30000" dirty="0"/>
          </a:p>
        </p:txBody>
      </p:sp>
      <p:sp>
        <p:nvSpPr>
          <p:cNvPr id="42" name="TextBox 41">
            <a:extLst>
              <a:ext uri="{FF2B5EF4-FFF2-40B4-BE49-F238E27FC236}">
                <a16:creationId xmlns:a16="http://schemas.microsoft.com/office/drawing/2014/main" id="{A72B0318-069B-38D8-D93C-F58A0AF80395}"/>
              </a:ext>
            </a:extLst>
          </p:cNvPr>
          <p:cNvSpPr txBox="1"/>
          <p:nvPr/>
        </p:nvSpPr>
        <p:spPr>
          <a:xfrm>
            <a:off x="9065966" y="4777155"/>
            <a:ext cx="2357953" cy="400110"/>
          </a:xfrm>
          <a:prstGeom prst="rect">
            <a:avLst/>
          </a:prstGeom>
          <a:noFill/>
        </p:spPr>
        <p:txBody>
          <a:bodyPr wrap="none" rtlCol="0">
            <a:spAutoFit/>
          </a:bodyPr>
          <a:lstStyle/>
          <a:p>
            <a:pPr algn="ctr"/>
            <a:r>
              <a:rPr lang="en-US" sz="2000" b="1" dirty="0"/>
              <a:t>Invariant Bit Packing</a:t>
            </a:r>
            <a:endParaRPr lang="en-US" sz="2000" b="1" baseline="30000" dirty="0"/>
          </a:p>
        </p:txBody>
      </p:sp>
      <p:sp>
        <p:nvSpPr>
          <p:cNvPr id="43" name="TextBox 42">
            <a:extLst>
              <a:ext uri="{FF2B5EF4-FFF2-40B4-BE49-F238E27FC236}">
                <a16:creationId xmlns:a16="http://schemas.microsoft.com/office/drawing/2014/main" id="{1B8EDE5F-90BA-5B47-67F5-119CB9EBAF44}"/>
              </a:ext>
            </a:extLst>
          </p:cNvPr>
          <p:cNvSpPr txBox="1"/>
          <p:nvPr/>
        </p:nvSpPr>
        <p:spPr>
          <a:xfrm>
            <a:off x="1626618" y="5201063"/>
            <a:ext cx="1744004" cy="400110"/>
          </a:xfrm>
          <a:prstGeom prst="rect">
            <a:avLst/>
          </a:prstGeom>
          <a:noFill/>
        </p:spPr>
        <p:txBody>
          <a:bodyPr wrap="none" rtlCol="0">
            <a:spAutoFit/>
          </a:bodyPr>
          <a:lstStyle/>
          <a:p>
            <a:pPr algn="ctr"/>
            <a:r>
              <a:rPr lang="en-US" sz="2000" dirty="0"/>
              <a:t>POD-Attention</a:t>
            </a:r>
            <a:endParaRPr lang="en-US" sz="2000" baseline="30000" dirty="0"/>
          </a:p>
        </p:txBody>
      </p:sp>
      <p:sp>
        <p:nvSpPr>
          <p:cNvPr id="44" name="TextBox 43">
            <a:extLst>
              <a:ext uri="{FF2B5EF4-FFF2-40B4-BE49-F238E27FC236}">
                <a16:creationId xmlns:a16="http://schemas.microsoft.com/office/drawing/2014/main" id="{18793172-972E-F804-AEAD-E95B5C20B571}"/>
              </a:ext>
            </a:extLst>
          </p:cNvPr>
          <p:cNvSpPr txBox="1"/>
          <p:nvPr/>
        </p:nvSpPr>
        <p:spPr>
          <a:xfrm>
            <a:off x="1346732" y="5624971"/>
            <a:ext cx="2357953" cy="400110"/>
          </a:xfrm>
          <a:prstGeom prst="rect">
            <a:avLst/>
          </a:prstGeom>
          <a:noFill/>
        </p:spPr>
        <p:txBody>
          <a:bodyPr wrap="none" rtlCol="0">
            <a:spAutoFit/>
          </a:bodyPr>
          <a:lstStyle/>
          <a:p>
            <a:pPr algn="ctr"/>
            <a:r>
              <a:rPr lang="en-US" sz="2000" dirty="0"/>
              <a:t>Invariant Bit Packing</a:t>
            </a:r>
            <a:endParaRPr lang="en-US" sz="2000" baseline="30000" dirty="0"/>
          </a:p>
        </p:txBody>
      </p:sp>
      <p:sp>
        <p:nvSpPr>
          <p:cNvPr id="45" name="TextBox 44">
            <a:extLst>
              <a:ext uri="{FF2B5EF4-FFF2-40B4-BE49-F238E27FC236}">
                <a16:creationId xmlns:a16="http://schemas.microsoft.com/office/drawing/2014/main" id="{D5E33F76-D466-1C04-C272-F125D81D1A8C}"/>
              </a:ext>
            </a:extLst>
          </p:cNvPr>
          <p:cNvSpPr txBox="1"/>
          <p:nvPr/>
        </p:nvSpPr>
        <p:spPr>
          <a:xfrm>
            <a:off x="5908743" y="5177265"/>
            <a:ext cx="792205" cy="400110"/>
          </a:xfrm>
          <a:prstGeom prst="rect">
            <a:avLst/>
          </a:prstGeom>
          <a:noFill/>
        </p:spPr>
        <p:txBody>
          <a:bodyPr wrap="none" rtlCol="0">
            <a:spAutoFit/>
          </a:bodyPr>
          <a:lstStyle/>
          <a:p>
            <a:pPr algn="ctr"/>
            <a:r>
              <a:rPr lang="en-US" sz="2000" dirty="0"/>
              <a:t>(MC)</a:t>
            </a:r>
            <a:r>
              <a:rPr lang="en-US" sz="2000" baseline="30000" dirty="0"/>
              <a:t>2</a:t>
            </a:r>
          </a:p>
        </p:txBody>
      </p:sp>
      <p:sp>
        <p:nvSpPr>
          <p:cNvPr id="46" name="TextBox 45">
            <a:extLst>
              <a:ext uri="{FF2B5EF4-FFF2-40B4-BE49-F238E27FC236}">
                <a16:creationId xmlns:a16="http://schemas.microsoft.com/office/drawing/2014/main" id="{49A3232A-3074-4FE6-33C4-49DBA689A97D}"/>
              </a:ext>
            </a:extLst>
          </p:cNvPr>
          <p:cNvSpPr txBox="1"/>
          <p:nvPr/>
        </p:nvSpPr>
        <p:spPr>
          <a:xfrm>
            <a:off x="5125870" y="5624971"/>
            <a:ext cx="2357953" cy="400110"/>
          </a:xfrm>
          <a:prstGeom prst="rect">
            <a:avLst/>
          </a:prstGeom>
          <a:noFill/>
        </p:spPr>
        <p:txBody>
          <a:bodyPr wrap="none" rtlCol="0">
            <a:spAutoFit/>
          </a:bodyPr>
          <a:lstStyle/>
          <a:p>
            <a:pPr algn="ctr"/>
            <a:r>
              <a:rPr lang="en-US" sz="2000" dirty="0"/>
              <a:t>Invariant Bit Packing</a:t>
            </a:r>
            <a:endParaRPr lang="en-US" sz="2000" baseline="30000" dirty="0"/>
          </a:p>
        </p:txBody>
      </p:sp>
    </p:spTree>
    <p:extLst>
      <p:ext uri="{BB962C8B-B14F-4D97-AF65-F5344CB8AC3E}">
        <p14:creationId xmlns:p14="http://schemas.microsoft.com/office/powerpoint/2010/main" val="278652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par>
                                <p:cTn id="30" presetID="10" presetClass="entr" presetSubtype="0"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500"/>
                                        <p:tgtEl>
                                          <p:spTgt spid="3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500"/>
                                        <p:tgtEl>
                                          <p:spTgt spid="4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fade">
                                      <p:cBhvr>
                                        <p:cTn id="61" dur="500"/>
                                        <p:tgtEl>
                                          <p:spTgt spid="43"/>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fade">
                                      <p:cBhvr>
                                        <p:cTn id="65" dur="500"/>
                                        <p:tgtEl>
                                          <p:spTgt spid="44"/>
                                        </p:tgtEl>
                                      </p:cBhvr>
                                    </p:animEffect>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fade">
                                      <p:cBhvr>
                                        <p:cTn id="69" dur="500"/>
                                        <p:tgtEl>
                                          <p:spTgt spid="45"/>
                                        </p:tgtEl>
                                      </p:cBhvr>
                                    </p:animEffect>
                                  </p:childTnLst>
                                </p:cTn>
                              </p:par>
                            </p:childTnLst>
                          </p:cTn>
                        </p:par>
                        <p:par>
                          <p:cTn id="70" fill="hold">
                            <p:stCondLst>
                              <p:cond delay="1500"/>
                            </p:stCondLst>
                            <p:childTnLst>
                              <p:par>
                                <p:cTn id="71" presetID="10" presetClass="entr" presetSubtype="0" fill="hold" grpId="0" nodeType="after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fade">
                                      <p:cBhvr>
                                        <p:cTn id="7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33" grpId="0"/>
      <p:bldP spid="34" grpId="0"/>
      <p:bldP spid="35" grpId="0" animBg="1"/>
      <p:bldP spid="38" grpId="0" animBg="1"/>
      <p:bldP spid="39" grpId="0" animBg="1"/>
      <p:bldP spid="40" grpId="0"/>
      <p:bldP spid="41" grpId="0"/>
      <p:bldP spid="42" grpId="0"/>
      <p:bldP spid="43" grpId="0"/>
      <p:bldP spid="44" grpId="0"/>
      <p:bldP spid="45" grpId="0"/>
      <p:bldP spid="4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art Placeholder 11">
            <a:extLst>
              <a:ext uri="{FF2B5EF4-FFF2-40B4-BE49-F238E27FC236}">
                <a16:creationId xmlns:a16="http://schemas.microsoft.com/office/drawing/2014/main" id="{DF873F77-460A-DC07-BBCA-66B073081950}"/>
              </a:ext>
            </a:extLst>
          </p:cNvPr>
          <p:cNvSpPr>
            <a:spLocks noGrp="1"/>
          </p:cNvSpPr>
          <p:nvPr>
            <p:ph type="chart" sz="quarter" idx="12"/>
          </p:nvPr>
        </p:nvSpPr>
        <p:spPr/>
        <p:txBody>
          <a:bodyPr/>
          <a:lstStyle/>
          <a:p>
            <a:endParaRPr lang="en-US"/>
          </a:p>
        </p:txBody>
      </p:sp>
      <p:sp>
        <p:nvSpPr>
          <p:cNvPr id="3" name="Title 2">
            <a:extLst>
              <a:ext uri="{FF2B5EF4-FFF2-40B4-BE49-F238E27FC236}">
                <a16:creationId xmlns:a16="http://schemas.microsoft.com/office/drawing/2014/main" id="{9AEFD827-833D-6B83-691B-CEAA07938DB2}"/>
              </a:ext>
            </a:extLst>
          </p:cNvPr>
          <p:cNvSpPr>
            <a:spLocks noGrp="1"/>
          </p:cNvSpPr>
          <p:nvPr>
            <p:ph type="title"/>
          </p:nvPr>
        </p:nvSpPr>
        <p:spPr/>
        <p:txBody>
          <a:bodyPr/>
          <a:lstStyle/>
          <a:p>
            <a:r>
              <a:rPr lang="en-US" dirty="0"/>
              <a:t>Problem: Oddly-sized compressed data</a:t>
            </a:r>
          </a:p>
        </p:txBody>
      </p:sp>
      <p:sp>
        <p:nvSpPr>
          <p:cNvPr id="4" name="Slide Number Placeholder 3">
            <a:extLst>
              <a:ext uri="{FF2B5EF4-FFF2-40B4-BE49-F238E27FC236}">
                <a16:creationId xmlns:a16="http://schemas.microsoft.com/office/drawing/2014/main" id="{9BF49425-1867-AA7C-5A7B-699750B7D823}"/>
              </a:ext>
            </a:extLst>
          </p:cNvPr>
          <p:cNvSpPr>
            <a:spLocks noGrp="1"/>
          </p:cNvSpPr>
          <p:nvPr>
            <p:ph type="sldNum" sz="quarter" idx="14"/>
          </p:nvPr>
        </p:nvSpPr>
        <p:spPr/>
        <p:txBody>
          <a:bodyPr/>
          <a:lstStyle/>
          <a:p>
            <a:fld id="{04AED599-1D0F-3E40-81CA-01C30F87847C}" type="slidenum">
              <a:rPr lang="en-US" smtClean="0"/>
              <a:pPr/>
              <a:t>60</a:t>
            </a:fld>
            <a:endParaRPr lang="en-US"/>
          </a:p>
        </p:txBody>
      </p:sp>
      <p:sp>
        <p:nvSpPr>
          <p:cNvPr id="5" name="TextBox 4">
            <a:extLst>
              <a:ext uri="{FF2B5EF4-FFF2-40B4-BE49-F238E27FC236}">
                <a16:creationId xmlns:a16="http://schemas.microsoft.com/office/drawing/2014/main" id="{8633F383-23BA-578B-3A86-AC4D1DBFC096}"/>
              </a:ext>
            </a:extLst>
          </p:cNvPr>
          <p:cNvSpPr txBox="1"/>
          <p:nvPr/>
        </p:nvSpPr>
        <p:spPr>
          <a:xfrm>
            <a:off x="4100982" y="2671356"/>
            <a:ext cx="694421" cy="2062103"/>
          </a:xfrm>
          <a:prstGeom prst="rect">
            <a:avLst/>
          </a:prstGeom>
          <a:noFill/>
        </p:spPr>
        <p:txBody>
          <a:bodyPr wrap="none" rtlCol="0">
            <a:spAutoFit/>
          </a:bodyPr>
          <a:lstStyle/>
          <a:p>
            <a:r>
              <a:rPr lang="en-US" sz="3200" b="1" dirty="0">
                <a:solidFill>
                  <a:srgbClr val="0070C0"/>
                </a:solidFill>
              </a:rPr>
              <a:t>1 1</a:t>
            </a:r>
          </a:p>
          <a:p>
            <a:r>
              <a:rPr lang="en-US" sz="3200" b="1" dirty="0">
                <a:solidFill>
                  <a:srgbClr val="0070C0"/>
                </a:solidFill>
              </a:rPr>
              <a:t>1 1</a:t>
            </a:r>
          </a:p>
          <a:p>
            <a:r>
              <a:rPr lang="en-US" sz="3200" b="1" dirty="0">
                <a:solidFill>
                  <a:srgbClr val="0070C0"/>
                </a:solidFill>
              </a:rPr>
              <a:t>1 0</a:t>
            </a:r>
          </a:p>
          <a:p>
            <a:r>
              <a:rPr lang="en-US" sz="3200" b="1" dirty="0">
                <a:solidFill>
                  <a:srgbClr val="0070C0"/>
                </a:solidFill>
              </a:rPr>
              <a:t>0 1</a:t>
            </a:r>
          </a:p>
        </p:txBody>
      </p:sp>
      <p:sp>
        <p:nvSpPr>
          <p:cNvPr id="6" name="TextBox 5">
            <a:extLst>
              <a:ext uri="{FF2B5EF4-FFF2-40B4-BE49-F238E27FC236}">
                <a16:creationId xmlns:a16="http://schemas.microsoft.com/office/drawing/2014/main" id="{3E72B8D7-200B-16DD-931A-464A51713ECE}"/>
              </a:ext>
            </a:extLst>
          </p:cNvPr>
          <p:cNvSpPr txBox="1"/>
          <p:nvPr/>
        </p:nvSpPr>
        <p:spPr>
          <a:xfrm>
            <a:off x="4694013" y="2671356"/>
            <a:ext cx="2803973" cy="2062103"/>
          </a:xfrm>
          <a:prstGeom prst="rect">
            <a:avLst/>
          </a:prstGeom>
          <a:noFill/>
        </p:spPr>
        <p:txBody>
          <a:bodyPr wrap="none" rtlCol="0">
            <a:spAutoFit/>
          </a:bodyPr>
          <a:lstStyle/>
          <a:p>
            <a:r>
              <a:rPr lang="en-US" sz="3200" b="1" dirty="0"/>
              <a:t>1 0 1 1</a:t>
            </a:r>
          </a:p>
          <a:p>
            <a:r>
              <a:rPr lang="en-US" sz="3200" b="1" dirty="0"/>
              <a:t>0 1 1 0</a:t>
            </a:r>
          </a:p>
          <a:p>
            <a:r>
              <a:rPr lang="en-US" sz="3200" b="1" dirty="0"/>
              <a:t>0 1 1 0 1 0 0</a:t>
            </a:r>
          </a:p>
          <a:p>
            <a:r>
              <a:rPr lang="en-US" sz="3200" b="1" dirty="0"/>
              <a:t>0 0 0 1 1 0 0 0 1</a:t>
            </a:r>
          </a:p>
        </p:txBody>
      </p:sp>
      <p:sp>
        <p:nvSpPr>
          <p:cNvPr id="7" name="TextBox 6">
            <a:extLst>
              <a:ext uri="{FF2B5EF4-FFF2-40B4-BE49-F238E27FC236}">
                <a16:creationId xmlns:a16="http://schemas.microsoft.com/office/drawing/2014/main" id="{57795F66-3595-3139-691B-68A1D64C5707}"/>
              </a:ext>
            </a:extLst>
          </p:cNvPr>
          <p:cNvSpPr txBox="1"/>
          <p:nvPr/>
        </p:nvSpPr>
        <p:spPr>
          <a:xfrm>
            <a:off x="4100982" y="4634047"/>
            <a:ext cx="3708066" cy="584775"/>
          </a:xfrm>
          <a:prstGeom prst="rect">
            <a:avLst/>
          </a:prstGeom>
          <a:noFill/>
        </p:spPr>
        <p:txBody>
          <a:bodyPr wrap="none" rtlCol="0">
            <a:spAutoFit/>
          </a:bodyPr>
          <a:lstStyle/>
          <a:p>
            <a:r>
              <a:rPr lang="en-US" sz="3200" b="1" dirty="0"/>
              <a:t>0 0 0 0 0 1 0 0 1 1 0 0</a:t>
            </a:r>
          </a:p>
        </p:txBody>
      </p:sp>
      <p:sp>
        <p:nvSpPr>
          <p:cNvPr id="8" name="TextBox 7">
            <a:extLst>
              <a:ext uri="{FF2B5EF4-FFF2-40B4-BE49-F238E27FC236}">
                <a16:creationId xmlns:a16="http://schemas.microsoft.com/office/drawing/2014/main" id="{F8C0B066-1447-B223-BC5A-D7D54E05A30F}"/>
              </a:ext>
            </a:extLst>
          </p:cNvPr>
          <p:cNvSpPr txBox="1"/>
          <p:nvPr/>
        </p:nvSpPr>
        <p:spPr>
          <a:xfrm>
            <a:off x="3372929" y="5585618"/>
            <a:ext cx="5164171" cy="523220"/>
          </a:xfrm>
          <a:prstGeom prst="rect">
            <a:avLst/>
          </a:prstGeom>
          <a:noFill/>
        </p:spPr>
        <p:txBody>
          <a:bodyPr wrap="none" rtlCol="0">
            <a:spAutoFit/>
          </a:bodyPr>
          <a:lstStyle/>
          <a:p>
            <a:r>
              <a:rPr lang="en-US" sz="2800" b="1" dirty="0"/>
              <a:t>Hinders parallelism opportunities</a:t>
            </a:r>
          </a:p>
        </p:txBody>
      </p:sp>
    </p:spTree>
    <p:extLst>
      <p:ext uri="{BB962C8B-B14F-4D97-AF65-F5344CB8AC3E}">
        <p14:creationId xmlns:p14="http://schemas.microsoft.com/office/powerpoint/2010/main" val="11589515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89DC54-0719-4545-FE59-CE7D459D6B4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FE94C5B-CBC1-ECFA-0711-C8497FF86E30}"/>
              </a:ext>
            </a:extLst>
          </p:cNvPr>
          <p:cNvSpPr>
            <a:spLocks noGrp="1"/>
          </p:cNvSpPr>
          <p:nvPr>
            <p:ph type="title"/>
          </p:nvPr>
        </p:nvSpPr>
        <p:spPr/>
        <p:txBody>
          <a:bodyPr/>
          <a:lstStyle/>
          <a:p>
            <a:r>
              <a:rPr lang="en-US" dirty="0"/>
              <a:t>Warp-parallel iterative decompression</a:t>
            </a:r>
          </a:p>
        </p:txBody>
      </p:sp>
      <p:sp>
        <p:nvSpPr>
          <p:cNvPr id="4" name="Slide Number Placeholder 3">
            <a:extLst>
              <a:ext uri="{FF2B5EF4-FFF2-40B4-BE49-F238E27FC236}">
                <a16:creationId xmlns:a16="http://schemas.microsoft.com/office/drawing/2014/main" id="{F62A8B15-28DC-A293-EA0B-DBD801200792}"/>
              </a:ext>
            </a:extLst>
          </p:cNvPr>
          <p:cNvSpPr>
            <a:spLocks noGrp="1"/>
          </p:cNvSpPr>
          <p:nvPr>
            <p:ph type="sldNum" sz="quarter" idx="14"/>
          </p:nvPr>
        </p:nvSpPr>
        <p:spPr/>
        <p:txBody>
          <a:bodyPr/>
          <a:lstStyle/>
          <a:p>
            <a:fld id="{04AED599-1D0F-3E40-81CA-01C30F87847C}" type="slidenum">
              <a:rPr lang="en-US" smtClean="0"/>
              <a:pPr/>
              <a:t>61</a:t>
            </a:fld>
            <a:endParaRPr lang="en-US"/>
          </a:p>
        </p:txBody>
      </p:sp>
      <p:sp>
        <p:nvSpPr>
          <p:cNvPr id="15" name="TextBox 14">
            <a:extLst>
              <a:ext uri="{FF2B5EF4-FFF2-40B4-BE49-F238E27FC236}">
                <a16:creationId xmlns:a16="http://schemas.microsoft.com/office/drawing/2014/main" id="{1F8C5698-D79D-42CE-73BC-9E6612F17300}"/>
              </a:ext>
            </a:extLst>
          </p:cNvPr>
          <p:cNvSpPr txBox="1"/>
          <p:nvPr/>
        </p:nvSpPr>
        <p:spPr>
          <a:xfrm>
            <a:off x="3006112" y="5723534"/>
            <a:ext cx="1106393" cy="584775"/>
          </a:xfrm>
          <a:prstGeom prst="rect">
            <a:avLst/>
          </a:prstGeom>
          <a:noFill/>
        </p:spPr>
        <p:txBody>
          <a:bodyPr wrap="none" rtlCol="0">
            <a:spAutoFit/>
          </a:bodyPr>
          <a:lstStyle/>
          <a:p>
            <a:pPr algn="ctr"/>
            <a:r>
              <a:rPr lang="en-US" sz="3200" b="1" dirty="0"/>
              <a:t>Mask</a:t>
            </a:r>
          </a:p>
        </p:txBody>
      </p:sp>
      <p:sp>
        <p:nvSpPr>
          <p:cNvPr id="16" name="TextBox 15">
            <a:extLst>
              <a:ext uri="{FF2B5EF4-FFF2-40B4-BE49-F238E27FC236}">
                <a16:creationId xmlns:a16="http://schemas.microsoft.com/office/drawing/2014/main" id="{BC873A2E-2902-F644-F677-B0E6A333FA74}"/>
              </a:ext>
            </a:extLst>
          </p:cNvPr>
          <p:cNvSpPr txBox="1"/>
          <p:nvPr/>
        </p:nvSpPr>
        <p:spPr>
          <a:xfrm>
            <a:off x="4159871" y="5739914"/>
            <a:ext cx="5516254" cy="584775"/>
          </a:xfrm>
          <a:prstGeom prst="rect">
            <a:avLst/>
          </a:prstGeom>
          <a:noFill/>
        </p:spPr>
        <p:txBody>
          <a:bodyPr wrap="none" rtlCol="0">
            <a:spAutoFit/>
          </a:bodyPr>
          <a:lstStyle/>
          <a:p>
            <a:r>
              <a:rPr lang="en-US" sz="3200" b="1" dirty="0"/>
              <a:t>1 1 1 0 1 1 1 0 0 1 1 0 0 1 1 0 0 1</a:t>
            </a:r>
          </a:p>
        </p:txBody>
      </p:sp>
      <p:sp>
        <p:nvSpPr>
          <p:cNvPr id="19" name="TextBox 18">
            <a:extLst>
              <a:ext uri="{FF2B5EF4-FFF2-40B4-BE49-F238E27FC236}">
                <a16:creationId xmlns:a16="http://schemas.microsoft.com/office/drawing/2014/main" id="{133735D3-ABE3-0D4B-E458-B487C9DE769C}"/>
              </a:ext>
            </a:extLst>
          </p:cNvPr>
          <p:cNvSpPr txBox="1"/>
          <p:nvPr/>
        </p:nvSpPr>
        <p:spPr>
          <a:xfrm>
            <a:off x="4874256" y="1930687"/>
            <a:ext cx="2443489" cy="584775"/>
          </a:xfrm>
          <a:prstGeom prst="rect">
            <a:avLst/>
          </a:prstGeom>
          <a:noFill/>
        </p:spPr>
        <p:txBody>
          <a:bodyPr wrap="none" rtlCol="0">
            <a:spAutoFit/>
          </a:bodyPr>
          <a:lstStyle/>
          <a:p>
            <a:pPr algn="ctr"/>
            <a:r>
              <a:rPr lang="en-US" sz="3200" b="1" dirty="0"/>
              <a:t>CPU memory</a:t>
            </a:r>
          </a:p>
        </p:txBody>
      </p:sp>
      <p:grpSp>
        <p:nvGrpSpPr>
          <p:cNvPr id="31" name="Group 30">
            <a:extLst>
              <a:ext uri="{FF2B5EF4-FFF2-40B4-BE49-F238E27FC236}">
                <a16:creationId xmlns:a16="http://schemas.microsoft.com/office/drawing/2014/main" id="{962E9D3B-B818-2028-BC64-81067F6B7CD5}"/>
              </a:ext>
            </a:extLst>
          </p:cNvPr>
          <p:cNvGrpSpPr/>
          <p:nvPr/>
        </p:nvGrpSpPr>
        <p:grpSpPr>
          <a:xfrm>
            <a:off x="5293166" y="4331989"/>
            <a:ext cx="1649572" cy="584775"/>
            <a:chOff x="3950587" y="3910793"/>
            <a:chExt cx="2141297" cy="789307"/>
          </a:xfrm>
        </p:grpSpPr>
        <p:sp>
          <p:nvSpPr>
            <p:cNvPr id="17" name="Rectangle 16">
              <a:extLst>
                <a:ext uri="{FF2B5EF4-FFF2-40B4-BE49-F238E27FC236}">
                  <a16:creationId xmlns:a16="http://schemas.microsoft.com/office/drawing/2014/main" id="{2B27BD41-74D9-08AB-3EB7-1DFD2EAFBE53}"/>
                </a:ext>
              </a:extLst>
            </p:cNvPr>
            <p:cNvSpPr/>
            <p:nvPr/>
          </p:nvSpPr>
          <p:spPr>
            <a:xfrm>
              <a:off x="3950587" y="3922211"/>
              <a:ext cx="2133176" cy="777889"/>
            </a:xfrm>
            <a:prstGeom prst="rect">
              <a:avLst/>
            </a:prstGeom>
            <a:no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reeform 21">
              <a:extLst>
                <a:ext uri="{FF2B5EF4-FFF2-40B4-BE49-F238E27FC236}">
                  <a16:creationId xmlns:a16="http://schemas.microsoft.com/office/drawing/2014/main" id="{0FD6EFAE-9848-CB4E-E46D-E169360BBF98}"/>
                </a:ext>
              </a:extLst>
            </p:cNvPr>
            <p:cNvSpPr/>
            <p:nvPr/>
          </p:nvSpPr>
          <p:spPr>
            <a:xfrm flipH="1">
              <a:off x="4017980" y="3922211"/>
              <a:ext cx="222925" cy="777889"/>
            </a:xfrm>
            <a:custGeom>
              <a:avLst/>
              <a:gdLst>
                <a:gd name="connsiteX0" fmla="*/ 0 w 992025"/>
                <a:gd name="connsiteY0" fmla="*/ 0 h 1714476"/>
                <a:gd name="connsiteX1" fmla="*/ 991892 w 992025"/>
                <a:gd name="connsiteY1" fmla="*/ 650929 h 1714476"/>
                <a:gd name="connsiteX2" fmla="*/ 77492 w 992025"/>
                <a:gd name="connsiteY2" fmla="*/ 1224367 h 1714476"/>
                <a:gd name="connsiteX3" fmla="*/ 991892 w 992025"/>
                <a:gd name="connsiteY3" fmla="*/ 1704814 h 1714476"/>
              </a:gdLst>
              <a:ahLst/>
              <a:cxnLst>
                <a:cxn ang="0">
                  <a:pos x="connsiteX0" y="connsiteY0"/>
                </a:cxn>
                <a:cxn ang="0">
                  <a:pos x="connsiteX1" y="connsiteY1"/>
                </a:cxn>
                <a:cxn ang="0">
                  <a:pos x="connsiteX2" y="connsiteY2"/>
                </a:cxn>
                <a:cxn ang="0">
                  <a:pos x="connsiteX3" y="connsiteY3"/>
                </a:cxn>
              </a:cxnLst>
              <a:rect l="l" t="t" r="r" b="b"/>
              <a:pathLst>
                <a:path w="992025" h="1714476">
                  <a:moveTo>
                    <a:pt x="0" y="0"/>
                  </a:moveTo>
                  <a:cubicBezTo>
                    <a:pt x="489488" y="223434"/>
                    <a:pt x="978977" y="446868"/>
                    <a:pt x="991892" y="650929"/>
                  </a:cubicBezTo>
                  <a:cubicBezTo>
                    <a:pt x="1004807" y="854990"/>
                    <a:pt x="77492" y="1048720"/>
                    <a:pt x="77492" y="1224367"/>
                  </a:cubicBezTo>
                  <a:cubicBezTo>
                    <a:pt x="77492" y="1400014"/>
                    <a:pt x="718089" y="1779722"/>
                    <a:pt x="991892" y="1704814"/>
                  </a:cubicBezTo>
                </a:path>
              </a:pathLst>
            </a:custGeom>
            <a:noFill/>
            <a:ln w="285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eform 22">
              <a:extLst>
                <a:ext uri="{FF2B5EF4-FFF2-40B4-BE49-F238E27FC236}">
                  <a16:creationId xmlns:a16="http://schemas.microsoft.com/office/drawing/2014/main" id="{DF04A90A-8640-172B-FDE2-8D25EADA71D1}"/>
                </a:ext>
              </a:extLst>
            </p:cNvPr>
            <p:cNvSpPr/>
            <p:nvPr/>
          </p:nvSpPr>
          <p:spPr>
            <a:xfrm flipH="1">
              <a:off x="4282994" y="3922211"/>
              <a:ext cx="222925" cy="777889"/>
            </a:xfrm>
            <a:custGeom>
              <a:avLst/>
              <a:gdLst>
                <a:gd name="connsiteX0" fmla="*/ 0 w 992025"/>
                <a:gd name="connsiteY0" fmla="*/ 0 h 1714476"/>
                <a:gd name="connsiteX1" fmla="*/ 991892 w 992025"/>
                <a:gd name="connsiteY1" fmla="*/ 650929 h 1714476"/>
                <a:gd name="connsiteX2" fmla="*/ 77492 w 992025"/>
                <a:gd name="connsiteY2" fmla="*/ 1224367 h 1714476"/>
                <a:gd name="connsiteX3" fmla="*/ 991892 w 992025"/>
                <a:gd name="connsiteY3" fmla="*/ 1704814 h 1714476"/>
              </a:gdLst>
              <a:ahLst/>
              <a:cxnLst>
                <a:cxn ang="0">
                  <a:pos x="connsiteX0" y="connsiteY0"/>
                </a:cxn>
                <a:cxn ang="0">
                  <a:pos x="connsiteX1" y="connsiteY1"/>
                </a:cxn>
                <a:cxn ang="0">
                  <a:pos x="connsiteX2" y="connsiteY2"/>
                </a:cxn>
                <a:cxn ang="0">
                  <a:pos x="connsiteX3" y="connsiteY3"/>
                </a:cxn>
              </a:cxnLst>
              <a:rect l="l" t="t" r="r" b="b"/>
              <a:pathLst>
                <a:path w="992025" h="1714476">
                  <a:moveTo>
                    <a:pt x="0" y="0"/>
                  </a:moveTo>
                  <a:cubicBezTo>
                    <a:pt x="489488" y="223434"/>
                    <a:pt x="978977" y="446868"/>
                    <a:pt x="991892" y="650929"/>
                  </a:cubicBezTo>
                  <a:cubicBezTo>
                    <a:pt x="1004807" y="854990"/>
                    <a:pt x="77492" y="1048720"/>
                    <a:pt x="77492" y="1224367"/>
                  </a:cubicBezTo>
                  <a:cubicBezTo>
                    <a:pt x="77492" y="1400014"/>
                    <a:pt x="718089" y="1779722"/>
                    <a:pt x="991892" y="1704814"/>
                  </a:cubicBezTo>
                </a:path>
              </a:pathLst>
            </a:custGeom>
            <a:noFill/>
            <a:ln w="285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E37D918-04BA-3907-92F5-AF79DEA42533}"/>
                </a:ext>
              </a:extLst>
            </p:cNvPr>
            <p:cNvSpPr/>
            <p:nvPr/>
          </p:nvSpPr>
          <p:spPr>
            <a:xfrm flipH="1">
              <a:off x="4548008" y="3922211"/>
              <a:ext cx="222925" cy="777889"/>
            </a:xfrm>
            <a:custGeom>
              <a:avLst/>
              <a:gdLst>
                <a:gd name="connsiteX0" fmla="*/ 0 w 992025"/>
                <a:gd name="connsiteY0" fmla="*/ 0 h 1714476"/>
                <a:gd name="connsiteX1" fmla="*/ 991892 w 992025"/>
                <a:gd name="connsiteY1" fmla="*/ 650929 h 1714476"/>
                <a:gd name="connsiteX2" fmla="*/ 77492 w 992025"/>
                <a:gd name="connsiteY2" fmla="*/ 1224367 h 1714476"/>
                <a:gd name="connsiteX3" fmla="*/ 991892 w 992025"/>
                <a:gd name="connsiteY3" fmla="*/ 1704814 h 1714476"/>
              </a:gdLst>
              <a:ahLst/>
              <a:cxnLst>
                <a:cxn ang="0">
                  <a:pos x="connsiteX0" y="connsiteY0"/>
                </a:cxn>
                <a:cxn ang="0">
                  <a:pos x="connsiteX1" y="connsiteY1"/>
                </a:cxn>
                <a:cxn ang="0">
                  <a:pos x="connsiteX2" y="connsiteY2"/>
                </a:cxn>
                <a:cxn ang="0">
                  <a:pos x="connsiteX3" y="connsiteY3"/>
                </a:cxn>
              </a:cxnLst>
              <a:rect l="l" t="t" r="r" b="b"/>
              <a:pathLst>
                <a:path w="992025" h="1714476">
                  <a:moveTo>
                    <a:pt x="0" y="0"/>
                  </a:moveTo>
                  <a:cubicBezTo>
                    <a:pt x="489488" y="223434"/>
                    <a:pt x="978977" y="446868"/>
                    <a:pt x="991892" y="650929"/>
                  </a:cubicBezTo>
                  <a:cubicBezTo>
                    <a:pt x="1004807" y="854990"/>
                    <a:pt x="77492" y="1048720"/>
                    <a:pt x="77492" y="1224367"/>
                  </a:cubicBezTo>
                  <a:cubicBezTo>
                    <a:pt x="77492" y="1400014"/>
                    <a:pt x="718089" y="1779722"/>
                    <a:pt x="991892" y="1704814"/>
                  </a:cubicBezTo>
                </a:path>
              </a:pathLst>
            </a:custGeom>
            <a:noFill/>
            <a:ln w="285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Freeform 24">
              <a:extLst>
                <a:ext uri="{FF2B5EF4-FFF2-40B4-BE49-F238E27FC236}">
                  <a16:creationId xmlns:a16="http://schemas.microsoft.com/office/drawing/2014/main" id="{8B192197-07FE-B1C3-7694-7D43F97CF968}"/>
                </a:ext>
              </a:extLst>
            </p:cNvPr>
            <p:cNvSpPr/>
            <p:nvPr/>
          </p:nvSpPr>
          <p:spPr>
            <a:xfrm flipH="1">
              <a:off x="4813022" y="3922211"/>
              <a:ext cx="222925" cy="777889"/>
            </a:xfrm>
            <a:custGeom>
              <a:avLst/>
              <a:gdLst>
                <a:gd name="connsiteX0" fmla="*/ 0 w 992025"/>
                <a:gd name="connsiteY0" fmla="*/ 0 h 1714476"/>
                <a:gd name="connsiteX1" fmla="*/ 991892 w 992025"/>
                <a:gd name="connsiteY1" fmla="*/ 650929 h 1714476"/>
                <a:gd name="connsiteX2" fmla="*/ 77492 w 992025"/>
                <a:gd name="connsiteY2" fmla="*/ 1224367 h 1714476"/>
                <a:gd name="connsiteX3" fmla="*/ 991892 w 992025"/>
                <a:gd name="connsiteY3" fmla="*/ 1704814 h 1714476"/>
              </a:gdLst>
              <a:ahLst/>
              <a:cxnLst>
                <a:cxn ang="0">
                  <a:pos x="connsiteX0" y="connsiteY0"/>
                </a:cxn>
                <a:cxn ang="0">
                  <a:pos x="connsiteX1" y="connsiteY1"/>
                </a:cxn>
                <a:cxn ang="0">
                  <a:pos x="connsiteX2" y="connsiteY2"/>
                </a:cxn>
                <a:cxn ang="0">
                  <a:pos x="connsiteX3" y="connsiteY3"/>
                </a:cxn>
              </a:cxnLst>
              <a:rect l="l" t="t" r="r" b="b"/>
              <a:pathLst>
                <a:path w="992025" h="1714476">
                  <a:moveTo>
                    <a:pt x="0" y="0"/>
                  </a:moveTo>
                  <a:cubicBezTo>
                    <a:pt x="489488" y="223434"/>
                    <a:pt x="978977" y="446868"/>
                    <a:pt x="991892" y="650929"/>
                  </a:cubicBezTo>
                  <a:cubicBezTo>
                    <a:pt x="1004807" y="854990"/>
                    <a:pt x="77492" y="1048720"/>
                    <a:pt x="77492" y="1224367"/>
                  </a:cubicBezTo>
                  <a:cubicBezTo>
                    <a:pt x="77492" y="1400014"/>
                    <a:pt x="718089" y="1779722"/>
                    <a:pt x="991892" y="1704814"/>
                  </a:cubicBezTo>
                </a:path>
              </a:pathLst>
            </a:custGeom>
            <a:noFill/>
            <a:ln w="285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Freeform 25">
              <a:extLst>
                <a:ext uri="{FF2B5EF4-FFF2-40B4-BE49-F238E27FC236}">
                  <a16:creationId xmlns:a16="http://schemas.microsoft.com/office/drawing/2014/main" id="{0C317360-B142-643E-2229-5586EC0124A4}"/>
                </a:ext>
              </a:extLst>
            </p:cNvPr>
            <p:cNvSpPr/>
            <p:nvPr/>
          </p:nvSpPr>
          <p:spPr>
            <a:xfrm flipH="1">
              <a:off x="5078036" y="3922211"/>
              <a:ext cx="222925" cy="777889"/>
            </a:xfrm>
            <a:custGeom>
              <a:avLst/>
              <a:gdLst>
                <a:gd name="connsiteX0" fmla="*/ 0 w 992025"/>
                <a:gd name="connsiteY0" fmla="*/ 0 h 1714476"/>
                <a:gd name="connsiteX1" fmla="*/ 991892 w 992025"/>
                <a:gd name="connsiteY1" fmla="*/ 650929 h 1714476"/>
                <a:gd name="connsiteX2" fmla="*/ 77492 w 992025"/>
                <a:gd name="connsiteY2" fmla="*/ 1224367 h 1714476"/>
                <a:gd name="connsiteX3" fmla="*/ 991892 w 992025"/>
                <a:gd name="connsiteY3" fmla="*/ 1704814 h 1714476"/>
              </a:gdLst>
              <a:ahLst/>
              <a:cxnLst>
                <a:cxn ang="0">
                  <a:pos x="connsiteX0" y="connsiteY0"/>
                </a:cxn>
                <a:cxn ang="0">
                  <a:pos x="connsiteX1" y="connsiteY1"/>
                </a:cxn>
                <a:cxn ang="0">
                  <a:pos x="connsiteX2" y="connsiteY2"/>
                </a:cxn>
                <a:cxn ang="0">
                  <a:pos x="connsiteX3" y="connsiteY3"/>
                </a:cxn>
              </a:cxnLst>
              <a:rect l="l" t="t" r="r" b="b"/>
              <a:pathLst>
                <a:path w="992025" h="1714476">
                  <a:moveTo>
                    <a:pt x="0" y="0"/>
                  </a:moveTo>
                  <a:cubicBezTo>
                    <a:pt x="489488" y="223434"/>
                    <a:pt x="978977" y="446868"/>
                    <a:pt x="991892" y="650929"/>
                  </a:cubicBezTo>
                  <a:cubicBezTo>
                    <a:pt x="1004807" y="854990"/>
                    <a:pt x="77492" y="1048720"/>
                    <a:pt x="77492" y="1224367"/>
                  </a:cubicBezTo>
                  <a:cubicBezTo>
                    <a:pt x="77492" y="1400014"/>
                    <a:pt x="718089" y="1779722"/>
                    <a:pt x="991892" y="1704814"/>
                  </a:cubicBezTo>
                </a:path>
              </a:pathLst>
            </a:custGeom>
            <a:noFill/>
            <a:ln w="285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4C32AC90-5B17-BB9D-1BA8-DBF1EB451847}"/>
                </a:ext>
              </a:extLst>
            </p:cNvPr>
            <p:cNvSpPr/>
            <p:nvPr/>
          </p:nvSpPr>
          <p:spPr>
            <a:xfrm flipH="1">
              <a:off x="5343050" y="3910794"/>
              <a:ext cx="222925" cy="777889"/>
            </a:xfrm>
            <a:custGeom>
              <a:avLst/>
              <a:gdLst>
                <a:gd name="connsiteX0" fmla="*/ 0 w 992025"/>
                <a:gd name="connsiteY0" fmla="*/ 0 h 1714476"/>
                <a:gd name="connsiteX1" fmla="*/ 991892 w 992025"/>
                <a:gd name="connsiteY1" fmla="*/ 650929 h 1714476"/>
                <a:gd name="connsiteX2" fmla="*/ 77492 w 992025"/>
                <a:gd name="connsiteY2" fmla="*/ 1224367 h 1714476"/>
                <a:gd name="connsiteX3" fmla="*/ 991892 w 992025"/>
                <a:gd name="connsiteY3" fmla="*/ 1704814 h 1714476"/>
              </a:gdLst>
              <a:ahLst/>
              <a:cxnLst>
                <a:cxn ang="0">
                  <a:pos x="connsiteX0" y="connsiteY0"/>
                </a:cxn>
                <a:cxn ang="0">
                  <a:pos x="connsiteX1" y="connsiteY1"/>
                </a:cxn>
                <a:cxn ang="0">
                  <a:pos x="connsiteX2" y="connsiteY2"/>
                </a:cxn>
                <a:cxn ang="0">
                  <a:pos x="connsiteX3" y="connsiteY3"/>
                </a:cxn>
              </a:cxnLst>
              <a:rect l="l" t="t" r="r" b="b"/>
              <a:pathLst>
                <a:path w="992025" h="1714476">
                  <a:moveTo>
                    <a:pt x="0" y="0"/>
                  </a:moveTo>
                  <a:cubicBezTo>
                    <a:pt x="489488" y="223434"/>
                    <a:pt x="978977" y="446868"/>
                    <a:pt x="991892" y="650929"/>
                  </a:cubicBezTo>
                  <a:cubicBezTo>
                    <a:pt x="1004807" y="854990"/>
                    <a:pt x="77492" y="1048720"/>
                    <a:pt x="77492" y="1224367"/>
                  </a:cubicBezTo>
                  <a:cubicBezTo>
                    <a:pt x="77492" y="1400014"/>
                    <a:pt x="718089" y="1779722"/>
                    <a:pt x="991892" y="1704814"/>
                  </a:cubicBezTo>
                </a:path>
              </a:pathLst>
            </a:custGeom>
            <a:noFill/>
            <a:ln w="285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Freeform 27">
              <a:extLst>
                <a:ext uri="{FF2B5EF4-FFF2-40B4-BE49-F238E27FC236}">
                  <a16:creationId xmlns:a16="http://schemas.microsoft.com/office/drawing/2014/main" id="{4A8775DB-3B7B-C727-C04B-2843BFC4B5DF}"/>
                </a:ext>
              </a:extLst>
            </p:cNvPr>
            <p:cNvSpPr/>
            <p:nvPr/>
          </p:nvSpPr>
          <p:spPr>
            <a:xfrm flipH="1">
              <a:off x="5608064" y="3910794"/>
              <a:ext cx="222925" cy="777889"/>
            </a:xfrm>
            <a:custGeom>
              <a:avLst/>
              <a:gdLst>
                <a:gd name="connsiteX0" fmla="*/ 0 w 992025"/>
                <a:gd name="connsiteY0" fmla="*/ 0 h 1714476"/>
                <a:gd name="connsiteX1" fmla="*/ 991892 w 992025"/>
                <a:gd name="connsiteY1" fmla="*/ 650929 h 1714476"/>
                <a:gd name="connsiteX2" fmla="*/ 77492 w 992025"/>
                <a:gd name="connsiteY2" fmla="*/ 1224367 h 1714476"/>
                <a:gd name="connsiteX3" fmla="*/ 991892 w 992025"/>
                <a:gd name="connsiteY3" fmla="*/ 1704814 h 1714476"/>
              </a:gdLst>
              <a:ahLst/>
              <a:cxnLst>
                <a:cxn ang="0">
                  <a:pos x="connsiteX0" y="connsiteY0"/>
                </a:cxn>
                <a:cxn ang="0">
                  <a:pos x="connsiteX1" y="connsiteY1"/>
                </a:cxn>
                <a:cxn ang="0">
                  <a:pos x="connsiteX2" y="connsiteY2"/>
                </a:cxn>
                <a:cxn ang="0">
                  <a:pos x="connsiteX3" y="connsiteY3"/>
                </a:cxn>
              </a:cxnLst>
              <a:rect l="l" t="t" r="r" b="b"/>
              <a:pathLst>
                <a:path w="992025" h="1714476">
                  <a:moveTo>
                    <a:pt x="0" y="0"/>
                  </a:moveTo>
                  <a:cubicBezTo>
                    <a:pt x="489488" y="223434"/>
                    <a:pt x="978977" y="446868"/>
                    <a:pt x="991892" y="650929"/>
                  </a:cubicBezTo>
                  <a:cubicBezTo>
                    <a:pt x="1004807" y="854990"/>
                    <a:pt x="77492" y="1048720"/>
                    <a:pt x="77492" y="1224367"/>
                  </a:cubicBezTo>
                  <a:cubicBezTo>
                    <a:pt x="77492" y="1400014"/>
                    <a:pt x="718089" y="1779722"/>
                    <a:pt x="991892" y="1704814"/>
                  </a:cubicBezTo>
                </a:path>
              </a:pathLst>
            </a:custGeom>
            <a:noFill/>
            <a:ln w="285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72695727-3C7C-9513-B551-3F874400F08D}"/>
                </a:ext>
              </a:extLst>
            </p:cNvPr>
            <p:cNvSpPr/>
            <p:nvPr/>
          </p:nvSpPr>
          <p:spPr>
            <a:xfrm flipH="1">
              <a:off x="5868959" y="3910793"/>
              <a:ext cx="222925" cy="777889"/>
            </a:xfrm>
            <a:custGeom>
              <a:avLst/>
              <a:gdLst>
                <a:gd name="connsiteX0" fmla="*/ 0 w 992025"/>
                <a:gd name="connsiteY0" fmla="*/ 0 h 1714476"/>
                <a:gd name="connsiteX1" fmla="*/ 991892 w 992025"/>
                <a:gd name="connsiteY1" fmla="*/ 650929 h 1714476"/>
                <a:gd name="connsiteX2" fmla="*/ 77492 w 992025"/>
                <a:gd name="connsiteY2" fmla="*/ 1224367 h 1714476"/>
                <a:gd name="connsiteX3" fmla="*/ 991892 w 992025"/>
                <a:gd name="connsiteY3" fmla="*/ 1704814 h 1714476"/>
              </a:gdLst>
              <a:ahLst/>
              <a:cxnLst>
                <a:cxn ang="0">
                  <a:pos x="connsiteX0" y="connsiteY0"/>
                </a:cxn>
                <a:cxn ang="0">
                  <a:pos x="connsiteX1" y="connsiteY1"/>
                </a:cxn>
                <a:cxn ang="0">
                  <a:pos x="connsiteX2" y="connsiteY2"/>
                </a:cxn>
                <a:cxn ang="0">
                  <a:pos x="connsiteX3" y="connsiteY3"/>
                </a:cxn>
              </a:cxnLst>
              <a:rect l="l" t="t" r="r" b="b"/>
              <a:pathLst>
                <a:path w="992025" h="1714476">
                  <a:moveTo>
                    <a:pt x="0" y="0"/>
                  </a:moveTo>
                  <a:cubicBezTo>
                    <a:pt x="489488" y="223434"/>
                    <a:pt x="978977" y="446868"/>
                    <a:pt x="991892" y="650929"/>
                  </a:cubicBezTo>
                  <a:cubicBezTo>
                    <a:pt x="1004807" y="854990"/>
                    <a:pt x="77492" y="1048720"/>
                    <a:pt x="77492" y="1224367"/>
                  </a:cubicBezTo>
                  <a:cubicBezTo>
                    <a:pt x="77492" y="1400014"/>
                    <a:pt x="718089" y="1779722"/>
                    <a:pt x="991892" y="1704814"/>
                  </a:cubicBezTo>
                </a:path>
              </a:pathLst>
            </a:custGeom>
            <a:noFill/>
            <a:ln w="285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33" name="Rectangle 32">
            <a:extLst>
              <a:ext uri="{FF2B5EF4-FFF2-40B4-BE49-F238E27FC236}">
                <a16:creationId xmlns:a16="http://schemas.microsoft.com/office/drawing/2014/main" id="{A1A020F7-9F01-E9C8-0CF8-8E475FA33AEA}"/>
              </a:ext>
            </a:extLst>
          </p:cNvPr>
          <p:cNvSpPr/>
          <p:nvPr/>
        </p:nvSpPr>
        <p:spPr>
          <a:xfrm>
            <a:off x="3163740" y="2466081"/>
            <a:ext cx="5864519" cy="584775"/>
          </a:xfrm>
          <a:prstGeom prst="rect">
            <a:avLst/>
          </a:prstGeom>
          <a:no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Compressed data</a:t>
            </a:r>
          </a:p>
        </p:txBody>
      </p:sp>
      <p:cxnSp>
        <p:nvCxnSpPr>
          <p:cNvPr id="41" name="Straight Arrow Connector 40">
            <a:extLst>
              <a:ext uri="{FF2B5EF4-FFF2-40B4-BE49-F238E27FC236}">
                <a16:creationId xmlns:a16="http://schemas.microsoft.com/office/drawing/2014/main" id="{902458F7-F3E7-B0E5-905B-65B3FB34BE92}"/>
              </a:ext>
            </a:extLst>
          </p:cNvPr>
          <p:cNvCxnSpPr>
            <a:stCxn id="17" idx="0"/>
            <a:endCxn id="35" idx="2"/>
          </p:cNvCxnSpPr>
          <p:nvPr/>
        </p:nvCxnSpPr>
        <p:spPr>
          <a:xfrm flipH="1" flipV="1">
            <a:off x="4137576" y="3057300"/>
            <a:ext cx="1977248" cy="1283148"/>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27F6F45D-E92C-52EF-AB72-33D8BDF7D911}"/>
              </a:ext>
            </a:extLst>
          </p:cNvPr>
          <p:cNvCxnSpPr>
            <a:cxnSpLocks/>
            <a:stCxn id="25" idx="0"/>
            <a:endCxn id="37" idx="2"/>
          </p:cNvCxnSpPr>
          <p:nvPr/>
        </p:nvCxnSpPr>
        <p:spPr>
          <a:xfrm flipH="1" flipV="1">
            <a:off x="6082729" y="3057299"/>
            <a:ext cx="46556" cy="1283149"/>
          </a:xfrm>
          <a:prstGeom prst="straightConnector1">
            <a:avLst/>
          </a:prstGeom>
          <a:ln w="38100">
            <a:prstDash val="dash"/>
            <a:tailEnd type="triangle"/>
          </a:ln>
        </p:spPr>
        <p:style>
          <a:lnRef idx="2">
            <a:schemeClr val="accent1"/>
          </a:lnRef>
          <a:fillRef idx="0">
            <a:schemeClr val="accent1"/>
          </a:fillRef>
          <a:effectRef idx="1">
            <a:schemeClr val="accent1"/>
          </a:effectRef>
          <a:fontRef idx="minor">
            <a:schemeClr val="tx1"/>
          </a:fontRef>
        </p:style>
      </p:cxnSp>
      <p:sp>
        <p:nvSpPr>
          <p:cNvPr id="35" name="Rectangle 34">
            <a:extLst>
              <a:ext uri="{FF2B5EF4-FFF2-40B4-BE49-F238E27FC236}">
                <a16:creationId xmlns:a16="http://schemas.microsoft.com/office/drawing/2014/main" id="{EE5D1874-07B7-A3E7-8CE1-8EE46024A721}"/>
              </a:ext>
            </a:extLst>
          </p:cNvPr>
          <p:cNvSpPr/>
          <p:nvPr/>
        </p:nvSpPr>
        <p:spPr>
          <a:xfrm>
            <a:off x="3163740" y="2472525"/>
            <a:ext cx="1947672" cy="584775"/>
          </a:xfrm>
          <a:prstGeom prst="rect">
            <a:avLst/>
          </a:prstGeom>
          <a:no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Region</a:t>
            </a:r>
          </a:p>
        </p:txBody>
      </p:sp>
      <p:sp>
        <p:nvSpPr>
          <p:cNvPr id="37" name="Rectangle 36">
            <a:extLst>
              <a:ext uri="{FF2B5EF4-FFF2-40B4-BE49-F238E27FC236}">
                <a16:creationId xmlns:a16="http://schemas.microsoft.com/office/drawing/2014/main" id="{E5EDC043-6C51-0952-C6C0-5040BD63C138}"/>
              </a:ext>
            </a:extLst>
          </p:cNvPr>
          <p:cNvSpPr/>
          <p:nvPr/>
        </p:nvSpPr>
        <p:spPr>
          <a:xfrm>
            <a:off x="5108893" y="2472524"/>
            <a:ext cx="1947672" cy="584775"/>
          </a:xfrm>
          <a:prstGeom prst="rect">
            <a:avLst/>
          </a:prstGeom>
          <a:no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Region</a:t>
            </a:r>
          </a:p>
        </p:txBody>
      </p:sp>
      <p:sp>
        <p:nvSpPr>
          <p:cNvPr id="45" name="Rectangle 44">
            <a:extLst>
              <a:ext uri="{FF2B5EF4-FFF2-40B4-BE49-F238E27FC236}">
                <a16:creationId xmlns:a16="http://schemas.microsoft.com/office/drawing/2014/main" id="{D02447CA-A8BC-7D72-D904-4FA376CC735D}"/>
              </a:ext>
            </a:extLst>
          </p:cNvPr>
          <p:cNvSpPr/>
          <p:nvPr/>
        </p:nvSpPr>
        <p:spPr>
          <a:xfrm>
            <a:off x="7056565" y="2472524"/>
            <a:ext cx="1947672" cy="584775"/>
          </a:xfrm>
          <a:prstGeom prst="rect">
            <a:avLst/>
          </a:prstGeom>
          <a:no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a:t>
            </a:r>
          </a:p>
        </p:txBody>
      </p:sp>
      <p:sp>
        <p:nvSpPr>
          <p:cNvPr id="47" name="Rounded Rectangle 46">
            <a:extLst>
              <a:ext uri="{FF2B5EF4-FFF2-40B4-BE49-F238E27FC236}">
                <a16:creationId xmlns:a16="http://schemas.microsoft.com/office/drawing/2014/main" id="{E4578B9F-5235-A66D-D7F8-40ED9A45C14B}"/>
              </a:ext>
            </a:extLst>
          </p:cNvPr>
          <p:cNvSpPr/>
          <p:nvPr/>
        </p:nvSpPr>
        <p:spPr>
          <a:xfrm>
            <a:off x="1642270" y="4109475"/>
            <a:ext cx="8907461" cy="2246874"/>
          </a:xfrm>
          <a:prstGeom prst="roundRect">
            <a:avLst/>
          </a:prstGeom>
          <a:noFill/>
          <a:ln w="57150">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3200" b="1" dirty="0">
                <a:solidFill>
                  <a:schemeClr val="tx1"/>
                </a:solidFill>
              </a:rPr>
              <a:t>GPU</a:t>
            </a:r>
          </a:p>
        </p:txBody>
      </p:sp>
      <p:sp>
        <p:nvSpPr>
          <p:cNvPr id="49" name="Rectangle 48">
            <a:extLst>
              <a:ext uri="{FF2B5EF4-FFF2-40B4-BE49-F238E27FC236}">
                <a16:creationId xmlns:a16="http://schemas.microsoft.com/office/drawing/2014/main" id="{D8FEF312-D62E-CB1B-1727-BDD9DD80F6F2}"/>
              </a:ext>
            </a:extLst>
          </p:cNvPr>
          <p:cNvSpPr/>
          <p:nvPr/>
        </p:nvSpPr>
        <p:spPr>
          <a:xfrm>
            <a:off x="7966093" y="4564397"/>
            <a:ext cx="1947672" cy="584775"/>
          </a:xfrm>
          <a:prstGeom prst="rect">
            <a:avLst/>
          </a:prstGeom>
          <a:no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Region</a:t>
            </a:r>
          </a:p>
        </p:txBody>
      </p:sp>
      <p:grpSp>
        <p:nvGrpSpPr>
          <p:cNvPr id="59" name="Group 58">
            <a:extLst>
              <a:ext uri="{FF2B5EF4-FFF2-40B4-BE49-F238E27FC236}">
                <a16:creationId xmlns:a16="http://schemas.microsoft.com/office/drawing/2014/main" id="{09A903F3-8BD5-7833-3707-CC89361EDB5B}"/>
              </a:ext>
            </a:extLst>
          </p:cNvPr>
          <p:cNvGrpSpPr/>
          <p:nvPr/>
        </p:nvGrpSpPr>
        <p:grpSpPr>
          <a:xfrm>
            <a:off x="5293166" y="4341646"/>
            <a:ext cx="1605669" cy="576316"/>
            <a:chOff x="5141047" y="4341646"/>
            <a:chExt cx="1605669" cy="576316"/>
          </a:xfrm>
        </p:grpSpPr>
        <p:sp>
          <p:nvSpPr>
            <p:cNvPr id="50" name="Freeform 49">
              <a:extLst>
                <a:ext uri="{FF2B5EF4-FFF2-40B4-BE49-F238E27FC236}">
                  <a16:creationId xmlns:a16="http://schemas.microsoft.com/office/drawing/2014/main" id="{BAF73DB1-1AFE-7338-05E7-6AB561AD71AC}"/>
                </a:ext>
              </a:extLst>
            </p:cNvPr>
            <p:cNvSpPr/>
            <p:nvPr/>
          </p:nvSpPr>
          <p:spPr>
            <a:xfrm flipH="1">
              <a:off x="5141047" y="4341646"/>
              <a:ext cx="171733" cy="576316"/>
            </a:xfrm>
            <a:custGeom>
              <a:avLst/>
              <a:gdLst>
                <a:gd name="connsiteX0" fmla="*/ 0 w 992025"/>
                <a:gd name="connsiteY0" fmla="*/ 0 h 1714476"/>
                <a:gd name="connsiteX1" fmla="*/ 991892 w 992025"/>
                <a:gd name="connsiteY1" fmla="*/ 650929 h 1714476"/>
                <a:gd name="connsiteX2" fmla="*/ 77492 w 992025"/>
                <a:gd name="connsiteY2" fmla="*/ 1224367 h 1714476"/>
                <a:gd name="connsiteX3" fmla="*/ 991892 w 992025"/>
                <a:gd name="connsiteY3" fmla="*/ 1704814 h 1714476"/>
              </a:gdLst>
              <a:ahLst/>
              <a:cxnLst>
                <a:cxn ang="0">
                  <a:pos x="connsiteX0" y="connsiteY0"/>
                </a:cxn>
                <a:cxn ang="0">
                  <a:pos x="connsiteX1" y="connsiteY1"/>
                </a:cxn>
                <a:cxn ang="0">
                  <a:pos x="connsiteX2" y="connsiteY2"/>
                </a:cxn>
                <a:cxn ang="0">
                  <a:pos x="connsiteX3" y="connsiteY3"/>
                </a:cxn>
              </a:cxnLst>
              <a:rect l="l" t="t" r="r" b="b"/>
              <a:pathLst>
                <a:path w="992025" h="1714476">
                  <a:moveTo>
                    <a:pt x="0" y="0"/>
                  </a:moveTo>
                  <a:cubicBezTo>
                    <a:pt x="489488" y="223434"/>
                    <a:pt x="978977" y="446868"/>
                    <a:pt x="991892" y="650929"/>
                  </a:cubicBezTo>
                  <a:cubicBezTo>
                    <a:pt x="1004807" y="854990"/>
                    <a:pt x="77492" y="1048720"/>
                    <a:pt x="77492" y="1224367"/>
                  </a:cubicBezTo>
                  <a:cubicBezTo>
                    <a:pt x="77492" y="1400014"/>
                    <a:pt x="718089" y="1779722"/>
                    <a:pt x="991892" y="1704814"/>
                  </a:cubicBezTo>
                </a:path>
              </a:pathLst>
            </a:custGeom>
            <a:noFill/>
            <a:ln w="285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Freeform 50">
              <a:extLst>
                <a:ext uri="{FF2B5EF4-FFF2-40B4-BE49-F238E27FC236}">
                  <a16:creationId xmlns:a16="http://schemas.microsoft.com/office/drawing/2014/main" id="{D756EABA-D47E-0CAD-3B1C-5759B51289C8}"/>
                </a:ext>
              </a:extLst>
            </p:cNvPr>
            <p:cNvSpPr/>
            <p:nvPr/>
          </p:nvSpPr>
          <p:spPr>
            <a:xfrm flipH="1">
              <a:off x="5858015" y="4341646"/>
              <a:ext cx="171733" cy="576316"/>
            </a:xfrm>
            <a:custGeom>
              <a:avLst/>
              <a:gdLst>
                <a:gd name="connsiteX0" fmla="*/ 0 w 992025"/>
                <a:gd name="connsiteY0" fmla="*/ 0 h 1714476"/>
                <a:gd name="connsiteX1" fmla="*/ 991892 w 992025"/>
                <a:gd name="connsiteY1" fmla="*/ 650929 h 1714476"/>
                <a:gd name="connsiteX2" fmla="*/ 77492 w 992025"/>
                <a:gd name="connsiteY2" fmla="*/ 1224367 h 1714476"/>
                <a:gd name="connsiteX3" fmla="*/ 991892 w 992025"/>
                <a:gd name="connsiteY3" fmla="*/ 1704814 h 1714476"/>
              </a:gdLst>
              <a:ahLst/>
              <a:cxnLst>
                <a:cxn ang="0">
                  <a:pos x="connsiteX0" y="connsiteY0"/>
                </a:cxn>
                <a:cxn ang="0">
                  <a:pos x="connsiteX1" y="connsiteY1"/>
                </a:cxn>
                <a:cxn ang="0">
                  <a:pos x="connsiteX2" y="connsiteY2"/>
                </a:cxn>
                <a:cxn ang="0">
                  <a:pos x="connsiteX3" y="connsiteY3"/>
                </a:cxn>
              </a:cxnLst>
              <a:rect l="l" t="t" r="r" b="b"/>
              <a:pathLst>
                <a:path w="992025" h="1714476">
                  <a:moveTo>
                    <a:pt x="0" y="0"/>
                  </a:moveTo>
                  <a:cubicBezTo>
                    <a:pt x="489488" y="223434"/>
                    <a:pt x="978977" y="446868"/>
                    <a:pt x="991892" y="650929"/>
                  </a:cubicBezTo>
                  <a:cubicBezTo>
                    <a:pt x="1004807" y="854990"/>
                    <a:pt x="77492" y="1048720"/>
                    <a:pt x="77492" y="1224367"/>
                  </a:cubicBezTo>
                  <a:cubicBezTo>
                    <a:pt x="77492" y="1400014"/>
                    <a:pt x="718089" y="1779722"/>
                    <a:pt x="991892" y="1704814"/>
                  </a:cubicBezTo>
                </a:path>
              </a:pathLst>
            </a:custGeom>
            <a:noFill/>
            <a:ln w="285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Freeform 51">
              <a:extLst>
                <a:ext uri="{FF2B5EF4-FFF2-40B4-BE49-F238E27FC236}">
                  <a16:creationId xmlns:a16="http://schemas.microsoft.com/office/drawing/2014/main" id="{880B272B-3CC3-E6D9-A5B0-F62AD0553BAC}"/>
                </a:ext>
              </a:extLst>
            </p:cNvPr>
            <p:cNvSpPr/>
            <p:nvPr/>
          </p:nvSpPr>
          <p:spPr>
            <a:xfrm flipH="1">
              <a:off x="6574983" y="4341646"/>
              <a:ext cx="171733" cy="576316"/>
            </a:xfrm>
            <a:custGeom>
              <a:avLst/>
              <a:gdLst>
                <a:gd name="connsiteX0" fmla="*/ 0 w 992025"/>
                <a:gd name="connsiteY0" fmla="*/ 0 h 1714476"/>
                <a:gd name="connsiteX1" fmla="*/ 991892 w 992025"/>
                <a:gd name="connsiteY1" fmla="*/ 650929 h 1714476"/>
                <a:gd name="connsiteX2" fmla="*/ 77492 w 992025"/>
                <a:gd name="connsiteY2" fmla="*/ 1224367 h 1714476"/>
                <a:gd name="connsiteX3" fmla="*/ 991892 w 992025"/>
                <a:gd name="connsiteY3" fmla="*/ 1704814 h 1714476"/>
              </a:gdLst>
              <a:ahLst/>
              <a:cxnLst>
                <a:cxn ang="0">
                  <a:pos x="connsiteX0" y="connsiteY0"/>
                </a:cxn>
                <a:cxn ang="0">
                  <a:pos x="connsiteX1" y="connsiteY1"/>
                </a:cxn>
                <a:cxn ang="0">
                  <a:pos x="connsiteX2" y="connsiteY2"/>
                </a:cxn>
                <a:cxn ang="0">
                  <a:pos x="connsiteX3" y="connsiteY3"/>
                </a:cxn>
              </a:cxnLst>
              <a:rect l="l" t="t" r="r" b="b"/>
              <a:pathLst>
                <a:path w="992025" h="1714476">
                  <a:moveTo>
                    <a:pt x="0" y="0"/>
                  </a:moveTo>
                  <a:cubicBezTo>
                    <a:pt x="489488" y="223434"/>
                    <a:pt x="978977" y="446868"/>
                    <a:pt x="991892" y="650929"/>
                  </a:cubicBezTo>
                  <a:cubicBezTo>
                    <a:pt x="1004807" y="854990"/>
                    <a:pt x="77492" y="1048720"/>
                    <a:pt x="77492" y="1224367"/>
                  </a:cubicBezTo>
                  <a:cubicBezTo>
                    <a:pt x="77492" y="1400014"/>
                    <a:pt x="718089" y="1779722"/>
                    <a:pt x="991892" y="1704814"/>
                  </a:cubicBezTo>
                </a:path>
              </a:pathLst>
            </a:custGeom>
            <a:noFill/>
            <a:ln w="285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3678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3"/>
                                        </p:tgtEl>
                                      </p:cBhvr>
                                    </p:animEffect>
                                    <p:set>
                                      <p:cBhvr>
                                        <p:cTn id="7" dur="1" fill="hold">
                                          <p:stCondLst>
                                            <p:cond delay="499"/>
                                          </p:stCondLst>
                                        </p:cTn>
                                        <p:tgtEl>
                                          <p:spTgt spid="33"/>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down)">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wipe(down)">
                                      <p:cBhvr>
                                        <p:cTn id="26" dur="500"/>
                                        <p:tgtEl>
                                          <p:spTgt spid="4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41"/>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2"/>
                                        </p:tgtEl>
                                        <p:attrNameLst>
                                          <p:attrName>style.visibility</p:attrName>
                                        </p:attrNameLst>
                                      </p:cBhvr>
                                      <p:to>
                                        <p:strVal val="hidden"/>
                                      </p:to>
                                    </p:set>
                                  </p:childTnLst>
                                </p:cTn>
                              </p:par>
                              <p:par>
                                <p:cTn id="35" presetID="42" presetClass="path" presetSubtype="0" accel="50000" decel="50000" fill="hold" grpId="0" nodeType="withEffect">
                                  <p:stCondLst>
                                    <p:cond delay="0"/>
                                  </p:stCondLst>
                                  <p:childTnLst>
                                    <p:animMotion origin="layout" path="M -0.39388 -0.30741 L 2.5E-6 4.07407E-6 " pathEditMode="relative" rAng="0" ptsTypes="AA">
                                      <p:cBhvr>
                                        <p:cTn id="36" dur="2000" fill="hold"/>
                                        <p:tgtEl>
                                          <p:spTgt spid="49"/>
                                        </p:tgtEl>
                                        <p:attrNameLst>
                                          <p:attrName>ppt_x</p:attrName>
                                          <p:attrName>ppt_y</p:attrName>
                                        </p:attrNameLst>
                                      </p:cBhvr>
                                      <p:rCtr x="19518" y="15000"/>
                                    </p:animMotion>
                                  </p:childTnLst>
                                </p:cTn>
                              </p:par>
                              <p:par>
                                <p:cTn id="37" presetID="1" presetClass="exit" presetSubtype="0" fill="hold" grpId="1" nodeType="withEffect">
                                  <p:stCondLst>
                                    <p:cond delay="0"/>
                                  </p:stCondLst>
                                  <p:childTnLst>
                                    <p:set>
                                      <p:cBhvr>
                                        <p:cTn id="38" dur="1" fill="hold">
                                          <p:stCondLst>
                                            <p:cond delay="0"/>
                                          </p:stCondLst>
                                        </p:cTn>
                                        <p:tgtEl>
                                          <p:spTgt spid="3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31"/>
                                        </p:tgtEl>
                                      </p:cBhvr>
                                    </p:animEffect>
                                    <p:set>
                                      <p:cBhvr>
                                        <p:cTn id="43" dur="1" fill="hold">
                                          <p:stCondLst>
                                            <p:cond delay="499"/>
                                          </p:stCondLst>
                                        </p:cTn>
                                        <p:tgtEl>
                                          <p:spTgt spid="31"/>
                                        </p:tgtEl>
                                        <p:attrNameLst>
                                          <p:attrName>style.visibility</p:attrName>
                                        </p:attrNameLst>
                                      </p:cBhvr>
                                      <p:to>
                                        <p:strVal val="hidden"/>
                                      </p:to>
                                    </p:set>
                                  </p:childTnLst>
                                </p:cTn>
                              </p:par>
                              <p:par>
                                <p:cTn id="44" presetID="10" presetClass="entr" presetSubtype="0" fill="hold" nodeType="with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fade">
                                      <p:cBhvr>
                                        <p:cTn id="4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35" grpId="1" animBg="1"/>
      <p:bldP spid="37" grpId="0" animBg="1"/>
      <p:bldP spid="45" grpId="0" animBg="1"/>
      <p:bldP spid="49" grpId="0" animBg="1"/>
      <p:bldP spid="49"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F8DFE-C4C5-5DFD-8489-FBDDA0A7F66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A6F0E37-313F-E64C-D614-CDE08D1CE639}"/>
              </a:ext>
            </a:extLst>
          </p:cNvPr>
          <p:cNvSpPr>
            <a:spLocks noGrp="1"/>
          </p:cNvSpPr>
          <p:nvPr>
            <p:ph type="title"/>
          </p:nvPr>
        </p:nvSpPr>
        <p:spPr/>
        <p:txBody>
          <a:bodyPr/>
          <a:lstStyle/>
          <a:p>
            <a:r>
              <a:rPr lang="en-US" dirty="0"/>
              <a:t>Warp-parallel iterative decompression</a:t>
            </a:r>
          </a:p>
        </p:txBody>
      </p:sp>
      <p:sp>
        <p:nvSpPr>
          <p:cNvPr id="4" name="Slide Number Placeholder 3">
            <a:extLst>
              <a:ext uri="{FF2B5EF4-FFF2-40B4-BE49-F238E27FC236}">
                <a16:creationId xmlns:a16="http://schemas.microsoft.com/office/drawing/2014/main" id="{A77F7113-C4A0-BBD3-7AEC-09B9242B2DF0}"/>
              </a:ext>
            </a:extLst>
          </p:cNvPr>
          <p:cNvSpPr>
            <a:spLocks noGrp="1"/>
          </p:cNvSpPr>
          <p:nvPr>
            <p:ph type="sldNum" sz="quarter" idx="14"/>
          </p:nvPr>
        </p:nvSpPr>
        <p:spPr/>
        <p:txBody>
          <a:bodyPr/>
          <a:lstStyle/>
          <a:p>
            <a:fld id="{04AED599-1D0F-3E40-81CA-01C30F87847C}" type="slidenum">
              <a:rPr lang="en-US" smtClean="0"/>
              <a:pPr/>
              <a:t>62</a:t>
            </a:fld>
            <a:endParaRPr lang="en-US"/>
          </a:p>
        </p:txBody>
      </p:sp>
      <p:sp>
        <p:nvSpPr>
          <p:cNvPr id="15" name="TextBox 14">
            <a:extLst>
              <a:ext uri="{FF2B5EF4-FFF2-40B4-BE49-F238E27FC236}">
                <a16:creationId xmlns:a16="http://schemas.microsoft.com/office/drawing/2014/main" id="{FC684E05-229C-991C-7F1E-BAD1D2041075}"/>
              </a:ext>
            </a:extLst>
          </p:cNvPr>
          <p:cNvSpPr txBox="1"/>
          <p:nvPr/>
        </p:nvSpPr>
        <p:spPr>
          <a:xfrm>
            <a:off x="3006112" y="5723534"/>
            <a:ext cx="1106393" cy="584775"/>
          </a:xfrm>
          <a:prstGeom prst="rect">
            <a:avLst/>
          </a:prstGeom>
          <a:noFill/>
        </p:spPr>
        <p:txBody>
          <a:bodyPr wrap="none" rtlCol="0">
            <a:spAutoFit/>
          </a:bodyPr>
          <a:lstStyle/>
          <a:p>
            <a:pPr algn="ctr"/>
            <a:r>
              <a:rPr lang="en-US" sz="3200" b="1" dirty="0"/>
              <a:t>Mask</a:t>
            </a:r>
          </a:p>
        </p:txBody>
      </p:sp>
      <p:sp>
        <p:nvSpPr>
          <p:cNvPr id="16" name="TextBox 15">
            <a:extLst>
              <a:ext uri="{FF2B5EF4-FFF2-40B4-BE49-F238E27FC236}">
                <a16:creationId xmlns:a16="http://schemas.microsoft.com/office/drawing/2014/main" id="{85022799-7FFE-A2B1-CEC1-997DFDCCE943}"/>
              </a:ext>
            </a:extLst>
          </p:cNvPr>
          <p:cNvSpPr txBox="1"/>
          <p:nvPr/>
        </p:nvSpPr>
        <p:spPr>
          <a:xfrm>
            <a:off x="4159871" y="5739914"/>
            <a:ext cx="5516254" cy="584775"/>
          </a:xfrm>
          <a:prstGeom prst="rect">
            <a:avLst/>
          </a:prstGeom>
          <a:noFill/>
        </p:spPr>
        <p:txBody>
          <a:bodyPr wrap="none" rtlCol="0">
            <a:spAutoFit/>
          </a:bodyPr>
          <a:lstStyle/>
          <a:p>
            <a:r>
              <a:rPr lang="en-US" sz="3200" b="1" dirty="0"/>
              <a:t>1 1 1 0 1 1 1 0 0 1 1 0 0 1 1 0 0 1</a:t>
            </a:r>
          </a:p>
        </p:txBody>
      </p:sp>
      <p:sp>
        <p:nvSpPr>
          <p:cNvPr id="19" name="TextBox 18">
            <a:extLst>
              <a:ext uri="{FF2B5EF4-FFF2-40B4-BE49-F238E27FC236}">
                <a16:creationId xmlns:a16="http://schemas.microsoft.com/office/drawing/2014/main" id="{982A335C-39C2-1587-12F2-D1AC4450ED47}"/>
              </a:ext>
            </a:extLst>
          </p:cNvPr>
          <p:cNvSpPr txBox="1"/>
          <p:nvPr/>
        </p:nvSpPr>
        <p:spPr>
          <a:xfrm>
            <a:off x="4874256" y="1930687"/>
            <a:ext cx="2443489" cy="584775"/>
          </a:xfrm>
          <a:prstGeom prst="rect">
            <a:avLst/>
          </a:prstGeom>
          <a:noFill/>
        </p:spPr>
        <p:txBody>
          <a:bodyPr wrap="none" rtlCol="0">
            <a:spAutoFit/>
          </a:bodyPr>
          <a:lstStyle/>
          <a:p>
            <a:pPr algn="ctr"/>
            <a:r>
              <a:rPr lang="en-US" sz="3200" b="1" dirty="0"/>
              <a:t>CPU memory</a:t>
            </a:r>
          </a:p>
        </p:txBody>
      </p:sp>
      <p:sp>
        <p:nvSpPr>
          <p:cNvPr id="37" name="Rectangle 36">
            <a:extLst>
              <a:ext uri="{FF2B5EF4-FFF2-40B4-BE49-F238E27FC236}">
                <a16:creationId xmlns:a16="http://schemas.microsoft.com/office/drawing/2014/main" id="{AE0FF2EF-F29F-7E6C-BBAF-9EE4FBE63240}"/>
              </a:ext>
            </a:extLst>
          </p:cNvPr>
          <p:cNvSpPr/>
          <p:nvPr/>
        </p:nvSpPr>
        <p:spPr>
          <a:xfrm>
            <a:off x="5108893" y="2472524"/>
            <a:ext cx="1947672" cy="584775"/>
          </a:xfrm>
          <a:prstGeom prst="rect">
            <a:avLst/>
          </a:prstGeom>
          <a:no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Region</a:t>
            </a:r>
          </a:p>
        </p:txBody>
      </p:sp>
      <p:sp>
        <p:nvSpPr>
          <p:cNvPr id="45" name="Rectangle 44">
            <a:extLst>
              <a:ext uri="{FF2B5EF4-FFF2-40B4-BE49-F238E27FC236}">
                <a16:creationId xmlns:a16="http://schemas.microsoft.com/office/drawing/2014/main" id="{28318ECF-98E5-4F22-438A-0F6E4C6A4498}"/>
              </a:ext>
            </a:extLst>
          </p:cNvPr>
          <p:cNvSpPr/>
          <p:nvPr/>
        </p:nvSpPr>
        <p:spPr>
          <a:xfrm>
            <a:off x="7056565" y="2472524"/>
            <a:ext cx="1947672" cy="584775"/>
          </a:xfrm>
          <a:prstGeom prst="rect">
            <a:avLst/>
          </a:prstGeom>
          <a:no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a:t>
            </a:r>
          </a:p>
        </p:txBody>
      </p:sp>
      <p:sp>
        <p:nvSpPr>
          <p:cNvPr id="47" name="Rounded Rectangle 46">
            <a:extLst>
              <a:ext uri="{FF2B5EF4-FFF2-40B4-BE49-F238E27FC236}">
                <a16:creationId xmlns:a16="http://schemas.microsoft.com/office/drawing/2014/main" id="{4DD5151B-AB1E-FD65-5292-209B34DC9E43}"/>
              </a:ext>
            </a:extLst>
          </p:cNvPr>
          <p:cNvSpPr/>
          <p:nvPr/>
        </p:nvSpPr>
        <p:spPr>
          <a:xfrm>
            <a:off x="1642270" y="4109475"/>
            <a:ext cx="8907461" cy="2246874"/>
          </a:xfrm>
          <a:prstGeom prst="roundRect">
            <a:avLst/>
          </a:prstGeom>
          <a:noFill/>
          <a:ln w="57150">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3200" b="1" dirty="0">
                <a:solidFill>
                  <a:schemeClr val="tx1"/>
                </a:solidFill>
              </a:rPr>
              <a:t>GPU</a:t>
            </a:r>
          </a:p>
        </p:txBody>
      </p:sp>
      <p:sp>
        <p:nvSpPr>
          <p:cNvPr id="49" name="Rectangle 48">
            <a:extLst>
              <a:ext uri="{FF2B5EF4-FFF2-40B4-BE49-F238E27FC236}">
                <a16:creationId xmlns:a16="http://schemas.microsoft.com/office/drawing/2014/main" id="{09138D68-DF33-156C-DAE0-A1C5293BC0B5}"/>
              </a:ext>
            </a:extLst>
          </p:cNvPr>
          <p:cNvSpPr/>
          <p:nvPr/>
        </p:nvSpPr>
        <p:spPr>
          <a:xfrm>
            <a:off x="7966093" y="4564397"/>
            <a:ext cx="1947672" cy="584775"/>
          </a:xfrm>
          <a:prstGeom prst="rect">
            <a:avLst/>
          </a:prstGeom>
          <a:no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Region</a:t>
            </a:r>
          </a:p>
        </p:txBody>
      </p:sp>
      <p:grpSp>
        <p:nvGrpSpPr>
          <p:cNvPr id="59" name="Group 58">
            <a:extLst>
              <a:ext uri="{FF2B5EF4-FFF2-40B4-BE49-F238E27FC236}">
                <a16:creationId xmlns:a16="http://schemas.microsoft.com/office/drawing/2014/main" id="{C9574206-2B5A-DB08-FEA4-4371B9B4925B}"/>
              </a:ext>
            </a:extLst>
          </p:cNvPr>
          <p:cNvGrpSpPr/>
          <p:nvPr/>
        </p:nvGrpSpPr>
        <p:grpSpPr>
          <a:xfrm>
            <a:off x="5293166" y="4341646"/>
            <a:ext cx="1605669" cy="576316"/>
            <a:chOff x="5141047" y="4341646"/>
            <a:chExt cx="1605669" cy="576316"/>
          </a:xfrm>
        </p:grpSpPr>
        <p:sp>
          <p:nvSpPr>
            <p:cNvPr id="50" name="Freeform 49">
              <a:extLst>
                <a:ext uri="{FF2B5EF4-FFF2-40B4-BE49-F238E27FC236}">
                  <a16:creationId xmlns:a16="http://schemas.microsoft.com/office/drawing/2014/main" id="{36ADC188-CF3E-95ED-56C4-F02A68DBBAC0}"/>
                </a:ext>
              </a:extLst>
            </p:cNvPr>
            <p:cNvSpPr/>
            <p:nvPr/>
          </p:nvSpPr>
          <p:spPr>
            <a:xfrm flipH="1">
              <a:off x="5141047" y="4341646"/>
              <a:ext cx="171733" cy="576316"/>
            </a:xfrm>
            <a:custGeom>
              <a:avLst/>
              <a:gdLst>
                <a:gd name="connsiteX0" fmla="*/ 0 w 992025"/>
                <a:gd name="connsiteY0" fmla="*/ 0 h 1714476"/>
                <a:gd name="connsiteX1" fmla="*/ 991892 w 992025"/>
                <a:gd name="connsiteY1" fmla="*/ 650929 h 1714476"/>
                <a:gd name="connsiteX2" fmla="*/ 77492 w 992025"/>
                <a:gd name="connsiteY2" fmla="*/ 1224367 h 1714476"/>
                <a:gd name="connsiteX3" fmla="*/ 991892 w 992025"/>
                <a:gd name="connsiteY3" fmla="*/ 1704814 h 1714476"/>
              </a:gdLst>
              <a:ahLst/>
              <a:cxnLst>
                <a:cxn ang="0">
                  <a:pos x="connsiteX0" y="connsiteY0"/>
                </a:cxn>
                <a:cxn ang="0">
                  <a:pos x="connsiteX1" y="connsiteY1"/>
                </a:cxn>
                <a:cxn ang="0">
                  <a:pos x="connsiteX2" y="connsiteY2"/>
                </a:cxn>
                <a:cxn ang="0">
                  <a:pos x="connsiteX3" y="connsiteY3"/>
                </a:cxn>
              </a:cxnLst>
              <a:rect l="l" t="t" r="r" b="b"/>
              <a:pathLst>
                <a:path w="992025" h="1714476">
                  <a:moveTo>
                    <a:pt x="0" y="0"/>
                  </a:moveTo>
                  <a:cubicBezTo>
                    <a:pt x="489488" y="223434"/>
                    <a:pt x="978977" y="446868"/>
                    <a:pt x="991892" y="650929"/>
                  </a:cubicBezTo>
                  <a:cubicBezTo>
                    <a:pt x="1004807" y="854990"/>
                    <a:pt x="77492" y="1048720"/>
                    <a:pt x="77492" y="1224367"/>
                  </a:cubicBezTo>
                  <a:cubicBezTo>
                    <a:pt x="77492" y="1400014"/>
                    <a:pt x="718089" y="1779722"/>
                    <a:pt x="991892" y="1704814"/>
                  </a:cubicBezTo>
                </a:path>
              </a:pathLst>
            </a:custGeom>
            <a:noFill/>
            <a:ln w="285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Freeform 50">
              <a:extLst>
                <a:ext uri="{FF2B5EF4-FFF2-40B4-BE49-F238E27FC236}">
                  <a16:creationId xmlns:a16="http://schemas.microsoft.com/office/drawing/2014/main" id="{E0698249-1313-2047-DE09-3672CF8153F5}"/>
                </a:ext>
              </a:extLst>
            </p:cNvPr>
            <p:cNvSpPr/>
            <p:nvPr/>
          </p:nvSpPr>
          <p:spPr>
            <a:xfrm flipH="1">
              <a:off x="5858015" y="4341646"/>
              <a:ext cx="171733" cy="576316"/>
            </a:xfrm>
            <a:custGeom>
              <a:avLst/>
              <a:gdLst>
                <a:gd name="connsiteX0" fmla="*/ 0 w 992025"/>
                <a:gd name="connsiteY0" fmla="*/ 0 h 1714476"/>
                <a:gd name="connsiteX1" fmla="*/ 991892 w 992025"/>
                <a:gd name="connsiteY1" fmla="*/ 650929 h 1714476"/>
                <a:gd name="connsiteX2" fmla="*/ 77492 w 992025"/>
                <a:gd name="connsiteY2" fmla="*/ 1224367 h 1714476"/>
                <a:gd name="connsiteX3" fmla="*/ 991892 w 992025"/>
                <a:gd name="connsiteY3" fmla="*/ 1704814 h 1714476"/>
              </a:gdLst>
              <a:ahLst/>
              <a:cxnLst>
                <a:cxn ang="0">
                  <a:pos x="connsiteX0" y="connsiteY0"/>
                </a:cxn>
                <a:cxn ang="0">
                  <a:pos x="connsiteX1" y="connsiteY1"/>
                </a:cxn>
                <a:cxn ang="0">
                  <a:pos x="connsiteX2" y="connsiteY2"/>
                </a:cxn>
                <a:cxn ang="0">
                  <a:pos x="connsiteX3" y="connsiteY3"/>
                </a:cxn>
              </a:cxnLst>
              <a:rect l="l" t="t" r="r" b="b"/>
              <a:pathLst>
                <a:path w="992025" h="1714476">
                  <a:moveTo>
                    <a:pt x="0" y="0"/>
                  </a:moveTo>
                  <a:cubicBezTo>
                    <a:pt x="489488" y="223434"/>
                    <a:pt x="978977" y="446868"/>
                    <a:pt x="991892" y="650929"/>
                  </a:cubicBezTo>
                  <a:cubicBezTo>
                    <a:pt x="1004807" y="854990"/>
                    <a:pt x="77492" y="1048720"/>
                    <a:pt x="77492" y="1224367"/>
                  </a:cubicBezTo>
                  <a:cubicBezTo>
                    <a:pt x="77492" y="1400014"/>
                    <a:pt x="718089" y="1779722"/>
                    <a:pt x="991892" y="1704814"/>
                  </a:cubicBezTo>
                </a:path>
              </a:pathLst>
            </a:custGeom>
            <a:noFill/>
            <a:ln w="285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Freeform 51">
              <a:extLst>
                <a:ext uri="{FF2B5EF4-FFF2-40B4-BE49-F238E27FC236}">
                  <a16:creationId xmlns:a16="http://schemas.microsoft.com/office/drawing/2014/main" id="{74FCD547-CF37-1650-501F-59691050F910}"/>
                </a:ext>
              </a:extLst>
            </p:cNvPr>
            <p:cNvSpPr/>
            <p:nvPr/>
          </p:nvSpPr>
          <p:spPr>
            <a:xfrm flipH="1">
              <a:off x="6574983" y="4341646"/>
              <a:ext cx="171733" cy="576316"/>
            </a:xfrm>
            <a:custGeom>
              <a:avLst/>
              <a:gdLst>
                <a:gd name="connsiteX0" fmla="*/ 0 w 992025"/>
                <a:gd name="connsiteY0" fmla="*/ 0 h 1714476"/>
                <a:gd name="connsiteX1" fmla="*/ 991892 w 992025"/>
                <a:gd name="connsiteY1" fmla="*/ 650929 h 1714476"/>
                <a:gd name="connsiteX2" fmla="*/ 77492 w 992025"/>
                <a:gd name="connsiteY2" fmla="*/ 1224367 h 1714476"/>
                <a:gd name="connsiteX3" fmla="*/ 991892 w 992025"/>
                <a:gd name="connsiteY3" fmla="*/ 1704814 h 1714476"/>
              </a:gdLst>
              <a:ahLst/>
              <a:cxnLst>
                <a:cxn ang="0">
                  <a:pos x="connsiteX0" y="connsiteY0"/>
                </a:cxn>
                <a:cxn ang="0">
                  <a:pos x="connsiteX1" y="connsiteY1"/>
                </a:cxn>
                <a:cxn ang="0">
                  <a:pos x="connsiteX2" y="connsiteY2"/>
                </a:cxn>
                <a:cxn ang="0">
                  <a:pos x="connsiteX3" y="connsiteY3"/>
                </a:cxn>
              </a:cxnLst>
              <a:rect l="l" t="t" r="r" b="b"/>
              <a:pathLst>
                <a:path w="992025" h="1714476">
                  <a:moveTo>
                    <a:pt x="0" y="0"/>
                  </a:moveTo>
                  <a:cubicBezTo>
                    <a:pt x="489488" y="223434"/>
                    <a:pt x="978977" y="446868"/>
                    <a:pt x="991892" y="650929"/>
                  </a:cubicBezTo>
                  <a:cubicBezTo>
                    <a:pt x="1004807" y="854990"/>
                    <a:pt x="77492" y="1048720"/>
                    <a:pt x="77492" y="1224367"/>
                  </a:cubicBezTo>
                  <a:cubicBezTo>
                    <a:pt x="77492" y="1400014"/>
                    <a:pt x="718089" y="1779722"/>
                    <a:pt x="991892" y="1704814"/>
                  </a:cubicBezTo>
                </a:path>
              </a:pathLst>
            </a:custGeom>
            <a:noFill/>
            <a:ln w="285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53" name="Straight Connector 52">
            <a:extLst>
              <a:ext uri="{FF2B5EF4-FFF2-40B4-BE49-F238E27FC236}">
                <a16:creationId xmlns:a16="http://schemas.microsoft.com/office/drawing/2014/main" id="{43C5224B-CDE4-EA31-EB55-19D7A88DB938}"/>
              </a:ext>
            </a:extLst>
          </p:cNvPr>
          <p:cNvCxnSpPr>
            <a:cxnSpLocks/>
          </p:cNvCxnSpPr>
          <p:nvPr/>
        </p:nvCxnSpPr>
        <p:spPr>
          <a:xfrm>
            <a:off x="5981227" y="5836028"/>
            <a:ext cx="0" cy="430717"/>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F3454DC3-ECA6-70B3-7AC8-ACD7680A165F}"/>
              </a:ext>
            </a:extLst>
          </p:cNvPr>
          <p:cNvCxnSpPr>
            <a:cxnSpLocks/>
          </p:cNvCxnSpPr>
          <p:nvPr/>
        </p:nvCxnSpPr>
        <p:spPr>
          <a:xfrm>
            <a:off x="7792794" y="5846419"/>
            <a:ext cx="0" cy="430717"/>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56" name="Left Brace 55">
            <a:extLst>
              <a:ext uri="{FF2B5EF4-FFF2-40B4-BE49-F238E27FC236}">
                <a16:creationId xmlns:a16="http://schemas.microsoft.com/office/drawing/2014/main" id="{44A428F6-0481-3015-7036-622187D91F87}"/>
              </a:ext>
            </a:extLst>
          </p:cNvPr>
          <p:cNvSpPr/>
          <p:nvPr/>
        </p:nvSpPr>
        <p:spPr>
          <a:xfrm rot="5400000">
            <a:off x="5059682" y="4937732"/>
            <a:ext cx="120809" cy="1722267"/>
          </a:xfrm>
          <a:prstGeom prst="lef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7" name="Left Brace 56">
            <a:extLst>
              <a:ext uri="{FF2B5EF4-FFF2-40B4-BE49-F238E27FC236}">
                <a16:creationId xmlns:a16="http://schemas.microsoft.com/office/drawing/2014/main" id="{0B494A10-9765-48F7-DEC1-7A780C4DC596}"/>
              </a:ext>
            </a:extLst>
          </p:cNvPr>
          <p:cNvSpPr/>
          <p:nvPr/>
        </p:nvSpPr>
        <p:spPr>
          <a:xfrm rot="5400000">
            <a:off x="6825563" y="4904949"/>
            <a:ext cx="133696" cy="1800720"/>
          </a:xfrm>
          <a:prstGeom prst="lef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8" name="Left Brace 57">
            <a:extLst>
              <a:ext uri="{FF2B5EF4-FFF2-40B4-BE49-F238E27FC236}">
                <a16:creationId xmlns:a16="http://schemas.microsoft.com/office/drawing/2014/main" id="{31EA0BCA-1234-480A-6682-D9DD10B1B3C3}"/>
              </a:ext>
            </a:extLst>
          </p:cNvPr>
          <p:cNvSpPr/>
          <p:nvPr/>
        </p:nvSpPr>
        <p:spPr>
          <a:xfrm rot="5400000">
            <a:off x="8590534" y="4937732"/>
            <a:ext cx="120809" cy="1722267"/>
          </a:xfrm>
          <a:prstGeom prst="lef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F1477404-32C3-1C2A-86A3-5474DA8A92BA}"/>
              </a:ext>
            </a:extLst>
          </p:cNvPr>
          <p:cNvCxnSpPr>
            <a:cxnSpLocks/>
          </p:cNvCxnSpPr>
          <p:nvPr/>
        </p:nvCxnSpPr>
        <p:spPr>
          <a:xfrm flipH="1">
            <a:off x="5108893" y="4987636"/>
            <a:ext cx="230436" cy="482288"/>
          </a:xfrm>
          <a:prstGeom prst="straightConnector1">
            <a:avLst/>
          </a:prstGeom>
          <a:ln w="38100">
            <a:tailEnd type="triangle"/>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26D1ABA3-8A79-248A-D1A0-F422AA5403C2}"/>
              </a:ext>
            </a:extLst>
          </p:cNvPr>
          <p:cNvCxnSpPr>
            <a:cxnSpLocks/>
          </p:cNvCxnSpPr>
          <p:nvPr/>
        </p:nvCxnSpPr>
        <p:spPr>
          <a:xfrm>
            <a:off x="6096000" y="4987636"/>
            <a:ext cx="683469" cy="482288"/>
          </a:xfrm>
          <a:prstGeom prst="straightConnector1">
            <a:avLst/>
          </a:prstGeom>
          <a:ln w="38100">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63855B9-71B7-BA42-467A-41D5C9CE0DDC}"/>
              </a:ext>
            </a:extLst>
          </p:cNvPr>
          <p:cNvCxnSpPr>
            <a:cxnSpLocks/>
            <a:endCxn id="36" idx="1"/>
          </p:cNvCxnSpPr>
          <p:nvPr/>
        </p:nvCxnSpPr>
        <p:spPr>
          <a:xfrm>
            <a:off x="6852673" y="4987636"/>
            <a:ext cx="1638769" cy="611174"/>
          </a:xfrm>
          <a:prstGeom prst="straightConnector1">
            <a:avLst/>
          </a:prstGeom>
          <a:ln w="38100">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CC87341E-C250-F684-6795-D36FFEDB64D1}"/>
              </a:ext>
            </a:extLst>
          </p:cNvPr>
          <p:cNvSpPr txBox="1"/>
          <p:nvPr/>
        </p:nvSpPr>
        <p:spPr>
          <a:xfrm>
            <a:off x="4951615" y="5398755"/>
            <a:ext cx="314510" cy="400110"/>
          </a:xfrm>
          <a:prstGeom prst="rect">
            <a:avLst/>
          </a:prstGeom>
          <a:noFill/>
        </p:spPr>
        <p:txBody>
          <a:bodyPr wrap="none" rtlCol="0">
            <a:spAutoFit/>
          </a:bodyPr>
          <a:lstStyle/>
          <a:p>
            <a:r>
              <a:rPr lang="en-US" sz="2000" b="1" dirty="0"/>
              <a:t>1</a:t>
            </a:r>
          </a:p>
        </p:txBody>
      </p:sp>
      <p:sp>
        <p:nvSpPr>
          <p:cNvPr id="34" name="TextBox 33">
            <a:extLst>
              <a:ext uri="{FF2B5EF4-FFF2-40B4-BE49-F238E27FC236}">
                <a16:creationId xmlns:a16="http://schemas.microsoft.com/office/drawing/2014/main" id="{0722F755-7897-C782-AD53-4CD2EFB57AFB}"/>
              </a:ext>
            </a:extLst>
          </p:cNvPr>
          <p:cNvSpPr txBox="1"/>
          <p:nvPr/>
        </p:nvSpPr>
        <p:spPr>
          <a:xfrm>
            <a:off x="6727102" y="5398755"/>
            <a:ext cx="314510" cy="400110"/>
          </a:xfrm>
          <a:prstGeom prst="rect">
            <a:avLst/>
          </a:prstGeom>
          <a:noFill/>
        </p:spPr>
        <p:txBody>
          <a:bodyPr wrap="none" rtlCol="0">
            <a:spAutoFit/>
          </a:bodyPr>
          <a:lstStyle/>
          <a:p>
            <a:r>
              <a:rPr lang="en-US" sz="2000" b="1" dirty="0"/>
              <a:t>3</a:t>
            </a:r>
          </a:p>
        </p:txBody>
      </p:sp>
      <p:sp>
        <p:nvSpPr>
          <p:cNvPr id="36" name="TextBox 35">
            <a:extLst>
              <a:ext uri="{FF2B5EF4-FFF2-40B4-BE49-F238E27FC236}">
                <a16:creationId xmlns:a16="http://schemas.microsoft.com/office/drawing/2014/main" id="{DBB3F5E8-849E-7CAF-F456-520F340B1BD2}"/>
              </a:ext>
            </a:extLst>
          </p:cNvPr>
          <p:cNvSpPr txBox="1"/>
          <p:nvPr/>
        </p:nvSpPr>
        <p:spPr>
          <a:xfrm>
            <a:off x="8491442" y="5398755"/>
            <a:ext cx="314510" cy="400110"/>
          </a:xfrm>
          <a:prstGeom prst="rect">
            <a:avLst/>
          </a:prstGeom>
          <a:noFill/>
        </p:spPr>
        <p:txBody>
          <a:bodyPr wrap="none" rtlCol="0">
            <a:spAutoFit/>
          </a:bodyPr>
          <a:lstStyle/>
          <a:p>
            <a:r>
              <a:rPr lang="en-US" sz="2000" b="1" dirty="0"/>
              <a:t>3</a:t>
            </a:r>
          </a:p>
        </p:txBody>
      </p:sp>
      <p:sp>
        <p:nvSpPr>
          <p:cNvPr id="40" name="Rounded Rectangle 39">
            <a:extLst>
              <a:ext uri="{FF2B5EF4-FFF2-40B4-BE49-F238E27FC236}">
                <a16:creationId xmlns:a16="http://schemas.microsoft.com/office/drawing/2014/main" id="{2A85C7DD-A482-3C6F-9516-454DF0B3DA3F}"/>
              </a:ext>
            </a:extLst>
          </p:cNvPr>
          <p:cNvSpPr/>
          <p:nvPr/>
        </p:nvSpPr>
        <p:spPr>
          <a:xfrm>
            <a:off x="5108893" y="4261875"/>
            <a:ext cx="1947672" cy="701419"/>
          </a:xfrm>
          <a:prstGeom prst="roundRect">
            <a:avLst/>
          </a:prstGeom>
          <a:noFill/>
          <a:ln w="28575">
            <a:solidFill>
              <a:schemeClr val="accent4">
                <a:lumMod val="1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3200" b="1" dirty="0">
              <a:solidFill>
                <a:schemeClr val="tx1"/>
              </a:solidFill>
            </a:endParaRPr>
          </a:p>
        </p:txBody>
      </p:sp>
      <p:sp>
        <p:nvSpPr>
          <p:cNvPr id="43" name="Rounded Rectangle 42">
            <a:extLst>
              <a:ext uri="{FF2B5EF4-FFF2-40B4-BE49-F238E27FC236}">
                <a16:creationId xmlns:a16="http://schemas.microsoft.com/office/drawing/2014/main" id="{0555EB56-F6BB-3BB3-3884-B758EF8021FD}"/>
              </a:ext>
            </a:extLst>
          </p:cNvPr>
          <p:cNvSpPr/>
          <p:nvPr/>
        </p:nvSpPr>
        <p:spPr>
          <a:xfrm>
            <a:off x="4943256" y="5481498"/>
            <a:ext cx="3862696" cy="264614"/>
          </a:xfrm>
          <a:prstGeom prst="roundRect">
            <a:avLst/>
          </a:prstGeom>
          <a:noFill/>
          <a:ln w="28575">
            <a:solidFill>
              <a:schemeClr val="accent4">
                <a:lumMod val="1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3200" b="1" dirty="0">
              <a:solidFill>
                <a:schemeClr val="tx1"/>
              </a:solidFill>
            </a:endParaRPr>
          </a:p>
        </p:txBody>
      </p:sp>
      <p:sp>
        <p:nvSpPr>
          <p:cNvPr id="44" name="TextBox 43">
            <a:extLst>
              <a:ext uri="{FF2B5EF4-FFF2-40B4-BE49-F238E27FC236}">
                <a16:creationId xmlns:a16="http://schemas.microsoft.com/office/drawing/2014/main" id="{ECCFC5E3-D188-49B1-74D3-497867867460}"/>
              </a:ext>
            </a:extLst>
          </p:cNvPr>
          <p:cNvSpPr txBox="1"/>
          <p:nvPr/>
        </p:nvSpPr>
        <p:spPr>
          <a:xfrm>
            <a:off x="6715955" y="5161176"/>
            <a:ext cx="314510" cy="400110"/>
          </a:xfrm>
          <a:prstGeom prst="rect">
            <a:avLst/>
          </a:prstGeom>
          <a:noFill/>
        </p:spPr>
        <p:txBody>
          <a:bodyPr wrap="none" rtlCol="0">
            <a:spAutoFit/>
          </a:bodyPr>
          <a:lstStyle/>
          <a:p>
            <a:r>
              <a:rPr lang="en-US" sz="2000" b="1" dirty="0"/>
              <a:t>4</a:t>
            </a:r>
          </a:p>
        </p:txBody>
      </p:sp>
      <p:sp>
        <p:nvSpPr>
          <p:cNvPr id="46" name="TextBox 45">
            <a:extLst>
              <a:ext uri="{FF2B5EF4-FFF2-40B4-BE49-F238E27FC236}">
                <a16:creationId xmlns:a16="http://schemas.microsoft.com/office/drawing/2014/main" id="{5A62BDF2-9E4B-A693-6D82-F42ADCCF8425}"/>
              </a:ext>
            </a:extLst>
          </p:cNvPr>
          <p:cNvSpPr txBox="1"/>
          <p:nvPr/>
        </p:nvSpPr>
        <p:spPr>
          <a:xfrm>
            <a:off x="8499801" y="5161176"/>
            <a:ext cx="314510" cy="400110"/>
          </a:xfrm>
          <a:prstGeom prst="rect">
            <a:avLst/>
          </a:prstGeom>
          <a:noFill/>
        </p:spPr>
        <p:txBody>
          <a:bodyPr wrap="none" rtlCol="0">
            <a:spAutoFit/>
          </a:bodyPr>
          <a:lstStyle/>
          <a:p>
            <a:r>
              <a:rPr lang="en-US" sz="2000" b="1" dirty="0"/>
              <a:t>7</a:t>
            </a:r>
          </a:p>
        </p:txBody>
      </p:sp>
      <p:sp>
        <p:nvSpPr>
          <p:cNvPr id="48" name="TextBox 47">
            <a:extLst>
              <a:ext uri="{FF2B5EF4-FFF2-40B4-BE49-F238E27FC236}">
                <a16:creationId xmlns:a16="http://schemas.microsoft.com/office/drawing/2014/main" id="{CE663B8A-554F-73CA-592A-BE518C1C10DB}"/>
              </a:ext>
            </a:extLst>
          </p:cNvPr>
          <p:cNvSpPr txBox="1"/>
          <p:nvPr/>
        </p:nvSpPr>
        <p:spPr>
          <a:xfrm>
            <a:off x="4954018" y="5161176"/>
            <a:ext cx="314510" cy="400110"/>
          </a:xfrm>
          <a:prstGeom prst="rect">
            <a:avLst/>
          </a:prstGeom>
          <a:noFill/>
        </p:spPr>
        <p:txBody>
          <a:bodyPr wrap="none" rtlCol="0">
            <a:spAutoFit/>
          </a:bodyPr>
          <a:lstStyle/>
          <a:p>
            <a:r>
              <a:rPr lang="en-US" sz="2000" b="1" dirty="0"/>
              <a:t>1</a:t>
            </a:r>
          </a:p>
        </p:txBody>
      </p:sp>
      <p:sp>
        <p:nvSpPr>
          <p:cNvPr id="55" name="Rounded Rectangle 54">
            <a:extLst>
              <a:ext uri="{FF2B5EF4-FFF2-40B4-BE49-F238E27FC236}">
                <a16:creationId xmlns:a16="http://schemas.microsoft.com/office/drawing/2014/main" id="{04EBCE9A-4FF2-9345-F81E-157148F22576}"/>
              </a:ext>
            </a:extLst>
          </p:cNvPr>
          <p:cNvSpPr/>
          <p:nvPr/>
        </p:nvSpPr>
        <p:spPr>
          <a:xfrm>
            <a:off x="4934897" y="5200873"/>
            <a:ext cx="3862696" cy="541414"/>
          </a:xfrm>
          <a:prstGeom prst="roundRect">
            <a:avLst/>
          </a:prstGeom>
          <a:noFill/>
          <a:ln w="28575">
            <a:solidFill>
              <a:schemeClr val="accent4">
                <a:lumMod val="1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3200" b="1" dirty="0">
              <a:solidFill>
                <a:schemeClr val="tx1"/>
              </a:solidFill>
            </a:endParaRPr>
          </a:p>
        </p:txBody>
      </p:sp>
    </p:spTree>
    <p:extLst>
      <p:ext uri="{BB962C8B-B14F-4D97-AF65-F5344CB8AC3E}">
        <p14:creationId xmlns:p14="http://schemas.microsoft.com/office/powerpoint/2010/main" val="282804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up)">
                                      <p:cBhvr>
                                        <p:cTn id="15" dur="500"/>
                                        <p:tgtEl>
                                          <p:spTgt spid="56"/>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wipe(up)">
                                      <p:cBhvr>
                                        <p:cTn id="18" dur="500"/>
                                        <p:tgtEl>
                                          <p:spTgt spid="57"/>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wipe(up)">
                                      <p:cBhvr>
                                        <p:cTn id="21" dur="500"/>
                                        <p:tgtEl>
                                          <p:spTgt spid="5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up)">
                                      <p:cBhvr>
                                        <p:cTn id="26" dur="500"/>
                                        <p:tgtEl>
                                          <p:spTgt spid="6"/>
                                        </p:tgtEl>
                                      </p:cBhvr>
                                    </p:animEffect>
                                  </p:childTnLst>
                                </p:cTn>
                              </p:par>
                              <p:par>
                                <p:cTn id="27" presetID="22" presetClass="entr" presetSubtype="1"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par>
                                <p:cTn id="30" presetID="22" presetClass="entr" presetSubtype="1"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0"/>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13"/>
                                        </p:tgtEl>
                                        <p:attrNameLst>
                                          <p:attrName>style.visibility</p:attrName>
                                        </p:attrNameLst>
                                      </p:cBhvr>
                                      <p:to>
                                        <p:strVal val="hidden"/>
                                      </p:to>
                                    </p:set>
                                  </p:childTnLst>
                                </p:cTn>
                              </p:par>
                            </p:childTnLst>
                          </p:cTn>
                        </p:par>
                        <p:par>
                          <p:cTn id="51" fill="hold">
                            <p:stCondLst>
                              <p:cond delay="0"/>
                            </p:stCondLst>
                            <p:childTnLst>
                              <p:par>
                                <p:cTn id="52" presetID="10" presetClass="entr" presetSubtype="0" fill="hold" grpId="0" nodeType="after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500"/>
                                        <p:tgtEl>
                                          <p:spTgt spid="4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500"/>
                                        <p:tgtEl>
                                          <p:spTgt spid="4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1" fill="hold" grpId="1" nodeType="clickEffect">
                                  <p:stCondLst>
                                    <p:cond delay="0"/>
                                  </p:stCondLst>
                                  <p:childTnLst>
                                    <p:animEffect transition="out" filter="wipe(up)">
                                      <p:cBhvr>
                                        <p:cTn id="61" dur="500"/>
                                        <p:tgtEl>
                                          <p:spTgt spid="43"/>
                                        </p:tgtEl>
                                      </p:cBhvr>
                                    </p:animEffect>
                                    <p:set>
                                      <p:cBhvr>
                                        <p:cTn id="62" dur="1" fill="hold">
                                          <p:stCondLst>
                                            <p:cond delay="499"/>
                                          </p:stCondLst>
                                        </p:cTn>
                                        <p:tgtEl>
                                          <p:spTgt spid="43"/>
                                        </p:tgtEl>
                                        <p:attrNameLst>
                                          <p:attrName>style.visibility</p:attrName>
                                        </p:attrNameLst>
                                      </p:cBhvr>
                                      <p:to>
                                        <p:strVal val="hidden"/>
                                      </p:to>
                                    </p:set>
                                  </p:childTnLst>
                                </p:cTn>
                              </p:par>
                              <p:par>
                                <p:cTn id="63" presetID="22" presetClass="entr" presetSubtype="4" fill="hold" grpId="1" nodeType="withEffect">
                                  <p:stCondLst>
                                    <p:cond delay="0"/>
                                  </p:stCondLst>
                                  <p:childTnLst>
                                    <p:set>
                                      <p:cBhvr>
                                        <p:cTn id="64" dur="1" fill="hold">
                                          <p:stCondLst>
                                            <p:cond delay="0"/>
                                          </p:stCondLst>
                                        </p:cTn>
                                        <p:tgtEl>
                                          <p:spTgt spid="55"/>
                                        </p:tgtEl>
                                        <p:attrNameLst>
                                          <p:attrName>style.visibility</p:attrName>
                                        </p:attrNameLst>
                                      </p:cBhvr>
                                      <p:to>
                                        <p:strVal val="visible"/>
                                      </p:to>
                                    </p:set>
                                    <p:animEffect transition="in" filter="wipe(down)">
                                      <p:cBhvr>
                                        <p:cTn id="65" dur="500"/>
                                        <p:tgtEl>
                                          <p:spTgt spid="55"/>
                                        </p:tgtEl>
                                      </p:cBhvr>
                                    </p:animEffect>
                                  </p:childTnLst>
                                </p:cTn>
                              </p:par>
                              <p:par>
                                <p:cTn id="66" presetID="10" presetClass="entr" presetSubtype="0" fill="hold" grpId="1" nodeType="with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fade">
                                      <p:cBhvr>
                                        <p:cTn id="68" dur="500"/>
                                        <p:tgtEl>
                                          <p:spTgt spid="46"/>
                                        </p:tgtEl>
                                      </p:cBhvr>
                                    </p:animEffect>
                                  </p:childTnLst>
                                </p:cTn>
                              </p:par>
                              <p:par>
                                <p:cTn id="69" presetID="10" presetClass="entr" presetSubtype="0" fill="hold" grpId="1" nodeType="with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fade">
                                      <p:cBhvr>
                                        <p:cTn id="71" dur="500"/>
                                        <p:tgtEl>
                                          <p:spTgt spid="4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fade">
                                      <p:cBhvr>
                                        <p:cTn id="7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32" grpId="0"/>
      <p:bldP spid="34" grpId="0"/>
      <p:bldP spid="36" grpId="0"/>
      <p:bldP spid="40" grpId="0" animBg="1"/>
      <p:bldP spid="43" grpId="0" animBg="1"/>
      <p:bldP spid="43" grpId="1" animBg="1"/>
      <p:bldP spid="44" grpId="1"/>
      <p:bldP spid="46" grpId="1"/>
      <p:bldP spid="48" grpId="0"/>
      <p:bldP spid="55"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2DFF3-2FD2-E5BE-A4C6-D2FDE0C4BFB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4CADA2E-982F-5728-476B-42D47736C641}"/>
              </a:ext>
            </a:extLst>
          </p:cNvPr>
          <p:cNvSpPr>
            <a:spLocks noGrp="1"/>
          </p:cNvSpPr>
          <p:nvPr>
            <p:ph type="title"/>
          </p:nvPr>
        </p:nvSpPr>
        <p:spPr/>
        <p:txBody>
          <a:bodyPr/>
          <a:lstStyle/>
          <a:p>
            <a:r>
              <a:rPr lang="en-US" dirty="0"/>
              <a:t>Warp-parallel iterative decompression</a:t>
            </a:r>
          </a:p>
        </p:txBody>
      </p:sp>
      <p:sp>
        <p:nvSpPr>
          <p:cNvPr id="4" name="Slide Number Placeholder 3">
            <a:extLst>
              <a:ext uri="{FF2B5EF4-FFF2-40B4-BE49-F238E27FC236}">
                <a16:creationId xmlns:a16="http://schemas.microsoft.com/office/drawing/2014/main" id="{E82C6448-20F9-D6C4-32D4-D5AC2D0DE7E2}"/>
              </a:ext>
            </a:extLst>
          </p:cNvPr>
          <p:cNvSpPr>
            <a:spLocks noGrp="1"/>
          </p:cNvSpPr>
          <p:nvPr>
            <p:ph type="sldNum" sz="quarter" idx="14"/>
          </p:nvPr>
        </p:nvSpPr>
        <p:spPr/>
        <p:txBody>
          <a:bodyPr/>
          <a:lstStyle/>
          <a:p>
            <a:fld id="{04AED599-1D0F-3E40-81CA-01C30F87847C}" type="slidenum">
              <a:rPr lang="en-US" smtClean="0"/>
              <a:pPr/>
              <a:t>63</a:t>
            </a:fld>
            <a:endParaRPr lang="en-US"/>
          </a:p>
        </p:txBody>
      </p:sp>
      <p:sp>
        <p:nvSpPr>
          <p:cNvPr id="15" name="TextBox 14">
            <a:extLst>
              <a:ext uri="{FF2B5EF4-FFF2-40B4-BE49-F238E27FC236}">
                <a16:creationId xmlns:a16="http://schemas.microsoft.com/office/drawing/2014/main" id="{C28226C2-927D-FA1C-B2B2-29158237BE88}"/>
              </a:ext>
            </a:extLst>
          </p:cNvPr>
          <p:cNvSpPr txBox="1"/>
          <p:nvPr/>
        </p:nvSpPr>
        <p:spPr>
          <a:xfrm>
            <a:off x="3006112" y="5723534"/>
            <a:ext cx="1106393" cy="584775"/>
          </a:xfrm>
          <a:prstGeom prst="rect">
            <a:avLst/>
          </a:prstGeom>
          <a:noFill/>
        </p:spPr>
        <p:txBody>
          <a:bodyPr wrap="none" rtlCol="0">
            <a:spAutoFit/>
          </a:bodyPr>
          <a:lstStyle/>
          <a:p>
            <a:pPr algn="ctr"/>
            <a:r>
              <a:rPr lang="en-US" sz="3200" b="1" dirty="0"/>
              <a:t>Mask</a:t>
            </a:r>
          </a:p>
        </p:txBody>
      </p:sp>
      <p:sp>
        <p:nvSpPr>
          <p:cNvPr id="16" name="TextBox 15">
            <a:extLst>
              <a:ext uri="{FF2B5EF4-FFF2-40B4-BE49-F238E27FC236}">
                <a16:creationId xmlns:a16="http://schemas.microsoft.com/office/drawing/2014/main" id="{05A2086C-13E1-8DE6-277F-D20B608AC36C}"/>
              </a:ext>
            </a:extLst>
          </p:cNvPr>
          <p:cNvSpPr txBox="1"/>
          <p:nvPr/>
        </p:nvSpPr>
        <p:spPr>
          <a:xfrm>
            <a:off x="4159871" y="5739914"/>
            <a:ext cx="5516254" cy="584775"/>
          </a:xfrm>
          <a:prstGeom prst="rect">
            <a:avLst/>
          </a:prstGeom>
          <a:noFill/>
        </p:spPr>
        <p:txBody>
          <a:bodyPr wrap="none" rtlCol="0">
            <a:spAutoFit/>
          </a:bodyPr>
          <a:lstStyle/>
          <a:p>
            <a:r>
              <a:rPr lang="en-US" sz="3200" b="1" dirty="0"/>
              <a:t>1 1 1 0 1 1 1 0 0 1 1 0 0 1 1 0 0 1</a:t>
            </a:r>
          </a:p>
        </p:txBody>
      </p:sp>
      <p:sp>
        <p:nvSpPr>
          <p:cNvPr id="19" name="TextBox 18">
            <a:extLst>
              <a:ext uri="{FF2B5EF4-FFF2-40B4-BE49-F238E27FC236}">
                <a16:creationId xmlns:a16="http://schemas.microsoft.com/office/drawing/2014/main" id="{F45A2F9E-ADBA-1981-9F0C-0C536F83668C}"/>
              </a:ext>
            </a:extLst>
          </p:cNvPr>
          <p:cNvSpPr txBox="1"/>
          <p:nvPr/>
        </p:nvSpPr>
        <p:spPr>
          <a:xfrm>
            <a:off x="4874256" y="1930687"/>
            <a:ext cx="2443489" cy="584775"/>
          </a:xfrm>
          <a:prstGeom prst="rect">
            <a:avLst/>
          </a:prstGeom>
          <a:noFill/>
        </p:spPr>
        <p:txBody>
          <a:bodyPr wrap="none" rtlCol="0">
            <a:spAutoFit/>
          </a:bodyPr>
          <a:lstStyle/>
          <a:p>
            <a:pPr algn="ctr"/>
            <a:r>
              <a:rPr lang="en-US" sz="3200" b="1" dirty="0"/>
              <a:t>CPU memory</a:t>
            </a:r>
          </a:p>
        </p:txBody>
      </p:sp>
      <p:sp>
        <p:nvSpPr>
          <p:cNvPr id="37" name="Rectangle 36">
            <a:extLst>
              <a:ext uri="{FF2B5EF4-FFF2-40B4-BE49-F238E27FC236}">
                <a16:creationId xmlns:a16="http://schemas.microsoft.com/office/drawing/2014/main" id="{189FCB24-49C5-9B47-EA08-9571F35E445B}"/>
              </a:ext>
            </a:extLst>
          </p:cNvPr>
          <p:cNvSpPr/>
          <p:nvPr/>
        </p:nvSpPr>
        <p:spPr>
          <a:xfrm>
            <a:off x="5108893" y="2472524"/>
            <a:ext cx="1947672" cy="584775"/>
          </a:xfrm>
          <a:prstGeom prst="rect">
            <a:avLst/>
          </a:prstGeom>
          <a:no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Region</a:t>
            </a:r>
          </a:p>
        </p:txBody>
      </p:sp>
      <p:sp>
        <p:nvSpPr>
          <p:cNvPr id="45" name="Rectangle 44">
            <a:extLst>
              <a:ext uri="{FF2B5EF4-FFF2-40B4-BE49-F238E27FC236}">
                <a16:creationId xmlns:a16="http://schemas.microsoft.com/office/drawing/2014/main" id="{70DCF18C-E55D-57DD-0071-41AF4F4BD10B}"/>
              </a:ext>
            </a:extLst>
          </p:cNvPr>
          <p:cNvSpPr/>
          <p:nvPr/>
        </p:nvSpPr>
        <p:spPr>
          <a:xfrm>
            <a:off x="7056565" y="2472524"/>
            <a:ext cx="1947672" cy="584775"/>
          </a:xfrm>
          <a:prstGeom prst="rect">
            <a:avLst/>
          </a:prstGeom>
          <a:no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a:t>
            </a:r>
          </a:p>
        </p:txBody>
      </p:sp>
      <p:sp>
        <p:nvSpPr>
          <p:cNvPr id="47" name="Rounded Rectangle 46">
            <a:extLst>
              <a:ext uri="{FF2B5EF4-FFF2-40B4-BE49-F238E27FC236}">
                <a16:creationId xmlns:a16="http://schemas.microsoft.com/office/drawing/2014/main" id="{BFDAF2A2-AD3A-7400-6ABC-00400A21C188}"/>
              </a:ext>
            </a:extLst>
          </p:cNvPr>
          <p:cNvSpPr/>
          <p:nvPr/>
        </p:nvSpPr>
        <p:spPr>
          <a:xfrm>
            <a:off x="1642270" y="4109475"/>
            <a:ext cx="8907461" cy="2246874"/>
          </a:xfrm>
          <a:prstGeom prst="roundRect">
            <a:avLst/>
          </a:prstGeom>
          <a:noFill/>
          <a:ln w="57150">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3200" b="1" dirty="0">
                <a:solidFill>
                  <a:schemeClr val="tx1"/>
                </a:solidFill>
              </a:rPr>
              <a:t>GPU</a:t>
            </a:r>
          </a:p>
        </p:txBody>
      </p:sp>
      <p:sp>
        <p:nvSpPr>
          <p:cNvPr id="49" name="Rectangle 48">
            <a:extLst>
              <a:ext uri="{FF2B5EF4-FFF2-40B4-BE49-F238E27FC236}">
                <a16:creationId xmlns:a16="http://schemas.microsoft.com/office/drawing/2014/main" id="{55C1DE5F-0D41-ABDB-D50B-BEEC563C34B6}"/>
              </a:ext>
            </a:extLst>
          </p:cNvPr>
          <p:cNvSpPr/>
          <p:nvPr/>
        </p:nvSpPr>
        <p:spPr>
          <a:xfrm>
            <a:off x="7966093" y="4564397"/>
            <a:ext cx="1947672" cy="584775"/>
          </a:xfrm>
          <a:prstGeom prst="rect">
            <a:avLst/>
          </a:prstGeom>
          <a:no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Region</a:t>
            </a:r>
          </a:p>
        </p:txBody>
      </p:sp>
      <p:grpSp>
        <p:nvGrpSpPr>
          <p:cNvPr id="59" name="Group 58">
            <a:extLst>
              <a:ext uri="{FF2B5EF4-FFF2-40B4-BE49-F238E27FC236}">
                <a16:creationId xmlns:a16="http://schemas.microsoft.com/office/drawing/2014/main" id="{ADAF77D1-3D41-F7FF-C089-AD7661F6367E}"/>
              </a:ext>
            </a:extLst>
          </p:cNvPr>
          <p:cNvGrpSpPr/>
          <p:nvPr/>
        </p:nvGrpSpPr>
        <p:grpSpPr>
          <a:xfrm>
            <a:off x="5293166" y="4341646"/>
            <a:ext cx="1605669" cy="576316"/>
            <a:chOff x="5141047" y="4341646"/>
            <a:chExt cx="1605669" cy="576316"/>
          </a:xfrm>
        </p:grpSpPr>
        <p:sp>
          <p:nvSpPr>
            <p:cNvPr id="50" name="Freeform 49">
              <a:extLst>
                <a:ext uri="{FF2B5EF4-FFF2-40B4-BE49-F238E27FC236}">
                  <a16:creationId xmlns:a16="http://schemas.microsoft.com/office/drawing/2014/main" id="{1B440384-8AAC-4494-6A38-4F295D9D2F7B}"/>
                </a:ext>
              </a:extLst>
            </p:cNvPr>
            <p:cNvSpPr/>
            <p:nvPr/>
          </p:nvSpPr>
          <p:spPr>
            <a:xfrm flipH="1">
              <a:off x="5141047" y="4341646"/>
              <a:ext cx="171733" cy="576316"/>
            </a:xfrm>
            <a:custGeom>
              <a:avLst/>
              <a:gdLst>
                <a:gd name="connsiteX0" fmla="*/ 0 w 992025"/>
                <a:gd name="connsiteY0" fmla="*/ 0 h 1714476"/>
                <a:gd name="connsiteX1" fmla="*/ 991892 w 992025"/>
                <a:gd name="connsiteY1" fmla="*/ 650929 h 1714476"/>
                <a:gd name="connsiteX2" fmla="*/ 77492 w 992025"/>
                <a:gd name="connsiteY2" fmla="*/ 1224367 h 1714476"/>
                <a:gd name="connsiteX3" fmla="*/ 991892 w 992025"/>
                <a:gd name="connsiteY3" fmla="*/ 1704814 h 1714476"/>
              </a:gdLst>
              <a:ahLst/>
              <a:cxnLst>
                <a:cxn ang="0">
                  <a:pos x="connsiteX0" y="connsiteY0"/>
                </a:cxn>
                <a:cxn ang="0">
                  <a:pos x="connsiteX1" y="connsiteY1"/>
                </a:cxn>
                <a:cxn ang="0">
                  <a:pos x="connsiteX2" y="connsiteY2"/>
                </a:cxn>
                <a:cxn ang="0">
                  <a:pos x="connsiteX3" y="connsiteY3"/>
                </a:cxn>
              </a:cxnLst>
              <a:rect l="l" t="t" r="r" b="b"/>
              <a:pathLst>
                <a:path w="992025" h="1714476">
                  <a:moveTo>
                    <a:pt x="0" y="0"/>
                  </a:moveTo>
                  <a:cubicBezTo>
                    <a:pt x="489488" y="223434"/>
                    <a:pt x="978977" y="446868"/>
                    <a:pt x="991892" y="650929"/>
                  </a:cubicBezTo>
                  <a:cubicBezTo>
                    <a:pt x="1004807" y="854990"/>
                    <a:pt x="77492" y="1048720"/>
                    <a:pt x="77492" y="1224367"/>
                  </a:cubicBezTo>
                  <a:cubicBezTo>
                    <a:pt x="77492" y="1400014"/>
                    <a:pt x="718089" y="1779722"/>
                    <a:pt x="991892" y="1704814"/>
                  </a:cubicBezTo>
                </a:path>
              </a:pathLst>
            </a:custGeom>
            <a:noFill/>
            <a:ln w="285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Freeform 50">
              <a:extLst>
                <a:ext uri="{FF2B5EF4-FFF2-40B4-BE49-F238E27FC236}">
                  <a16:creationId xmlns:a16="http://schemas.microsoft.com/office/drawing/2014/main" id="{ECB0A95B-6310-790B-1B5E-889473730ED4}"/>
                </a:ext>
              </a:extLst>
            </p:cNvPr>
            <p:cNvSpPr/>
            <p:nvPr/>
          </p:nvSpPr>
          <p:spPr>
            <a:xfrm flipH="1">
              <a:off x="5858015" y="4341646"/>
              <a:ext cx="171733" cy="576316"/>
            </a:xfrm>
            <a:custGeom>
              <a:avLst/>
              <a:gdLst>
                <a:gd name="connsiteX0" fmla="*/ 0 w 992025"/>
                <a:gd name="connsiteY0" fmla="*/ 0 h 1714476"/>
                <a:gd name="connsiteX1" fmla="*/ 991892 w 992025"/>
                <a:gd name="connsiteY1" fmla="*/ 650929 h 1714476"/>
                <a:gd name="connsiteX2" fmla="*/ 77492 w 992025"/>
                <a:gd name="connsiteY2" fmla="*/ 1224367 h 1714476"/>
                <a:gd name="connsiteX3" fmla="*/ 991892 w 992025"/>
                <a:gd name="connsiteY3" fmla="*/ 1704814 h 1714476"/>
              </a:gdLst>
              <a:ahLst/>
              <a:cxnLst>
                <a:cxn ang="0">
                  <a:pos x="connsiteX0" y="connsiteY0"/>
                </a:cxn>
                <a:cxn ang="0">
                  <a:pos x="connsiteX1" y="connsiteY1"/>
                </a:cxn>
                <a:cxn ang="0">
                  <a:pos x="connsiteX2" y="connsiteY2"/>
                </a:cxn>
                <a:cxn ang="0">
                  <a:pos x="connsiteX3" y="connsiteY3"/>
                </a:cxn>
              </a:cxnLst>
              <a:rect l="l" t="t" r="r" b="b"/>
              <a:pathLst>
                <a:path w="992025" h="1714476">
                  <a:moveTo>
                    <a:pt x="0" y="0"/>
                  </a:moveTo>
                  <a:cubicBezTo>
                    <a:pt x="489488" y="223434"/>
                    <a:pt x="978977" y="446868"/>
                    <a:pt x="991892" y="650929"/>
                  </a:cubicBezTo>
                  <a:cubicBezTo>
                    <a:pt x="1004807" y="854990"/>
                    <a:pt x="77492" y="1048720"/>
                    <a:pt x="77492" y="1224367"/>
                  </a:cubicBezTo>
                  <a:cubicBezTo>
                    <a:pt x="77492" y="1400014"/>
                    <a:pt x="718089" y="1779722"/>
                    <a:pt x="991892" y="1704814"/>
                  </a:cubicBezTo>
                </a:path>
              </a:pathLst>
            </a:custGeom>
            <a:noFill/>
            <a:ln w="285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Freeform 51">
              <a:extLst>
                <a:ext uri="{FF2B5EF4-FFF2-40B4-BE49-F238E27FC236}">
                  <a16:creationId xmlns:a16="http://schemas.microsoft.com/office/drawing/2014/main" id="{5CD126B6-D655-1447-C457-C04CDA78152B}"/>
                </a:ext>
              </a:extLst>
            </p:cNvPr>
            <p:cNvSpPr/>
            <p:nvPr/>
          </p:nvSpPr>
          <p:spPr>
            <a:xfrm flipH="1">
              <a:off x="6574983" y="4341646"/>
              <a:ext cx="171733" cy="576316"/>
            </a:xfrm>
            <a:custGeom>
              <a:avLst/>
              <a:gdLst>
                <a:gd name="connsiteX0" fmla="*/ 0 w 992025"/>
                <a:gd name="connsiteY0" fmla="*/ 0 h 1714476"/>
                <a:gd name="connsiteX1" fmla="*/ 991892 w 992025"/>
                <a:gd name="connsiteY1" fmla="*/ 650929 h 1714476"/>
                <a:gd name="connsiteX2" fmla="*/ 77492 w 992025"/>
                <a:gd name="connsiteY2" fmla="*/ 1224367 h 1714476"/>
                <a:gd name="connsiteX3" fmla="*/ 991892 w 992025"/>
                <a:gd name="connsiteY3" fmla="*/ 1704814 h 1714476"/>
              </a:gdLst>
              <a:ahLst/>
              <a:cxnLst>
                <a:cxn ang="0">
                  <a:pos x="connsiteX0" y="connsiteY0"/>
                </a:cxn>
                <a:cxn ang="0">
                  <a:pos x="connsiteX1" y="connsiteY1"/>
                </a:cxn>
                <a:cxn ang="0">
                  <a:pos x="connsiteX2" y="connsiteY2"/>
                </a:cxn>
                <a:cxn ang="0">
                  <a:pos x="connsiteX3" y="connsiteY3"/>
                </a:cxn>
              </a:cxnLst>
              <a:rect l="l" t="t" r="r" b="b"/>
              <a:pathLst>
                <a:path w="992025" h="1714476">
                  <a:moveTo>
                    <a:pt x="0" y="0"/>
                  </a:moveTo>
                  <a:cubicBezTo>
                    <a:pt x="489488" y="223434"/>
                    <a:pt x="978977" y="446868"/>
                    <a:pt x="991892" y="650929"/>
                  </a:cubicBezTo>
                  <a:cubicBezTo>
                    <a:pt x="1004807" y="854990"/>
                    <a:pt x="77492" y="1048720"/>
                    <a:pt x="77492" y="1224367"/>
                  </a:cubicBezTo>
                  <a:cubicBezTo>
                    <a:pt x="77492" y="1400014"/>
                    <a:pt x="718089" y="1779722"/>
                    <a:pt x="991892" y="1704814"/>
                  </a:cubicBezTo>
                </a:path>
              </a:pathLst>
            </a:custGeom>
            <a:noFill/>
            <a:ln w="285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53" name="Straight Connector 52">
            <a:extLst>
              <a:ext uri="{FF2B5EF4-FFF2-40B4-BE49-F238E27FC236}">
                <a16:creationId xmlns:a16="http://schemas.microsoft.com/office/drawing/2014/main" id="{F52EC866-327E-FB21-3CAE-B06EBA3206DF}"/>
              </a:ext>
            </a:extLst>
          </p:cNvPr>
          <p:cNvCxnSpPr>
            <a:cxnSpLocks/>
          </p:cNvCxnSpPr>
          <p:nvPr/>
        </p:nvCxnSpPr>
        <p:spPr>
          <a:xfrm>
            <a:off x="5981227" y="5836028"/>
            <a:ext cx="0" cy="430717"/>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84A21047-E24A-58A5-E953-C08247F67EC0}"/>
              </a:ext>
            </a:extLst>
          </p:cNvPr>
          <p:cNvCxnSpPr>
            <a:cxnSpLocks/>
          </p:cNvCxnSpPr>
          <p:nvPr/>
        </p:nvCxnSpPr>
        <p:spPr>
          <a:xfrm>
            <a:off x="7792794" y="5846419"/>
            <a:ext cx="0" cy="430717"/>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56" name="Left Brace 55">
            <a:extLst>
              <a:ext uri="{FF2B5EF4-FFF2-40B4-BE49-F238E27FC236}">
                <a16:creationId xmlns:a16="http://schemas.microsoft.com/office/drawing/2014/main" id="{7C815B94-DBE3-F7B2-971C-9A88F81E4677}"/>
              </a:ext>
            </a:extLst>
          </p:cNvPr>
          <p:cNvSpPr/>
          <p:nvPr/>
        </p:nvSpPr>
        <p:spPr>
          <a:xfrm rot="5400000">
            <a:off x="5059682" y="4937732"/>
            <a:ext cx="120809" cy="1722267"/>
          </a:xfrm>
          <a:prstGeom prst="lef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7" name="Left Brace 56">
            <a:extLst>
              <a:ext uri="{FF2B5EF4-FFF2-40B4-BE49-F238E27FC236}">
                <a16:creationId xmlns:a16="http://schemas.microsoft.com/office/drawing/2014/main" id="{38B6EEAF-ADF6-ED54-1F1D-0D31380B3899}"/>
              </a:ext>
            </a:extLst>
          </p:cNvPr>
          <p:cNvSpPr/>
          <p:nvPr/>
        </p:nvSpPr>
        <p:spPr>
          <a:xfrm rot="5400000">
            <a:off x="6825563" y="4904949"/>
            <a:ext cx="133696" cy="1800720"/>
          </a:xfrm>
          <a:prstGeom prst="lef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8" name="Left Brace 57">
            <a:extLst>
              <a:ext uri="{FF2B5EF4-FFF2-40B4-BE49-F238E27FC236}">
                <a16:creationId xmlns:a16="http://schemas.microsoft.com/office/drawing/2014/main" id="{08B25984-C974-268C-BD7A-001D46DDC328}"/>
              </a:ext>
            </a:extLst>
          </p:cNvPr>
          <p:cNvSpPr/>
          <p:nvPr/>
        </p:nvSpPr>
        <p:spPr>
          <a:xfrm rot="5400000">
            <a:off x="8590534" y="4937732"/>
            <a:ext cx="120809" cy="1722267"/>
          </a:xfrm>
          <a:prstGeom prst="lef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TextBox 31">
            <a:extLst>
              <a:ext uri="{FF2B5EF4-FFF2-40B4-BE49-F238E27FC236}">
                <a16:creationId xmlns:a16="http://schemas.microsoft.com/office/drawing/2014/main" id="{CE678E2E-899C-36B7-9226-F295DAA3725D}"/>
              </a:ext>
            </a:extLst>
          </p:cNvPr>
          <p:cNvSpPr txBox="1"/>
          <p:nvPr/>
        </p:nvSpPr>
        <p:spPr>
          <a:xfrm>
            <a:off x="4951615" y="5398755"/>
            <a:ext cx="314510" cy="400110"/>
          </a:xfrm>
          <a:prstGeom prst="rect">
            <a:avLst/>
          </a:prstGeom>
          <a:noFill/>
        </p:spPr>
        <p:txBody>
          <a:bodyPr wrap="none" rtlCol="0">
            <a:spAutoFit/>
          </a:bodyPr>
          <a:lstStyle/>
          <a:p>
            <a:r>
              <a:rPr lang="en-US" sz="2000" b="1" dirty="0"/>
              <a:t>1</a:t>
            </a:r>
          </a:p>
        </p:txBody>
      </p:sp>
      <p:sp>
        <p:nvSpPr>
          <p:cNvPr id="34" name="TextBox 33">
            <a:extLst>
              <a:ext uri="{FF2B5EF4-FFF2-40B4-BE49-F238E27FC236}">
                <a16:creationId xmlns:a16="http://schemas.microsoft.com/office/drawing/2014/main" id="{EF32EEC6-8E56-2691-3BA7-978E608BABA0}"/>
              </a:ext>
            </a:extLst>
          </p:cNvPr>
          <p:cNvSpPr txBox="1"/>
          <p:nvPr/>
        </p:nvSpPr>
        <p:spPr>
          <a:xfrm>
            <a:off x="6727102" y="5398755"/>
            <a:ext cx="314510" cy="400110"/>
          </a:xfrm>
          <a:prstGeom prst="rect">
            <a:avLst/>
          </a:prstGeom>
          <a:noFill/>
        </p:spPr>
        <p:txBody>
          <a:bodyPr wrap="none" rtlCol="0">
            <a:spAutoFit/>
          </a:bodyPr>
          <a:lstStyle/>
          <a:p>
            <a:r>
              <a:rPr lang="en-US" sz="2000" b="1" dirty="0"/>
              <a:t>3</a:t>
            </a:r>
          </a:p>
        </p:txBody>
      </p:sp>
      <p:sp>
        <p:nvSpPr>
          <p:cNvPr id="36" name="TextBox 35">
            <a:extLst>
              <a:ext uri="{FF2B5EF4-FFF2-40B4-BE49-F238E27FC236}">
                <a16:creationId xmlns:a16="http://schemas.microsoft.com/office/drawing/2014/main" id="{74C221B1-7010-B4E1-D1E2-F3C801C5839F}"/>
              </a:ext>
            </a:extLst>
          </p:cNvPr>
          <p:cNvSpPr txBox="1"/>
          <p:nvPr/>
        </p:nvSpPr>
        <p:spPr>
          <a:xfrm>
            <a:off x="8491442" y="5398755"/>
            <a:ext cx="314510" cy="400110"/>
          </a:xfrm>
          <a:prstGeom prst="rect">
            <a:avLst/>
          </a:prstGeom>
          <a:noFill/>
        </p:spPr>
        <p:txBody>
          <a:bodyPr wrap="none" rtlCol="0">
            <a:spAutoFit/>
          </a:bodyPr>
          <a:lstStyle/>
          <a:p>
            <a:r>
              <a:rPr lang="en-US" sz="2000" b="1" dirty="0"/>
              <a:t>3</a:t>
            </a:r>
          </a:p>
        </p:txBody>
      </p:sp>
      <p:sp>
        <p:nvSpPr>
          <p:cNvPr id="40" name="Rounded Rectangle 39">
            <a:extLst>
              <a:ext uri="{FF2B5EF4-FFF2-40B4-BE49-F238E27FC236}">
                <a16:creationId xmlns:a16="http://schemas.microsoft.com/office/drawing/2014/main" id="{154375EF-2EFD-45FE-CF9E-BF4A5BB446D1}"/>
              </a:ext>
            </a:extLst>
          </p:cNvPr>
          <p:cNvSpPr/>
          <p:nvPr/>
        </p:nvSpPr>
        <p:spPr>
          <a:xfrm>
            <a:off x="5108893" y="4261875"/>
            <a:ext cx="1947672" cy="701419"/>
          </a:xfrm>
          <a:prstGeom prst="roundRect">
            <a:avLst/>
          </a:prstGeom>
          <a:noFill/>
          <a:ln w="28575">
            <a:solidFill>
              <a:schemeClr val="accent4">
                <a:lumMod val="1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3200" b="1" dirty="0">
              <a:solidFill>
                <a:schemeClr val="tx1"/>
              </a:solidFill>
            </a:endParaRPr>
          </a:p>
        </p:txBody>
      </p:sp>
      <p:sp>
        <p:nvSpPr>
          <p:cNvPr id="44" name="TextBox 43">
            <a:extLst>
              <a:ext uri="{FF2B5EF4-FFF2-40B4-BE49-F238E27FC236}">
                <a16:creationId xmlns:a16="http://schemas.microsoft.com/office/drawing/2014/main" id="{D9D2B085-C290-80E5-E853-BC4221339BF1}"/>
              </a:ext>
            </a:extLst>
          </p:cNvPr>
          <p:cNvSpPr txBox="1"/>
          <p:nvPr/>
        </p:nvSpPr>
        <p:spPr>
          <a:xfrm>
            <a:off x="6715955" y="5161176"/>
            <a:ext cx="314510" cy="400110"/>
          </a:xfrm>
          <a:prstGeom prst="rect">
            <a:avLst/>
          </a:prstGeom>
          <a:noFill/>
        </p:spPr>
        <p:txBody>
          <a:bodyPr wrap="none" rtlCol="0">
            <a:spAutoFit/>
          </a:bodyPr>
          <a:lstStyle/>
          <a:p>
            <a:r>
              <a:rPr lang="en-US" sz="2000" b="1" dirty="0"/>
              <a:t>4</a:t>
            </a:r>
          </a:p>
        </p:txBody>
      </p:sp>
      <p:sp>
        <p:nvSpPr>
          <p:cNvPr id="46" name="TextBox 45">
            <a:extLst>
              <a:ext uri="{FF2B5EF4-FFF2-40B4-BE49-F238E27FC236}">
                <a16:creationId xmlns:a16="http://schemas.microsoft.com/office/drawing/2014/main" id="{33F05C6B-6FF3-731E-05F2-8DF7F0DFD676}"/>
              </a:ext>
            </a:extLst>
          </p:cNvPr>
          <p:cNvSpPr txBox="1"/>
          <p:nvPr/>
        </p:nvSpPr>
        <p:spPr>
          <a:xfrm>
            <a:off x="8499801" y="5161176"/>
            <a:ext cx="314510" cy="400110"/>
          </a:xfrm>
          <a:prstGeom prst="rect">
            <a:avLst/>
          </a:prstGeom>
          <a:noFill/>
        </p:spPr>
        <p:txBody>
          <a:bodyPr wrap="none" rtlCol="0">
            <a:spAutoFit/>
          </a:bodyPr>
          <a:lstStyle/>
          <a:p>
            <a:r>
              <a:rPr lang="en-US" sz="2000" b="1" dirty="0"/>
              <a:t>7</a:t>
            </a:r>
          </a:p>
        </p:txBody>
      </p:sp>
      <p:sp>
        <p:nvSpPr>
          <p:cNvPr id="48" name="TextBox 47">
            <a:extLst>
              <a:ext uri="{FF2B5EF4-FFF2-40B4-BE49-F238E27FC236}">
                <a16:creationId xmlns:a16="http://schemas.microsoft.com/office/drawing/2014/main" id="{B9759D0E-7A2E-725B-34B4-D60E5E35B970}"/>
              </a:ext>
            </a:extLst>
          </p:cNvPr>
          <p:cNvSpPr txBox="1"/>
          <p:nvPr/>
        </p:nvSpPr>
        <p:spPr>
          <a:xfrm>
            <a:off x="4954018" y="5161176"/>
            <a:ext cx="314510" cy="400110"/>
          </a:xfrm>
          <a:prstGeom prst="rect">
            <a:avLst/>
          </a:prstGeom>
          <a:noFill/>
        </p:spPr>
        <p:txBody>
          <a:bodyPr wrap="none" rtlCol="0">
            <a:spAutoFit/>
          </a:bodyPr>
          <a:lstStyle/>
          <a:p>
            <a:r>
              <a:rPr lang="en-US" sz="2000" b="1" dirty="0"/>
              <a:t>1</a:t>
            </a:r>
          </a:p>
        </p:txBody>
      </p:sp>
      <p:cxnSp>
        <p:nvCxnSpPr>
          <p:cNvPr id="2" name="Straight Arrow Connector 1">
            <a:extLst>
              <a:ext uri="{FF2B5EF4-FFF2-40B4-BE49-F238E27FC236}">
                <a16:creationId xmlns:a16="http://schemas.microsoft.com/office/drawing/2014/main" id="{F5525296-1E2A-EFF7-CCE5-841577D5A8CE}"/>
              </a:ext>
            </a:extLst>
          </p:cNvPr>
          <p:cNvCxnSpPr>
            <a:cxnSpLocks/>
            <a:stCxn id="40" idx="3"/>
            <a:endCxn id="49" idx="1"/>
          </p:cNvCxnSpPr>
          <p:nvPr/>
        </p:nvCxnSpPr>
        <p:spPr>
          <a:xfrm>
            <a:off x="7056565" y="4612585"/>
            <a:ext cx="909528" cy="244200"/>
          </a:xfrm>
          <a:prstGeom prst="straightConnector1">
            <a:avLst/>
          </a:prstGeom>
          <a:ln w="38100">
            <a:tailEnd type="triangle"/>
          </a:ln>
          <a:effectLst/>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0198BE7E-EB32-6215-52D1-2EF1E8714B75}"/>
              </a:ext>
            </a:extLst>
          </p:cNvPr>
          <p:cNvSpPr/>
          <p:nvPr/>
        </p:nvSpPr>
        <p:spPr>
          <a:xfrm>
            <a:off x="1924141" y="4983833"/>
            <a:ext cx="2743200" cy="584775"/>
          </a:xfrm>
          <a:prstGeom prst="rect">
            <a:avLst/>
          </a:prstGeom>
          <a:no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Decompressed</a:t>
            </a:r>
          </a:p>
        </p:txBody>
      </p:sp>
      <p:cxnSp>
        <p:nvCxnSpPr>
          <p:cNvPr id="11" name="Straight Arrow Connector 10">
            <a:extLst>
              <a:ext uri="{FF2B5EF4-FFF2-40B4-BE49-F238E27FC236}">
                <a16:creationId xmlns:a16="http://schemas.microsoft.com/office/drawing/2014/main" id="{93F94D8E-5B03-7AFD-66F5-22808F4C4B39}"/>
              </a:ext>
            </a:extLst>
          </p:cNvPr>
          <p:cNvCxnSpPr>
            <a:cxnSpLocks/>
            <a:stCxn id="40" idx="1"/>
            <a:endCxn id="9" idx="0"/>
          </p:cNvCxnSpPr>
          <p:nvPr/>
        </p:nvCxnSpPr>
        <p:spPr>
          <a:xfrm flipH="1">
            <a:off x="3295741" y="4612585"/>
            <a:ext cx="1813152" cy="371248"/>
          </a:xfrm>
          <a:prstGeom prst="straightConnector1">
            <a:avLst/>
          </a:prstGeom>
          <a:ln w="38100">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B2303865-132D-EBB9-F396-48BE84241533}"/>
              </a:ext>
            </a:extLst>
          </p:cNvPr>
          <p:cNvCxnSpPr>
            <a:cxnSpLocks/>
            <a:stCxn id="40" idx="0"/>
            <a:endCxn id="45" idx="2"/>
          </p:cNvCxnSpPr>
          <p:nvPr/>
        </p:nvCxnSpPr>
        <p:spPr>
          <a:xfrm flipV="1">
            <a:off x="6082729" y="3057299"/>
            <a:ext cx="1947672" cy="1204576"/>
          </a:xfrm>
          <a:prstGeom prst="straightConnector1">
            <a:avLst/>
          </a:prstGeom>
          <a:ln w="38100">
            <a:prstDash val="dash"/>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471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0" presetClass="exit" presetSubtype="0" fill="hold" grpId="0" nodeType="afterEffect">
                                  <p:stCondLst>
                                    <p:cond delay="0"/>
                                  </p:stCondLst>
                                  <p:childTnLst>
                                    <p:animEffect transition="out" filter="fade">
                                      <p:cBhvr>
                                        <p:cTn id="19" dur="500"/>
                                        <p:tgtEl>
                                          <p:spTgt spid="49"/>
                                        </p:tgtEl>
                                      </p:cBhvr>
                                    </p:animEffect>
                                    <p:set>
                                      <p:cBhvr>
                                        <p:cTn id="20" dur="1" fill="hold">
                                          <p:stCondLst>
                                            <p:cond delay="499"/>
                                          </p:stCondLst>
                                        </p:cTn>
                                        <p:tgtEl>
                                          <p:spTgt spid="4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par>
                          <p:cTn id="27" fill="hold">
                            <p:stCondLst>
                              <p:cond delay="0"/>
                            </p:stCondLst>
                            <p:childTnLst>
                              <p:par>
                                <p:cTn id="28" presetID="42" presetClass="path" presetSubtype="0" accel="50000" decel="50000" fill="hold" grpId="0" nodeType="afterEffect">
                                  <p:stCondLst>
                                    <p:cond delay="0"/>
                                  </p:stCondLst>
                                  <p:childTnLst>
                                    <p:animMotion origin="layout" path="M 1.875E-6 7.40741E-7 L 0.23971 0.30509 " pathEditMode="relative" rAng="0" ptsTypes="AA">
                                      <p:cBhvr>
                                        <p:cTn id="29" dur="2000" fill="hold"/>
                                        <p:tgtEl>
                                          <p:spTgt spid="37"/>
                                        </p:tgtEl>
                                        <p:attrNameLst>
                                          <p:attrName>ppt_x</p:attrName>
                                          <p:attrName>ppt_y</p:attrName>
                                        </p:attrNameLst>
                                      </p:cBhvr>
                                      <p:rCtr x="11979" y="15255"/>
                                    </p:animMotion>
                                  </p:childTnLst>
                                </p:cTn>
                              </p:par>
                              <p:par>
                                <p:cTn id="30" presetID="10" presetClass="exit" presetSubtype="0" fill="hold" grpId="0" nodeType="withEffect">
                                  <p:stCondLst>
                                    <p:cond delay="0"/>
                                  </p:stCondLst>
                                  <p:childTnLst>
                                    <p:animEffect transition="out" filter="fade">
                                      <p:cBhvr>
                                        <p:cTn id="31" dur="500"/>
                                        <p:tgtEl>
                                          <p:spTgt spid="56"/>
                                        </p:tgtEl>
                                      </p:cBhvr>
                                    </p:animEffect>
                                    <p:set>
                                      <p:cBhvr>
                                        <p:cTn id="32" dur="1" fill="hold">
                                          <p:stCondLst>
                                            <p:cond delay="499"/>
                                          </p:stCondLst>
                                        </p:cTn>
                                        <p:tgtEl>
                                          <p:spTgt spid="56"/>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500"/>
                                        <p:tgtEl>
                                          <p:spTgt spid="57"/>
                                        </p:tgtEl>
                                      </p:cBhvr>
                                    </p:animEffect>
                                    <p:set>
                                      <p:cBhvr>
                                        <p:cTn id="35" dur="1" fill="hold">
                                          <p:stCondLst>
                                            <p:cond delay="499"/>
                                          </p:stCondLst>
                                        </p:cTn>
                                        <p:tgtEl>
                                          <p:spTgt spid="57"/>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58"/>
                                        </p:tgtEl>
                                      </p:cBhvr>
                                    </p:animEffect>
                                    <p:set>
                                      <p:cBhvr>
                                        <p:cTn id="38" dur="1" fill="hold">
                                          <p:stCondLst>
                                            <p:cond delay="499"/>
                                          </p:stCondLst>
                                        </p:cTn>
                                        <p:tgtEl>
                                          <p:spTgt spid="58"/>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500"/>
                                        <p:tgtEl>
                                          <p:spTgt spid="32"/>
                                        </p:tgtEl>
                                      </p:cBhvr>
                                    </p:animEffect>
                                    <p:set>
                                      <p:cBhvr>
                                        <p:cTn id="41" dur="1" fill="hold">
                                          <p:stCondLst>
                                            <p:cond delay="499"/>
                                          </p:stCondLst>
                                        </p:cTn>
                                        <p:tgtEl>
                                          <p:spTgt spid="32"/>
                                        </p:tgtEl>
                                        <p:attrNameLst>
                                          <p:attrName>style.visibility</p:attrName>
                                        </p:attrNameLst>
                                      </p:cBhvr>
                                      <p:to>
                                        <p:strVal val="hidden"/>
                                      </p:to>
                                    </p:set>
                                  </p:childTnLst>
                                </p:cTn>
                              </p:par>
                              <p:par>
                                <p:cTn id="42" presetID="10" presetClass="exit" presetSubtype="0" fill="hold" grpId="0" nodeType="withEffect">
                                  <p:stCondLst>
                                    <p:cond delay="0"/>
                                  </p:stCondLst>
                                  <p:childTnLst>
                                    <p:animEffect transition="out" filter="fade">
                                      <p:cBhvr>
                                        <p:cTn id="43" dur="500"/>
                                        <p:tgtEl>
                                          <p:spTgt spid="34"/>
                                        </p:tgtEl>
                                      </p:cBhvr>
                                    </p:animEffect>
                                    <p:set>
                                      <p:cBhvr>
                                        <p:cTn id="44" dur="1" fill="hold">
                                          <p:stCondLst>
                                            <p:cond delay="499"/>
                                          </p:stCondLst>
                                        </p:cTn>
                                        <p:tgtEl>
                                          <p:spTgt spid="34"/>
                                        </p:tgtEl>
                                        <p:attrNameLst>
                                          <p:attrName>style.visibility</p:attrName>
                                        </p:attrNameLst>
                                      </p:cBhvr>
                                      <p:to>
                                        <p:strVal val="hidden"/>
                                      </p:to>
                                    </p:set>
                                  </p:childTnLst>
                                </p:cTn>
                              </p:par>
                              <p:par>
                                <p:cTn id="45" presetID="10" presetClass="exit" presetSubtype="0" fill="hold" grpId="0" nodeType="withEffect">
                                  <p:stCondLst>
                                    <p:cond delay="0"/>
                                  </p:stCondLst>
                                  <p:childTnLst>
                                    <p:animEffect transition="out" filter="fade">
                                      <p:cBhvr>
                                        <p:cTn id="46" dur="500"/>
                                        <p:tgtEl>
                                          <p:spTgt spid="36"/>
                                        </p:tgtEl>
                                      </p:cBhvr>
                                    </p:animEffect>
                                    <p:set>
                                      <p:cBhvr>
                                        <p:cTn id="47" dur="1" fill="hold">
                                          <p:stCondLst>
                                            <p:cond delay="499"/>
                                          </p:stCondLst>
                                        </p:cTn>
                                        <p:tgtEl>
                                          <p:spTgt spid="36"/>
                                        </p:tgtEl>
                                        <p:attrNameLst>
                                          <p:attrName>style.visibility</p:attrName>
                                        </p:attrNameLst>
                                      </p:cBhvr>
                                      <p:to>
                                        <p:strVal val="hidden"/>
                                      </p:to>
                                    </p:set>
                                  </p:childTnLst>
                                </p:cTn>
                              </p:par>
                              <p:par>
                                <p:cTn id="48" presetID="10" presetClass="exit" presetSubtype="0" fill="hold" grpId="0" nodeType="withEffect">
                                  <p:stCondLst>
                                    <p:cond delay="0"/>
                                  </p:stCondLst>
                                  <p:childTnLst>
                                    <p:animEffect transition="out" filter="fade">
                                      <p:cBhvr>
                                        <p:cTn id="49" dur="500"/>
                                        <p:tgtEl>
                                          <p:spTgt spid="44"/>
                                        </p:tgtEl>
                                      </p:cBhvr>
                                    </p:animEffect>
                                    <p:set>
                                      <p:cBhvr>
                                        <p:cTn id="50" dur="1" fill="hold">
                                          <p:stCondLst>
                                            <p:cond delay="499"/>
                                          </p:stCondLst>
                                        </p:cTn>
                                        <p:tgtEl>
                                          <p:spTgt spid="44"/>
                                        </p:tgtEl>
                                        <p:attrNameLst>
                                          <p:attrName>style.visibility</p:attrName>
                                        </p:attrNameLst>
                                      </p:cBhvr>
                                      <p:to>
                                        <p:strVal val="hidden"/>
                                      </p:to>
                                    </p:set>
                                  </p:childTnLst>
                                </p:cTn>
                              </p:par>
                              <p:par>
                                <p:cTn id="51" presetID="10" presetClass="exit" presetSubtype="0" fill="hold" grpId="0" nodeType="withEffect">
                                  <p:stCondLst>
                                    <p:cond delay="0"/>
                                  </p:stCondLst>
                                  <p:childTnLst>
                                    <p:animEffect transition="out" filter="fade">
                                      <p:cBhvr>
                                        <p:cTn id="52" dur="500"/>
                                        <p:tgtEl>
                                          <p:spTgt spid="46"/>
                                        </p:tgtEl>
                                      </p:cBhvr>
                                    </p:animEffect>
                                    <p:set>
                                      <p:cBhvr>
                                        <p:cTn id="53" dur="1" fill="hold">
                                          <p:stCondLst>
                                            <p:cond delay="499"/>
                                          </p:stCondLst>
                                        </p:cTn>
                                        <p:tgtEl>
                                          <p:spTgt spid="46"/>
                                        </p:tgtEl>
                                        <p:attrNameLst>
                                          <p:attrName>style.visibility</p:attrName>
                                        </p:attrNameLst>
                                      </p:cBhvr>
                                      <p:to>
                                        <p:strVal val="hidden"/>
                                      </p:to>
                                    </p:set>
                                  </p:childTnLst>
                                </p:cTn>
                              </p:par>
                              <p:par>
                                <p:cTn id="54" presetID="10" presetClass="exit" presetSubtype="0" fill="hold" grpId="0" nodeType="withEffect">
                                  <p:stCondLst>
                                    <p:cond delay="0"/>
                                  </p:stCondLst>
                                  <p:childTnLst>
                                    <p:animEffect transition="out" filter="fade">
                                      <p:cBhvr>
                                        <p:cTn id="55" dur="500"/>
                                        <p:tgtEl>
                                          <p:spTgt spid="48"/>
                                        </p:tgtEl>
                                      </p:cBhvr>
                                    </p:animEffect>
                                    <p:set>
                                      <p:cBhvr>
                                        <p:cTn id="56" dur="1" fill="hold">
                                          <p:stCondLst>
                                            <p:cond delay="499"/>
                                          </p:stCondLst>
                                        </p:cTn>
                                        <p:tgtEl>
                                          <p:spTgt spid="48"/>
                                        </p:tgtEl>
                                        <p:attrNameLst>
                                          <p:attrName>style.visibility</p:attrName>
                                        </p:attrNameLst>
                                      </p:cBhvr>
                                      <p:to>
                                        <p:strVal val="hidden"/>
                                      </p:to>
                                    </p:set>
                                  </p:childTnLst>
                                </p:cTn>
                              </p:par>
                            </p:childTnLst>
                          </p:cTn>
                        </p:par>
                        <p:par>
                          <p:cTn id="57" fill="hold">
                            <p:stCondLst>
                              <p:cond delay="2000"/>
                            </p:stCondLst>
                            <p:childTnLst>
                              <p:par>
                                <p:cTn id="58" presetID="22" presetClass="entr" presetSubtype="4" fill="hold"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down)">
                                      <p:cBhvr>
                                        <p:cTn id="6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9" grpId="0" animBg="1"/>
      <p:bldP spid="56" grpId="0" animBg="1"/>
      <p:bldP spid="57" grpId="0" animBg="1"/>
      <p:bldP spid="58" grpId="0" animBg="1"/>
      <p:bldP spid="32" grpId="0"/>
      <p:bldP spid="34" grpId="0"/>
      <p:bldP spid="36" grpId="0"/>
      <p:bldP spid="44" grpId="0"/>
      <p:bldP spid="46" grpId="0"/>
      <p:bldP spid="48" grpId="0"/>
      <p:bldP spid="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1639A-AACC-9679-9BCC-6A1603587EC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938D314-B4E7-6A27-9832-EF4C476840ED}"/>
              </a:ext>
            </a:extLst>
          </p:cNvPr>
          <p:cNvSpPr>
            <a:spLocks noGrp="1"/>
          </p:cNvSpPr>
          <p:nvPr>
            <p:ph type="title"/>
          </p:nvPr>
        </p:nvSpPr>
        <p:spPr/>
        <p:txBody>
          <a:bodyPr/>
          <a:lstStyle/>
          <a:p>
            <a:r>
              <a:rPr lang="en-US" dirty="0"/>
              <a:t>Integrating compression into ML</a:t>
            </a:r>
          </a:p>
        </p:txBody>
      </p:sp>
      <p:sp>
        <p:nvSpPr>
          <p:cNvPr id="4" name="Slide Number Placeholder 3">
            <a:extLst>
              <a:ext uri="{FF2B5EF4-FFF2-40B4-BE49-F238E27FC236}">
                <a16:creationId xmlns:a16="http://schemas.microsoft.com/office/drawing/2014/main" id="{8BE57927-06D1-68B6-AD06-D81A8E614981}"/>
              </a:ext>
            </a:extLst>
          </p:cNvPr>
          <p:cNvSpPr>
            <a:spLocks noGrp="1"/>
          </p:cNvSpPr>
          <p:nvPr>
            <p:ph type="sldNum" sz="quarter" idx="14"/>
          </p:nvPr>
        </p:nvSpPr>
        <p:spPr/>
        <p:txBody>
          <a:bodyPr/>
          <a:lstStyle/>
          <a:p>
            <a:fld id="{04AED599-1D0F-3E40-81CA-01C30F87847C}" type="slidenum">
              <a:rPr lang="en-US" smtClean="0"/>
              <a:pPr/>
              <a:t>64</a:t>
            </a:fld>
            <a:endParaRPr lang="en-US" dirty="0"/>
          </a:p>
        </p:txBody>
      </p:sp>
      <p:sp>
        <p:nvSpPr>
          <p:cNvPr id="5" name="Rectangle 4">
            <a:extLst>
              <a:ext uri="{FF2B5EF4-FFF2-40B4-BE49-F238E27FC236}">
                <a16:creationId xmlns:a16="http://schemas.microsoft.com/office/drawing/2014/main" id="{2936ACEA-1C2E-1F49-0B29-FD9E607AEC4E}"/>
              </a:ext>
            </a:extLst>
          </p:cNvPr>
          <p:cNvSpPr/>
          <p:nvPr/>
        </p:nvSpPr>
        <p:spPr>
          <a:xfrm>
            <a:off x="6956522" y="2736562"/>
            <a:ext cx="3901978" cy="584775"/>
          </a:xfrm>
          <a:prstGeom prst="rect">
            <a:avLst/>
          </a:prstGeom>
          <a:solidFill>
            <a:srgbClr val="0070C0"/>
          </a:solid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bg2"/>
                </a:solidFill>
              </a:rPr>
              <a:t>Tensor 0</a:t>
            </a:r>
          </a:p>
        </p:txBody>
      </p:sp>
      <p:sp>
        <p:nvSpPr>
          <p:cNvPr id="7" name="Rectangle 6">
            <a:extLst>
              <a:ext uri="{FF2B5EF4-FFF2-40B4-BE49-F238E27FC236}">
                <a16:creationId xmlns:a16="http://schemas.microsoft.com/office/drawing/2014/main" id="{BC6B61BE-D4D7-446E-122E-240E225E94E6}"/>
              </a:ext>
            </a:extLst>
          </p:cNvPr>
          <p:cNvSpPr/>
          <p:nvPr/>
        </p:nvSpPr>
        <p:spPr>
          <a:xfrm>
            <a:off x="6956522" y="3321337"/>
            <a:ext cx="3901978" cy="584775"/>
          </a:xfrm>
          <a:prstGeom prst="rect">
            <a:avLst/>
          </a:prstGeom>
          <a:solidFill>
            <a:srgbClr val="0070C0"/>
          </a:solid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bg2"/>
                </a:solidFill>
              </a:rPr>
              <a:t>Tensor 1</a:t>
            </a:r>
          </a:p>
        </p:txBody>
      </p:sp>
      <p:sp>
        <p:nvSpPr>
          <p:cNvPr id="8" name="Rectangle 7">
            <a:extLst>
              <a:ext uri="{FF2B5EF4-FFF2-40B4-BE49-F238E27FC236}">
                <a16:creationId xmlns:a16="http://schemas.microsoft.com/office/drawing/2014/main" id="{4A4E6448-A260-B337-A78A-1A2B09B931BB}"/>
              </a:ext>
            </a:extLst>
          </p:cNvPr>
          <p:cNvSpPr/>
          <p:nvPr/>
        </p:nvSpPr>
        <p:spPr>
          <a:xfrm>
            <a:off x="6956522" y="3906112"/>
            <a:ext cx="3901978" cy="584775"/>
          </a:xfrm>
          <a:prstGeom prst="rect">
            <a:avLst/>
          </a:prstGeom>
          <a:solidFill>
            <a:srgbClr val="0070C0"/>
          </a:solid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bg2"/>
                </a:solidFill>
              </a:rPr>
              <a:t>Tensor 2</a:t>
            </a:r>
          </a:p>
        </p:txBody>
      </p:sp>
      <p:sp>
        <p:nvSpPr>
          <p:cNvPr id="9" name="Rectangle 8">
            <a:extLst>
              <a:ext uri="{FF2B5EF4-FFF2-40B4-BE49-F238E27FC236}">
                <a16:creationId xmlns:a16="http://schemas.microsoft.com/office/drawing/2014/main" id="{6D995102-C05C-FFA5-77F4-FDF5C480256F}"/>
              </a:ext>
            </a:extLst>
          </p:cNvPr>
          <p:cNvSpPr/>
          <p:nvPr/>
        </p:nvSpPr>
        <p:spPr>
          <a:xfrm>
            <a:off x="6956522" y="4490887"/>
            <a:ext cx="3901978" cy="584775"/>
          </a:xfrm>
          <a:prstGeom prst="rect">
            <a:avLst/>
          </a:prstGeom>
          <a:solidFill>
            <a:srgbClr val="0070C0"/>
          </a:solid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bg2"/>
                </a:solidFill>
              </a:rPr>
              <a:t>Tensor 3</a:t>
            </a:r>
          </a:p>
        </p:txBody>
      </p:sp>
      <p:sp>
        <p:nvSpPr>
          <p:cNvPr id="10" name="Rounded Rectangle 9">
            <a:extLst>
              <a:ext uri="{FF2B5EF4-FFF2-40B4-BE49-F238E27FC236}">
                <a16:creationId xmlns:a16="http://schemas.microsoft.com/office/drawing/2014/main" id="{8B330082-248E-1726-35AE-D5CCF4288889}"/>
              </a:ext>
            </a:extLst>
          </p:cNvPr>
          <p:cNvSpPr/>
          <p:nvPr/>
        </p:nvSpPr>
        <p:spPr>
          <a:xfrm>
            <a:off x="6742571" y="2567918"/>
            <a:ext cx="4329879" cy="3257473"/>
          </a:xfrm>
          <a:prstGeom prst="roundRect">
            <a:avLst/>
          </a:prstGeom>
          <a:noFill/>
          <a:ln w="57150">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3200" b="1" dirty="0">
                <a:solidFill>
                  <a:schemeClr val="tx1"/>
                </a:solidFill>
              </a:rPr>
              <a:t>CPU memory</a:t>
            </a:r>
          </a:p>
        </p:txBody>
      </p:sp>
      <p:sp>
        <p:nvSpPr>
          <p:cNvPr id="11" name="Rounded Rectangle 10">
            <a:extLst>
              <a:ext uri="{FF2B5EF4-FFF2-40B4-BE49-F238E27FC236}">
                <a16:creationId xmlns:a16="http://schemas.microsoft.com/office/drawing/2014/main" id="{152D6223-C8CD-C622-B195-2050D0E2BAA3}"/>
              </a:ext>
            </a:extLst>
          </p:cNvPr>
          <p:cNvSpPr/>
          <p:nvPr/>
        </p:nvSpPr>
        <p:spPr>
          <a:xfrm>
            <a:off x="1119550" y="2567918"/>
            <a:ext cx="4329879" cy="3257473"/>
          </a:xfrm>
          <a:prstGeom prst="roundRect">
            <a:avLst/>
          </a:prstGeom>
          <a:noFill/>
          <a:ln w="57150">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3200" b="1" dirty="0">
                <a:solidFill>
                  <a:schemeClr val="tx1"/>
                </a:solidFill>
              </a:rPr>
              <a:t>GPU</a:t>
            </a:r>
          </a:p>
        </p:txBody>
      </p:sp>
      <p:grpSp>
        <p:nvGrpSpPr>
          <p:cNvPr id="16" name="Group 15">
            <a:extLst>
              <a:ext uri="{FF2B5EF4-FFF2-40B4-BE49-F238E27FC236}">
                <a16:creationId xmlns:a16="http://schemas.microsoft.com/office/drawing/2014/main" id="{E2B78C30-E3F2-9343-B7BC-9FC939FD30FC}"/>
              </a:ext>
            </a:extLst>
          </p:cNvPr>
          <p:cNvGrpSpPr/>
          <p:nvPr/>
        </p:nvGrpSpPr>
        <p:grpSpPr>
          <a:xfrm>
            <a:off x="2145607" y="3478384"/>
            <a:ext cx="2277764" cy="584775"/>
            <a:chOff x="1877197" y="3611880"/>
            <a:chExt cx="2277764" cy="584775"/>
          </a:xfrm>
        </p:grpSpPr>
        <p:sp>
          <p:nvSpPr>
            <p:cNvPr id="12" name="Rectangle 11">
              <a:extLst>
                <a:ext uri="{FF2B5EF4-FFF2-40B4-BE49-F238E27FC236}">
                  <a16:creationId xmlns:a16="http://schemas.microsoft.com/office/drawing/2014/main" id="{6E60C96A-2701-D74B-74BA-1DC3557FE9D9}"/>
                </a:ext>
              </a:extLst>
            </p:cNvPr>
            <p:cNvSpPr/>
            <p:nvPr/>
          </p:nvSpPr>
          <p:spPr>
            <a:xfrm>
              <a:off x="1877197" y="3611880"/>
              <a:ext cx="569441" cy="584775"/>
            </a:xfrm>
            <a:prstGeom prst="rect">
              <a:avLst/>
            </a:prstGeom>
            <a:no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1</a:t>
              </a:r>
            </a:p>
          </p:txBody>
        </p:sp>
        <p:sp>
          <p:nvSpPr>
            <p:cNvPr id="13" name="Rectangle 12">
              <a:extLst>
                <a:ext uri="{FF2B5EF4-FFF2-40B4-BE49-F238E27FC236}">
                  <a16:creationId xmlns:a16="http://schemas.microsoft.com/office/drawing/2014/main" id="{678111C1-3EF1-09F5-9B05-33C5B7857050}"/>
                </a:ext>
              </a:extLst>
            </p:cNvPr>
            <p:cNvSpPr/>
            <p:nvPr/>
          </p:nvSpPr>
          <p:spPr>
            <a:xfrm>
              <a:off x="2446638" y="3611880"/>
              <a:ext cx="569441" cy="584775"/>
            </a:xfrm>
            <a:prstGeom prst="rect">
              <a:avLst/>
            </a:prstGeom>
            <a:no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0</a:t>
              </a:r>
            </a:p>
          </p:txBody>
        </p:sp>
        <p:sp>
          <p:nvSpPr>
            <p:cNvPr id="14" name="Rectangle 13">
              <a:extLst>
                <a:ext uri="{FF2B5EF4-FFF2-40B4-BE49-F238E27FC236}">
                  <a16:creationId xmlns:a16="http://schemas.microsoft.com/office/drawing/2014/main" id="{A51597F4-299E-B487-14F1-3547BB8E8567}"/>
                </a:ext>
              </a:extLst>
            </p:cNvPr>
            <p:cNvSpPr/>
            <p:nvPr/>
          </p:nvSpPr>
          <p:spPr>
            <a:xfrm>
              <a:off x="3016079" y="3611880"/>
              <a:ext cx="569441" cy="584775"/>
            </a:xfrm>
            <a:prstGeom prst="rect">
              <a:avLst/>
            </a:prstGeom>
            <a:no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1</a:t>
              </a:r>
            </a:p>
          </p:txBody>
        </p:sp>
        <p:sp>
          <p:nvSpPr>
            <p:cNvPr id="15" name="Rectangle 14">
              <a:extLst>
                <a:ext uri="{FF2B5EF4-FFF2-40B4-BE49-F238E27FC236}">
                  <a16:creationId xmlns:a16="http://schemas.microsoft.com/office/drawing/2014/main" id="{C9E31AD4-7211-EF98-7D35-998F74FAE69F}"/>
                </a:ext>
              </a:extLst>
            </p:cNvPr>
            <p:cNvSpPr/>
            <p:nvPr/>
          </p:nvSpPr>
          <p:spPr>
            <a:xfrm>
              <a:off x="3585520" y="3611880"/>
              <a:ext cx="569441" cy="584775"/>
            </a:xfrm>
            <a:prstGeom prst="rect">
              <a:avLst/>
            </a:prstGeom>
            <a:no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1</a:t>
              </a:r>
            </a:p>
          </p:txBody>
        </p:sp>
      </p:grpSp>
      <p:sp>
        <p:nvSpPr>
          <p:cNvPr id="17" name="TextBox 16">
            <a:extLst>
              <a:ext uri="{FF2B5EF4-FFF2-40B4-BE49-F238E27FC236}">
                <a16:creationId xmlns:a16="http://schemas.microsoft.com/office/drawing/2014/main" id="{5CD0909A-9BFF-A586-32E4-F311383F331B}"/>
              </a:ext>
            </a:extLst>
          </p:cNvPr>
          <p:cNvSpPr txBox="1"/>
          <p:nvPr/>
        </p:nvSpPr>
        <p:spPr>
          <a:xfrm>
            <a:off x="1813701" y="4129337"/>
            <a:ext cx="2941576" cy="830997"/>
          </a:xfrm>
          <a:prstGeom prst="rect">
            <a:avLst/>
          </a:prstGeom>
          <a:noFill/>
        </p:spPr>
        <p:txBody>
          <a:bodyPr wrap="none" rtlCol="0">
            <a:spAutoFit/>
          </a:bodyPr>
          <a:lstStyle/>
          <a:p>
            <a:pPr algn="ctr"/>
            <a:r>
              <a:rPr lang="en-US" sz="2400" b="1" dirty="0"/>
              <a:t>Bitmask</a:t>
            </a:r>
          </a:p>
          <a:p>
            <a:pPr algn="ctr"/>
            <a:r>
              <a:rPr lang="en-US" sz="2400" b="1" dirty="0"/>
              <a:t>(Compressed or not?)</a:t>
            </a:r>
          </a:p>
        </p:txBody>
      </p:sp>
      <p:grpSp>
        <p:nvGrpSpPr>
          <p:cNvPr id="26" name="Group 25">
            <a:extLst>
              <a:ext uri="{FF2B5EF4-FFF2-40B4-BE49-F238E27FC236}">
                <a16:creationId xmlns:a16="http://schemas.microsoft.com/office/drawing/2014/main" id="{5ECBF72C-6F82-345B-3E83-5059A28485FB}"/>
              </a:ext>
            </a:extLst>
          </p:cNvPr>
          <p:cNvGrpSpPr/>
          <p:nvPr/>
        </p:nvGrpSpPr>
        <p:grpSpPr>
          <a:xfrm>
            <a:off x="6956522" y="2736562"/>
            <a:ext cx="3901978" cy="2339100"/>
            <a:chOff x="6956522" y="136195"/>
            <a:chExt cx="3901978" cy="2339100"/>
          </a:xfrm>
        </p:grpSpPr>
        <p:sp>
          <p:nvSpPr>
            <p:cNvPr id="19" name="Rectangle 18">
              <a:extLst>
                <a:ext uri="{FF2B5EF4-FFF2-40B4-BE49-F238E27FC236}">
                  <a16:creationId xmlns:a16="http://schemas.microsoft.com/office/drawing/2014/main" id="{2410B777-CF90-C1FB-0AC2-EBE513095E50}"/>
                </a:ext>
              </a:extLst>
            </p:cNvPr>
            <p:cNvSpPr/>
            <p:nvPr/>
          </p:nvSpPr>
          <p:spPr>
            <a:xfrm>
              <a:off x="6956522" y="1305745"/>
              <a:ext cx="2683134" cy="584775"/>
            </a:xfrm>
            <a:prstGeom prst="rect">
              <a:avLst/>
            </a:prstGeom>
            <a:solidFill>
              <a:srgbClr val="0070C0"/>
            </a:solid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bg2"/>
                  </a:solidFill>
                </a:rPr>
                <a:t>Tensor 2</a:t>
              </a:r>
            </a:p>
          </p:txBody>
        </p:sp>
        <p:sp>
          <p:nvSpPr>
            <p:cNvPr id="20" name="Rectangle 19">
              <a:extLst>
                <a:ext uri="{FF2B5EF4-FFF2-40B4-BE49-F238E27FC236}">
                  <a16:creationId xmlns:a16="http://schemas.microsoft.com/office/drawing/2014/main" id="{EB0EF042-740E-196E-5143-ACB88959D5D8}"/>
                </a:ext>
              </a:extLst>
            </p:cNvPr>
            <p:cNvSpPr/>
            <p:nvPr/>
          </p:nvSpPr>
          <p:spPr>
            <a:xfrm>
              <a:off x="6956522" y="1890520"/>
              <a:ext cx="2183921" cy="584775"/>
            </a:xfrm>
            <a:prstGeom prst="rect">
              <a:avLst/>
            </a:prstGeom>
            <a:solidFill>
              <a:srgbClr val="0070C0"/>
            </a:solid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bg2"/>
                  </a:solidFill>
                </a:rPr>
                <a:t>Tensor 3</a:t>
              </a:r>
            </a:p>
          </p:txBody>
        </p:sp>
        <p:grpSp>
          <p:nvGrpSpPr>
            <p:cNvPr id="22" name="Group 21">
              <a:extLst>
                <a:ext uri="{FF2B5EF4-FFF2-40B4-BE49-F238E27FC236}">
                  <a16:creationId xmlns:a16="http://schemas.microsoft.com/office/drawing/2014/main" id="{33D0FAF2-9BCE-D134-EDCC-A122488514F1}"/>
                </a:ext>
              </a:extLst>
            </p:cNvPr>
            <p:cNvGrpSpPr/>
            <p:nvPr/>
          </p:nvGrpSpPr>
          <p:grpSpPr>
            <a:xfrm>
              <a:off x="6956522" y="136195"/>
              <a:ext cx="3901978" cy="586850"/>
              <a:chOff x="6956522" y="136195"/>
              <a:chExt cx="3901978" cy="586850"/>
            </a:xfrm>
          </p:grpSpPr>
          <p:sp>
            <p:nvSpPr>
              <p:cNvPr id="18" name="Rectangle 17">
                <a:extLst>
                  <a:ext uri="{FF2B5EF4-FFF2-40B4-BE49-F238E27FC236}">
                    <a16:creationId xmlns:a16="http://schemas.microsoft.com/office/drawing/2014/main" id="{AED4B09A-C016-127F-C71B-899C7ECD1417}"/>
                  </a:ext>
                </a:extLst>
              </p:cNvPr>
              <p:cNvSpPr/>
              <p:nvPr/>
            </p:nvSpPr>
            <p:spPr>
              <a:xfrm>
                <a:off x="6956522" y="136195"/>
                <a:ext cx="1856402" cy="584775"/>
              </a:xfrm>
              <a:prstGeom prst="rect">
                <a:avLst/>
              </a:prstGeom>
              <a:solidFill>
                <a:srgbClr val="0070C0"/>
              </a:solid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bg2"/>
                    </a:solidFill>
                  </a:rPr>
                  <a:t>Tensor 0</a:t>
                </a:r>
              </a:p>
            </p:txBody>
          </p:sp>
          <p:sp>
            <p:nvSpPr>
              <p:cNvPr id="21" name="Rectangle 20">
                <a:extLst>
                  <a:ext uri="{FF2B5EF4-FFF2-40B4-BE49-F238E27FC236}">
                    <a16:creationId xmlns:a16="http://schemas.microsoft.com/office/drawing/2014/main" id="{100B3310-039C-34B5-B658-853E4B69FC3E}"/>
                  </a:ext>
                </a:extLst>
              </p:cNvPr>
              <p:cNvSpPr/>
              <p:nvPr/>
            </p:nvSpPr>
            <p:spPr>
              <a:xfrm>
                <a:off x="8812924" y="138270"/>
                <a:ext cx="2045576" cy="584775"/>
              </a:xfrm>
              <a:prstGeom prst="rect">
                <a:avLst/>
              </a:prstGeom>
              <a:no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Padding</a:t>
                </a:r>
              </a:p>
            </p:txBody>
          </p:sp>
        </p:grpSp>
        <p:sp>
          <p:nvSpPr>
            <p:cNvPr id="23" name="Rectangle 22">
              <a:extLst>
                <a:ext uri="{FF2B5EF4-FFF2-40B4-BE49-F238E27FC236}">
                  <a16:creationId xmlns:a16="http://schemas.microsoft.com/office/drawing/2014/main" id="{68E316C0-3CC9-B7A2-374B-E76A340F0CD7}"/>
                </a:ext>
              </a:extLst>
            </p:cNvPr>
            <p:cNvSpPr/>
            <p:nvPr/>
          </p:nvSpPr>
          <p:spPr>
            <a:xfrm>
              <a:off x="9639656" y="1305744"/>
              <a:ext cx="1218844" cy="584775"/>
            </a:xfrm>
            <a:prstGeom prst="rect">
              <a:avLst/>
            </a:prstGeom>
            <a:no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Pad</a:t>
              </a:r>
            </a:p>
          </p:txBody>
        </p:sp>
        <p:sp>
          <p:nvSpPr>
            <p:cNvPr id="25" name="Rectangle 24">
              <a:extLst>
                <a:ext uri="{FF2B5EF4-FFF2-40B4-BE49-F238E27FC236}">
                  <a16:creationId xmlns:a16="http://schemas.microsoft.com/office/drawing/2014/main" id="{2DEA3B7A-2A46-EE32-2262-738E398E7802}"/>
                </a:ext>
              </a:extLst>
            </p:cNvPr>
            <p:cNvSpPr/>
            <p:nvPr/>
          </p:nvSpPr>
          <p:spPr>
            <a:xfrm>
              <a:off x="9140442" y="1890519"/>
              <a:ext cx="1718057" cy="584775"/>
            </a:xfrm>
            <a:prstGeom prst="rect">
              <a:avLst/>
            </a:prstGeom>
            <a:no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Pad</a:t>
              </a:r>
            </a:p>
          </p:txBody>
        </p:sp>
      </p:grpSp>
      <p:cxnSp>
        <p:nvCxnSpPr>
          <p:cNvPr id="27" name="Straight Arrow Connector 26">
            <a:extLst>
              <a:ext uri="{FF2B5EF4-FFF2-40B4-BE49-F238E27FC236}">
                <a16:creationId xmlns:a16="http://schemas.microsoft.com/office/drawing/2014/main" id="{4C6202FA-40C8-6FDA-1368-3D9BDED44305}"/>
              </a:ext>
            </a:extLst>
          </p:cNvPr>
          <p:cNvCxnSpPr>
            <a:cxnSpLocks/>
          </p:cNvCxnSpPr>
          <p:nvPr/>
        </p:nvCxnSpPr>
        <p:spPr>
          <a:xfrm>
            <a:off x="4147495" y="3117552"/>
            <a:ext cx="0" cy="360832"/>
          </a:xfrm>
          <a:prstGeom prst="straightConnector1">
            <a:avLst/>
          </a:prstGeom>
          <a:ln w="38100">
            <a:tailEnd type="triangle"/>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AA0B8401-7FAA-BCD0-40A0-7CFF7C57A7AA}"/>
              </a:ext>
            </a:extLst>
          </p:cNvPr>
          <p:cNvSpPr txBox="1"/>
          <p:nvPr/>
        </p:nvSpPr>
        <p:spPr>
          <a:xfrm>
            <a:off x="3871617" y="2655038"/>
            <a:ext cx="551754" cy="584775"/>
          </a:xfrm>
          <a:prstGeom prst="rect">
            <a:avLst/>
          </a:prstGeom>
          <a:noFill/>
        </p:spPr>
        <p:txBody>
          <a:bodyPr wrap="square" rtlCol="0">
            <a:spAutoFit/>
          </a:bodyPr>
          <a:lstStyle/>
          <a:p>
            <a:pPr algn="ctr"/>
            <a:r>
              <a:rPr lang="en-US" sz="3200" b="1" dirty="0"/>
              <a:t>ID</a:t>
            </a:r>
          </a:p>
        </p:txBody>
      </p:sp>
      <p:cxnSp>
        <p:nvCxnSpPr>
          <p:cNvPr id="32" name="Straight Arrow Connector 31">
            <a:extLst>
              <a:ext uri="{FF2B5EF4-FFF2-40B4-BE49-F238E27FC236}">
                <a16:creationId xmlns:a16="http://schemas.microsoft.com/office/drawing/2014/main" id="{7AFA38B4-4AAA-B85A-9077-0790306BAB59}"/>
              </a:ext>
            </a:extLst>
          </p:cNvPr>
          <p:cNvCxnSpPr>
            <a:cxnSpLocks/>
            <a:stCxn id="15" idx="3"/>
            <a:endCxn id="20" idx="1"/>
          </p:cNvCxnSpPr>
          <p:nvPr/>
        </p:nvCxnSpPr>
        <p:spPr>
          <a:xfrm>
            <a:off x="4423371" y="3770772"/>
            <a:ext cx="2533151" cy="1012503"/>
          </a:xfrm>
          <a:prstGeom prst="straightConnector1">
            <a:avLst/>
          </a:prstGeom>
          <a:ln w="38100">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5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grpId="0" nodeType="clickEffect">
                                  <p:stCondLst>
                                    <p:cond delay="0"/>
                                  </p:stCondLst>
                                  <p:childTnLst>
                                    <p:animEffect transition="out" filter="wipe(right)">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22" presetClass="exit" presetSubtype="2" fill="hold" grpId="0" nodeType="withEffect">
                                  <p:stCondLst>
                                    <p:cond delay="0"/>
                                  </p:stCondLst>
                                  <p:childTnLst>
                                    <p:animEffect transition="out" filter="wipe(right)">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22" presetClass="exit" presetSubtype="2" fill="hold" grpId="0" nodeType="withEffect">
                                  <p:stCondLst>
                                    <p:cond delay="0"/>
                                  </p:stCondLst>
                                  <p:childTnLst>
                                    <p:animEffect transition="out" filter="wipe(right)">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par>
                                <p:cTn id="14" presetID="22" presetClass="entr" presetSubtype="8"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up)">
                                      <p:cBhvr>
                                        <p:cTn id="33" dur="500"/>
                                        <p:tgtEl>
                                          <p:spTgt spid="27"/>
                                        </p:tgtEl>
                                      </p:cBhvr>
                                    </p:animEffect>
                                  </p:childTnLst>
                                </p:cTn>
                              </p:par>
                            </p:childTnLst>
                          </p:cTn>
                        </p:par>
                        <p:par>
                          <p:cTn id="34" fill="hold">
                            <p:stCondLst>
                              <p:cond delay="1000"/>
                            </p:stCondLst>
                            <p:childTnLst>
                              <p:par>
                                <p:cTn id="35" presetID="22" presetClass="entr" presetSubtype="1" fill="hold"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up)">
                                      <p:cBhvr>
                                        <p:cTn id="3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7" grpId="0"/>
      <p:bldP spid="2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hart Placeholder 4">
            <a:extLst>
              <a:ext uri="{FF2B5EF4-FFF2-40B4-BE49-F238E27FC236}">
                <a16:creationId xmlns:a16="http://schemas.microsoft.com/office/drawing/2014/main" id="{0305F67D-43D8-3BC9-49EB-B65C4CD75169}"/>
              </a:ext>
            </a:extLst>
          </p:cNvPr>
          <p:cNvPicPr>
            <a:picLocks noGrp="1" noChangeAspect="1"/>
          </p:cNvPicPr>
          <p:nvPr>
            <p:ph type="chart" sz="quarter" idx="12"/>
          </p:nvPr>
        </p:nvPicPr>
        <p:blipFill>
          <a:blip r:embed="rId2"/>
          <a:stretch>
            <a:fillRect/>
          </a:stretch>
        </p:blipFill>
        <p:spPr>
          <a:xfrm>
            <a:off x="6035818" y="2124222"/>
            <a:ext cx="5474293" cy="2526597"/>
          </a:xfrm>
          <a:prstGeom prst="rect">
            <a:avLst/>
          </a:prstGeom>
        </p:spPr>
      </p:pic>
      <p:sp>
        <p:nvSpPr>
          <p:cNvPr id="3" name="Title 2">
            <a:extLst>
              <a:ext uri="{FF2B5EF4-FFF2-40B4-BE49-F238E27FC236}">
                <a16:creationId xmlns:a16="http://schemas.microsoft.com/office/drawing/2014/main" id="{3CCC5298-E382-C3D5-41FF-10801396EE4B}"/>
              </a:ext>
            </a:extLst>
          </p:cNvPr>
          <p:cNvSpPr>
            <a:spLocks noGrp="1"/>
          </p:cNvSpPr>
          <p:nvPr>
            <p:ph type="title"/>
          </p:nvPr>
        </p:nvSpPr>
        <p:spPr/>
        <p:txBody>
          <a:bodyPr/>
          <a:lstStyle/>
          <a:p>
            <a:r>
              <a:rPr lang="en-US" dirty="0"/>
              <a:t>Compression performance</a:t>
            </a:r>
          </a:p>
        </p:txBody>
      </p:sp>
      <p:sp>
        <p:nvSpPr>
          <p:cNvPr id="4" name="Slide Number Placeholder 3">
            <a:extLst>
              <a:ext uri="{FF2B5EF4-FFF2-40B4-BE49-F238E27FC236}">
                <a16:creationId xmlns:a16="http://schemas.microsoft.com/office/drawing/2014/main" id="{3389DC5E-173F-8B7F-2412-AFD66AB2EAEB}"/>
              </a:ext>
            </a:extLst>
          </p:cNvPr>
          <p:cNvSpPr>
            <a:spLocks noGrp="1"/>
          </p:cNvSpPr>
          <p:nvPr>
            <p:ph type="sldNum" sz="quarter" idx="14"/>
          </p:nvPr>
        </p:nvSpPr>
        <p:spPr/>
        <p:txBody>
          <a:bodyPr/>
          <a:lstStyle/>
          <a:p>
            <a:fld id="{04AED599-1D0F-3E40-81CA-01C30F87847C}" type="slidenum">
              <a:rPr lang="en-US" smtClean="0"/>
              <a:pPr/>
              <a:t>65</a:t>
            </a:fld>
            <a:endParaRPr lang="en-US"/>
          </a:p>
        </p:txBody>
      </p:sp>
      <p:pic>
        <p:nvPicPr>
          <p:cNvPr id="6" name="Picture 5">
            <a:extLst>
              <a:ext uri="{FF2B5EF4-FFF2-40B4-BE49-F238E27FC236}">
                <a16:creationId xmlns:a16="http://schemas.microsoft.com/office/drawing/2014/main" id="{90AC10E4-734B-7674-6CC7-BB82EAFC70DF}"/>
              </a:ext>
            </a:extLst>
          </p:cNvPr>
          <p:cNvPicPr>
            <a:picLocks noChangeAspect="1"/>
          </p:cNvPicPr>
          <p:nvPr/>
        </p:nvPicPr>
        <p:blipFill>
          <a:blip r:embed="rId3"/>
          <a:stretch>
            <a:fillRect/>
          </a:stretch>
        </p:blipFill>
        <p:spPr>
          <a:xfrm>
            <a:off x="593272" y="2131549"/>
            <a:ext cx="5442547" cy="2511945"/>
          </a:xfrm>
          <a:prstGeom prst="rect">
            <a:avLst/>
          </a:prstGeom>
        </p:spPr>
      </p:pic>
      <p:sp>
        <p:nvSpPr>
          <p:cNvPr id="7" name="TextBox 6">
            <a:extLst>
              <a:ext uri="{FF2B5EF4-FFF2-40B4-BE49-F238E27FC236}">
                <a16:creationId xmlns:a16="http://schemas.microsoft.com/office/drawing/2014/main" id="{09F2E6E9-C4F6-D201-10BE-53A734252E4D}"/>
              </a:ext>
            </a:extLst>
          </p:cNvPr>
          <p:cNvSpPr txBox="1"/>
          <p:nvPr/>
        </p:nvSpPr>
        <p:spPr>
          <a:xfrm>
            <a:off x="1222304" y="4650819"/>
            <a:ext cx="4228337" cy="461665"/>
          </a:xfrm>
          <a:prstGeom prst="rect">
            <a:avLst/>
          </a:prstGeom>
          <a:noFill/>
        </p:spPr>
        <p:txBody>
          <a:bodyPr wrap="none" rtlCol="0">
            <a:spAutoFit/>
          </a:bodyPr>
          <a:lstStyle/>
          <a:p>
            <a:r>
              <a:rPr lang="en-US" sz="2400" b="1" dirty="0"/>
              <a:t>Table 1. Normalized throughput</a:t>
            </a:r>
          </a:p>
        </p:txBody>
      </p:sp>
      <p:sp>
        <p:nvSpPr>
          <p:cNvPr id="8" name="TextBox 7">
            <a:extLst>
              <a:ext uri="{FF2B5EF4-FFF2-40B4-BE49-F238E27FC236}">
                <a16:creationId xmlns:a16="http://schemas.microsoft.com/office/drawing/2014/main" id="{E617236C-AE39-D043-B7C7-224AD664EDBB}"/>
              </a:ext>
            </a:extLst>
          </p:cNvPr>
          <p:cNvSpPr txBox="1"/>
          <p:nvPr/>
        </p:nvSpPr>
        <p:spPr>
          <a:xfrm>
            <a:off x="7232351" y="4650819"/>
            <a:ext cx="3081228" cy="461665"/>
          </a:xfrm>
          <a:prstGeom prst="rect">
            <a:avLst/>
          </a:prstGeom>
          <a:noFill/>
        </p:spPr>
        <p:txBody>
          <a:bodyPr wrap="none" rtlCol="0">
            <a:spAutoFit/>
          </a:bodyPr>
          <a:lstStyle/>
          <a:p>
            <a:pPr algn="ctr"/>
            <a:r>
              <a:rPr lang="en-US" sz="2400" b="1" dirty="0"/>
              <a:t>Table 2. Space saved %</a:t>
            </a:r>
          </a:p>
        </p:txBody>
      </p:sp>
    </p:spTree>
    <p:extLst>
      <p:ext uri="{BB962C8B-B14F-4D97-AF65-F5344CB8AC3E}">
        <p14:creationId xmlns:p14="http://schemas.microsoft.com/office/powerpoint/2010/main" val="5118334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hart Placeholder 4">
            <a:extLst>
              <a:ext uri="{FF2B5EF4-FFF2-40B4-BE49-F238E27FC236}">
                <a16:creationId xmlns:a16="http://schemas.microsoft.com/office/drawing/2014/main" id="{90958151-5BAF-275B-12BD-E07B5AAADFEF}"/>
              </a:ext>
            </a:extLst>
          </p:cNvPr>
          <p:cNvPicPr>
            <a:picLocks noGrp="1" noChangeAspect="1"/>
          </p:cNvPicPr>
          <p:nvPr>
            <p:ph type="chart" sz="quarter" idx="12"/>
          </p:nvPr>
        </p:nvPicPr>
        <p:blipFill>
          <a:blip r:embed="rId2"/>
          <a:stretch>
            <a:fillRect/>
          </a:stretch>
        </p:blipFill>
        <p:spPr>
          <a:xfrm>
            <a:off x="2420937" y="2680494"/>
            <a:ext cx="7264400" cy="3187700"/>
          </a:xfrm>
          <a:prstGeom prst="rect">
            <a:avLst/>
          </a:prstGeom>
        </p:spPr>
      </p:pic>
      <p:sp>
        <p:nvSpPr>
          <p:cNvPr id="3" name="Title 2">
            <a:extLst>
              <a:ext uri="{FF2B5EF4-FFF2-40B4-BE49-F238E27FC236}">
                <a16:creationId xmlns:a16="http://schemas.microsoft.com/office/drawing/2014/main" id="{209C3460-06A8-3265-C970-C61E5C8B6404}"/>
              </a:ext>
            </a:extLst>
          </p:cNvPr>
          <p:cNvSpPr>
            <a:spLocks noGrp="1"/>
          </p:cNvSpPr>
          <p:nvPr>
            <p:ph type="title"/>
          </p:nvPr>
        </p:nvSpPr>
        <p:spPr/>
        <p:txBody>
          <a:bodyPr/>
          <a:lstStyle/>
          <a:p>
            <a:r>
              <a:rPr lang="en-US" dirty="0"/>
              <a:t>GNN compression performance</a:t>
            </a:r>
          </a:p>
        </p:txBody>
      </p:sp>
      <p:sp>
        <p:nvSpPr>
          <p:cNvPr id="4" name="Slide Number Placeholder 3">
            <a:extLst>
              <a:ext uri="{FF2B5EF4-FFF2-40B4-BE49-F238E27FC236}">
                <a16:creationId xmlns:a16="http://schemas.microsoft.com/office/drawing/2014/main" id="{18B5ACD0-10D0-BEFF-C3DC-43CFAFD27109}"/>
              </a:ext>
            </a:extLst>
          </p:cNvPr>
          <p:cNvSpPr>
            <a:spLocks noGrp="1"/>
          </p:cNvSpPr>
          <p:nvPr>
            <p:ph type="sldNum" sz="quarter" idx="14"/>
          </p:nvPr>
        </p:nvSpPr>
        <p:spPr/>
        <p:txBody>
          <a:bodyPr/>
          <a:lstStyle/>
          <a:p>
            <a:fld id="{04AED599-1D0F-3E40-81CA-01C30F87847C}" type="slidenum">
              <a:rPr lang="en-US" smtClean="0"/>
              <a:pPr/>
              <a:t>66</a:t>
            </a:fld>
            <a:endParaRPr lang="en-US"/>
          </a:p>
        </p:txBody>
      </p:sp>
    </p:spTree>
    <p:extLst>
      <p:ext uri="{BB962C8B-B14F-4D97-AF65-F5344CB8AC3E}">
        <p14:creationId xmlns:p14="http://schemas.microsoft.com/office/powerpoint/2010/main" val="20205487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hart Placeholder 7">
            <a:extLst>
              <a:ext uri="{FF2B5EF4-FFF2-40B4-BE49-F238E27FC236}">
                <a16:creationId xmlns:a16="http://schemas.microsoft.com/office/drawing/2014/main" id="{F17304A5-ADDB-AA02-239A-FF4E07EACB53}"/>
              </a:ext>
            </a:extLst>
          </p:cNvPr>
          <p:cNvPicPr>
            <a:picLocks noGrp="1" noChangeAspect="1"/>
          </p:cNvPicPr>
          <p:nvPr>
            <p:ph type="chart" sz="quarter" idx="12"/>
          </p:nvPr>
        </p:nvPicPr>
        <p:blipFill>
          <a:blip r:embed="rId2"/>
          <a:stretch>
            <a:fillRect/>
          </a:stretch>
        </p:blipFill>
        <p:spPr>
          <a:xfrm>
            <a:off x="1881187" y="2648744"/>
            <a:ext cx="8343900" cy="3251200"/>
          </a:xfrm>
          <a:prstGeom prst="rect">
            <a:avLst/>
          </a:prstGeom>
        </p:spPr>
      </p:pic>
      <p:sp>
        <p:nvSpPr>
          <p:cNvPr id="3" name="Title 2">
            <a:extLst>
              <a:ext uri="{FF2B5EF4-FFF2-40B4-BE49-F238E27FC236}">
                <a16:creationId xmlns:a16="http://schemas.microsoft.com/office/drawing/2014/main" id="{8976BC0A-E8A3-2710-46A3-2637C013E193}"/>
              </a:ext>
            </a:extLst>
          </p:cNvPr>
          <p:cNvSpPr>
            <a:spLocks noGrp="1"/>
          </p:cNvSpPr>
          <p:nvPr>
            <p:ph type="title"/>
          </p:nvPr>
        </p:nvSpPr>
        <p:spPr/>
        <p:txBody>
          <a:bodyPr/>
          <a:lstStyle/>
          <a:p>
            <a:r>
              <a:rPr lang="en-US" dirty="0"/>
              <a:t>DLRM embedding transfers</a:t>
            </a:r>
          </a:p>
        </p:txBody>
      </p:sp>
      <p:sp>
        <p:nvSpPr>
          <p:cNvPr id="4" name="Slide Number Placeholder 3">
            <a:extLst>
              <a:ext uri="{FF2B5EF4-FFF2-40B4-BE49-F238E27FC236}">
                <a16:creationId xmlns:a16="http://schemas.microsoft.com/office/drawing/2014/main" id="{93DE87ED-2165-A6A0-E16F-D581DD6A1996}"/>
              </a:ext>
            </a:extLst>
          </p:cNvPr>
          <p:cNvSpPr>
            <a:spLocks noGrp="1"/>
          </p:cNvSpPr>
          <p:nvPr>
            <p:ph type="sldNum" sz="quarter" idx="14"/>
          </p:nvPr>
        </p:nvSpPr>
        <p:spPr/>
        <p:txBody>
          <a:bodyPr/>
          <a:lstStyle/>
          <a:p>
            <a:fld id="{04AED599-1D0F-3E40-81CA-01C30F87847C}" type="slidenum">
              <a:rPr lang="en-US" smtClean="0"/>
              <a:pPr/>
              <a:t>67</a:t>
            </a:fld>
            <a:endParaRPr lang="en-US"/>
          </a:p>
        </p:txBody>
      </p:sp>
    </p:spTree>
    <p:extLst>
      <p:ext uri="{BB962C8B-B14F-4D97-AF65-F5344CB8AC3E}">
        <p14:creationId xmlns:p14="http://schemas.microsoft.com/office/powerpoint/2010/main" val="14487282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34F29D8-34BE-D42B-7DCA-093DDCC8FE32}"/>
              </a:ext>
            </a:extLst>
          </p:cNvPr>
          <p:cNvSpPr>
            <a:spLocks noGrp="1"/>
          </p:cNvSpPr>
          <p:nvPr>
            <p:ph type="body" sz="quarter" idx="11"/>
          </p:nvPr>
        </p:nvSpPr>
        <p:spPr/>
        <p:txBody>
          <a:bodyPr/>
          <a:lstStyle/>
          <a:p>
            <a:r>
              <a:rPr lang="en-US" dirty="0"/>
              <a:t>Extend IBP to LLMs [Work in progress]</a:t>
            </a:r>
          </a:p>
          <a:p>
            <a:pPr lvl="1"/>
            <a:r>
              <a:rPr lang="en-US" dirty="0"/>
              <a:t>KV-cache offloading involves maintaining LLM KV-cache in CPU memory for million-token-scale inference.</a:t>
            </a:r>
          </a:p>
          <a:p>
            <a:r>
              <a:rPr lang="en-US" dirty="0"/>
              <a:t>Target a graduation of summer 2026.</a:t>
            </a:r>
          </a:p>
        </p:txBody>
      </p:sp>
      <p:sp>
        <p:nvSpPr>
          <p:cNvPr id="3" name="Title 2">
            <a:extLst>
              <a:ext uri="{FF2B5EF4-FFF2-40B4-BE49-F238E27FC236}">
                <a16:creationId xmlns:a16="http://schemas.microsoft.com/office/drawing/2014/main" id="{2B51F778-6F59-3606-7719-5154F0F2F4E5}"/>
              </a:ext>
            </a:extLst>
          </p:cNvPr>
          <p:cNvSpPr>
            <a:spLocks noGrp="1"/>
          </p:cNvSpPr>
          <p:nvPr>
            <p:ph type="title"/>
          </p:nvPr>
        </p:nvSpPr>
        <p:spPr/>
        <p:txBody>
          <a:bodyPr/>
          <a:lstStyle/>
          <a:p>
            <a:r>
              <a:rPr lang="en-US" dirty="0"/>
              <a:t>Future Work and Timeline</a:t>
            </a:r>
          </a:p>
        </p:txBody>
      </p:sp>
      <p:sp>
        <p:nvSpPr>
          <p:cNvPr id="4" name="Slide Number Placeholder 3">
            <a:extLst>
              <a:ext uri="{FF2B5EF4-FFF2-40B4-BE49-F238E27FC236}">
                <a16:creationId xmlns:a16="http://schemas.microsoft.com/office/drawing/2014/main" id="{65F25DBC-AF49-F1BC-C678-2AD1B4B3ADFD}"/>
              </a:ext>
            </a:extLst>
          </p:cNvPr>
          <p:cNvSpPr>
            <a:spLocks noGrp="1"/>
          </p:cNvSpPr>
          <p:nvPr>
            <p:ph type="sldNum" sz="quarter" idx="13"/>
          </p:nvPr>
        </p:nvSpPr>
        <p:spPr/>
        <p:txBody>
          <a:bodyPr/>
          <a:lstStyle/>
          <a:p>
            <a:fld id="{04AED599-1D0F-3E40-81CA-01C30F87847C}" type="slidenum">
              <a:rPr lang="en-US" smtClean="0"/>
              <a:pPr/>
              <a:t>68</a:t>
            </a:fld>
            <a:endParaRPr lang="en-US"/>
          </a:p>
        </p:txBody>
      </p:sp>
    </p:spTree>
    <p:extLst>
      <p:ext uri="{BB962C8B-B14F-4D97-AF65-F5344CB8AC3E}">
        <p14:creationId xmlns:p14="http://schemas.microsoft.com/office/powerpoint/2010/main" val="28428148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9151D7-4E10-DDFF-EF5F-1CA58737ACF3}"/>
              </a:ext>
            </a:extLst>
          </p:cNvPr>
          <p:cNvSpPr>
            <a:spLocks noGrp="1"/>
          </p:cNvSpPr>
          <p:nvPr>
            <p:ph type="body" sz="quarter" idx="11"/>
          </p:nvPr>
        </p:nvSpPr>
        <p:spPr/>
        <p:txBody>
          <a:bodyPr/>
          <a:lstStyle/>
          <a:p>
            <a:r>
              <a:rPr lang="en-US" dirty="0"/>
              <a:t>Data movement is a growing issue.</a:t>
            </a:r>
          </a:p>
          <a:p>
            <a:r>
              <a:rPr lang="en-US" dirty="0"/>
              <a:t>Three principles to mitigate its impact:</a:t>
            </a:r>
          </a:p>
          <a:p>
            <a:pPr lvl="1"/>
            <a:r>
              <a:rPr lang="en-US" dirty="0"/>
              <a:t>Avoid!      [via (MC)</a:t>
            </a:r>
            <a:r>
              <a:rPr lang="en-US" baseline="30000" dirty="0"/>
              <a:t>2</a:t>
            </a:r>
            <a:r>
              <a:rPr lang="en-US" dirty="0"/>
              <a:t>]</a:t>
            </a:r>
          </a:p>
          <a:p>
            <a:pPr lvl="1"/>
            <a:r>
              <a:rPr lang="en-US" dirty="0"/>
              <a:t>Hide!        [via POD-Attention]</a:t>
            </a:r>
          </a:p>
          <a:p>
            <a:pPr lvl="1"/>
            <a:r>
              <a:rPr lang="en-US" dirty="0"/>
              <a:t>Reduce!   [via Invariant Bit Packing]</a:t>
            </a:r>
          </a:p>
          <a:p>
            <a:pPr lvl="1"/>
            <a:endParaRPr lang="en-US" dirty="0"/>
          </a:p>
          <a:p>
            <a:r>
              <a:rPr lang="en-US" dirty="0"/>
              <a:t>Thank you for attending.</a:t>
            </a:r>
          </a:p>
        </p:txBody>
      </p:sp>
      <p:sp>
        <p:nvSpPr>
          <p:cNvPr id="3" name="Title 2">
            <a:extLst>
              <a:ext uri="{FF2B5EF4-FFF2-40B4-BE49-F238E27FC236}">
                <a16:creationId xmlns:a16="http://schemas.microsoft.com/office/drawing/2014/main" id="{7E272348-9387-8580-1650-3384F3C702DE}"/>
              </a:ext>
            </a:extLst>
          </p:cNvPr>
          <p:cNvSpPr>
            <a:spLocks noGrp="1"/>
          </p:cNvSpPr>
          <p:nvPr>
            <p:ph type="title"/>
          </p:nvPr>
        </p:nvSpPr>
        <p:spPr/>
        <p:txBody>
          <a:bodyPr/>
          <a:lstStyle/>
          <a:p>
            <a:r>
              <a:rPr lang="en-US" dirty="0"/>
              <a:t>Summary</a:t>
            </a:r>
          </a:p>
        </p:txBody>
      </p:sp>
      <p:sp>
        <p:nvSpPr>
          <p:cNvPr id="4" name="Slide Number Placeholder 3">
            <a:extLst>
              <a:ext uri="{FF2B5EF4-FFF2-40B4-BE49-F238E27FC236}">
                <a16:creationId xmlns:a16="http://schemas.microsoft.com/office/drawing/2014/main" id="{530768D5-D558-0CA0-53FF-BC70EBBAFC5A}"/>
              </a:ext>
            </a:extLst>
          </p:cNvPr>
          <p:cNvSpPr>
            <a:spLocks noGrp="1"/>
          </p:cNvSpPr>
          <p:nvPr>
            <p:ph type="sldNum" sz="quarter" idx="13"/>
          </p:nvPr>
        </p:nvSpPr>
        <p:spPr/>
        <p:txBody>
          <a:bodyPr/>
          <a:lstStyle/>
          <a:p>
            <a:fld id="{04AED599-1D0F-3E40-81CA-01C30F87847C}" type="slidenum">
              <a:rPr lang="en-US" smtClean="0"/>
              <a:pPr/>
              <a:t>69</a:t>
            </a:fld>
            <a:endParaRPr lang="en-US"/>
          </a:p>
        </p:txBody>
      </p:sp>
    </p:spTree>
    <p:extLst>
      <p:ext uri="{BB962C8B-B14F-4D97-AF65-F5344CB8AC3E}">
        <p14:creationId xmlns:p14="http://schemas.microsoft.com/office/powerpoint/2010/main" val="1724944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16DB6A-FBAC-E43E-5222-66824633C9E6}"/>
              </a:ext>
            </a:extLst>
          </p:cNvPr>
          <p:cNvSpPr>
            <a:spLocks noGrp="1"/>
          </p:cNvSpPr>
          <p:nvPr>
            <p:ph type="title"/>
          </p:nvPr>
        </p:nvSpPr>
        <p:spPr/>
        <p:txBody>
          <a:bodyPr/>
          <a:lstStyle/>
          <a:p>
            <a:r>
              <a:rPr lang="en-US" dirty="0"/>
              <a:t>Avoiding: Lazy </a:t>
            </a:r>
            <a:r>
              <a:rPr lang="en-US" dirty="0" err="1"/>
              <a:t>MemCopy</a:t>
            </a:r>
            <a:r>
              <a:rPr lang="en-US" dirty="0"/>
              <a:t> for IPC and Databases</a:t>
            </a:r>
          </a:p>
        </p:txBody>
      </p:sp>
      <p:sp>
        <p:nvSpPr>
          <p:cNvPr id="4" name="Slide Number Placeholder 3">
            <a:extLst>
              <a:ext uri="{FF2B5EF4-FFF2-40B4-BE49-F238E27FC236}">
                <a16:creationId xmlns:a16="http://schemas.microsoft.com/office/drawing/2014/main" id="{FC4E5216-F534-59F4-B0B4-1D43EC9DC44F}"/>
              </a:ext>
            </a:extLst>
          </p:cNvPr>
          <p:cNvSpPr>
            <a:spLocks noGrp="1"/>
          </p:cNvSpPr>
          <p:nvPr>
            <p:ph type="sldNum" sz="quarter" idx="14"/>
          </p:nvPr>
        </p:nvSpPr>
        <p:spPr/>
        <p:txBody>
          <a:bodyPr/>
          <a:lstStyle/>
          <a:p>
            <a:fld id="{04AED599-1D0F-3E40-81CA-01C30F87847C}" type="slidenum">
              <a:rPr lang="en-US" smtClean="0"/>
              <a:pPr/>
              <a:t>7</a:t>
            </a:fld>
            <a:endParaRPr lang="en-US"/>
          </a:p>
        </p:txBody>
      </p:sp>
      <p:grpSp>
        <p:nvGrpSpPr>
          <p:cNvPr id="14" name="Group 13">
            <a:extLst>
              <a:ext uri="{FF2B5EF4-FFF2-40B4-BE49-F238E27FC236}">
                <a16:creationId xmlns:a16="http://schemas.microsoft.com/office/drawing/2014/main" id="{741E76CA-8789-4CE4-5DFE-95711239958D}"/>
              </a:ext>
            </a:extLst>
          </p:cNvPr>
          <p:cNvGrpSpPr/>
          <p:nvPr/>
        </p:nvGrpSpPr>
        <p:grpSpPr>
          <a:xfrm>
            <a:off x="3759108" y="2913803"/>
            <a:ext cx="4673784" cy="1726096"/>
            <a:chOff x="3849417" y="3857931"/>
            <a:chExt cx="3218793" cy="1095375"/>
          </a:xfrm>
        </p:grpSpPr>
        <p:grpSp>
          <p:nvGrpSpPr>
            <p:cNvPr id="15" name="Group 14">
              <a:extLst>
                <a:ext uri="{FF2B5EF4-FFF2-40B4-BE49-F238E27FC236}">
                  <a16:creationId xmlns:a16="http://schemas.microsoft.com/office/drawing/2014/main" id="{54120D03-D247-017A-93AC-86806C7E5B08}"/>
                </a:ext>
              </a:extLst>
            </p:cNvPr>
            <p:cNvGrpSpPr/>
            <p:nvPr/>
          </p:nvGrpSpPr>
          <p:grpSpPr>
            <a:xfrm>
              <a:off x="3849417" y="3857931"/>
              <a:ext cx="1215342" cy="1095375"/>
              <a:chOff x="3849417" y="3857931"/>
              <a:chExt cx="1215342" cy="1095375"/>
            </a:xfrm>
          </p:grpSpPr>
          <p:sp>
            <p:nvSpPr>
              <p:cNvPr id="17" name="Oval 16">
                <a:extLst>
                  <a:ext uri="{FF2B5EF4-FFF2-40B4-BE49-F238E27FC236}">
                    <a16:creationId xmlns:a16="http://schemas.microsoft.com/office/drawing/2014/main" id="{E9ED68C2-EC81-A114-1B7A-9594D6D82713}"/>
                  </a:ext>
                </a:extLst>
              </p:cNvPr>
              <p:cNvSpPr/>
              <p:nvPr/>
            </p:nvSpPr>
            <p:spPr>
              <a:xfrm>
                <a:off x="3849417" y="4228145"/>
                <a:ext cx="405114" cy="365125"/>
              </a:xfrm>
              <a:prstGeom prst="ellipse">
                <a:avLst/>
              </a:prstGeom>
              <a:solidFill>
                <a:srgbClr val="194D6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8" name="Oval 17">
                <a:extLst>
                  <a:ext uri="{FF2B5EF4-FFF2-40B4-BE49-F238E27FC236}">
                    <a16:creationId xmlns:a16="http://schemas.microsoft.com/office/drawing/2014/main" id="{357CD7F1-1B87-4379-F4D0-70855759634E}"/>
                  </a:ext>
                </a:extLst>
              </p:cNvPr>
              <p:cNvSpPr/>
              <p:nvPr/>
            </p:nvSpPr>
            <p:spPr>
              <a:xfrm>
                <a:off x="4250790" y="3857931"/>
                <a:ext cx="405114" cy="365125"/>
              </a:xfrm>
              <a:prstGeom prst="ellipse">
                <a:avLst/>
              </a:prstGeom>
              <a:solidFill>
                <a:srgbClr val="194D6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19" name="Oval 18">
                <a:extLst>
                  <a:ext uri="{FF2B5EF4-FFF2-40B4-BE49-F238E27FC236}">
                    <a16:creationId xmlns:a16="http://schemas.microsoft.com/office/drawing/2014/main" id="{FE94F033-B68C-38EB-DDB9-103C64A93120}"/>
                  </a:ext>
                </a:extLst>
              </p:cNvPr>
              <p:cNvSpPr/>
              <p:nvPr/>
            </p:nvSpPr>
            <p:spPr>
              <a:xfrm>
                <a:off x="4254531" y="4588181"/>
                <a:ext cx="405114" cy="365125"/>
              </a:xfrm>
              <a:prstGeom prst="ellipse">
                <a:avLst/>
              </a:prstGeom>
              <a:solidFill>
                <a:srgbClr val="194D6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20" name="Oval 19">
                <a:extLst>
                  <a:ext uri="{FF2B5EF4-FFF2-40B4-BE49-F238E27FC236}">
                    <a16:creationId xmlns:a16="http://schemas.microsoft.com/office/drawing/2014/main" id="{357D190E-D60A-C9D6-D29A-FACB24D3AEFA}"/>
                  </a:ext>
                </a:extLst>
              </p:cNvPr>
              <p:cNvSpPr/>
              <p:nvPr/>
            </p:nvSpPr>
            <p:spPr>
              <a:xfrm>
                <a:off x="4659645" y="4223056"/>
                <a:ext cx="405114" cy="365125"/>
              </a:xfrm>
              <a:prstGeom prst="ellipse">
                <a:avLst/>
              </a:prstGeom>
              <a:solidFill>
                <a:srgbClr val="194D6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sp>
          <p:nvSpPr>
            <p:cNvPr id="16" name="Right Arrow 15">
              <a:extLst>
                <a:ext uri="{FF2B5EF4-FFF2-40B4-BE49-F238E27FC236}">
                  <a16:creationId xmlns:a16="http://schemas.microsoft.com/office/drawing/2014/main" id="{9BCA582E-24FC-7C35-6FB3-91FC05385007}"/>
                </a:ext>
              </a:extLst>
            </p:cNvPr>
            <p:cNvSpPr/>
            <p:nvPr/>
          </p:nvSpPr>
          <p:spPr>
            <a:xfrm>
              <a:off x="5297284" y="4194314"/>
              <a:ext cx="1770926" cy="399281"/>
            </a:xfrm>
            <a:prstGeom prst="rightArrow">
              <a:avLst/>
            </a:prstGeom>
            <a:solidFill>
              <a:srgbClr val="5A62A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sp>
        <p:nvSpPr>
          <p:cNvPr id="21" name="&quot;No&quot; Symbol 20">
            <a:extLst>
              <a:ext uri="{FF2B5EF4-FFF2-40B4-BE49-F238E27FC236}">
                <a16:creationId xmlns:a16="http://schemas.microsoft.com/office/drawing/2014/main" id="{F4BAD130-A5E1-E22C-650B-7160EC54EF0E}"/>
              </a:ext>
            </a:extLst>
          </p:cNvPr>
          <p:cNvSpPr/>
          <p:nvPr/>
        </p:nvSpPr>
        <p:spPr>
          <a:xfrm>
            <a:off x="6272279" y="3006293"/>
            <a:ext cx="1531300" cy="1541114"/>
          </a:xfrm>
          <a:prstGeom prst="noSmoking">
            <a:avLst/>
          </a:prstGeom>
          <a:solidFill>
            <a:srgbClr val="C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3" name="TextBox 22">
            <a:extLst>
              <a:ext uri="{FF2B5EF4-FFF2-40B4-BE49-F238E27FC236}">
                <a16:creationId xmlns:a16="http://schemas.microsoft.com/office/drawing/2014/main" id="{37A77EDF-B6D5-F988-C086-7E64DBC44EA9}"/>
              </a:ext>
            </a:extLst>
          </p:cNvPr>
          <p:cNvSpPr txBox="1"/>
          <p:nvPr/>
        </p:nvSpPr>
        <p:spPr>
          <a:xfrm>
            <a:off x="2854728" y="5458968"/>
            <a:ext cx="6482544" cy="707886"/>
          </a:xfrm>
          <a:prstGeom prst="rect">
            <a:avLst/>
          </a:prstGeom>
          <a:noFill/>
        </p:spPr>
        <p:txBody>
          <a:bodyPr wrap="none" rtlCol="0">
            <a:spAutoFit/>
          </a:bodyPr>
          <a:lstStyle/>
          <a:p>
            <a:pPr algn="ctr"/>
            <a:r>
              <a:rPr lang="en-US" sz="2000" dirty="0"/>
              <a:t>Published as: </a:t>
            </a:r>
          </a:p>
          <a:p>
            <a:pPr algn="ctr"/>
            <a:r>
              <a:rPr lang="en-US" sz="2000" b="1" dirty="0"/>
              <a:t>(MC)</a:t>
            </a:r>
            <a:r>
              <a:rPr lang="en-US" sz="2000" b="1" baseline="30000" dirty="0"/>
              <a:t>2</a:t>
            </a:r>
            <a:r>
              <a:rPr lang="en-US" sz="2000" b="1" dirty="0"/>
              <a:t>: Lazy </a:t>
            </a:r>
            <a:r>
              <a:rPr lang="en-US" sz="2000" b="1" dirty="0" err="1"/>
              <a:t>MemCopy</a:t>
            </a:r>
            <a:r>
              <a:rPr lang="en-US" sz="2000" b="1" dirty="0"/>
              <a:t> at the Memory Controller</a:t>
            </a:r>
            <a:r>
              <a:rPr lang="en-US" sz="2000" dirty="0"/>
              <a:t>, ISCA 2024</a:t>
            </a:r>
          </a:p>
        </p:txBody>
      </p:sp>
    </p:spTree>
    <p:extLst>
      <p:ext uri="{BB962C8B-B14F-4D97-AF65-F5344CB8AC3E}">
        <p14:creationId xmlns:p14="http://schemas.microsoft.com/office/powerpoint/2010/main" val="333963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048522-BDAE-1C4A-1A55-B76BEBF34CE9}"/>
              </a:ext>
            </a:extLst>
          </p:cNvPr>
          <p:cNvSpPr>
            <a:spLocks noGrp="1"/>
          </p:cNvSpPr>
          <p:nvPr>
            <p:ph type="title"/>
          </p:nvPr>
        </p:nvSpPr>
        <p:spPr/>
        <p:txBody>
          <a:bodyPr/>
          <a:lstStyle/>
          <a:p>
            <a:r>
              <a:rPr lang="en-US" dirty="0"/>
              <a:t>Integrating IBP into ML: Caching</a:t>
            </a:r>
          </a:p>
        </p:txBody>
      </p:sp>
      <p:sp>
        <p:nvSpPr>
          <p:cNvPr id="4" name="Slide Number Placeholder 3">
            <a:extLst>
              <a:ext uri="{FF2B5EF4-FFF2-40B4-BE49-F238E27FC236}">
                <a16:creationId xmlns:a16="http://schemas.microsoft.com/office/drawing/2014/main" id="{84A69278-B42A-9D6C-A8CA-11FE29F7E6E5}"/>
              </a:ext>
            </a:extLst>
          </p:cNvPr>
          <p:cNvSpPr>
            <a:spLocks noGrp="1"/>
          </p:cNvSpPr>
          <p:nvPr>
            <p:ph type="sldNum" sz="quarter" idx="13"/>
          </p:nvPr>
        </p:nvSpPr>
        <p:spPr/>
        <p:txBody>
          <a:bodyPr/>
          <a:lstStyle/>
          <a:p>
            <a:fld id="{04AED599-1D0F-3E40-81CA-01C30F87847C}" type="slidenum">
              <a:rPr lang="en-US" smtClean="0"/>
              <a:pPr/>
              <a:t>70</a:t>
            </a:fld>
            <a:endParaRPr lang="en-US"/>
          </a:p>
        </p:txBody>
      </p:sp>
      <p:sp>
        <p:nvSpPr>
          <p:cNvPr id="5" name="Rectangle 4">
            <a:extLst>
              <a:ext uri="{FF2B5EF4-FFF2-40B4-BE49-F238E27FC236}">
                <a16:creationId xmlns:a16="http://schemas.microsoft.com/office/drawing/2014/main" id="{326F5E19-4776-9A38-806A-7DE53F5CCD39}"/>
              </a:ext>
            </a:extLst>
          </p:cNvPr>
          <p:cNvSpPr/>
          <p:nvPr/>
        </p:nvSpPr>
        <p:spPr>
          <a:xfrm>
            <a:off x="5122164" y="3655668"/>
            <a:ext cx="1947672" cy="584775"/>
          </a:xfrm>
          <a:prstGeom prst="rect">
            <a:avLst/>
          </a:prstGeom>
          <a:no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err="1">
                <a:solidFill>
                  <a:schemeClr val="tx1"/>
                </a:solidFill>
              </a:rPr>
              <a:t>Hashmap</a:t>
            </a:r>
            <a:endParaRPr lang="en-US" sz="3200" b="1" dirty="0">
              <a:solidFill>
                <a:schemeClr val="tx1"/>
              </a:solidFill>
            </a:endParaRPr>
          </a:p>
        </p:txBody>
      </p:sp>
      <p:sp>
        <p:nvSpPr>
          <p:cNvPr id="6" name="Rectangle 5">
            <a:extLst>
              <a:ext uri="{FF2B5EF4-FFF2-40B4-BE49-F238E27FC236}">
                <a16:creationId xmlns:a16="http://schemas.microsoft.com/office/drawing/2014/main" id="{7794B497-8F52-F893-7DFE-C3BCF5DA8294}"/>
              </a:ext>
            </a:extLst>
          </p:cNvPr>
          <p:cNvSpPr/>
          <p:nvPr/>
        </p:nvSpPr>
        <p:spPr>
          <a:xfrm>
            <a:off x="2931918" y="5038804"/>
            <a:ext cx="6328164" cy="584775"/>
          </a:xfrm>
          <a:prstGeom prst="rect">
            <a:avLst/>
          </a:prstGeom>
          <a:no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Cache</a:t>
            </a:r>
          </a:p>
        </p:txBody>
      </p:sp>
      <p:sp>
        <p:nvSpPr>
          <p:cNvPr id="7" name="Rectangle 6">
            <a:extLst>
              <a:ext uri="{FF2B5EF4-FFF2-40B4-BE49-F238E27FC236}">
                <a16:creationId xmlns:a16="http://schemas.microsoft.com/office/drawing/2014/main" id="{E0915C70-9E4E-6F46-18FB-79BA06B2B99F}"/>
              </a:ext>
            </a:extLst>
          </p:cNvPr>
          <p:cNvSpPr/>
          <p:nvPr/>
        </p:nvSpPr>
        <p:spPr>
          <a:xfrm>
            <a:off x="3597823" y="5038804"/>
            <a:ext cx="374570" cy="584775"/>
          </a:xfrm>
          <a:prstGeom prst="rect">
            <a:avLst/>
          </a:prstGeom>
          <a:solidFill>
            <a:srgbClr val="0070C0"/>
          </a:solidFill>
          <a:ln w="3810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b="1" dirty="0">
              <a:solidFill>
                <a:schemeClr val="tx1"/>
              </a:solidFill>
            </a:endParaRPr>
          </a:p>
        </p:txBody>
      </p:sp>
      <p:cxnSp>
        <p:nvCxnSpPr>
          <p:cNvPr id="12" name="Straight Arrow Connector 11">
            <a:extLst>
              <a:ext uri="{FF2B5EF4-FFF2-40B4-BE49-F238E27FC236}">
                <a16:creationId xmlns:a16="http://schemas.microsoft.com/office/drawing/2014/main" id="{78F1A376-3EC0-50ED-77DD-FB76135A8086}"/>
              </a:ext>
            </a:extLst>
          </p:cNvPr>
          <p:cNvCxnSpPr>
            <a:cxnSpLocks/>
            <a:stCxn id="16" idx="2"/>
            <a:endCxn id="5" idx="0"/>
          </p:cNvCxnSpPr>
          <p:nvPr/>
        </p:nvCxnSpPr>
        <p:spPr>
          <a:xfrm>
            <a:off x="6096000" y="3180088"/>
            <a:ext cx="0" cy="47558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E22B40FF-16AB-8832-B370-0B03624AE679}"/>
              </a:ext>
            </a:extLst>
          </p:cNvPr>
          <p:cNvSpPr txBox="1"/>
          <p:nvPr/>
        </p:nvSpPr>
        <p:spPr>
          <a:xfrm>
            <a:off x="5820123" y="2595313"/>
            <a:ext cx="551754" cy="584775"/>
          </a:xfrm>
          <a:prstGeom prst="rect">
            <a:avLst/>
          </a:prstGeom>
          <a:noFill/>
        </p:spPr>
        <p:txBody>
          <a:bodyPr wrap="none" rtlCol="0">
            <a:spAutoFit/>
          </a:bodyPr>
          <a:lstStyle/>
          <a:p>
            <a:pPr algn="ctr"/>
            <a:r>
              <a:rPr lang="en-US" sz="3200" b="1" dirty="0"/>
              <a:t>ID</a:t>
            </a:r>
          </a:p>
        </p:txBody>
      </p:sp>
      <p:cxnSp>
        <p:nvCxnSpPr>
          <p:cNvPr id="17" name="Straight Arrow Connector 16">
            <a:extLst>
              <a:ext uri="{FF2B5EF4-FFF2-40B4-BE49-F238E27FC236}">
                <a16:creationId xmlns:a16="http://schemas.microsoft.com/office/drawing/2014/main" id="{CF7EC7E9-D0DC-1BB7-DE20-3B0F28BF0DEA}"/>
              </a:ext>
            </a:extLst>
          </p:cNvPr>
          <p:cNvCxnSpPr>
            <a:cxnSpLocks/>
            <a:stCxn id="5" idx="2"/>
          </p:cNvCxnSpPr>
          <p:nvPr/>
        </p:nvCxnSpPr>
        <p:spPr>
          <a:xfrm flipH="1">
            <a:off x="3597823" y="4240443"/>
            <a:ext cx="2498177" cy="79836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253C7ED-7839-4EED-7DBE-9ECABEC246E4}"/>
              </a:ext>
            </a:extLst>
          </p:cNvPr>
          <p:cNvCxnSpPr>
            <a:cxnSpLocks/>
            <a:stCxn id="5" idx="3"/>
          </p:cNvCxnSpPr>
          <p:nvPr/>
        </p:nvCxnSpPr>
        <p:spPr>
          <a:xfrm flipV="1">
            <a:off x="7069836" y="3948055"/>
            <a:ext cx="994112" cy="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A24BA598-B06D-F5C6-DA8D-2221D7BFA6AF}"/>
              </a:ext>
            </a:extLst>
          </p:cNvPr>
          <p:cNvSpPr txBox="1"/>
          <p:nvPr/>
        </p:nvSpPr>
        <p:spPr>
          <a:xfrm>
            <a:off x="2336580" y="4069143"/>
            <a:ext cx="2522485" cy="584775"/>
          </a:xfrm>
          <a:prstGeom prst="rect">
            <a:avLst/>
          </a:prstGeom>
          <a:noFill/>
        </p:spPr>
        <p:txBody>
          <a:bodyPr wrap="none" rtlCol="0">
            <a:spAutoFit/>
          </a:bodyPr>
          <a:lstStyle/>
          <a:p>
            <a:r>
              <a:rPr lang="en-US" sz="3200" b="1" dirty="0"/>
              <a:t>64-bit pointer</a:t>
            </a:r>
          </a:p>
        </p:txBody>
      </p:sp>
      <p:sp>
        <p:nvSpPr>
          <p:cNvPr id="24" name="TextBox 23">
            <a:extLst>
              <a:ext uri="{FF2B5EF4-FFF2-40B4-BE49-F238E27FC236}">
                <a16:creationId xmlns:a16="http://schemas.microsoft.com/office/drawing/2014/main" id="{1C2DA230-46C7-BDD5-79FD-6DBE9D1452F0}"/>
              </a:ext>
            </a:extLst>
          </p:cNvPr>
          <p:cNvSpPr txBox="1"/>
          <p:nvPr/>
        </p:nvSpPr>
        <p:spPr>
          <a:xfrm>
            <a:off x="7926119" y="3351927"/>
            <a:ext cx="2182777" cy="954107"/>
          </a:xfrm>
          <a:prstGeom prst="rect">
            <a:avLst/>
          </a:prstGeom>
          <a:noFill/>
        </p:spPr>
        <p:txBody>
          <a:bodyPr wrap="none" rtlCol="0">
            <a:spAutoFit/>
          </a:bodyPr>
          <a:lstStyle/>
          <a:p>
            <a:pPr algn="ctr"/>
            <a:r>
              <a:rPr lang="en-US" sz="2800" b="1" dirty="0"/>
              <a:t>Compressed?</a:t>
            </a:r>
          </a:p>
          <a:p>
            <a:pPr algn="ctr"/>
            <a:r>
              <a:rPr lang="en-US" sz="2800" b="1" dirty="0"/>
              <a:t>0 / 1</a:t>
            </a:r>
          </a:p>
        </p:txBody>
      </p:sp>
      <p:sp>
        <p:nvSpPr>
          <p:cNvPr id="25" name="TextBox 24">
            <a:extLst>
              <a:ext uri="{FF2B5EF4-FFF2-40B4-BE49-F238E27FC236}">
                <a16:creationId xmlns:a16="http://schemas.microsoft.com/office/drawing/2014/main" id="{0A6D52B0-224C-6F8A-2998-CA2236F763E2}"/>
              </a:ext>
            </a:extLst>
          </p:cNvPr>
          <p:cNvSpPr txBox="1"/>
          <p:nvPr/>
        </p:nvSpPr>
        <p:spPr>
          <a:xfrm>
            <a:off x="2410448" y="4069143"/>
            <a:ext cx="2374747" cy="584775"/>
          </a:xfrm>
          <a:prstGeom prst="rect">
            <a:avLst/>
          </a:prstGeom>
          <a:noFill/>
        </p:spPr>
        <p:txBody>
          <a:bodyPr wrap="square" rtlCol="0">
            <a:spAutoFit/>
          </a:bodyPr>
          <a:lstStyle/>
          <a:p>
            <a:r>
              <a:rPr lang="en-US" sz="3200" b="1" dirty="0"/>
              <a:t>40-bit offset</a:t>
            </a:r>
          </a:p>
        </p:txBody>
      </p:sp>
    </p:spTree>
    <p:extLst>
      <p:ext uri="{BB962C8B-B14F-4D97-AF65-F5344CB8AC3E}">
        <p14:creationId xmlns:p14="http://schemas.microsoft.com/office/powerpoint/2010/main" val="342549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500"/>
                                        <p:tgtEl>
                                          <p:spTgt spid="17"/>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23"/>
                                        </p:tgtEl>
                                      </p:cBhvr>
                                    </p:animEffect>
                                    <p:set>
                                      <p:cBhvr>
                                        <p:cTn id="27" dur="1" fill="hold">
                                          <p:stCondLst>
                                            <p:cond delay="499"/>
                                          </p:stCondLst>
                                        </p:cTn>
                                        <p:tgtEl>
                                          <p:spTgt spid="23"/>
                                        </p:tgtEl>
                                        <p:attrNameLst>
                                          <p:attrName>style.visibility</p:attrName>
                                        </p:attrNameLst>
                                      </p:cBhvr>
                                      <p:to>
                                        <p:strVal val="hidden"/>
                                      </p:to>
                                    </p:se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22" presetClass="entr" presetSubtype="8"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p:bldP spid="23" grpId="0"/>
      <p:bldP spid="23" grpId="1"/>
      <p:bldP spid="24"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FF5046E-49E4-042E-69C1-97C8BEA34CB5}"/>
              </a:ext>
            </a:extLst>
          </p:cNvPr>
          <p:cNvSpPr>
            <a:spLocks noGrp="1"/>
          </p:cNvSpPr>
          <p:nvPr>
            <p:ph type="chart" sz="quarter" idx="12"/>
          </p:nvPr>
        </p:nvSpPr>
        <p:spPr/>
        <p:txBody>
          <a:bodyPr/>
          <a:lstStyle/>
          <a:p>
            <a:endParaRPr lang="en-US"/>
          </a:p>
        </p:txBody>
      </p:sp>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Operations with high copy overhead</a:t>
            </a:r>
          </a:p>
        </p:txBody>
      </p:sp>
      <p:grpSp>
        <p:nvGrpSpPr>
          <p:cNvPr id="4" name="Group 3">
            <a:extLst>
              <a:ext uri="{FF2B5EF4-FFF2-40B4-BE49-F238E27FC236}">
                <a16:creationId xmlns:a16="http://schemas.microsoft.com/office/drawing/2014/main" id="{634F8549-AFDA-7565-8A33-FA44A9AC8C7B}"/>
              </a:ext>
            </a:extLst>
          </p:cNvPr>
          <p:cNvGrpSpPr/>
          <p:nvPr/>
        </p:nvGrpSpPr>
        <p:grpSpPr>
          <a:xfrm>
            <a:off x="6381431" y="2000038"/>
            <a:ext cx="4934212" cy="2157524"/>
            <a:chOff x="685800" y="1014133"/>
            <a:chExt cx="7772400" cy="3666351"/>
          </a:xfrm>
        </p:grpSpPr>
        <p:pic>
          <p:nvPicPr>
            <p:cNvPr id="2" name="Picture 1">
              <a:extLst>
                <a:ext uri="{FF2B5EF4-FFF2-40B4-BE49-F238E27FC236}">
                  <a16:creationId xmlns:a16="http://schemas.microsoft.com/office/drawing/2014/main" id="{4621AE05-A56B-6A69-EC37-F1F82018ABFF}"/>
                </a:ext>
              </a:extLst>
            </p:cNvPr>
            <p:cNvPicPr>
              <a:picLocks noChangeAspect="1"/>
            </p:cNvPicPr>
            <p:nvPr/>
          </p:nvPicPr>
          <p:blipFill>
            <a:blip r:embed="rId3"/>
            <a:stretch>
              <a:fillRect/>
            </a:stretch>
          </p:blipFill>
          <p:spPr>
            <a:xfrm>
              <a:off x="685800" y="1014133"/>
              <a:ext cx="7772400" cy="3025146"/>
            </a:xfrm>
            <a:prstGeom prst="rect">
              <a:avLst/>
            </a:prstGeom>
          </p:spPr>
        </p:pic>
        <p:sp>
          <p:nvSpPr>
            <p:cNvPr id="3" name="TextBox 2">
              <a:extLst>
                <a:ext uri="{FF2B5EF4-FFF2-40B4-BE49-F238E27FC236}">
                  <a16:creationId xmlns:a16="http://schemas.microsoft.com/office/drawing/2014/main" id="{716CC1F1-FF51-7ECE-22BF-28AB58289AFC}"/>
                </a:ext>
              </a:extLst>
            </p:cNvPr>
            <p:cNvSpPr txBox="1"/>
            <p:nvPr/>
          </p:nvSpPr>
          <p:spPr>
            <a:xfrm>
              <a:off x="1678436" y="3895962"/>
              <a:ext cx="5787135" cy="784522"/>
            </a:xfrm>
            <a:prstGeom prst="rect">
              <a:avLst/>
            </a:prstGeom>
            <a:noFill/>
          </p:spPr>
          <p:txBody>
            <a:bodyPr wrap="none" rtlCol="0">
              <a:spAutoFit/>
            </a:bodyPr>
            <a:lstStyle/>
            <a:p>
              <a:pPr algn="ctr"/>
              <a:r>
                <a:rPr lang="en-US" sz="2400" dirty="0"/>
                <a:t>MongoDB [2] </a:t>
              </a:r>
              <a:r>
                <a:rPr lang="en-US" sz="2400" u="sng" dirty="0"/>
                <a:t>inserts</a:t>
              </a:r>
              <a:r>
                <a:rPr lang="en-US" sz="2400" dirty="0"/>
                <a:t>: </a:t>
              </a:r>
              <a:r>
                <a:rPr lang="en-US" sz="2400" b="1" dirty="0"/>
                <a:t>42.3%</a:t>
              </a:r>
            </a:p>
          </p:txBody>
        </p:sp>
      </p:grpSp>
      <p:pic>
        <p:nvPicPr>
          <p:cNvPr id="8" name="Picture 7">
            <a:extLst>
              <a:ext uri="{FF2B5EF4-FFF2-40B4-BE49-F238E27FC236}">
                <a16:creationId xmlns:a16="http://schemas.microsoft.com/office/drawing/2014/main" id="{29D69D81-CEE8-727C-3609-7B36152CA676}"/>
              </a:ext>
            </a:extLst>
          </p:cNvPr>
          <p:cNvPicPr>
            <a:picLocks noChangeAspect="1"/>
          </p:cNvPicPr>
          <p:nvPr/>
        </p:nvPicPr>
        <p:blipFill>
          <a:blip r:embed="rId4"/>
          <a:stretch>
            <a:fillRect/>
          </a:stretch>
        </p:blipFill>
        <p:spPr>
          <a:xfrm>
            <a:off x="619212" y="2096702"/>
            <a:ext cx="5243075" cy="1645601"/>
          </a:xfrm>
          <a:prstGeom prst="rect">
            <a:avLst/>
          </a:prstGeom>
        </p:spPr>
      </p:pic>
      <p:pic>
        <p:nvPicPr>
          <p:cNvPr id="9" name="Picture 8">
            <a:extLst>
              <a:ext uri="{FF2B5EF4-FFF2-40B4-BE49-F238E27FC236}">
                <a16:creationId xmlns:a16="http://schemas.microsoft.com/office/drawing/2014/main" id="{5771A509-4B3D-D24C-2D81-DB714CB0EBEF}"/>
              </a:ext>
            </a:extLst>
          </p:cNvPr>
          <p:cNvPicPr>
            <a:picLocks noChangeAspect="1"/>
          </p:cNvPicPr>
          <p:nvPr/>
        </p:nvPicPr>
        <p:blipFill>
          <a:blip r:embed="rId5"/>
          <a:stretch>
            <a:fillRect/>
          </a:stretch>
        </p:blipFill>
        <p:spPr>
          <a:xfrm>
            <a:off x="634559" y="4236613"/>
            <a:ext cx="5212380" cy="1322939"/>
          </a:xfrm>
          <a:prstGeom prst="rect">
            <a:avLst/>
          </a:prstGeom>
        </p:spPr>
      </p:pic>
      <p:sp>
        <p:nvSpPr>
          <p:cNvPr id="12" name="TextBox 11">
            <a:extLst>
              <a:ext uri="{FF2B5EF4-FFF2-40B4-BE49-F238E27FC236}">
                <a16:creationId xmlns:a16="http://schemas.microsoft.com/office/drawing/2014/main" id="{0FEB9CCB-84C0-ADFF-5AEF-14864F2216DB}"/>
              </a:ext>
            </a:extLst>
          </p:cNvPr>
          <p:cNvSpPr txBox="1"/>
          <p:nvPr/>
        </p:nvSpPr>
        <p:spPr>
          <a:xfrm>
            <a:off x="1726292" y="3696553"/>
            <a:ext cx="3179588" cy="461665"/>
          </a:xfrm>
          <a:prstGeom prst="rect">
            <a:avLst/>
          </a:prstGeom>
          <a:noFill/>
        </p:spPr>
        <p:txBody>
          <a:bodyPr wrap="none" rtlCol="0">
            <a:spAutoFit/>
          </a:bodyPr>
          <a:lstStyle/>
          <a:p>
            <a:pPr algn="ctr"/>
            <a:r>
              <a:rPr lang="en-US" sz="2400" dirty="0"/>
              <a:t>Cicada [1] </a:t>
            </a:r>
            <a:r>
              <a:rPr lang="en-US" sz="2400" u="sng" dirty="0"/>
              <a:t>writes</a:t>
            </a:r>
            <a:r>
              <a:rPr lang="en-US" sz="2400" dirty="0"/>
              <a:t>: </a:t>
            </a:r>
            <a:r>
              <a:rPr lang="en-US" sz="2400" b="1" dirty="0"/>
              <a:t>68.0%</a:t>
            </a:r>
          </a:p>
        </p:txBody>
      </p:sp>
      <p:sp>
        <p:nvSpPr>
          <p:cNvPr id="13" name="TextBox 12">
            <a:extLst>
              <a:ext uri="{FF2B5EF4-FFF2-40B4-BE49-F238E27FC236}">
                <a16:creationId xmlns:a16="http://schemas.microsoft.com/office/drawing/2014/main" id="{C7AEABE9-0DFB-1AEF-FCD4-5F1029957C7F}"/>
              </a:ext>
            </a:extLst>
          </p:cNvPr>
          <p:cNvSpPr txBox="1"/>
          <p:nvPr/>
        </p:nvSpPr>
        <p:spPr>
          <a:xfrm>
            <a:off x="1630501" y="5536813"/>
            <a:ext cx="3220497" cy="461665"/>
          </a:xfrm>
          <a:prstGeom prst="rect">
            <a:avLst/>
          </a:prstGeom>
          <a:noFill/>
        </p:spPr>
        <p:txBody>
          <a:bodyPr wrap="none" rtlCol="0">
            <a:spAutoFit/>
          </a:bodyPr>
          <a:lstStyle/>
          <a:p>
            <a:pPr algn="ctr"/>
            <a:r>
              <a:rPr lang="en-US" sz="2400" dirty="0"/>
              <a:t>Fork + </a:t>
            </a:r>
            <a:r>
              <a:rPr lang="en-US" sz="2400" u="sng" dirty="0"/>
              <a:t>COW fault</a:t>
            </a:r>
            <a:r>
              <a:rPr lang="en-US" sz="2400" dirty="0"/>
              <a:t>: </a:t>
            </a:r>
            <a:r>
              <a:rPr lang="en-US" sz="2400" b="1" dirty="0"/>
              <a:t>60.0%</a:t>
            </a:r>
          </a:p>
        </p:txBody>
      </p:sp>
      <p:pic>
        <p:nvPicPr>
          <p:cNvPr id="14" name="Picture 13">
            <a:extLst>
              <a:ext uri="{FF2B5EF4-FFF2-40B4-BE49-F238E27FC236}">
                <a16:creationId xmlns:a16="http://schemas.microsoft.com/office/drawing/2014/main" id="{4D34E093-7EB6-0944-8110-5DCFDF6AE37E}"/>
              </a:ext>
            </a:extLst>
          </p:cNvPr>
          <p:cNvPicPr>
            <a:picLocks noChangeAspect="1"/>
          </p:cNvPicPr>
          <p:nvPr/>
        </p:nvPicPr>
        <p:blipFill rotWithShape="1">
          <a:blip r:embed="rId6"/>
          <a:srcRect t="4921" b="32845"/>
          <a:stretch/>
        </p:blipFill>
        <p:spPr>
          <a:xfrm>
            <a:off x="6512692" y="4188995"/>
            <a:ext cx="4671688" cy="1552232"/>
          </a:xfrm>
          <a:prstGeom prst="rect">
            <a:avLst/>
          </a:prstGeom>
        </p:spPr>
      </p:pic>
      <p:sp>
        <p:nvSpPr>
          <p:cNvPr id="15" name="TextBox 14">
            <a:extLst>
              <a:ext uri="{FF2B5EF4-FFF2-40B4-BE49-F238E27FC236}">
                <a16:creationId xmlns:a16="http://schemas.microsoft.com/office/drawing/2014/main" id="{E26AB4A0-9ACF-29AC-D343-3B130E278F48}"/>
              </a:ext>
            </a:extLst>
          </p:cNvPr>
          <p:cNvSpPr txBox="1"/>
          <p:nvPr/>
        </p:nvSpPr>
        <p:spPr>
          <a:xfrm>
            <a:off x="6541609" y="5741228"/>
            <a:ext cx="4843762" cy="461665"/>
          </a:xfrm>
          <a:prstGeom prst="rect">
            <a:avLst/>
          </a:prstGeom>
          <a:noFill/>
        </p:spPr>
        <p:txBody>
          <a:bodyPr wrap="none" rtlCol="0">
            <a:spAutoFit/>
          </a:bodyPr>
          <a:lstStyle/>
          <a:p>
            <a:pPr algn="ctr"/>
            <a:r>
              <a:rPr lang="en-US" sz="2400" dirty="0" err="1"/>
              <a:t>Protobuf</a:t>
            </a:r>
            <a:r>
              <a:rPr lang="en-US" sz="2400" dirty="0"/>
              <a:t> (</a:t>
            </a:r>
            <a:r>
              <a:rPr lang="en-US" sz="2400" u="sng" dirty="0"/>
              <a:t>Serialize</a:t>
            </a:r>
            <a:r>
              <a:rPr lang="en-US" sz="2400" dirty="0"/>
              <a:t>/</a:t>
            </a:r>
            <a:r>
              <a:rPr lang="en-US" sz="2400" u="sng" dirty="0"/>
              <a:t>Merge</a:t>
            </a:r>
            <a:r>
              <a:rPr lang="en-US" sz="2400" dirty="0"/>
              <a:t>) [3]: </a:t>
            </a:r>
            <a:r>
              <a:rPr lang="en-US" sz="2400" b="1" dirty="0"/>
              <a:t>29.2%</a:t>
            </a:r>
          </a:p>
        </p:txBody>
      </p:sp>
      <p:sp>
        <p:nvSpPr>
          <p:cNvPr id="16" name="TextBox 15">
            <a:extLst>
              <a:ext uri="{FF2B5EF4-FFF2-40B4-BE49-F238E27FC236}">
                <a16:creationId xmlns:a16="http://schemas.microsoft.com/office/drawing/2014/main" id="{6634BFA1-F49A-852C-C84E-56AB4208B33D}"/>
              </a:ext>
            </a:extLst>
          </p:cNvPr>
          <p:cNvSpPr txBox="1"/>
          <p:nvPr/>
        </p:nvSpPr>
        <p:spPr>
          <a:xfrm>
            <a:off x="1812178" y="6488668"/>
            <a:ext cx="8559523" cy="338554"/>
          </a:xfrm>
          <a:prstGeom prst="rect">
            <a:avLst/>
          </a:prstGeom>
          <a:noFill/>
        </p:spPr>
        <p:txBody>
          <a:bodyPr wrap="none" rtlCol="0">
            <a:spAutoFit/>
          </a:bodyPr>
          <a:lstStyle/>
          <a:p>
            <a:r>
              <a:rPr lang="en-US" sz="1600" b="1" dirty="0"/>
              <a:t>[1]</a:t>
            </a:r>
            <a:r>
              <a:rPr lang="en-US" sz="1600" dirty="0"/>
              <a:t> </a:t>
            </a:r>
            <a:r>
              <a:rPr lang="en-US" sz="1600" i="1" dirty="0"/>
              <a:t>H. Lim et al., SIGMOD ’17  </a:t>
            </a:r>
            <a:r>
              <a:rPr lang="en-US" sz="1600" b="1" dirty="0"/>
              <a:t>[2</a:t>
            </a:r>
            <a:r>
              <a:rPr lang="en-US" sz="1600" b="1" dirty="0">
                <a:solidFill>
                  <a:srgbClr val="4B2E83"/>
                </a:solidFill>
              </a:rPr>
              <a:t>]</a:t>
            </a:r>
            <a:r>
              <a:rPr lang="en-US" sz="1600" i="1" dirty="0">
                <a:solidFill>
                  <a:srgbClr val="4B2E83"/>
                </a:solidFill>
              </a:rPr>
              <a:t> </a:t>
            </a:r>
            <a:r>
              <a:rPr lang="en-US" sz="1600" i="1" dirty="0" err="1">
                <a:solidFill>
                  <a:srgbClr val="4B2E83"/>
                </a:solidFill>
              </a:rPr>
              <a:t>github.com</a:t>
            </a:r>
            <a:r>
              <a:rPr lang="en-US" sz="1600" i="1" dirty="0">
                <a:solidFill>
                  <a:srgbClr val="4B2E83"/>
                </a:solidFill>
              </a:rPr>
              <a:t>/</a:t>
            </a:r>
            <a:r>
              <a:rPr lang="en-US" sz="1600" i="1" dirty="0" err="1">
                <a:solidFill>
                  <a:srgbClr val="4B2E83"/>
                </a:solidFill>
              </a:rPr>
              <a:t>mongodb</a:t>
            </a:r>
            <a:r>
              <a:rPr lang="en-US" sz="1600" i="1" dirty="0">
                <a:solidFill>
                  <a:srgbClr val="4B2E83"/>
                </a:solidFill>
              </a:rPr>
              <a:t>/</a:t>
            </a:r>
            <a:r>
              <a:rPr lang="en-US" sz="1600" i="1" dirty="0" err="1">
                <a:solidFill>
                  <a:srgbClr val="4B2E83"/>
                </a:solidFill>
              </a:rPr>
              <a:t>mongodb</a:t>
            </a:r>
            <a:r>
              <a:rPr lang="en-US" sz="1600" i="1" dirty="0">
                <a:solidFill>
                  <a:srgbClr val="4B2E83"/>
                </a:solidFill>
              </a:rPr>
              <a:t>  </a:t>
            </a:r>
            <a:r>
              <a:rPr lang="en-US" sz="1600" b="1" dirty="0"/>
              <a:t>[3]</a:t>
            </a:r>
            <a:r>
              <a:rPr lang="en-US" sz="1600" i="1" dirty="0"/>
              <a:t> </a:t>
            </a:r>
            <a:r>
              <a:rPr lang="en-US" sz="1600" i="1" dirty="0" err="1"/>
              <a:t>github.com</a:t>
            </a:r>
            <a:r>
              <a:rPr lang="en-US" sz="1600" i="1" dirty="0"/>
              <a:t>/google/</a:t>
            </a:r>
            <a:r>
              <a:rPr lang="en-US" sz="1600" i="1" dirty="0" err="1"/>
              <a:t>fleetbench</a:t>
            </a:r>
            <a:endParaRPr lang="en-US" sz="1600" i="1" dirty="0"/>
          </a:p>
        </p:txBody>
      </p:sp>
      <p:sp>
        <p:nvSpPr>
          <p:cNvPr id="7" name="Slide Number Placeholder 6">
            <a:extLst>
              <a:ext uri="{FF2B5EF4-FFF2-40B4-BE49-F238E27FC236}">
                <a16:creationId xmlns:a16="http://schemas.microsoft.com/office/drawing/2014/main" id="{D1AE4A49-BB60-941A-EDA4-C05FFF8E8FE1}"/>
              </a:ext>
            </a:extLst>
          </p:cNvPr>
          <p:cNvSpPr>
            <a:spLocks noGrp="1"/>
          </p:cNvSpPr>
          <p:nvPr>
            <p:ph type="sldNum" sz="quarter" idx="14"/>
          </p:nvPr>
        </p:nvSpPr>
        <p:spPr/>
        <p:txBody>
          <a:bodyPr/>
          <a:lstStyle/>
          <a:p>
            <a:fld id="{04AED599-1D0F-3E40-81CA-01C30F87847C}" type="slidenum">
              <a:rPr lang="en-US" smtClean="0"/>
              <a:pPr/>
              <a:t>8</a:t>
            </a:fld>
            <a:endParaRPr lang="en-US"/>
          </a:p>
        </p:txBody>
      </p:sp>
    </p:spTree>
    <p:extLst>
      <p:ext uri="{BB962C8B-B14F-4D97-AF65-F5344CB8AC3E}">
        <p14:creationId xmlns:p14="http://schemas.microsoft.com/office/powerpoint/2010/main" val="2167451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Insights from studying use-cases</a:t>
            </a:r>
          </a:p>
        </p:txBody>
      </p:sp>
      <p:sp>
        <p:nvSpPr>
          <p:cNvPr id="2" name="Text Placeholder 1">
            <a:extLst>
              <a:ext uri="{FF2B5EF4-FFF2-40B4-BE49-F238E27FC236}">
                <a16:creationId xmlns:a16="http://schemas.microsoft.com/office/drawing/2014/main" id="{AC285EC3-35B9-8372-D3D2-E343AD9D847C}"/>
              </a:ext>
            </a:extLst>
          </p:cNvPr>
          <p:cNvSpPr>
            <a:spLocks noGrp="1"/>
          </p:cNvSpPr>
          <p:nvPr>
            <p:ph type="body" sz="quarter" idx="11"/>
          </p:nvPr>
        </p:nvSpPr>
        <p:spPr/>
        <p:txBody>
          <a:bodyPr/>
          <a:lstStyle/>
          <a:p>
            <a:pPr>
              <a:lnSpc>
                <a:spcPct val="200000"/>
              </a:lnSpc>
            </a:pPr>
            <a:r>
              <a:rPr lang="en-US" dirty="0"/>
              <a:t>Apps often use memory copies to fill temporary buffers</a:t>
            </a:r>
          </a:p>
          <a:p>
            <a:pPr>
              <a:lnSpc>
                <a:spcPct val="200000"/>
              </a:lnSpc>
            </a:pPr>
            <a:r>
              <a:rPr lang="en-US" dirty="0"/>
              <a:t>Copies may be excessive/redundant if full copy isn’t accessed</a:t>
            </a:r>
          </a:p>
          <a:p>
            <a:pPr>
              <a:lnSpc>
                <a:spcPct val="200000"/>
              </a:lnSpc>
            </a:pPr>
            <a:r>
              <a:rPr lang="en-US" dirty="0"/>
              <a:t>Killer microseconds: difficult for CPU to hide copy overhead</a:t>
            </a:r>
          </a:p>
        </p:txBody>
      </p:sp>
      <p:sp>
        <p:nvSpPr>
          <p:cNvPr id="3" name="Slide Number Placeholder 2">
            <a:extLst>
              <a:ext uri="{FF2B5EF4-FFF2-40B4-BE49-F238E27FC236}">
                <a16:creationId xmlns:a16="http://schemas.microsoft.com/office/drawing/2014/main" id="{DB3331BF-36D6-B954-3FAD-77F357C88235}"/>
              </a:ext>
            </a:extLst>
          </p:cNvPr>
          <p:cNvSpPr>
            <a:spLocks noGrp="1"/>
          </p:cNvSpPr>
          <p:nvPr>
            <p:ph type="sldNum" sz="quarter" idx="13"/>
          </p:nvPr>
        </p:nvSpPr>
        <p:spPr/>
        <p:txBody>
          <a:bodyPr/>
          <a:lstStyle/>
          <a:p>
            <a:fld id="{04AED599-1D0F-3E40-81CA-01C30F87847C}" type="slidenum">
              <a:rPr lang="en-US" smtClean="0"/>
              <a:pPr/>
              <a:t>9</a:t>
            </a:fld>
            <a:endParaRPr lang="en-US"/>
          </a:p>
        </p:txBody>
      </p:sp>
    </p:spTree>
    <p:extLst>
      <p:ext uri="{BB962C8B-B14F-4D97-AF65-F5344CB8AC3E}">
        <p14:creationId xmlns:p14="http://schemas.microsoft.com/office/powerpoint/2010/main" val="1428454010"/>
      </p:ext>
    </p:extLst>
  </p:cSld>
  <p:clrMapOvr>
    <a:masterClrMapping/>
  </p:clrMapOvr>
</p:sld>
</file>

<file path=ppt/theme/theme1.xml><?xml version="1.0" encoding="utf-8"?>
<a:theme xmlns:a="http://schemas.openxmlformats.org/drawingml/2006/main" name="Custom Design">
  <a:themeElements>
    <a:clrScheme name="4b2e83">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Custom Design">
  <a:themeElements>
    <a:clrScheme name="4b2e83">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Custom 2">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PPT_Template_16x9-Solid-ADA</Template>
  <TotalTime>6302</TotalTime>
  <Words>7127</Words>
  <Application>Microsoft Macintosh PowerPoint</Application>
  <PresentationFormat>Widescreen</PresentationFormat>
  <Paragraphs>938</Paragraphs>
  <Slides>70</Slides>
  <Notes>51</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70</vt:i4>
      </vt:variant>
    </vt:vector>
  </HeadingPairs>
  <TitlesOfParts>
    <vt:vector size="85" baseType="lpstr">
      <vt:lpstr>Aptos</vt:lpstr>
      <vt:lpstr>Aptos Display</vt:lpstr>
      <vt:lpstr>Arial</vt:lpstr>
      <vt:lpstr>Calibri</vt:lpstr>
      <vt:lpstr>Courier New</vt:lpstr>
      <vt:lpstr>Encode Sans Normal Black</vt:lpstr>
      <vt:lpstr>Lucida Grande</vt:lpstr>
      <vt:lpstr>Monaco</vt:lpstr>
      <vt:lpstr>Open Sans</vt:lpstr>
      <vt:lpstr>Open Sans Light</vt:lpstr>
      <vt:lpstr>Uni Sans</vt:lpstr>
      <vt:lpstr>Custom Design</vt:lpstr>
      <vt:lpstr>2_Custom Design</vt:lpstr>
      <vt:lpstr>1_Custom Design</vt:lpstr>
      <vt:lpstr>Office Theme</vt:lpstr>
      <vt:lpstr>Mitigating the Impact of Data Movement in Contemporary Applications</vt:lpstr>
      <vt:lpstr>Outline</vt:lpstr>
      <vt:lpstr>Data movement disparities</vt:lpstr>
      <vt:lpstr>Data movement disparities</vt:lpstr>
      <vt:lpstr>Data movement is a growing problem</vt:lpstr>
      <vt:lpstr>Mitigation techniques</vt:lpstr>
      <vt:lpstr>Avoiding: Lazy MemCopy for IPC and Databases</vt:lpstr>
      <vt:lpstr>Operations with high copy overhead</vt:lpstr>
      <vt:lpstr>Insights from studying use-cases</vt:lpstr>
      <vt:lpstr>Use case: Multi-Version Concurrency Control</vt:lpstr>
      <vt:lpstr>Current systems: Eager copying</vt:lpstr>
      <vt:lpstr>Our proposal: Perform movement lazily</vt:lpstr>
      <vt:lpstr>(MC)2 : Lazy MemCopy at the Memory Controller</vt:lpstr>
      <vt:lpstr>(MC)2 hardware</vt:lpstr>
      <vt:lpstr>(MC)2 ISA</vt:lpstr>
      <vt:lpstr>(MC)2 operation: Lazy copy</vt:lpstr>
      <vt:lpstr>(MC)2 operation: Read destination</vt:lpstr>
      <vt:lpstr>Evaluation questions</vt:lpstr>
      <vt:lpstr>Evaluation: GEM5 configuration</vt:lpstr>
      <vt:lpstr>Evaluation: Prior work comparison</vt:lpstr>
      <vt:lpstr>Evaluation: Copy performance</vt:lpstr>
      <vt:lpstr>Evaluation: Copy + access runtime</vt:lpstr>
      <vt:lpstr>Evaluation: Cicada transaction throughput</vt:lpstr>
      <vt:lpstr>Evaluation: Protobuf and MongoDB</vt:lpstr>
      <vt:lpstr>Evaluation: Huge page COW faults</vt:lpstr>
      <vt:lpstr>Hiding: Operation Overlap for LLM Inference</vt:lpstr>
      <vt:lpstr>LLM prefill</vt:lpstr>
      <vt:lpstr>LLM decode</vt:lpstr>
      <vt:lpstr>LLM hybrid batching [Sarathi-Serve, OSDI’24]</vt:lpstr>
      <vt:lpstr>LLM hybrid batching: A closer look</vt:lpstr>
      <vt:lpstr>LLM hybrid batching: A closer look</vt:lpstr>
      <vt:lpstr>Our goal with POD-Attention</vt:lpstr>
      <vt:lpstr>Why optimize attention?</vt:lpstr>
      <vt:lpstr>Opportunity: Resource (under)utilization</vt:lpstr>
      <vt:lpstr>GPU execution: CTA scheduling</vt:lpstr>
      <vt:lpstr>GPU execution: Warp scheduling</vt:lpstr>
      <vt:lpstr>Fusing prefill and decode</vt:lpstr>
      <vt:lpstr>Known methods of kernel fusion</vt:lpstr>
      <vt:lpstr>Naïve kernel fusion (CTA-parallel)</vt:lpstr>
      <vt:lpstr>How can we address this?</vt:lpstr>
      <vt:lpstr>Introducing POD-Attention!</vt:lpstr>
      <vt:lpstr>POD-Attention: Fused kernels</vt:lpstr>
      <vt:lpstr>POD-Attention: SM-aware CTA scheduling</vt:lpstr>
      <vt:lpstr>POD-Attention: SM-aware CTA scheduling</vt:lpstr>
      <vt:lpstr>Attention-specific optimizations</vt:lpstr>
      <vt:lpstr>POD-Attention performance</vt:lpstr>
      <vt:lpstr>LLM evaluation: Baselines and workloads</vt:lpstr>
      <vt:lpstr>Online inference performance</vt:lpstr>
      <vt:lpstr>Reducing: Lossless Compression for ML</vt:lpstr>
      <vt:lpstr>Data movement for large-scale ML</vt:lpstr>
      <vt:lpstr>Data movement for large-scale ML</vt:lpstr>
      <vt:lpstr>GNN data movement overhead</vt:lpstr>
      <vt:lpstr>Warp execution in GPUs</vt:lpstr>
      <vt:lpstr>Proposal: Lossless compression</vt:lpstr>
      <vt:lpstr>Problem: Current lossless algorithms are too slow</vt:lpstr>
      <vt:lpstr>Our goal</vt:lpstr>
      <vt:lpstr>Proposal: Invariant Bit Packing (IBP)</vt:lpstr>
      <vt:lpstr>Classical bit packing</vt:lpstr>
      <vt:lpstr>Invariant bit packing (IBP)</vt:lpstr>
      <vt:lpstr>Problem: Oddly-sized compressed data</vt:lpstr>
      <vt:lpstr>Warp-parallel iterative decompression</vt:lpstr>
      <vt:lpstr>Warp-parallel iterative decompression</vt:lpstr>
      <vt:lpstr>Warp-parallel iterative decompression</vt:lpstr>
      <vt:lpstr>Integrating compression into ML</vt:lpstr>
      <vt:lpstr>Compression performance</vt:lpstr>
      <vt:lpstr>GNN compression performance</vt:lpstr>
      <vt:lpstr>DLRM embedding transfers</vt:lpstr>
      <vt:lpstr>Future Work and Timeline</vt:lpstr>
      <vt:lpstr>Summary</vt:lpstr>
      <vt:lpstr>Integrating IBP into ML: Caching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Kamath (Business Guest)</dc:creator>
  <cp:lastModifiedBy>Aditya Kamath (Business Guest)</cp:lastModifiedBy>
  <cp:revision>133</cp:revision>
  <dcterms:created xsi:type="dcterms:W3CDTF">2025-05-20T21:07:03Z</dcterms:created>
  <dcterms:modified xsi:type="dcterms:W3CDTF">2025-05-25T06:09:19Z</dcterms:modified>
</cp:coreProperties>
</file>