
<file path=[Content_Types].xml><?xml version="1.0" encoding="utf-8"?>
<Types xmlns="http://schemas.openxmlformats.org/package/2006/content-types">
  <Default Extension="emf" ContentType="image/x-emf"/>
  <Default Extension="php"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50" r:id="rId2"/>
    <p:sldMasterId id="2147483652" r:id="rId3"/>
  </p:sldMasterIdLst>
  <p:notesMasterIdLst>
    <p:notesMasterId r:id="rId32"/>
  </p:notesMasterIdLst>
  <p:sldIdLst>
    <p:sldId id="259" r:id="rId4"/>
    <p:sldId id="260" r:id="rId5"/>
    <p:sldId id="261" r:id="rId6"/>
    <p:sldId id="271" r:id="rId7"/>
    <p:sldId id="267" r:id="rId8"/>
    <p:sldId id="303" r:id="rId9"/>
    <p:sldId id="297" r:id="rId10"/>
    <p:sldId id="275" r:id="rId11"/>
    <p:sldId id="277" r:id="rId12"/>
    <p:sldId id="293" r:id="rId13"/>
    <p:sldId id="278" r:id="rId14"/>
    <p:sldId id="280" r:id="rId15"/>
    <p:sldId id="290" r:id="rId16"/>
    <p:sldId id="283" r:id="rId17"/>
    <p:sldId id="298" r:id="rId18"/>
    <p:sldId id="287" r:id="rId19"/>
    <p:sldId id="288" r:id="rId20"/>
    <p:sldId id="304" r:id="rId21"/>
    <p:sldId id="289" r:id="rId22"/>
    <p:sldId id="301" r:id="rId23"/>
    <p:sldId id="302" r:id="rId24"/>
    <p:sldId id="299" r:id="rId25"/>
    <p:sldId id="279" r:id="rId26"/>
    <p:sldId id="282" r:id="rId27"/>
    <p:sldId id="281" r:id="rId28"/>
    <p:sldId id="284" r:id="rId29"/>
    <p:sldId id="272" r:id="rId30"/>
    <p:sldId id="292" r:id="rId3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49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kaprava Basu" initials="AB" lastIdx="1" clrIdx="0">
    <p:extLst>
      <p:ext uri="{19B8F6BF-5375-455C-9EA6-DF929625EA0E}">
        <p15:presenceInfo xmlns:p15="http://schemas.microsoft.com/office/powerpoint/2012/main" userId="S::arkapravab@IISc.ac.in::82f39501-c5b2-4bfb-87c3-f17ca74c00b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9CDC"/>
    <a:srgbClr val="BC5090"/>
    <a:srgbClr val="FFA600"/>
    <a:srgbClr val="FF6361"/>
    <a:srgbClr val="58508D"/>
    <a:srgbClr val="FFFFFF"/>
    <a:srgbClr val="4B2E83"/>
    <a:srgbClr val="FFA60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031"/>
    <p:restoredTop sz="86901"/>
  </p:normalViewPr>
  <p:slideViewPr>
    <p:cSldViewPr snapToGrid="0" snapToObjects="1" showGuides="1">
      <p:cViewPr varScale="1">
        <p:scale>
          <a:sx n="127" d="100"/>
          <a:sy n="127" d="100"/>
        </p:scale>
        <p:origin x="184" y="416"/>
      </p:cViewPr>
      <p:guideLst>
        <p:guide orient="horz" pos="1620"/>
        <p:guide pos="491"/>
      </p:guideLst>
    </p:cSldViewPr>
  </p:slideViewPr>
  <p:notesTextViewPr>
    <p:cViewPr>
      <p:scale>
        <a:sx n="140" d="100"/>
        <a:sy n="14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860104986876641"/>
          <c:y val="0.14333534549849666"/>
          <c:w val="0.81848228346456697"/>
          <c:h val="0.63993272551677938"/>
        </c:manualLayout>
      </c:layout>
      <c:lineChart>
        <c:grouping val="standard"/>
        <c:varyColors val="0"/>
        <c:ser>
          <c:idx val="2"/>
          <c:order val="0"/>
          <c:tx>
            <c:strRef>
              <c:f>Sheet1!$B$1</c:f>
              <c:strCache>
                <c:ptCount val="1"/>
                <c:pt idx="0">
                  <c:v>Memcpy</c:v>
                </c:pt>
              </c:strCache>
            </c:strRef>
          </c:tx>
          <c:spPr>
            <a:ln w="28575" cap="rnd">
              <a:solidFill>
                <a:schemeClr val="accent4">
                  <a:lumMod val="10000"/>
                </a:schemeClr>
              </a:solidFill>
              <a:round/>
            </a:ln>
            <a:effectLst/>
          </c:spPr>
          <c:marker>
            <c:symbol val="circle"/>
            <c:size val="5"/>
            <c:spPr>
              <a:solidFill>
                <a:schemeClr val="accent4">
                  <a:lumMod val="10000"/>
                </a:schemeClr>
              </a:solidFill>
              <a:ln w="9525">
                <a:noFill/>
              </a:ln>
              <a:effectLst/>
            </c:spPr>
          </c:marker>
          <c:cat>
            <c:strRef>
              <c:f>Sheet1!$A$2:$A$10</c:f>
              <c:strCache>
                <c:ptCount val="9"/>
                <c:pt idx="0">
                  <c:v>64B</c:v>
                </c:pt>
                <c:pt idx="1">
                  <c:v>256B</c:v>
                </c:pt>
                <c:pt idx="2">
                  <c:v>1KB</c:v>
                </c:pt>
                <c:pt idx="3">
                  <c:v>4KB</c:v>
                </c:pt>
                <c:pt idx="4">
                  <c:v>16KB</c:v>
                </c:pt>
                <c:pt idx="5">
                  <c:v>64KB</c:v>
                </c:pt>
                <c:pt idx="6">
                  <c:v>256KB</c:v>
                </c:pt>
                <c:pt idx="7">
                  <c:v>1MB</c:v>
                </c:pt>
                <c:pt idx="8">
                  <c:v>4MB</c:v>
                </c:pt>
              </c:strCache>
            </c:strRef>
          </c:cat>
          <c:val>
            <c:numRef>
              <c:f>Sheet1!$B$2:$B$10</c:f>
              <c:numCache>
                <c:formatCode>General</c:formatCode>
                <c:ptCount val="9"/>
                <c:pt idx="0">
                  <c:v>122</c:v>
                </c:pt>
                <c:pt idx="1">
                  <c:v>443</c:v>
                </c:pt>
                <c:pt idx="2">
                  <c:v>726</c:v>
                </c:pt>
                <c:pt idx="3">
                  <c:v>2154</c:v>
                </c:pt>
                <c:pt idx="4">
                  <c:v>8391</c:v>
                </c:pt>
                <c:pt idx="5">
                  <c:v>34828</c:v>
                </c:pt>
                <c:pt idx="6">
                  <c:v>148077</c:v>
                </c:pt>
                <c:pt idx="7">
                  <c:v>1134943</c:v>
                </c:pt>
                <c:pt idx="8">
                  <c:v>4775664</c:v>
                </c:pt>
              </c:numCache>
            </c:numRef>
          </c:val>
          <c:smooth val="0"/>
          <c:extLst>
            <c:ext xmlns:c16="http://schemas.microsoft.com/office/drawing/2014/chart" uri="{C3380CC4-5D6E-409C-BE32-E72D297353CC}">
              <c16:uniqueId val="{00000002-6965-C14A-A75C-9DC3AB83DE5E}"/>
            </c:ext>
          </c:extLst>
        </c:ser>
        <c:ser>
          <c:idx val="3"/>
          <c:order val="1"/>
          <c:tx>
            <c:strRef>
              <c:f>Sheet1!$C$1</c:f>
              <c:strCache>
                <c:ptCount val="1"/>
                <c:pt idx="0">
                  <c:v>Touched memcpy</c:v>
                </c:pt>
              </c:strCache>
            </c:strRef>
          </c:tx>
          <c:spPr>
            <a:ln w="28575" cap="rnd">
              <a:solidFill>
                <a:srgbClr val="BC5090"/>
              </a:solidFill>
              <a:round/>
            </a:ln>
            <a:effectLst/>
          </c:spPr>
          <c:marker>
            <c:symbol val="x"/>
            <c:size val="5"/>
            <c:spPr>
              <a:solidFill>
                <a:srgbClr val="BC5090"/>
              </a:solidFill>
              <a:ln w="9525">
                <a:noFill/>
              </a:ln>
              <a:effectLst/>
            </c:spPr>
          </c:marker>
          <c:cat>
            <c:strRef>
              <c:f>Sheet1!$A$2:$A$10</c:f>
              <c:strCache>
                <c:ptCount val="9"/>
                <c:pt idx="0">
                  <c:v>64B</c:v>
                </c:pt>
                <c:pt idx="1">
                  <c:v>256B</c:v>
                </c:pt>
                <c:pt idx="2">
                  <c:v>1KB</c:v>
                </c:pt>
                <c:pt idx="3">
                  <c:v>4KB</c:v>
                </c:pt>
                <c:pt idx="4">
                  <c:v>16KB</c:v>
                </c:pt>
                <c:pt idx="5">
                  <c:v>64KB</c:v>
                </c:pt>
                <c:pt idx="6">
                  <c:v>256KB</c:v>
                </c:pt>
                <c:pt idx="7">
                  <c:v>1MB</c:v>
                </c:pt>
                <c:pt idx="8">
                  <c:v>4MB</c:v>
                </c:pt>
              </c:strCache>
            </c:strRef>
          </c:cat>
          <c:val>
            <c:numRef>
              <c:f>Sheet1!$C$2:$C$10</c:f>
              <c:numCache>
                <c:formatCode>General</c:formatCode>
                <c:ptCount val="9"/>
                <c:pt idx="0">
                  <c:v>61</c:v>
                </c:pt>
                <c:pt idx="1">
                  <c:v>230</c:v>
                </c:pt>
                <c:pt idx="2">
                  <c:v>144</c:v>
                </c:pt>
                <c:pt idx="3">
                  <c:v>340</c:v>
                </c:pt>
                <c:pt idx="4">
                  <c:v>1186</c:v>
                </c:pt>
                <c:pt idx="5">
                  <c:v>6538</c:v>
                </c:pt>
                <c:pt idx="6">
                  <c:v>26431</c:v>
                </c:pt>
                <c:pt idx="7">
                  <c:v>971634</c:v>
                </c:pt>
              </c:numCache>
            </c:numRef>
          </c:val>
          <c:smooth val="0"/>
          <c:extLst>
            <c:ext xmlns:c16="http://schemas.microsoft.com/office/drawing/2014/chart" uri="{C3380CC4-5D6E-409C-BE32-E72D297353CC}">
              <c16:uniqueId val="{00000003-6965-C14A-A75C-9DC3AB83DE5E}"/>
            </c:ext>
          </c:extLst>
        </c:ser>
        <c:ser>
          <c:idx val="1"/>
          <c:order val="2"/>
          <c:tx>
            <c:strRef>
              <c:f>Sheet1!$D$1</c:f>
              <c:strCache>
                <c:ptCount val="1"/>
                <c:pt idx="0">
                  <c:v>zIO</c:v>
                </c:pt>
              </c:strCache>
            </c:strRef>
          </c:tx>
          <c:spPr>
            <a:ln w="28575" cap="rnd">
              <a:solidFill>
                <a:srgbClr val="58508D"/>
              </a:solidFill>
              <a:round/>
            </a:ln>
            <a:effectLst/>
          </c:spPr>
          <c:marker>
            <c:symbol val="triangle"/>
            <c:size val="8"/>
            <c:spPr>
              <a:solidFill>
                <a:srgbClr val="58508D"/>
              </a:solidFill>
              <a:ln w="9525">
                <a:noFill/>
              </a:ln>
              <a:effectLst/>
            </c:spPr>
          </c:marker>
          <c:cat>
            <c:strRef>
              <c:f>Sheet1!$A$2:$A$10</c:f>
              <c:strCache>
                <c:ptCount val="9"/>
                <c:pt idx="0">
                  <c:v>64B</c:v>
                </c:pt>
                <c:pt idx="1">
                  <c:v>256B</c:v>
                </c:pt>
                <c:pt idx="2">
                  <c:v>1KB</c:v>
                </c:pt>
                <c:pt idx="3">
                  <c:v>4KB</c:v>
                </c:pt>
                <c:pt idx="4">
                  <c:v>16KB</c:v>
                </c:pt>
                <c:pt idx="5">
                  <c:v>64KB</c:v>
                </c:pt>
                <c:pt idx="6">
                  <c:v>256KB</c:v>
                </c:pt>
                <c:pt idx="7">
                  <c:v>1MB</c:v>
                </c:pt>
                <c:pt idx="8">
                  <c:v>4MB</c:v>
                </c:pt>
              </c:strCache>
            </c:strRef>
          </c:cat>
          <c:val>
            <c:numRef>
              <c:f>Sheet1!$D$2:$D$10</c:f>
              <c:numCache>
                <c:formatCode>General</c:formatCode>
                <c:ptCount val="9"/>
                <c:pt idx="4">
                  <c:v>15838</c:v>
                </c:pt>
                <c:pt idx="5">
                  <c:v>18208</c:v>
                </c:pt>
                <c:pt idx="6">
                  <c:v>25729</c:v>
                </c:pt>
                <c:pt idx="7">
                  <c:v>69785</c:v>
                </c:pt>
                <c:pt idx="8">
                  <c:v>203197</c:v>
                </c:pt>
              </c:numCache>
            </c:numRef>
          </c:val>
          <c:smooth val="0"/>
          <c:extLst>
            <c:ext xmlns:c16="http://schemas.microsoft.com/office/drawing/2014/chart" uri="{C3380CC4-5D6E-409C-BE32-E72D297353CC}">
              <c16:uniqueId val="{00000001-6965-C14A-A75C-9DC3AB83DE5E}"/>
            </c:ext>
          </c:extLst>
        </c:ser>
        <c:ser>
          <c:idx val="0"/>
          <c:order val="3"/>
          <c:tx>
            <c:strRef>
              <c:f>Sheet1!$E$1</c:f>
              <c:strCache>
                <c:ptCount val="1"/>
                <c:pt idx="0">
                  <c:v>(MC)^2</c:v>
                </c:pt>
              </c:strCache>
            </c:strRef>
          </c:tx>
          <c:spPr>
            <a:ln w="28575" cap="rnd">
              <a:solidFill>
                <a:srgbClr val="FFA601"/>
              </a:solidFill>
              <a:round/>
            </a:ln>
            <a:effectLst/>
          </c:spPr>
          <c:marker>
            <c:symbol val="diamond"/>
            <c:size val="7"/>
            <c:spPr>
              <a:solidFill>
                <a:srgbClr val="FFA601"/>
              </a:solidFill>
              <a:ln w="9525">
                <a:solidFill>
                  <a:srgbClr val="FFA601"/>
                </a:solidFill>
              </a:ln>
              <a:effectLst/>
            </c:spPr>
          </c:marker>
          <c:cat>
            <c:strRef>
              <c:f>Sheet1!$A$2:$A$10</c:f>
              <c:strCache>
                <c:ptCount val="9"/>
                <c:pt idx="0">
                  <c:v>64B</c:v>
                </c:pt>
                <c:pt idx="1">
                  <c:v>256B</c:v>
                </c:pt>
                <c:pt idx="2">
                  <c:v>1KB</c:v>
                </c:pt>
                <c:pt idx="3">
                  <c:v>4KB</c:v>
                </c:pt>
                <c:pt idx="4">
                  <c:v>16KB</c:v>
                </c:pt>
                <c:pt idx="5">
                  <c:v>64KB</c:v>
                </c:pt>
                <c:pt idx="6">
                  <c:v>256KB</c:v>
                </c:pt>
                <c:pt idx="7">
                  <c:v>1MB</c:v>
                </c:pt>
                <c:pt idx="8">
                  <c:v>4MB</c:v>
                </c:pt>
              </c:strCache>
            </c:strRef>
          </c:cat>
          <c:val>
            <c:numRef>
              <c:f>Sheet1!$E$2:$E$10</c:f>
              <c:numCache>
                <c:formatCode>General</c:formatCode>
                <c:ptCount val="9"/>
                <c:pt idx="0">
                  <c:v>459</c:v>
                </c:pt>
                <c:pt idx="1">
                  <c:v>474</c:v>
                </c:pt>
                <c:pt idx="2">
                  <c:v>558</c:v>
                </c:pt>
                <c:pt idx="3">
                  <c:v>794</c:v>
                </c:pt>
                <c:pt idx="4">
                  <c:v>1995</c:v>
                </c:pt>
                <c:pt idx="5">
                  <c:v>6912</c:v>
                </c:pt>
                <c:pt idx="6">
                  <c:v>27808</c:v>
                </c:pt>
                <c:pt idx="7">
                  <c:v>108042</c:v>
                </c:pt>
                <c:pt idx="8">
                  <c:v>431779</c:v>
                </c:pt>
              </c:numCache>
            </c:numRef>
          </c:val>
          <c:smooth val="0"/>
          <c:extLst>
            <c:ext xmlns:c16="http://schemas.microsoft.com/office/drawing/2014/chart" uri="{C3380CC4-5D6E-409C-BE32-E72D297353CC}">
              <c16:uniqueId val="{00000000-620C-4542-A2D5-55FDC6F9C66A}"/>
            </c:ext>
          </c:extLst>
        </c:ser>
        <c:dLbls>
          <c:showLegendKey val="0"/>
          <c:showVal val="0"/>
          <c:showCatName val="0"/>
          <c:showSerName val="0"/>
          <c:showPercent val="0"/>
          <c:showBubbleSize val="0"/>
        </c:dLbls>
        <c:marker val="1"/>
        <c:smooth val="0"/>
        <c:axId val="225239152"/>
        <c:axId val="225240880"/>
      </c:lineChart>
      <c:catAx>
        <c:axId val="22523915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600" b="1" dirty="0">
                    <a:solidFill>
                      <a:schemeClr val="accent4">
                        <a:lumMod val="10000"/>
                      </a:schemeClr>
                    </a:solidFill>
                  </a:rPr>
                  <a:t>Copy size</a:t>
                </a:r>
              </a:p>
            </c:rich>
          </c:tx>
          <c:layout>
            <c:manualLayout>
              <c:xMode val="edge"/>
              <c:yMode val="edge"/>
              <c:x val="0.48742552493438318"/>
              <c:y val="0.88122982810085471"/>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accent4">
                <a:lumMod val="10000"/>
              </a:schemeClr>
            </a:solidFill>
            <a:round/>
          </a:ln>
          <a:effectLst/>
        </c:spPr>
        <c:txPr>
          <a:bodyPr rot="-60000000" spcFirstLastPara="1" vertOverflow="ellipsis" vert="horz" wrap="square" anchor="ctr" anchorCtr="1"/>
          <a:lstStyle/>
          <a:p>
            <a:pPr>
              <a:defRPr sz="1197" b="1" i="0" u="none" strike="noStrike" kern="1200" baseline="0">
                <a:solidFill>
                  <a:schemeClr val="accent4">
                    <a:lumMod val="10000"/>
                  </a:schemeClr>
                </a:solidFill>
                <a:latin typeface="+mn-lt"/>
                <a:ea typeface="+mn-ea"/>
                <a:cs typeface="+mn-cs"/>
              </a:defRPr>
            </a:pPr>
            <a:endParaRPr lang="en-US"/>
          </a:p>
        </c:txPr>
        <c:crossAx val="225240880"/>
        <c:crossesAt val="1"/>
        <c:auto val="1"/>
        <c:lblAlgn val="ctr"/>
        <c:lblOffset val="100"/>
        <c:noMultiLvlLbl val="0"/>
      </c:catAx>
      <c:valAx>
        <c:axId val="225240880"/>
        <c:scaling>
          <c:logBase val="10"/>
          <c:orientation val="minMax"/>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sz="1600" b="1" dirty="0">
                    <a:solidFill>
                      <a:schemeClr val="accent4">
                        <a:lumMod val="10000"/>
                      </a:schemeClr>
                    </a:solidFill>
                  </a:rPr>
                  <a:t>Latency (ns)</a:t>
                </a: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numFmt formatCode="0E+0" sourceLinked="0"/>
        <c:majorTickMark val="out"/>
        <c:minorTickMark val="none"/>
        <c:tickLblPos val="nextTo"/>
        <c:spPr>
          <a:noFill/>
          <a:ln>
            <a:solidFill>
              <a:schemeClr val="accent4">
                <a:lumMod val="10000"/>
              </a:schemeClr>
            </a:solidFill>
          </a:ln>
          <a:effectLst/>
        </c:spPr>
        <c:txPr>
          <a:bodyPr rot="-60000000" spcFirstLastPara="1" vertOverflow="ellipsis" vert="horz" wrap="square" anchor="ctr" anchorCtr="1"/>
          <a:lstStyle/>
          <a:p>
            <a:pPr>
              <a:defRPr sz="1197" b="1" i="0" u="none" strike="noStrike" kern="1200" baseline="0">
                <a:solidFill>
                  <a:schemeClr val="accent4">
                    <a:lumMod val="10000"/>
                  </a:schemeClr>
                </a:solidFill>
                <a:latin typeface="+mn-lt"/>
                <a:ea typeface="+mn-ea"/>
                <a:cs typeface="+mn-cs"/>
              </a:defRPr>
            </a:pPr>
            <a:endParaRPr lang="en-US"/>
          </a:p>
        </c:txPr>
        <c:crossAx val="225239152"/>
        <c:crosses val="autoZero"/>
        <c:crossBetween val="between"/>
      </c:valAx>
      <c:spPr>
        <a:noFill/>
        <a:ln>
          <a:noFill/>
        </a:ln>
        <a:effectLst/>
      </c:spPr>
    </c:plotArea>
    <c:legend>
      <c:legendPos val="t"/>
      <c:layout>
        <c:manualLayout>
          <c:xMode val="edge"/>
          <c:yMode val="edge"/>
          <c:x val="0.15348310367454068"/>
          <c:y val="3.8106655962574794E-2"/>
          <c:w val="0.77697604986876645"/>
          <c:h val="9.7020279542160026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accent4">
                  <a:lumMod val="1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860104986876641"/>
          <c:y val="0.14333534549849666"/>
          <c:w val="0.81848228346456697"/>
          <c:h val="0.63993272551677938"/>
        </c:manualLayout>
      </c:layout>
      <c:lineChart>
        <c:grouping val="standard"/>
        <c:varyColors val="0"/>
        <c:ser>
          <c:idx val="3"/>
          <c:order val="0"/>
          <c:tx>
            <c:strRef>
              <c:f>Sheet1!$A$2</c:f>
              <c:strCache>
                <c:ptCount val="1"/>
                <c:pt idx="0">
                  <c:v>Memcpy</c:v>
                </c:pt>
              </c:strCache>
            </c:strRef>
          </c:tx>
          <c:spPr>
            <a:ln w="22225" cap="rnd">
              <a:solidFill>
                <a:schemeClr val="accent4">
                  <a:lumMod val="10000"/>
                </a:schemeClr>
              </a:solidFill>
              <a:round/>
            </a:ln>
            <a:effectLst/>
          </c:spPr>
          <c:marker>
            <c:symbol val="circle"/>
            <c:size val="5"/>
            <c:spPr>
              <a:noFill/>
              <a:ln w="9525">
                <a:noFill/>
              </a:ln>
              <a:effectLst/>
            </c:spPr>
          </c:marker>
          <c:cat>
            <c:strRef>
              <c:f>Sheet1!$B$1:$F$1</c:f>
              <c:strCache>
                <c:ptCount val="5"/>
                <c:pt idx="0">
                  <c:v>0%</c:v>
                </c:pt>
                <c:pt idx="1">
                  <c:v>12.50%</c:v>
                </c:pt>
                <c:pt idx="2">
                  <c:v>25%</c:v>
                </c:pt>
                <c:pt idx="3">
                  <c:v>50%</c:v>
                </c:pt>
                <c:pt idx="4">
                  <c:v>100%</c:v>
                </c:pt>
              </c:strCache>
            </c:strRef>
          </c:cat>
          <c:val>
            <c:numRef>
              <c:f>Sheet1!$B$2:$F$2</c:f>
              <c:numCache>
                <c:formatCode>General</c:formatCode>
                <c:ptCount val="5"/>
                <c:pt idx="0">
                  <c:v>1</c:v>
                </c:pt>
                <c:pt idx="1">
                  <c:v>1</c:v>
                </c:pt>
                <c:pt idx="2">
                  <c:v>1</c:v>
                </c:pt>
                <c:pt idx="3">
                  <c:v>1</c:v>
                </c:pt>
                <c:pt idx="4">
                  <c:v>1</c:v>
                </c:pt>
              </c:numCache>
            </c:numRef>
          </c:val>
          <c:smooth val="0"/>
          <c:extLst>
            <c:ext xmlns:c16="http://schemas.microsoft.com/office/drawing/2014/chart" uri="{C3380CC4-5D6E-409C-BE32-E72D297353CC}">
              <c16:uniqueId val="{00000001-F2D3-AE49-8F3F-913AD7D107C0}"/>
            </c:ext>
          </c:extLst>
        </c:ser>
        <c:ser>
          <c:idx val="1"/>
          <c:order val="1"/>
          <c:tx>
            <c:strRef>
              <c:f>Sheet1!$A$3</c:f>
              <c:strCache>
                <c:ptCount val="1"/>
                <c:pt idx="0">
                  <c:v>zIO</c:v>
                </c:pt>
              </c:strCache>
            </c:strRef>
          </c:tx>
          <c:spPr>
            <a:ln w="22225" cap="rnd">
              <a:solidFill>
                <a:srgbClr val="58508D"/>
              </a:solidFill>
              <a:round/>
            </a:ln>
            <a:effectLst/>
          </c:spPr>
          <c:marker>
            <c:symbol val="circle"/>
            <c:size val="5"/>
            <c:spPr>
              <a:solidFill>
                <a:srgbClr val="58508D"/>
              </a:solidFill>
              <a:ln w="9525">
                <a:noFill/>
              </a:ln>
              <a:effectLst/>
            </c:spPr>
          </c:marker>
          <c:cat>
            <c:strRef>
              <c:f>Sheet1!$B$1:$F$1</c:f>
              <c:strCache>
                <c:ptCount val="5"/>
                <c:pt idx="0">
                  <c:v>0%</c:v>
                </c:pt>
                <c:pt idx="1">
                  <c:v>12.50%</c:v>
                </c:pt>
                <c:pt idx="2">
                  <c:v>25%</c:v>
                </c:pt>
                <c:pt idx="3">
                  <c:v>50%</c:v>
                </c:pt>
                <c:pt idx="4">
                  <c:v>100%</c:v>
                </c:pt>
              </c:strCache>
            </c:strRef>
          </c:cat>
          <c:val>
            <c:numRef>
              <c:f>Sheet1!$B$3:$F$3</c:f>
              <c:numCache>
                <c:formatCode>General</c:formatCode>
                <c:ptCount val="5"/>
                <c:pt idx="0">
                  <c:v>4.8000000000000001E-2</c:v>
                </c:pt>
                <c:pt idx="1">
                  <c:v>0.70899999999999996</c:v>
                </c:pt>
                <c:pt idx="2">
                  <c:v>0.83599999999999997</c:v>
                </c:pt>
                <c:pt idx="3">
                  <c:v>1.3420000000000001</c:v>
                </c:pt>
                <c:pt idx="4">
                  <c:v>1.9410000000000001</c:v>
                </c:pt>
              </c:numCache>
            </c:numRef>
          </c:val>
          <c:smooth val="0"/>
          <c:extLst>
            <c:ext xmlns:c16="http://schemas.microsoft.com/office/drawing/2014/chart" uri="{C3380CC4-5D6E-409C-BE32-E72D297353CC}">
              <c16:uniqueId val="{00000002-F2D3-AE49-8F3F-913AD7D107C0}"/>
            </c:ext>
          </c:extLst>
        </c:ser>
        <c:ser>
          <c:idx val="0"/>
          <c:order val="2"/>
          <c:tx>
            <c:strRef>
              <c:f>Sheet1!$A$4</c:f>
              <c:strCache>
                <c:ptCount val="1"/>
                <c:pt idx="0">
                  <c:v>(MC)^2</c:v>
                </c:pt>
              </c:strCache>
            </c:strRef>
          </c:tx>
          <c:spPr>
            <a:ln w="22225" cap="rnd">
              <a:solidFill>
                <a:srgbClr val="FFA600"/>
              </a:solidFill>
              <a:round/>
            </a:ln>
            <a:effectLst/>
          </c:spPr>
          <c:marker>
            <c:symbol val="x"/>
            <c:size val="6"/>
            <c:spPr>
              <a:solidFill>
                <a:srgbClr val="FFA600"/>
              </a:solidFill>
              <a:ln w="9525">
                <a:noFill/>
              </a:ln>
              <a:effectLst/>
            </c:spPr>
          </c:marker>
          <c:cat>
            <c:strRef>
              <c:f>Sheet1!$B$1:$F$1</c:f>
              <c:strCache>
                <c:ptCount val="5"/>
                <c:pt idx="0">
                  <c:v>0%</c:v>
                </c:pt>
                <c:pt idx="1">
                  <c:v>12.50%</c:v>
                </c:pt>
                <c:pt idx="2">
                  <c:v>25%</c:v>
                </c:pt>
                <c:pt idx="3">
                  <c:v>50%</c:v>
                </c:pt>
                <c:pt idx="4">
                  <c:v>100%</c:v>
                </c:pt>
              </c:strCache>
            </c:strRef>
          </c:cat>
          <c:val>
            <c:numRef>
              <c:f>Sheet1!$B$4:$F$4</c:f>
              <c:numCache>
                <c:formatCode>General</c:formatCode>
                <c:ptCount val="5"/>
                <c:pt idx="0">
                  <c:v>9.1999999999999998E-2</c:v>
                </c:pt>
                <c:pt idx="1">
                  <c:v>0.23899999999999999</c:v>
                </c:pt>
                <c:pt idx="2">
                  <c:v>0.374</c:v>
                </c:pt>
                <c:pt idx="3">
                  <c:v>0.56399999999999995</c:v>
                </c:pt>
                <c:pt idx="4">
                  <c:v>0.79700000000000004</c:v>
                </c:pt>
              </c:numCache>
            </c:numRef>
          </c:val>
          <c:smooth val="0"/>
          <c:extLst>
            <c:ext xmlns:c16="http://schemas.microsoft.com/office/drawing/2014/chart" uri="{C3380CC4-5D6E-409C-BE32-E72D297353CC}">
              <c16:uniqueId val="{0000000B-F2D3-AE49-8F3F-913AD7D107C0}"/>
            </c:ext>
          </c:extLst>
        </c:ser>
        <c:ser>
          <c:idx val="4"/>
          <c:order val="3"/>
          <c:tx>
            <c:strRef>
              <c:f>Sheet1!$A$5</c:f>
              <c:strCache>
                <c:ptCount val="1"/>
                <c:pt idx="0">
                  <c:v>(MC)^2 [No prefetch]</c:v>
                </c:pt>
              </c:strCache>
            </c:strRef>
          </c:tx>
          <c:spPr>
            <a:ln w="22225" cap="rnd">
              <a:solidFill>
                <a:srgbClr val="FF6361"/>
              </a:solidFill>
              <a:round/>
            </a:ln>
            <a:effectLst/>
          </c:spPr>
          <c:marker>
            <c:symbol val="triangle"/>
            <c:size val="8"/>
            <c:spPr>
              <a:solidFill>
                <a:srgbClr val="FF6361"/>
              </a:solidFill>
              <a:ln w="9525">
                <a:noFill/>
              </a:ln>
              <a:effectLst/>
            </c:spPr>
          </c:marker>
          <c:cat>
            <c:strRef>
              <c:f>Sheet1!$B$1:$F$1</c:f>
              <c:strCache>
                <c:ptCount val="5"/>
                <c:pt idx="0">
                  <c:v>0%</c:v>
                </c:pt>
                <c:pt idx="1">
                  <c:v>12.50%</c:v>
                </c:pt>
                <c:pt idx="2">
                  <c:v>25%</c:v>
                </c:pt>
                <c:pt idx="3">
                  <c:v>50%</c:v>
                </c:pt>
                <c:pt idx="4">
                  <c:v>100%</c:v>
                </c:pt>
              </c:strCache>
            </c:strRef>
          </c:cat>
          <c:val>
            <c:numRef>
              <c:f>Sheet1!$B$5:$F$5</c:f>
              <c:numCache>
                <c:formatCode>General</c:formatCode>
                <c:ptCount val="5"/>
                <c:pt idx="0">
                  <c:v>9.0999999999999998E-2</c:v>
                </c:pt>
                <c:pt idx="1">
                  <c:v>0.32200000000000001</c:v>
                </c:pt>
                <c:pt idx="2">
                  <c:v>0.53600000000000003</c:v>
                </c:pt>
                <c:pt idx="3">
                  <c:v>0.84099999999999997</c:v>
                </c:pt>
                <c:pt idx="4">
                  <c:v>1.1970000000000001</c:v>
                </c:pt>
              </c:numCache>
            </c:numRef>
          </c:val>
          <c:smooth val="0"/>
          <c:extLst>
            <c:ext xmlns:c16="http://schemas.microsoft.com/office/drawing/2014/chart" uri="{C3380CC4-5D6E-409C-BE32-E72D297353CC}">
              <c16:uniqueId val="{0000000C-F2D3-AE49-8F3F-913AD7D107C0}"/>
            </c:ext>
          </c:extLst>
        </c:ser>
        <c:ser>
          <c:idx val="2"/>
          <c:order val="4"/>
          <c:tx>
            <c:strRef>
              <c:f>Sheet1!$A$6</c:f>
              <c:strCache>
                <c:ptCount val="1"/>
                <c:pt idx="0">
                  <c:v>(MC)^2 [Aligned]</c:v>
                </c:pt>
              </c:strCache>
            </c:strRef>
          </c:tx>
          <c:spPr>
            <a:ln w="28575" cap="rnd">
              <a:solidFill>
                <a:srgbClr val="BC5090"/>
              </a:solidFill>
              <a:round/>
            </a:ln>
            <a:effectLst/>
          </c:spPr>
          <c:marker>
            <c:symbol val="diamond"/>
            <c:size val="7"/>
            <c:spPr>
              <a:solidFill>
                <a:srgbClr val="BC5090"/>
              </a:solidFill>
              <a:ln w="9525">
                <a:noFill/>
              </a:ln>
              <a:effectLst/>
            </c:spPr>
          </c:marker>
          <c:cat>
            <c:strRef>
              <c:f>Sheet1!$B$1:$F$1</c:f>
              <c:strCache>
                <c:ptCount val="5"/>
                <c:pt idx="0">
                  <c:v>0%</c:v>
                </c:pt>
                <c:pt idx="1">
                  <c:v>12.50%</c:v>
                </c:pt>
                <c:pt idx="2">
                  <c:v>25%</c:v>
                </c:pt>
                <c:pt idx="3">
                  <c:v>50%</c:v>
                </c:pt>
                <c:pt idx="4">
                  <c:v>100%</c:v>
                </c:pt>
              </c:strCache>
            </c:strRef>
          </c:cat>
          <c:val>
            <c:numRef>
              <c:f>Sheet1!$B$6:$F$6</c:f>
              <c:numCache>
                <c:formatCode>General</c:formatCode>
                <c:ptCount val="5"/>
                <c:pt idx="0">
                  <c:v>7.1999999999999995E-2</c:v>
                </c:pt>
                <c:pt idx="1">
                  <c:v>0.17799999999999999</c:v>
                </c:pt>
                <c:pt idx="2">
                  <c:v>0.27300000000000002</c:v>
                </c:pt>
                <c:pt idx="3">
                  <c:v>0.40799999999999997</c:v>
                </c:pt>
                <c:pt idx="4">
                  <c:v>0.56299999999999994</c:v>
                </c:pt>
              </c:numCache>
            </c:numRef>
          </c:val>
          <c:smooth val="0"/>
          <c:extLst>
            <c:ext xmlns:c16="http://schemas.microsoft.com/office/drawing/2014/chart" uri="{C3380CC4-5D6E-409C-BE32-E72D297353CC}">
              <c16:uniqueId val="{00000002-D247-0E47-A3ED-545D245E10CD}"/>
            </c:ext>
          </c:extLst>
        </c:ser>
        <c:dLbls>
          <c:showLegendKey val="0"/>
          <c:showVal val="0"/>
          <c:showCatName val="0"/>
          <c:showSerName val="0"/>
          <c:showPercent val="0"/>
          <c:showBubbleSize val="0"/>
        </c:dLbls>
        <c:marker val="1"/>
        <c:smooth val="0"/>
        <c:axId val="225239152"/>
        <c:axId val="225240880"/>
      </c:lineChart>
      <c:catAx>
        <c:axId val="22523915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600" b="1" dirty="0">
                    <a:solidFill>
                      <a:schemeClr val="accent4">
                        <a:lumMod val="10000"/>
                      </a:schemeClr>
                    </a:solidFill>
                  </a:rPr>
                  <a:t>Portion</a:t>
                </a:r>
                <a:r>
                  <a:rPr lang="en-US" sz="1600" b="1" baseline="0" dirty="0">
                    <a:solidFill>
                      <a:schemeClr val="accent4">
                        <a:lumMod val="10000"/>
                      </a:schemeClr>
                    </a:solidFill>
                  </a:rPr>
                  <a:t> accessed</a:t>
                </a:r>
                <a:endParaRPr lang="en-US" sz="1600" b="1" dirty="0">
                  <a:solidFill>
                    <a:schemeClr val="accent4">
                      <a:lumMod val="10000"/>
                    </a:schemeClr>
                  </a:solidFill>
                </a:endParaRPr>
              </a:p>
            </c:rich>
          </c:tx>
          <c:layout>
            <c:manualLayout>
              <c:xMode val="edge"/>
              <c:yMode val="edge"/>
              <c:x val="0.48742552493438318"/>
              <c:y val="0.88122982810085471"/>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out"/>
        <c:minorTickMark val="none"/>
        <c:tickLblPos val="nextTo"/>
        <c:spPr>
          <a:noFill/>
          <a:ln w="9525" cap="flat" cmpd="sng" algn="ctr">
            <a:solidFill>
              <a:schemeClr val="accent4">
                <a:lumMod val="10000"/>
              </a:schemeClr>
            </a:solidFill>
            <a:round/>
          </a:ln>
          <a:effectLst/>
        </c:spPr>
        <c:txPr>
          <a:bodyPr rot="-60000000" spcFirstLastPara="1" vertOverflow="ellipsis" vert="horz" wrap="square" anchor="ctr" anchorCtr="1"/>
          <a:lstStyle/>
          <a:p>
            <a:pPr>
              <a:defRPr sz="1197" b="1" i="0" u="none" strike="noStrike" kern="1200" baseline="0">
                <a:solidFill>
                  <a:schemeClr val="accent4">
                    <a:lumMod val="10000"/>
                  </a:schemeClr>
                </a:solidFill>
                <a:latin typeface="+mn-lt"/>
                <a:ea typeface="+mn-ea"/>
                <a:cs typeface="+mn-cs"/>
              </a:defRPr>
            </a:pPr>
            <a:endParaRPr lang="en-US"/>
          </a:p>
        </c:txPr>
        <c:crossAx val="225240880"/>
        <c:crosses val="autoZero"/>
        <c:auto val="1"/>
        <c:lblAlgn val="ctr"/>
        <c:lblOffset val="100"/>
        <c:noMultiLvlLbl val="0"/>
      </c:catAx>
      <c:valAx>
        <c:axId val="225240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sz="1600" b="1" dirty="0">
                    <a:solidFill>
                      <a:schemeClr val="accent4">
                        <a:lumMod val="10000"/>
                      </a:schemeClr>
                    </a:solidFill>
                  </a:rPr>
                  <a:t>Normalized runtime</a:t>
                </a: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numFmt formatCode="0.0\x" sourceLinked="0"/>
        <c:majorTickMark val="out"/>
        <c:minorTickMark val="none"/>
        <c:tickLblPos val="nextTo"/>
        <c:spPr>
          <a:noFill/>
          <a:ln>
            <a:solidFill>
              <a:schemeClr val="accent4">
                <a:lumMod val="10000"/>
              </a:schemeClr>
            </a:solidFill>
          </a:ln>
          <a:effectLst/>
        </c:spPr>
        <c:txPr>
          <a:bodyPr rot="-60000000" spcFirstLastPara="1" vertOverflow="ellipsis" vert="horz" wrap="square" anchor="ctr" anchorCtr="1"/>
          <a:lstStyle/>
          <a:p>
            <a:pPr>
              <a:defRPr sz="1197" b="1" i="0" u="none" strike="noStrike" kern="1200" baseline="0">
                <a:solidFill>
                  <a:schemeClr val="accent4">
                    <a:lumMod val="10000"/>
                  </a:schemeClr>
                </a:solidFill>
                <a:latin typeface="+mn-lt"/>
                <a:ea typeface="+mn-ea"/>
                <a:cs typeface="+mn-cs"/>
              </a:defRPr>
            </a:pPr>
            <a:endParaRPr lang="en-US"/>
          </a:p>
        </c:txPr>
        <c:crossAx val="225239152"/>
        <c:crossesAt val="1"/>
        <c:crossBetween val="midCat"/>
        <c:majorUnit val="0.5"/>
      </c:valAx>
      <c:spPr>
        <a:noFill/>
        <a:ln>
          <a:noFill/>
        </a:ln>
        <a:effectLst/>
      </c:spPr>
    </c:plotArea>
    <c:legend>
      <c:legendPos val="t"/>
      <c:layout>
        <c:manualLayout>
          <c:xMode val="edge"/>
          <c:yMode val="edge"/>
          <c:x val="0.13128247954986855"/>
          <c:y val="2.1170364423652666E-2"/>
          <c:w val="0.86523098116843267"/>
          <c:h val="8.857247065820828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accent4">
                  <a:lumMod val="1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860104986876641"/>
          <c:y val="0.14333534549849666"/>
          <c:w val="0.81848228346456697"/>
          <c:h val="0.63993272551677938"/>
        </c:manualLayout>
      </c:layout>
      <c:lineChart>
        <c:grouping val="standard"/>
        <c:varyColors val="0"/>
        <c:ser>
          <c:idx val="2"/>
          <c:order val="0"/>
          <c:tx>
            <c:strRef>
              <c:f>Sheet1!$A$2</c:f>
              <c:strCache>
                <c:ptCount val="1"/>
                <c:pt idx="0">
                  <c:v>Memcpy</c:v>
                </c:pt>
              </c:strCache>
            </c:strRef>
          </c:tx>
          <c:spPr>
            <a:ln w="22225" cap="rnd">
              <a:solidFill>
                <a:schemeClr val="accent4">
                  <a:lumMod val="10000"/>
                </a:schemeClr>
              </a:solidFill>
              <a:round/>
            </a:ln>
            <a:effectLst/>
          </c:spPr>
          <c:marker>
            <c:symbol val="circle"/>
            <c:size val="5"/>
            <c:spPr>
              <a:noFill/>
              <a:ln w="9525">
                <a:noFill/>
              </a:ln>
              <a:effectLst/>
            </c:spPr>
          </c:marker>
          <c:cat>
            <c:strRef>
              <c:f>Sheet1!$B$1:$F$1</c:f>
              <c:strCache>
                <c:ptCount val="5"/>
                <c:pt idx="0">
                  <c:v>0%</c:v>
                </c:pt>
                <c:pt idx="1">
                  <c:v>12.50%</c:v>
                </c:pt>
                <c:pt idx="2">
                  <c:v>25%</c:v>
                </c:pt>
                <c:pt idx="3">
                  <c:v>50%</c:v>
                </c:pt>
                <c:pt idx="4">
                  <c:v>100%</c:v>
                </c:pt>
              </c:strCache>
            </c:strRef>
          </c:cat>
          <c:val>
            <c:numRef>
              <c:f>Sheet1!$B$2:$F$2</c:f>
              <c:numCache>
                <c:formatCode>General</c:formatCode>
                <c:ptCount val="5"/>
                <c:pt idx="0">
                  <c:v>1</c:v>
                </c:pt>
                <c:pt idx="1">
                  <c:v>1</c:v>
                </c:pt>
                <c:pt idx="2">
                  <c:v>1</c:v>
                </c:pt>
                <c:pt idx="3">
                  <c:v>1</c:v>
                </c:pt>
                <c:pt idx="4">
                  <c:v>1</c:v>
                </c:pt>
              </c:numCache>
            </c:numRef>
          </c:val>
          <c:smooth val="0"/>
          <c:extLst>
            <c:ext xmlns:c16="http://schemas.microsoft.com/office/drawing/2014/chart" uri="{C3380CC4-5D6E-409C-BE32-E72D297353CC}">
              <c16:uniqueId val="{00000000-F2D3-AE49-8F3F-913AD7D107C0}"/>
            </c:ext>
          </c:extLst>
        </c:ser>
        <c:ser>
          <c:idx val="3"/>
          <c:order val="1"/>
          <c:tx>
            <c:strRef>
              <c:f>Sheet1!$A$3</c:f>
              <c:strCache>
                <c:ptCount val="1"/>
                <c:pt idx="0">
                  <c:v>zIO</c:v>
                </c:pt>
              </c:strCache>
            </c:strRef>
          </c:tx>
          <c:spPr>
            <a:ln w="22225" cap="rnd">
              <a:solidFill>
                <a:srgbClr val="58508D"/>
              </a:solidFill>
              <a:round/>
            </a:ln>
            <a:effectLst/>
          </c:spPr>
          <c:marker>
            <c:symbol val="circle"/>
            <c:size val="5"/>
            <c:spPr>
              <a:solidFill>
                <a:srgbClr val="58508D"/>
              </a:solidFill>
              <a:ln w="9525">
                <a:noFill/>
              </a:ln>
              <a:effectLst/>
            </c:spPr>
          </c:marker>
          <c:cat>
            <c:strRef>
              <c:f>Sheet1!$B$1:$F$1</c:f>
              <c:strCache>
                <c:ptCount val="5"/>
                <c:pt idx="0">
                  <c:v>0%</c:v>
                </c:pt>
                <c:pt idx="1">
                  <c:v>12.50%</c:v>
                </c:pt>
                <c:pt idx="2">
                  <c:v>25%</c:v>
                </c:pt>
                <c:pt idx="3">
                  <c:v>50%</c:v>
                </c:pt>
                <c:pt idx="4">
                  <c:v>100%</c:v>
                </c:pt>
              </c:strCache>
            </c:strRef>
          </c:cat>
          <c:val>
            <c:numRef>
              <c:f>Sheet1!$B$3:$F$3</c:f>
              <c:numCache>
                <c:formatCode>General</c:formatCode>
                <c:ptCount val="5"/>
                <c:pt idx="0">
                  <c:v>6.2E-2</c:v>
                </c:pt>
                <c:pt idx="1">
                  <c:v>2.15</c:v>
                </c:pt>
                <c:pt idx="2">
                  <c:v>1.7230000000000001</c:v>
                </c:pt>
                <c:pt idx="3">
                  <c:v>1.462</c:v>
                </c:pt>
                <c:pt idx="4">
                  <c:v>1.276</c:v>
                </c:pt>
              </c:numCache>
            </c:numRef>
          </c:val>
          <c:smooth val="0"/>
          <c:extLst>
            <c:ext xmlns:c16="http://schemas.microsoft.com/office/drawing/2014/chart" uri="{C3380CC4-5D6E-409C-BE32-E72D297353CC}">
              <c16:uniqueId val="{00000001-F2D3-AE49-8F3F-913AD7D107C0}"/>
            </c:ext>
          </c:extLst>
        </c:ser>
        <c:ser>
          <c:idx val="1"/>
          <c:order val="2"/>
          <c:tx>
            <c:strRef>
              <c:f>Sheet1!$A$4</c:f>
              <c:strCache>
                <c:ptCount val="1"/>
                <c:pt idx="0">
                  <c:v>(MC)^2</c:v>
                </c:pt>
              </c:strCache>
            </c:strRef>
          </c:tx>
          <c:spPr>
            <a:ln w="22225" cap="rnd">
              <a:solidFill>
                <a:srgbClr val="FFA600"/>
              </a:solidFill>
              <a:round/>
            </a:ln>
            <a:effectLst/>
          </c:spPr>
          <c:marker>
            <c:symbol val="square"/>
            <c:size val="6"/>
            <c:spPr>
              <a:solidFill>
                <a:srgbClr val="FFA600"/>
              </a:solidFill>
              <a:ln w="9525">
                <a:noFill/>
              </a:ln>
              <a:effectLst/>
            </c:spPr>
          </c:marker>
          <c:cat>
            <c:strRef>
              <c:f>Sheet1!$B$1:$F$1</c:f>
              <c:strCache>
                <c:ptCount val="5"/>
                <c:pt idx="0">
                  <c:v>0%</c:v>
                </c:pt>
                <c:pt idx="1">
                  <c:v>12.50%</c:v>
                </c:pt>
                <c:pt idx="2">
                  <c:v>25%</c:v>
                </c:pt>
                <c:pt idx="3">
                  <c:v>50%</c:v>
                </c:pt>
                <c:pt idx="4">
                  <c:v>100%</c:v>
                </c:pt>
              </c:strCache>
            </c:strRef>
          </c:cat>
          <c:val>
            <c:numRef>
              <c:f>Sheet1!$B$4:$F$4</c:f>
              <c:numCache>
                <c:formatCode>General</c:formatCode>
                <c:ptCount val="5"/>
                <c:pt idx="0">
                  <c:v>9.0999999999999998E-2</c:v>
                </c:pt>
                <c:pt idx="1">
                  <c:v>0.65300000000000002</c:v>
                </c:pt>
                <c:pt idx="2">
                  <c:v>0.76200000000000001</c:v>
                </c:pt>
                <c:pt idx="3">
                  <c:v>0.84899999999999998</c:v>
                </c:pt>
                <c:pt idx="4">
                  <c:v>0.91400000000000003</c:v>
                </c:pt>
              </c:numCache>
            </c:numRef>
          </c:val>
          <c:smooth val="0"/>
          <c:extLst>
            <c:ext xmlns:c16="http://schemas.microsoft.com/office/drawing/2014/chart" uri="{C3380CC4-5D6E-409C-BE32-E72D297353CC}">
              <c16:uniqueId val="{00000002-F2D3-AE49-8F3F-913AD7D107C0}"/>
            </c:ext>
          </c:extLst>
        </c:ser>
        <c:ser>
          <c:idx val="0"/>
          <c:order val="3"/>
          <c:tx>
            <c:strRef>
              <c:f>Sheet1!$A$5</c:f>
              <c:strCache>
                <c:ptCount val="1"/>
                <c:pt idx="0">
                  <c:v>(MC)^2 [No writeback]</c:v>
                </c:pt>
              </c:strCache>
            </c:strRef>
          </c:tx>
          <c:spPr>
            <a:ln w="22225" cap="rnd">
              <a:solidFill>
                <a:srgbClr val="FF6361"/>
              </a:solidFill>
              <a:round/>
            </a:ln>
            <a:effectLst/>
          </c:spPr>
          <c:marker>
            <c:symbol val="triangle"/>
            <c:size val="7"/>
            <c:spPr>
              <a:solidFill>
                <a:srgbClr val="FF6361"/>
              </a:solidFill>
              <a:ln w="9525">
                <a:noFill/>
              </a:ln>
              <a:effectLst/>
            </c:spPr>
          </c:marker>
          <c:cat>
            <c:strRef>
              <c:f>Sheet1!$B$1:$F$1</c:f>
              <c:strCache>
                <c:ptCount val="5"/>
                <c:pt idx="0">
                  <c:v>0%</c:v>
                </c:pt>
                <c:pt idx="1">
                  <c:v>12.50%</c:v>
                </c:pt>
                <c:pt idx="2">
                  <c:v>25%</c:v>
                </c:pt>
                <c:pt idx="3">
                  <c:v>50%</c:v>
                </c:pt>
                <c:pt idx="4">
                  <c:v>100%</c:v>
                </c:pt>
              </c:strCache>
            </c:strRef>
          </c:cat>
          <c:val>
            <c:numRef>
              <c:f>Sheet1!$B$5:$F$5</c:f>
              <c:numCache>
                <c:formatCode>General</c:formatCode>
                <c:ptCount val="5"/>
                <c:pt idx="0">
                  <c:v>9.0999999999999998E-2</c:v>
                </c:pt>
                <c:pt idx="1">
                  <c:v>0.94199999999999995</c:v>
                </c:pt>
                <c:pt idx="2">
                  <c:v>1.1819999999999999</c:v>
                </c:pt>
                <c:pt idx="3">
                  <c:v>1.4</c:v>
                </c:pt>
                <c:pt idx="4">
                  <c:v>1.5640000000000001</c:v>
                </c:pt>
              </c:numCache>
            </c:numRef>
          </c:val>
          <c:smooth val="0"/>
          <c:extLst>
            <c:ext xmlns:c16="http://schemas.microsoft.com/office/drawing/2014/chart" uri="{C3380CC4-5D6E-409C-BE32-E72D297353CC}">
              <c16:uniqueId val="{0000000B-F2D3-AE49-8F3F-913AD7D107C0}"/>
            </c:ext>
          </c:extLst>
        </c:ser>
        <c:ser>
          <c:idx val="4"/>
          <c:order val="4"/>
          <c:tx>
            <c:strRef>
              <c:f>Sheet1!$A$6</c:f>
              <c:strCache>
                <c:ptCount val="1"/>
                <c:pt idx="0">
                  <c:v>(MC)^2 [Aligned]</c:v>
                </c:pt>
              </c:strCache>
            </c:strRef>
          </c:tx>
          <c:spPr>
            <a:ln w="22225" cap="rnd">
              <a:solidFill>
                <a:srgbClr val="BC5090"/>
              </a:solidFill>
              <a:round/>
            </a:ln>
            <a:effectLst/>
          </c:spPr>
          <c:marker>
            <c:symbol val="diamond"/>
            <c:size val="7"/>
            <c:spPr>
              <a:solidFill>
                <a:srgbClr val="BC5090"/>
              </a:solidFill>
              <a:ln w="9525">
                <a:noFill/>
              </a:ln>
              <a:effectLst/>
            </c:spPr>
          </c:marker>
          <c:cat>
            <c:strRef>
              <c:f>Sheet1!$B$1:$F$1</c:f>
              <c:strCache>
                <c:ptCount val="5"/>
                <c:pt idx="0">
                  <c:v>0%</c:v>
                </c:pt>
                <c:pt idx="1">
                  <c:v>12.50%</c:v>
                </c:pt>
                <c:pt idx="2">
                  <c:v>25%</c:v>
                </c:pt>
                <c:pt idx="3">
                  <c:v>50%</c:v>
                </c:pt>
                <c:pt idx="4">
                  <c:v>100%</c:v>
                </c:pt>
              </c:strCache>
            </c:strRef>
          </c:cat>
          <c:val>
            <c:numRef>
              <c:f>Sheet1!$B$6:$F$6</c:f>
              <c:numCache>
                <c:formatCode>General</c:formatCode>
                <c:ptCount val="5"/>
                <c:pt idx="0">
                  <c:v>7.3999999999999996E-2</c:v>
                </c:pt>
                <c:pt idx="1">
                  <c:v>0.55700000000000005</c:v>
                </c:pt>
                <c:pt idx="2">
                  <c:v>0.68300000000000005</c:v>
                </c:pt>
                <c:pt idx="3">
                  <c:v>0.79800000000000004</c:v>
                </c:pt>
                <c:pt idx="4">
                  <c:v>0.88300000000000001</c:v>
                </c:pt>
              </c:numCache>
            </c:numRef>
          </c:val>
          <c:smooth val="0"/>
          <c:extLst>
            <c:ext xmlns:c16="http://schemas.microsoft.com/office/drawing/2014/chart" uri="{C3380CC4-5D6E-409C-BE32-E72D297353CC}">
              <c16:uniqueId val="{0000000C-F2D3-AE49-8F3F-913AD7D107C0}"/>
            </c:ext>
          </c:extLst>
        </c:ser>
        <c:dLbls>
          <c:showLegendKey val="0"/>
          <c:showVal val="0"/>
          <c:showCatName val="0"/>
          <c:showSerName val="0"/>
          <c:showPercent val="0"/>
          <c:showBubbleSize val="0"/>
        </c:dLbls>
        <c:marker val="1"/>
        <c:smooth val="0"/>
        <c:axId val="225239152"/>
        <c:axId val="225240880"/>
      </c:lineChart>
      <c:catAx>
        <c:axId val="22523915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600" b="1" dirty="0">
                    <a:solidFill>
                      <a:schemeClr val="accent4">
                        <a:lumMod val="10000"/>
                      </a:schemeClr>
                    </a:solidFill>
                  </a:rPr>
                  <a:t>Portion</a:t>
                </a:r>
                <a:r>
                  <a:rPr lang="en-US" sz="1600" b="1" baseline="0" dirty="0">
                    <a:solidFill>
                      <a:schemeClr val="accent4">
                        <a:lumMod val="10000"/>
                      </a:schemeClr>
                    </a:solidFill>
                  </a:rPr>
                  <a:t> accessed</a:t>
                </a:r>
                <a:endParaRPr lang="en-US" sz="1600" b="1" dirty="0">
                  <a:solidFill>
                    <a:schemeClr val="accent4">
                      <a:lumMod val="10000"/>
                    </a:schemeClr>
                  </a:solidFill>
                </a:endParaRPr>
              </a:p>
            </c:rich>
          </c:tx>
          <c:layout>
            <c:manualLayout>
              <c:xMode val="edge"/>
              <c:yMode val="edge"/>
              <c:x val="0.48742552493438318"/>
              <c:y val="0.88122982810085471"/>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accent4">
                <a:lumMod val="10000"/>
              </a:schemeClr>
            </a:solidFill>
            <a:round/>
          </a:ln>
          <a:effectLst/>
        </c:spPr>
        <c:txPr>
          <a:bodyPr rot="-60000000" spcFirstLastPara="1" vertOverflow="ellipsis" vert="horz" wrap="square" anchor="ctr" anchorCtr="1"/>
          <a:lstStyle/>
          <a:p>
            <a:pPr>
              <a:defRPr sz="1197" b="1" i="0" u="none" strike="noStrike" kern="1200" baseline="0">
                <a:solidFill>
                  <a:schemeClr val="accent4">
                    <a:lumMod val="10000"/>
                  </a:schemeClr>
                </a:solidFill>
                <a:latin typeface="+mn-lt"/>
                <a:ea typeface="+mn-ea"/>
                <a:cs typeface="+mn-cs"/>
              </a:defRPr>
            </a:pPr>
            <a:endParaRPr lang="en-US"/>
          </a:p>
        </c:txPr>
        <c:crossAx val="225240880"/>
        <c:crosses val="autoZero"/>
        <c:auto val="1"/>
        <c:lblAlgn val="ctr"/>
        <c:lblOffset val="100"/>
        <c:noMultiLvlLbl val="0"/>
      </c:catAx>
      <c:valAx>
        <c:axId val="225240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sz="1600" b="1" dirty="0">
                    <a:solidFill>
                      <a:schemeClr val="accent4">
                        <a:lumMod val="10000"/>
                      </a:schemeClr>
                    </a:solidFill>
                  </a:rPr>
                  <a:t>Normalized runtime</a:t>
                </a: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numFmt formatCode="0.0\x" sourceLinked="0"/>
        <c:majorTickMark val="out"/>
        <c:minorTickMark val="none"/>
        <c:tickLblPos val="nextTo"/>
        <c:spPr>
          <a:noFill/>
          <a:ln>
            <a:solidFill>
              <a:schemeClr val="accent4">
                <a:lumMod val="10000"/>
              </a:schemeClr>
            </a:solidFill>
          </a:ln>
          <a:effectLst/>
        </c:spPr>
        <c:txPr>
          <a:bodyPr rot="-60000000" spcFirstLastPara="1" vertOverflow="ellipsis" vert="horz" wrap="square" anchor="ctr" anchorCtr="1"/>
          <a:lstStyle/>
          <a:p>
            <a:pPr>
              <a:defRPr sz="1197" b="1" i="0" u="none" strike="noStrike" kern="1200" baseline="0">
                <a:solidFill>
                  <a:schemeClr val="accent4">
                    <a:lumMod val="10000"/>
                  </a:schemeClr>
                </a:solidFill>
                <a:latin typeface="+mn-lt"/>
                <a:ea typeface="+mn-ea"/>
                <a:cs typeface="+mn-cs"/>
              </a:defRPr>
            </a:pPr>
            <a:endParaRPr lang="en-US"/>
          </a:p>
        </c:txPr>
        <c:crossAx val="225239152"/>
        <c:crossesAt val="1"/>
        <c:crossBetween val="midCat"/>
      </c:valAx>
      <c:spPr>
        <a:noFill/>
        <a:ln>
          <a:noFill/>
        </a:ln>
        <a:effectLst/>
      </c:spPr>
    </c:plotArea>
    <c:legend>
      <c:legendPos val="t"/>
      <c:layout>
        <c:manualLayout>
          <c:xMode val="edge"/>
          <c:yMode val="edge"/>
          <c:x val="0.14522863667666369"/>
          <c:y val="2.963851019311373E-2"/>
          <c:w val="0.84954155440078816"/>
          <c:h val="9.7040616427669368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accent4">
                  <a:lumMod val="1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809749726805088"/>
          <c:y val="5.4695897265205136E-2"/>
          <c:w val="0.66541238153621218"/>
          <c:h val="0.77498571125071447"/>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dLbl>
              <c:idx val="0"/>
              <c:layout>
                <c:manualLayout>
                  <c:x val="2.3797466420993586E-7"/>
                  <c:y val="1.3335174333241284E-2"/>
                </c:manualLayout>
              </c:layout>
              <c:numFmt formatCode="0.0%" sourceLinked="0"/>
              <c:spPr>
                <a:noFill/>
                <a:ln>
                  <a:noFill/>
                </a:ln>
                <a:effectLst/>
              </c:spPr>
              <c:txPr>
                <a:bodyPr rot="0" spcFirstLastPara="1" vertOverflow="clip" horzOverflow="clip" vert="horz" wrap="square" lIns="38100" tIns="19050" rIns="38100" bIns="19050" anchor="ctr" anchorCtr="1">
                  <a:noAutofit/>
                </a:bodyPr>
                <a:lstStyle/>
                <a:p>
                  <a:pPr>
                    <a:defRPr sz="1197"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oundRect">
                      <a:avLst/>
                    </a:prstGeom>
                    <a:noFill/>
                    <a:ln>
                      <a:noFill/>
                    </a:ln>
                  </c15:spPr>
                  <c15:layout>
                    <c:manualLayout>
                      <c:w val="0.2574966778736868"/>
                      <c:h val="8.163889591805519E-2"/>
                    </c:manualLayout>
                  </c15:layout>
                </c:ext>
                <c:ext xmlns:c16="http://schemas.microsoft.com/office/drawing/2014/chart" uri="{C3380CC4-5D6E-409C-BE32-E72D297353CC}">
                  <c16:uniqueId val="{00000001-04E9-8544-86E7-2577C647EC3C}"/>
                </c:ext>
              </c:extLst>
            </c:dLbl>
            <c:numFmt formatCode="0.0%" sourceLinked="0"/>
            <c:spPr>
              <a:noFill/>
              <a:ln>
                <a:noFill/>
              </a:ln>
              <a:effectLst/>
            </c:spPr>
            <c:txPr>
              <a:bodyPr rot="0" spcFirstLastPara="1" vertOverflow="clip" horzOverflow="clip" vert="horz" wrap="square" lIns="38100" tIns="19050" rIns="38100" bIns="19050" anchor="ctr" anchorCtr="1">
                <a:spAutoFit/>
              </a:bodyPr>
              <a:lstStyle/>
              <a:p>
                <a:pPr>
                  <a:defRPr sz="1197"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oundRect">
                    <a:avLst/>
                  </a:prstGeom>
                  <a:noFill/>
                  <a:ln>
                    <a:noFill/>
                  </a:ln>
                </c15:spPr>
                <c15:showLeaderLines val="0"/>
              </c:ext>
            </c:extLst>
          </c:dLbls>
          <c:cat>
            <c:strRef>
              <c:f>Sheet1!$A$2</c:f>
              <c:strCache>
                <c:ptCount val="1"/>
                <c:pt idx="0">
                  <c:v>Memcpy
overhead</c:v>
                </c:pt>
              </c:strCache>
            </c:strRef>
          </c:cat>
          <c:val>
            <c:numRef>
              <c:f>Sheet1!$B$2</c:f>
              <c:numCache>
                <c:formatCode>General</c:formatCode>
                <c:ptCount val="1"/>
                <c:pt idx="0">
                  <c:v>0.29199999999999998</c:v>
                </c:pt>
              </c:numCache>
            </c:numRef>
          </c:val>
          <c:extLst>
            <c:ext xmlns:c16="http://schemas.microsoft.com/office/drawing/2014/chart" uri="{C3380CC4-5D6E-409C-BE32-E72D297353CC}">
              <c16:uniqueId val="{00000000-04E9-8544-86E7-2577C647EC3C}"/>
            </c:ext>
          </c:extLst>
        </c:ser>
        <c:dLbls>
          <c:showLegendKey val="0"/>
          <c:showVal val="0"/>
          <c:showCatName val="0"/>
          <c:showSerName val="0"/>
          <c:showPercent val="0"/>
          <c:showBubbleSize val="0"/>
        </c:dLbls>
        <c:gapWidth val="219"/>
        <c:overlap val="-27"/>
        <c:axId val="372739184"/>
        <c:axId val="372741456"/>
      </c:barChart>
      <c:catAx>
        <c:axId val="372739184"/>
        <c:scaling>
          <c:orientation val="minMax"/>
        </c:scaling>
        <c:delete val="0"/>
        <c:axPos val="b"/>
        <c:numFmt formatCode="General" sourceLinked="1"/>
        <c:majorTickMark val="none"/>
        <c:minorTickMark val="none"/>
        <c:tickLblPos val="nextTo"/>
        <c:spPr>
          <a:noFill/>
          <a:ln w="9525" cap="flat" cmpd="sng" algn="ctr">
            <a:solidFill>
              <a:schemeClr val="accent4">
                <a:lumMod val="10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372741456"/>
        <c:crosses val="autoZero"/>
        <c:auto val="1"/>
        <c:lblAlgn val="ctr"/>
        <c:lblOffset val="100"/>
        <c:noMultiLvlLbl val="0"/>
      </c:catAx>
      <c:valAx>
        <c:axId val="372741456"/>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0"/>
        <c:majorTickMark val="out"/>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2739184"/>
        <c:crosses val="autoZero"/>
        <c:crossBetween val="between"/>
        <c:majorUnit val="0.2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490121195737023E-2"/>
          <c:y val="5.7784997110750143E-2"/>
          <c:w val="0.86701975760852601"/>
          <c:h val="0.81905840904707949"/>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dLbl>
              <c:idx val="0"/>
              <c:layout>
                <c:manualLayout>
                  <c:x val="2.3797466426534364E-7"/>
                  <c:y val="8.8899995554999403E-3"/>
                </c:manualLayout>
              </c:layout>
              <c:dLblPos val="outEnd"/>
              <c:showLegendKey val="0"/>
              <c:showVal val="1"/>
              <c:showCatName val="0"/>
              <c:showSerName val="0"/>
              <c:showPercent val="0"/>
              <c:showBubbleSize val="0"/>
              <c:extLst>
                <c:ext xmlns:c15="http://schemas.microsoft.com/office/drawing/2012/chart" uri="{CE6537A1-D6FC-4f65-9D91-7224C49458BB}">
                  <c15:layout>
                    <c:manualLayout>
                      <c:w val="0.2574966778736868"/>
                      <c:h val="7.7193896140305196E-2"/>
                    </c:manualLayout>
                  </c15:layout>
                </c:ext>
                <c:ext xmlns:c16="http://schemas.microsoft.com/office/drawing/2014/chart" uri="{C3380CC4-5D6E-409C-BE32-E72D297353CC}">
                  <c16:uniqueId val="{00000001-6036-BC45-9A37-2D295B4C84F3}"/>
                </c:ext>
              </c:extLst>
            </c:dLbl>
            <c:numFmt formatCode="0.0%" sourceLinked="0"/>
            <c:spPr>
              <a:noFill/>
              <a:ln>
                <a:noFill/>
              </a:ln>
              <a:effectLst/>
            </c:spPr>
            <c:txPr>
              <a:bodyPr rot="0" spcFirstLastPara="1" vertOverflow="clip" horzOverflow="clip" vert="horz" wrap="square" lIns="38100" tIns="19050" rIns="38100" bIns="19050" anchor="ctr" anchorCtr="1">
                <a:spAutoFit/>
              </a:bodyPr>
              <a:lstStyle/>
              <a:p>
                <a:pPr>
                  <a:defRPr sz="1197"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oundRect">
                    <a:avLst/>
                  </a:prstGeom>
                  <a:noFill/>
                  <a:ln>
                    <a:noFill/>
                  </a:ln>
                </c15:spPr>
                <c15:showLeaderLines val="0"/>
              </c:ext>
            </c:extLst>
          </c:dLbls>
          <c:cat>
            <c:strRef>
              <c:f>Sheet1!$A$2</c:f>
              <c:strCache>
                <c:ptCount val="1"/>
                <c:pt idx="0">
                  <c:v>LLC miss %</c:v>
                </c:pt>
              </c:strCache>
            </c:strRef>
          </c:cat>
          <c:val>
            <c:numRef>
              <c:f>Sheet1!$B$2</c:f>
              <c:numCache>
                <c:formatCode>General</c:formatCode>
                <c:ptCount val="1"/>
                <c:pt idx="0">
                  <c:v>0.28499999999999998</c:v>
                </c:pt>
              </c:numCache>
            </c:numRef>
          </c:val>
          <c:extLst>
            <c:ext xmlns:c16="http://schemas.microsoft.com/office/drawing/2014/chart" uri="{C3380CC4-5D6E-409C-BE32-E72D297353CC}">
              <c16:uniqueId val="{00000000-6036-BC45-9A37-2D295B4C84F3}"/>
            </c:ext>
          </c:extLst>
        </c:ser>
        <c:dLbls>
          <c:showLegendKey val="0"/>
          <c:showVal val="0"/>
          <c:showCatName val="0"/>
          <c:showSerName val="0"/>
          <c:showPercent val="0"/>
          <c:showBubbleSize val="0"/>
        </c:dLbls>
        <c:gapWidth val="219"/>
        <c:overlap val="-27"/>
        <c:axId val="372739184"/>
        <c:axId val="372741456"/>
      </c:barChart>
      <c:catAx>
        <c:axId val="372739184"/>
        <c:scaling>
          <c:orientation val="minMax"/>
        </c:scaling>
        <c:delete val="0"/>
        <c:axPos val="b"/>
        <c:numFmt formatCode="General" sourceLinked="1"/>
        <c:majorTickMark val="none"/>
        <c:minorTickMark val="none"/>
        <c:tickLblPos val="nextTo"/>
        <c:spPr>
          <a:noFill/>
          <a:ln w="9525" cap="flat" cmpd="sng" algn="ctr">
            <a:solidFill>
              <a:schemeClr val="accent4">
                <a:lumMod val="10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372741456"/>
        <c:crosses val="autoZero"/>
        <c:auto val="1"/>
        <c:lblAlgn val="ctr"/>
        <c:lblOffset val="100"/>
        <c:noMultiLvlLbl val="0"/>
      </c:catAx>
      <c:valAx>
        <c:axId val="372741456"/>
        <c:scaling>
          <c:orientation val="minMax"/>
          <c:max val="1"/>
        </c:scaling>
        <c:delete val="1"/>
        <c:axPos val="l"/>
        <c:majorGridlines>
          <c:spPr>
            <a:ln w="9525" cap="flat" cmpd="sng" algn="ctr">
              <a:solidFill>
                <a:schemeClr val="tx1">
                  <a:lumMod val="15000"/>
                  <a:lumOff val="85000"/>
                </a:schemeClr>
              </a:solidFill>
              <a:round/>
            </a:ln>
            <a:effectLst/>
          </c:spPr>
        </c:majorGridlines>
        <c:numFmt formatCode="0%" sourceLinked="0"/>
        <c:majorTickMark val="out"/>
        <c:minorTickMark val="none"/>
        <c:tickLblPos val="nextTo"/>
        <c:crossAx val="372739184"/>
        <c:crosses val="autoZero"/>
        <c:crossBetween val="between"/>
        <c:majorUnit val="0.2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490121195737023E-2"/>
          <c:y val="5.7784997110750143E-2"/>
          <c:w val="0.86701975760852601"/>
          <c:h val="0.81905840904707949"/>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dLbl>
              <c:idx val="0"/>
              <c:layout>
                <c:manualLayout>
                  <c:x val="2.3797466426534364E-7"/>
                  <c:y val="2.2224998888750055E-2"/>
                </c:manualLayout>
              </c:layout>
              <c:dLblPos val="outEnd"/>
              <c:showLegendKey val="0"/>
              <c:showVal val="1"/>
              <c:showCatName val="0"/>
              <c:showSerName val="0"/>
              <c:showPercent val="0"/>
              <c:showBubbleSize val="0"/>
              <c:extLst>
                <c:ext xmlns:c15="http://schemas.microsoft.com/office/drawing/2012/chart" uri="{CE6537A1-D6FC-4f65-9D91-7224C49458BB}">
                  <c15:layout>
                    <c:manualLayout>
                      <c:w val="0.2574966778736868"/>
                      <c:h val="7.7193896140305196E-2"/>
                    </c:manualLayout>
                  </c15:layout>
                </c:ext>
                <c:ext xmlns:c16="http://schemas.microsoft.com/office/drawing/2014/chart" uri="{C3380CC4-5D6E-409C-BE32-E72D297353CC}">
                  <c16:uniqueId val="{00000000-E31D-C747-A449-E5184ABAD999}"/>
                </c:ext>
              </c:extLst>
            </c:dLbl>
            <c:numFmt formatCode="0.0%" sourceLinked="0"/>
            <c:spPr>
              <a:noFill/>
              <a:ln>
                <a:noFill/>
              </a:ln>
              <a:effectLst/>
            </c:spPr>
            <c:txPr>
              <a:bodyPr rot="0" spcFirstLastPara="1" vertOverflow="clip" horzOverflow="clip" vert="horz" wrap="square" lIns="38100" tIns="19050" rIns="38100" bIns="19050" anchor="ctr" anchorCtr="1">
                <a:spAutoFit/>
              </a:bodyPr>
              <a:lstStyle/>
              <a:p>
                <a:pPr>
                  <a:defRPr sz="1197"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oundRect">
                    <a:avLst/>
                  </a:prstGeom>
                  <a:noFill/>
                  <a:ln>
                    <a:noFill/>
                  </a:ln>
                </c15:spPr>
                <c15:showLeaderLines val="0"/>
              </c:ext>
            </c:extLst>
          </c:dLbls>
          <c:cat>
            <c:strRef>
              <c:f>Sheet1!$A$2</c:f>
              <c:strCache>
                <c:ptCount val="1"/>
                <c:pt idx="0">
                  <c:v>Mem. miss cycles</c:v>
                </c:pt>
              </c:strCache>
            </c:strRef>
          </c:cat>
          <c:val>
            <c:numRef>
              <c:f>Sheet1!$B$2</c:f>
              <c:numCache>
                <c:formatCode>General</c:formatCode>
                <c:ptCount val="1"/>
                <c:pt idx="0">
                  <c:v>0.92</c:v>
                </c:pt>
              </c:numCache>
            </c:numRef>
          </c:val>
          <c:extLst>
            <c:ext xmlns:c16="http://schemas.microsoft.com/office/drawing/2014/chart" uri="{C3380CC4-5D6E-409C-BE32-E72D297353CC}">
              <c16:uniqueId val="{00000001-E31D-C747-A449-E5184ABAD999}"/>
            </c:ext>
          </c:extLst>
        </c:ser>
        <c:dLbls>
          <c:showLegendKey val="0"/>
          <c:showVal val="0"/>
          <c:showCatName val="0"/>
          <c:showSerName val="0"/>
          <c:showPercent val="0"/>
          <c:showBubbleSize val="0"/>
        </c:dLbls>
        <c:gapWidth val="219"/>
        <c:overlap val="-27"/>
        <c:axId val="372739184"/>
        <c:axId val="372741456"/>
      </c:barChart>
      <c:catAx>
        <c:axId val="372739184"/>
        <c:scaling>
          <c:orientation val="minMax"/>
        </c:scaling>
        <c:delete val="0"/>
        <c:axPos val="b"/>
        <c:numFmt formatCode="General" sourceLinked="1"/>
        <c:majorTickMark val="none"/>
        <c:minorTickMark val="none"/>
        <c:tickLblPos val="nextTo"/>
        <c:spPr>
          <a:noFill/>
          <a:ln w="9525" cap="flat" cmpd="sng" algn="ctr">
            <a:solidFill>
              <a:schemeClr val="accent4">
                <a:lumMod val="10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372741456"/>
        <c:crosses val="autoZero"/>
        <c:auto val="1"/>
        <c:lblAlgn val="ctr"/>
        <c:lblOffset val="100"/>
        <c:noMultiLvlLbl val="0"/>
      </c:catAx>
      <c:valAx>
        <c:axId val="372741456"/>
        <c:scaling>
          <c:orientation val="minMax"/>
          <c:max val="1"/>
          <c:min val="0"/>
        </c:scaling>
        <c:delete val="1"/>
        <c:axPos val="l"/>
        <c:majorGridlines>
          <c:spPr>
            <a:ln w="9525" cap="flat" cmpd="sng" algn="ctr">
              <a:solidFill>
                <a:schemeClr val="tx1">
                  <a:lumMod val="15000"/>
                  <a:lumOff val="85000"/>
                </a:schemeClr>
              </a:solidFill>
              <a:round/>
            </a:ln>
            <a:effectLst/>
          </c:spPr>
        </c:majorGridlines>
        <c:numFmt formatCode="0%" sourceLinked="0"/>
        <c:majorTickMark val="out"/>
        <c:minorTickMark val="none"/>
        <c:tickLblPos val="nextTo"/>
        <c:crossAx val="372739184"/>
        <c:crosses val="autoZero"/>
        <c:crossBetween val="between"/>
        <c:majorUnit val="0.2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490121195737023E-2"/>
          <c:y val="5.7784997110750143E-2"/>
          <c:w val="0.86701975760852601"/>
          <c:h val="0.81905840904707949"/>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dLbl>
              <c:idx val="0"/>
              <c:layout>
                <c:manualLayout>
                  <c:x val="2.3797466426534364E-7"/>
                  <c:y val="8.8899995554999403E-3"/>
                </c:manualLayout>
              </c:layout>
              <c:dLblPos val="outEnd"/>
              <c:showLegendKey val="0"/>
              <c:showVal val="1"/>
              <c:showCatName val="0"/>
              <c:showSerName val="0"/>
              <c:showPercent val="0"/>
              <c:showBubbleSize val="0"/>
              <c:extLst>
                <c:ext xmlns:c15="http://schemas.microsoft.com/office/drawing/2012/chart" uri="{CE6537A1-D6FC-4f65-9D91-7224C49458BB}">
                  <c15:layout>
                    <c:manualLayout>
                      <c:w val="0.2574966778736868"/>
                      <c:h val="7.7193896140305196E-2"/>
                    </c:manualLayout>
                  </c15:layout>
                </c:ext>
                <c:ext xmlns:c16="http://schemas.microsoft.com/office/drawing/2014/chart" uri="{C3380CC4-5D6E-409C-BE32-E72D297353CC}">
                  <c16:uniqueId val="{00000000-590C-0A45-B149-B69672C3D16B}"/>
                </c:ext>
              </c:extLst>
            </c:dLbl>
            <c:numFmt formatCode="0.0%" sourceLinked="0"/>
            <c:spPr>
              <a:noFill/>
              <a:ln>
                <a:noFill/>
              </a:ln>
              <a:effectLst/>
            </c:spPr>
            <c:txPr>
              <a:bodyPr rot="0" spcFirstLastPara="1" vertOverflow="clip" horzOverflow="clip" vert="horz" wrap="square" lIns="38100" tIns="19050" rIns="38100" bIns="19050" anchor="ctr" anchorCtr="1">
                <a:spAutoFit/>
              </a:bodyPr>
              <a:lstStyle/>
              <a:p>
                <a:pPr>
                  <a:defRPr sz="1197"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oundRect">
                    <a:avLst/>
                  </a:prstGeom>
                  <a:noFill/>
                  <a:ln>
                    <a:noFill/>
                  </a:ln>
                </c15:spPr>
                <c15:showLeaderLines val="0"/>
              </c:ext>
            </c:extLst>
          </c:dLbls>
          <c:cat>
            <c:strRef>
              <c:f>Sheet1!$A$2</c:f>
              <c:strCache>
                <c:ptCount val="1"/>
                <c:pt idx="0">
                  <c:v>Mem. miss stall cycles</c:v>
                </c:pt>
              </c:strCache>
            </c:strRef>
          </c:cat>
          <c:val>
            <c:numRef>
              <c:f>Sheet1!$B$2</c:f>
              <c:numCache>
                <c:formatCode>General</c:formatCode>
                <c:ptCount val="1"/>
                <c:pt idx="0">
                  <c:v>0.625</c:v>
                </c:pt>
              </c:numCache>
            </c:numRef>
          </c:val>
          <c:extLst>
            <c:ext xmlns:c16="http://schemas.microsoft.com/office/drawing/2014/chart" uri="{C3380CC4-5D6E-409C-BE32-E72D297353CC}">
              <c16:uniqueId val="{00000001-590C-0A45-B149-B69672C3D16B}"/>
            </c:ext>
          </c:extLst>
        </c:ser>
        <c:dLbls>
          <c:showLegendKey val="0"/>
          <c:showVal val="0"/>
          <c:showCatName val="0"/>
          <c:showSerName val="0"/>
          <c:showPercent val="0"/>
          <c:showBubbleSize val="0"/>
        </c:dLbls>
        <c:gapWidth val="219"/>
        <c:overlap val="-27"/>
        <c:axId val="372739184"/>
        <c:axId val="372741456"/>
      </c:barChart>
      <c:catAx>
        <c:axId val="372739184"/>
        <c:scaling>
          <c:orientation val="minMax"/>
        </c:scaling>
        <c:delete val="0"/>
        <c:axPos val="b"/>
        <c:numFmt formatCode="General" sourceLinked="1"/>
        <c:majorTickMark val="none"/>
        <c:minorTickMark val="none"/>
        <c:tickLblPos val="nextTo"/>
        <c:spPr>
          <a:noFill/>
          <a:ln w="9525" cap="flat" cmpd="sng" algn="ctr">
            <a:solidFill>
              <a:schemeClr val="accent4">
                <a:lumMod val="10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372741456"/>
        <c:crosses val="autoZero"/>
        <c:auto val="1"/>
        <c:lblAlgn val="ctr"/>
        <c:lblOffset val="100"/>
        <c:noMultiLvlLbl val="0"/>
      </c:catAx>
      <c:valAx>
        <c:axId val="372741456"/>
        <c:scaling>
          <c:orientation val="minMax"/>
          <c:max val="1"/>
        </c:scaling>
        <c:delete val="1"/>
        <c:axPos val="l"/>
        <c:majorGridlines>
          <c:spPr>
            <a:ln w="9525" cap="flat" cmpd="sng" algn="ctr">
              <a:solidFill>
                <a:schemeClr val="tx1">
                  <a:lumMod val="15000"/>
                  <a:lumOff val="85000"/>
                </a:schemeClr>
              </a:solidFill>
              <a:round/>
            </a:ln>
            <a:effectLst/>
          </c:spPr>
        </c:majorGridlines>
        <c:numFmt formatCode="0%" sourceLinked="0"/>
        <c:majorTickMark val="out"/>
        <c:minorTickMark val="none"/>
        <c:tickLblPos val="nextTo"/>
        <c:crossAx val="372739184"/>
        <c:crosses val="autoZero"/>
        <c:crossBetween val="between"/>
        <c:majorUnit val="0.2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D5D65E-2B91-FE45-9AC1-CFD9969E969C}" type="datetimeFigureOut">
              <a:rPr lang="en-US" smtClean="0"/>
              <a:t>6/26/24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C04799-D10D-A145-8C9A-5358787D84C0}" type="slidenum">
              <a:rPr lang="en-US" smtClean="0"/>
              <a:t>‹#›</a:t>
            </a:fld>
            <a:endParaRPr lang="en-US"/>
          </a:p>
        </p:txBody>
      </p:sp>
    </p:spTree>
    <p:extLst>
      <p:ext uri="{BB962C8B-B14F-4D97-AF65-F5344CB8AC3E}">
        <p14:creationId xmlns:p14="http://schemas.microsoft.com/office/powerpoint/2010/main" val="948959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my name is Aditya K Kamath. Today I’m presenting (MC)^2 lazy </a:t>
            </a:r>
            <a:r>
              <a:rPr lang="en-US" dirty="0" err="1"/>
              <a:t>memcopy</a:t>
            </a:r>
            <a:r>
              <a:rPr lang="en-US" dirty="0"/>
              <a:t> at the memory controller.</a:t>
            </a:r>
          </a:p>
        </p:txBody>
      </p:sp>
      <p:sp>
        <p:nvSpPr>
          <p:cNvPr id="4" name="Slide Number Placeholder 3"/>
          <p:cNvSpPr>
            <a:spLocks noGrp="1"/>
          </p:cNvSpPr>
          <p:nvPr>
            <p:ph type="sldNum" sz="quarter" idx="5"/>
          </p:nvPr>
        </p:nvSpPr>
        <p:spPr/>
        <p:txBody>
          <a:bodyPr/>
          <a:lstStyle/>
          <a:p>
            <a:fld id="{9CC04799-D10D-A145-8C9A-5358787D84C0}" type="slidenum">
              <a:rPr lang="en-US" smtClean="0"/>
              <a:t>1</a:t>
            </a:fld>
            <a:endParaRPr lang="en-US"/>
          </a:p>
        </p:txBody>
      </p:sp>
    </p:spTree>
    <p:extLst>
      <p:ext uri="{BB962C8B-B14F-4D97-AF65-F5344CB8AC3E}">
        <p14:creationId xmlns:p14="http://schemas.microsoft.com/office/powerpoint/2010/main" val="248747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provide two new instructions to take advantage of </a:t>
            </a:r>
            <a:r>
              <a:rPr lang="en-US" dirty="0" err="1"/>
              <a:t>Mcsquare</a:t>
            </a:r>
            <a:r>
              <a:rPr lang="en-US" dirty="0"/>
              <a:t>. The first is MCLAZY which initiates the lazy </a:t>
            </a:r>
            <a:r>
              <a:rPr lang="en-US" dirty="0" err="1"/>
              <a:t>memcpy</a:t>
            </a:r>
            <a:r>
              <a:rPr lang="en-US" dirty="0"/>
              <a:t> operation. It accepts 3 registers, the destination virtual address, the source virtual address and the copy size. The second instruction is MCFREE which is a hint that informs the system that the address provided is no longer in use and does not need to be tracked anymore.</a:t>
            </a:r>
          </a:p>
          <a:p>
            <a:r>
              <a:rPr lang="en-US" dirty="0" err="1"/>
              <a:t>MCLazy</a:t>
            </a:r>
            <a:r>
              <a:rPr lang="en-US" dirty="0"/>
              <a:t> has a few alignment restrictions to simplify hardware. We provide software wrappers that hide these low-level constraints from the programmer. The first is that the destination buffer address must be </a:t>
            </a:r>
            <a:r>
              <a:rPr lang="en-US" dirty="0" err="1"/>
              <a:t>cacheline</a:t>
            </a:r>
            <a:r>
              <a:rPr lang="en-US" dirty="0"/>
              <a:t>-aligned. This is because memory accesses occur at </a:t>
            </a:r>
            <a:r>
              <a:rPr lang="en-US" dirty="0" err="1"/>
              <a:t>cacheline</a:t>
            </a:r>
            <a:r>
              <a:rPr lang="en-US" dirty="0"/>
              <a:t> granularity, and lazy copies on partial </a:t>
            </a:r>
            <a:r>
              <a:rPr lang="en-US" dirty="0" err="1"/>
              <a:t>cachelines</a:t>
            </a:r>
            <a:r>
              <a:rPr lang="en-US" dirty="0"/>
              <a:t> would make the hardware overly complex.</a:t>
            </a:r>
          </a:p>
          <a:p>
            <a:r>
              <a:rPr lang="en-US" dirty="0"/>
              <a:t>The second restriction is that the copy size must be a multiple of the </a:t>
            </a:r>
            <a:r>
              <a:rPr lang="en-US" dirty="0" err="1"/>
              <a:t>cacheline</a:t>
            </a:r>
            <a:r>
              <a:rPr lang="en-US" dirty="0"/>
              <a:t> size, for the same reason of avoiding partial </a:t>
            </a:r>
            <a:r>
              <a:rPr lang="en-US" dirty="0" err="1"/>
              <a:t>cacheline</a:t>
            </a:r>
            <a:r>
              <a:rPr lang="en-US" dirty="0"/>
              <a:t> copies.</a:t>
            </a:r>
          </a:p>
          <a:p>
            <a:r>
              <a:rPr lang="en-US" dirty="0"/>
              <a:t>The final restriction is that the destination and source buffers must be contiguous in physical memory. For </a:t>
            </a:r>
            <a:r>
              <a:rPr lang="en-US" dirty="0" err="1"/>
              <a:t>userspace</a:t>
            </a:r>
            <a:r>
              <a:rPr lang="en-US" dirty="0"/>
              <a:t> applications this means they must each lie within a single page. For copies spanning multiple pages, MCLAZY should be called on each page.</a:t>
            </a:r>
          </a:p>
          <a:p>
            <a:r>
              <a:rPr lang="en-US" dirty="0"/>
              <a:t>As previously mentioned, we provide a C wrapper around MCLAZY that exposes a lazy </a:t>
            </a:r>
            <a:r>
              <a:rPr lang="en-US" dirty="0" err="1"/>
              <a:t>memcpy</a:t>
            </a:r>
            <a:r>
              <a:rPr lang="en-US" dirty="0"/>
              <a:t> with identical semantics to </a:t>
            </a:r>
            <a:r>
              <a:rPr lang="en-US" dirty="0" err="1"/>
              <a:t>libc</a:t>
            </a:r>
            <a:r>
              <a:rPr lang="en-US" dirty="0"/>
              <a:t> </a:t>
            </a:r>
            <a:r>
              <a:rPr lang="en-US" dirty="0" err="1"/>
              <a:t>memcpy</a:t>
            </a:r>
            <a:r>
              <a:rPr lang="en-US" dirty="0"/>
              <a:t> for programmer convenience. Full details on how this is done are in the paper.</a:t>
            </a:r>
          </a:p>
          <a:p>
            <a:endParaRPr lang="en-US" dirty="0"/>
          </a:p>
        </p:txBody>
      </p:sp>
      <p:sp>
        <p:nvSpPr>
          <p:cNvPr id="4" name="Slide Number Placeholder 3"/>
          <p:cNvSpPr>
            <a:spLocks noGrp="1"/>
          </p:cNvSpPr>
          <p:nvPr>
            <p:ph type="sldNum" sz="quarter" idx="5"/>
          </p:nvPr>
        </p:nvSpPr>
        <p:spPr/>
        <p:txBody>
          <a:bodyPr/>
          <a:lstStyle/>
          <a:p>
            <a:fld id="{9CC04799-D10D-A145-8C9A-5358787D84C0}" type="slidenum">
              <a:rPr lang="en-US" smtClean="0"/>
              <a:t>10</a:t>
            </a:fld>
            <a:endParaRPr lang="en-US"/>
          </a:p>
        </p:txBody>
      </p:sp>
    </p:spTree>
    <p:extLst>
      <p:ext uri="{BB962C8B-B14F-4D97-AF65-F5344CB8AC3E}">
        <p14:creationId xmlns:p14="http://schemas.microsoft.com/office/powerpoint/2010/main" val="1315703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now look at how the lazy copy operation is performed, and what happens on memory accesses.</a:t>
            </a:r>
          </a:p>
          <a:p>
            <a:endParaRPr lang="en-US" dirty="0"/>
          </a:p>
          <a:p>
            <a:r>
              <a:rPr lang="en-US" dirty="0"/>
              <a:t>Let’s assume the CPU core executes an MCLAZY operation on a destination and source </a:t>
            </a:r>
            <a:r>
              <a:rPr lang="en-US" dirty="0" err="1"/>
              <a:t>cacheline</a:t>
            </a:r>
            <a:r>
              <a:rPr lang="en-US" dirty="0"/>
              <a:t>. The CPU creates a packet for this operation and sends it towards the caches.</a:t>
            </a:r>
          </a:p>
          <a:p>
            <a:r>
              <a:rPr lang="en-US" dirty="0"/>
              <a:t>At the caches, the operation triggers an effect where the destination </a:t>
            </a:r>
            <a:r>
              <a:rPr lang="en-US" dirty="0" err="1"/>
              <a:t>cacheline</a:t>
            </a:r>
            <a:r>
              <a:rPr lang="en-US" dirty="0"/>
              <a:t> is invalidated, and the source </a:t>
            </a:r>
            <a:r>
              <a:rPr lang="en-US" dirty="0" err="1"/>
              <a:t>cacheline</a:t>
            </a:r>
            <a:r>
              <a:rPr lang="en-US" dirty="0"/>
              <a:t> is written back. This ensures that further accesses to the destination reach the memory and that the memory has the up-to-date values of </a:t>
            </a:r>
            <a:r>
              <a:rPr lang="en-US" dirty="0" err="1"/>
              <a:t>src</a:t>
            </a:r>
            <a:r>
              <a:rPr lang="en-US" dirty="0"/>
              <a:t> that were copied to </a:t>
            </a:r>
            <a:r>
              <a:rPr lang="en-US" dirty="0" err="1"/>
              <a:t>dest</a:t>
            </a:r>
            <a:r>
              <a:rPr lang="en-US" dirty="0"/>
              <a:t>.</a:t>
            </a:r>
          </a:p>
          <a:p>
            <a:r>
              <a:rPr lang="en-US" dirty="0"/>
              <a:t>The packet is then broadcasted to all the memory controllers where the operation is added to the Copy Tracking Table.</a:t>
            </a:r>
          </a:p>
          <a:p>
            <a:r>
              <a:rPr lang="en-US" dirty="0"/>
              <a:t>We’ll now see how reads to the destination buffer are impacted by this operation.</a:t>
            </a:r>
          </a:p>
        </p:txBody>
      </p:sp>
      <p:sp>
        <p:nvSpPr>
          <p:cNvPr id="4" name="Slide Number Placeholder 3"/>
          <p:cNvSpPr>
            <a:spLocks noGrp="1"/>
          </p:cNvSpPr>
          <p:nvPr>
            <p:ph type="sldNum" sz="quarter" idx="5"/>
          </p:nvPr>
        </p:nvSpPr>
        <p:spPr/>
        <p:txBody>
          <a:bodyPr/>
          <a:lstStyle/>
          <a:p>
            <a:fld id="{9CC04799-D10D-A145-8C9A-5358787D84C0}" type="slidenum">
              <a:rPr lang="en-US" smtClean="0"/>
              <a:t>11</a:t>
            </a:fld>
            <a:endParaRPr lang="en-US"/>
          </a:p>
        </p:txBody>
      </p:sp>
    </p:spTree>
    <p:extLst>
      <p:ext uri="{BB962C8B-B14F-4D97-AF65-F5344CB8AC3E}">
        <p14:creationId xmlns:p14="http://schemas.microsoft.com/office/powerpoint/2010/main" val="228542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CPU reads the destination, we need to obtain the data from the source instead, since the data wasn’t actually copied.</a:t>
            </a:r>
          </a:p>
          <a:p>
            <a:r>
              <a:rPr lang="en-US" dirty="0"/>
              <a:t>The access proceeds as normal initially. </a:t>
            </a:r>
          </a:p>
          <a:p>
            <a:r>
              <a:rPr lang="en-US" dirty="0"/>
              <a:t>At the memory controller, we consult the CTT and realize that this was the destination of a prospective copy. </a:t>
            </a:r>
          </a:p>
          <a:p>
            <a:r>
              <a:rPr lang="en-US" dirty="0"/>
              <a:t>This causes the request to be bounced to the memory controller containing the source </a:t>
            </a:r>
            <a:r>
              <a:rPr lang="en-US" dirty="0" err="1"/>
              <a:t>cacheline</a:t>
            </a:r>
            <a:r>
              <a:rPr lang="en-US" dirty="0"/>
              <a:t>.</a:t>
            </a:r>
          </a:p>
          <a:p>
            <a:r>
              <a:rPr lang="en-US" dirty="0"/>
              <a:t>The source </a:t>
            </a:r>
            <a:r>
              <a:rPr lang="en-US" dirty="0" err="1"/>
              <a:t>cacheline</a:t>
            </a:r>
            <a:r>
              <a:rPr lang="en-US" dirty="0"/>
              <a:t> is read from memory and sent the CPU core as if it was read from the destination memory location. Reads to the destination incur an additional latency due to the CTT lookup and bounce operations. </a:t>
            </a:r>
          </a:p>
          <a:p>
            <a:r>
              <a:rPr lang="en-US" dirty="0"/>
              <a:t>In our paper we also detail out how reads to the source and writes to the source or destination buffer is performed.</a:t>
            </a:r>
          </a:p>
        </p:txBody>
      </p:sp>
      <p:sp>
        <p:nvSpPr>
          <p:cNvPr id="4" name="Slide Number Placeholder 3"/>
          <p:cNvSpPr>
            <a:spLocks noGrp="1"/>
          </p:cNvSpPr>
          <p:nvPr>
            <p:ph type="sldNum" sz="quarter" idx="5"/>
          </p:nvPr>
        </p:nvSpPr>
        <p:spPr/>
        <p:txBody>
          <a:bodyPr/>
          <a:lstStyle/>
          <a:p>
            <a:fld id="{9CC04799-D10D-A145-8C9A-5358787D84C0}" type="slidenum">
              <a:rPr lang="en-US" smtClean="0"/>
              <a:t>12</a:t>
            </a:fld>
            <a:endParaRPr lang="en-US"/>
          </a:p>
        </p:txBody>
      </p:sp>
    </p:spTree>
    <p:extLst>
      <p:ext uri="{BB962C8B-B14F-4D97-AF65-F5344CB8AC3E}">
        <p14:creationId xmlns:p14="http://schemas.microsoft.com/office/powerpoint/2010/main" val="1766388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now have a few questions that we shall quantify in our evaluation.</a:t>
            </a:r>
          </a:p>
          <a:p>
            <a:r>
              <a:rPr lang="en-US" dirty="0"/>
              <a:t>How much lower is MC^2’s copy overhead? What impact does it have on access times? and what benefit could (MC)^2 provide real workloads?</a:t>
            </a:r>
          </a:p>
          <a:p>
            <a:r>
              <a:rPr lang="en-US" dirty="0"/>
              <a:t>In our full paper we answer a few more questions that we wont be able to cover here.</a:t>
            </a:r>
          </a:p>
          <a:p>
            <a:endParaRPr lang="en-US" dirty="0"/>
          </a:p>
        </p:txBody>
      </p:sp>
      <p:sp>
        <p:nvSpPr>
          <p:cNvPr id="4" name="Slide Number Placeholder 3"/>
          <p:cNvSpPr>
            <a:spLocks noGrp="1"/>
          </p:cNvSpPr>
          <p:nvPr>
            <p:ph type="sldNum" sz="quarter" idx="5"/>
          </p:nvPr>
        </p:nvSpPr>
        <p:spPr/>
        <p:txBody>
          <a:bodyPr/>
          <a:lstStyle/>
          <a:p>
            <a:fld id="{9CC04799-D10D-A145-8C9A-5358787D84C0}" type="slidenum">
              <a:rPr lang="en-US" smtClean="0"/>
              <a:t>13</a:t>
            </a:fld>
            <a:endParaRPr lang="en-US"/>
          </a:p>
        </p:txBody>
      </p:sp>
    </p:spTree>
    <p:extLst>
      <p:ext uri="{BB962C8B-B14F-4D97-AF65-F5344CB8AC3E}">
        <p14:creationId xmlns:p14="http://schemas.microsoft.com/office/powerpoint/2010/main" val="2535407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answer these questions, we make use of GEM5, a cycle-level CPU simulator.</a:t>
            </a:r>
          </a:p>
          <a:p>
            <a:r>
              <a:rPr lang="en-US" dirty="0"/>
              <a:t>Our configuration models a scaled-down server node with 8 CPUs.</a:t>
            </a:r>
          </a:p>
          <a:p>
            <a:endParaRPr lang="en-US" dirty="0"/>
          </a:p>
        </p:txBody>
      </p:sp>
      <p:sp>
        <p:nvSpPr>
          <p:cNvPr id="4" name="Slide Number Placeholder 3"/>
          <p:cNvSpPr>
            <a:spLocks noGrp="1"/>
          </p:cNvSpPr>
          <p:nvPr>
            <p:ph type="sldNum" sz="quarter" idx="5"/>
          </p:nvPr>
        </p:nvSpPr>
        <p:spPr/>
        <p:txBody>
          <a:bodyPr/>
          <a:lstStyle/>
          <a:p>
            <a:fld id="{9CC04799-D10D-A145-8C9A-5358787D84C0}" type="slidenum">
              <a:rPr lang="en-US" smtClean="0"/>
              <a:t>14</a:t>
            </a:fld>
            <a:endParaRPr lang="en-US"/>
          </a:p>
        </p:txBody>
      </p:sp>
    </p:spTree>
    <p:extLst>
      <p:ext uri="{BB962C8B-B14F-4D97-AF65-F5344CB8AC3E}">
        <p14:creationId xmlns:p14="http://schemas.microsoft.com/office/powerpoint/2010/main" val="3425981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Wherever possible, we compare against </a:t>
            </a:r>
            <a:r>
              <a:rPr lang="en-US" dirty="0" err="1"/>
              <a:t>zIO</a:t>
            </a:r>
            <a:r>
              <a:rPr lang="en-US" dirty="0"/>
              <a:t> an OS-based copy-on-access mechanism that makes use of OS-managed page tables to elide copies.</a:t>
            </a:r>
          </a:p>
          <a:p>
            <a:r>
              <a:rPr lang="en-US" dirty="0" err="1"/>
              <a:t>zIO</a:t>
            </a:r>
            <a:r>
              <a:rPr lang="en-US" dirty="0"/>
              <a:t> is essentially the OS-based approach to lazy copying, which requires expensive page table management operations on accessing lazily copied pages, giving it high access penalties.</a:t>
            </a:r>
          </a:p>
        </p:txBody>
      </p:sp>
      <p:sp>
        <p:nvSpPr>
          <p:cNvPr id="4" name="Slide Number Placeholder 3"/>
          <p:cNvSpPr>
            <a:spLocks noGrp="1"/>
          </p:cNvSpPr>
          <p:nvPr>
            <p:ph type="sldNum" sz="quarter" idx="5"/>
          </p:nvPr>
        </p:nvSpPr>
        <p:spPr/>
        <p:txBody>
          <a:bodyPr/>
          <a:lstStyle/>
          <a:p>
            <a:fld id="{9CC04799-D10D-A145-8C9A-5358787D84C0}" type="slidenum">
              <a:rPr lang="en-US" smtClean="0"/>
              <a:t>15</a:t>
            </a:fld>
            <a:endParaRPr lang="en-US"/>
          </a:p>
        </p:txBody>
      </p:sp>
    </p:spTree>
    <p:extLst>
      <p:ext uri="{BB962C8B-B14F-4D97-AF65-F5344CB8AC3E}">
        <p14:creationId xmlns:p14="http://schemas.microsoft.com/office/powerpoint/2010/main" val="733721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evaluate the latency of copying, we performed an experiment where different sized source buffers were copied to destination buffers. Note the y-axis is in log scale.</a:t>
            </a:r>
          </a:p>
          <a:p>
            <a:r>
              <a:rPr lang="en-US" dirty="0"/>
              <a:t>We evaluate against </a:t>
            </a:r>
            <a:r>
              <a:rPr lang="en-US" dirty="0" err="1"/>
              <a:t>memcpy</a:t>
            </a:r>
            <a:r>
              <a:rPr lang="en-US" dirty="0"/>
              <a:t> in two scenarios. The first is where none of the data is cached referred to as just </a:t>
            </a:r>
            <a:r>
              <a:rPr lang="en-US" dirty="0" err="1"/>
              <a:t>Memcpy</a:t>
            </a:r>
            <a:r>
              <a:rPr lang="en-US" dirty="0"/>
              <a:t>, the second is where the source and destination buffers have been accessed just before the copy allowing them to be cached. These are essentially the best- and worst-case performance for </a:t>
            </a:r>
            <a:r>
              <a:rPr lang="en-US" dirty="0" err="1"/>
              <a:t>memcpy</a:t>
            </a:r>
            <a:r>
              <a:rPr lang="en-US" dirty="0"/>
              <a:t>. Copies with high overheads due to high memory access latencies behave closer to the </a:t>
            </a:r>
            <a:r>
              <a:rPr lang="en-US" dirty="0" err="1"/>
              <a:t>uncached</a:t>
            </a:r>
            <a:r>
              <a:rPr lang="en-US" dirty="0"/>
              <a:t> </a:t>
            </a:r>
            <a:r>
              <a:rPr lang="en-US" dirty="0" err="1"/>
              <a:t>memcpy</a:t>
            </a:r>
            <a:r>
              <a:rPr lang="en-US" dirty="0"/>
              <a:t> performance.</a:t>
            </a:r>
          </a:p>
          <a:p>
            <a:r>
              <a:rPr lang="en-US" dirty="0"/>
              <a:t>(MC)^2 provides speedups for copies at and above 1 KB, performing similar to copying cached data at 64 KB and above, and is up to 11 times faster than </a:t>
            </a:r>
            <a:r>
              <a:rPr lang="en-US" dirty="0" err="1"/>
              <a:t>uncached</a:t>
            </a:r>
            <a:r>
              <a:rPr lang="en-US" dirty="0"/>
              <a:t> </a:t>
            </a:r>
            <a:r>
              <a:rPr lang="en-US" dirty="0" err="1"/>
              <a:t>memcpy</a:t>
            </a:r>
            <a:r>
              <a:rPr lang="en-US" dirty="0"/>
              <a:t>.</a:t>
            </a:r>
          </a:p>
          <a:p>
            <a:r>
              <a:rPr lang="en-US" dirty="0"/>
              <a:t>Since </a:t>
            </a:r>
            <a:r>
              <a:rPr lang="en-US" dirty="0" err="1"/>
              <a:t>zIO</a:t>
            </a:r>
            <a:r>
              <a:rPr lang="en-US" dirty="0"/>
              <a:t> relies on page table manipulation, it only ran for copies at and above a 16KB size. It has a high initial overhead due to page table manipulation and TLB shootdowns. Below 256KB, </a:t>
            </a:r>
            <a:r>
              <a:rPr lang="en-US" dirty="0" err="1"/>
              <a:t>MCSquare</a:t>
            </a:r>
            <a:r>
              <a:rPr lang="en-US" dirty="0"/>
              <a:t> outperforms </a:t>
            </a:r>
            <a:r>
              <a:rPr lang="en-US" dirty="0" err="1"/>
              <a:t>zIO</a:t>
            </a:r>
            <a:r>
              <a:rPr lang="en-US" dirty="0"/>
              <a:t>. Above this, </a:t>
            </a:r>
            <a:r>
              <a:rPr lang="en-US" dirty="0" err="1"/>
              <a:t>zIO</a:t>
            </a:r>
            <a:r>
              <a:rPr lang="en-US" dirty="0"/>
              <a:t> outperforms (MC)^2 as (MC)^2 relies on </a:t>
            </a:r>
            <a:r>
              <a:rPr lang="en-US" dirty="0" err="1"/>
              <a:t>cacheline</a:t>
            </a:r>
            <a:r>
              <a:rPr lang="en-US" dirty="0"/>
              <a:t> flushing which has its own overhead. Despite this, we shall see how (MC)^2 still provides benefits at these sizes.</a:t>
            </a:r>
          </a:p>
        </p:txBody>
      </p:sp>
      <p:sp>
        <p:nvSpPr>
          <p:cNvPr id="4" name="Slide Number Placeholder 3"/>
          <p:cNvSpPr>
            <a:spLocks noGrp="1"/>
          </p:cNvSpPr>
          <p:nvPr>
            <p:ph type="sldNum" sz="quarter" idx="5"/>
          </p:nvPr>
        </p:nvSpPr>
        <p:spPr/>
        <p:txBody>
          <a:bodyPr/>
          <a:lstStyle/>
          <a:p>
            <a:fld id="{9CC04799-D10D-A145-8C9A-5358787D84C0}" type="slidenum">
              <a:rPr lang="en-US" smtClean="0"/>
              <a:t>16</a:t>
            </a:fld>
            <a:endParaRPr lang="en-US"/>
          </a:p>
        </p:txBody>
      </p:sp>
    </p:spTree>
    <p:extLst>
      <p:ext uri="{BB962C8B-B14F-4D97-AF65-F5344CB8AC3E}">
        <p14:creationId xmlns:p14="http://schemas.microsoft.com/office/powerpoint/2010/main" val="994117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analyze the impact of lazily copying on access latencies, we ran a microbenchmark where a 4 MB source buffer is copied to a destination buffer. The destination is then accessed sequentially.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intentionally misaligned the source and destination, as in the applications we examine, the source and destination buffers are typically not </a:t>
            </a:r>
            <a:r>
              <a:rPr lang="en-US" dirty="0" err="1"/>
              <a:t>cacheline</a:t>
            </a:r>
            <a:r>
              <a:rPr lang="en-US" dirty="0"/>
              <a:t>-aligned with each other. </a:t>
            </a:r>
          </a:p>
          <a:p>
            <a:r>
              <a:rPr lang="en-US" dirty="0"/>
              <a:t>For our system this causes additional access latencies to fetch data (full details in the paper). </a:t>
            </a:r>
          </a:p>
          <a:p>
            <a:r>
              <a:rPr lang="en-US" dirty="0"/>
              <a:t>The runtime of each system is normalized to the time taken by </a:t>
            </a:r>
            <a:r>
              <a:rPr lang="en-US" dirty="0" err="1"/>
              <a:t>memcpy</a:t>
            </a:r>
            <a:r>
              <a:rPr lang="en-US" dirty="0"/>
              <a:t>, with higher meaning slower. We analyze the runtime when different percentages of the 4 MB destination buffer are accessed.</a:t>
            </a:r>
          </a:p>
          <a:p>
            <a:r>
              <a:rPr lang="en-US" dirty="0"/>
              <a:t>As we previously saw, </a:t>
            </a:r>
            <a:r>
              <a:rPr lang="en-US" dirty="0" err="1"/>
              <a:t>zIO</a:t>
            </a:r>
            <a:r>
              <a:rPr lang="en-US" dirty="0"/>
              <a:t> outperforms (MC)^2 when the dataset isn’t accessed. However, once we start accessing the destination, </a:t>
            </a:r>
            <a:r>
              <a:rPr lang="en-US" dirty="0" err="1"/>
              <a:t>zIO</a:t>
            </a:r>
            <a:r>
              <a:rPr lang="en-US" dirty="0"/>
              <a:t> starts seeing page faults triggering copies. When more than 25% of the dataset is accessed it starts performing worse than </a:t>
            </a:r>
            <a:r>
              <a:rPr lang="en-US" dirty="0" err="1"/>
              <a:t>memcpy</a:t>
            </a:r>
            <a:r>
              <a:rPr lang="en-US" dirty="0"/>
              <a:t>. </a:t>
            </a:r>
          </a:p>
          <a:p>
            <a:r>
              <a:rPr lang="en-US" dirty="0"/>
              <a:t>On the other hand, (MC)^2 is able to retain low latency penalties.</a:t>
            </a:r>
          </a:p>
          <a:p>
            <a:r>
              <a:rPr lang="en-US" dirty="0"/>
              <a:t>Surprisingly, even when the entire dataset is accessed, MC^2 outperforms </a:t>
            </a:r>
            <a:r>
              <a:rPr lang="en-US" dirty="0" err="1"/>
              <a:t>memcpy</a:t>
            </a:r>
            <a:r>
              <a:rPr lang="en-US" dirty="0"/>
              <a:t>. We find that this is because the cache prefetcher hides some of the extra access latencies. When we turn off the prefetcher, we see that it slows down compared to </a:t>
            </a:r>
            <a:r>
              <a:rPr lang="en-US" dirty="0" err="1"/>
              <a:t>memcpy</a:t>
            </a:r>
            <a:r>
              <a:rPr lang="en-US" dirty="0"/>
              <a:t>, showing the impact of copy latency hiding.</a:t>
            </a:r>
          </a:p>
          <a:p>
            <a:r>
              <a:rPr lang="en-US" dirty="0"/>
              <a:t>When the source and destination are aligned, we see even better performance.</a:t>
            </a:r>
          </a:p>
        </p:txBody>
      </p:sp>
      <p:sp>
        <p:nvSpPr>
          <p:cNvPr id="4" name="Slide Number Placeholder 3"/>
          <p:cNvSpPr>
            <a:spLocks noGrp="1"/>
          </p:cNvSpPr>
          <p:nvPr>
            <p:ph type="sldNum" sz="quarter" idx="5"/>
          </p:nvPr>
        </p:nvSpPr>
        <p:spPr/>
        <p:txBody>
          <a:bodyPr/>
          <a:lstStyle/>
          <a:p>
            <a:fld id="{9CC04799-D10D-A145-8C9A-5358787D84C0}" type="slidenum">
              <a:rPr lang="en-US" smtClean="0"/>
              <a:t>17</a:t>
            </a:fld>
            <a:endParaRPr lang="en-US"/>
          </a:p>
        </p:txBody>
      </p:sp>
    </p:spTree>
    <p:extLst>
      <p:ext uri="{BB962C8B-B14F-4D97-AF65-F5344CB8AC3E}">
        <p14:creationId xmlns:p14="http://schemas.microsoft.com/office/powerpoint/2010/main" val="2918901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to the performance of applications with </a:t>
            </a:r>
            <a:r>
              <a:rPr lang="en-US" dirty="0" err="1"/>
              <a:t>MCSquare</a:t>
            </a:r>
            <a:r>
              <a:rPr lang="en-US" dirty="0"/>
              <a:t>, we see that many database transactions involve updating only small portions of a tuple. For example, in TPCC, decrementing the quantity of stock of an item being sold in a store may only update 1 – 2 % of the total tuple size. As we previously saw, this leads to excessive data being copied for the read-copy-update performed by MVCC databases.</a:t>
            </a:r>
          </a:p>
          <a:p>
            <a:r>
              <a:rPr lang="en-US" dirty="0"/>
              <a:t>With (MC)^2, we can pay only the copy overhead for the portion of the tuple updated.</a:t>
            </a:r>
          </a:p>
          <a:p>
            <a:r>
              <a:rPr lang="en-US" dirty="0"/>
              <a:t>To evaluate this, we enhanced the Cicada database with (MC)^2 and performed repeated operations on a table with 8KB sized rows modifying different fractions of the tuple and measuring throughput. These operations are split 50:50 between reads and updates typical of write-intensive DB workloads. We used 8 threads saturating the cores on our system.</a:t>
            </a:r>
          </a:p>
          <a:p>
            <a:r>
              <a:rPr lang="en-US" dirty="0"/>
              <a:t>(MC)^2 is able to provide up to 78% higher throughput, since it reduces the memory bandwidth consumed for smaller update fractions.</a:t>
            </a:r>
          </a:p>
          <a:p>
            <a:r>
              <a:rPr lang="en-US" dirty="0"/>
              <a:t>Our paper contains more evaluation for workloads including huge page COW faults, and kernel buffer copying.</a:t>
            </a:r>
          </a:p>
          <a:p>
            <a:endParaRPr lang="en-US" dirty="0"/>
          </a:p>
        </p:txBody>
      </p:sp>
      <p:sp>
        <p:nvSpPr>
          <p:cNvPr id="4" name="Slide Number Placeholder 3"/>
          <p:cNvSpPr>
            <a:spLocks noGrp="1"/>
          </p:cNvSpPr>
          <p:nvPr>
            <p:ph type="sldNum" sz="quarter" idx="5"/>
          </p:nvPr>
        </p:nvSpPr>
        <p:spPr/>
        <p:txBody>
          <a:bodyPr/>
          <a:lstStyle/>
          <a:p>
            <a:fld id="{9CC04799-D10D-A145-8C9A-5358787D84C0}" type="slidenum">
              <a:rPr lang="en-US" smtClean="0"/>
              <a:t>18</a:t>
            </a:fld>
            <a:endParaRPr lang="en-US"/>
          </a:p>
        </p:txBody>
      </p:sp>
    </p:spTree>
    <p:extLst>
      <p:ext uri="{BB962C8B-B14F-4D97-AF65-F5344CB8AC3E}">
        <p14:creationId xmlns:p14="http://schemas.microsoft.com/office/powerpoint/2010/main" val="13408526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analyze (MC)^2 with a </a:t>
            </a:r>
            <a:r>
              <a:rPr lang="en-US" dirty="0" err="1"/>
              <a:t>protobuf</a:t>
            </a:r>
            <a:r>
              <a:rPr lang="en-US" dirty="0"/>
              <a:t> workload provided in Google’s </a:t>
            </a:r>
            <a:r>
              <a:rPr lang="en-US" dirty="0" err="1"/>
              <a:t>Fleetbench</a:t>
            </a:r>
            <a:r>
              <a:rPr lang="en-US" dirty="0"/>
              <a:t> benchmark suite. </a:t>
            </a:r>
            <a:r>
              <a:rPr lang="en-US" dirty="0" err="1"/>
              <a:t>Fleetbench</a:t>
            </a:r>
            <a:r>
              <a:rPr lang="en-US" dirty="0"/>
              <a:t> contains workloads dedicated to common hot library functions, constructed using traces from production servers. We find that (MC)^2 has 43% lower runtime compared to </a:t>
            </a:r>
            <a:r>
              <a:rPr lang="en-US" dirty="0" err="1"/>
              <a:t>memcpy</a:t>
            </a:r>
            <a:r>
              <a:rPr lang="en-US" dirty="0"/>
              <a:t>. </a:t>
            </a:r>
            <a:r>
              <a:rPr lang="en-US" dirty="0" err="1"/>
              <a:t>zIO</a:t>
            </a:r>
            <a:r>
              <a:rPr lang="en-US" dirty="0"/>
              <a:t> is unable to generate any performance benefit since all the copies in this benchmark were smaller than the 4 KB page size it requires to elide copies. </a:t>
            </a:r>
          </a:p>
          <a:p>
            <a:endParaRPr lang="en-US" dirty="0"/>
          </a:p>
          <a:p>
            <a:r>
              <a:rPr lang="en-US" dirty="0"/>
              <a:t>We also replicated an experiment from the </a:t>
            </a:r>
            <a:r>
              <a:rPr lang="en-US" dirty="0" err="1"/>
              <a:t>zIO</a:t>
            </a:r>
            <a:r>
              <a:rPr lang="en-US" dirty="0"/>
              <a:t> paper, where MongoDB insertions are performed using 100KB fields and 10 fields per insertion. (MC)^2 provides on average 15% lower latency for insertion, while </a:t>
            </a:r>
            <a:r>
              <a:rPr lang="en-US" dirty="0" err="1"/>
              <a:t>zIO</a:t>
            </a:r>
            <a:r>
              <a:rPr lang="en-US" dirty="0"/>
              <a:t> slows down by 9%. This is because copied data is later accessed, triggering page faults for </a:t>
            </a:r>
            <a:r>
              <a:rPr lang="en-US" dirty="0" err="1"/>
              <a:t>zIO</a:t>
            </a:r>
            <a:r>
              <a:rPr lang="en-US" dirty="0"/>
              <a:t> which (MC)^2 avoids.</a:t>
            </a:r>
          </a:p>
        </p:txBody>
      </p:sp>
      <p:sp>
        <p:nvSpPr>
          <p:cNvPr id="4" name="Slide Number Placeholder 3"/>
          <p:cNvSpPr>
            <a:spLocks noGrp="1"/>
          </p:cNvSpPr>
          <p:nvPr>
            <p:ph type="sldNum" sz="quarter" idx="5"/>
          </p:nvPr>
        </p:nvSpPr>
        <p:spPr/>
        <p:txBody>
          <a:bodyPr/>
          <a:lstStyle/>
          <a:p>
            <a:fld id="{9CC04799-D10D-A145-8C9A-5358787D84C0}" type="slidenum">
              <a:rPr lang="en-US" smtClean="0"/>
              <a:t>19</a:t>
            </a:fld>
            <a:endParaRPr lang="en-US"/>
          </a:p>
        </p:txBody>
      </p:sp>
    </p:spTree>
    <p:extLst>
      <p:ext uri="{BB962C8B-B14F-4D97-AF65-F5344CB8AC3E}">
        <p14:creationId xmlns:p14="http://schemas.microsoft.com/office/powerpoint/2010/main" val="2504515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Prior work has shown that memory movement consumes a high amount of overhead across many processes.</a:t>
            </a:r>
          </a:p>
          <a:p>
            <a:r>
              <a:rPr lang="en-US" dirty="0"/>
              <a:t>A 2015 paper profiled the </a:t>
            </a:r>
            <a:r>
              <a:rPr lang="en-US" dirty="0" err="1"/>
              <a:t>behaviour</a:t>
            </a:r>
            <a:r>
              <a:rPr lang="en-US" dirty="0"/>
              <a:t> of applications in Google’s datacenters and found that up to 7% of all CPU cycles were consumed by memory movement.</a:t>
            </a:r>
          </a:p>
          <a:p>
            <a:r>
              <a:rPr lang="en-US" dirty="0"/>
              <a:t>In addition, RPC calls and </a:t>
            </a:r>
            <a:r>
              <a:rPr lang="en-US" dirty="0" err="1"/>
              <a:t>protobuf</a:t>
            </a:r>
            <a:r>
              <a:rPr lang="en-US" dirty="0"/>
              <a:t> also had high copy overheads.</a:t>
            </a:r>
          </a:p>
          <a:p>
            <a:r>
              <a:rPr lang="en-US" dirty="0"/>
              <a:t>Another paper profiling Meta’s most popular microservices in 2020 saw similar trends with copy overheads of up to 14%.</a:t>
            </a:r>
          </a:p>
        </p:txBody>
      </p:sp>
      <p:sp>
        <p:nvSpPr>
          <p:cNvPr id="4" name="Slide Number Placeholder 3"/>
          <p:cNvSpPr>
            <a:spLocks noGrp="1"/>
          </p:cNvSpPr>
          <p:nvPr>
            <p:ph type="sldNum" sz="quarter" idx="5"/>
          </p:nvPr>
        </p:nvSpPr>
        <p:spPr/>
        <p:txBody>
          <a:bodyPr/>
          <a:lstStyle/>
          <a:p>
            <a:fld id="{9CC04799-D10D-A145-8C9A-5358787D84C0}" type="slidenum">
              <a:rPr lang="en-US" smtClean="0"/>
              <a:t>2</a:t>
            </a:fld>
            <a:endParaRPr lang="en-US"/>
          </a:p>
        </p:txBody>
      </p:sp>
    </p:spTree>
    <p:extLst>
      <p:ext uri="{BB962C8B-B14F-4D97-AF65-F5344CB8AC3E}">
        <p14:creationId xmlns:p14="http://schemas.microsoft.com/office/powerpoint/2010/main" val="7861400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 We introduce </a:t>
            </a:r>
            <a:r>
              <a:rPr lang="en-US" dirty="0" err="1"/>
              <a:t>MCSquare</a:t>
            </a:r>
            <a:r>
              <a:rPr lang="en-US" dirty="0"/>
              <a:t> a novel lazy copy mechanism at the memory controller, which provides up to 11x faster copying than standard </a:t>
            </a:r>
            <a:r>
              <a:rPr lang="en-US" dirty="0" err="1"/>
              <a:t>memcpy</a:t>
            </a:r>
            <a:r>
              <a:rPr lang="en-US" dirty="0"/>
              <a:t>. It provides benefits across workloads such as </a:t>
            </a:r>
            <a:r>
              <a:rPr lang="en-US" dirty="0" err="1"/>
              <a:t>Protobuf</a:t>
            </a:r>
            <a:r>
              <a:rPr lang="en-US" dirty="0"/>
              <a:t>, MongoDB, and MVCC </a:t>
            </a:r>
            <a:r>
              <a:rPr lang="en-US" dirty="0" err="1"/>
              <a:t>databses</a:t>
            </a:r>
            <a:r>
              <a:rPr lang="en-US" dirty="0"/>
              <a:t>. Our code is completely open-source on </a:t>
            </a:r>
            <a:r>
              <a:rPr lang="en-US" dirty="0" err="1"/>
              <a:t>Github</a:t>
            </a:r>
            <a:r>
              <a:rPr lang="en-US" dirty="0"/>
              <a:t>. Thanks </a:t>
            </a:r>
            <a:r>
              <a:rPr lang="en-US"/>
              <a:t>for attending the talk.</a:t>
            </a:r>
            <a:endParaRPr lang="en-US" dirty="0"/>
          </a:p>
        </p:txBody>
      </p:sp>
      <p:sp>
        <p:nvSpPr>
          <p:cNvPr id="4" name="Slide Number Placeholder 3"/>
          <p:cNvSpPr>
            <a:spLocks noGrp="1"/>
          </p:cNvSpPr>
          <p:nvPr>
            <p:ph type="sldNum" sz="quarter" idx="5"/>
          </p:nvPr>
        </p:nvSpPr>
        <p:spPr/>
        <p:txBody>
          <a:bodyPr/>
          <a:lstStyle/>
          <a:p>
            <a:fld id="{9CC04799-D10D-A145-8C9A-5358787D84C0}" type="slidenum">
              <a:rPr lang="en-US" smtClean="0"/>
              <a:t>20</a:t>
            </a:fld>
            <a:endParaRPr lang="en-US"/>
          </a:p>
        </p:txBody>
      </p:sp>
    </p:spTree>
    <p:extLst>
      <p:ext uri="{BB962C8B-B14F-4D97-AF65-F5344CB8AC3E}">
        <p14:creationId xmlns:p14="http://schemas.microsoft.com/office/powerpoint/2010/main" val="28002007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perform an experiment where the data is randomly accessed instead of sequentially. It’s worth noting that these types of access patterns are rare, as it reduces the efficiency of the cache.</a:t>
            </a:r>
          </a:p>
          <a:p>
            <a:r>
              <a:rPr lang="en-US" dirty="0"/>
              <a:t>Here, </a:t>
            </a:r>
            <a:r>
              <a:rPr lang="en-US" dirty="0" err="1"/>
              <a:t>zIO</a:t>
            </a:r>
            <a:r>
              <a:rPr lang="en-US" dirty="0"/>
              <a:t> incurs a heavy overhead at 12.5%, since almost every access is to a different page, forcing it to resolve page faults on every access. As the number of accesses increase, it starts seeing accesses to previously faulted pages, reducing its relative runtime.</a:t>
            </a:r>
          </a:p>
          <a:p>
            <a:r>
              <a:rPr lang="en-US" dirty="0"/>
              <a:t>(MC)^2 performs near the performance of </a:t>
            </a:r>
            <a:r>
              <a:rPr lang="en-US" dirty="0" err="1"/>
              <a:t>memcpy</a:t>
            </a:r>
            <a:r>
              <a:rPr lang="en-US" dirty="0"/>
              <a:t>. This is due to an optimization we use where we write data back to the destination on a read operation, making further reads avoid (MC)^2, further details in the paper.</a:t>
            </a:r>
          </a:p>
          <a:p>
            <a:r>
              <a:rPr lang="en-US" dirty="0"/>
              <a:t>Without this optimization, (MC)^2 would’ve performed 60% worse.</a:t>
            </a:r>
          </a:p>
        </p:txBody>
      </p:sp>
      <p:sp>
        <p:nvSpPr>
          <p:cNvPr id="4" name="Slide Number Placeholder 3"/>
          <p:cNvSpPr>
            <a:spLocks noGrp="1"/>
          </p:cNvSpPr>
          <p:nvPr>
            <p:ph type="sldNum" sz="quarter" idx="5"/>
          </p:nvPr>
        </p:nvSpPr>
        <p:spPr/>
        <p:txBody>
          <a:bodyPr/>
          <a:lstStyle/>
          <a:p>
            <a:fld id="{9CC04799-D10D-A145-8C9A-5358787D84C0}" type="slidenum">
              <a:rPr lang="en-US" smtClean="0"/>
              <a:t>22</a:t>
            </a:fld>
            <a:endParaRPr lang="en-US"/>
          </a:p>
        </p:txBody>
      </p:sp>
    </p:spTree>
    <p:extLst>
      <p:ext uri="{BB962C8B-B14F-4D97-AF65-F5344CB8AC3E}">
        <p14:creationId xmlns:p14="http://schemas.microsoft.com/office/powerpoint/2010/main" val="30119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Reads to the source buffer experiences no change because of our system.</a:t>
            </a:r>
          </a:p>
        </p:txBody>
      </p:sp>
      <p:sp>
        <p:nvSpPr>
          <p:cNvPr id="4" name="Slide Number Placeholder 3"/>
          <p:cNvSpPr>
            <a:spLocks noGrp="1"/>
          </p:cNvSpPr>
          <p:nvPr>
            <p:ph type="sldNum" sz="quarter" idx="5"/>
          </p:nvPr>
        </p:nvSpPr>
        <p:spPr/>
        <p:txBody>
          <a:bodyPr/>
          <a:lstStyle/>
          <a:p>
            <a:fld id="{9CC04799-D10D-A145-8C9A-5358787D84C0}" type="slidenum">
              <a:rPr lang="en-US" smtClean="0"/>
              <a:t>23</a:t>
            </a:fld>
            <a:endParaRPr lang="en-US"/>
          </a:p>
        </p:txBody>
      </p:sp>
    </p:spTree>
    <p:extLst>
      <p:ext uri="{BB962C8B-B14F-4D97-AF65-F5344CB8AC3E}">
        <p14:creationId xmlns:p14="http://schemas.microsoft.com/office/powerpoint/2010/main" val="41964136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Writes to the source </a:t>
            </a:r>
            <a:r>
              <a:rPr lang="en-US" dirty="0" err="1"/>
              <a:t>cacheline</a:t>
            </a:r>
            <a:r>
              <a:rPr lang="en-US" dirty="0"/>
              <a:t> are a bit more involved since we need to make sure that the data that should’ve been copied to the destination isn’t lost.</a:t>
            </a:r>
          </a:p>
          <a:p>
            <a:r>
              <a:rPr lang="en-US" dirty="0"/>
              <a:t>When the write reaches memory, the CTT is looked up. </a:t>
            </a:r>
          </a:p>
          <a:p>
            <a:r>
              <a:rPr lang="en-US" dirty="0"/>
              <a:t>Since the write is to the source </a:t>
            </a:r>
            <a:r>
              <a:rPr lang="en-US" dirty="0" err="1"/>
              <a:t>cacheline</a:t>
            </a:r>
            <a:r>
              <a:rPr lang="en-US" dirty="0"/>
              <a:t>, we hold it in the BPQ.</a:t>
            </a:r>
          </a:p>
          <a:p>
            <a:r>
              <a:rPr lang="en-US" dirty="0"/>
              <a:t>The memory controller then reads the SRC from memory. This data is then sent to the memory controller containing the destination.</a:t>
            </a:r>
          </a:p>
          <a:p>
            <a:r>
              <a:rPr lang="en-US" dirty="0"/>
              <a:t>The data is then written to the destination </a:t>
            </a:r>
            <a:r>
              <a:rPr lang="en-US" dirty="0" err="1"/>
              <a:t>cacheline</a:t>
            </a:r>
            <a:r>
              <a:rPr lang="en-US" dirty="0"/>
              <a:t>, and the entry is removed from the CTT. This is essentially the “lazy copy” in action.</a:t>
            </a:r>
          </a:p>
          <a:p>
            <a:r>
              <a:rPr lang="en-US" dirty="0"/>
              <a:t>An acknowledgement is broadcast to the other memory controllers so that they also remove the entry.</a:t>
            </a:r>
          </a:p>
          <a:p>
            <a:r>
              <a:rPr lang="en-US" dirty="0"/>
              <a:t>The source write is then removed from BPQ then sent to memory.</a:t>
            </a:r>
          </a:p>
        </p:txBody>
      </p:sp>
      <p:sp>
        <p:nvSpPr>
          <p:cNvPr id="4" name="Slide Number Placeholder 3"/>
          <p:cNvSpPr>
            <a:spLocks noGrp="1"/>
          </p:cNvSpPr>
          <p:nvPr>
            <p:ph type="sldNum" sz="quarter" idx="5"/>
          </p:nvPr>
        </p:nvSpPr>
        <p:spPr/>
        <p:txBody>
          <a:bodyPr/>
          <a:lstStyle/>
          <a:p>
            <a:fld id="{9CC04799-D10D-A145-8C9A-5358787D84C0}" type="slidenum">
              <a:rPr lang="en-US" smtClean="0"/>
              <a:t>24</a:t>
            </a:fld>
            <a:endParaRPr lang="en-US"/>
          </a:p>
        </p:txBody>
      </p:sp>
    </p:spTree>
    <p:extLst>
      <p:ext uri="{BB962C8B-B14F-4D97-AF65-F5344CB8AC3E}">
        <p14:creationId xmlns:p14="http://schemas.microsoft.com/office/powerpoint/2010/main" val="25949148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Writes to destination buffers are a bit simpler.</a:t>
            </a:r>
          </a:p>
          <a:p>
            <a:r>
              <a:rPr lang="en-US" dirty="0"/>
              <a:t>When the write reaches the memory controller, it causes the entry in the CTT to be removed.</a:t>
            </a:r>
          </a:p>
          <a:p>
            <a:r>
              <a:rPr lang="en-US" dirty="0"/>
              <a:t>The write happens to the destination as normal.</a:t>
            </a:r>
          </a:p>
          <a:p>
            <a:r>
              <a:rPr lang="en-US" dirty="0"/>
              <a:t>An acknowledgement is then generated and sent to the other memory controllers so that they can invalidate their entries as well.</a:t>
            </a:r>
          </a:p>
        </p:txBody>
      </p:sp>
      <p:sp>
        <p:nvSpPr>
          <p:cNvPr id="4" name="Slide Number Placeholder 3"/>
          <p:cNvSpPr>
            <a:spLocks noGrp="1"/>
          </p:cNvSpPr>
          <p:nvPr>
            <p:ph type="sldNum" sz="quarter" idx="5"/>
          </p:nvPr>
        </p:nvSpPr>
        <p:spPr/>
        <p:txBody>
          <a:bodyPr/>
          <a:lstStyle/>
          <a:p>
            <a:fld id="{9CC04799-D10D-A145-8C9A-5358787D84C0}" type="slidenum">
              <a:rPr lang="en-US" smtClean="0"/>
              <a:t>25</a:t>
            </a:fld>
            <a:endParaRPr lang="en-US"/>
          </a:p>
        </p:txBody>
      </p:sp>
    </p:spTree>
    <p:extLst>
      <p:ext uri="{BB962C8B-B14F-4D97-AF65-F5344CB8AC3E}">
        <p14:creationId xmlns:p14="http://schemas.microsoft.com/office/powerpoint/2010/main" val="29870084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remove these restrictions from the programmer, we provide a software wrapper around this instruction which internally handles all the restrictions.</a:t>
            </a:r>
          </a:p>
          <a:p>
            <a:r>
              <a:rPr lang="en-US" dirty="0"/>
              <a:t>It first </a:t>
            </a:r>
            <a:r>
              <a:rPr lang="en-US" dirty="0" err="1"/>
              <a:t>cacheline</a:t>
            </a:r>
            <a:r>
              <a:rPr lang="en-US" dirty="0"/>
              <a:t>-aligns the destination address, manually copying data needed to align it.</a:t>
            </a:r>
          </a:p>
          <a:p>
            <a:r>
              <a:rPr lang="en-US" dirty="0"/>
              <a:t>It then checks how much data is remaining within the source and destination pages.</a:t>
            </a:r>
          </a:p>
          <a:p>
            <a:r>
              <a:rPr lang="en-US" dirty="0"/>
              <a:t>It then calls the MCLAZY instruction if there is at least a </a:t>
            </a:r>
            <a:r>
              <a:rPr lang="en-US" dirty="0" err="1"/>
              <a:t>cacheline</a:t>
            </a:r>
            <a:r>
              <a:rPr lang="en-US" dirty="0"/>
              <a:t> size left.</a:t>
            </a:r>
          </a:p>
          <a:p>
            <a:r>
              <a:rPr lang="en-US" dirty="0"/>
              <a:t>It repeats this process for the entire lazy copy requested.</a:t>
            </a:r>
          </a:p>
        </p:txBody>
      </p:sp>
      <p:sp>
        <p:nvSpPr>
          <p:cNvPr id="4" name="Slide Number Placeholder 3"/>
          <p:cNvSpPr>
            <a:spLocks noGrp="1"/>
          </p:cNvSpPr>
          <p:nvPr>
            <p:ph type="sldNum" sz="quarter" idx="5"/>
          </p:nvPr>
        </p:nvSpPr>
        <p:spPr/>
        <p:txBody>
          <a:bodyPr/>
          <a:lstStyle/>
          <a:p>
            <a:fld id="{9CC04799-D10D-A145-8C9A-5358787D84C0}" type="slidenum">
              <a:rPr lang="en-US" smtClean="0"/>
              <a:t>26</a:t>
            </a:fld>
            <a:endParaRPr lang="en-US"/>
          </a:p>
        </p:txBody>
      </p:sp>
    </p:spTree>
    <p:extLst>
      <p:ext uri="{BB962C8B-B14F-4D97-AF65-F5344CB8AC3E}">
        <p14:creationId xmlns:p14="http://schemas.microsoft.com/office/powerpoint/2010/main" val="11288859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interposed all the </a:t>
            </a:r>
            <a:r>
              <a:rPr lang="en-US" dirty="0" err="1"/>
              <a:t>memcpy</a:t>
            </a:r>
            <a:r>
              <a:rPr lang="en-US" dirty="0"/>
              <a:t> calls in the workload and we found that most of the copies in the range of a few KB.</a:t>
            </a:r>
          </a:p>
        </p:txBody>
      </p:sp>
      <p:sp>
        <p:nvSpPr>
          <p:cNvPr id="4" name="Slide Number Placeholder 3"/>
          <p:cNvSpPr>
            <a:spLocks noGrp="1"/>
          </p:cNvSpPr>
          <p:nvPr>
            <p:ph type="sldNum" sz="quarter" idx="5"/>
          </p:nvPr>
        </p:nvSpPr>
        <p:spPr/>
        <p:txBody>
          <a:bodyPr/>
          <a:lstStyle/>
          <a:p>
            <a:fld id="{9CC04799-D10D-A145-8C9A-5358787D84C0}" type="slidenum">
              <a:rPr lang="en-US" smtClean="0"/>
              <a:t>27</a:t>
            </a:fld>
            <a:endParaRPr lang="en-US"/>
          </a:p>
        </p:txBody>
      </p:sp>
    </p:spTree>
    <p:extLst>
      <p:ext uri="{BB962C8B-B14F-4D97-AF65-F5344CB8AC3E}">
        <p14:creationId xmlns:p14="http://schemas.microsoft.com/office/powerpoint/2010/main" val="3111353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used Perf a </a:t>
            </a:r>
            <a:r>
              <a:rPr lang="en-US" b="0" i="0" dirty="0">
                <a:solidFill>
                  <a:srgbClr val="BDC1C6"/>
                </a:solidFill>
                <a:effectLst/>
                <a:latin typeface="Roboto" panose="020F0502020204030204" pitchFamily="34" charset="0"/>
              </a:rPr>
              <a:t>performance analysis tool in Linux to examine the sources of overheads in </a:t>
            </a:r>
            <a:r>
              <a:rPr lang="en-US" b="0" i="0" dirty="0" err="1">
                <a:solidFill>
                  <a:srgbClr val="BDC1C6"/>
                </a:solidFill>
                <a:effectLst/>
                <a:latin typeface="Roboto" panose="020F0502020204030204" pitchFamily="34" charset="0"/>
              </a:rPr>
              <a:t>Protobuf</a:t>
            </a:r>
            <a:r>
              <a:rPr lang="en-US" b="0" i="0" dirty="0">
                <a:solidFill>
                  <a:srgbClr val="BDC1C6"/>
                </a:solidFill>
                <a:effectLst/>
                <a:latin typeface="Roboto" panose="020F0502020204030204" pitchFamily="34" charset="0"/>
              </a:rPr>
              <a:t>.</a:t>
            </a:r>
          </a:p>
          <a:p>
            <a:r>
              <a:rPr lang="en-US" b="0" i="0" dirty="0">
                <a:solidFill>
                  <a:srgbClr val="BDC1C6"/>
                </a:solidFill>
                <a:effectLst/>
                <a:latin typeface="Roboto" panose="020F0502020204030204" pitchFamily="34" charset="0"/>
              </a:rPr>
              <a:t>We found that </a:t>
            </a:r>
            <a:r>
              <a:rPr lang="en-US" b="0" i="0" dirty="0" err="1">
                <a:solidFill>
                  <a:srgbClr val="BDC1C6"/>
                </a:solidFill>
                <a:effectLst/>
                <a:latin typeface="Roboto" panose="020F0502020204030204" pitchFamily="34" charset="0"/>
              </a:rPr>
              <a:t>Memcpy</a:t>
            </a:r>
            <a:r>
              <a:rPr lang="en-US" b="0" i="0" dirty="0">
                <a:solidFill>
                  <a:srgbClr val="BDC1C6"/>
                </a:solidFill>
                <a:effectLst/>
                <a:latin typeface="Roboto" panose="020F0502020204030204" pitchFamily="34" charset="0"/>
              </a:rPr>
              <a:t> had a 29% overhead in this application.</a:t>
            </a:r>
          </a:p>
          <a:p>
            <a:r>
              <a:rPr lang="en-US" b="0" i="0" dirty="0">
                <a:solidFill>
                  <a:srgbClr val="BDC1C6"/>
                </a:solidFill>
                <a:effectLst/>
                <a:latin typeface="Roboto" panose="020F0502020204030204" pitchFamily="34" charset="0"/>
              </a:rPr>
              <a:t>Of this, 28.5% of memory accesses generated by </a:t>
            </a:r>
            <a:r>
              <a:rPr lang="en-US" b="0" i="0" dirty="0" err="1">
                <a:solidFill>
                  <a:srgbClr val="BDC1C6"/>
                </a:solidFill>
                <a:effectLst/>
                <a:latin typeface="Roboto" panose="020F0502020204030204" pitchFamily="34" charset="0"/>
              </a:rPr>
              <a:t>memcpy</a:t>
            </a:r>
            <a:r>
              <a:rPr lang="en-US" b="0" i="0" dirty="0">
                <a:solidFill>
                  <a:srgbClr val="BDC1C6"/>
                </a:solidFill>
                <a:effectLst/>
                <a:latin typeface="Roboto" panose="020F0502020204030204" pitchFamily="34" charset="0"/>
              </a:rPr>
              <a:t> were cache misses, which means the data had to be fetched from memory.</a:t>
            </a:r>
          </a:p>
          <a:p>
            <a:r>
              <a:rPr lang="en-US" b="0" i="0" dirty="0">
                <a:solidFill>
                  <a:srgbClr val="BDC1C6"/>
                </a:solidFill>
                <a:effectLst/>
                <a:latin typeface="Roboto" panose="020F0502020204030204" pitchFamily="34" charset="0"/>
              </a:rPr>
              <a:t>92% of the time, there was an operation within the CPU waiting for a memory access to complete.</a:t>
            </a:r>
          </a:p>
          <a:p>
            <a:r>
              <a:rPr lang="en-US" b="0" i="0" dirty="0">
                <a:solidFill>
                  <a:srgbClr val="BDC1C6"/>
                </a:solidFill>
                <a:effectLst/>
                <a:latin typeface="Roboto" panose="020F0502020204030204" pitchFamily="34" charset="0"/>
              </a:rPr>
              <a:t>However, modern CPUs are able to hide memory latencies with out-of-order execution. </a:t>
            </a:r>
          </a:p>
          <a:p>
            <a:r>
              <a:rPr lang="en-US" b="0" i="0" dirty="0">
                <a:solidFill>
                  <a:srgbClr val="BDC1C6"/>
                </a:solidFill>
                <a:effectLst/>
                <a:latin typeface="Roboto" panose="020F0502020204030204" pitchFamily="34" charset="0"/>
              </a:rPr>
              <a:t>62.5% of the time, the CPU was stalled, waiting for a memory access to complete before it could make any progress.</a:t>
            </a:r>
            <a:endParaRPr lang="en-US" dirty="0"/>
          </a:p>
        </p:txBody>
      </p:sp>
      <p:sp>
        <p:nvSpPr>
          <p:cNvPr id="4" name="Slide Number Placeholder 3"/>
          <p:cNvSpPr>
            <a:spLocks noGrp="1"/>
          </p:cNvSpPr>
          <p:nvPr>
            <p:ph type="sldNum" sz="quarter" idx="5"/>
          </p:nvPr>
        </p:nvSpPr>
        <p:spPr/>
        <p:txBody>
          <a:bodyPr/>
          <a:lstStyle/>
          <a:p>
            <a:fld id="{9CC04799-D10D-A145-8C9A-5358787D84C0}" type="slidenum">
              <a:rPr lang="en-US" smtClean="0"/>
              <a:t>28</a:t>
            </a:fld>
            <a:endParaRPr lang="en-US"/>
          </a:p>
        </p:txBody>
      </p:sp>
    </p:spTree>
    <p:extLst>
      <p:ext uri="{BB962C8B-B14F-4D97-AF65-F5344CB8AC3E}">
        <p14:creationId xmlns:p14="http://schemas.microsoft.com/office/powerpoint/2010/main" val="4001329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ourselves conducted a study on several operations across different application domains that exhibited a high copy overhead.</a:t>
            </a:r>
          </a:p>
          <a:p>
            <a:r>
              <a:rPr lang="en-US" dirty="0"/>
              <a:t>We plot </a:t>
            </a:r>
            <a:r>
              <a:rPr lang="en-US" dirty="0" err="1"/>
              <a:t>flamegraphs</a:t>
            </a:r>
            <a:r>
              <a:rPr lang="en-US" dirty="0"/>
              <a:t> showing the amount of time spent in various functions of these operation, including memory copy times.</a:t>
            </a:r>
          </a:p>
          <a:p>
            <a:r>
              <a:rPr lang="en-US" dirty="0"/>
              <a:t>The top two graphs depict writes and insertions for an OLTP and NoSQL database respectively.</a:t>
            </a:r>
          </a:p>
          <a:p>
            <a:r>
              <a:rPr lang="en-US" dirty="0"/>
              <a:t>The bottom left graph shows OS copy-on-write faults, while the bottom right shows common </a:t>
            </a:r>
            <a:r>
              <a:rPr lang="en-US" dirty="0" err="1"/>
              <a:t>Protobuf</a:t>
            </a:r>
            <a:r>
              <a:rPr lang="en-US" dirty="0"/>
              <a:t> operations.</a:t>
            </a:r>
          </a:p>
          <a:p>
            <a:r>
              <a:rPr lang="en-US" dirty="0"/>
              <a:t>The bars highlighted in purple show the time spent copying, which can be up to 68% for these operations.</a:t>
            </a:r>
          </a:p>
        </p:txBody>
      </p:sp>
      <p:sp>
        <p:nvSpPr>
          <p:cNvPr id="4" name="Slide Number Placeholder 3"/>
          <p:cNvSpPr>
            <a:spLocks noGrp="1"/>
          </p:cNvSpPr>
          <p:nvPr>
            <p:ph type="sldNum" sz="quarter" idx="5"/>
          </p:nvPr>
        </p:nvSpPr>
        <p:spPr/>
        <p:txBody>
          <a:bodyPr/>
          <a:lstStyle/>
          <a:p>
            <a:fld id="{9CC04799-D10D-A145-8C9A-5358787D84C0}" type="slidenum">
              <a:rPr lang="en-US" smtClean="0"/>
              <a:t>3</a:t>
            </a:fld>
            <a:endParaRPr lang="en-US"/>
          </a:p>
        </p:txBody>
      </p:sp>
    </p:spTree>
    <p:extLst>
      <p:ext uri="{BB962C8B-B14F-4D97-AF65-F5344CB8AC3E}">
        <p14:creationId xmlns:p14="http://schemas.microsoft.com/office/powerpoint/2010/main" val="1214276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insights from looking at these applications are that apps typically use </a:t>
            </a:r>
            <a:r>
              <a:rPr lang="en-US" dirty="0" err="1"/>
              <a:t>memcpy</a:t>
            </a:r>
            <a:r>
              <a:rPr lang="en-US" dirty="0"/>
              <a:t> to fill temporary buffers. This can lead to excessive or redundant copies.</a:t>
            </a:r>
          </a:p>
          <a:p>
            <a:r>
              <a:rPr lang="en-US" dirty="0"/>
              <a:t>When copying happens in the critical path of the application processing, it becomes difficult for the CPU to hide its overhead, leading to ”killer microseconds” of copy execution</a:t>
            </a:r>
          </a:p>
        </p:txBody>
      </p:sp>
      <p:sp>
        <p:nvSpPr>
          <p:cNvPr id="4" name="Slide Number Placeholder 3"/>
          <p:cNvSpPr>
            <a:spLocks noGrp="1"/>
          </p:cNvSpPr>
          <p:nvPr>
            <p:ph type="sldNum" sz="quarter" idx="5"/>
          </p:nvPr>
        </p:nvSpPr>
        <p:spPr/>
        <p:txBody>
          <a:bodyPr/>
          <a:lstStyle/>
          <a:p>
            <a:fld id="{9CC04799-D10D-A145-8C9A-5358787D84C0}" type="slidenum">
              <a:rPr lang="en-US" smtClean="0"/>
              <a:t>4</a:t>
            </a:fld>
            <a:endParaRPr lang="en-US"/>
          </a:p>
        </p:txBody>
      </p:sp>
    </p:spTree>
    <p:extLst>
      <p:ext uri="{BB962C8B-B14F-4D97-AF65-F5344CB8AC3E}">
        <p14:creationId xmlns:p14="http://schemas.microsoft.com/office/powerpoint/2010/main" val="339935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see how copies are used in modern applications, let’s look at a typical use case: read-copy-updates in multi-version concurrency control databases.</a:t>
            </a:r>
          </a:p>
          <a:p>
            <a:r>
              <a:rPr lang="en-US" dirty="0"/>
              <a:t>MVCC databases copy rows or tuples being modified to local buffers to preserve isolation guarantees.</a:t>
            </a:r>
          </a:p>
          <a:p>
            <a:r>
              <a:rPr lang="en-US" dirty="0"/>
              <a:t>In this example, we see two threads performing transactions on the database concurrently, with one writer and one reader.</a:t>
            </a:r>
          </a:p>
          <a:p>
            <a:r>
              <a:rPr lang="en-US" dirty="0"/>
              <a:t>Before performing the modifications, the writer creates a copy of the row that it wishes to modify.</a:t>
            </a:r>
          </a:p>
          <a:p>
            <a:r>
              <a:rPr lang="en-US" dirty="0"/>
              <a:t>The writer then performs its required modification to its local copy.</a:t>
            </a:r>
          </a:p>
          <a:p>
            <a:r>
              <a:rPr lang="en-US" dirty="0"/>
              <a:t>This allows the reader to read the unmodified data from the original database and avoid inconsistencies in operations.</a:t>
            </a:r>
          </a:p>
          <a:p>
            <a:r>
              <a:rPr lang="en-US" dirty="0"/>
              <a:t>When the writer commits the transaction it merges its row back into the main database.</a:t>
            </a:r>
          </a:p>
          <a:p>
            <a:r>
              <a:rPr lang="en-US" dirty="0"/>
              <a:t>The entire row may not end up modified, in which case the writer copied more data than it actually needed to.</a:t>
            </a:r>
          </a:p>
          <a:p>
            <a:r>
              <a:rPr lang="en-US" dirty="0"/>
              <a:t>In addition, there’s potential for copy overheads to be hidden in the background while other DB operations are ongoing.</a:t>
            </a:r>
          </a:p>
          <a:p>
            <a:endParaRPr lang="en-US" dirty="0"/>
          </a:p>
        </p:txBody>
      </p:sp>
      <p:sp>
        <p:nvSpPr>
          <p:cNvPr id="4" name="Slide Number Placeholder 3"/>
          <p:cNvSpPr>
            <a:spLocks noGrp="1"/>
          </p:cNvSpPr>
          <p:nvPr>
            <p:ph type="sldNum" sz="quarter" idx="5"/>
          </p:nvPr>
        </p:nvSpPr>
        <p:spPr/>
        <p:txBody>
          <a:bodyPr/>
          <a:lstStyle/>
          <a:p>
            <a:fld id="{9CC04799-D10D-A145-8C9A-5358787D84C0}" type="slidenum">
              <a:rPr lang="en-US" smtClean="0"/>
              <a:t>5</a:t>
            </a:fld>
            <a:endParaRPr lang="en-US"/>
          </a:p>
        </p:txBody>
      </p:sp>
    </p:spTree>
    <p:extLst>
      <p:ext uri="{BB962C8B-B14F-4D97-AF65-F5344CB8AC3E}">
        <p14:creationId xmlns:p14="http://schemas.microsoft.com/office/powerpoint/2010/main" val="3721673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Currently, applications make use of what we refer to as “eager copying” where a copy operation causes data to be moved.</a:t>
            </a:r>
          </a:p>
          <a:p>
            <a:r>
              <a:rPr lang="en-US" dirty="0"/>
              <a:t>Then on access, the required data is obtained.</a:t>
            </a:r>
          </a:p>
          <a:p>
            <a:r>
              <a:rPr lang="en-US" dirty="0"/>
              <a:t>For the applications we previously saw, we find that this is not the best approach for data movement.</a:t>
            </a:r>
          </a:p>
        </p:txBody>
      </p:sp>
      <p:sp>
        <p:nvSpPr>
          <p:cNvPr id="4" name="Slide Number Placeholder 3"/>
          <p:cNvSpPr>
            <a:spLocks noGrp="1"/>
          </p:cNvSpPr>
          <p:nvPr>
            <p:ph type="sldNum" sz="quarter" idx="5"/>
          </p:nvPr>
        </p:nvSpPr>
        <p:spPr/>
        <p:txBody>
          <a:bodyPr/>
          <a:lstStyle/>
          <a:p>
            <a:fld id="{9CC04799-D10D-A145-8C9A-5358787D84C0}" type="slidenum">
              <a:rPr lang="en-US" smtClean="0"/>
              <a:t>6</a:t>
            </a:fld>
            <a:endParaRPr lang="en-US"/>
          </a:p>
        </p:txBody>
      </p:sp>
    </p:spTree>
    <p:extLst>
      <p:ext uri="{BB962C8B-B14F-4D97-AF65-F5344CB8AC3E}">
        <p14:creationId xmlns:p14="http://schemas.microsoft.com/office/powerpoint/2010/main" val="357736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instead propose performing data movement lazily.</a:t>
            </a:r>
          </a:p>
          <a:p>
            <a:r>
              <a:rPr lang="en-US" dirty="0"/>
              <a:t>On a copy operation, we don’t do anything.</a:t>
            </a:r>
          </a:p>
          <a:p>
            <a:r>
              <a:rPr lang="en-US" dirty="0"/>
              <a:t>When the data is accessed, we reroute the request to the appropriate location performing the data copy.</a:t>
            </a:r>
          </a:p>
          <a:p>
            <a:r>
              <a:rPr lang="en-US" dirty="0"/>
              <a:t>This method only copies data that is accessed from memory. Furthermore, this allows the hardware prefetcher to trigger copies before data is accessed hiding copy latencies.</a:t>
            </a:r>
          </a:p>
        </p:txBody>
      </p:sp>
      <p:sp>
        <p:nvSpPr>
          <p:cNvPr id="4" name="Slide Number Placeholder 3"/>
          <p:cNvSpPr>
            <a:spLocks noGrp="1"/>
          </p:cNvSpPr>
          <p:nvPr>
            <p:ph type="sldNum" sz="quarter" idx="5"/>
          </p:nvPr>
        </p:nvSpPr>
        <p:spPr/>
        <p:txBody>
          <a:bodyPr/>
          <a:lstStyle/>
          <a:p>
            <a:fld id="{9CC04799-D10D-A145-8C9A-5358787D84C0}" type="slidenum">
              <a:rPr lang="en-US" smtClean="0"/>
              <a:t>7</a:t>
            </a:fld>
            <a:endParaRPr lang="en-US"/>
          </a:p>
        </p:txBody>
      </p:sp>
    </p:spTree>
    <p:extLst>
      <p:ext uri="{BB962C8B-B14F-4D97-AF65-F5344CB8AC3E}">
        <p14:creationId xmlns:p14="http://schemas.microsoft.com/office/powerpoint/2010/main" val="200432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support this operation, we propose MC^2, performing lazy </a:t>
            </a:r>
            <a:r>
              <a:rPr lang="en-US" dirty="0" err="1"/>
              <a:t>memcopy</a:t>
            </a:r>
            <a:r>
              <a:rPr lang="en-US" dirty="0"/>
              <a:t> at the memory controller.</a:t>
            </a:r>
          </a:p>
          <a:p>
            <a:r>
              <a:rPr lang="en-US" dirty="0"/>
              <a:t>We find that the memory controller is the ideal place to handle this as all memory accesses must pass through it, and it frees up responsibilities from the CPU, providing opportunities for copy hiding. </a:t>
            </a:r>
          </a:p>
          <a:p>
            <a:r>
              <a:rPr lang="en-US" dirty="0"/>
              <a:t>This system consists of three main components. Hardware modifications to the memory controller, new instructions, and a software wrapper.</a:t>
            </a:r>
          </a:p>
          <a:p>
            <a:r>
              <a:rPr lang="en-US" dirty="0"/>
              <a:t>We’ll now look at each of these in-depth.</a:t>
            </a:r>
          </a:p>
        </p:txBody>
      </p:sp>
      <p:sp>
        <p:nvSpPr>
          <p:cNvPr id="4" name="Slide Number Placeholder 3"/>
          <p:cNvSpPr>
            <a:spLocks noGrp="1"/>
          </p:cNvSpPr>
          <p:nvPr>
            <p:ph type="sldNum" sz="quarter" idx="5"/>
          </p:nvPr>
        </p:nvSpPr>
        <p:spPr/>
        <p:txBody>
          <a:bodyPr/>
          <a:lstStyle/>
          <a:p>
            <a:fld id="{9CC04799-D10D-A145-8C9A-5358787D84C0}" type="slidenum">
              <a:rPr lang="en-US" smtClean="0"/>
              <a:t>8</a:t>
            </a:fld>
            <a:endParaRPr lang="en-US"/>
          </a:p>
        </p:txBody>
      </p:sp>
    </p:spTree>
    <p:extLst>
      <p:ext uri="{BB962C8B-B14F-4D97-AF65-F5344CB8AC3E}">
        <p14:creationId xmlns:p14="http://schemas.microsoft.com/office/powerpoint/2010/main" val="468173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add a copy tracking table or CTT, which tracks all the prospective copies.</a:t>
            </a:r>
          </a:p>
          <a:p>
            <a:r>
              <a:rPr lang="en-US" dirty="0"/>
              <a:t>Each entry in this table contains a 52-bit destination address, a 52-bit source address, and 21-bit size of executed copies, along with an active bit to check whether the entry is in use. We use 52 bits for addresses since this is typically the size of physical addresses in systems today. The 21-bit size allows each entry to track a prospective copy of up to 2 MB in size or the size of a large page. The entries in the CTT are kept coherent across memory controllers. The CTT is looked up in parallel with memory accesses, hiding its access latency in the critical path.</a:t>
            </a:r>
          </a:p>
          <a:p>
            <a:r>
              <a:rPr lang="en-US" dirty="0"/>
              <a:t>We also maintain a bounce pending queue, that temporarily holds writes to source buffers for consistency. The importance of the BPQ is explained in detail in our paper.</a:t>
            </a:r>
          </a:p>
          <a:p>
            <a:endParaRPr lang="en-US" dirty="0"/>
          </a:p>
          <a:p>
            <a:endParaRPr lang="en-US" dirty="0"/>
          </a:p>
        </p:txBody>
      </p:sp>
      <p:sp>
        <p:nvSpPr>
          <p:cNvPr id="4" name="Slide Number Placeholder 3"/>
          <p:cNvSpPr>
            <a:spLocks noGrp="1"/>
          </p:cNvSpPr>
          <p:nvPr>
            <p:ph type="sldNum" sz="quarter" idx="5"/>
          </p:nvPr>
        </p:nvSpPr>
        <p:spPr/>
        <p:txBody>
          <a:bodyPr/>
          <a:lstStyle/>
          <a:p>
            <a:fld id="{9CC04799-D10D-A145-8C9A-5358787D84C0}" type="slidenum">
              <a:rPr lang="en-US" smtClean="0"/>
              <a:t>9</a:t>
            </a:fld>
            <a:endParaRPr lang="en-US"/>
          </a:p>
        </p:txBody>
      </p:sp>
    </p:spTree>
    <p:extLst>
      <p:ext uri="{BB962C8B-B14F-4D97-AF65-F5344CB8AC3E}">
        <p14:creationId xmlns:p14="http://schemas.microsoft.com/office/powerpoint/2010/main" val="40618561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3" name="Picture 12" descr="W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2400" y="348996"/>
            <a:ext cx="1371600" cy="923544"/>
          </a:xfrm>
          <a:prstGeom prst="rect">
            <a:avLst/>
          </a:prstGeom>
        </p:spPr>
      </p:pic>
      <p:sp>
        <p:nvSpPr>
          <p:cNvPr id="2" name="Title 1"/>
          <p:cNvSpPr>
            <a:spLocks noGrp="1"/>
          </p:cNvSpPr>
          <p:nvPr>
            <p:ph type="title" hasCustomPrompt="1"/>
          </p:nvPr>
        </p:nvSpPr>
        <p:spPr>
          <a:xfrm>
            <a:off x="460375" y="644993"/>
            <a:ext cx="6972300" cy="2641756"/>
          </a:xfrm>
          <a:prstGeom prst="rect">
            <a:avLst/>
          </a:prstGeom>
        </p:spPr>
        <p:txBody>
          <a:bodyPr anchor="b"/>
          <a:lstStyle>
            <a:lvl1pPr algn="l">
              <a:defRPr sz="5000" b="1" i="0">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pic>
        <p:nvPicPr>
          <p:cNvPr id="11" name="Picture 10">
            <a:extLs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461" y="3426449"/>
            <a:ext cx="1597439" cy="139700"/>
          </a:xfrm>
          <a:prstGeom prst="rect">
            <a:avLst/>
          </a:prstGeom>
        </p:spPr>
      </p:pic>
      <p:pic>
        <p:nvPicPr>
          <p:cNvPr id="12" name="Picture 11" descr="Be Boundless logo"/>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68081" y="4599107"/>
            <a:ext cx="2416273" cy="212486"/>
          </a:xfrm>
          <a:prstGeom prst="rect">
            <a:avLst/>
          </a:prstGeom>
        </p:spPr>
      </p:pic>
    </p:spTree>
    <p:extLst>
      <p:ext uri="{BB962C8B-B14F-4D97-AF65-F5344CB8AC3E}">
        <p14:creationId xmlns:p14="http://schemas.microsoft.com/office/powerpoint/2010/main" val="2390259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0375" y="369733"/>
            <a:ext cx="8172210" cy="993775"/>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pic>
        <p:nvPicPr>
          <p:cNvPr id="11" name="Picture 10">
            <a:extLs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5874" y="1363508"/>
            <a:ext cx="1090095" cy="96362"/>
          </a:xfrm>
          <a:prstGeom prst="rect">
            <a:avLst/>
          </a:prstGeom>
        </p:spPr>
      </p:pic>
      <p:sp>
        <p:nvSpPr>
          <p:cNvPr id="7" name="Chart Placeholder 11"/>
          <p:cNvSpPr>
            <a:spLocks noGrp="1"/>
          </p:cNvSpPr>
          <p:nvPr>
            <p:ph type="chart" sz="quarter" idx="12" hasCustomPrompt="1"/>
          </p:nvPr>
        </p:nvSpPr>
        <p:spPr>
          <a:xfrm>
            <a:off x="447923" y="1724977"/>
            <a:ext cx="8184662" cy="2828169"/>
          </a:xfrm>
          <a:prstGeom prst="rect">
            <a:avLst/>
          </a:prstGeom>
        </p:spPr>
        <p:txBody>
          <a:bodyPr>
            <a:normAutofit/>
          </a:bodyPr>
          <a:lstStyle>
            <a:lvl1pPr marL="0" indent="0">
              <a:buNone/>
              <a:defRPr sz="2400" b="0" i="1" baseline="0">
                <a:solidFill>
                  <a:srgbClr val="FFFFFF"/>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6" name="Picture 5">
            <a:extLs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8081" y="4675530"/>
            <a:ext cx="2540000" cy="172311"/>
          </a:xfrm>
          <a:prstGeom prst="rect">
            <a:avLst/>
          </a:prstGeom>
        </p:spPr>
      </p:pic>
    </p:spTree>
    <p:extLst>
      <p:ext uri="{BB962C8B-B14F-4D97-AF65-F5344CB8AC3E}">
        <p14:creationId xmlns:p14="http://schemas.microsoft.com/office/powerpoint/2010/main" val="382856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3" name="Picture 12" descr="W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2400" y="348996"/>
            <a:ext cx="1371600" cy="923544"/>
          </a:xfrm>
          <a:prstGeom prst="rect">
            <a:avLst/>
          </a:prstGeom>
        </p:spPr>
      </p:pic>
      <p:sp>
        <p:nvSpPr>
          <p:cNvPr id="2" name="Title 1"/>
          <p:cNvSpPr>
            <a:spLocks noGrp="1"/>
          </p:cNvSpPr>
          <p:nvPr>
            <p:ph type="title" hasCustomPrompt="1"/>
          </p:nvPr>
        </p:nvSpPr>
        <p:spPr>
          <a:xfrm>
            <a:off x="460375" y="644993"/>
            <a:ext cx="6972300" cy="2641756"/>
          </a:xfrm>
          <a:prstGeom prst="rect">
            <a:avLst/>
          </a:prstGeom>
        </p:spPr>
        <p:txBody>
          <a:bodyPr anchor="b"/>
          <a:lstStyle>
            <a:lvl1pPr algn="l">
              <a:defRPr sz="5000" b="1" i="0">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pic>
        <p:nvPicPr>
          <p:cNvPr id="8" name="Picture 7">
            <a:extLs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568081" y="3426449"/>
            <a:ext cx="1600200" cy="139700"/>
          </a:xfrm>
          <a:prstGeom prst="rect">
            <a:avLst/>
          </a:prstGeom>
        </p:spPr>
      </p:pic>
      <p:pic>
        <p:nvPicPr>
          <p:cNvPr id="11" name="Picture 10" descr="Be Boundless logo"/>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68081" y="4599009"/>
            <a:ext cx="2425226" cy="213273"/>
          </a:xfrm>
          <a:prstGeom prst="rect">
            <a:avLst/>
          </a:prstGeom>
        </p:spPr>
      </p:pic>
    </p:spTree>
    <p:extLst>
      <p:ext uri="{BB962C8B-B14F-4D97-AF65-F5344CB8AC3E}">
        <p14:creationId xmlns:p14="http://schemas.microsoft.com/office/powerpoint/2010/main" val="3397191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4" name="Picture 13" descr="W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32993" y="348996"/>
            <a:ext cx="1371600" cy="923544"/>
          </a:xfrm>
          <a:prstGeom prst="rect">
            <a:avLst/>
          </a:prstGeom>
        </p:spPr>
      </p:pic>
      <p:sp>
        <p:nvSpPr>
          <p:cNvPr id="2" name="Title 1"/>
          <p:cNvSpPr>
            <a:spLocks noGrp="1"/>
          </p:cNvSpPr>
          <p:nvPr>
            <p:ph type="title" hasCustomPrompt="1"/>
          </p:nvPr>
        </p:nvSpPr>
        <p:spPr>
          <a:xfrm>
            <a:off x="460376" y="644993"/>
            <a:ext cx="6972300" cy="2641756"/>
          </a:xfrm>
          <a:prstGeom prst="rect">
            <a:avLst/>
          </a:prstGeom>
        </p:spPr>
        <p:txBody>
          <a:bodyPr anchor="b"/>
          <a:lstStyle>
            <a:lvl1pPr algn="l">
              <a:defRPr sz="5000" b="1" i="0">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pic>
        <p:nvPicPr>
          <p:cNvPr id="6" name="Picture 5">
            <a:extLs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568081" y="3426449"/>
            <a:ext cx="1600200" cy="139700"/>
          </a:xfrm>
          <a:prstGeom prst="rect">
            <a:avLst/>
          </a:prstGeom>
        </p:spPr>
      </p:pic>
      <p:pic>
        <p:nvPicPr>
          <p:cNvPr id="9" name="Picture 8" descr="University of Washington logo"/>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68085" y="4675530"/>
            <a:ext cx="2539991" cy="172311"/>
          </a:xfrm>
          <a:prstGeom prst="rect">
            <a:avLst/>
          </a:prstGeom>
        </p:spPr>
      </p:pic>
    </p:spTree>
    <p:extLst>
      <p:ext uri="{BB962C8B-B14F-4D97-AF65-F5344CB8AC3E}">
        <p14:creationId xmlns:p14="http://schemas.microsoft.com/office/powerpoint/2010/main" val="478068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0375" y="368838"/>
            <a:ext cx="8184662" cy="993775"/>
          </a:xfrm>
          <a:prstGeom prst="rect">
            <a:avLst/>
          </a:prstGeom>
        </p:spPr>
        <p:txBody>
          <a:bodyPr/>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pic>
        <p:nvPicPr>
          <p:cNvPr id="11" name="Picture 10">
            <a:extLs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49031" y="1363508"/>
            <a:ext cx="1103781" cy="96362"/>
          </a:xfrm>
          <a:prstGeom prst="rect">
            <a:avLst/>
          </a:prstGeom>
        </p:spPr>
      </p:pic>
      <p:sp>
        <p:nvSpPr>
          <p:cNvPr id="14" name="Text Placeholder 5"/>
          <p:cNvSpPr>
            <a:spLocks noGrp="1"/>
          </p:cNvSpPr>
          <p:nvPr>
            <p:ph type="body" sz="quarter" idx="12" hasCustomPrompt="1"/>
          </p:nvPr>
        </p:nvSpPr>
        <p:spPr>
          <a:xfrm>
            <a:off x="460375" y="1730667"/>
            <a:ext cx="8184662" cy="411171"/>
          </a:xfrm>
          <a:prstGeom prst="rect">
            <a:avLst/>
          </a:prstGeom>
        </p:spPr>
        <p:txBody>
          <a:bodyPr>
            <a:noAutofit/>
          </a:bodyPr>
          <a:lstStyle>
            <a:lvl1pPr marL="0" indent="0">
              <a:lnSpc>
                <a:spcPct val="90000"/>
              </a:lnSpc>
              <a:buNone/>
              <a:defRPr sz="2400" b="0" i="0" baseline="0">
                <a:solidFill>
                  <a:schemeClr val="tx2"/>
                </a:solidFill>
                <a:latin typeface="Uni Sans" charset="0"/>
                <a:ea typeface="Uni Sans" charset="0"/>
                <a:cs typeface="Uni Sans" charset="0"/>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REGULAR, 24 PT.)</a:t>
            </a:r>
          </a:p>
        </p:txBody>
      </p:sp>
      <p:sp>
        <p:nvSpPr>
          <p:cNvPr id="13" name="Text Placeholder 9"/>
          <p:cNvSpPr>
            <a:spLocks noGrp="1"/>
          </p:cNvSpPr>
          <p:nvPr>
            <p:ph type="body" sz="quarter" idx="11" hasCustomPrompt="1"/>
          </p:nvPr>
        </p:nvSpPr>
        <p:spPr>
          <a:xfrm>
            <a:off x="447923" y="2320239"/>
            <a:ext cx="8197114" cy="2251761"/>
          </a:xfrm>
          <a:prstGeom prst="rect">
            <a:avLst/>
          </a:prstGeom>
        </p:spPr>
        <p:txBody>
          <a:bodyPr/>
          <a:lstStyle>
            <a:lvl1pPr marL="342900" indent="-342900">
              <a:buFont typeface="Lucida Grande"/>
              <a:buChar char="&gt;"/>
              <a:defRPr sz="2400" b="1" i="0" baseline="0">
                <a:solidFill>
                  <a:schemeClr val="tx2"/>
                </a:solidFill>
                <a:latin typeface="Open Sans" charset="0"/>
                <a:ea typeface="Open Sans" charset="0"/>
                <a:cs typeface="Open Sans" charset="0"/>
              </a:defRPr>
            </a:lvl1pPr>
            <a:lvl2pPr>
              <a:defRPr sz="2000" b="1" i="0" baseline="0">
                <a:solidFill>
                  <a:schemeClr val="tx2"/>
                </a:solidFill>
                <a:latin typeface="Open Sans" charset="0"/>
                <a:ea typeface="Open Sans" charset="0"/>
                <a:cs typeface="Open Sans" charset="0"/>
              </a:defRPr>
            </a:lvl2pPr>
            <a:lvl3pPr marL="1143000" indent="-228600">
              <a:buSzPct val="100000"/>
              <a:buFont typeface="Lucida Grande"/>
              <a:buChar char="&gt;"/>
              <a:defRPr sz="1800" b="1" i="0" baseline="0">
                <a:solidFill>
                  <a:schemeClr val="tx2"/>
                </a:solidFill>
                <a:latin typeface="Open Sans" charset="0"/>
                <a:ea typeface="Open Sans" charset="0"/>
                <a:cs typeface="Open Sans" charset="0"/>
              </a:defRPr>
            </a:lvl3pPr>
            <a:lvl4pPr>
              <a:defRPr sz="1600" b="1" i="0" baseline="0">
                <a:solidFill>
                  <a:schemeClr val="tx2"/>
                </a:solidFill>
                <a:latin typeface="Open Sans" charset="0"/>
                <a:ea typeface="Open Sans" charset="0"/>
                <a:cs typeface="Open Sans" charset="0"/>
              </a:defRPr>
            </a:lvl4pPr>
            <a:lvl5pPr marL="2057400" indent="-228600">
              <a:buFont typeface="Lucida Grande"/>
              <a:buChar char="&gt;"/>
              <a:defRPr sz="1400"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16" name="Picture 15">
            <a:extLs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8085" y="4675530"/>
            <a:ext cx="2539991" cy="172311"/>
          </a:xfrm>
          <a:prstGeom prst="rect">
            <a:avLst/>
          </a:prstGeom>
        </p:spPr>
      </p:pic>
    </p:spTree>
    <p:extLst>
      <p:ext uri="{BB962C8B-B14F-4D97-AF65-F5344CB8AC3E}">
        <p14:creationId xmlns:p14="http://schemas.microsoft.com/office/powerpoint/2010/main" val="3072872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0375" y="369733"/>
            <a:ext cx="8184662" cy="993775"/>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pic>
        <p:nvPicPr>
          <p:cNvPr id="7" name="Picture 6">
            <a:extLs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49031" y="1363508"/>
            <a:ext cx="1103781" cy="96362"/>
          </a:xfrm>
          <a:prstGeom prst="rect">
            <a:avLst/>
          </a:prstGeom>
        </p:spPr>
      </p:pic>
      <p:sp>
        <p:nvSpPr>
          <p:cNvPr id="11" name="Text Placeholder 9"/>
          <p:cNvSpPr>
            <a:spLocks noGrp="1"/>
          </p:cNvSpPr>
          <p:nvPr>
            <p:ph type="body" sz="quarter" idx="11" hasCustomPrompt="1"/>
          </p:nvPr>
        </p:nvSpPr>
        <p:spPr>
          <a:xfrm>
            <a:off x="447923" y="1730667"/>
            <a:ext cx="8197114" cy="2365901"/>
          </a:xfrm>
          <a:prstGeom prst="rect">
            <a:avLst/>
          </a:prstGeom>
        </p:spPr>
        <p:txBody>
          <a:bodyPr/>
          <a:lstStyle>
            <a:lvl1pPr marL="342900" indent="-342900">
              <a:buFont typeface="Arial" panose="020B0604020202020204" pitchFamily="34" charset="0"/>
              <a:buChar char="•"/>
              <a:defRPr sz="2000" b="1" i="0" baseline="0">
                <a:solidFill>
                  <a:schemeClr val="tx2"/>
                </a:solidFill>
                <a:latin typeface="Open Sans" charset="0"/>
                <a:ea typeface="Open Sans" charset="0"/>
                <a:cs typeface="Open Sans" charset="0"/>
              </a:defRPr>
            </a:lvl1pPr>
            <a:lvl2pPr marL="742950" indent="-285750">
              <a:buFont typeface="Arial" panose="020B0604020202020204" pitchFamily="34" charset="0"/>
              <a:buChar char="•"/>
              <a:defRPr sz="1800" b="1" i="0" baseline="0">
                <a:solidFill>
                  <a:schemeClr val="tx2"/>
                </a:solidFill>
                <a:latin typeface="Open Sans" charset="0"/>
                <a:ea typeface="Open Sans" charset="0"/>
                <a:cs typeface="Open Sans" charset="0"/>
              </a:defRPr>
            </a:lvl2pPr>
            <a:lvl3pPr marL="1143000" indent="-228600">
              <a:buSzPct val="100000"/>
              <a:buFont typeface="Arial" panose="020B0604020202020204" pitchFamily="34" charset="0"/>
              <a:buChar char="•"/>
              <a:defRPr sz="1600" b="1" i="0" baseline="0">
                <a:solidFill>
                  <a:schemeClr val="tx2"/>
                </a:solidFill>
                <a:latin typeface="Open Sans" charset="0"/>
                <a:ea typeface="Open Sans" charset="0"/>
                <a:cs typeface="Open Sans" charset="0"/>
              </a:defRPr>
            </a:lvl3pPr>
            <a:lvl4pPr marL="1600200" indent="-228600">
              <a:buFont typeface="Arial" panose="020B0604020202020204" pitchFamily="34" charset="0"/>
              <a:buChar char="•"/>
              <a:defRPr sz="1600" b="1" i="0" baseline="0">
                <a:solidFill>
                  <a:schemeClr val="tx2"/>
                </a:solidFill>
                <a:latin typeface="Open Sans" charset="0"/>
                <a:ea typeface="Open Sans" charset="0"/>
                <a:cs typeface="Open Sans" charset="0"/>
              </a:defRPr>
            </a:lvl4pPr>
            <a:lvl5pPr marL="2057400" indent="-228600">
              <a:buFont typeface="Arial" panose="020B0604020202020204" pitchFamily="34" charset="0"/>
              <a:buChar char="•"/>
              <a:defRPr sz="1400" b="1" i="0" baseline="0">
                <a:solidFill>
                  <a:schemeClr val="tx2"/>
                </a:solidFill>
                <a:latin typeface="Open Sans" charset="0"/>
                <a:ea typeface="Open Sans" charset="0"/>
                <a:cs typeface="Open Sans" charset="0"/>
              </a:defRPr>
            </a:lvl5pPr>
          </a:lstStyle>
          <a:p>
            <a:pPr lvl="0"/>
            <a:r>
              <a:rPr lang="en-US" dirty="0"/>
              <a:t>Content here (Open Sans Bold, 20 pt.)</a:t>
            </a:r>
          </a:p>
          <a:p>
            <a:pPr lvl="1"/>
            <a:r>
              <a:rPr lang="en-US" dirty="0"/>
              <a:t>Second level (Open Sans Bold, 18)</a:t>
            </a:r>
          </a:p>
          <a:p>
            <a:pPr lvl="2"/>
            <a:r>
              <a:rPr lang="en-US" dirty="0"/>
              <a:t>Third level (Open Sans Bold, 16)</a:t>
            </a:r>
          </a:p>
        </p:txBody>
      </p:sp>
      <p:pic>
        <p:nvPicPr>
          <p:cNvPr id="13" name="Picture 12">
            <a:extLs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8085" y="4675530"/>
            <a:ext cx="2539991" cy="172311"/>
          </a:xfrm>
          <a:prstGeom prst="rect">
            <a:avLst/>
          </a:prstGeom>
        </p:spPr>
      </p:pic>
    </p:spTree>
    <p:extLst>
      <p:ext uri="{BB962C8B-B14F-4D97-AF65-F5344CB8AC3E}">
        <p14:creationId xmlns:p14="http://schemas.microsoft.com/office/powerpoint/2010/main" val="1450220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Header +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0375" y="369733"/>
            <a:ext cx="8184662" cy="993775"/>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pic>
        <p:nvPicPr>
          <p:cNvPr id="7" name="Picture 6">
            <a:extLs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49031" y="1363508"/>
            <a:ext cx="1103781" cy="96362"/>
          </a:xfrm>
          <a:prstGeom prst="rect">
            <a:avLst/>
          </a:prstGeom>
        </p:spPr>
      </p:pic>
      <p:sp>
        <p:nvSpPr>
          <p:cNvPr id="11" name="Text Placeholder 9"/>
          <p:cNvSpPr>
            <a:spLocks noGrp="1"/>
          </p:cNvSpPr>
          <p:nvPr>
            <p:ph type="body" sz="quarter" idx="11" hasCustomPrompt="1"/>
          </p:nvPr>
        </p:nvSpPr>
        <p:spPr>
          <a:xfrm>
            <a:off x="447923" y="1730667"/>
            <a:ext cx="8197114" cy="2365901"/>
          </a:xfrm>
          <a:prstGeom prst="rect">
            <a:avLst/>
          </a:prstGeom>
        </p:spPr>
        <p:txBody>
          <a:bodyPr/>
          <a:lstStyle>
            <a:lvl1pPr marL="342900" indent="-342900">
              <a:buFont typeface="Arial" panose="020B0604020202020204" pitchFamily="34" charset="0"/>
              <a:buChar char="•"/>
              <a:defRPr sz="2000" b="1" i="0" baseline="0">
                <a:solidFill>
                  <a:schemeClr val="tx2"/>
                </a:solidFill>
                <a:latin typeface="Open Sans" charset="0"/>
                <a:ea typeface="Open Sans" charset="0"/>
                <a:cs typeface="Open Sans" charset="0"/>
              </a:defRPr>
            </a:lvl1pPr>
            <a:lvl2pPr marL="742950" indent="-285750">
              <a:buFont typeface="Arial" panose="020B0604020202020204" pitchFamily="34" charset="0"/>
              <a:buChar char="•"/>
              <a:defRPr sz="1800" b="1" i="0" baseline="0">
                <a:solidFill>
                  <a:schemeClr val="tx2"/>
                </a:solidFill>
                <a:latin typeface="Open Sans" charset="0"/>
                <a:ea typeface="Open Sans" charset="0"/>
                <a:cs typeface="Open Sans" charset="0"/>
              </a:defRPr>
            </a:lvl2pPr>
            <a:lvl3pPr marL="1143000" indent="-228600">
              <a:buSzPct val="100000"/>
              <a:buFont typeface="Arial" panose="020B0604020202020204" pitchFamily="34" charset="0"/>
              <a:buChar char="•"/>
              <a:defRPr sz="1600" b="1" i="0" baseline="0">
                <a:solidFill>
                  <a:schemeClr val="tx2"/>
                </a:solidFill>
                <a:latin typeface="Open Sans" charset="0"/>
                <a:ea typeface="Open Sans" charset="0"/>
                <a:cs typeface="Open Sans" charset="0"/>
              </a:defRPr>
            </a:lvl3pPr>
            <a:lvl4pPr marL="1600200" indent="-228600">
              <a:buFont typeface="Arial" panose="020B0604020202020204" pitchFamily="34" charset="0"/>
              <a:buChar char="•"/>
              <a:defRPr sz="1600" b="1" i="0" baseline="0">
                <a:solidFill>
                  <a:schemeClr val="tx2"/>
                </a:solidFill>
                <a:latin typeface="Open Sans" charset="0"/>
                <a:ea typeface="Open Sans" charset="0"/>
                <a:cs typeface="Open Sans" charset="0"/>
              </a:defRPr>
            </a:lvl4pPr>
            <a:lvl5pPr marL="2057400" indent="-228600">
              <a:buFont typeface="Arial" panose="020B0604020202020204" pitchFamily="34" charset="0"/>
              <a:buChar char="•"/>
              <a:defRPr sz="1400" b="1" i="0" baseline="0">
                <a:solidFill>
                  <a:schemeClr val="tx2"/>
                </a:solidFill>
                <a:latin typeface="Open Sans" charset="0"/>
                <a:ea typeface="Open Sans" charset="0"/>
                <a:cs typeface="Open Sans" charset="0"/>
              </a:defRPr>
            </a:lvl5pPr>
          </a:lstStyle>
          <a:p>
            <a:pPr lvl="0"/>
            <a:r>
              <a:rPr lang="en-US" dirty="0"/>
              <a:t>Content here (Open Sans Bold, 20 pt.)</a:t>
            </a:r>
          </a:p>
          <a:p>
            <a:pPr lvl="1"/>
            <a:r>
              <a:rPr lang="en-US" dirty="0"/>
              <a:t>Second level (Open Sans Bold, 18)</a:t>
            </a:r>
          </a:p>
          <a:p>
            <a:pPr lvl="2"/>
            <a:r>
              <a:rPr lang="en-US" dirty="0"/>
              <a:t>Third level (Open Sans Bold, 16)</a:t>
            </a:r>
          </a:p>
        </p:txBody>
      </p:sp>
      <p:pic>
        <p:nvPicPr>
          <p:cNvPr id="13" name="Picture 12">
            <a:extLs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8085" y="4675530"/>
            <a:ext cx="2539991" cy="172311"/>
          </a:xfrm>
          <a:prstGeom prst="rect">
            <a:avLst/>
          </a:prstGeom>
        </p:spPr>
      </p:pic>
    </p:spTree>
    <p:extLst>
      <p:ext uri="{BB962C8B-B14F-4D97-AF65-F5344CB8AC3E}">
        <p14:creationId xmlns:p14="http://schemas.microsoft.com/office/powerpoint/2010/main" val="1818906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0375" y="369733"/>
            <a:ext cx="8172210" cy="993775"/>
          </a:xfrm>
          <a:prstGeom prst="rect">
            <a:avLst/>
          </a:prstGeom>
        </p:spPr>
        <p:txBody>
          <a:bodyPr/>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pic>
        <p:nvPicPr>
          <p:cNvPr id="6" name="Picture 5">
            <a:extLs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49031" y="1363508"/>
            <a:ext cx="1103781" cy="96362"/>
          </a:xfrm>
          <a:prstGeom prst="rect">
            <a:avLst/>
          </a:prstGeom>
        </p:spPr>
      </p:pic>
      <p:sp>
        <p:nvSpPr>
          <p:cNvPr id="9" name="Chart Placeholder 11"/>
          <p:cNvSpPr>
            <a:spLocks noGrp="1"/>
          </p:cNvSpPr>
          <p:nvPr>
            <p:ph type="chart" sz="quarter" idx="12" hasCustomPrompt="1"/>
          </p:nvPr>
        </p:nvSpPr>
        <p:spPr>
          <a:xfrm>
            <a:off x="447923" y="1724977"/>
            <a:ext cx="8184662" cy="2961163"/>
          </a:xfrm>
          <a:prstGeom prst="rect">
            <a:avLst/>
          </a:prstGeom>
        </p:spPr>
        <p:txBody>
          <a:bodyPr>
            <a:normAutofit/>
          </a:bodyPr>
          <a:lstStyle>
            <a:lvl1pPr marL="0" indent="0">
              <a:buNone/>
              <a:defRPr sz="2400" b="0" i="1" baseline="0">
                <a:solidFill>
                  <a:schemeClr val="tx1"/>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15" name="Picture 14">
            <a:extLs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8085" y="4675530"/>
            <a:ext cx="2539991" cy="172311"/>
          </a:xfrm>
          <a:prstGeom prst="rect">
            <a:avLst/>
          </a:prstGeom>
        </p:spPr>
      </p:pic>
    </p:spTree>
    <p:extLst>
      <p:ext uri="{BB962C8B-B14F-4D97-AF65-F5344CB8AC3E}">
        <p14:creationId xmlns:p14="http://schemas.microsoft.com/office/powerpoint/2010/main" val="2489552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13" name="Picture 12" descr="W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2400" y="348996"/>
            <a:ext cx="1371600" cy="923544"/>
          </a:xfrm>
          <a:prstGeom prst="rect">
            <a:avLst/>
          </a:prstGeom>
        </p:spPr>
      </p:pic>
      <p:sp>
        <p:nvSpPr>
          <p:cNvPr id="2" name="Title 1"/>
          <p:cNvSpPr>
            <a:spLocks noGrp="1"/>
          </p:cNvSpPr>
          <p:nvPr>
            <p:ph type="title" hasCustomPrompt="1"/>
          </p:nvPr>
        </p:nvSpPr>
        <p:spPr>
          <a:xfrm>
            <a:off x="460375" y="644993"/>
            <a:ext cx="6972300" cy="2641756"/>
          </a:xfrm>
          <a:prstGeom prst="rect">
            <a:avLst/>
          </a:prstGeom>
        </p:spPr>
        <p:txBody>
          <a:bodyPr anchor="b"/>
          <a:lstStyle>
            <a:lvl1pPr algn="l">
              <a:defRPr b="1" i="0">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pic>
        <p:nvPicPr>
          <p:cNvPr id="8" name="Picture 7">
            <a:extLs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461" y="3426449"/>
            <a:ext cx="1597439" cy="139700"/>
          </a:xfrm>
          <a:prstGeom prst="rect">
            <a:avLst/>
          </a:prstGeom>
        </p:spPr>
      </p:pic>
      <p:pic>
        <p:nvPicPr>
          <p:cNvPr id="9" name="Picture 8" descr="University of Washington logo"/>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68085" y="4675530"/>
            <a:ext cx="2539991" cy="172311"/>
          </a:xfrm>
          <a:prstGeom prst="rect">
            <a:avLst/>
          </a:prstGeom>
        </p:spPr>
      </p:pic>
    </p:spTree>
    <p:extLst>
      <p:ext uri="{BB962C8B-B14F-4D97-AF65-F5344CB8AC3E}">
        <p14:creationId xmlns:p14="http://schemas.microsoft.com/office/powerpoint/2010/main" val="1071783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0375" y="370622"/>
            <a:ext cx="8184662" cy="993775"/>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pic>
        <p:nvPicPr>
          <p:cNvPr id="12" name="Picture 11">
            <a:extLs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5874" y="1363508"/>
            <a:ext cx="1090095" cy="96362"/>
          </a:xfrm>
          <a:prstGeom prst="rect">
            <a:avLst/>
          </a:prstGeom>
        </p:spPr>
      </p:pic>
      <p:sp>
        <p:nvSpPr>
          <p:cNvPr id="11" name="Text Placeholder 5"/>
          <p:cNvSpPr>
            <a:spLocks noGrp="1"/>
          </p:cNvSpPr>
          <p:nvPr>
            <p:ph type="body" sz="quarter" idx="12" hasCustomPrompt="1"/>
          </p:nvPr>
        </p:nvSpPr>
        <p:spPr>
          <a:xfrm>
            <a:off x="460375" y="1730667"/>
            <a:ext cx="8184662" cy="411171"/>
          </a:xfrm>
          <a:prstGeom prst="rect">
            <a:avLst/>
          </a:prstGeom>
        </p:spPr>
        <p:txBody>
          <a:bodyPr>
            <a:noAutofit/>
          </a:bodyPr>
          <a:lstStyle>
            <a:lvl1pPr marL="0" indent="0">
              <a:lnSpc>
                <a:spcPct val="90000"/>
              </a:lnSpc>
              <a:buNone/>
              <a:defRPr sz="2400" b="0" i="0" baseline="0">
                <a:solidFill>
                  <a:schemeClr val="tx2"/>
                </a:solidFill>
                <a:latin typeface="Uni Sans" charset="0"/>
                <a:ea typeface="Uni Sans" charset="0"/>
                <a:cs typeface="Uni Sans" charset="0"/>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REGULAR, 24 PT.)</a:t>
            </a:r>
          </a:p>
        </p:txBody>
      </p:sp>
      <p:sp>
        <p:nvSpPr>
          <p:cNvPr id="10" name="Text Placeholder 9"/>
          <p:cNvSpPr>
            <a:spLocks noGrp="1"/>
          </p:cNvSpPr>
          <p:nvPr>
            <p:ph type="body" sz="quarter" idx="11" hasCustomPrompt="1"/>
          </p:nvPr>
        </p:nvSpPr>
        <p:spPr>
          <a:xfrm>
            <a:off x="447923" y="2320239"/>
            <a:ext cx="8197114" cy="2251761"/>
          </a:xfrm>
          <a:prstGeom prst="rect">
            <a:avLst/>
          </a:prstGeom>
        </p:spPr>
        <p:txBody>
          <a:bodyPr/>
          <a:lstStyle>
            <a:lvl1pPr marL="342900" indent="-342900">
              <a:buFont typeface="Lucida Grande"/>
              <a:buChar char="&gt;"/>
              <a:defRPr sz="2400" b="1" i="0" baseline="0">
                <a:solidFill>
                  <a:schemeClr val="tx2"/>
                </a:solidFill>
                <a:latin typeface="Open Sans" charset="0"/>
                <a:ea typeface="Open Sans" charset="0"/>
                <a:cs typeface="Open Sans" charset="0"/>
              </a:defRPr>
            </a:lvl1pPr>
            <a:lvl2pPr>
              <a:defRPr sz="2000" b="1" i="0" baseline="0">
                <a:solidFill>
                  <a:schemeClr val="tx2"/>
                </a:solidFill>
                <a:latin typeface="Open Sans" charset="0"/>
                <a:ea typeface="Open Sans" charset="0"/>
                <a:cs typeface="Open Sans" charset="0"/>
              </a:defRPr>
            </a:lvl2pPr>
            <a:lvl3pPr marL="1143000" indent="-228600">
              <a:buSzPct val="100000"/>
              <a:buFont typeface="Lucida Grande"/>
              <a:buChar char="&gt;"/>
              <a:defRPr sz="1800" b="1" i="0" baseline="0">
                <a:solidFill>
                  <a:schemeClr val="tx2"/>
                </a:solidFill>
                <a:latin typeface="Open Sans" charset="0"/>
                <a:ea typeface="Open Sans" charset="0"/>
                <a:cs typeface="Open Sans" charset="0"/>
              </a:defRPr>
            </a:lvl3pPr>
            <a:lvl4pPr>
              <a:defRPr sz="1600" b="1" i="0" baseline="0">
                <a:solidFill>
                  <a:schemeClr val="tx2"/>
                </a:solidFill>
                <a:latin typeface="Open Sans" charset="0"/>
                <a:ea typeface="Open Sans" charset="0"/>
                <a:cs typeface="Open Sans" charset="0"/>
              </a:defRPr>
            </a:lvl4pPr>
            <a:lvl5pPr marL="2057400" indent="-228600">
              <a:buFont typeface="Lucida Grande"/>
              <a:buChar char="&gt;"/>
              <a:defRPr sz="1400"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14" name="Picture 13">
            <a:extLs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8085" y="4675530"/>
            <a:ext cx="2539991" cy="172311"/>
          </a:xfrm>
          <a:prstGeom prst="rect">
            <a:avLst/>
          </a:prstGeom>
        </p:spPr>
      </p:pic>
    </p:spTree>
    <p:extLst>
      <p:ext uri="{BB962C8B-B14F-4D97-AF65-F5344CB8AC3E}">
        <p14:creationId xmlns:p14="http://schemas.microsoft.com/office/powerpoint/2010/main" val="818143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7923" y="369733"/>
            <a:ext cx="8197114" cy="993775"/>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pic>
        <p:nvPicPr>
          <p:cNvPr id="11" name="Picture 10">
            <a:extLs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5874" y="1363508"/>
            <a:ext cx="1090095" cy="96362"/>
          </a:xfrm>
          <a:prstGeom prst="rect">
            <a:avLst/>
          </a:prstGeom>
        </p:spPr>
      </p:pic>
      <p:sp>
        <p:nvSpPr>
          <p:cNvPr id="10" name="Text Placeholder 9"/>
          <p:cNvSpPr>
            <a:spLocks noGrp="1"/>
          </p:cNvSpPr>
          <p:nvPr>
            <p:ph type="body" sz="quarter" idx="11" hasCustomPrompt="1"/>
          </p:nvPr>
        </p:nvSpPr>
        <p:spPr>
          <a:xfrm>
            <a:off x="447923" y="1730667"/>
            <a:ext cx="8197114" cy="2365901"/>
          </a:xfrm>
          <a:prstGeom prst="rect">
            <a:avLst/>
          </a:prstGeom>
        </p:spPr>
        <p:txBody>
          <a:bodyPr/>
          <a:lstStyle>
            <a:lvl1pPr marL="342900" indent="-342900">
              <a:buFont typeface="Lucida Grande"/>
              <a:buChar char="&gt;"/>
              <a:defRPr sz="2400" b="1" i="0" baseline="0">
                <a:solidFill>
                  <a:schemeClr val="tx2"/>
                </a:solidFill>
                <a:latin typeface="Open Sans" charset="0"/>
                <a:ea typeface="Open Sans" charset="0"/>
                <a:cs typeface="Open Sans" charset="0"/>
              </a:defRPr>
            </a:lvl1pPr>
            <a:lvl2pPr>
              <a:defRPr sz="2000" b="1" i="0" baseline="0">
                <a:solidFill>
                  <a:schemeClr val="tx2"/>
                </a:solidFill>
                <a:latin typeface="Open Sans" charset="0"/>
                <a:ea typeface="Open Sans" charset="0"/>
                <a:cs typeface="Open Sans" charset="0"/>
              </a:defRPr>
            </a:lvl2pPr>
            <a:lvl3pPr marL="1143000" indent="-228600">
              <a:buSzPct val="100000"/>
              <a:buFont typeface="Lucida Grande"/>
              <a:buChar char="&gt;"/>
              <a:defRPr sz="1800" b="1" i="0" baseline="0">
                <a:solidFill>
                  <a:schemeClr val="tx2"/>
                </a:solidFill>
                <a:latin typeface="Open Sans" charset="0"/>
                <a:ea typeface="Open Sans" charset="0"/>
                <a:cs typeface="Open Sans" charset="0"/>
              </a:defRPr>
            </a:lvl3pPr>
            <a:lvl4pPr>
              <a:defRPr sz="1600" b="1" i="0" baseline="0">
                <a:solidFill>
                  <a:schemeClr val="tx2"/>
                </a:solidFill>
                <a:latin typeface="Open Sans" charset="0"/>
                <a:ea typeface="Open Sans" charset="0"/>
                <a:cs typeface="Open Sans" charset="0"/>
              </a:defRPr>
            </a:lvl4pPr>
            <a:lvl5pPr marL="2057400" indent="-228600">
              <a:buFont typeface="Lucida Grande"/>
              <a:buChar char="&gt;"/>
              <a:defRPr sz="1400"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9" name="Picture 8">
            <a:extLs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8085" y="4675530"/>
            <a:ext cx="2539991" cy="172311"/>
          </a:xfrm>
          <a:prstGeom prst="rect">
            <a:avLst/>
          </a:prstGeom>
        </p:spPr>
      </p:pic>
    </p:spTree>
    <p:extLst>
      <p:ext uri="{BB962C8B-B14F-4D97-AF65-F5344CB8AC3E}">
        <p14:creationId xmlns:p14="http://schemas.microsoft.com/office/powerpoint/2010/main" val="1785922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0375" y="370622"/>
            <a:ext cx="8172210" cy="993775"/>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pic>
        <p:nvPicPr>
          <p:cNvPr id="9" name="Picture 8">
            <a:extLs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5874" y="1363508"/>
            <a:ext cx="1090095" cy="96362"/>
          </a:xfrm>
          <a:prstGeom prst="rect">
            <a:avLst/>
          </a:prstGeom>
        </p:spPr>
      </p:pic>
      <p:sp>
        <p:nvSpPr>
          <p:cNvPr id="10" name="Chart Placeholder 11"/>
          <p:cNvSpPr>
            <a:spLocks noGrp="1"/>
          </p:cNvSpPr>
          <p:nvPr>
            <p:ph type="chart" sz="quarter" idx="12" hasCustomPrompt="1"/>
          </p:nvPr>
        </p:nvSpPr>
        <p:spPr>
          <a:xfrm>
            <a:off x="447923" y="1724977"/>
            <a:ext cx="8184662" cy="2961163"/>
          </a:xfrm>
          <a:prstGeom prst="rect">
            <a:avLst/>
          </a:prstGeom>
        </p:spPr>
        <p:txBody>
          <a:bodyPr>
            <a:normAutofit/>
          </a:bodyPr>
          <a:lstStyle>
            <a:lvl1pPr marL="0" indent="0">
              <a:buNone/>
              <a:defRPr sz="2400" b="0" i="1" baseline="0">
                <a:solidFill>
                  <a:schemeClr val="tx1"/>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7" name="Picture 6">
            <a:extLs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8085" y="4675530"/>
            <a:ext cx="2539991" cy="172311"/>
          </a:xfrm>
          <a:prstGeom prst="rect">
            <a:avLst/>
          </a:prstGeom>
        </p:spPr>
      </p:pic>
    </p:spTree>
    <p:extLst>
      <p:ext uri="{BB962C8B-B14F-4D97-AF65-F5344CB8AC3E}">
        <p14:creationId xmlns:p14="http://schemas.microsoft.com/office/powerpoint/2010/main" val="3286547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1" name="Picture 10" descr="W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2400" y="306510"/>
            <a:ext cx="1371600" cy="923544"/>
          </a:xfrm>
          <a:prstGeom prst="rect">
            <a:avLst/>
          </a:prstGeom>
        </p:spPr>
      </p:pic>
      <p:sp>
        <p:nvSpPr>
          <p:cNvPr id="2" name="Title 1"/>
          <p:cNvSpPr>
            <a:spLocks noGrp="1"/>
          </p:cNvSpPr>
          <p:nvPr>
            <p:ph type="title" hasCustomPrompt="1"/>
          </p:nvPr>
        </p:nvSpPr>
        <p:spPr>
          <a:xfrm>
            <a:off x="460375" y="644993"/>
            <a:ext cx="6972300" cy="2641756"/>
          </a:xfrm>
          <a:prstGeom prst="rect">
            <a:avLst/>
          </a:prstGeom>
        </p:spPr>
        <p:txBody>
          <a:bodyPr anchor="b"/>
          <a:lstStyle>
            <a:lvl1pPr algn="l">
              <a:defRPr sz="5000" b="1" i="0">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pic>
        <p:nvPicPr>
          <p:cNvPr id="18" name="Picture 17">
            <a:extLs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461" y="3426449"/>
            <a:ext cx="1597439" cy="139700"/>
          </a:xfrm>
          <a:prstGeom prst="rect">
            <a:avLst/>
          </a:prstGeom>
        </p:spPr>
      </p:pic>
      <p:pic>
        <p:nvPicPr>
          <p:cNvPr id="10" name="Picture 9" descr="Be Boundless logo"/>
          <p:cNvPicPr>
            <a:picLocks noChangeAspect="1"/>
          </p:cNvPicPr>
          <p:nvPr userDrawn="1"/>
        </p:nvPicPr>
        <p:blipFill>
          <a:blip r:embed="rId4"/>
          <a:stretch>
            <a:fillRect/>
          </a:stretch>
        </p:blipFill>
        <p:spPr>
          <a:xfrm>
            <a:off x="568081" y="4598607"/>
            <a:ext cx="2416273" cy="213486"/>
          </a:xfrm>
          <a:prstGeom prst="rect">
            <a:avLst/>
          </a:prstGeom>
        </p:spPr>
      </p:pic>
    </p:spTree>
    <p:extLst>
      <p:ext uri="{BB962C8B-B14F-4D97-AF65-F5344CB8AC3E}">
        <p14:creationId xmlns:p14="http://schemas.microsoft.com/office/powerpoint/2010/main" val="2373491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11" name="Picture 10" descr="W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2400" y="306510"/>
            <a:ext cx="1371600" cy="923544"/>
          </a:xfrm>
          <a:prstGeom prst="rect">
            <a:avLst/>
          </a:prstGeom>
        </p:spPr>
      </p:pic>
      <p:sp>
        <p:nvSpPr>
          <p:cNvPr id="2" name="Title 1"/>
          <p:cNvSpPr>
            <a:spLocks noGrp="1"/>
          </p:cNvSpPr>
          <p:nvPr>
            <p:ph type="title" hasCustomPrompt="1"/>
          </p:nvPr>
        </p:nvSpPr>
        <p:spPr>
          <a:xfrm>
            <a:off x="460375" y="644993"/>
            <a:ext cx="6972300" cy="2641756"/>
          </a:xfrm>
          <a:prstGeom prst="rect">
            <a:avLst/>
          </a:prstGeom>
        </p:spPr>
        <p:txBody>
          <a:bodyPr anchor="b"/>
          <a:lstStyle>
            <a:lvl1pPr algn="l">
              <a:defRPr sz="5000" b="1" i="0">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pic>
        <p:nvPicPr>
          <p:cNvPr id="18" name="Picture 17">
            <a:extLs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461" y="3426449"/>
            <a:ext cx="1597439" cy="139700"/>
          </a:xfrm>
          <a:prstGeom prst="rect">
            <a:avLst/>
          </a:prstGeom>
        </p:spPr>
      </p:pic>
      <p:pic>
        <p:nvPicPr>
          <p:cNvPr id="6" name="Picture 5" descr="University of Washington logo"/>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68081" y="4675530"/>
            <a:ext cx="2540000" cy="172311"/>
          </a:xfrm>
          <a:prstGeom prst="rect">
            <a:avLst/>
          </a:prstGeom>
        </p:spPr>
      </p:pic>
    </p:spTree>
    <p:extLst>
      <p:ext uri="{BB962C8B-B14F-4D97-AF65-F5344CB8AC3E}">
        <p14:creationId xmlns:p14="http://schemas.microsoft.com/office/powerpoint/2010/main" val="2067183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0375" y="369733"/>
            <a:ext cx="8184662" cy="993775"/>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pic>
        <p:nvPicPr>
          <p:cNvPr id="13" name="Picture 12">
            <a:extLs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5874" y="1363508"/>
            <a:ext cx="1090095" cy="96362"/>
          </a:xfrm>
          <a:prstGeom prst="rect">
            <a:avLst/>
          </a:prstGeom>
        </p:spPr>
      </p:pic>
      <p:sp>
        <p:nvSpPr>
          <p:cNvPr id="12" name="Text Placeholder 5"/>
          <p:cNvSpPr>
            <a:spLocks noGrp="1"/>
          </p:cNvSpPr>
          <p:nvPr>
            <p:ph type="body" sz="quarter" idx="12" hasCustomPrompt="1"/>
          </p:nvPr>
        </p:nvSpPr>
        <p:spPr>
          <a:xfrm>
            <a:off x="460375" y="1730667"/>
            <a:ext cx="8184662" cy="411171"/>
          </a:xfrm>
          <a:prstGeom prst="rect">
            <a:avLst/>
          </a:prstGeom>
        </p:spPr>
        <p:txBody>
          <a:bodyPr>
            <a:noAutofit/>
          </a:bodyPr>
          <a:lstStyle>
            <a:lvl1pPr marL="0" indent="0">
              <a:lnSpc>
                <a:spcPct val="90000"/>
              </a:lnSpc>
              <a:buNone/>
              <a:defRPr sz="2400" b="0" i="0" baseline="0">
                <a:solidFill>
                  <a:schemeClr val="tx1"/>
                </a:solidFill>
                <a:latin typeface="Uni Sans" charset="0"/>
                <a:ea typeface="Uni Sans" charset="0"/>
                <a:cs typeface="Uni Sans" charset="0"/>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REGULAR, 24 PT.)</a:t>
            </a:r>
          </a:p>
        </p:txBody>
      </p:sp>
      <p:sp>
        <p:nvSpPr>
          <p:cNvPr id="11" name="Text Placeholder 9"/>
          <p:cNvSpPr>
            <a:spLocks noGrp="1"/>
          </p:cNvSpPr>
          <p:nvPr>
            <p:ph type="body" sz="quarter" idx="11" hasCustomPrompt="1"/>
          </p:nvPr>
        </p:nvSpPr>
        <p:spPr>
          <a:xfrm>
            <a:off x="447923" y="2320239"/>
            <a:ext cx="8197114" cy="2251761"/>
          </a:xfrm>
          <a:prstGeom prst="rect">
            <a:avLst/>
          </a:prstGeom>
        </p:spPr>
        <p:txBody>
          <a:bodyPr/>
          <a:lstStyle>
            <a:lvl1pPr marL="342900" indent="-342900">
              <a:buFont typeface="Lucida Grande"/>
              <a:buChar char="&gt;"/>
              <a:defRPr sz="2400" b="1" i="0" baseline="0">
                <a:solidFill>
                  <a:schemeClr val="tx2"/>
                </a:solidFill>
                <a:latin typeface="Open Sans" charset="0"/>
                <a:ea typeface="Open Sans" charset="0"/>
                <a:cs typeface="Open Sans" charset="0"/>
              </a:defRPr>
            </a:lvl1pPr>
            <a:lvl2pPr>
              <a:defRPr sz="2000" b="1" i="0" baseline="0">
                <a:solidFill>
                  <a:schemeClr val="tx2"/>
                </a:solidFill>
                <a:latin typeface="Open Sans" charset="0"/>
                <a:ea typeface="Open Sans" charset="0"/>
                <a:cs typeface="Open Sans" charset="0"/>
              </a:defRPr>
            </a:lvl2pPr>
            <a:lvl3pPr marL="1143000" indent="-228600">
              <a:buSzPct val="100000"/>
              <a:buFont typeface="Lucida Grande"/>
              <a:buChar char="&gt;"/>
              <a:defRPr sz="1800" b="1" i="0" baseline="0">
                <a:solidFill>
                  <a:schemeClr val="tx2"/>
                </a:solidFill>
                <a:latin typeface="Open Sans" charset="0"/>
                <a:ea typeface="Open Sans" charset="0"/>
                <a:cs typeface="Open Sans" charset="0"/>
              </a:defRPr>
            </a:lvl3pPr>
            <a:lvl4pPr>
              <a:defRPr sz="1600" b="1" i="0" baseline="0">
                <a:solidFill>
                  <a:schemeClr val="tx2"/>
                </a:solidFill>
                <a:latin typeface="Open Sans" charset="0"/>
                <a:ea typeface="Open Sans" charset="0"/>
                <a:cs typeface="Open Sans" charset="0"/>
              </a:defRPr>
            </a:lvl4pPr>
            <a:lvl5pPr marL="2057400" indent="-228600">
              <a:buFont typeface="Lucida Grande"/>
              <a:buChar char="&gt;"/>
              <a:defRPr sz="1400"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15" name="Picture 14">
            <a:extLs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8081" y="4675530"/>
            <a:ext cx="2540000" cy="172311"/>
          </a:xfrm>
          <a:prstGeom prst="rect">
            <a:avLst/>
          </a:prstGeom>
        </p:spPr>
      </p:pic>
    </p:spTree>
    <p:extLst>
      <p:ext uri="{BB962C8B-B14F-4D97-AF65-F5344CB8AC3E}">
        <p14:creationId xmlns:p14="http://schemas.microsoft.com/office/powerpoint/2010/main" val="2769240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0375" y="369733"/>
            <a:ext cx="8184662" cy="993775"/>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pic>
        <p:nvPicPr>
          <p:cNvPr id="11" name="Picture 10">
            <a:extLs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5874" y="1363508"/>
            <a:ext cx="1090095" cy="96362"/>
          </a:xfrm>
          <a:prstGeom prst="rect">
            <a:avLst/>
          </a:prstGeom>
        </p:spPr>
      </p:pic>
      <p:sp>
        <p:nvSpPr>
          <p:cNvPr id="9" name="Text Placeholder 9"/>
          <p:cNvSpPr>
            <a:spLocks noGrp="1"/>
          </p:cNvSpPr>
          <p:nvPr>
            <p:ph type="body" sz="quarter" idx="11" hasCustomPrompt="1"/>
          </p:nvPr>
        </p:nvSpPr>
        <p:spPr>
          <a:xfrm>
            <a:off x="447923" y="1730667"/>
            <a:ext cx="8197114" cy="2365901"/>
          </a:xfrm>
          <a:prstGeom prst="rect">
            <a:avLst/>
          </a:prstGeom>
        </p:spPr>
        <p:txBody>
          <a:bodyPr/>
          <a:lstStyle>
            <a:lvl1pPr marL="342900" indent="-342900">
              <a:buFont typeface="Lucida Grande"/>
              <a:buChar char="&gt;"/>
              <a:defRPr sz="2400" b="1" i="0" baseline="0">
                <a:solidFill>
                  <a:schemeClr val="tx2"/>
                </a:solidFill>
                <a:latin typeface="Open Sans" charset="0"/>
                <a:ea typeface="Open Sans" charset="0"/>
                <a:cs typeface="Open Sans" charset="0"/>
              </a:defRPr>
            </a:lvl1pPr>
            <a:lvl2pPr>
              <a:defRPr sz="2000" b="1" i="0" baseline="0">
                <a:solidFill>
                  <a:schemeClr val="tx2"/>
                </a:solidFill>
                <a:latin typeface="Open Sans" charset="0"/>
                <a:ea typeface="Open Sans" charset="0"/>
                <a:cs typeface="Open Sans" charset="0"/>
              </a:defRPr>
            </a:lvl2pPr>
            <a:lvl3pPr marL="1143000" indent="-228600">
              <a:buSzPct val="100000"/>
              <a:buFont typeface="Lucida Grande"/>
              <a:buChar char="&gt;"/>
              <a:defRPr sz="1800" b="1" i="0" baseline="0">
                <a:solidFill>
                  <a:schemeClr val="tx2"/>
                </a:solidFill>
                <a:latin typeface="Open Sans" charset="0"/>
                <a:ea typeface="Open Sans" charset="0"/>
                <a:cs typeface="Open Sans" charset="0"/>
              </a:defRPr>
            </a:lvl3pPr>
            <a:lvl4pPr>
              <a:defRPr sz="1600" b="1" i="0" baseline="0">
                <a:solidFill>
                  <a:schemeClr val="tx2"/>
                </a:solidFill>
                <a:latin typeface="Open Sans" charset="0"/>
                <a:ea typeface="Open Sans" charset="0"/>
                <a:cs typeface="Open Sans" charset="0"/>
              </a:defRPr>
            </a:lvl4pPr>
            <a:lvl5pPr marL="2057400" indent="-228600">
              <a:buFont typeface="Lucida Grande"/>
              <a:buChar char="&gt;"/>
              <a:defRPr sz="1400"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14" name="Picture 13">
            <a:extLs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8081" y="4675530"/>
            <a:ext cx="2540000" cy="172311"/>
          </a:xfrm>
          <a:prstGeom prst="rect">
            <a:avLst/>
          </a:prstGeom>
        </p:spPr>
      </p:pic>
    </p:spTree>
    <p:extLst>
      <p:ext uri="{BB962C8B-B14F-4D97-AF65-F5344CB8AC3E}">
        <p14:creationId xmlns:p14="http://schemas.microsoft.com/office/powerpoint/2010/main" val="32363379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80000">
              <a:schemeClr val="accent2"/>
            </a:gs>
          </a:gsLst>
          <a:path path="circle">
            <a:fillToRect l="50000" t="-80000" r="50000" b="180000"/>
          </a:path>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6496306"/>
      </p:ext>
    </p:extLst>
  </p:cSld>
  <p:clrMap bg1="lt1" tx1="dk1" bg2="lt2" tx2="dk2" accent1="accent1" accent2="accent2" accent3="accent3" accent4="accent4" accent5="accent5" accent6="accent6" hlink="hlink" folHlink="folHlink"/>
  <p:sldLayoutIdLst>
    <p:sldLayoutId id="2147483654" r:id="rId1"/>
    <p:sldLayoutId id="2147483667" r:id="rId2"/>
    <p:sldLayoutId id="2147483655" r:id="rId3"/>
    <p:sldLayoutId id="2147483656" r:id="rId4"/>
    <p:sldLayoutId id="2147483657"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chemeClr val="accent3"/>
            </a:gs>
            <a:gs pos="72000">
              <a:srgbClr val="4B2E83"/>
            </a:gs>
          </a:gsLst>
          <a:path path="circle">
            <a:fillToRect l="50000" t="-80000" r="50000" b="180000"/>
          </a:path>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703096"/>
      </p:ext>
    </p:extLst>
  </p:cSld>
  <p:clrMap bg1="dk1" tx1="lt1" bg2="dk2" tx2="lt2" accent1="accent1" accent2="accent2" accent3="accent3" accent4="accent4" accent5="accent5" accent6="accent6" hlink="hlink" folHlink="folHlink"/>
  <p:sldLayoutIdLst>
    <p:sldLayoutId id="2147483658" r:id="rId1"/>
    <p:sldLayoutId id="2147483666" r:id="rId2"/>
    <p:sldLayoutId id="2147483659" r:id="rId3"/>
    <p:sldLayoutId id="2147483660" r:id="rId4"/>
    <p:sldLayoutId id="2147483661"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1966F6-6C6C-E75A-EAD9-0565A6D7CF1D}"/>
              </a:ext>
            </a:extLst>
          </p:cNvPr>
          <p:cNvSpPr txBox="1"/>
          <p:nvPr userDrawn="1"/>
        </p:nvSpPr>
        <p:spPr>
          <a:xfrm>
            <a:off x="7069015" y="4624753"/>
            <a:ext cx="1670538" cy="307777"/>
          </a:xfrm>
          <a:prstGeom prst="rect">
            <a:avLst/>
          </a:prstGeom>
          <a:noFill/>
        </p:spPr>
        <p:txBody>
          <a:bodyPr wrap="square" rtlCol="0">
            <a:spAutoFit/>
          </a:bodyPr>
          <a:lstStyle/>
          <a:p>
            <a:pPr algn="r"/>
            <a:fld id="{C1676B27-2053-D443-B2A2-3988753E44CB}" type="slidenum">
              <a:rPr lang="en-US" sz="1400" b="1" smtClean="0"/>
              <a:t>‹#›</a:t>
            </a:fld>
            <a:endParaRPr lang="en-US" sz="1400" b="1" dirty="0"/>
          </a:p>
        </p:txBody>
      </p:sp>
    </p:spTree>
    <p:extLst>
      <p:ext uri="{BB962C8B-B14F-4D97-AF65-F5344CB8AC3E}">
        <p14:creationId xmlns:p14="http://schemas.microsoft.com/office/powerpoint/2010/main" val="3219868176"/>
      </p:ext>
    </p:extLst>
  </p:cSld>
  <p:clrMap bg1="lt1" tx1="dk1" bg2="lt2" tx2="dk2" accent1="accent1" accent2="accent2" accent3="accent3" accent4="accent4" accent5="accent5" accent6="accent6" hlink="hlink" folHlink="folHlink"/>
  <p:sldLayoutIdLst>
    <p:sldLayoutId id="2147483653" r:id="rId1"/>
    <p:sldLayoutId id="2147483668" r:id="rId2"/>
    <p:sldLayoutId id="2147483663" r:id="rId3"/>
    <p:sldLayoutId id="2147483664" r:id="rId4"/>
    <p:sldLayoutId id="2147483669" r:id="rId5"/>
    <p:sldLayoutId id="2147483665" r:id="rId6"/>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bodnara.co.kr/bbs/article.html?num=169120" TargetMode="External"/><Relationship Id="rId3" Type="http://schemas.openxmlformats.org/officeDocument/2006/relationships/image" Target="../media/image12.png"/><Relationship Id="rId7" Type="http://schemas.openxmlformats.org/officeDocument/2006/relationships/image" Target="../media/image15.php"/><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hyperlink" Target="https://www.pngall.com/albert-einstein-png/download/46813"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18.png"/><Relationship Id="rId4" Type="http://schemas.openxmlformats.org/officeDocument/2006/relationships/image" Target="../media/image17.png"/></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AKKamath/MCSquare-ISCA24" TargetMode="External"/><Relationship Id="rId2" Type="http://schemas.openxmlformats.org/officeDocument/2006/relationships/notesSlide" Target="../notesSlides/notesSlide20.xml"/><Relationship Id="rId1" Type="http://schemas.openxmlformats.org/officeDocument/2006/relationships/slideLayout" Target="../slideLayouts/slideLayout14.xml"/><Relationship Id="rId5" Type="http://schemas.openxmlformats.org/officeDocument/2006/relationships/image" Target="../media/image28.sv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7.xml"/><Relationship Id="rId1" Type="http://schemas.openxmlformats.org/officeDocument/2006/relationships/slideLayout" Target="../slideLayouts/slideLayout14.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644993"/>
            <a:ext cx="6194867" cy="2641756"/>
          </a:xfrm>
        </p:spPr>
        <p:txBody>
          <a:bodyPr/>
          <a:lstStyle/>
          <a:p>
            <a:r>
              <a:rPr lang="en-US" sz="3600" dirty="0"/>
              <a:t>(MC)</a:t>
            </a:r>
            <a:r>
              <a:rPr lang="en-US" sz="3600" baseline="30000" dirty="0"/>
              <a:t>2</a:t>
            </a:r>
            <a:r>
              <a:rPr lang="en-US" sz="3600" dirty="0"/>
              <a:t>: Lazy </a:t>
            </a:r>
            <a:r>
              <a:rPr lang="en-US" sz="3600" u="sng" dirty="0" err="1"/>
              <a:t>M</a:t>
            </a:r>
            <a:r>
              <a:rPr lang="en-US" sz="3600" dirty="0" err="1"/>
              <a:t>em</a:t>
            </a:r>
            <a:r>
              <a:rPr lang="en-US" sz="3600" u="sng" dirty="0" err="1"/>
              <a:t>C</a:t>
            </a:r>
            <a:r>
              <a:rPr lang="en-US" sz="3600" dirty="0" err="1"/>
              <a:t>opy</a:t>
            </a:r>
            <a:r>
              <a:rPr lang="en-US" sz="3600" dirty="0"/>
              <a:t> at the </a:t>
            </a:r>
            <a:r>
              <a:rPr lang="en-US" sz="3600" u="sng" dirty="0"/>
              <a:t>M</a:t>
            </a:r>
            <a:r>
              <a:rPr lang="en-US" sz="3600" dirty="0"/>
              <a:t>emory </a:t>
            </a:r>
            <a:r>
              <a:rPr lang="en-US" sz="3600" u="sng" dirty="0"/>
              <a:t>C</a:t>
            </a:r>
            <a:r>
              <a:rPr lang="en-US" sz="3600" dirty="0"/>
              <a:t>ontroller</a:t>
            </a:r>
          </a:p>
        </p:txBody>
      </p:sp>
      <p:sp>
        <p:nvSpPr>
          <p:cNvPr id="4" name="TextBox 3">
            <a:extLst>
              <a:ext uri="{FF2B5EF4-FFF2-40B4-BE49-F238E27FC236}">
                <a16:creationId xmlns:a16="http://schemas.microsoft.com/office/drawing/2014/main" id="{A1D1FD97-F476-2DDF-9B91-28A11AC7D7D7}"/>
              </a:ext>
            </a:extLst>
          </p:cNvPr>
          <p:cNvSpPr txBox="1"/>
          <p:nvPr/>
        </p:nvSpPr>
        <p:spPr>
          <a:xfrm>
            <a:off x="460375" y="3681454"/>
            <a:ext cx="2973763" cy="646331"/>
          </a:xfrm>
          <a:prstGeom prst="rect">
            <a:avLst/>
          </a:prstGeom>
          <a:noFill/>
        </p:spPr>
        <p:txBody>
          <a:bodyPr wrap="none" rtlCol="0">
            <a:spAutoFit/>
          </a:bodyPr>
          <a:lstStyle/>
          <a:p>
            <a:r>
              <a:rPr lang="en-US" dirty="0"/>
              <a:t>Aditya K Kamath, Simon Peter</a:t>
            </a:r>
          </a:p>
          <a:p>
            <a:r>
              <a:rPr lang="en-US" dirty="0"/>
              <a:t>ISCA ‘24</a:t>
            </a:r>
          </a:p>
        </p:txBody>
      </p:sp>
      <p:pic>
        <p:nvPicPr>
          <p:cNvPr id="6" name="Picture 5" descr="Einstein with his hands folded together&#10;">
            <a:extLst>
              <a:ext uri="{FF2B5EF4-FFF2-40B4-BE49-F238E27FC236}">
                <a16:creationId xmlns:a16="http://schemas.microsoft.com/office/drawing/2014/main" id="{5A64C395-0AE0-BADF-5879-E9B9382AD926}"/>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946900" y="3314700"/>
            <a:ext cx="2197100" cy="1828800"/>
          </a:xfrm>
          <a:prstGeom prst="rect">
            <a:avLst/>
          </a:prstGeom>
        </p:spPr>
      </p:pic>
      <p:pic>
        <p:nvPicPr>
          <p:cNvPr id="15" name="Graphic 14" descr="Thought bubble with solid fill">
            <a:extLst>
              <a:ext uri="{FF2B5EF4-FFF2-40B4-BE49-F238E27FC236}">
                <a16:creationId xmlns:a16="http://schemas.microsoft.com/office/drawing/2014/main" id="{560CF443-98BF-BA24-AAEB-FF2C35A0DC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6655241" y="2428568"/>
            <a:ext cx="1564527" cy="1469305"/>
          </a:xfrm>
          <a:prstGeom prst="rect">
            <a:avLst/>
          </a:prstGeom>
        </p:spPr>
      </p:pic>
      <p:pic>
        <p:nvPicPr>
          <p:cNvPr id="12" name="Picture 11" descr="A close-up of a computer chip&#10;&#10;Description automatically generated">
            <a:extLst>
              <a:ext uri="{FF2B5EF4-FFF2-40B4-BE49-F238E27FC236}">
                <a16:creationId xmlns:a16="http://schemas.microsoft.com/office/drawing/2014/main" id="{0E29A7A4-BED8-0621-7D97-7B8392C94782}"/>
              </a:ext>
            </a:extLst>
          </p:cNvPr>
          <p:cNvPicPr>
            <a:picLocks noChangeAspect="1"/>
          </p:cNvPicPr>
          <p:nvPr/>
        </p:nvPicPr>
        <p:blipFill rotWithShape="1">
          <a:blip r:embed="rId7">
            <a:clrChange>
              <a:clrFrom>
                <a:srgbClr val="FFFFFF"/>
              </a:clrFrom>
              <a:clrTo>
                <a:srgbClr val="FFFFFF">
                  <a:alpha val="0"/>
                </a:srgbClr>
              </a:clrTo>
            </a:clrChange>
            <a:extLst>
              <a:ext uri="{837473B0-CC2E-450A-ABE3-18F120FF3D39}">
                <a1611:picAttrSrcUrl xmlns:a1611="http://schemas.microsoft.com/office/drawing/2016/11/main" r:id="rId8"/>
              </a:ext>
            </a:extLst>
          </a:blip>
          <a:srcRect t="1" b="7198"/>
          <a:stretch/>
        </p:blipFill>
        <p:spPr>
          <a:xfrm>
            <a:off x="7082800" y="2806813"/>
            <a:ext cx="799893" cy="445388"/>
          </a:xfrm>
          <a:prstGeom prst="rect">
            <a:avLst/>
          </a:prstGeom>
        </p:spPr>
      </p:pic>
    </p:spTree>
    <p:extLst>
      <p:ext uri="{BB962C8B-B14F-4D97-AF65-F5344CB8AC3E}">
        <p14:creationId xmlns:p14="http://schemas.microsoft.com/office/powerpoint/2010/main" val="1913477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E5326F-B3FD-C05F-B697-46EFF5834EF8}"/>
              </a:ext>
            </a:extLst>
          </p:cNvPr>
          <p:cNvSpPr>
            <a:spLocks noGrp="1"/>
          </p:cNvSpPr>
          <p:nvPr>
            <p:ph type="title"/>
          </p:nvPr>
        </p:nvSpPr>
        <p:spPr/>
        <p:txBody>
          <a:bodyPr/>
          <a:lstStyle/>
          <a:p>
            <a:r>
              <a:rPr lang="en-US" dirty="0"/>
              <a:t>(MC)</a:t>
            </a:r>
            <a:r>
              <a:rPr lang="en-US" baseline="30000" dirty="0"/>
              <a:t>2</a:t>
            </a:r>
            <a:r>
              <a:rPr lang="en-US" dirty="0"/>
              <a:t> ISA</a:t>
            </a:r>
            <a:endParaRPr lang="en-US" baseline="30000" dirty="0"/>
          </a:p>
        </p:txBody>
      </p:sp>
      <p:sp>
        <p:nvSpPr>
          <p:cNvPr id="4" name="Rectangle 3">
            <a:extLst>
              <a:ext uri="{FF2B5EF4-FFF2-40B4-BE49-F238E27FC236}">
                <a16:creationId xmlns:a16="http://schemas.microsoft.com/office/drawing/2014/main" id="{03CB60D0-B4FB-6C88-F181-F0477F73C0D9}"/>
              </a:ext>
            </a:extLst>
          </p:cNvPr>
          <p:cNvSpPr/>
          <p:nvPr/>
        </p:nvSpPr>
        <p:spPr>
          <a:xfrm>
            <a:off x="4606875" y="3731285"/>
            <a:ext cx="329647" cy="206329"/>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6" name="Rectangle 5">
            <a:extLst>
              <a:ext uri="{FF2B5EF4-FFF2-40B4-BE49-F238E27FC236}">
                <a16:creationId xmlns:a16="http://schemas.microsoft.com/office/drawing/2014/main" id="{9336571B-9C4F-2A72-D0E1-9C2709F9BD2A}"/>
              </a:ext>
            </a:extLst>
          </p:cNvPr>
          <p:cNvSpPr/>
          <p:nvPr/>
        </p:nvSpPr>
        <p:spPr>
          <a:xfrm>
            <a:off x="4936522" y="3731285"/>
            <a:ext cx="329647" cy="206329"/>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7" name="Rectangle 6">
            <a:extLst>
              <a:ext uri="{FF2B5EF4-FFF2-40B4-BE49-F238E27FC236}">
                <a16:creationId xmlns:a16="http://schemas.microsoft.com/office/drawing/2014/main" id="{EDCCA9A5-F479-C51B-A8FC-53DB3171FC5A}"/>
              </a:ext>
            </a:extLst>
          </p:cNvPr>
          <p:cNvSpPr/>
          <p:nvPr/>
        </p:nvSpPr>
        <p:spPr>
          <a:xfrm>
            <a:off x="5266169" y="3731284"/>
            <a:ext cx="329647" cy="206329"/>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8" name="Rectangle 7">
            <a:extLst>
              <a:ext uri="{FF2B5EF4-FFF2-40B4-BE49-F238E27FC236}">
                <a16:creationId xmlns:a16="http://schemas.microsoft.com/office/drawing/2014/main" id="{1087AC1D-4A90-A97B-E765-A055280B76D8}"/>
              </a:ext>
            </a:extLst>
          </p:cNvPr>
          <p:cNvSpPr/>
          <p:nvPr/>
        </p:nvSpPr>
        <p:spPr>
          <a:xfrm>
            <a:off x="5595816" y="3731284"/>
            <a:ext cx="329647" cy="206329"/>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9" name="Rectangle 8">
            <a:extLst>
              <a:ext uri="{FF2B5EF4-FFF2-40B4-BE49-F238E27FC236}">
                <a16:creationId xmlns:a16="http://schemas.microsoft.com/office/drawing/2014/main" id="{F3A16631-0D15-5A5A-1905-E58131169691}"/>
              </a:ext>
            </a:extLst>
          </p:cNvPr>
          <p:cNvSpPr/>
          <p:nvPr/>
        </p:nvSpPr>
        <p:spPr>
          <a:xfrm>
            <a:off x="4499592" y="3731284"/>
            <a:ext cx="107283" cy="206329"/>
          </a:xfrm>
          <a:custGeom>
            <a:avLst/>
            <a:gdLst>
              <a:gd name="connsiteX0" fmla="*/ 0 w 107283"/>
              <a:gd name="connsiteY0" fmla="*/ 0 h 206329"/>
              <a:gd name="connsiteX1" fmla="*/ 107283 w 107283"/>
              <a:gd name="connsiteY1" fmla="*/ 0 h 206329"/>
              <a:gd name="connsiteX2" fmla="*/ 107283 w 107283"/>
              <a:gd name="connsiteY2" fmla="*/ 206329 h 206329"/>
              <a:gd name="connsiteX3" fmla="*/ 0 w 107283"/>
              <a:gd name="connsiteY3" fmla="*/ 206329 h 206329"/>
              <a:gd name="connsiteX4" fmla="*/ 0 w 107283"/>
              <a:gd name="connsiteY4" fmla="*/ 0 h 206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283" h="206329" fill="none" extrusionOk="0">
                <a:moveTo>
                  <a:pt x="0" y="0"/>
                </a:moveTo>
                <a:cubicBezTo>
                  <a:pt x="18386" y="462"/>
                  <a:pt x="63200" y="7032"/>
                  <a:pt x="107283" y="0"/>
                </a:cubicBezTo>
                <a:cubicBezTo>
                  <a:pt x="107855" y="96185"/>
                  <a:pt x="96758" y="166160"/>
                  <a:pt x="107283" y="206329"/>
                </a:cubicBezTo>
                <a:cubicBezTo>
                  <a:pt x="75153" y="207868"/>
                  <a:pt x="24012" y="208916"/>
                  <a:pt x="0" y="206329"/>
                </a:cubicBezTo>
                <a:cubicBezTo>
                  <a:pt x="18490" y="130168"/>
                  <a:pt x="7330" y="32459"/>
                  <a:pt x="0" y="0"/>
                </a:cubicBezTo>
                <a:close/>
              </a:path>
              <a:path w="107283" h="206329" stroke="0" extrusionOk="0">
                <a:moveTo>
                  <a:pt x="0" y="0"/>
                </a:moveTo>
                <a:cubicBezTo>
                  <a:pt x="45020" y="1223"/>
                  <a:pt x="56582" y="2341"/>
                  <a:pt x="107283" y="0"/>
                </a:cubicBezTo>
                <a:cubicBezTo>
                  <a:pt x="115798" y="100769"/>
                  <a:pt x="93351" y="104882"/>
                  <a:pt x="107283" y="206329"/>
                </a:cubicBezTo>
                <a:cubicBezTo>
                  <a:pt x="77978" y="201555"/>
                  <a:pt x="35582" y="204851"/>
                  <a:pt x="0" y="206329"/>
                </a:cubicBezTo>
                <a:cubicBezTo>
                  <a:pt x="12287" y="157272"/>
                  <a:pt x="-6739" y="101491"/>
                  <a:pt x="0" y="0"/>
                </a:cubicBezTo>
                <a:close/>
              </a:path>
            </a:pathLst>
          </a:custGeom>
          <a:solidFill>
            <a:srgbClr val="0070C0"/>
          </a:solidFill>
          <a:ln>
            <a:extLst>
              <a:ext uri="{C807C97D-BFC1-408E-A445-0C87EB9F89A2}">
                <ask:lineSketchStyleProps xmlns:ask="http://schemas.microsoft.com/office/drawing/2018/sketchyshapes" sd="1219033472">
                  <a:prstGeom prst="rect">
                    <a:avLst/>
                  </a:prstGeom>
                  <ask:type>
                    <ask:lineSketchCurved/>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Rectangle 9">
            <a:extLst>
              <a:ext uri="{FF2B5EF4-FFF2-40B4-BE49-F238E27FC236}">
                <a16:creationId xmlns:a16="http://schemas.microsoft.com/office/drawing/2014/main" id="{1E91B468-25C6-DF97-E16F-DBEB03C45443}"/>
              </a:ext>
            </a:extLst>
          </p:cNvPr>
          <p:cNvSpPr/>
          <p:nvPr/>
        </p:nvSpPr>
        <p:spPr>
          <a:xfrm>
            <a:off x="5925463" y="3731284"/>
            <a:ext cx="107283" cy="206329"/>
          </a:xfrm>
          <a:custGeom>
            <a:avLst/>
            <a:gdLst>
              <a:gd name="connsiteX0" fmla="*/ 0 w 107283"/>
              <a:gd name="connsiteY0" fmla="*/ 0 h 206329"/>
              <a:gd name="connsiteX1" fmla="*/ 107283 w 107283"/>
              <a:gd name="connsiteY1" fmla="*/ 0 h 206329"/>
              <a:gd name="connsiteX2" fmla="*/ 107283 w 107283"/>
              <a:gd name="connsiteY2" fmla="*/ 206329 h 206329"/>
              <a:gd name="connsiteX3" fmla="*/ 0 w 107283"/>
              <a:gd name="connsiteY3" fmla="*/ 206329 h 206329"/>
              <a:gd name="connsiteX4" fmla="*/ 0 w 107283"/>
              <a:gd name="connsiteY4" fmla="*/ 0 h 206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283" h="206329" fill="none" extrusionOk="0">
                <a:moveTo>
                  <a:pt x="0" y="0"/>
                </a:moveTo>
                <a:cubicBezTo>
                  <a:pt x="18386" y="462"/>
                  <a:pt x="63200" y="7032"/>
                  <a:pt x="107283" y="0"/>
                </a:cubicBezTo>
                <a:cubicBezTo>
                  <a:pt x="107855" y="96185"/>
                  <a:pt x="96758" y="166160"/>
                  <a:pt x="107283" y="206329"/>
                </a:cubicBezTo>
                <a:cubicBezTo>
                  <a:pt x="75153" y="207868"/>
                  <a:pt x="24012" y="208916"/>
                  <a:pt x="0" y="206329"/>
                </a:cubicBezTo>
                <a:cubicBezTo>
                  <a:pt x="18490" y="130168"/>
                  <a:pt x="7330" y="32459"/>
                  <a:pt x="0" y="0"/>
                </a:cubicBezTo>
                <a:close/>
              </a:path>
              <a:path w="107283" h="206329" stroke="0" extrusionOk="0">
                <a:moveTo>
                  <a:pt x="0" y="0"/>
                </a:moveTo>
                <a:cubicBezTo>
                  <a:pt x="45020" y="1223"/>
                  <a:pt x="56582" y="2341"/>
                  <a:pt x="107283" y="0"/>
                </a:cubicBezTo>
                <a:cubicBezTo>
                  <a:pt x="115798" y="100769"/>
                  <a:pt x="93351" y="104882"/>
                  <a:pt x="107283" y="206329"/>
                </a:cubicBezTo>
                <a:cubicBezTo>
                  <a:pt x="77978" y="201555"/>
                  <a:pt x="35582" y="204851"/>
                  <a:pt x="0" y="206329"/>
                </a:cubicBezTo>
                <a:cubicBezTo>
                  <a:pt x="12287" y="157272"/>
                  <a:pt x="-6739" y="101491"/>
                  <a:pt x="0" y="0"/>
                </a:cubicBezTo>
                <a:close/>
              </a:path>
            </a:pathLst>
          </a:custGeom>
          <a:solidFill>
            <a:srgbClr val="0070C0"/>
          </a:solidFill>
          <a:ln>
            <a:extLst>
              <a:ext uri="{C807C97D-BFC1-408E-A445-0C87EB9F89A2}">
                <ask:lineSketchStyleProps xmlns:ask="http://schemas.microsoft.com/office/drawing/2018/sketchyshapes" sd="1219033472">
                  <a:prstGeom prst="rect">
                    <a:avLst/>
                  </a:prstGeom>
                  <ask:type>
                    <ask:lineSketchCurved/>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TextBox 10">
            <a:extLst>
              <a:ext uri="{FF2B5EF4-FFF2-40B4-BE49-F238E27FC236}">
                <a16:creationId xmlns:a16="http://schemas.microsoft.com/office/drawing/2014/main" id="{BF5DC9B9-EE9F-1B84-203B-67223C6698D4}"/>
              </a:ext>
            </a:extLst>
          </p:cNvPr>
          <p:cNvSpPr txBox="1"/>
          <p:nvPr/>
        </p:nvSpPr>
        <p:spPr>
          <a:xfrm>
            <a:off x="3124271" y="3665171"/>
            <a:ext cx="1196738" cy="338554"/>
          </a:xfrm>
          <a:prstGeom prst="rect">
            <a:avLst/>
          </a:prstGeom>
          <a:noFill/>
        </p:spPr>
        <p:txBody>
          <a:bodyPr wrap="none" rtlCol="0">
            <a:spAutoFit/>
          </a:bodyPr>
          <a:lstStyle/>
          <a:p>
            <a:r>
              <a:rPr lang="en-US" sz="1600" dirty="0"/>
              <a:t>Destination:</a:t>
            </a:r>
          </a:p>
        </p:txBody>
      </p:sp>
      <p:cxnSp>
        <p:nvCxnSpPr>
          <p:cNvPr id="13" name="Straight Arrow Connector 12">
            <a:extLst>
              <a:ext uri="{FF2B5EF4-FFF2-40B4-BE49-F238E27FC236}">
                <a16:creationId xmlns:a16="http://schemas.microsoft.com/office/drawing/2014/main" id="{69EEEE9D-54DD-5AFE-F19B-24712098E5AE}"/>
              </a:ext>
            </a:extLst>
          </p:cNvPr>
          <p:cNvCxnSpPr/>
          <p:nvPr/>
        </p:nvCxnSpPr>
        <p:spPr>
          <a:xfrm flipV="1">
            <a:off x="4606875" y="3937613"/>
            <a:ext cx="0" cy="2072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Left Brace 13">
            <a:extLst>
              <a:ext uri="{FF2B5EF4-FFF2-40B4-BE49-F238E27FC236}">
                <a16:creationId xmlns:a16="http://schemas.microsoft.com/office/drawing/2014/main" id="{FB3F6F92-27CE-605F-835B-8BFDD3A921AE}"/>
              </a:ext>
            </a:extLst>
          </p:cNvPr>
          <p:cNvSpPr/>
          <p:nvPr/>
        </p:nvSpPr>
        <p:spPr>
          <a:xfrm rot="5400000">
            <a:off x="5223785" y="3014405"/>
            <a:ext cx="79577" cy="1313398"/>
          </a:xfrm>
          <a:prstGeom prst="leftBrace">
            <a:avLst>
              <a:gd name="adj1" fmla="val 104392"/>
              <a:gd name="adj2" fmla="val 50000"/>
            </a:avLst>
          </a:prstGeom>
          <a:ln w="2222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0C169060-8ADC-DDFB-48F1-F01DA8F5415D}"/>
              </a:ext>
            </a:extLst>
          </p:cNvPr>
          <p:cNvSpPr txBox="1"/>
          <p:nvPr/>
        </p:nvSpPr>
        <p:spPr>
          <a:xfrm>
            <a:off x="4020014" y="4122824"/>
            <a:ext cx="1173719" cy="253916"/>
          </a:xfrm>
          <a:prstGeom prst="rect">
            <a:avLst/>
          </a:prstGeom>
          <a:noFill/>
        </p:spPr>
        <p:txBody>
          <a:bodyPr wrap="none" rtlCol="0">
            <a:spAutoFit/>
          </a:bodyPr>
          <a:lstStyle/>
          <a:p>
            <a:pPr algn="ctr"/>
            <a:r>
              <a:rPr lang="en-US" sz="1050" b="1" dirty="0" err="1"/>
              <a:t>Cacheline</a:t>
            </a:r>
            <a:r>
              <a:rPr lang="en-US" sz="1050" b="1" dirty="0"/>
              <a:t>-aligned</a:t>
            </a:r>
          </a:p>
        </p:txBody>
      </p:sp>
      <p:sp>
        <p:nvSpPr>
          <p:cNvPr id="17" name="TextBox 16">
            <a:extLst>
              <a:ext uri="{FF2B5EF4-FFF2-40B4-BE49-F238E27FC236}">
                <a16:creationId xmlns:a16="http://schemas.microsoft.com/office/drawing/2014/main" id="{5A69FA54-2C3C-AF26-63BD-0D7894081F03}"/>
              </a:ext>
            </a:extLst>
          </p:cNvPr>
          <p:cNvSpPr txBox="1"/>
          <p:nvPr/>
        </p:nvSpPr>
        <p:spPr>
          <a:xfrm>
            <a:off x="4463514" y="3377398"/>
            <a:ext cx="1600118" cy="253916"/>
          </a:xfrm>
          <a:prstGeom prst="rect">
            <a:avLst/>
          </a:prstGeom>
          <a:noFill/>
        </p:spPr>
        <p:txBody>
          <a:bodyPr wrap="none" rtlCol="0">
            <a:spAutoFit/>
          </a:bodyPr>
          <a:lstStyle/>
          <a:p>
            <a:pPr algn="ctr"/>
            <a:r>
              <a:rPr lang="en-US" sz="1050" b="1" dirty="0"/>
              <a:t>Multiple of </a:t>
            </a:r>
            <a:r>
              <a:rPr lang="en-US" sz="1050" b="1" dirty="0" err="1"/>
              <a:t>cacheline</a:t>
            </a:r>
            <a:r>
              <a:rPr lang="en-US" sz="1050" b="1" dirty="0"/>
              <a:t> size</a:t>
            </a:r>
          </a:p>
        </p:txBody>
      </p:sp>
      <p:graphicFrame>
        <p:nvGraphicFramePr>
          <p:cNvPr id="19" name="Table 18">
            <a:extLst>
              <a:ext uri="{FF2B5EF4-FFF2-40B4-BE49-F238E27FC236}">
                <a16:creationId xmlns:a16="http://schemas.microsoft.com/office/drawing/2014/main" id="{4EC8EF22-A10F-CB03-ED8B-AA3831FADF1D}"/>
              </a:ext>
            </a:extLst>
          </p:cNvPr>
          <p:cNvGraphicFramePr>
            <a:graphicFrameLocks noGrp="1"/>
          </p:cNvGraphicFramePr>
          <p:nvPr>
            <p:extLst>
              <p:ext uri="{D42A27DB-BD31-4B8C-83A1-F6EECF244321}">
                <p14:modId xmlns:p14="http://schemas.microsoft.com/office/powerpoint/2010/main" val="2958557625"/>
              </p:ext>
            </p:extLst>
          </p:nvPr>
        </p:nvGraphicFramePr>
        <p:xfrm>
          <a:off x="2674242" y="1991159"/>
          <a:ext cx="3795516" cy="1112520"/>
        </p:xfrm>
        <a:graphic>
          <a:graphicData uri="http://schemas.openxmlformats.org/drawingml/2006/table">
            <a:tbl>
              <a:tblPr firstRow="1" bandRow="1">
                <a:tableStyleId>{D03447BB-5D67-496B-8E87-E561075AD55C}</a:tableStyleId>
              </a:tblPr>
              <a:tblGrid>
                <a:gridCol w="1628269">
                  <a:extLst>
                    <a:ext uri="{9D8B030D-6E8A-4147-A177-3AD203B41FA5}">
                      <a16:colId xmlns:a16="http://schemas.microsoft.com/office/drawing/2014/main" val="4192883348"/>
                    </a:ext>
                  </a:extLst>
                </a:gridCol>
                <a:gridCol w="2167247">
                  <a:extLst>
                    <a:ext uri="{9D8B030D-6E8A-4147-A177-3AD203B41FA5}">
                      <a16:colId xmlns:a16="http://schemas.microsoft.com/office/drawing/2014/main" val="2253384871"/>
                    </a:ext>
                  </a:extLst>
                </a:gridCol>
              </a:tblGrid>
              <a:tr h="370840">
                <a:tc>
                  <a:txBody>
                    <a:bodyPr/>
                    <a:lstStyle/>
                    <a:p>
                      <a:r>
                        <a:rPr lang="en-US" dirty="0">
                          <a:solidFill>
                            <a:schemeClr val="bg2"/>
                          </a:solidFill>
                        </a:rPr>
                        <a:t>Operation</a:t>
                      </a:r>
                    </a:p>
                  </a:txBody>
                  <a:tcPr>
                    <a:lnL w="12700" cap="flat" cmpd="sng" algn="ctr">
                      <a:solidFill>
                        <a:schemeClr val="tx1"/>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2"/>
                          </a:solidFill>
                        </a:rPr>
                        <a:t>Operands</a:t>
                      </a:r>
                    </a:p>
                  </a:txBody>
                  <a:tcPr>
                    <a:lnL w="12700" cap="flat" cmpd="sng" algn="ctr">
                      <a:solidFill>
                        <a:schemeClr val="accent4">
                          <a:lumMod val="1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93500749"/>
                  </a:ext>
                </a:extLst>
              </a:tr>
              <a:tr h="370840">
                <a:tc>
                  <a:txBody>
                    <a:bodyPr/>
                    <a:lstStyle/>
                    <a:p>
                      <a:r>
                        <a:rPr lang="en-US" b="1" dirty="0">
                          <a:solidFill>
                            <a:schemeClr val="accent4">
                              <a:lumMod val="10000"/>
                            </a:schemeClr>
                          </a:solidFill>
                        </a:rPr>
                        <a:t>MCLAZY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i="1" dirty="0" err="1">
                          <a:solidFill>
                            <a:schemeClr val="accent4">
                              <a:lumMod val="10000"/>
                            </a:schemeClr>
                          </a:solidFill>
                        </a:rPr>
                        <a:t>R</a:t>
                      </a:r>
                      <a:r>
                        <a:rPr lang="en-US" i="1" baseline="-25000" dirty="0" err="1">
                          <a:solidFill>
                            <a:schemeClr val="accent4">
                              <a:lumMod val="10000"/>
                            </a:schemeClr>
                          </a:solidFill>
                        </a:rPr>
                        <a:t>dest</a:t>
                      </a:r>
                      <a:r>
                        <a:rPr lang="en-US" i="1" baseline="-25000" dirty="0">
                          <a:solidFill>
                            <a:schemeClr val="accent4">
                              <a:lumMod val="10000"/>
                            </a:schemeClr>
                          </a:solidFill>
                        </a:rPr>
                        <a:t> </a:t>
                      </a:r>
                      <a:r>
                        <a:rPr lang="en-US" i="1" dirty="0">
                          <a:solidFill>
                            <a:schemeClr val="accent4">
                              <a:lumMod val="10000"/>
                            </a:schemeClr>
                          </a:solidFill>
                        </a:rPr>
                        <a:t>, </a:t>
                      </a:r>
                      <a:r>
                        <a:rPr lang="en-US" i="1" dirty="0" err="1">
                          <a:solidFill>
                            <a:schemeClr val="accent4">
                              <a:lumMod val="10000"/>
                            </a:schemeClr>
                          </a:solidFill>
                        </a:rPr>
                        <a:t>R</a:t>
                      </a:r>
                      <a:r>
                        <a:rPr lang="en-US" i="1" baseline="-25000" dirty="0" err="1">
                          <a:solidFill>
                            <a:schemeClr val="accent4">
                              <a:lumMod val="10000"/>
                            </a:schemeClr>
                          </a:solidFill>
                        </a:rPr>
                        <a:t>src</a:t>
                      </a:r>
                      <a:r>
                        <a:rPr lang="en-US" i="1" baseline="-25000" dirty="0">
                          <a:solidFill>
                            <a:schemeClr val="accent4">
                              <a:lumMod val="10000"/>
                            </a:schemeClr>
                          </a:solidFill>
                        </a:rPr>
                        <a:t> </a:t>
                      </a:r>
                      <a:r>
                        <a:rPr lang="en-US" i="1" dirty="0">
                          <a:solidFill>
                            <a:schemeClr val="accent4">
                              <a:lumMod val="10000"/>
                            </a:schemeClr>
                          </a:solidFill>
                        </a:rPr>
                        <a:t>, </a:t>
                      </a:r>
                      <a:r>
                        <a:rPr lang="en-US" i="1" dirty="0" err="1">
                          <a:solidFill>
                            <a:schemeClr val="accent4">
                              <a:lumMod val="10000"/>
                            </a:schemeClr>
                          </a:solidFill>
                        </a:rPr>
                        <a:t>R</a:t>
                      </a:r>
                      <a:r>
                        <a:rPr lang="en-US" i="1" baseline="-25000" dirty="0" err="1">
                          <a:solidFill>
                            <a:schemeClr val="accent4">
                              <a:lumMod val="10000"/>
                            </a:schemeClr>
                          </a:solidFill>
                        </a:rPr>
                        <a:t>size</a:t>
                      </a:r>
                      <a:endParaRPr lang="en-US" i="1" baseline="-25000" dirty="0">
                        <a:solidFill>
                          <a:schemeClr val="accent4">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accent4">
                          <a:lumMod val="1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1139763"/>
                  </a:ext>
                </a:extLst>
              </a:tr>
              <a:tr h="370840">
                <a:tc>
                  <a:txBody>
                    <a:bodyPr/>
                    <a:lstStyle/>
                    <a:p>
                      <a:r>
                        <a:rPr lang="en-US" b="1" dirty="0">
                          <a:solidFill>
                            <a:schemeClr val="accent4">
                              <a:lumMod val="10000"/>
                            </a:schemeClr>
                          </a:solidFill>
                        </a:rPr>
                        <a:t>MCFREE</a:t>
                      </a:r>
                    </a:p>
                  </a:txBody>
                  <a:tcPr>
                    <a:lnL w="12700" cap="flat" cmpd="sng" algn="ctr">
                      <a:solidFill>
                        <a:schemeClr val="tx1"/>
                      </a:solidFill>
                      <a:prstDash val="solid"/>
                      <a:round/>
                      <a:headEnd type="none" w="med" len="med"/>
                      <a:tailEnd type="none" w="med" len="med"/>
                    </a:lnL>
                    <a:lnR w="12700" cap="flat" cmpd="sng" algn="ctr">
                      <a:solidFill>
                        <a:schemeClr val="accent4">
                          <a:lumMod val="10000"/>
                        </a:schemeClr>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solidFill>
                            <a:schemeClr val="accent4">
                              <a:lumMod val="10000"/>
                            </a:schemeClr>
                          </a:solidFill>
                        </a:rPr>
                        <a:t>R</a:t>
                      </a:r>
                      <a:r>
                        <a:rPr lang="en-US" baseline="-25000" dirty="0" err="1">
                          <a:solidFill>
                            <a:schemeClr val="accent4">
                              <a:lumMod val="10000"/>
                            </a:schemeClr>
                          </a:solidFill>
                        </a:rPr>
                        <a:t>addr</a:t>
                      </a:r>
                      <a:r>
                        <a:rPr lang="en-US" baseline="-25000" dirty="0">
                          <a:solidFill>
                            <a:schemeClr val="accent4">
                              <a:lumMod val="10000"/>
                            </a:schemeClr>
                          </a:solidFill>
                        </a:rPr>
                        <a:t> </a:t>
                      </a:r>
                      <a:r>
                        <a:rPr lang="en-US" dirty="0">
                          <a:solidFill>
                            <a:schemeClr val="accent4">
                              <a:lumMod val="10000"/>
                            </a:schemeClr>
                          </a:solidFill>
                        </a:rPr>
                        <a:t>, </a:t>
                      </a:r>
                      <a:r>
                        <a:rPr lang="en-US" dirty="0" err="1">
                          <a:solidFill>
                            <a:schemeClr val="accent4">
                              <a:lumMod val="10000"/>
                            </a:schemeClr>
                          </a:solidFill>
                        </a:rPr>
                        <a:t>R</a:t>
                      </a:r>
                      <a:r>
                        <a:rPr lang="en-US" baseline="-25000" dirty="0" err="1">
                          <a:solidFill>
                            <a:schemeClr val="accent4">
                              <a:lumMod val="10000"/>
                            </a:schemeClr>
                          </a:solidFill>
                        </a:rPr>
                        <a:t>size</a:t>
                      </a:r>
                      <a:endParaRPr lang="en-US" baseline="-25000" dirty="0">
                        <a:solidFill>
                          <a:schemeClr val="accent4">
                            <a:lumMod val="10000"/>
                          </a:schemeClr>
                        </a:solidFill>
                      </a:endParaRPr>
                    </a:p>
                  </a:txBody>
                  <a:tcPr>
                    <a:lnL w="12700" cap="flat" cmpd="sng" algn="ctr">
                      <a:solidFill>
                        <a:schemeClr val="accent4">
                          <a:lumMod val="1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4">
                          <a:lumMod val="1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30708163"/>
                  </a:ext>
                </a:extLst>
              </a:tr>
            </a:tbl>
          </a:graphicData>
        </a:graphic>
      </p:graphicFrame>
      <p:sp>
        <p:nvSpPr>
          <p:cNvPr id="20" name="Rectangle 19">
            <a:extLst>
              <a:ext uri="{FF2B5EF4-FFF2-40B4-BE49-F238E27FC236}">
                <a16:creationId xmlns:a16="http://schemas.microsoft.com/office/drawing/2014/main" id="{56A3E36E-06DA-1E0E-C72F-D976B41E9DDE}"/>
              </a:ext>
            </a:extLst>
          </p:cNvPr>
          <p:cNvSpPr/>
          <p:nvPr/>
        </p:nvSpPr>
        <p:spPr>
          <a:xfrm>
            <a:off x="4334494" y="2398816"/>
            <a:ext cx="475012" cy="308758"/>
          </a:xfrm>
          <a:prstGeom prst="rect">
            <a:avLst/>
          </a:prstGeom>
          <a:no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AC78BA2-9797-F638-D70A-B2BA0A987A84}"/>
              </a:ext>
            </a:extLst>
          </p:cNvPr>
          <p:cNvSpPr/>
          <p:nvPr/>
        </p:nvSpPr>
        <p:spPr>
          <a:xfrm>
            <a:off x="5320144" y="2398816"/>
            <a:ext cx="432353" cy="308758"/>
          </a:xfrm>
          <a:prstGeom prst="rect">
            <a:avLst/>
          </a:prstGeom>
          <a:no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B0A0631-45C7-EC1A-7467-9A2B60B77274}"/>
              </a:ext>
            </a:extLst>
          </p:cNvPr>
          <p:cNvSpPr/>
          <p:nvPr/>
        </p:nvSpPr>
        <p:spPr>
          <a:xfrm>
            <a:off x="4870598" y="2398816"/>
            <a:ext cx="432353" cy="308758"/>
          </a:xfrm>
          <a:prstGeom prst="rect">
            <a:avLst/>
          </a:prstGeom>
          <a:no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D36645-96AD-B5C8-EA7B-C5088EC231C4}"/>
              </a:ext>
            </a:extLst>
          </p:cNvPr>
          <p:cNvSpPr/>
          <p:nvPr/>
        </p:nvSpPr>
        <p:spPr>
          <a:xfrm>
            <a:off x="4334494" y="2398816"/>
            <a:ext cx="475012" cy="308758"/>
          </a:xfrm>
          <a:prstGeom prst="rect">
            <a:avLst/>
          </a:prstGeom>
          <a:noFill/>
          <a:ln w="381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96AE453-1039-8309-5317-B34FA3BBAB66}"/>
              </a:ext>
            </a:extLst>
          </p:cNvPr>
          <p:cNvSpPr txBox="1"/>
          <p:nvPr/>
        </p:nvSpPr>
        <p:spPr>
          <a:xfrm>
            <a:off x="6651074" y="2178087"/>
            <a:ext cx="2408520" cy="738664"/>
          </a:xfrm>
          <a:prstGeom prst="rect">
            <a:avLst/>
          </a:prstGeom>
          <a:noFill/>
        </p:spPr>
        <p:txBody>
          <a:bodyPr wrap="square" rtlCol="0">
            <a:spAutoFit/>
          </a:bodyPr>
          <a:lstStyle/>
          <a:p>
            <a:pPr algn="ctr"/>
            <a:r>
              <a:rPr lang="en-US" sz="1400" dirty="0"/>
              <a:t>Must be physically contiguous, </a:t>
            </a:r>
          </a:p>
          <a:p>
            <a:pPr algn="ctr"/>
            <a:r>
              <a:rPr lang="en-US" sz="1400" dirty="0"/>
              <a:t>i.e., within a single page for user apps</a:t>
            </a:r>
          </a:p>
        </p:txBody>
      </p:sp>
      <p:sp>
        <p:nvSpPr>
          <p:cNvPr id="12" name="Rectangle 11">
            <a:extLst>
              <a:ext uri="{FF2B5EF4-FFF2-40B4-BE49-F238E27FC236}">
                <a16:creationId xmlns:a16="http://schemas.microsoft.com/office/drawing/2014/main" id="{A769BA01-7E48-D316-CD5E-D1251DB0A1C9}"/>
              </a:ext>
            </a:extLst>
          </p:cNvPr>
          <p:cNvSpPr/>
          <p:nvPr/>
        </p:nvSpPr>
        <p:spPr>
          <a:xfrm>
            <a:off x="65112" y="1637486"/>
            <a:ext cx="8975188" cy="2932386"/>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D208C305-71E3-33F7-7C66-F8B089364399}"/>
              </a:ext>
            </a:extLst>
          </p:cNvPr>
          <p:cNvSpPr/>
          <p:nvPr/>
        </p:nvSpPr>
        <p:spPr>
          <a:xfrm>
            <a:off x="2060254" y="1987590"/>
            <a:ext cx="5023493" cy="1168320"/>
          </a:xfrm>
          <a:prstGeom prst="roundRect">
            <a:avLst/>
          </a:prstGeom>
          <a:solidFill>
            <a:schemeClr val="tx2">
              <a:lumMod val="40000"/>
              <a:lumOff val="60000"/>
              <a:alpha val="89804"/>
            </a:schemeClr>
          </a:solidFill>
          <a:ln w="762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i="1" dirty="0" err="1">
                <a:solidFill>
                  <a:schemeClr val="accent1"/>
                </a:solidFill>
              </a:rPr>
              <a:t>memcpy_lazy</a:t>
            </a:r>
            <a:r>
              <a:rPr lang="en-US" b="1" dirty="0">
                <a:solidFill>
                  <a:schemeClr val="accent1"/>
                </a:solidFill>
              </a:rPr>
              <a:t>: </a:t>
            </a:r>
            <a:r>
              <a:rPr lang="en-US" dirty="0">
                <a:solidFill>
                  <a:schemeClr val="accent1"/>
                </a:solidFill>
              </a:rPr>
              <a:t>C wrapper function with </a:t>
            </a:r>
          </a:p>
          <a:p>
            <a:pPr algn="ctr"/>
            <a:r>
              <a:rPr lang="en-US" dirty="0">
                <a:solidFill>
                  <a:schemeClr val="accent1"/>
                </a:solidFill>
              </a:rPr>
              <a:t>semantics identical to </a:t>
            </a:r>
            <a:r>
              <a:rPr lang="en-US" i="1" dirty="0" err="1">
                <a:solidFill>
                  <a:schemeClr val="accent1"/>
                </a:solidFill>
              </a:rPr>
              <a:t>memcpy</a:t>
            </a:r>
            <a:endParaRPr lang="en-US" i="1" dirty="0">
              <a:solidFill>
                <a:schemeClr val="accent1"/>
              </a:solidFill>
            </a:endParaRPr>
          </a:p>
        </p:txBody>
      </p:sp>
    </p:spTree>
    <p:extLst>
      <p:ext uri="{BB962C8B-B14F-4D97-AF65-F5344CB8AC3E}">
        <p14:creationId xmlns:p14="http://schemas.microsoft.com/office/powerpoint/2010/main" val="422125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par>
                          <p:cTn id="19" fill="hold">
                            <p:stCondLst>
                              <p:cond delay="0"/>
                            </p:stCondLst>
                            <p:childTnLst>
                              <p:par>
                                <p:cTn id="20" presetID="10"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20"/>
                                        </p:tgtEl>
                                      </p:cBhvr>
                                    </p:animEffect>
                                    <p:set>
                                      <p:cBhvr>
                                        <p:cTn id="34" dur="1" fill="hold">
                                          <p:stCondLst>
                                            <p:cond delay="499"/>
                                          </p:stCondLst>
                                        </p:cTn>
                                        <p:tgtEl>
                                          <p:spTgt spid="20"/>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 presetClass="exit" presetSubtype="0" fill="hold" grpId="1" nodeType="withEffect">
                                  <p:stCondLst>
                                    <p:cond delay="0"/>
                                  </p:stCondLst>
                                  <p:childTnLst>
                                    <p:set>
                                      <p:cBhvr>
                                        <p:cTn id="51" dur="1" fill="hold">
                                          <p:stCondLst>
                                            <p:cond delay="0"/>
                                          </p:stCondLst>
                                        </p:cTn>
                                        <p:tgtEl>
                                          <p:spTgt spid="21"/>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fade">
                                      <p:cBhvr>
                                        <p:cTn id="54" dur="500"/>
                                        <p:tgtEl>
                                          <p:spTgt spid="3"/>
                                        </p:tgtEl>
                                      </p:cBhvr>
                                    </p:animEffec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wipe(left)">
                                      <p:cBhvr>
                                        <p:cTn id="61" dur="500"/>
                                        <p:tgtEl>
                                          <p:spTgt spid="12"/>
                                        </p:tgtEl>
                                      </p:cBhvr>
                                    </p:animEffect>
                                  </p:childTnLst>
                                </p:cTn>
                              </p:par>
                            </p:childTnLst>
                          </p:cTn>
                        </p:par>
                        <p:par>
                          <p:cTn id="62" fill="hold">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wipe(left)">
                                      <p:cBhvr>
                                        <p:cTn id="6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p:bldP spid="14" grpId="0" animBg="1"/>
      <p:bldP spid="16" grpId="0"/>
      <p:bldP spid="17" grpId="0"/>
      <p:bldP spid="20" grpId="0" animBg="1"/>
      <p:bldP spid="20" grpId="1" animBg="1"/>
      <p:bldP spid="21" grpId="0" animBg="1"/>
      <p:bldP spid="21" grpId="1" animBg="1"/>
      <p:bldP spid="3" grpId="0" animBg="1"/>
      <p:bldP spid="15" grpId="0" animBg="1"/>
      <p:bldP spid="18" grpId="0"/>
      <p:bldP spid="12" grpId="0" animBg="1"/>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E5326F-B3FD-C05F-B697-46EFF5834EF8}"/>
              </a:ext>
            </a:extLst>
          </p:cNvPr>
          <p:cNvSpPr>
            <a:spLocks noGrp="1"/>
          </p:cNvSpPr>
          <p:nvPr>
            <p:ph type="title"/>
          </p:nvPr>
        </p:nvSpPr>
        <p:spPr/>
        <p:txBody>
          <a:bodyPr/>
          <a:lstStyle/>
          <a:p>
            <a:r>
              <a:rPr lang="en-US" dirty="0"/>
              <a:t>(MC)</a:t>
            </a:r>
            <a:r>
              <a:rPr lang="en-US" baseline="30000" dirty="0"/>
              <a:t>2</a:t>
            </a:r>
            <a:r>
              <a:rPr lang="en-US" dirty="0"/>
              <a:t> operation: Lazy copy</a:t>
            </a:r>
            <a:endParaRPr lang="en-US" baseline="30000" dirty="0"/>
          </a:p>
        </p:txBody>
      </p:sp>
      <p:sp>
        <p:nvSpPr>
          <p:cNvPr id="9" name="Rounded Rectangle 8">
            <a:extLst>
              <a:ext uri="{FF2B5EF4-FFF2-40B4-BE49-F238E27FC236}">
                <a16:creationId xmlns:a16="http://schemas.microsoft.com/office/drawing/2014/main" id="{501F28CC-6953-ECDA-58D0-A1A0C56E4E5E}"/>
              </a:ext>
            </a:extLst>
          </p:cNvPr>
          <p:cNvSpPr/>
          <p:nvPr/>
        </p:nvSpPr>
        <p:spPr>
          <a:xfrm>
            <a:off x="2311758" y="1807534"/>
            <a:ext cx="983731" cy="347155"/>
          </a:xfrm>
          <a:prstGeom prst="roundRect">
            <a:avLst/>
          </a:prstGeom>
          <a:gradFill>
            <a:gsLst>
              <a:gs pos="0">
                <a:srgbClr val="DAE8FC"/>
              </a:gs>
              <a:gs pos="50000">
                <a:srgbClr val="ECF3FD"/>
              </a:gs>
              <a:gs pos="100000">
                <a:srgbClr val="FFFFFF"/>
              </a:gs>
            </a:gsLst>
            <a:lin ang="16200000" scaled="1"/>
          </a:gradFill>
          <a:ln w="5781" cap="flat">
            <a:solidFill>
              <a:srgbClr val="6C8EBF"/>
            </a:solidFill>
            <a:prstDash val="solid"/>
            <a:miter/>
          </a:ln>
        </p:spPr>
        <p:txBody>
          <a:bodyPr rtlCol="0" anchor="ctr"/>
          <a:lstStyle/>
          <a:p>
            <a:pPr algn="ctr"/>
            <a:r>
              <a:rPr lang="en-US" sz="1600" b="1" dirty="0"/>
              <a:t>Core</a:t>
            </a:r>
          </a:p>
        </p:txBody>
      </p:sp>
      <p:sp>
        <p:nvSpPr>
          <p:cNvPr id="20" name="Rectangle 19">
            <a:extLst>
              <a:ext uri="{FF2B5EF4-FFF2-40B4-BE49-F238E27FC236}">
                <a16:creationId xmlns:a16="http://schemas.microsoft.com/office/drawing/2014/main" id="{32D6872A-2B1F-3F87-3EA0-DCB7817FE07D}"/>
              </a:ext>
            </a:extLst>
          </p:cNvPr>
          <p:cNvSpPr/>
          <p:nvPr/>
        </p:nvSpPr>
        <p:spPr>
          <a:xfrm>
            <a:off x="2800198" y="2380298"/>
            <a:ext cx="3356260" cy="347155"/>
          </a:xfrm>
          <a:prstGeom prst="rect">
            <a:avLst/>
          </a:prstGeom>
          <a:gradFill>
            <a:gsLst>
              <a:gs pos="0">
                <a:srgbClr val="F8CECC"/>
              </a:gs>
              <a:gs pos="50000">
                <a:srgbClr val="FBE6E5"/>
              </a:gs>
              <a:gs pos="100000">
                <a:srgbClr val="FFFFFF"/>
              </a:gs>
            </a:gsLst>
            <a:lin ang="16200000" scaled="1"/>
          </a:gradFill>
          <a:ln w="5781" cap="flat">
            <a:solidFill>
              <a:srgbClr val="B85450"/>
            </a:solidFill>
            <a:prstDash val="solid"/>
            <a:miter/>
          </a:ln>
          <a:effectLst/>
        </p:spPr>
        <p:txBody>
          <a:bodyPr rtlCol="0" anchor="ctr"/>
          <a:lstStyle/>
          <a:p>
            <a:pPr algn="ctr"/>
            <a:r>
              <a:rPr lang="en-US" sz="1600" b="1" dirty="0"/>
              <a:t>Last-level $</a:t>
            </a:r>
          </a:p>
        </p:txBody>
      </p:sp>
      <p:sp>
        <p:nvSpPr>
          <p:cNvPr id="26" name="Rectangle 25">
            <a:extLst>
              <a:ext uri="{FF2B5EF4-FFF2-40B4-BE49-F238E27FC236}">
                <a16:creationId xmlns:a16="http://schemas.microsoft.com/office/drawing/2014/main" id="{24F62F0D-8E4B-C818-DFE4-8235A05541C5}"/>
              </a:ext>
            </a:extLst>
          </p:cNvPr>
          <p:cNvSpPr/>
          <p:nvPr/>
        </p:nvSpPr>
        <p:spPr>
          <a:xfrm>
            <a:off x="2311758" y="2906860"/>
            <a:ext cx="4339991" cy="289296"/>
          </a:xfrm>
          <a:prstGeom prst="rect">
            <a:avLst/>
          </a:prstGeom>
          <a:gradFill>
            <a:gsLst>
              <a:gs pos="0">
                <a:srgbClr val="D5E8D4"/>
              </a:gs>
              <a:gs pos="50000">
                <a:srgbClr val="EAF3E9"/>
              </a:gs>
              <a:gs pos="100000">
                <a:srgbClr val="FFFFFF"/>
              </a:gs>
            </a:gsLst>
            <a:lin ang="16200000" scaled="1"/>
          </a:gradFill>
          <a:ln w="964" cap="flat">
            <a:noFill/>
            <a:prstDash val="solid"/>
            <a:miter/>
          </a:ln>
          <a:effectLst/>
        </p:spPr>
        <p:txBody>
          <a:bodyPr rtlCol="0" anchor="ctr"/>
          <a:lstStyle/>
          <a:p>
            <a:pPr algn="ctr"/>
            <a:r>
              <a:rPr lang="en-US" sz="1600" b="1" dirty="0"/>
              <a:t>Interconnect</a:t>
            </a:r>
          </a:p>
        </p:txBody>
      </p:sp>
      <p:sp>
        <p:nvSpPr>
          <p:cNvPr id="27" name="Freeform 26">
            <a:extLst>
              <a:ext uri="{FF2B5EF4-FFF2-40B4-BE49-F238E27FC236}">
                <a16:creationId xmlns:a16="http://schemas.microsoft.com/office/drawing/2014/main" id="{7A3CDBB4-7DD7-2C89-A450-D0CD7506F4EC}"/>
              </a:ext>
            </a:extLst>
          </p:cNvPr>
          <p:cNvSpPr/>
          <p:nvPr/>
        </p:nvSpPr>
        <p:spPr>
          <a:xfrm>
            <a:off x="2311758" y="2906860"/>
            <a:ext cx="4339991" cy="289296"/>
          </a:xfrm>
          <a:custGeom>
            <a:avLst/>
            <a:gdLst>
              <a:gd name="connsiteX0" fmla="*/ 0 w 4339991"/>
              <a:gd name="connsiteY0" fmla="*/ 0 h 289296"/>
              <a:gd name="connsiteX1" fmla="*/ 4339992 w 4339991"/>
              <a:gd name="connsiteY1" fmla="*/ 0 h 289296"/>
              <a:gd name="connsiteX2" fmla="*/ 4339992 w 4339991"/>
              <a:gd name="connsiteY2" fmla="*/ 289296 h 289296"/>
              <a:gd name="connsiteX3" fmla="*/ 0 w 4339991"/>
              <a:gd name="connsiteY3" fmla="*/ 289296 h 289296"/>
            </a:gdLst>
            <a:ahLst/>
            <a:cxnLst>
              <a:cxn ang="0">
                <a:pos x="connsiteX0" y="connsiteY0"/>
              </a:cxn>
              <a:cxn ang="0">
                <a:pos x="connsiteX1" y="connsiteY1"/>
              </a:cxn>
              <a:cxn ang="0">
                <a:pos x="connsiteX2" y="connsiteY2"/>
              </a:cxn>
              <a:cxn ang="0">
                <a:pos x="connsiteX3" y="connsiteY3"/>
              </a:cxn>
            </a:cxnLst>
            <a:rect l="l" t="t" r="r" b="b"/>
            <a:pathLst>
              <a:path w="4339991" h="289296">
                <a:moveTo>
                  <a:pt x="0" y="0"/>
                </a:moveTo>
                <a:lnTo>
                  <a:pt x="4339992" y="0"/>
                </a:lnTo>
                <a:moveTo>
                  <a:pt x="4339992" y="289296"/>
                </a:moveTo>
                <a:lnTo>
                  <a:pt x="0" y="289296"/>
                </a:lnTo>
              </a:path>
            </a:pathLst>
          </a:custGeom>
          <a:noFill/>
          <a:ln w="5781" cap="sq">
            <a:solidFill>
              <a:srgbClr val="000000"/>
            </a:solidFill>
            <a:prstDash val="solid"/>
            <a:miter/>
          </a:ln>
          <a:effectLst/>
        </p:spPr>
        <p:txBody>
          <a:bodyPr rtlCol="0" anchor="ctr"/>
          <a:lstStyle/>
          <a:p>
            <a:endParaRPr lang="en-US"/>
          </a:p>
        </p:txBody>
      </p:sp>
      <p:sp>
        <p:nvSpPr>
          <p:cNvPr id="31" name="Rectangle 30">
            <a:extLst>
              <a:ext uri="{FF2B5EF4-FFF2-40B4-BE49-F238E27FC236}">
                <a16:creationId xmlns:a16="http://schemas.microsoft.com/office/drawing/2014/main" id="{48A02AE6-B22D-7CCD-1429-C2F314A1E925}"/>
              </a:ext>
            </a:extLst>
          </p:cNvPr>
          <p:cNvSpPr/>
          <p:nvPr/>
        </p:nvSpPr>
        <p:spPr>
          <a:xfrm>
            <a:off x="3179756" y="3369734"/>
            <a:ext cx="867998" cy="462874"/>
          </a:xfrm>
          <a:prstGeom prst="rect">
            <a:avLst/>
          </a:prstGeom>
          <a:solidFill>
            <a:srgbClr val="FFFFFF"/>
          </a:solidFill>
          <a:ln w="5781" cap="flat">
            <a:solidFill>
              <a:srgbClr val="000000"/>
            </a:solidFill>
            <a:prstDash val="solid"/>
            <a:miter/>
          </a:ln>
          <a:effectLst/>
        </p:spPr>
        <p:txBody>
          <a:bodyPr rtlCol="0" anchor="ctr"/>
          <a:lstStyle/>
          <a:p>
            <a:pPr algn="ctr"/>
            <a:r>
              <a:rPr lang="en-US" sz="1200" b="1" dirty="0"/>
              <a:t>Memory controller</a:t>
            </a:r>
          </a:p>
        </p:txBody>
      </p:sp>
      <p:sp>
        <p:nvSpPr>
          <p:cNvPr id="35" name="Rectangle 34">
            <a:extLst>
              <a:ext uri="{FF2B5EF4-FFF2-40B4-BE49-F238E27FC236}">
                <a16:creationId xmlns:a16="http://schemas.microsoft.com/office/drawing/2014/main" id="{353AEFB9-8326-EFCC-7B06-E20C38E0EFF0}"/>
              </a:ext>
            </a:extLst>
          </p:cNvPr>
          <p:cNvSpPr/>
          <p:nvPr/>
        </p:nvSpPr>
        <p:spPr>
          <a:xfrm>
            <a:off x="4857886" y="3369734"/>
            <a:ext cx="867998" cy="462874"/>
          </a:xfrm>
          <a:prstGeom prst="rect">
            <a:avLst/>
          </a:prstGeom>
          <a:solidFill>
            <a:srgbClr val="FFFFFF"/>
          </a:solidFill>
          <a:ln w="5781" cap="flat">
            <a:solidFill>
              <a:srgbClr val="000000"/>
            </a:solidFill>
            <a:prstDash val="solid"/>
            <a:miter/>
          </a:ln>
          <a:effectLst/>
        </p:spPr>
        <p:txBody>
          <a:bodyPr rtlCol="0" anchor="ctr"/>
          <a:lstStyle/>
          <a:p>
            <a:pPr algn="ctr"/>
            <a:r>
              <a:rPr lang="en-US" sz="1200" b="1" dirty="0"/>
              <a:t>Memory controller</a:t>
            </a:r>
          </a:p>
        </p:txBody>
      </p:sp>
      <p:sp>
        <p:nvSpPr>
          <p:cNvPr id="37" name="Rectangle 36">
            <a:extLst>
              <a:ext uri="{FF2B5EF4-FFF2-40B4-BE49-F238E27FC236}">
                <a16:creationId xmlns:a16="http://schemas.microsoft.com/office/drawing/2014/main" id="{F7A3824A-E0C0-72FB-221F-33677AD8CD4E}"/>
              </a:ext>
            </a:extLst>
          </p:cNvPr>
          <p:cNvSpPr/>
          <p:nvPr/>
        </p:nvSpPr>
        <p:spPr>
          <a:xfrm>
            <a:off x="2977223" y="3948327"/>
            <a:ext cx="1273064" cy="462874"/>
          </a:xfrm>
          <a:prstGeom prst="rect">
            <a:avLst/>
          </a:prstGeom>
          <a:gradFill>
            <a:gsLst>
              <a:gs pos="0">
                <a:srgbClr val="FFE6CC"/>
              </a:gs>
              <a:gs pos="50000">
                <a:srgbClr val="FFF2E5"/>
              </a:gs>
              <a:gs pos="100000">
                <a:srgbClr val="FFFFFF"/>
              </a:gs>
            </a:gsLst>
            <a:lin ang="16200000" scaled="1"/>
          </a:gradFill>
          <a:ln w="5781" cap="flat">
            <a:solidFill>
              <a:srgbClr val="000000"/>
            </a:solidFill>
            <a:prstDash val="solid"/>
            <a:miter/>
          </a:ln>
        </p:spPr>
        <p:txBody>
          <a:bodyPr rtlCol="0" anchor="t"/>
          <a:lstStyle/>
          <a:p>
            <a:pPr algn="ctr"/>
            <a:r>
              <a:rPr lang="en-US" sz="1600" b="1" dirty="0"/>
              <a:t>Memory</a:t>
            </a:r>
          </a:p>
        </p:txBody>
      </p:sp>
      <p:sp>
        <p:nvSpPr>
          <p:cNvPr id="39" name="Rectangle 38">
            <a:extLst>
              <a:ext uri="{FF2B5EF4-FFF2-40B4-BE49-F238E27FC236}">
                <a16:creationId xmlns:a16="http://schemas.microsoft.com/office/drawing/2014/main" id="{C09BDE35-F170-3010-9215-E49C0AAB2E99}"/>
              </a:ext>
            </a:extLst>
          </p:cNvPr>
          <p:cNvSpPr/>
          <p:nvPr/>
        </p:nvSpPr>
        <p:spPr>
          <a:xfrm>
            <a:off x="4655353" y="3948327"/>
            <a:ext cx="1273064" cy="462874"/>
          </a:xfrm>
          <a:prstGeom prst="rect">
            <a:avLst/>
          </a:prstGeom>
          <a:gradFill>
            <a:gsLst>
              <a:gs pos="0">
                <a:srgbClr val="FFE6CC"/>
              </a:gs>
              <a:gs pos="50000">
                <a:srgbClr val="FFF2E5"/>
              </a:gs>
              <a:gs pos="100000">
                <a:srgbClr val="FFFFFF"/>
              </a:gs>
            </a:gsLst>
            <a:lin ang="16200000" scaled="1"/>
          </a:gradFill>
          <a:ln w="5781" cap="flat">
            <a:solidFill>
              <a:srgbClr val="000000"/>
            </a:solidFill>
            <a:prstDash val="solid"/>
            <a:miter/>
          </a:ln>
        </p:spPr>
        <p:txBody>
          <a:bodyPr rtlCol="0" anchor="t"/>
          <a:lstStyle/>
          <a:p>
            <a:pPr algn="ctr"/>
            <a:r>
              <a:rPr lang="en-US" sz="1600" b="1" dirty="0"/>
              <a:t>Memory</a:t>
            </a:r>
          </a:p>
        </p:txBody>
      </p:sp>
      <p:sp>
        <p:nvSpPr>
          <p:cNvPr id="41" name="Rectangle 40">
            <a:extLst>
              <a:ext uri="{FF2B5EF4-FFF2-40B4-BE49-F238E27FC236}">
                <a16:creationId xmlns:a16="http://schemas.microsoft.com/office/drawing/2014/main" id="{AF18DA56-E641-CBEA-EBF7-3A51253C424C}"/>
              </a:ext>
            </a:extLst>
          </p:cNvPr>
          <p:cNvSpPr/>
          <p:nvPr/>
        </p:nvSpPr>
        <p:spPr>
          <a:xfrm>
            <a:off x="5696951" y="2443986"/>
            <a:ext cx="462932" cy="173577"/>
          </a:xfrm>
          <a:prstGeom prst="rect">
            <a:avLst/>
          </a:prstGeom>
          <a:solidFill>
            <a:srgbClr val="6A00FF"/>
          </a:solidFill>
          <a:ln w="5781" cap="flat">
            <a:solidFill>
              <a:srgbClr val="3700CC"/>
            </a:solidFill>
            <a:prstDash val="solid"/>
            <a:miter/>
          </a:ln>
          <a:effectLst/>
        </p:spPr>
        <p:txBody>
          <a:bodyPr rtlCol="0" anchor="ctr"/>
          <a:lstStyle/>
          <a:p>
            <a:pPr algn="ctr"/>
            <a:r>
              <a:rPr lang="en-US" sz="1050" b="1" dirty="0">
                <a:solidFill>
                  <a:schemeClr val="accent3"/>
                </a:solidFill>
              </a:rPr>
              <a:t>DEST</a:t>
            </a:r>
          </a:p>
        </p:txBody>
      </p:sp>
      <p:sp>
        <p:nvSpPr>
          <p:cNvPr id="45" name="Rectangle 44">
            <a:extLst>
              <a:ext uri="{FF2B5EF4-FFF2-40B4-BE49-F238E27FC236}">
                <a16:creationId xmlns:a16="http://schemas.microsoft.com/office/drawing/2014/main" id="{00BDB637-35CB-73CD-8A3B-413DD6B87AF9}"/>
              </a:ext>
            </a:extLst>
          </p:cNvPr>
          <p:cNvSpPr/>
          <p:nvPr/>
        </p:nvSpPr>
        <p:spPr>
          <a:xfrm>
            <a:off x="5234019" y="2443986"/>
            <a:ext cx="462932" cy="173577"/>
          </a:xfrm>
          <a:prstGeom prst="rect">
            <a:avLst/>
          </a:prstGeom>
          <a:solidFill>
            <a:srgbClr val="A20025"/>
          </a:solidFill>
          <a:ln w="5781" cap="flat">
            <a:solidFill>
              <a:srgbClr val="6F0000"/>
            </a:solidFill>
            <a:prstDash val="solid"/>
            <a:miter/>
          </a:ln>
          <a:effectLst/>
        </p:spPr>
        <p:txBody>
          <a:bodyPr rtlCol="0" anchor="ctr"/>
          <a:lstStyle/>
          <a:p>
            <a:pPr algn="ctr"/>
            <a:r>
              <a:rPr lang="en-US" sz="1050" b="1" dirty="0">
                <a:solidFill>
                  <a:schemeClr val="accent3"/>
                </a:solidFill>
              </a:rPr>
              <a:t>SRC</a:t>
            </a:r>
            <a:endParaRPr lang="en-US" sz="1200" b="1" dirty="0">
              <a:solidFill>
                <a:schemeClr val="accent3"/>
              </a:solidFill>
            </a:endParaRPr>
          </a:p>
        </p:txBody>
      </p:sp>
      <p:sp>
        <p:nvSpPr>
          <p:cNvPr id="60" name="Rounded Rectangle 59">
            <a:extLst>
              <a:ext uri="{FF2B5EF4-FFF2-40B4-BE49-F238E27FC236}">
                <a16:creationId xmlns:a16="http://schemas.microsoft.com/office/drawing/2014/main" id="{F0AE077E-EBB5-FE78-5B52-CE29E22F0BC6}"/>
              </a:ext>
            </a:extLst>
          </p:cNvPr>
          <p:cNvSpPr/>
          <p:nvPr/>
        </p:nvSpPr>
        <p:spPr>
          <a:xfrm>
            <a:off x="3989888" y="1807534"/>
            <a:ext cx="983731" cy="347155"/>
          </a:xfrm>
          <a:prstGeom prst="roundRect">
            <a:avLst/>
          </a:prstGeom>
          <a:gradFill>
            <a:gsLst>
              <a:gs pos="0">
                <a:srgbClr val="DAE8FC"/>
              </a:gs>
              <a:gs pos="50000">
                <a:srgbClr val="ECF3FD"/>
              </a:gs>
              <a:gs pos="100000">
                <a:srgbClr val="FFFFFF"/>
              </a:gs>
            </a:gsLst>
            <a:lin ang="16200000" scaled="1"/>
          </a:gradFill>
          <a:ln w="5781" cap="flat">
            <a:solidFill>
              <a:srgbClr val="6C8EBF"/>
            </a:solidFill>
            <a:prstDash val="solid"/>
            <a:miter/>
          </a:ln>
        </p:spPr>
        <p:txBody>
          <a:bodyPr rtlCol="0" anchor="ctr"/>
          <a:lstStyle/>
          <a:p>
            <a:pPr algn="ctr"/>
            <a:r>
              <a:rPr lang="en-US" sz="1600" b="1" dirty="0"/>
              <a:t>Core</a:t>
            </a:r>
          </a:p>
        </p:txBody>
      </p:sp>
      <p:sp>
        <p:nvSpPr>
          <p:cNvPr id="62" name="Rounded Rectangle 61">
            <a:extLst>
              <a:ext uri="{FF2B5EF4-FFF2-40B4-BE49-F238E27FC236}">
                <a16:creationId xmlns:a16="http://schemas.microsoft.com/office/drawing/2014/main" id="{39753288-2236-E37F-305B-895EAEA24A57}"/>
              </a:ext>
            </a:extLst>
          </p:cNvPr>
          <p:cNvSpPr/>
          <p:nvPr/>
        </p:nvSpPr>
        <p:spPr>
          <a:xfrm>
            <a:off x="5668018" y="1807534"/>
            <a:ext cx="983731" cy="347155"/>
          </a:xfrm>
          <a:prstGeom prst="roundRect">
            <a:avLst/>
          </a:prstGeom>
          <a:gradFill>
            <a:gsLst>
              <a:gs pos="0">
                <a:srgbClr val="DAE8FC"/>
              </a:gs>
              <a:gs pos="50000">
                <a:srgbClr val="ECF3FD"/>
              </a:gs>
              <a:gs pos="100000">
                <a:srgbClr val="FFFFFF"/>
              </a:gs>
            </a:gsLst>
            <a:lin ang="16200000" scaled="1"/>
          </a:gradFill>
          <a:ln w="5781" cap="flat">
            <a:solidFill>
              <a:srgbClr val="6C8EBF"/>
            </a:solidFill>
            <a:prstDash val="solid"/>
            <a:miter/>
          </a:ln>
        </p:spPr>
        <p:txBody>
          <a:bodyPr rtlCol="0" anchor="ctr"/>
          <a:lstStyle/>
          <a:p>
            <a:pPr algn="ctr"/>
            <a:r>
              <a:rPr lang="en-US" sz="1600" b="1" dirty="0"/>
              <a:t>Core</a:t>
            </a:r>
          </a:p>
        </p:txBody>
      </p:sp>
      <p:grpSp>
        <p:nvGrpSpPr>
          <p:cNvPr id="136" name="Group 135">
            <a:extLst>
              <a:ext uri="{FF2B5EF4-FFF2-40B4-BE49-F238E27FC236}">
                <a16:creationId xmlns:a16="http://schemas.microsoft.com/office/drawing/2014/main" id="{F2D245C2-A740-4053-36D2-A459DA4DE065}"/>
              </a:ext>
            </a:extLst>
          </p:cNvPr>
          <p:cNvGrpSpPr/>
          <p:nvPr/>
        </p:nvGrpSpPr>
        <p:grpSpPr>
          <a:xfrm>
            <a:off x="5783751" y="3254016"/>
            <a:ext cx="1330930" cy="636451"/>
            <a:chOff x="5783751" y="3254016"/>
            <a:chExt cx="1330930" cy="636451"/>
          </a:xfrm>
        </p:grpSpPr>
        <p:sp>
          <p:nvSpPr>
            <p:cNvPr id="64" name="Rectangle 63">
              <a:extLst>
                <a:ext uri="{FF2B5EF4-FFF2-40B4-BE49-F238E27FC236}">
                  <a16:creationId xmlns:a16="http://schemas.microsoft.com/office/drawing/2014/main" id="{E4F61432-F1E8-C9B2-CC47-901F742588B2}"/>
                </a:ext>
              </a:extLst>
            </p:cNvPr>
            <p:cNvSpPr/>
            <p:nvPr/>
          </p:nvSpPr>
          <p:spPr>
            <a:xfrm>
              <a:off x="5783751" y="3254016"/>
              <a:ext cx="1330930" cy="173577"/>
            </a:xfrm>
            <a:prstGeom prst="rect">
              <a:avLst/>
            </a:prstGeom>
            <a:solidFill>
              <a:srgbClr val="FFFFFF"/>
            </a:solidFill>
            <a:ln w="5781" cap="flat">
              <a:solidFill>
                <a:srgbClr val="000000"/>
              </a:solidFill>
              <a:prstDash val="solid"/>
              <a:miter/>
            </a:ln>
          </p:spPr>
          <p:txBody>
            <a:bodyPr rtlCol="0" anchor="ctr"/>
            <a:lstStyle/>
            <a:p>
              <a:pPr algn="ctr"/>
              <a:r>
                <a:rPr lang="en-US" sz="1050" b="1" dirty="0"/>
                <a:t>Copy Tracking Table</a:t>
              </a:r>
            </a:p>
          </p:txBody>
        </p:sp>
        <p:sp>
          <p:nvSpPr>
            <p:cNvPr id="66" name="Rectangle 65">
              <a:extLst>
                <a:ext uri="{FF2B5EF4-FFF2-40B4-BE49-F238E27FC236}">
                  <a16:creationId xmlns:a16="http://schemas.microsoft.com/office/drawing/2014/main" id="{71BE3998-C173-38DC-DAE3-FE30D5BCA312}"/>
                </a:ext>
              </a:extLst>
            </p:cNvPr>
            <p:cNvSpPr/>
            <p:nvPr/>
          </p:nvSpPr>
          <p:spPr>
            <a:xfrm>
              <a:off x="5783751" y="3427594"/>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68" name="Rectangle 67">
              <a:extLst>
                <a:ext uri="{FF2B5EF4-FFF2-40B4-BE49-F238E27FC236}">
                  <a16:creationId xmlns:a16="http://schemas.microsoft.com/office/drawing/2014/main" id="{E0591187-CA45-C8EB-BE38-DD85F5AD22F0}"/>
                </a:ext>
              </a:extLst>
            </p:cNvPr>
            <p:cNvSpPr/>
            <p:nvPr/>
          </p:nvSpPr>
          <p:spPr>
            <a:xfrm>
              <a:off x="6188817" y="3427594"/>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70" name="Rectangle 69">
              <a:extLst>
                <a:ext uri="{FF2B5EF4-FFF2-40B4-BE49-F238E27FC236}">
                  <a16:creationId xmlns:a16="http://schemas.microsoft.com/office/drawing/2014/main" id="{F6AFB97C-8122-AAEE-6E8E-2C94A45AF21A}"/>
                </a:ext>
              </a:extLst>
            </p:cNvPr>
            <p:cNvSpPr/>
            <p:nvPr/>
          </p:nvSpPr>
          <p:spPr>
            <a:xfrm>
              <a:off x="6593883" y="3427594"/>
              <a:ext cx="376132"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72" name="Rectangle 71">
              <a:extLst>
                <a:ext uri="{FF2B5EF4-FFF2-40B4-BE49-F238E27FC236}">
                  <a16:creationId xmlns:a16="http://schemas.microsoft.com/office/drawing/2014/main" id="{A963B635-9994-EBBD-47FA-71576717C8A9}"/>
                </a:ext>
              </a:extLst>
            </p:cNvPr>
            <p:cNvSpPr/>
            <p:nvPr/>
          </p:nvSpPr>
          <p:spPr>
            <a:xfrm>
              <a:off x="6941082" y="3427594"/>
              <a:ext cx="173599"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74" name="Rectangle 73">
              <a:extLst>
                <a:ext uri="{FF2B5EF4-FFF2-40B4-BE49-F238E27FC236}">
                  <a16:creationId xmlns:a16="http://schemas.microsoft.com/office/drawing/2014/main" id="{0F7CD17A-6D88-3B96-32E9-2B479A2B59EB}"/>
                </a:ext>
              </a:extLst>
            </p:cNvPr>
            <p:cNvSpPr/>
            <p:nvPr/>
          </p:nvSpPr>
          <p:spPr>
            <a:xfrm>
              <a:off x="5783751" y="3543312"/>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75" name="Rectangle 74">
              <a:extLst>
                <a:ext uri="{FF2B5EF4-FFF2-40B4-BE49-F238E27FC236}">
                  <a16:creationId xmlns:a16="http://schemas.microsoft.com/office/drawing/2014/main" id="{5937777D-B314-D2A8-6371-AA6907B5EB9A}"/>
                </a:ext>
              </a:extLst>
            </p:cNvPr>
            <p:cNvSpPr/>
            <p:nvPr/>
          </p:nvSpPr>
          <p:spPr>
            <a:xfrm>
              <a:off x="6188817" y="3543312"/>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76" name="Rectangle 75">
              <a:extLst>
                <a:ext uri="{FF2B5EF4-FFF2-40B4-BE49-F238E27FC236}">
                  <a16:creationId xmlns:a16="http://schemas.microsoft.com/office/drawing/2014/main" id="{53DE8AC4-63CE-72F1-5C60-0E53AD19C242}"/>
                </a:ext>
              </a:extLst>
            </p:cNvPr>
            <p:cNvSpPr/>
            <p:nvPr/>
          </p:nvSpPr>
          <p:spPr>
            <a:xfrm>
              <a:off x="6593883" y="3543312"/>
              <a:ext cx="376132"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77" name="Rectangle 76">
              <a:extLst>
                <a:ext uri="{FF2B5EF4-FFF2-40B4-BE49-F238E27FC236}">
                  <a16:creationId xmlns:a16="http://schemas.microsoft.com/office/drawing/2014/main" id="{72821669-E165-B9E2-9DAD-87A199F948B4}"/>
                </a:ext>
              </a:extLst>
            </p:cNvPr>
            <p:cNvSpPr/>
            <p:nvPr/>
          </p:nvSpPr>
          <p:spPr>
            <a:xfrm>
              <a:off x="6941082" y="3543312"/>
              <a:ext cx="173599"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78" name="Rectangle 77">
              <a:extLst>
                <a:ext uri="{FF2B5EF4-FFF2-40B4-BE49-F238E27FC236}">
                  <a16:creationId xmlns:a16="http://schemas.microsoft.com/office/drawing/2014/main" id="{191EC89F-BAF7-383A-D99A-AD18016DD210}"/>
                </a:ext>
              </a:extLst>
            </p:cNvPr>
            <p:cNvSpPr/>
            <p:nvPr/>
          </p:nvSpPr>
          <p:spPr>
            <a:xfrm>
              <a:off x="5783751" y="3659031"/>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79" name="Rectangle 78">
              <a:extLst>
                <a:ext uri="{FF2B5EF4-FFF2-40B4-BE49-F238E27FC236}">
                  <a16:creationId xmlns:a16="http://schemas.microsoft.com/office/drawing/2014/main" id="{5D575835-077B-E4DD-2DBC-B8E4661CA1DD}"/>
                </a:ext>
              </a:extLst>
            </p:cNvPr>
            <p:cNvSpPr/>
            <p:nvPr/>
          </p:nvSpPr>
          <p:spPr>
            <a:xfrm>
              <a:off x="6188817" y="3659031"/>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80" name="Rectangle 79">
              <a:extLst>
                <a:ext uri="{FF2B5EF4-FFF2-40B4-BE49-F238E27FC236}">
                  <a16:creationId xmlns:a16="http://schemas.microsoft.com/office/drawing/2014/main" id="{E1DDF8BD-BBE0-6914-77C1-DBDA2E78D8C4}"/>
                </a:ext>
              </a:extLst>
            </p:cNvPr>
            <p:cNvSpPr/>
            <p:nvPr/>
          </p:nvSpPr>
          <p:spPr>
            <a:xfrm>
              <a:off x="6593883" y="3659031"/>
              <a:ext cx="376132"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81" name="Rectangle 80">
              <a:extLst>
                <a:ext uri="{FF2B5EF4-FFF2-40B4-BE49-F238E27FC236}">
                  <a16:creationId xmlns:a16="http://schemas.microsoft.com/office/drawing/2014/main" id="{35FF78CA-3767-542A-251C-7F9813433317}"/>
                </a:ext>
              </a:extLst>
            </p:cNvPr>
            <p:cNvSpPr/>
            <p:nvPr/>
          </p:nvSpPr>
          <p:spPr>
            <a:xfrm>
              <a:off x="6941082" y="3659031"/>
              <a:ext cx="173599"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82" name="Rectangle 81">
              <a:extLst>
                <a:ext uri="{FF2B5EF4-FFF2-40B4-BE49-F238E27FC236}">
                  <a16:creationId xmlns:a16="http://schemas.microsoft.com/office/drawing/2014/main" id="{F7229ED8-C50F-BAD4-FA82-3C9C8D604444}"/>
                </a:ext>
              </a:extLst>
            </p:cNvPr>
            <p:cNvSpPr/>
            <p:nvPr/>
          </p:nvSpPr>
          <p:spPr>
            <a:xfrm>
              <a:off x="5783751" y="3774749"/>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83" name="Rectangle 82">
              <a:extLst>
                <a:ext uri="{FF2B5EF4-FFF2-40B4-BE49-F238E27FC236}">
                  <a16:creationId xmlns:a16="http://schemas.microsoft.com/office/drawing/2014/main" id="{CD9BDB52-7752-BD6A-7EAD-3B0B1DF68F9A}"/>
                </a:ext>
              </a:extLst>
            </p:cNvPr>
            <p:cNvSpPr/>
            <p:nvPr/>
          </p:nvSpPr>
          <p:spPr>
            <a:xfrm>
              <a:off x="6188817" y="3774749"/>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84" name="Rectangle 83">
              <a:extLst>
                <a:ext uri="{FF2B5EF4-FFF2-40B4-BE49-F238E27FC236}">
                  <a16:creationId xmlns:a16="http://schemas.microsoft.com/office/drawing/2014/main" id="{3B48BE3A-CB1F-C443-0802-5228249CB0B2}"/>
                </a:ext>
              </a:extLst>
            </p:cNvPr>
            <p:cNvSpPr/>
            <p:nvPr/>
          </p:nvSpPr>
          <p:spPr>
            <a:xfrm>
              <a:off x="6593883" y="3774749"/>
              <a:ext cx="376132"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85" name="Rectangle 84">
              <a:extLst>
                <a:ext uri="{FF2B5EF4-FFF2-40B4-BE49-F238E27FC236}">
                  <a16:creationId xmlns:a16="http://schemas.microsoft.com/office/drawing/2014/main" id="{E4C3764C-ACDF-3A47-9CCB-E934833B8B3D}"/>
                </a:ext>
              </a:extLst>
            </p:cNvPr>
            <p:cNvSpPr/>
            <p:nvPr/>
          </p:nvSpPr>
          <p:spPr>
            <a:xfrm>
              <a:off x="6941082" y="3774749"/>
              <a:ext cx="173599" cy="115718"/>
            </a:xfrm>
            <a:prstGeom prst="rect">
              <a:avLst/>
            </a:prstGeom>
            <a:solidFill>
              <a:srgbClr val="FFFFFF"/>
            </a:solidFill>
            <a:ln w="5781" cap="flat">
              <a:solidFill>
                <a:srgbClr val="000000"/>
              </a:solidFill>
              <a:prstDash val="solid"/>
              <a:miter/>
            </a:ln>
          </p:spPr>
          <p:txBody>
            <a:bodyPr rtlCol="0" anchor="ctr"/>
            <a:lstStyle/>
            <a:p>
              <a:endParaRPr lang="en-US"/>
            </a:p>
          </p:txBody>
        </p:sp>
      </p:grpSp>
      <p:cxnSp>
        <p:nvCxnSpPr>
          <p:cNvPr id="118" name="Elbow Connector 117">
            <a:extLst>
              <a:ext uri="{FF2B5EF4-FFF2-40B4-BE49-F238E27FC236}">
                <a16:creationId xmlns:a16="http://schemas.microsoft.com/office/drawing/2014/main" id="{0F9B0012-2CD9-A86E-065E-104185280EFE}"/>
              </a:ext>
            </a:extLst>
          </p:cNvPr>
          <p:cNvCxnSpPr>
            <a:stCxn id="9" idx="2"/>
            <a:endCxn id="20" idx="0"/>
          </p:cNvCxnSpPr>
          <p:nvPr/>
        </p:nvCxnSpPr>
        <p:spPr>
          <a:xfrm rot="16200000" flipH="1">
            <a:off x="3528172" y="1430141"/>
            <a:ext cx="225609" cy="1674704"/>
          </a:xfrm>
          <a:prstGeom prst="bentConnector3">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877E329A-55E0-3612-635E-BCA574952E89}"/>
              </a:ext>
            </a:extLst>
          </p:cNvPr>
          <p:cNvCxnSpPr>
            <a:stCxn id="60" idx="2"/>
            <a:endCxn id="20" idx="0"/>
          </p:cNvCxnSpPr>
          <p:nvPr/>
        </p:nvCxnSpPr>
        <p:spPr>
          <a:xfrm flipH="1">
            <a:off x="4478328" y="2154689"/>
            <a:ext cx="3426" cy="22560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24" name="Elbow Connector 123">
            <a:extLst>
              <a:ext uri="{FF2B5EF4-FFF2-40B4-BE49-F238E27FC236}">
                <a16:creationId xmlns:a16="http://schemas.microsoft.com/office/drawing/2014/main" id="{67A17F35-85C0-3BA8-5BFF-03188C7F77CD}"/>
              </a:ext>
            </a:extLst>
          </p:cNvPr>
          <p:cNvCxnSpPr>
            <a:stCxn id="62" idx="2"/>
            <a:endCxn id="20" idx="0"/>
          </p:cNvCxnSpPr>
          <p:nvPr/>
        </p:nvCxnSpPr>
        <p:spPr>
          <a:xfrm rot="5400000">
            <a:off x="5206302" y="1426715"/>
            <a:ext cx="225609" cy="1681556"/>
          </a:xfrm>
          <a:prstGeom prst="bentConnector3">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26" name="Straight Arrow Connector 125">
            <a:extLst>
              <a:ext uri="{FF2B5EF4-FFF2-40B4-BE49-F238E27FC236}">
                <a16:creationId xmlns:a16="http://schemas.microsoft.com/office/drawing/2014/main" id="{BD69226D-4703-A7C8-51AE-57C7DB101DFC}"/>
              </a:ext>
            </a:extLst>
          </p:cNvPr>
          <p:cNvCxnSpPr>
            <a:stCxn id="20" idx="2"/>
            <a:endCxn id="26" idx="0"/>
          </p:cNvCxnSpPr>
          <p:nvPr/>
        </p:nvCxnSpPr>
        <p:spPr>
          <a:xfrm>
            <a:off x="4478328" y="2727453"/>
            <a:ext cx="3426" cy="179407"/>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28" name="Elbow Connector 127">
            <a:extLst>
              <a:ext uri="{FF2B5EF4-FFF2-40B4-BE49-F238E27FC236}">
                <a16:creationId xmlns:a16="http://schemas.microsoft.com/office/drawing/2014/main" id="{CF2E2954-223B-1CB4-C96D-E7B11E6A255D}"/>
              </a:ext>
            </a:extLst>
          </p:cNvPr>
          <p:cNvCxnSpPr>
            <a:cxnSpLocks/>
            <a:stCxn id="26" idx="2"/>
            <a:endCxn id="31" idx="0"/>
          </p:cNvCxnSpPr>
          <p:nvPr/>
        </p:nvCxnSpPr>
        <p:spPr>
          <a:xfrm rot="5400000">
            <a:off x="3960966" y="2848946"/>
            <a:ext cx="173578" cy="867999"/>
          </a:xfrm>
          <a:prstGeom prst="bentConnector3">
            <a:avLst>
              <a:gd name="adj1" fmla="val 35117"/>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32" name="Elbow Connector 131">
            <a:extLst>
              <a:ext uri="{FF2B5EF4-FFF2-40B4-BE49-F238E27FC236}">
                <a16:creationId xmlns:a16="http://schemas.microsoft.com/office/drawing/2014/main" id="{D5FE7670-053D-9716-CFC6-59ED08CA8A62}"/>
              </a:ext>
            </a:extLst>
          </p:cNvPr>
          <p:cNvCxnSpPr>
            <a:cxnSpLocks/>
            <a:stCxn id="26" idx="2"/>
            <a:endCxn id="35" idx="0"/>
          </p:cNvCxnSpPr>
          <p:nvPr/>
        </p:nvCxnSpPr>
        <p:spPr>
          <a:xfrm rot="16200000" flipH="1">
            <a:off x="4800030" y="2877879"/>
            <a:ext cx="173578" cy="810131"/>
          </a:xfrm>
          <a:prstGeom prst="bentConnector3">
            <a:avLst>
              <a:gd name="adj1" fmla="val 35119"/>
            </a:avLst>
          </a:prstGeom>
          <a:ln>
            <a:tailEnd type="triangle"/>
          </a:ln>
          <a:effectLst/>
        </p:spPr>
        <p:style>
          <a:lnRef idx="2">
            <a:schemeClr val="accent1"/>
          </a:lnRef>
          <a:fillRef idx="0">
            <a:schemeClr val="accent1"/>
          </a:fillRef>
          <a:effectRef idx="1">
            <a:schemeClr val="accent1"/>
          </a:effectRef>
          <a:fontRef idx="minor">
            <a:schemeClr val="tx1"/>
          </a:fontRef>
        </p:style>
      </p:cxnSp>
      <p:grpSp>
        <p:nvGrpSpPr>
          <p:cNvPr id="137" name="Group 136">
            <a:extLst>
              <a:ext uri="{FF2B5EF4-FFF2-40B4-BE49-F238E27FC236}">
                <a16:creationId xmlns:a16="http://schemas.microsoft.com/office/drawing/2014/main" id="{EDFF944E-53AA-FC93-1487-FF4725B5C6B8}"/>
              </a:ext>
            </a:extLst>
          </p:cNvPr>
          <p:cNvGrpSpPr/>
          <p:nvPr/>
        </p:nvGrpSpPr>
        <p:grpSpPr>
          <a:xfrm>
            <a:off x="1790959" y="3254016"/>
            <a:ext cx="1330930" cy="636451"/>
            <a:chOff x="5783751" y="3254016"/>
            <a:chExt cx="1330930" cy="636451"/>
          </a:xfrm>
        </p:grpSpPr>
        <p:sp>
          <p:nvSpPr>
            <p:cNvPr id="138" name="Rectangle 137">
              <a:extLst>
                <a:ext uri="{FF2B5EF4-FFF2-40B4-BE49-F238E27FC236}">
                  <a16:creationId xmlns:a16="http://schemas.microsoft.com/office/drawing/2014/main" id="{31DFE074-ACA2-F3D7-1BC5-52990E20B8A8}"/>
                </a:ext>
              </a:extLst>
            </p:cNvPr>
            <p:cNvSpPr/>
            <p:nvPr/>
          </p:nvSpPr>
          <p:spPr>
            <a:xfrm>
              <a:off x="5783751" y="3254016"/>
              <a:ext cx="1330930" cy="173577"/>
            </a:xfrm>
            <a:prstGeom prst="rect">
              <a:avLst/>
            </a:prstGeom>
            <a:solidFill>
              <a:srgbClr val="FFFFFF"/>
            </a:solidFill>
            <a:ln w="5781" cap="flat">
              <a:solidFill>
                <a:srgbClr val="000000"/>
              </a:solidFill>
              <a:prstDash val="solid"/>
              <a:miter/>
            </a:ln>
          </p:spPr>
          <p:txBody>
            <a:bodyPr rtlCol="0" anchor="ctr"/>
            <a:lstStyle/>
            <a:p>
              <a:pPr algn="ctr"/>
              <a:r>
                <a:rPr lang="en-US" sz="1050" b="1" dirty="0"/>
                <a:t>Copy Tracking Table</a:t>
              </a:r>
            </a:p>
          </p:txBody>
        </p:sp>
        <p:sp>
          <p:nvSpPr>
            <p:cNvPr id="139" name="Rectangle 138">
              <a:extLst>
                <a:ext uri="{FF2B5EF4-FFF2-40B4-BE49-F238E27FC236}">
                  <a16:creationId xmlns:a16="http://schemas.microsoft.com/office/drawing/2014/main" id="{F237980E-2BDB-5FBA-71E1-FC986882ABD3}"/>
                </a:ext>
              </a:extLst>
            </p:cNvPr>
            <p:cNvSpPr/>
            <p:nvPr/>
          </p:nvSpPr>
          <p:spPr>
            <a:xfrm>
              <a:off x="5783751" y="3427594"/>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140" name="Rectangle 139">
              <a:extLst>
                <a:ext uri="{FF2B5EF4-FFF2-40B4-BE49-F238E27FC236}">
                  <a16:creationId xmlns:a16="http://schemas.microsoft.com/office/drawing/2014/main" id="{3D2A22E4-8713-3A91-675A-9781BD9E9E26}"/>
                </a:ext>
              </a:extLst>
            </p:cNvPr>
            <p:cNvSpPr/>
            <p:nvPr/>
          </p:nvSpPr>
          <p:spPr>
            <a:xfrm>
              <a:off x="6188817" y="3427594"/>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141" name="Rectangle 140">
              <a:extLst>
                <a:ext uri="{FF2B5EF4-FFF2-40B4-BE49-F238E27FC236}">
                  <a16:creationId xmlns:a16="http://schemas.microsoft.com/office/drawing/2014/main" id="{4C8D651B-3D43-B8B3-D077-47105FAC7050}"/>
                </a:ext>
              </a:extLst>
            </p:cNvPr>
            <p:cNvSpPr/>
            <p:nvPr/>
          </p:nvSpPr>
          <p:spPr>
            <a:xfrm>
              <a:off x="6593883" y="3427594"/>
              <a:ext cx="376132"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142" name="Rectangle 141">
              <a:extLst>
                <a:ext uri="{FF2B5EF4-FFF2-40B4-BE49-F238E27FC236}">
                  <a16:creationId xmlns:a16="http://schemas.microsoft.com/office/drawing/2014/main" id="{230FC76F-0F81-6ECD-9EFE-D21887314FCB}"/>
                </a:ext>
              </a:extLst>
            </p:cNvPr>
            <p:cNvSpPr/>
            <p:nvPr/>
          </p:nvSpPr>
          <p:spPr>
            <a:xfrm>
              <a:off x="6941082" y="3427594"/>
              <a:ext cx="173599"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143" name="Rectangle 142">
              <a:extLst>
                <a:ext uri="{FF2B5EF4-FFF2-40B4-BE49-F238E27FC236}">
                  <a16:creationId xmlns:a16="http://schemas.microsoft.com/office/drawing/2014/main" id="{42B9AA40-B508-CF54-55AC-75A69BC1F864}"/>
                </a:ext>
              </a:extLst>
            </p:cNvPr>
            <p:cNvSpPr/>
            <p:nvPr/>
          </p:nvSpPr>
          <p:spPr>
            <a:xfrm>
              <a:off x="5783751" y="3543312"/>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144" name="Rectangle 143">
              <a:extLst>
                <a:ext uri="{FF2B5EF4-FFF2-40B4-BE49-F238E27FC236}">
                  <a16:creationId xmlns:a16="http://schemas.microsoft.com/office/drawing/2014/main" id="{DCAA2F03-AFEA-D4EA-C7DC-375C244CD5CD}"/>
                </a:ext>
              </a:extLst>
            </p:cNvPr>
            <p:cNvSpPr/>
            <p:nvPr/>
          </p:nvSpPr>
          <p:spPr>
            <a:xfrm>
              <a:off x="6188817" y="3543312"/>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145" name="Rectangle 144">
              <a:extLst>
                <a:ext uri="{FF2B5EF4-FFF2-40B4-BE49-F238E27FC236}">
                  <a16:creationId xmlns:a16="http://schemas.microsoft.com/office/drawing/2014/main" id="{E3F231D8-F63F-9775-1AD9-13DDD1E94D42}"/>
                </a:ext>
              </a:extLst>
            </p:cNvPr>
            <p:cNvSpPr/>
            <p:nvPr/>
          </p:nvSpPr>
          <p:spPr>
            <a:xfrm>
              <a:off x="6593883" y="3543312"/>
              <a:ext cx="376132"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146" name="Rectangle 145">
              <a:extLst>
                <a:ext uri="{FF2B5EF4-FFF2-40B4-BE49-F238E27FC236}">
                  <a16:creationId xmlns:a16="http://schemas.microsoft.com/office/drawing/2014/main" id="{0BA3F654-ED06-B79F-AF6F-9943763E0809}"/>
                </a:ext>
              </a:extLst>
            </p:cNvPr>
            <p:cNvSpPr/>
            <p:nvPr/>
          </p:nvSpPr>
          <p:spPr>
            <a:xfrm>
              <a:off x="6941082" y="3543312"/>
              <a:ext cx="173599"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147" name="Rectangle 146">
              <a:extLst>
                <a:ext uri="{FF2B5EF4-FFF2-40B4-BE49-F238E27FC236}">
                  <a16:creationId xmlns:a16="http://schemas.microsoft.com/office/drawing/2014/main" id="{58356120-2DA5-54F1-9A6C-5C365FE1D9E3}"/>
                </a:ext>
              </a:extLst>
            </p:cNvPr>
            <p:cNvSpPr/>
            <p:nvPr/>
          </p:nvSpPr>
          <p:spPr>
            <a:xfrm>
              <a:off x="5783751" y="3659031"/>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148" name="Rectangle 147">
              <a:extLst>
                <a:ext uri="{FF2B5EF4-FFF2-40B4-BE49-F238E27FC236}">
                  <a16:creationId xmlns:a16="http://schemas.microsoft.com/office/drawing/2014/main" id="{BE04B324-4011-2585-9251-BADB4193F7BD}"/>
                </a:ext>
              </a:extLst>
            </p:cNvPr>
            <p:cNvSpPr/>
            <p:nvPr/>
          </p:nvSpPr>
          <p:spPr>
            <a:xfrm>
              <a:off x="6188817" y="3659031"/>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149" name="Rectangle 148">
              <a:extLst>
                <a:ext uri="{FF2B5EF4-FFF2-40B4-BE49-F238E27FC236}">
                  <a16:creationId xmlns:a16="http://schemas.microsoft.com/office/drawing/2014/main" id="{EB9C0F74-8F75-58A4-0F65-9301409E68EF}"/>
                </a:ext>
              </a:extLst>
            </p:cNvPr>
            <p:cNvSpPr/>
            <p:nvPr/>
          </p:nvSpPr>
          <p:spPr>
            <a:xfrm>
              <a:off x="6593883" y="3659031"/>
              <a:ext cx="376132"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150" name="Rectangle 149">
              <a:extLst>
                <a:ext uri="{FF2B5EF4-FFF2-40B4-BE49-F238E27FC236}">
                  <a16:creationId xmlns:a16="http://schemas.microsoft.com/office/drawing/2014/main" id="{933516B9-8F1D-CDD1-A7B3-A5D426FC8431}"/>
                </a:ext>
              </a:extLst>
            </p:cNvPr>
            <p:cNvSpPr/>
            <p:nvPr/>
          </p:nvSpPr>
          <p:spPr>
            <a:xfrm>
              <a:off x="6941082" y="3659031"/>
              <a:ext cx="173599"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151" name="Rectangle 150">
              <a:extLst>
                <a:ext uri="{FF2B5EF4-FFF2-40B4-BE49-F238E27FC236}">
                  <a16:creationId xmlns:a16="http://schemas.microsoft.com/office/drawing/2014/main" id="{480731D7-041D-68D3-373B-D9040CA576E9}"/>
                </a:ext>
              </a:extLst>
            </p:cNvPr>
            <p:cNvSpPr/>
            <p:nvPr/>
          </p:nvSpPr>
          <p:spPr>
            <a:xfrm>
              <a:off x="5783751" y="3774749"/>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152" name="Rectangle 151">
              <a:extLst>
                <a:ext uri="{FF2B5EF4-FFF2-40B4-BE49-F238E27FC236}">
                  <a16:creationId xmlns:a16="http://schemas.microsoft.com/office/drawing/2014/main" id="{C8C7088A-0771-722B-89A8-9852633BDBAC}"/>
                </a:ext>
              </a:extLst>
            </p:cNvPr>
            <p:cNvSpPr/>
            <p:nvPr/>
          </p:nvSpPr>
          <p:spPr>
            <a:xfrm>
              <a:off x="6188817" y="3774749"/>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153" name="Rectangle 152">
              <a:extLst>
                <a:ext uri="{FF2B5EF4-FFF2-40B4-BE49-F238E27FC236}">
                  <a16:creationId xmlns:a16="http://schemas.microsoft.com/office/drawing/2014/main" id="{41A31822-9288-EE5A-4D86-69C64345D5A9}"/>
                </a:ext>
              </a:extLst>
            </p:cNvPr>
            <p:cNvSpPr/>
            <p:nvPr/>
          </p:nvSpPr>
          <p:spPr>
            <a:xfrm>
              <a:off x="6593883" y="3774749"/>
              <a:ext cx="376132"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154" name="Rectangle 153">
              <a:extLst>
                <a:ext uri="{FF2B5EF4-FFF2-40B4-BE49-F238E27FC236}">
                  <a16:creationId xmlns:a16="http://schemas.microsoft.com/office/drawing/2014/main" id="{B05E90AF-6BCC-CAA7-15F8-19ADC5158ADF}"/>
                </a:ext>
              </a:extLst>
            </p:cNvPr>
            <p:cNvSpPr/>
            <p:nvPr/>
          </p:nvSpPr>
          <p:spPr>
            <a:xfrm>
              <a:off x="6941082" y="3774749"/>
              <a:ext cx="173599" cy="115718"/>
            </a:xfrm>
            <a:prstGeom prst="rect">
              <a:avLst/>
            </a:prstGeom>
            <a:solidFill>
              <a:srgbClr val="FFFFFF"/>
            </a:solidFill>
            <a:ln w="5781" cap="flat">
              <a:solidFill>
                <a:srgbClr val="000000"/>
              </a:solidFill>
              <a:prstDash val="solid"/>
              <a:miter/>
            </a:ln>
          </p:spPr>
          <p:txBody>
            <a:bodyPr rtlCol="0" anchor="ctr"/>
            <a:lstStyle/>
            <a:p>
              <a:endParaRPr lang="en-US"/>
            </a:p>
          </p:txBody>
        </p:sp>
      </p:grpSp>
      <p:cxnSp>
        <p:nvCxnSpPr>
          <p:cNvPr id="156" name="Straight Arrow Connector 155">
            <a:extLst>
              <a:ext uri="{FF2B5EF4-FFF2-40B4-BE49-F238E27FC236}">
                <a16:creationId xmlns:a16="http://schemas.microsoft.com/office/drawing/2014/main" id="{66B42F36-3406-BCC8-DA60-20267A142639}"/>
              </a:ext>
            </a:extLst>
          </p:cNvPr>
          <p:cNvCxnSpPr>
            <a:stCxn id="31" idx="2"/>
            <a:endCxn id="37" idx="0"/>
          </p:cNvCxnSpPr>
          <p:nvPr/>
        </p:nvCxnSpPr>
        <p:spPr>
          <a:xfrm>
            <a:off x="3613755" y="3832608"/>
            <a:ext cx="0" cy="11571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7D919251-8578-2829-AC4E-228FB32F24F9}"/>
              </a:ext>
            </a:extLst>
          </p:cNvPr>
          <p:cNvCxnSpPr>
            <a:stCxn id="35" idx="2"/>
            <a:endCxn id="39" idx="0"/>
          </p:cNvCxnSpPr>
          <p:nvPr/>
        </p:nvCxnSpPr>
        <p:spPr>
          <a:xfrm>
            <a:off x="5291885" y="3832608"/>
            <a:ext cx="0" cy="11571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59" name="TextBox 158">
            <a:extLst>
              <a:ext uri="{FF2B5EF4-FFF2-40B4-BE49-F238E27FC236}">
                <a16:creationId xmlns:a16="http://schemas.microsoft.com/office/drawing/2014/main" id="{627481E0-EB4A-679D-E727-9F975E09F827}"/>
              </a:ext>
            </a:extLst>
          </p:cNvPr>
          <p:cNvSpPr txBox="1"/>
          <p:nvPr/>
        </p:nvSpPr>
        <p:spPr>
          <a:xfrm>
            <a:off x="5493409" y="1761129"/>
            <a:ext cx="1390814" cy="459700"/>
          </a:xfrm>
          <a:prstGeom prst="roundRect">
            <a:avLst/>
          </a:prstGeom>
          <a:solidFill>
            <a:schemeClr val="accent3"/>
          </a:solidFill>
          <a:ln>
            <a:solidFill>
              <a:srgbClr val="C00000"/>
            </a:solidFill>
            <a:prstDash val="dash"/>
          </a:ln>
        </p:spPr>
        <p:txBody>
          <a:bodyPr wrap="square" rtlCol="0">
            <a:spAutoFit/>
          </a:bodyPr>
          <a:lstStyle/>
          <a:p>
            <a:pPr algn="ctr"/>
            <a:r>
              <a:rPr lang="en-US" sz="1100" b="1" dirty="0">
                <a:latin typeface="Monaco" pitchFamily="2" charset="77"/>
              </a:rPr>
              <a:t>MCLAZY</a:t>
            </a:r>
            <a:r>
              <a:rPr lang="en-US" sz="1000" dirty="0">
                <a:latin typeface="Monaco" pitchFamily="2" charset="77"/>
              </a:rPr>
              <a:t> </a:t>
            </a:r>
          </a:p>
          <a:p>
            <a:pPr algn="ctr"/>
            <a:r>
              <a:rPr lang="en-US" sz="1000" dirty="0">
                <a:latin typeface="Monaco" pitchFamily="2" charset="77"/>
              </a:rPr>
              <a:t>DEST, SRC, SIZE</a:t>
            </a:r>
            <a:endParaRPr lang="en-US" sz="1000" dirty="0">
              <a:solidFill>
                <a:srgbClr val="00B050"/>
              </a:solidFill>
              <a:latin typeface="Monaco" pitchFamily="2" charset="77"/>
            </a:endParaRPr>
          </a:p>
        </p:txBody>
      </p:sp>
      <p:sp>
        <p:nvSpPr>
          <p:cNvPr id="2" name="Multiply 1">
            <a:extLst>
              <a:ext uri="{FF2B5EF4-FFF2-40B4-BE49-F238E27FC236}">
                <a16:creationId xmlns:a16="http://schemas.microsoft.com/office/drawing/2014/main" id="{BE8422C2-BDA8-8AB7-90F2-7C7DB73FB503}"/>
              </a:ext>
            </a:extLst>
          </p:cNvPr>
          <p:cNvSpPr/>
          <p:nvPr/>
        </p:nvSpPr>
        <p:spPr>
          <a:xfrm>
            <a:off x="5635401" y="2406563"/>
            <a:ext cx="582607" cy="244112"/>
          </a:xfrm>
          <a:prstGeom prst="mathMultiply">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7FFA7B8-2DBD-7541-BD6A-1D25A5BD98D0}"/>
              </a:ext>
            </a:extLst>
          </p:cNvPr>
          <p:cNvSpPr/>
          <p:nvPr/>
        </p:nvSpPr>
        <p:spPr>
          <a:xfrm>
            <a:off x="3787355" y="4237623"/>
            <a:ext cx="462932" cy="173577"/>
          </a:xfrm>
          <a:prstGeom prst="rect">
            <a:avLst/>
          </a:prstGeom>
          <a:solidFill>
            <a:srgbClr val="A20025"/>
          </a:solidFill>
          <a:ln w="5781" cap="flat">
            <a:solidFill>
              <a:srgbClr val="6F0000"/>
            </a:solidFill>
            <a:prstDash val="solid"/>
            <a:miter/>
          </a:ln>
          <a:effectLst/>
        </p:spPr>
        <p:txBody>
          <a:bodyPr rtlCol="0" anchor="ctr"/>
          <a:lstStyle/>
          <a:p>
            <a:pPr algn="ctr"/>
            <a:r>
              <a:rPr lang="en-US" sz="1050" b="1" dirty="0">
                <a:solidFill>
                  <a:schemeClr val="accent3"/>
                </a:solidFill>
              </a:rPr>
              <a:t>SRC</a:t>
            </a:r>
            <a:endParaRPr lang="en-US" sz="1200" b="1" dirty="0">
              <a:solidFill>
                <a:schemeClr val="accent3"/>
              </a:solidFill>
            </a:endParaRPr>
          </a:p>
        </p:txBody>
      </p:sp>
      <p:sp>
        <p:nvSpPr>
          <p:cNvPr id="4" name="Rectangle 3">
            <a:extLst>
              <a:ext uri="{FF2B5EF4-FFF2-40B4-BE49-F238E27FC236}">
                <a16:creationId xmlns:a16="http://schemas.microsoft.com/office/drawing/2014/main" id="{F7876742-7E9A-8471-547E-173DE0D7B243}"/>
              </a:ext>
            </a:extLst>
          </p:cNvPr>
          <p:cNvSpPr/>
          <p:nvPr/>
        </p:nvSpPr>
        <p:spPr>
          <a:xfrm>
            <a:off x="5459176" y="4237622"/>
            <a:ext cx="462932" cy="173577"/>
          </a:xfrm>
          <a:prstGeom prst="rect">
            <a:avLst/>
          </a:prstGeom>
          <a:solidFill>
            <a:srgbClr val="6A00FF"/>
          </a:solidFill>
          <a:ln w="5781" cap="flat">
            <a:solidFill>
              <a:srgbClr val="3700CC"/>
            </a:solidFill>
            <a:prstDash val="solid"/>
            <a:miter/>
          </a:ln>
          <a:effectLst/>
        </p:spPr>
        <p:txBody>
          <a:bodyPr rtlCol="0" anchor="ctr"/>
          <a:lstStyle/>
          <a:p>
            <a:pPr algn="ctr"/>
            <a:r>
              <a:rPr lang="en-US" sz="1050" b="1" dirty="0">
                <a:solidFill>
                  <a:schemeClr val="accent3"/>
                </a:solidFill>
              </a:rPr>
              <a:t>DEST</a:t>
            </a:r>
          </a:p>
        </p:txBody>
      </p:sp>
      <p:sp>
        <p:nvSpPr>
          <p:cNvPr id="6" name="Rectangle 5">
            <a:extLst>
              <a:ext uri="{FF2B5EF4-FFF2-40B4-BE49-F238E27FC236}">
                <a16:creationId xmlns:a16="http://schemas.microsoft.com/office/drawing/2014/main" id="{2B59C55F-9FC5-EBBB-2C45-1514AF4C7782}"/>
              </a:ext>
            </a:extLst>
          </p:cNvPr>
          <p:cNvSpPr/>
          <p:nvPr/>
        </p:nvSpPr>
        <p:spPr>
          <a:xfrm>
            <a:off x="5227710" y="2445017"/>
            <a:ext cx="462932" cy="173577"/>
          </a:xfrm>
          <a:prstGeom prst="rect">
            <a:avLst/>
          </a:prstGeom>
          <a:solidFill>
            <a:srgbClr val="A20025"/>
          </a:solidFill>
          <a:ln w="5781" cap="flat">
            <a:solidFill>
              <a:srgbClr val="6F0000"/>
            </a:solidFill>
            <a:prstDash val="solid"/>
            <a:miter/>
          </a:ln>
          <a:effectLst/>
        </p:spPr>
        <p:txBody>
          <a:bodyPr rtlCol="0" anchor="ctr"/>
          <a:lstStyle/>
          <a:p>
            <a:pPr algn="ctr"/>
            <a:r>
              <a:rPr lang="en-US" sz="1050" b="1" dirty="0">
                <a:solidFill>
                  <a:schemeClr val="accent3"/>
                </a:solidFill>
              </a:rPr>
              <a:t>SRC</a:t>
            </a:r>
            <a:endParaRPr lang="en-US" sz="1200" b="1" dirty="0">
              <a:solidFill>
                <a:schemeClr val="accent3"/>
              </a:solidFill>
            </a:endParaRPr>
          </a:p>
        </p:txBody>
      </p:sp>
      <p:sp>
        <p:nvSpPr>
          <p:cNvPr id="7" name="TextBox 6">
            <a:extLst>
              <a:ext uri="{FF2B5EF4-FFF2-40B4-BE49-F238E27FC236}">
                <a16:creationId xmlns:a16="http://schemas.microsoft.com/office/drawing/2014/main" id="{C89377C4-FB67-019C-A3AE-CE76F5564BE7}"/>
              </a:ext>
            </a:extLst>
          </p:cNvPr>
          <p:cNvSpPr txBox="1"/>
          <p:nvPr/>
        </p:nvSpPr>
        <p:spPr>
          <a:xfrm>
            <a:off x="3782920" y="2341900"/>
            <a:ext cx="1390814" cy="459700"/>
          </a:xfrm>
          <a:prstGeom prst="roundRect">
            <a:avLst/>
          </a:prstGeom>
          <a:solidFill>
            <a:schemeClr val="accent3"/>
          </a:solidFill>
          <a:ln>
            <a:solidFill>
              <a:srgbClr val="C00000"/>
            </a:solidFill>
            <a:prstDash val="dash"/>
          </a:ln>
        </p:spPr>
        <p:txBody>
          <a:bodyPr wrap="square" rtlCol="0">
            <a:spAutoFit/>
          </a:bodyPr>
          <a:lstStyle/>
          <a:p>
            <a:pPr algn="ctr"/>
            <a:r>
              <a:rPr lang="en-US" sz="1100" b="1" dirty="0">
                <a:latin typeface="Monaco" pitchFamily="2" charset="77"/>
              </a:rPr>
              <a:t>MCLAZY</a:t>
            </a:r>
            <a:r>
              <a:rPr lang="en-US" sz="1000" dirty="0">
                <a:latin typeface="Monaco" pitchFamily="2" charset="77"/>
              </a:rPr>
              <a:t> </a:t>
            </a:r>
          </a:p>
          <a:p>
            <a:pPr algn="ctr"/>
            <a:r>
              <a:rPr lang="en-US" sz="1000" dirty="0">
                <a:latin typeface="Monaco" pitchFamily="2" charset="77"/>
              </a:rPr>
              <a:t>DEST, SRC, SIZE</a:t>
            </a:r>
            <a:endParaRPr lang="en-US" sz="1000" dirty="0">
              <a:solidFill>
                <a:srgbClr val="00B050"/>
              </a:solidFill>
              <a:latin typeface="Monaco" pitchFamily="2" charset="77"/>
            </a:endParaRPr>
          </a:p>
        </p:txBody>
      </p:sp>
      <p:sp>
        <p:nvSpPr>
          <p:cNvPr id="10" name="TextBox 9">
            <a:extLst>
              <a:ext uri="{FF2B5EF4-FFF2-40B4-BE49-F238E27FC236}">
                <a16:creationId xmlns:a16="http://schemas.microsoft.com/office/drawing/2014/main" id="{4F2ED9BD-0C62-EEC6-2B27-0B904D5AE94A}"/>
              </a:ext>
            </a:extLst>
          </p:cNvPr>
          <p:cNvSpPr txBox="1"/>
          <p:nvPr/>
        </p:nvSpPr>
        <p:spPr>
          <a:xfrm>
            <a:off x="3787403" y="2342535"/>
            <a:ext cx="1390814" cy="459700"/>
          </a:xfrm>
          <a:prstGeom prst="roundRect">
            <a:avLst/>
          </a:prstGeom>
          <a:solidFill>
            <a:schemeClr val="accent3"/>
          </a:solidFill>
          <a:ln>
            <a:solidFill>
              <a:srgbClr val="C00000"/>
            </a:solidFill>
            <a:prstDash val="dash"/>
          </a:ln>
        </p:spPr>
        <p:txBody>
          <a:bodyPr wrap="square" rtlCol="0">
            <a:spAutoFit/>
          </a:bodyPr>
          <a:lstStyle/>
          <a:p>
            <a:pPr algn="ctr"/>
            <a:r>
              <a:rPr lang="en-US" sz="1100" b="1" dirty="0">
                <a:latin typeface="Monaco" pitchFamily="2" charset="77"/>
              </a:rPr>
              <a:t>MCLAZY</a:t>
            </a:r>
            <a:r>
              <a:rPr lang="en-US" sz="1000" dirty="0">
                <a:latin typeface="Monaco" pitchFamily="2" charset="77"/>
              </a:rPr>
              <a:t> </a:t>
            </a:r>
          </a:p>
          <a:p>
            <a:pPr algn="ctr"/>
            <a:r>
              <a:rPr lang="en-US" sz="1000" dirty="0">
                <a:latin typeface="Monaco" pitchFamily="2" charset="77"/>
              </a:rPr>
              <a:t>DEST, SRC, SIZE</a:t>
            </a:r>
            <a:endParaRPr lang="en-US" sz="1000" dirty="0">
              <a:solidFill>
                <a:srgbClr val="00B050"/>
              </a:solidFill>
              <a:latin typeface="Monaco" pitchFamily="2" charset="77"/>
            </a:endParaRPr>
          </a:p>
        </p:txBody>
      </p:sp>
      <p:grpSp>
        <p:nvGrpSpPr>
          <p:cNvPr id="15" name="Group 14">
            <a:extLst>
              <a:ext uri="{FF2B5EF4-FFF2-40B4-BE49-F238E27FC236}">
                <a16:creationId xmlns:a16="http://schemas.microsoft.com/office/drawing/2014/main" id="{6485EF94-ECE1-2B55-2A33-CD4EFB75F5BD}"/>
              </a:ext>
            </a:extLst>
          </p:cNvPr>
          <p:cNvGrpSpPr/>
          <p:nvPr/>
        </p:nvGrpSpPr>
        <p:grpSpPr>
          <a:xfrm>
            <a:off x="5783751" y="3427592"/>
            <a:ext cx="1330930" cy="115718"/>
            <a:chOff x="6479157" y="4715908"/>
            <a:chExt cx="1330930" cy="115718"/>
          </a:xfrm>
        </p:grpSpPr>
        <p:sp>
          <p:nvSpPr>
            <p:cNvPr id="11" name="Rectangle 10">
              <a:extLst>
                <a:ext uri="{FF2B5EF4-FFF2-40B4-BE49-F238E27FC236}">
                  <a16:creationId xmlns:a16="http://schemas.microsoft.com/office/drawing/2014/main" id="{E77ED53D-5F5E-B622-30DA-4FB0900CEEF1}"/>
                </a:ext>
              </a:extLst>
            </p:cNvPr>
            <p:cNvSpPr/>
            <p:nvPr/>
          </p:nvSpPr>
          <p:spPr>
            <a:xfrm>
              <a:off x="6479157" y="4715908"/>
              <a:ext cx="405065" cy="115718"/>
            </a:xfrm>
            <a:prstGeom prst="rect">
              <a:avLst/>
            </a:prstGeom>
            <a:solidFill>
              <a:srgbClr val="FFFFFF"/>
            </a:solidFill>
            <a:ln w="5781" cap="flat">
              <a:solidFill>
                <a:srgbClr val="000000"/>
              </a:solidFill>
              <a:prstDash val="solid"/>
              <a:miter/>
            </a:ln>
          </p:spPr>
          <p:txBody>
            <a:bodyPr wrap="none" lIns="91440" rtlCol="0" anchor="ctr"/>
            <a:lstStyle/>
            <a:p>
              <a:r>
                <a:rPr lang="en-US" sz="900" b="1" dirty="0">
                  <a:solidFill>
                    <a:schemeClr val="accent1">
                      <a:lumMod val="60000"/>
                      <a:lumOff val="40000"/>
                    </a:schemeClr>
                  </a:solidFill>
                </a:rPr>
                <a:t>DEST</a:t>
              </a:r>
            </a:p>
          </p:txBody>
        </p:sp>
        <p:sp>
          <p:nvSpPr>
            <p:cNvPr id="12" name="Rectangle 11">
              <a:extLst>
                <a:ext uri="{FF2B5EF4-FFF2-40B4-BE49-F238E27FC236}">
                  <a16:creationId xmlns:a16="http://schemas.microsoft.com/office/drawing/2014/main" id="{917F713B-C784-9801-C908-5B0E4AEDD072}"/>
                </a:ext>
              </a:extLst>
            </p:cNvPr>
            <p:cNvSpPr/>
            <p:nvPr/>
          </p:nvSpPr>
          <p:spPr>
            <a:xfrm>
              <a:off x="6884223" y="4715908"/>
              <a:ext cx="405065" cy="115718"/>
            </a:xfrm>
            <a:prstGeom prst="rect">
              <a:avLst/>
            </a:prstGeom>
            <a:solidFill>
              <a:srgbClr val="FFFFFF"/>
            </a:solidFill>
            <a:ln w="5781" cap="flat">
              <a:solidFill>
                <a:srgbClr val="000000"/>
              </a:solidFill>
              <a:prstDash val="solid"/>
              <a:miter/>
            </a:ln>
          </p:spPr>
          <p:txBody>
            <a:bodyPr rtlCol="0" anchor="ctr"/>
            <a:lstStyle/>
            <a:p>
              <a:pPr algn="ctr"/>
              <a:r>
                <a:rPr lang="en-US" sz="900" b="1" dirty="0">
                  <a:solidFill>
                    <a:srgbClr val="C00000"/>
                  </a:solidFill>
                </a:rPr>
                <a:t>SRC</a:t>
              </a:r>
            </a:p>
          </p:txBody>
        </p:sp>
        <p:sp>
          <p:nvSpPr>
            <p:cNvPr id="13" name="Rectangle 12">
              <a:extLst>
                <a:ext uri="{FF2B5EF4-FFF2-40B4-BE49-F238E27FC236}">
                  <a16:creationId xmlns:a16="http://schemas.microsoft.com/office/drawing/2014/main" id="{48EBD817-B676-11D7-7D09-170953B9860C}"/>
                </a:ext>
              </a:extLst>
            </p:cNvPr>
            <p:cNvSpPr/>
            <p:nvPr/>
          </p:nvSpPr>
          <p:spPr>
            <a:xfrm>
              <a:off x="7289289" y="4715908"/>
              <a:ext cx="376132" cy="115718"/>
            </a:xfrm>
            <a:prstGeom prst="rect">
              <a:avLst/>
            </a:prstGeom>
            <a:solidFill>
              <a:srgbClr val="FFFFFF"/>
            </a:solidFill>
            <a:ln w="5781" cap="flat">
              <a:solidFill>
                <a:srgbClr val="000000"/>
              </a:solidFill>
              <a:prstDash val="solid"/>
              <a:miter/>
            </a:ln>
          </p:spPr>
          <p:txBody>
            <a:bodyPr wrap="none" rtlCol="0" anchor="ctr"/>
            <a:lstStyle/>
            <a:p>
              <a:pPr algn="ctr"/>
              <a:r>
                <a:rPr lang="en-US" sz="900" b="1" dirty="0"/>
                <a:t>SIZE</a:t>
              </a:r>
              <a:endParaRPr lang="en-US" sz="1000" b="1" dirty="0"/>
            </a:p>
          </p:txBody>
        </p:sp>
        <p:sp>
          <p:nvSpPr>
            <p:cNvPr id="14" name="Rectangle 13">
              <a:extLst>
                <a:ext uri="{FF2B5EF4-FFF2-40B4-BE49-F238E27FC236}">
                  <a16:creationId xmlns:a16="http://schemas.microsoft.com/office/drawing/2014/main" id="{7BC11A69-0CA1-7A0F-6306-E11C51649D57}"/>
                </a:ext>
              </a:extLst>
            </p:cNvPr>
            <p:cNvSpPr/>
            <p:nvPr/>
          </p:nvSpPr>
          <p:spPr>
            <a:xfrm>
              <a:off x="7636488" y="4715908"/>
              <a:ext cx="173599" cy="115718"/>
            </a:xfrm>
            <a:prstGeom prst="rect">
              <a:avLst/>
            </a:prstGeom>
            <a:solidFill>
              <a:srgbClr val="FFFFFF"/>
            </a:solidFill>
            <a:ln w="5781" cap="flat">
              <a:solidFill>
                <a:srgbClr val="000000"/>
              </a:solidFill>
              <a:prstDash val="solid"/>
              <a:miter/>
            </a:ln>
          </p:spPr>
          <p:txBody>
            <a:bodyPr rtlCol="0" anchor="ctr"/>
            <a:lstStyle/>
            <a:p>
              <a:pPr algn="ctr"/>
              <a:r>
                <a:rPr lang="en-US" sz="1000" b="1" dirty="0"/>
                <a:t>A</a:t>
              </a:r>
            </a:p>
          </p:txBody>
        </p:sp>
      </p:grpSp>
      <p:grpSp>
        <p:nvGrpSpPr>
          <p:cNvPr id="16" name="Group 15">
            <a:extLst>
              <a:ext uri="{FF2B5EF4-FFF2-40B4-BE49-F238E27FC236}">
                <a16:creationId xmlns:a16="http://schemas.microsoft.com/office/drawing/2014/main" id="{395BAEF2-AF84-0FD1-18F7-16BA15509B9E}"/>
              </a:ext>
            </a:extLst>
          </p:cNvPr>
          <p:cNvGrpSpPr/>
          <p:nvPr/>
        </p:nvGrpSpPr>
        <p:grpSpPr>
          <a:xfrm>
            <a:off x="1790959" y="3428047"/>
            <a:ext cx="1330930" cy="115718"/>
            <a:chOff x="6479157" y="4715908"/>
            <a:chExt cx="1330930" cy="115718"/>
          </a:xfrm>
        </p:grpSpPr>
        <p:sp>
          <p:nvSpPr>
            <p:cNvPr id="17" name="Rectangle 16">
              <a:extLst>
                <a:ext uri="{FF2B5EF4-FFF2-40B4-BE49-F238E27FC236}">
                  <a16:creationId xmlns:a16="http://schemas.microsoft.com/office/drawing/2014/main" id="{389B3601-6AA7-A4FF-39DD-B797D19515EA}"/>
                </a:ext>
              </a:extLst>
            </p:cNvPr>
            <p:cNvSpPr/>
            <p:nvPr/>
          </p:nvSpPr>
          <p:spPr>
            <a:xfrm>
              <a:off x="6479157" y="4715908"/>
              <a:ext cx="405065" cy="115718"/>
            </a:xfrm>
            <a:prstGeom prst="rect">
              <a:avLst/>
            </a:prstGeom>
            <a:solidFill>
              <a:srgbClr val="FFFFFF"/>
            </a:solidFill>
            <a:ln w="5781" cap="flat">
              <a:solidFill>
                <a:srgbClr val="000000"/>
              </a:solidFill>
              <a:prstDash val="solid"/>
              <a:miter/>
            </a:ln>
          </p:spPr>
          <p:txBody>
            <a:bodyPr wrap="none" lIns="91440" rtlCol="0" anchor="ctr"/>
            <a:lstStyle/>
            <a:p>
              <a:r>
                <a:rPr lang="en-US" sz="900" b="1" dirty="0">
                  <a:solidFill>
                    <a:schemeClr val="accent1">
                      <a:lumMod val="60000"/>
                      <a:lumOff val="40000"/>
                    </a:schemeClr>
                  </a:solidFill>
                </a:rPr>
                <a:t>DEST</a:t>
              </a:r>
            </a:p>
          </p:txBody>
        </p:sp>
        <p:sp>
          <p:nvSpPr>
            <p:cNvPr id="18" name="Rectangle 17">
              <a:extLst>
                <a:ext uri="{FF2B5EF4-FFF2-40B4-BE49-F238E27FC236}">
                  <a16:creationId xmlns:a16="http://schemas.microsoft.com/office/drawing/2014/main" id="{F6FDBE77-EFD7-C019-2DFD-902F8EABF396}"/>
                </a:ext>
              </a:extLst>
            </p:cNvPr>
            <p:cNvSpPr/>
            <p:nvPr/>
          </p:nvSpPr>
          <p:spPr>
            <a:xfrm>
              <a:off x="6884223" y="4715908"/>
              <a:ext cx="405065" cy="115718"/>
            </a:xfrm>
            <a:prstGeom prst="rect">
              <a:avLst/>
            </a:prstGeom>
            <a:solidFill>
              <a:srgbClr val="FFFFFF"/>
            </a:solidFill>
            <a:ln w="5781" cap="flat">
              <a:solidFill>
                <a:srgbClr val="000000"/>
              </a:solidFill>
              <a:prstDash val="solid"/>
              <a:miter/>
            </a:ln>
          </p:spPr>
          <p:txBody>
            <a:bodyPr rtlCol="0" anchor="ctr"/>
            <a:lstStyle/>
            <a:p>
              <a:pPr algn="ctr"/>
              <a:r>
                <a:rPr lang="en-US" sz="900" b="1" dirty="0">
                  <a:solidFill>
                    <a:srgbClr val="C00000"/>
                  </a:solidFill>
                </a:rPr>
                <a:t>SRC</a:t>
              </a:r>
            </a:p>
          </p:txBody>
        </p:sp>
        <p:sp>
          <p:nvSpPr>
            <p:cNvPr id="19" name="Rectangle 18">
              <a:extLst>
                <a:ext uri="{FF2B5EF4-FFF2-40B4-BE49-F238E27FC236}">
                  <a16:creationId xmlns:a16="http://schemas.microsoft.com/office/drawing/2014/main" id="{7C1C84E1-7E7F-B248-4F40-E2433976C1B7}"/>
                </a:ext>
              </a:extLst>
            </p:cNvPr>
            <p:cNvSpPr/>
            <p:nvPr/>
          </p:nvSpPr>
          <p:spPr>
            <a:xfrm>
              <a:off x="7289289" y="4715908"/>
              <a:ext cx="376132" cy="115718"/>
            </a:xfrm>
            <a:prstGeom prst="rect">
              <a:avLst/>
            </a:prstGeom>
            <a:solidFill>
              <a:srgbClr val="FFFFFF"/>
            </a:solidFill>
            <a:ln w="5781" cap="flat">
              <a:solidFill>
                <a:srgbClr val="000000"/>
              </a:solidFill>
              <a:prstDash val="solid"/>
              <a:miter/>
            </a:ln>
          </p:spPr>
          <p:txBody>
            <a:bodyPr wrap="none" rtlCol="0" anchor="ctr"/>
            <a:lstStyle/>
            <a:p>
              <a:pPr algn="ctr"/>
              <a:r>
                <a:rPr lang="en-US" sz="900" b="1" dirty="0"/>
                <a:t>SIZE</a:t>
              </a:r>
              <a:endParaRPr lang="en-US" sz="1000" b="1" dirty="0"/>
            </a:p>
          </p:txBody>
        </p:sp>
        <p:sp>
          <p:nvSpPr>
            <p:cNvPr id="21" name="Rectangle 20">
              <a:extLst>
                <a:ext uri="{FF2B5EF4-FFF2-40B4-BE49-F238E27FC236}">
                  <a16:creationId xmlns:a16="http://schemas.microsoft.com/office/drawing/2014/main" id="{EE7BAE16-9B61-E95D-A3C9-3B6FE989279F}"/>
                </a:ext>
              </a:extLst>
            </p:cNvPr>
            <p:cNvSpPr/>
            <p:nvPr/>
          </p:nvSpPr>
          <p:spPr>
            <a:xfrm>
              <a:off x="7636488" y="4715908"/>
              <a:ext cx="173599" cy="115718"/>
            </a:xfrm>
            <a:prstGeom prst="rect">
              <a:avLst/>
            </a:prstGeom>
            <a:solidFill>
              <a:srgbClr val="FFFFFF"/>
            </a:solidFill>
            <a:ln w="5781" cap="flat">
              <a:solidFill>
                <a:srgbClr val="000000"/>
              </a:solidFill>
              <a:prstDash val="solid"/>
              <a:miter/>
            </a:ln>
          </p:spPr>
          <p:txBody>
            <a:bodyPr rtlCol="0" anchor="ctr"/>
            <a:lstStyle/>
            <a:p>
              <a:pPr algn="ctr"/>
              <a:r>
                <a:rPr lang="en-US" sz="1000" b="1" dirty="0"/>
                <a:t>A</a:t>
              </a:r>
            </a:p>
          </p:txBody>
        </p:sp>
      </p:grpSp>
      <p:grpSp>
        <p:nvGrpSpPr>
          <p:cNvPr id="22" name="Group 21">
            <a:extLst>
              <a:ext uri="{FF2B5EF4-FFF2-40B4-BE49-F238E27FC236}">
                <a16:creationId xmlns:a16="http://schemas.microsoft.com/office/drawing/2014/main" id="{3B8C2B8B-9D99-92C1-7736-C30C5F2FD57A}"/>
              </a:ext>
            </a:extLst>
          </p:cNvPr>
          <p:cNvGrpSpPr/>
          <p:nvPr/>
        </p:nvGrpSpPr>
        <p:grpSpPr>
          <a:xfrm>
            <a:off x="1093492" y="3196154"/>
            <a:ext cx="566777" cy="694312"/>
            <a:chOff x="1063205" y="3116928"/>
            <a:chExt cx="566777" cy="694312"/>
          </a:xfrm>
        </p:grpSpPr>
        <p:sp>
          <p:nvSpPr>
            <p:cNvPr id="23" name="Rectangle 22">
              <a:extLst>
                <a:ext uri="{FF2B5EF4-FFF2-40B4-BE49-F238E27FC236}">
                  <a16:creationId xmlns:a16="http://schemas.microsoft.com/office/drawing/2014/main" id="{7D98C8D5-CAEA-1D68-EA6F-6136C7690C1B}"/>
                </a:ext>
              </a:extLst>
            </p:cNvPr>
            <p:cNvSpPr/>
            <p:nvPr/>
          </p:nvSpPr>
          <p:spPr>
            <a:xfrm>
              <a:off x="1063205" y="3325255"/>
              <a:ext cx="566777" cy="242472"/>
            </a:xfrm>
            <a:prstGeom prst="rect">
              <a:avLst/>
            </a:prstGeom>
            <a:solidFill>
              <a:schemeClr val="accent2"/>
            </a:solidFill>
            <a:ln>
              <a:solidFill>
                <a:schemeClr val="accent4">
                  <a:lumMod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3EC1250-849D-4F02-7DBD-BF7B9211ABBF}"/>
                </a:ext>
              </a:extLst>
            </p:cNvPr>
            <p:cNvSpPr/>
            <p:nvPr/>
          </p:nvSpPr>
          <p:spPr>
            <a:xfrm>
              <a:off x="1063205" y="3571259"/>
              <a:ext cx="566777" cy="239981"/>
            </a:xfrm>
            <a:prstGeom prst="rect">
              <a:avLst/>
            </a:prstGeom>
            <a:solidFill>
              <a:schemeClr val="accent2"/>
            </a:solidFill>
            <a:ln>
              <a:solidFill>
                <a:schemeClr val="accent4">
                  <a:lumMod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1F6D433C-95DF-CF35-B004-079D55B02E41}"/>
                </a:ext>
              </a:extLst>
            </p:cNvPr>
            <p:cNvSpPr txBox="1"/>
            <p:nvPr/>
          </p:nvSpPr>
          <p:spPr>
            <a:xfrm>
              <a:off x="1124501" y="3116928"/>
              <a:ext cx="434734" cy="261610"/>
            </a:xfrm>
            <a:prstGeom prst="rect">
              <a:avLst/>
            </a:prstGeom>
            <a:noFill/>
          </p:spPr>
          <p:txBody>
            <a:bodyPr wrap="none" rtlCol="0">
              <a:spAutoFit/>
            </a:bodyPr>
            <a:lstStyle/>
            <a:p>
              <a:pPr algn="ctr"/>
              <a:r>
                <a:rPr lang="en-US" sz="1050" b="1" dirty="0"/>
                <a:t>BPQ</a:t>
              </a:r>
            </a:p>
          </p:txBody>
        </p:sp>
      </p:grpSp>
      <p:grpSp>
        <p:nvGrpSpPr>
          <p:cNvPr id="28" name="Group 27">
            <a:extLst>
              <a:ext uri="{FF2B5EF4-FFF2-40B4-BE49-F238E27FC236}">
                <a16:creationId xmlns:a16="http://schemas.microsoft.com/office/drawing/2014/main" id="{BB5F368F-C965-9B1B-97FD-A07C981259A1}"/>
              </a:ext>
            </a:extLst>
          </p:cNvPr>
          <p:cNvGrpSpPr/>
          <p:nvPr/>
        </p:nvGrpSpPr>
        <p:grpSpPr>
          <a:xfrm>
            <a:off x="7242303" y="3196154"/>
            <a:ext cx="566777" cy="694312"/>
            <a:chOff x="1063205" y="3116928"/>
            <a:chExt cx="566777" cy="694312"/>
          </a:xfrm>
        </p:grpSpPr>
        <p:sp>
          <p:nvSpPr>
            <p:cNvPr id="29" name="Rectangle 28">
              <a:extLst>
                <a:ext uri="{FF2B5EF4-FFF2-40B4-BE49-F238E27FC236}">
                  <a16:creationId xmlns:a16="http://schemas.microsoft.com/office/drawing/2014/main" id="{3F226215-D726-D393-9918-CE5BDB39F23A}"/>
                </a:ext>
              </a:extLst>
            </p:cNvPr>
            <p:cNvSpPr/>
            <p:nvPr/>
          </p:nvSpPr>
          <p:spPr>
            <a:xfrm>
              <a:off x="1063205" y="3325255"/>
              <a:ext cx="566777" cy="242472"/>
            </a:xfrm>
            <a:prstGeom prst="rect">
              <a:avLst/>
            </a:prstGeom>
            <a:solidFill>
              <a:schemeClr val="accent2"/>
            </a:solidFill>
            <a:ln>
              <a:solidFill>
                <a:schemeClr val="accent4">
                  <a:lumMod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8C9BFEC-4D84-022E-CC76-AE7CF0360D0E}"/>
                </a:ext>
              </a:extLst>
            </p:cNvPr>
            <p:cNvSpPr/>
            <p:nvPr/>
          </p:nvSpPr>
          <p:spPr>
            <a:xfrm>
              <a:off x="1063205" y="3571259"/>
              <a:ext cx="566777" cy="239981"/>
            </a:xfrm>
            <a:prstGeom prst="rect">
              <a:avLst/>
            </a:prstGeom>
            <a:solidFill>
              <a:schemeClr val="accent2"/>
            </a:solidFill>
            <a:ln>
              <a:solidFill>
                <a:schemeClr val="accent4">
                  <a:lumMod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56913CB9-1E79-46D0-6B48-E4C351345D50}"/>
                </a:ext>
              </a:extLst>
            </p:cNvPr>
            <p:cNvSpPr txBox="1"/>
            <p:nvPr/>
          </p:nvSpPr>
          <p:spPr>
            <a:xfrm>
              <a:off x="1124501" y="3116928"/>
              <a:ext cx="434734" cy="261610"/>
            </a:xfrm>
            <a:prstGeom prst="rect">
              <a:avLst/>
            </a:prstGeom>
            <a:noFill/>
          </p:spPr>
          <p:txBody>
            <a:bodyPr wrap="none" rtlCol="0">
              <a:spAutoFit/>
            </a:bodyPr>
            <a:lstStyle/>
            <a:p>
              <a:pPr algn="ctr"/>
              <a:r>
                <a:rPr lang="en-US" sz="1050" b="1" dirty="0"/>
                <a:t>BPQ</a:t>
              </a:r>
            </a:p>
          </p:txBody>
        </p:sp>
      </p:grpSp>
    </p:spTree>
    <p:extLst>
      <p:ext uri="{BB962C8B-B14F-4D97-AF65-F5344CB8AC3E}">
        <p14:creationId xmlns:p14="http://schemas.microsoft.com/office/powerpoint/2010/main" val="3948937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500"/>
                                        <p:tgtEl>
                                          <p:spTgt spid="15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3.88889E-6 2.96296E-6 L -0.18698 0.10957 " pathEditMode="relative" rAng="0" ptsTypes="AA">
                                      <p:cBhvr>
                                        <p:cTn id="11" dur="2000" fill="hold"/>
                                        <p:tgtEl>
                                          <p:spTgt spid="159"/>
                                        </p:tgtEl>
                                        <p:attrNameLst>
                                          <p:attrName>ppt_x</p:attrName>
                                          <p:attrName>ppt_y</p:attrName>
                                        </p:attrNameLst>
                                      </p:cBhvr>
                                      <p:rCtr x="-9340" y="5525"/>
                                    </p:animMotion>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2500"/>
                            </p:stCondLst>
                            <p:childTnLst>
                              <p:par>
                                <p:cTn id="17" presetID="1"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par>
                          <p:cTn id="19" fill="hold">
                            <p:stCondLst>
                              <p:cond delay="2500"/>
                            </p:stCondLst>
                            <p:childTnLst>
                              <p:par>
                                <p:cTn id="20" presetID="42" presetClass="path" presetSubtype="0" accel="50000" decel="50000" fill="hold" grpId="1" nodeType="afterEffect">
                                  <p:stCondLst>
                                    <p:cond delay="0"/>
                                  </p:stCondLst>
                                  <p:childTnLst>
                                    <p:animMotion origin="layout" path="M 1.38889E-6 -3.95062E-6 L -0.15816 0.34846 " pathEditMode="relative" rAng="0" ptsTypes="AA">
                                      <p:cBhvr>
                                        <p:cTn id="21" dur="2000" fill="hold"/>
                                        <p:tgtEl>
                                          <p:spTgt spid="6"/>
                                        </p:tgtEl>
                                        <p:attrNameLst>
                                          <p:attrName>ppt_x</p:attrName>
                                          <p:attrName>ppt_y</p:attrName>
                                        </p:attrNameLst>
                                      </p:cBhvr>
                                      <p:rCtr x="-7917" y="17407"/>
                                    </p:animMotion>
                                  </p:childTnLst>
                                </p:cTn>
                              </p:par>
                            </p:childTnLst>
                          </p:cTn>
                        </p:par>
                        <p:par>
                          <p:cTn id="22" fill="hold">
                            <p:stCondLst>
                              <p:cond delay="4500"/>
                            </p:stCondLst>
                            <p:childTnLst>
                              <p:par>
                                <p:cTn id="23" presetID="1" presetClass="exit" presetSubtype="0" fill="hold" grpId="2" nodeType="after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xit" presetSubtype="0" fill="hold" grpId="2" nodeType="withEffect">
                                  <p:stCondLst>
                                    <p:cond delay="0"/>
                                  </p:stCondLst>
                                  <p:childTnLst>
                                    <p:set>
                                      <p:cBhvr>
                                        <p:cTn id="32" dur="1" fill="hold">
                                          <p:stCondLst>
                                            <p:cond delay="0"/>
                                          </p:stCondLst>
                                        </p:cTn>
                                        <p:tgtEl>
                                          <p:spTgt spid="159"/>
                                        </p:tgtEl>
                                        <p:attrNameLst>
                                          <p:attrName>style.visibility</p:attrName>
                                        </p:attrNameLst>
                                      </p:cBhvr>
                                      <p:to>
                                        <p:strVal val="hidden"/>
                                      </p:to>
                                    </p:set>
                                  </p:childTnLst>
                                </p:cTn>
                              </p:par>
                            </p:childTnLst>
                          </p:cTn>
                        </p:par>
                        <p:par>
                          <p:cTn id="33" fill="hold">
                            <p:stCondLst>
                              <p:cond delay="0"/>
                            </p:stCondLst>
                            <p:childTnLst>
                              <p:par>
                                <p:cTn id="34" presetID="50" presetClass="path" presetSubtype="0" accel="50000" decel="50000" fill="hold" grpId="1" nodeType="afterEffect">
                                  <p:stCondLst>
                                    <p:cond delay="0"/>
                                  </p:stCondLst>
                                  <p:childTnLst>
                                    <p:animMotion origin="layout" path="M 3.05556E-6 -0.0034 L -0.04775 -0.0034 C -0.0691 -0.0034 -0.09532 0.04907 -0.09532 0.09166 L -0.09532 0.18765 " pathEditMode="relative" rAng="0" ptsTypes="AAAA">
                                      <p:cBhvr>
                                        <p:cTn id="35" dur="2000" fill="hold"/>
                                        <p:tgtEl>
                                          <p:spTgt spid="7"/>
                                        </p:tgtEl>
                                        <p:attrNameLst>
                                          <p:attrName>ppt_x</p:attrName>
                                          <p:attrName>ppt_y</p:attrName>
                                        </p:attrNameLst>
                                      </p:cBhvr>
                                      <p:rCtr x="-4774" y="9537"/>
                                    </p:animMotion>
                                  </p:childTnLst>
                                </p:cTn>
                              </p:par>
                              <p:par>
                                <p:cTn id="36" presetID="50" presetClass="path" presetSubtype="0" accel="50000" decel="50000" fill="hold" grpId="1" nodeType="withEffect">
                                  <p:stCondLst>
                                    <p:cond delay="0"/>
                                  </p:stCondLst>
                                  <p:childTnLst>
                                    <p:animMotion origin="layout" path="M 2.22222E-6 -4.93827E-6 L 0.04687 -4.93827E-6 C 0.06805 -4.93827E-6 0.09392 0.05247 0.09392 0.09507 L 0.09392 0.19105 " pathEditMode="relative" rAng="0" ptsTypes="AAAA">
                                      <p:cBhvr>
                                        <p:cTn id="37" dur="2000" fill="hold"/>
                                        <p:tgtEl>
                                          <p:spTgt spid="10"/>
                                        </p:tgtEl>
                                        <p:attrNameLst>
                                          <p:attrName>ppt_x</p:attrName>
                                          <p:attrName>ppt_y</p:attrName>
                                        </p:attrNameLst>
                                      </p:cBhvr>
                                      <p:rCtr x="4688" y="9537"/>
                                    </p:animMotion>
                                  </p:childTnLst>
                                </p:cTn>
                              </p:par>
                            </p:childTnLst>
                          </p:cTn>
                        </p:par>
                        <p:par>
                          <p:cTn id="38" fill="hold">
                            <p:stCondLst>
                              <p:cond delay="2000"/>
                            </p:stCondLst>
                            <p:childTnLst>
                              <p:par>
                                <p:cTn id="39" presetID="10" presetClass="exit" presetSubtype="0" fill="hold" grpId="2" nodeType="afterEffect">
                                  <p:stCondLst>
                                    <p:cond delay="0"/>
                                  </p:stCondLst>
                                  <p:childTnLst>
                                    <p:animEffect transition="out" filter="fade">
                                      <p:cBhvr>
                                        <p:cTn id="40" dur="500"/>
                                        <p:tgtEl>
                                          <p:spTgt spid="7"/>
                                        </p:tgtEl>
                                      </p:cBhvr>
                                    </p:animEffect>
                                    <p:set>
                                      <p:cBhvr>
                                        <p:cTn id="41" dur="1" fill="hold">
                                          <p:stCondLst>
                                            <p:cond delay="499"/>
                                          </p:stCondLst>
                                        </p:cTn>
                                        <p:tgtEl>
                                          <p:spTgt spid="7"/>
                                        </p:tgtEl>
                                        <p:attrNameLst>
                                          <p:attrName>style.visibility</p:attrName>
                                        </p:attrNameLst>
                                      </p:cBhvr>
                                      <p:to>
                                        <p:strVal val="hidden"/>
                                      </p:to>
                                    </p:set>
                                  </p:childTnLst>
                                </p:cTn>
                              </p:par>
                              <p:par>
                                <p:cTn id="42" presetID="10" presetClass="exit" presetSubtype="0" fill="hold" grpId="2" nodeType="withEffect">
                                  <p:stCondLst>
                                    <p:cond delay="0"/>
                                  </p:stCondLst>
                                  <p:childTnLst>
                                    <p:animEffect transition="out" filter="fade">
                                      <p:cBhvr>
                                        <p:cTn id="43" dur="500"/>
                                        <p:tgtEl>
                                          <p:spTgt spid="10"/>
                                        </p:tgtEl>
                                      </p:cBhvr>
                                    </p:animEffect>
                                    <p:set>
                                      <p:cBhvr>
                                        <p:cTn id="44" dur="1" fill="hold">
                                          <p:stCondLst>
                                            <p:cond delay="499"/>
                                          </p:stCondLst>
                                        </p:cTn>
                                        <p:tgtEl>
                                          <p:spTgt spid="10"/>
                                        </p:tgtEl>
                                        <p:attrNameLst>
                                          <p:attrName>style.visibility</p:attrName>
                                        </p:attrNameLst>
                                      </p:cBhvr>
                                      <p:to>
                                        <p:strVal val="hidden"/>
                                      </p:to>
                                    </p:set>
                                  </p:childTnLst>
                                </p:cTn>
                              </p:par>
                            </p:childTnLst>
                          </p:cTn>
                        </p:par>
                        <p:par>
                          <p:cTn id="45" fill="hold">
                            <p:stCondLst>
                              <p:cond delay="2500"/>
                            </p:stCondLst>
                            <p:childTnLst>
                              <p:par>
                                <p:cTn id="46" presetID="10" presetClass="entr" presetSubtype="0" fill="hold"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par>
                                <p:cTn id="49" presetID="10" presetClass="entr" presetSubtype="0"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p:bldP spid="159" grpId="1" animBg="1"/>
      <p:bldP spid="159" grpId="2" animBg="1"/>
      <p:bldP spid="2" grpId="0" animBg="1"/>
      <p:bldP spid="6" grpId="0" animBg="1"/>
      <p:bldP spid="6" grpId="1" animBg="1"/>
      <p:bldP spid="6" grpId="2" animBg="1"/>
      <p:bldP spid="7" grpId="0" animBg="1"/>
      <p:bldP spid="7" grpId="1" animBg="1"/>
      <p:bldP spid="7" grpId="2" animBg="1"/>
      <p:bldP spid="10" grpId="0" animBg="1"/>
      <p:bldP spid="10" grpId="1" animBg="1"/>
      <p:bldP spid="10" grpId="2"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E5326F-B3FD-C05F-B697-46EFF5834EF8}"/>
              </a:ext>
            </a:extLst>
          </p:cNvPr>
          <p:cNvSpPr>
            <a:spLocks noGrp="1"/>
          </p:cNvSpPr>
          <p:nvPr>
            <p:ph type="title"/>
          </p:nvPr>
        </p:nvSpPr>
        <p:spPr/>
        <p:txBody>
          <a:bodyPr/>
          <a:lstStyle/>
          <a:p>
            <a:r>
              <a:rPr lang="en-US" dirty="0"/>
              <a:t>(MC)</a:t>
            </a:r>
            <a:r>
              <a:rPr lang="en-US" baseline="30000" dirty="0"/>
              <a:t>2</a:t>
            </a:r>
            <a:r>
              <a:rPr lang="en-US" dirty="0"/>
              <a:t> operation: Read destination</a:t>
            </a:r>
            <a:endParaRPr lang="en-US" baseline="30000" dirty="0"/>
          </a:p>
        </p:txBody>
      </p:sp>
      <p:sp>
        <p:nvSpPr>
          <p:cNvPr id="2" name="Rounded Rectangle 1">
            <a:extLst>
              <a:ext uri="{FF2B5EF4-FFF2-40B4-BE49-F238E27FC236}">
                <a16:creationId xmlns:a16="http://schemas.microsoft.com/office/drawing/2014/main" id="{3CCEBD97-477F-D6F9-F4D9-B2EBF0103F2B}"/>
              </a:ext>
            </a:extLst>
          </p:cNvPr>
          <p:cNvSpPr/>
          <p:nvPr/>
        </p:nvSpPr>
        <p:spPr>
          <a:xfrm>
            <a:off x="2311758" y="1807534"/>
            <a:ext cx="983731" cy="347155"/>
          </a:xfrm>
          <a:prstGeom prst="roundRect">
            <a:avLst/>
          </a:prstGeom>
          <a:gradFill>
            <a:gsLst>
              <a:gs pos="0">
                <a:srgbClr val="DAE8FC"/>
              </a:gs>
              <a:gs pos="50000">
                <a:srgbClr val="ECF3FD"/>
              </a:gs>
              <a:gs pos="100000">
                <a:srgbClr val="FFFFFF"/>
              </a:gs>
            </a:gsLst>
            <a:lin ang="16200000" scaled="1"/>
          </a:gradFill>
          <a:ln w="5781" cap="flat">
            <a:solidFill>
              <a:srgbClr val="6C8EBF"/>
            </a:solidFill>
            <a:prstDash val="solid"/>
            <a:miter/>
          </a:ln>
        </p:spPr>
        <p:txBody>
          <a:bodyPr rtlCol="0" anchor="ctr"/>
          <a:lstStyle/>
          <a:p>
            <a:pPr algn="ctr"/>
            <a:r>
              <a:rPr lang="en-US" sz="1600" b="1" dirty="0"/>
              <a:t>Core</a:t>
            </a:r>
          </a:p>
        </p:txBody>
      </p:sp>
      <p:sp>
        <p:nvSpPr>
          <p:cNvPr id="3" name="Rectangle 2">
            <a:extLst>
              <a:ext uri="{FF2B5EF4-FFF2-40B4-BE49-F238E27FC236}">
                <a16:creationId xmlns:a16="http://schemas.microsoft.com/office/drawing/2014/main" id="{7B25DE75-5458-5BDD-D945-9E1028F4BF2E}"/>
              </a:ext>
            </a:extLst>
          </p:cNvPr>
          <p:cNvSpPr/>
          <p:nvPr/>
        </p:nvSpPr>
        <p:spPr>
          <a:xfrm>
            <a:off x="2800198" y="2380298"/>
            <a:ext cx="3356260" cy="347155"/>
          </a:xfrm>
          <a:prstGeom prst="rect">
            <a:avLst/>
          </a:prstGeom>
          <a:gradFill>
            <a:gsLst>
              <a:gs pos="0">
                <a:srgbClr val="F8CECC"/>
              </a:gs>
              <a:gs pos="50000">
                <a:srgbClr val="FBE6E5"/>
              </a:gs>
              <a:gs pos="100000">
                <a:srgbClr val="FFFFFF"/>
              </a:gs>
            </a:gsLst>
            <a:lin ang="16200000" scaled="1"/>
          </a:gradFill>
          <a:ln w="5781" cap="flat">
            <a:solidFill>
              <a:srgbClr val="B85450"/>
            </a:solidFill>
            <a:prstDash val="solid"/>
            <a:miter/>
          </a:ln>
          <a:effectLst/>
        </p:spPr>
        <p:txBody>
          <a:bodyPr rtlCol="0" anchor="ctr"/>
          <a:lstStyle/>
          <a:p>
            <a:pPr algn="ctr"/>
            <a:r>
              <a:rPr lang="en-US" sz="1600" b="1" dirty="0"/>
              <a:t>Last-level $</a:t>
            </a:r>
          </a:p>
        </p:txBody>
      </p:sp>
      <p:sp>
        <p:nvSpPr>
          <p:cNvPr id="4" name="Rectangle 3">
            <a:extLst>
              <a:ext uri="{FF2B5EF4-FFF2-40B4-BE49-F238E27FC236}">
                <a16:creationId xmlns:a16="http://schemas.microsoft.com/office/drawing/2014/main" id="{EFE8D62E-998A-729D-D11A-35DFD3102A7D}"/>
              </a:ext>
            </a:extLst>
          </p:cNvPr>
          <p:cNvSpPr/>
          <p:nvPr/>
        </p:nvSpPr>
        <p:spPr>
          <a:xfrm>
            <a:off x="2311758" y="2906860"/>
            <a:ext cx="4339991" cy="289296"/>
          </a:xfrm>
          <a:prstGeom prst="rect">
            <a:avLst/>
          </a:prstGeom>
          <a:gradFill>
            <a:gsLst>
              <a:gs pos="0">
                <a:srgbClr val="D5E8D4"/>
              </a:gs>
              <a:gs pos="50000">
                <a:srgbClr val="EAF3E9"/>
              </a:gs>
              <a:gs pos="100000">
                <a:srgbClr val="FFFFFF"/>
              </a:gs>
            </a:gsLst>
            <a:lin ang="16200000" scaled="1"/>
          </a:gradFill>
          <a:ln w="964" cap="flat">
            <a:noFill/>
            <a:prstDash val="solid"/>
            <a:miter/>
          </a:ln>
          <a:effectLst/>
        </p:spPr>
        <p:txBody>
          <a:bodyPr rtlCol="0" anchor="ctr"/>
          <a:lstStyle/>
          <a:p>
            <a:pPr algn="ctr"/>
            <a:r>
              <a:rPr lang="en-US" sz="1600" b="1" dirty="0"/>
              <a:t>Interconnect</a:t>
            </a:r>
          </a:p>
        </p:txBody>
      </p:sp>
      <p:sp>
        <p:nvSpPr>
          <p:cNvPr id="6" name="Freeform 5">
            <a:extLst>
              <a:ext uri="{FF2B5EF4-FFF2-40B4-BE49-F238E27FC236}">
                <a16:creationId xmlns:a16="http://schemas.microsoft.com/office/drawing/2014/main" id="{762387C5-7A19-83E1-A35D-BD0DDFE6C8C1}"/>
              </a:ext>
            </a:extLst>
          </p:cNvPr>
          <p:cNvSpPr/>
          <p:nvPr/>
        </p:nvSpPr>
        <p:spPr>
          <a:xfrm>
            <a:off x="2311758" y="2906860"/>
            <a:ext cx="4339991" cy="289296"/>
          </a:xfrm>
          <a:custGeom>
            <a:avLst/>
            <a:gdLst>
              <a:gd name="connsiteX0" fmla="*/ 0 w 4339991"/>
              <a:gd name="connsiteY0" fmla="*/ 0 h 289296"/>
              <a:gd name="connsiteX1" fmla="*/ 4339992 w 4339991"/>
              <a:gd name="connsiteY1" fmla="*/ 0 h 289296"/>
              <a:gd name="connsiteX2" fmla="*/ 4339992 w 4339991"/>
              <a:gd name="connsiteY2" fmla="*/ 289296 h 289296"/>
              <a:gd name="connsiteX3" fmla="*/ 0 w 4339991"/>
              <a:gd name="connsiteY3" fmla="*/ 289296 h 289296"/>
            </a:gdLst>
            <a:ahLst/>
            <a:cxnLst>
              <a:cxn ang="0">
                <a:pos x="connsiteX0" y="connsiteY0"/>
              </a:cxn>
              <a:cxn ang="0">
                <a:pos x="connsiteX1" y="connsiteY1"/>
              </a:cxn>
              <a:cxn ang="0">
                <a:pos x="connsiteX2" y="connsiteY2"/>
              </a:cxn>
              <a:cxn ang="0">
                <a:pos x="connsiteX3" y="connsiteY3"/>
              </a:cxn>
            </a:cxnLst>
            <a:rect l="l" t="t" r="r" b="b"/>
            <a:pathLst>
              <a:path w="4339991" h="289296">
                <a:moveTo>
                  <a:pt x="0" y="0"/>
                </a:moveTo>
                <a:lnTo>
                  <a:pt x="4339992" y="0"/>
                </a:lnTo>
                <a:moveTo>
                  <a:pt x="4339992" y="289296"/>
                </a:moveTo>
                <a:lnTo>
                  <a:pt x="0" y="289296"/>
                </a:lnTo>
              </a:path>
            </a:pathLst>
          </a:custGeom>
          <a:noFill/>
          <a:ln w="5781" cap="sq">
            <a:solidFill>
              <a:srgbClr val="000000"/>
            </a:solidFill>
            <a:prstDash val="solid"/>
            <a:miter/>
          </a:ln>
          <a:effectLst/>
        </p:spPr>
        <p:txBody>
          <a:bodyPr rtlCol="0" anchor="ctr"/>
          <a:lstStyle/>
          <a:p>
            <a:endParaRPr lang="en-US"/>
          </a:p>
        </p:txBody>
      </p:sp>
      <p:sp>
        <p:nvSpPr>
          <p:cNvPr id="7" name="Rectangle 6">
            <a:extLst>
              <a:ext uri="{FF2B5EF4-FFF2-40B4-BE49-F238E27FC236}">
                <a16:creationId xmlns:a16="http://schemas.microsoft.com/office/drawing/2014/main" id="{4CC11B81-3DB4-3AA0-1E16-1398575683C3}"/>
              </a:ext>
            </a:extLst>
          </p:cNvPr>
          <p:cNvSpPr/>
          <p:nvPr/>
        </p:nvSpPr>
        <p:spPr>
          <a:xfrm>
            <a:off x="3179756" y="3369734"/>
            <a:ext cx="867998" cy="462874"/>
          </a:xfrm>
          <a:prstGeom prst="rect">
            <a:avLst/>
          </a:prstGeom>
          <a:solidFill>
            <a:srgbClr val="FFFFFF"/>
          </a:solidFill>
          <a:ln w="5781" cap="flat">
            <a:solidFill>
              <a:srgbClr val="000000"/>
            </a:solidFill>
            <a:prstDash val="solid"/>
            <a:miter/>
          </a:ln>
          <a:effectLst/>
        </p:spPr>
        <p:txBody>
          <a:bodyPr rtlCol="0" anchor="ctr"/>
          <a:lstStyle/>
          <a:p>
            <a:pPr algn="ctr"/>
            <a:r>
              <a:rPr lang="en-US" sz="1200" b="1" dirty="0"/>
              <a:t>Memory controller</a:t>
            </a:r>
          </a:p>
        </p:txBody>
      </p:sp>
      <p:sp>
        <p:nvSpPr>
          <p:cNvPr id="8" name="Rectangle 7">
            <a:extLst>
              <a:ext uri="{FF2B5EF4-FFF2-40B4-BE49-F238E27FC236}">
                <a16:creationId xmlns:a16="http://schemas.microsoft.com/office/drawing/2014/main" id="{2F5B55C0-8B79-5CD2-96FF-E99ACF0C1154}"/>
              </a:ext>
            </a:extLst>
          </p:cNvPr>
          <p:cNvSpPr/>
          <p:nvPr/>
        </p:nvSpPr>
        <p:spPr>
          <a:xfrm>
            <a:off x="4857886" y="3369734"/>
            <a:ext cx="867998" cy="462874"/>
          </a:xfrm>
          <a:prstGeom prst="rect">
            <a:avLst/>
          </a:prstGeom>
          <a:solidFill>
            <a:srgbClr val="FFFFFF"/>
          </a:solidFill>
          <a:ln w="5781" cap="flat">
            <a:solidFill>
              <a:srgbClr val="000000"/>
            </a:solidFill>
            <a:prstDash val="solid"/>
            <a:miter/>
          </a:ln>
          <a:effectLst/>
        </p:spPr>
        <p:txBody>
          <a:bodyPr rtlCol="0" anchor="ctr"/>
          <a:lstStyle/>
          <a:p>
            <a:pPr algn="ctr"/>
            <a:r>
              <a:rPr lang="en-US" sz="1200" b="1" dirty="0"/>
              <a:t>Memory controller</a:t>
            </a:r>
          </a:p>
        </p:txBody>
      </p:sp>
      <p:sp>
        <p:nvSpPr>
          <p:cNvPr id="9" name="Rectangle 8">
            <a:extLst>
              <a:ext uri="{FF2B5EF4-FFF2-40B4-BE49-F238E27FC236}">
                <a16:creationId xmlns:a16="http://schemas.microsoft.com/office/drawing/2014/main" id="{B314F952-0697-725D-B0C9-BFB5907B3EC9}"/>
              </a:ext>
            </a:extLst>
          </p:cNvPr>
          <p:cNvSpPr/>
          <p:nvPr/>
        </p:nvSpPr>
        <p:spPr>
          <a:xfrm>
            <a:off x="2977223" y="3948327"/>
            <a:ext cx="1273064" cy="462874"/>
          </a:xfrm>
          <a:prstGeom prst="rect">
            <a:avLst/>
          </a:prstGeom>
          <a:gradFill>
            <a:gsLst>
              <a:gs pos="0">
                <a:srgbClr val="FFE6CC"/>
              </a:gs>
              <a:gs pos="50000">
                <a:srgbClr val="FFF2E5"/>
              </a:gs>
              <a:gs pos="100000">
                <a:srgbClr val="FFFFFF"/>
              </a:gs>
            </a:gsLst>
            <a:lin ang="16200000" scaled="1"/>
          </a:gradFill>
          <a:ln w="5781" cap="flat">
            <a:solidFill>
              <a:srgbClr val="000000"/>
            </a:solidFill>
            <a:prstDash val="solid"/>
            <a:miter/>
          </a:ln>
        </p:spPr>
        <p:txBody>
          <a:bodyPr rtlCol="0" anchor="t"/>
          <a:lstStyle/>
          <a:p>
            <a:pPr algn="ctr"/>
            <a:r>
              <a:rPr lang="en-US" sz="1600" b="1" dirty="0"/>
              <a:t>Memory</a:t>
            </a:r>
          </a:p>
        </p:txBody>
      </p:sp>
      <p:sp>
        <p:nvSpPr>
          <p:cNvPr id="10" name="Rectangle 9">
            <a:extLst>
              <a:ext uri="{FF2B5EF4-FFF2-40B4-BE49-F238E27FC236}">
                <a16:creationId xmlns:a16="http://schemas.microsoft.com/office/drawing/2014/main" id="{09066B78-04F2-A097-BE51-11D82DB8F946}"/>
              </a:ext>
            </a:extLst>
          </p:cNvPr>
          <p:cNvSpPr/>
          <p:nvPr/>
        </p:nvSpPr>
        <p:spPr>
          <a:xfrm>
            <a:off x="4655353" y="3948327"/>
            <a:ext cx="1273064" cy="462874"/>
          </a:xfrm>
          <a:prstGeom prst="rect">
            <a:avLst/>
          </a:prstGeom>
          <a:gradFill>
            <a:gsLst>
              <a:gs pos="0">
                <a:srgbClr val="FFE6CC"/>
              </a:gs>
              <a:gs pos="50000">
                <a:srgbClr val="FFF2E5"/>
              </a:gs>
              <a:gs pos="100000">
                <a:srgbClr val="FFFFFF"/>
              </a:gs>
            </a:gsLst>
            <a:lin ang="16200000" scaled="1"/>
          </a:gradFill>
          <a:ln w="5781" cap="flat">
            <a:solidFill>
              <a:srgbClr val="000000"/>
            </a:solidFill>
            <a:prstDash val="solid"/>
            <a:miter/>
          </a:ln>
        </p:spPr>
        <p:txBody>
          <a:bodyPr rtlCol="0" anchor="t"/>
          <a:lstStyle/>
          <a:p>
            <a:pPr algn="ctr"/>
            <a:r>
              <a:rPr lang="en-US" sz="1600" b="1" dirty="0"/>
              <a:t>Memory</a:t>
            </a:r>
          </a:p>
        </p:txBody>
      </p:sp>
      <p:sp>
        <p:nvSpPr>
          <p:cNvPr id="11" name="Rounded Rectangle 10">
            <a:extLst>
              <a:ext uri="{FF2B5EF4-FFF2-40B4-BE49-F238E27FC236}">
                <a16:creationId xmlns:a16="http://schemas.microsoft.com/office/drawing/2014/main" id="{4F168758-8581-4629-F112-F613CDFC9B56}"/>
              </a:ext>
            </a:extLst>
          </p:cNvPr>
          <p:cNvSpPr/>
          <p:nvPr/>
        </p:nvSpPr>
        <p:spPr>
          <a:xfrm>
            <a:off x="3989888" y="1807534"/>
            <a:ext cx="983731" cy="347155"/>
          </a:xfrm>
          <a:prstGeom prst="roundRect">
            <a:avLst/>
          </a:prstGeom>
          <a:gradFill>
            <a:gsLst>
              <a:gs pos="0">
                <a:srgbClr val="DAE8FC"/>
              </a:gs>
              <a:gs pos="50000">
                <a:srgbClr val="ECF3FD"/>
              </a:gs>
              <a:gs pos="100000">
                <a:srgbClr val="FFFFFF"/>
              </a:gs>
            </a:gsLst>
            <a:lin ang="16200000" scaled="1"/>
          </a:gradFill>
          <a:ln w="5781" cap="flat">
            <a:solidFill>
              <a:srgbClr val="6C8EBF"/>
            </a:solidFill>
            <a:prstDash val="solid"/>
            <a:miter/>
          </a:ln>
        </p:spPr>
        <p:txBody>
          <a:bodyPr rtlCol="0" anchor="ctr"/>
          <a:lstStyle/>
          <a:p>
            <a:pPr algn="ctr"/>
            <a:r>
              <a:rPr lang="en-US" sz="1600" b="1" dirty="0"/>
              <a:t>Core</a:t>
            </a:r>
          </a:p>
        </p:txBody>
      </p:sp>
      <p:sp>
        <p:nvSpPr>
          <p:cNvPr id="12" name="Rounded Rectangle 11">
            <a:extLst>
              <a:ext uri="{FF2B5EF4-FFF2-40B4-BE49-F238E27FC236}">
                <a16:creationId xmlns:a16="http://schemas.microsoft.com/office/drawing/2014/main" id="{E554013B-4F79-F132-3690-65E997CE2436}"/>
              </a:ext>
            </a:extLst>
          </p:cNvPr>
          <p:cNvSpPr/>
          <p:nvPr/>
        </p:nvSpPr>
        <p:spPr>
          <a:xfrm>
            <a:off x="5668018" y="1807534"/>
            <a:ext cx="983731" cy="347155"/>
          </a:xfrm>
          <a:prstGeom prst="roundRect">
            <a:avLst/>
          </a:prstGeom>
          <a:gradFill>
            <a:gsLst>
              <a:gs pos="0">
                <a:srgbClr val="DAE8FC"/>
              </a:gs>
              <a:gs pos="50000">
                <a:srgbClr val="ECF3FD"/>
              </a:gs>
              <a:gs pos="100000">
                <a:srgbClr val="FFFFFF"/>
              </a:gs>
            </a:gsLst>
            <a:lin ang="16200000" scaled="1"/>
          </a:gradFill>
          <a:ln w="5781" cap="flat">
            <a:solidFill>
              <a:srgbClr val="6C8EBF"/>
            </a:solidFill>
            <a:prstDash val="solid"/>
            <a:miter/>
          </a:ln>
        </p:spPr>
        <p:txBody>
          <a:bodyPr rtlCol="0" anchor="ctr"/>
          <a:lstStyle/>
          <a:p>
            <a:pPr algn="ctr"/>
            <a:r>
              <a:rPr lang="en-US" sz="1600" b="1" dirty="0"/>
              <a:t>Core</a:t>
            </a:r>
          </a:p>
        </p:txBody>
      </p:sp>
      <p:grpSp>
        <p:nvGrpSpPr>
          <p:cNvPr id="13" name="Group 12">
            <a:extLst>
              <a:ext uri="{FF2B5EF4-FFF2-40B4-BE49-F238E27FC236}">
                <a16:creationId xmlns:a16="http://schemas.microsoft.com/office/drawing/2014/main" id="{12CDDBAC-653A-6AD6-03F9-2979A3E2EF8D}"/>
              </a:ext>
            </a:extLst>
          </p:cNvPr>
          <p:cNvGrpSpPr/>
          <p:nvPr/>
        </p:nvGrpSpPr>
        <p:grpSpPr>
          <a:xfrm>
            <a:off x="5783751" y="3254016"/>
            <a:ext cx="1330930" cy="636451"/>
            <a:chOff x="5783751" y="3254016"/>
            <a:chExt cx="1330930" cy="636451"/>
          </a:xfrm>
        </p:grpSpPr>
        <p:sp>
          <p:nvSpPr>
            <p:cNvPr id="14" name="Rectangle 13">
              <a:extLst>
                <a:ext uri="{FF2B5EF4-FFF2-40B4-BE49-F238E27FC236}">
                  <a16:creationId xmlns:a16="http://schemas.microsoft.com/office/drawing/2014/main" id="{AE1107AE-2CF5-8E52-5C25-A1BBAA58BF19}"/>
                </a:ext>
              </a:extLst>
            </p:cNvPr>
            <p:cNvSpPr/>
            <p:nvPr/>
          </p:nvSpPr>
          <p:spPr>
            <a:xfrm>
              <a:off x="5783751" y="3254016"/>
              <a:ext cx="1330930" cy="173577"/>
            </a:xfrm>
            <a:prstGeom prst="rect">
              <a:avLst/>
            </a:prstGeom>
            <a:solidFill>
              <a:srgbClr val="FFFFFF"/>
            </a:solidFill>
            <a:ln w="5781" cap="flat">
              <a:solidFill>
                <a:srgbClr val="000000"/>
              </a:solidFill>
              <a:prstDash val="solid"/>
              <a:miter/>
            </a:ln>
          </p:spPr>
          <p:txBody>
            <a:bodyPr rtlCol="0" anchor="ctr"/>
            <a:lstStyle/>
            <a:p>
              <a:pPr algn="ctr"/>
              <a:r>
                <a:rPr lang="en-US" sz="1050" b="1" dirty="0"/>
                <a:t>Copy Tracking Table</a:t>
              </a:r>
            </a:p>
          </p:txBody>
        </p:sp>
        <p:sp>
          <p:nvSpPr>
            <p:cNvPr id="15" name="Rectangle 14">
              <a:extLst>
                <a:ext uri="{FF2B5EF4-FFF2-40B4-BE49-F238E27FC236}">
                  <a16:creationId xmlns:a16="http://schemas.microsoft.com/office/drawing/2014/main" id="{B5BC8452-D68D-1BFD-AFDD-8354F276E63C}"/>
                </a:ext>
              </a:extLst>
            </p:cNvPr>
            <p:cNvSpPr/>
            <p:nvPr/>
          </p:nvSpPr>
          <p:spPr>
            <a:xfrm>
              <a:off x="5783751" y="3427594"/>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16" name="Rectangle 15">
              <a:extLst>
                <a:ext uri="{FF2B5EF4-FFF2-40B4-BE49-F238E27FC236}">
                  <a16:creationId xmlns:a16="http://schemas.microsoft.com/office/drawing/2014/main" id="{7517111F-C7E9-D5DE-5E20-F4140336349F}"/>
                </a:ext>
              </a:extLst>
            </p:cNvPr>
            <p:cNvSpPr/>
            <p:nvPr/>
          </p:nvSpPr>
          <p:spPr>
            <a:xfrm>
              <a:off x="6188817" y="3427594"/>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17" name="Rectangle 16">
              <a:extLst>
                <a:ext uri="{FF2B5EF4-FFF2-40B4-BE49-F238E27FC236}">
                  <a16:creationId xmlns:a16="http://schemas.microsoft.com/office/drawing/2014/main" id="{4E192791-660A-912D-2003-E4B774E632CA}"/>
                </a:ext>
              </a:extLst>
            </p:cNvPr>
            <p:cNvSpPr/>
            <p:nvPr/>
          </p:nvSpPr>
          <p:spPr>
            <a:xfrm>
              <a:off x="6593883" y="3427594"/>
              <a:ext cx="376132"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18" name="Rectangle 17">
              <a:extLst>
                <a:ext uri="{FF2B5EF4-FFF2-40B4-BE49-F238E27FC236}">
                  <a16:creationId xmlns:a16="http://schemas.microsoft.com/office/drawing/2014/main" id="{70514AD4-A988-D5B7-4460-001C14295987}"/>
                </a:ext>
              </a:extLst>
            </p:cNvPr>
            <p:cNvSpPr/>
            <p:nvPr/>
          </p:nvSpPr>
          <p:spPr>
            <a:xfrm>
              <a:off x="6941082" y="3427594"/>
              <a:ext cx="173599"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19" name="Rectangle 18">
              <a:extLst>
                <a:ext uri="{FF2B5EF4-FFF2-40B4-BE49-F238E27FC236}">
                  <a16:creationId xmlns:a16="http://schemas.microsoft.com/office/drawing/2014/main" id="{A584654F-B0AA-2239-FA1B-BE6A82CC2E26}"/>
                </a:ext>
              </a:extLst>
            </p:cNvPr>
            <p:cNvSpPr/>
            <p:nvPr/>
          </p:nvSpPr>
          <p:spPr>
            <a:xfrm>
              <a:off x="5783751" y="3543312"/>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20" name="Rectangle 19">
              <a:extLst>
                <a:ext uri="{FF2B5EF4-FFF2-40B4-BE49-F238E27FC236}">
                  <a16:creationId xmlns:a16="http://schemas.microsoft.com/office/drawing/2014/main" id="{C5365F3C-F139-2CEF-3727-DDE50C834433}"/>
                </a:ext>
              </a:extLst>
            </p:cNvPr>
            <p:cNvSpPr/>
            <p:nvPr/>
          </p:nvSpPr>
          <p:spPr>
            <a:xfrm>
              <a:off x="6188817" y="3543312"/>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21" name="Rectangle 20">
              <a:extLst>
                <a:ext uri="{FF2B5EF4-FFF2-40B4-BE49-F238E27FC236}">
                  <a16:creationId xmlns:a16="http://schemas.microsoft.com/office/drawing/2014/main" id="{623BF1DE-731D-FD12-9971-B07534BC71AF}"/>
                </a:ext>
              </a:extLst>
            </p:cNvPr>
            <p:cNvSpPr/>
            <p:nvPr/>
          </p:nvSpPr>
          <p:spPr>
            <a:xfrm>
              <a:off x="6593883" y="3543312"/>
              <a:ext cx="376132"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22" name="Rectangle 21">
              <a:extLst>
                <a:ext uri="{FF2B5EF4-FFF2-40B4-BE49-F238E27FC236}">
                  <a16:creationId xmlns:a16="http://schemas.microsoft.com/office/drawing/2014/main" id="{56DD0618-0960-FC9D-144E-0A0C860D614A}"/>
                </a:ext>
              </a:extLst>
            </p:cNvPr>
            <p:cNvSpPr/>
            <p:nvPr/>
          </p:nvSpPr>
          <p:spPr>
            <a:xfrm>
              <a:off x="6941082" y="3543312"/>
              <a:ext cx="173599"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23" name="Rectangle 22">
              <a:extLst>
                <a:ext uri="{FF2B5EF4-FFF2-40B4-BE49-F238E27FC236}">
                  <a16:creationId xmlns:a16="http://schemas.microsoft.com/office/drawing/2014/main" id="{239C25DE-F4DB-EB41-EBC7-583A4199CD9E}"/>
                </a:ext>
              </a:extLst>
            </p:cNvPr>
            <p:cNvSpPr/>
            <p:nvPr/>
          </p:nvSpPr>
          <p:spPr>
            <a:xfrm>
              <a:off x="5783751" y="3659031"/>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24" name="Rectangle 23">
              <a:extLst>
                <a:ext uri="{FF2B5EF4-FFF2-40B4-BE49-F238E27FC236}">
                  <a16:creationId xmlns:a16="http://schemas.microsoft.com/office/drawing/2014/main" id="{D72D3D19-EE44-9852-2107-AF2CE6625FED}"/>
                </a:ext>
              </a:extLst>
            </p:cNvPr>
            <p:cNvSpPr/>
            <p:nvPr/>
          </p:nvSpPr>
          <p:spPr>
            <a:xfrm>
              <a:off x="6188817" y="3659031"/>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25" name="Rectangle 24">
              <a:extLst>
                <a:ext uri="{FF2B5EF4-FFF2-40B4-BE49-F238E27FC236}">
                  <a16:creationId xmlns:a16="http://schemas.microsoft.com/office/drawing/2014/main" id="{A019EAB3-F63C-DE07-7DD8-290353EA8488}"/>
                </a:ext>
              </a:extLst>
            </p:cNvPr>
            <p:cNvSpPr/>
            <p:nvPr/>
          </p:nvSpPr>
          <p:spPr>
            <a:xfrm>
              <a:off x="6593883" y="3659031"/>
              <a:ext cx="376132"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26" name="Rectangle 25">
              <a:extLst>
                <a:ext uri="{FF2B5EF4-FFF2-40B4-BE49-F238E27FC236}">
                  <a16:creationId xmlns:a16="http://schemas.microsoft.com/office/drawing/2014/main" id="{8D16C58E-7C6C-0063-C871-DA4D24871799}"/>
                </a:ext>
              </a:extLst>
            </p:cNvPr>
            <p:cNvSpPr/>
            <p:nvPr/>
          </p:nvSpPr>
          <p:spPr>
            <a:xfrm>
              <a:off x="6941082" y="3659031"/>
              <a:ext cx="173599"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27" name="Rectangle 26">
              <a:extLst>
                <a:ext uri="{FF2B5EF4-FFF2-40B4-BE49-F238E27FC236}">
                  <a16:creationId xmlns:a16="http://schemas.microsoft.com/office/drawing/2014/main" id="{1BA4D5C5-6F37-7D5D-15A2-1F437F5C0789}"/>
                </a:ext>
              </a:extLst>
            </p:cNvPr>
            <p:cNvSpPr/>
            <p:nvPr/>
          </p:nvSpPr>
          <p:spPr>
            <a:xfrm>
              <a:off x="5783751" y="3774749"/>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28" name="Rectangle 27">
              <a:extLst>
                <a:ext uri="{FF2B5EF4-FFF2-40B4-BE49-F238E27FC236}">
                  <a16:creationId xmlns:a16="http://schemas.microsoft.com/office/drawing/2014/main" id="{D97A810C-E940-BED5-F38A-5147420AEE18}"/>
                </a:ext>
              </a:extLst>
            </p:cNvPr>
            <p:cNvSpPr/>
            <p:nvPr/>
          </p:nvSpPr>
          <p:spPr>
            <a:xfrm>
              <a:off x="6188817" y="3774749"/>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29" name="Rectangle 28">
              <a:extLst>
                <a:ext uri="{FF2B5EF4-FFF2-40B4-BE49-F238E27FC236}">
                  <a16:creationId xmlns:a16="http://schemas.microsoft.com/office/drawing/2014/main" id="{860F3251-BAD6-63CD-8FE9-1CC9473EDBBF}"/>
                </a:ext>
              </a:extLst>
            </p:cNvPr>
            <p:cNvSpPr/>
            <p:nvPr/>
          </p:nvSpPr>
          <p:spPr>
            <a:xfrm>
              <a:off x="6593883" y="3774749"/>
              <a:ext cx="376132"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30" name="Rectangle 29">
              <a:extLst>
                <a:ext uri="{FF2B5EF4-FFF2-40B4-BE49-F238E27FC236}">
                  <a16:creationId xmlns:a16="http://schemas.microsoft.com/office/drawing/2014/main" id="{81294C4B-7F39-8EFA-64AE-739A923E9FBD}"/>
                </a:ext>
              </a:extLst>
            </p:cNvPr>
            <p:cNvSpPr/>
            <p:nvPr/>
          </p:nvSpPr>
          <p:spPr>
            <a:xfrm>
              <a:off x="6941082" y="3774749"/>
              <a:ext cx="173599" cy="115718"/>
            </a:xfrm>
            <a:prstGeom prst="rect">
              <a:avLst/>
            </a:prstGeom>
            <a:solidFill>
              <a:srgbClr val="FFFFFF"/>
            </a:solidFill>
            <a:ln w="5781" cap="flat">
              <a:solidFill>
                <a:srgbClr val="000000"/>
              </a:solidFill>
              <a:prstDash val="solid"/>
              <a:miter/>
            </a:ln>
          </p:spPr>
          <p:txBody>
            <a:bodyPr rtlCol="0" anchor="ctr"/>
            <a:lstStyle/>
            <a:p>
              <a:endParaRPr lang="en-US"/>
            </a:p>
          </p:txBody>
        </p:sp>
      </p:grpSp>
      <p:cxnSp>
        <p:nvCxnSpPr>
          <p:cNvPr id="31" name="Elbow Connector 30">
            <a:extLst>
              <a:ext uri="{FF2B5EF4-FFF2-40B4-BE49-F238E27FC236}">
                <a16:creationId xmlns:a16="http://schemas.microsoft.com/office/drawing/2014/main" id="{467FB4AB-7F04-8D6B-215A-D7734BB7F9EF}"/>
              </a:ext>
            </a:extLst>
          </p:cNvPr>
          <p:cNvCxnSpPr>
            <a:stCxn id="2" idx="2"/>
            <a:endCxn id="3" idx="0"/>
          </p:cNvCxnSpPr>
          <p:nvPr/>
        </p:nvCxnSpPr>
        <p:spPr>
          <a:xfrm rot="16200000" flipH="1">
            <a:off x="3528172" y="1430141"/>
            <a:ext cx="225609" cy="1674704"/>
          </a:xfrm>
          <a:prstGeom prst="bentConnector3">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7056DD11-E318-BE35-D36C-AE378E1B8F4D}"/>
              </a:ext>
            </a:extLst>
          </p:cNvPr>
          <p:cNvCxnSpPr>
            <a:stCxn id="11" idx="2"/>
            <a:endCxn id="3" idx="0"/>
          </p:cNvCxnSpPr>
          <p:nvPr/>
        </p:nvCxnSpPr>
        <p:spPr>
          <a:xfrm flipH="1">
            <a:off x="4478328" y="2154689"/>
            <a:ext cx="3426" cy="22560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33" name="Elbow Connector 32">
            <a:extLst>
              <a:ext uri="{FF2B5EF4-FFF2-40B4-BE49-F238E27FC236}">
                <a16:creationId xmlns:a16="http://schemas.microsoft.com/office/drawing/2014/main" id="{D3B2EF55-0D7C-6A04-4CDE-FEE5D776BDF0}"/>
              </a:ext>
            </a:extLst>
          </p:cNvPr>
          <p:cNvCxnSpPr>
            <a:stCxn id="12" idx="2"/>
            <a:endCxn id="3" idx="0"/>
          </p:cNvCxnSpPr>
          <p:nvPr/>
        </p:nvCxnSpPr>
        <p:spPr>
          <a:xfrm rot="5400000">
            <a:off x="5206302" y="1426715"/>
            <a:ext cx="225609" cy="1681556"/>
          </a:xfrm>
          <a:prstGeom prst="bentConnector3">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D336BBAB-4CB0-E26A-D8CB-CF94DC20EF9A}"/>
              </a:ext>
            </a:extLst>
          </p:cNvPr>
          <p:cNvCxnSpPr>
            <a:stCxn id="3" idx="2"/>
            <a:endCxn id="4" idx="0"/>
          </p:cNvCxnSpPr>
          <p:nvPr/>
        </p:nvCxnSpPr>
        <p:spPr>
          <a:xfrm>
            <a:off x="4478328" y="2727453"/>
            <a:ext cx="3426" cy="179407"/>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35" name="Elbow Connector 34">
            <a:extLst>
              <a:ext uri="{FF2B5EF4-FFF2-40B4-BE49-F238E27FC236}">
                <a16:creationId xmlns:a16="http://schemas.microsoft.com/office/drawing/2014/main" id="{A886A552-D246-3898-AF1E-92D1D589A98E}"/>
              </a:ext>
            </a:extLst>
          </p:cNvPr>
          <p:cNvCxnSpPr>
            <a:cxnSpLocks/>
            <a:stCxn id="4" idx="2"/>
            <a:endCxn id="7" idx="0"/>
          </p:cNvCxnSpPr>
          <p:nvPr/>
        </p:nvCxnSpPr>
        <p:spPr>
          <a:xfrm rot="5400000">
            <a:off x="3960966" y="2848946"/>
            <a:ext cx="173578" cy="867999"/>
          </a:xfrm>
          <a:prstGeom prst="bentConnector3">
            <a:avLst>
              <a:gd name="adj1" fmla="val 35117"/>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36" name="Elbow Connector 35">
            <a:extLst>
              <a:ext uri="{FF2B5EF4-FFF2-40B4-BE49-F238E27FC236}">
                <a16:creationId xmlns:a16="http://schemas.microsoft.com/office/drawing/2014/main" id="{239A2BC9-6059-EE90-A8FE-FE3B71912374}"/>
              </a:ext>
            </a:extLst>
          </p:cNvPr>
          <p:cNvCxnSpPr>
            <a:cxnSpLocks/>
            <a:stCxn id="4" idx="2"/>
            <a:endCxn id="8" idx="0"/>
          </p:cNvCxnSpPr>
          <p:nvPr/>
        </p:nvCxnSpPr>
        <p:spPr>
          <a:xfrm rot="16200000" flipH="1">
            <a:off x="4800030" y="2877879"/>
            <a:ext cx="173578" cy="810131"/>
          </a:xfrm>
          <a:prstGeom prst="bentConnector3">
            <a:avLst>
              <a:gd name="adj1" fmla="val 35119"/>
            </a:avLst>
          </a:prstGeom>
          <a:ln>
            <a:tailEnd type="triangle"/>
          </a:ln>
          <a:effectLst/>
        </p:spPr>
        <p:style>
          <a:lnRef idx="2">
            <a:schemeClr val="accent1"/>
          </a:lnRef>
          <a:fillRef idx="0">
            <a:schemeClr val="accent1"/>
          </a:fillRef>
          <a:effectRef idx="1">
            <a:schemeClr val="accent1"/>
          </a:effectRef>
          <a:fontRef idx="minor">
            <a:schemeClr val="tx1"/>
          </a:fontRef>
        </p:style>
      </p:cxnSp>
      <p:grpSp>
        <p:nvGrpSpPr>
          <p:cNvPr id="37" name="Group 36">
            <a:extLst>
              <a:ext uri="{FF2B5EF4-FFF2-40B4-BE49-F238E27FC236}">
                <a16:creationId xmlns:a16="http://schemas.microsoft.com/office/drawing/2014/main" id="{7B0F32A8-012E-5119-8C1C-7C19BA2ED331}"/>
              </a:ext>
            </a:extLst>
          </p:cNvPr>
          <p:cNvGrpSpPr/>
          <p:nvPr/>
        </p:nvGrpSpPr>
        <p:grpSpPr>
          <a:xfrm>
            <a:off x="1790959" y="3254016"/>
            <a:ext cx="1330930" cy="636451"/>
            <a:chOff x="5783751" y="3254016"/>
            <a:chExt cx="1330930" cy="636451"/>
          </a:xfrm>
        </p:grpSpPr>
        <p:sp>
          <p:nvSpPr>
            <p:cNvPr id="38" name="Rectangle 37">
              <a:extLst>
                <a:ext uri="{FF2B5EF4-FFF2-40B4-BE49-F238E27FC236}">
                  <a16:creationId xmlns:a16="http://schemas.microsoft.com/office/drawing/2014/main" id="{A35B15B0-ED55-6DC4-73DA-34C2FDFF52A0}"/>
                </a:ext>
              </a:extLst>
            </p:cNvPr>
            <p:cNvSpPr/>
            <p:nvPr/>
          </p:nvSpPr>
          <p:spPr>
            <a:xfrm>
              <a:off x="5783751" y="3254016"/>
              <a:ext cx="1330930" cy="173577"/>
            </a:xfrm>
            <a:prstGeom prst="rect">
              <a:avLst/>
            </a:prstGeom>
            <a:solidFill>
              <a:srgbClr val="FFFFFF"/>
            </a:solidFill>
            <a:ln w="5781" cap="flat">
              <a:solidFill>
                <a:srgbClr val="000000"/>
              </a:solidFill>
              <a:prstDash val="solid"/>
              <a:miter/>
            </a:ln>
          </p:spPr>
          <p:txBody>
            <a:bodyPr rtlCol="0" anchor="ctr"/>
            <a:lstStyle/>
            <a:p>
              <a:pPr algn="ctr"/>
              <a:r>
                <a:rPr lang="en-US" sz="1050" b="1" dirty="0"/>
                <a:t>Copy Tracking Table</a:t>
              </a:r>
            </a:p>
          </p:txBody>
        </p:sp>
        <p:sp>
          <p:nvSpPr>
            <p:cNvPr id="39" name="Rectangle 38">
              <a:extLst>
                <a:ext uri="{FF2B5EF4-FFF2-40B4-BE49-F238E27FC236}">
                  <a16:creationId xmlns:a16="http://schemas.microsoft.com/office/drawing/2014/main" id="{31EF4B60-B9BD-A908-B963-273B235FFDF5}"/>
                </a:ext>
              </a:extLst>
            </p:cNvPr>
            <p:cNvSpPr/>
            <p:nvPr/>
          </p:nvSpPr>
          <p:spPr>
            <a:xfrm>
              <a:off x="5783751" y="3427594"/>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40" name="Rectangle 39">
              <a:extLst>
                <a:ext uri="{FF2B5EF4-FFF2-40B4-BE49-F238E27FC236}">
                  <a16:creationId xmlns:a16="http://schemas.microsoft.com/office/drawing/2014/main" id="{1D7BDD8E-968D-D827-C5CE-D89F781D6655}"/>
                </a:ext>
              </a:extLst>
            </p:cNvPr>
            <p:cNvSpPr/>
            <p:nvPr/>
          </p:nvSpPr>
          <p:spPr>
            <a:xfrm>
              <a:off x="6188817" y="3427594"/>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41" name="Rectangle 40">
              <a:extLst>
                <a:ext uri="{FF2B5EF4-FFF2-40B4-BE49-F238E27FC236}">
                  <a16:creationId xmlns:a16="http://schemas.microsoft.com/office/drawing/2014/main" id="{D758D3F5-1907-66C0-8506-BE067E57C807}"/>
                </a:ext>
              </a:extLst>
            </p:cNvPr>
            <p:cNvSpPr/>
            <p:nvPr/>
          </p:nvSpPr>
          <p:spPr>
            <a:xfrm>
              <a:off x="6593883" y="3427594"/>
              <a:ext cx="376132"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42" name="Rectangle 41">
              <a:extLst>
                <a:ext uri="{FF2B5EF4-FFF2-40B4-BE49-F238E27FC236}">
                  <a16:creationId xmlns:a16="http://schemas.microsoft.com/office/drawing/2014/main" id="{3E75A71D-39A3-CD41-7616-7F8FCEE8EF89}"/>
                </a:ext>
              </a:extLst>
            </p:cNvPr>
            <p:cNvSpPr/>
            <p:nvPr/>
          </p:nvSpPr>
          <p:spPr>
            <a:xfrm>
              <a:off x="6941082" y="3427594"/>
              <a:ext cx="173599"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43" name="Rectangle 42">
              <a:extLst>
                <a:ext uri="{FF2B5EF4-FFF2-40B4-BE49-F238E27FC236}">
                  <a16:creationId xmlns:a16="http://schemas.microsoft.com/office/drawing/2014/main" id="{2FC7142F-7B3A-C3A2-0E72-785A265509E5}"/>
                </a:ext>
              </a:extLst>
            </p:cNvPr>
            <p:cNvSpPr/>
            <p:nvPr/>
          </p:nvSpPr>
          <p:spPr>
            <a:xfrm>
              <a:off x="5783751" y="3543312"/>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44" name="Rectangle 43">
              <a:extLst>
                <a:ext uri="{FF2B5EF4-FFF2-40B4-BE49-F238E27FC236}">
                  <a16:creationId xmlns:a16="http://schemas.microsoft.com/office/drawing/2014/main" id="{EE01974C-6BF5-541F-06AD-00A30AD55F55}"/>
                </a:ext>
              </a:extLst>
            </p:cNvPr>
            <p:cNvSpPr/>
            <p:nvPr/>
          </p:nvSpPr>
          <p:spPr>
            <a:xfrm>
              <a:off x="6188817" y="3543312"/>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45" name="Rectangle 44">
              <a:extLst>
                <a:ext uri="{FF2B5EF4-FFF2-40B4-BE49-F238E27FC236}">
                  <a16:creationId xmlns:a16="http://schemas.microsoft.com/office/drawing/2014/main" id="{93396A67-409C-BA66-3A2C-5DA5AE25C56D}"/>
                </a:ext>
              </a:extLst>
            </p:cNvPr>
            <p:cNvSpPr/>
            <p:nvPr/>
          </p:nvSpPr>
          <p:spPr>
            <a:xfrm>
              <a:off x="6593883" y="3543312"/>
              <a:ext cx="376132"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46" name="Rectangle 45">
              <a:extLst>
                <a:ext uri="{FF2B5EF4-FFF2-40B4-BE49-F238E27FC236}">
                  <a16:creationId xmlns:a16="http://schemas.microsoft.com/office/drawing/2014/main" id="{29444769-0B4F-D61D-92BC-793D2108062F}"/>
                </a:ext>
              </a:extLst>
            </p:cNvPr>
            <p:cNvSpPr/>
            <p:nvPr/>
          </p:nvSpPr>
          <p:spPr>
            <a:xfrm>
              <a:off x="6941082" y="3543312"/>
              <a:ext cx="173599"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47" name="Rectangle 46">
              <a:extLst>
                <a:ext uri="{FF2B5EF4-FFF2-40B4-BE49-F238E27FC236}">
                  <a16:creationId xmlns:a16="http://schemas.microsoft.com/office/drawing/2014/main" id="{1BC8CBC5-1E38-BCA4-53C8-813C84260087}"/>
                </a:ext>
              </a:extLst>
            </p:cNvPr>
            <p:cNvSpPr/>
            <p:nvPr/>
          </p:nvSpPr>
          <p:spPr>
            <a:xfrm>
              <a:off x="5783751" y="3659031"/>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48" name="Rectangle 47">
              <a:extLst>
                <a:ext uri="{FF2B5EF4-FFF2-40B4-BE49-F238E27FC236}">
                  <a16:creationId xmlns:a16="http://schemas.microsoft.com/office/drawing/2014/main" id="{9D0F7FFD-5407-2140-6498-C20CF74C8E28}"/>
                </a:ext>
              </a:extLst>
            </p:cNvPr>
            <p:cNvSpPr/>
            <p:nvPr/>
          </p:nvSpPr>
          <p:spPr>
            <a:xfrm>
              <a:off x="6188817" y="3659031"/>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49" name="Rectangle 48">
              <a:extLst>
                <a:ext uri="{FF2B5EF4-FFF2-40B4-BE49-F238E27FC236}">
                  <a16:creationId xmlns:a16="http://schemas.microsoft.com/office/drawing/2014/main" id="{14FFD8C9-7C2F-5298-1D4F-B604AD791C24}"/>
                </a:ext>
              </a:extLst>
            </p:cNvPr>
            <p:cNvSpPr/>
            <p:nvPr/>
          </p:nvSpPr>
          <p:spPr>
            <a:xfrm>
              <a:off x="6593883" y="3659031"/>
              <a:ext cx="376132"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50" name="Rectangle 49">
              <a:extLst>
                <a:ext uri="{FF2B5EF4-FFF2-40B4-BE49-F238E27FC236}">
                  <a16:creationId xmlns:a16="http://schemas.microsoft.com/office/drawing/2014/main" id="{562801DA-03B4-686A-2646-F89FDB438436}"/>
                </a:ext>
              </a:extLst>
            </p:cNvPr>
            <p:cNvSpPr/>
            <p:nvPr/>
          </p:nvSpPr>
          <p:spPr>
            <a:xfrm>
              <a:off x="6941082" y="3659031"/>
              <a:ext cx="173599"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51" name="Rectangle 50">
              <a:extLst>
                <a:ext uri="{FF2B5EF4-FFF2-40B4-BE49-F238E27FC236}">
                  <a16:creationId xmlns:a16="http://schemas.microsoft.com/office/drawing/2014/main" id="{ABA09F40-45B0-45C6-61A0-D1AC790AA65D}"/>
                </a:ext>
              </a:extLst>
            </p:cNvPr>
            <p:cNvSpPr/>
            <p:nvPr/>
          </p:nvSpPr>
          <p:spPr>
            <a:xfrm>
              <a:off x="5783751" y="3774749"/>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52" name="Rectangle 51">
              <a:extLst>
                <a:ext uri="{FF2B5EF4-FFF2-40B4-BE49-F238E27FC236}">
                  <a16:creationId xmlns:a16="http://schemas.microsoft.com/office/drawing/2014/main" id="{952F84E1-1743-5B26-46C1-08538B05205B}"/>
                </a:ext>
              </a:extLst>
            </p:cNvPr>
            <p:cNvSpPr/>
            <p:nvPr/>
          </p:nvSpPr>
          <p:spPr>
            <a:xfrm>
              <a:off x="6188817" y="3774749"/>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53" name="Rectangle 52">
              <a:extLst>
                <a:ext uri="{FF2B5EF4-FFF2-40B4-BE49-F238E27FC236}">
                  <a16:creationId xmlns:a16="http://schemas.microsoft.com/office/drawing/2014/main" id="{4590A52C-9F1B-D8CC-A0E3-F48056B69E12}"/>
                </a:ext>
              </a:extLst>
            </p:cNvPr>
            <p:cNvSpPr/>
            <p:nvPr/>
          </p:nvSpPr>
          <p:spPr>
            <a:xfrm>
              <a:off x="6593883" y="3774749"/>
              <a:ext cx="376132"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54" name="Rectangle 53">
              <a:extLst>
                <a:ext uri="{FF2B5EF4-FFF2-40B4-BE49-F238E27FC236}">
                  <a16:creationId xmlns:a16="http://schemas.microsoft.com/office/drawing/2014/main" id="{012191A8-883B-73E4-83F7-06331BC655E6}"/>
                </a:ext>
              </a:extLst>
            </p:cNvPr>
            <p:cNvSpPr/>
            <p:nvPr/>
          </p:nvSpPr>
          <p:spPr>
            <a:xfrm>
              <a:off x="6941082" y="3774749"/>
              <a:ext cx="173599" cy="115718"/>
            </a:xfrm>
            <a:prstGeom prst="rect">
              <a:avLst/>
            </a:prstGeom>
            <a:solidFill>
              <a:srgbClr val="FFFFFF"/>
            </a:solidFill>
            <a:ln w="5781" cap="flat">
              <a:solidFill>
                <a:srgbClr val="000000"/>
              </a:solidFill>
              <a:prstDash val="solid"/>
              <a:miter/>
            </a:ln>
          </p:spPr>
          <p:txBody>
            <a:bodyPr rtlCol="0" anchor="ctr"/>
            <a:lstStyle/>
            <a:p>
              <a:endParaRPr lang="en-US"/>
            </a:p>
          </p:txBody>
        </p:sp>
      </p:grpSp>
      <p:cxnSp>
        <p:nvCxnSpPr>
          <p:cNvPr id="55" name="Straight Arrow Connector 54">
            <a:extLst>
              <a:ext uri="{FF2B5EF4-FFF2-40B4-BE49-F238E27FC236}">
                <a16:creationId xmlns:a16="http://schemas.microsoft.com/office/drawing/2014/main" id="{3903A5A4-C5FE-21EB-508F-52F85CE8C1A7}"/>
              </a:ext>
            </a:extLst>
          </p:cNvPr>
          <p:cNvCxnSpPr>
            <a:stCxn id="7" idx="2"/>
            <a:endCxn id="9" idx="0"/>
          </p:cNvCxnSpPr>
          <p:nvPr/>
        </p:nvCxnSpPr>
        <p:spPr>
          <a:xfrm>
            <a:off x="3613755" y="3832608"/>
            <a:ext cx="0" cy="11571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69898E3D-B6AF-E762-8042-8DF71F9D6371}"/>
              </a:ext>
            </a:extLst>
          </p:cNvPr>
          <p:cNvCxnSpPr>
            <a:stCxn id="8" idx="2"/>
            <a:endCxn id="10" idx="0"/>
          </p:cNvCxnSpPr>
          <p:nvPr/>
        </p:nvCxnSpPr>
        <p:spPr>
          <a:xfrm>
            <a:off x="5291885" y="3832608"/>
            <a:ext cx="0" cy="11571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58" name="Rectangle 57">
            <a:extLst>
              <a:ext uri="{FF2B5EF4-FFF2-40B4-BE49-F238E27FC236}">
                <a16:creationId xmlns:a16="http://schemas.microsoft.com/office/drawing/2014/main" id="{BF47DA07-9216-D671-F4A2-32015384822D}"/>
              </a:ext>
            </a:extLst>
          </p:cNvPr>
          <p:cNvSpPr/>
          <p:nvPr/>
        </p:nvSpPr>
        <p:spPr>
          <a:xfrm>
            <a:off x="3787355" y="4237623"/>
            <a:ext cx="462932" cy="173577"/>
          </a:xfrm>
          <a:prstGeom prst="rect">
            <a:avLst/>
          </a:prstGeom>
          <a:solidFill>
            <a:srgbClr val="A20025"/>
          </a:solidFill>
          <a:ln w="5781" cap="flat">
            <a:solidFill>
              <a:srgbClr val="6F0000"/>
            </a:solidFill>
            <a:prstDash val="solid"/>
            <a:miter/>
          </a:ln>
          <a:effectLst/>
        </p:spPr>
        <p:txBody>
          <a:bodyPr rtlCol="0" anchor="ctr"/>
          <a:lstStyle/>
          <a:p>
            <a:pPr algn="ctr"/>
            <a:r>
              <a:rPr lang="en-US" sz="1050" b="1" dirty="0">
                <a:solidFill>
                  <a:schemeClr val="accent3"/>
                </a:solidFill>
              </a:rPr>
              <a:t>SRC</a:t>
            </a:r>
            <a:endParaRPr lang="en-US" sz="1200" b="1" dirty="0">
              <a:solidFill>
                <a:schemeClr val="accent3"/>
              </a:solidFill>
            </a:endParaRPr>
          </a:p>
        </p:txBody>
      </p:sp>
      <p:sp>
        <p:nvSpPr>
          <p:cNvPr id="59" name="Rectangle 58">
            <a:extLst>
              <a:ext uri="{FF2B5EF4-FFF2-40B4-BE49-F238E27FC236}">
                <a16:creationId xmlns:a16="http://schemas.microsoft.com/office/drawing/2014/main" id="{2E29FDF8-5B2B-CFC8-4C57-1D78A2DACFE8}"/>
              </a:ext>
            </a:extLst>
          </p:cNvPr>
          <p:cNvSpPr/>
          <p:nvPr/>
        </p:nvSpPr>
        <p:spPr>
          <a:xfrm>
            <a:off x="5459176" y="4237622"/>
            <a:ext cx="462932" cy="173577"/>
          </a:xfrm>
          <a:prstGeom prst="rect">
            <a:avLst/>
          </a:prstGeom>
          <a:solidFill>
            <a:srgbClr val="6A00FF"/>
          </a:solidFill>
          <a:ln w="5781" cap="flat">
            <a:solidFill>
              <a:srgbClr val="3700CC"/>
            </a:solidFill>
            <a:prstDash val="solid"/>
            <a:miter/>
          </a:ln>
          <a:effectLst/>
        </p:spPr>
        <p:txBody>
          <a:bodyPr rtlCol="0" anchor="ctr"/>
          <a:lstStyle/>
          <a:p>
            <a:pPr algn="ctr"/>
            <a:r>
              <a:rPr lang="en-US" sz="1050" b="1" dirty="0">
                <a:solidFill>
                  <a:schemeClr val="accent3"/>
                </a:solidFill>
              </a:rPr>
              <a:t>DEST</a:t>
            </a:r>
          </a:p>
        </p:txBody>
      </p:sp>
      <p:grpSp>
        <p:nvGrpSpPr>
          <p:cNvPr id="60" name="Group 59">
            <a:extLst>
              <a:ext uri="{FF2B5EF4-FFF2-40B4-BE49-F238E27FC236}">
                <a16:creationId xmlns:a16="http://schemas.microsoft.com/office/drawing/2014/main" id="{E3CC3FF6-0988-CB06-C032-D72BE55A0447}"/>
              </a:ext>
            </a:extLst>
          </p:cNvPr>
          <p:cNvGrpSpPr/>
          <p:nvPr/>
        </p:nvGrpSpPr>
        <p:grpSpPr>
          <a:xfrm>
            <a:off x="5783751" y="3427592"/>
            <a:ext cx="1330930" cy="115718"/>
            <a:chOff x="6479157" y="4715908"/>
            <a:chExt cx="1330930" cy="115718"/>
          </a:xfrm>
        </p:grpSpPr>
        <p:sp>
          <p:nvSpPr>
            <p:cNvPr id="61" name="Rectangle 60">
              <a:extLst>
                <a:ext uri="{FF2B5EF4-FFF2-40B4-BE49-F238E27FC236}">
                  <a16:creationId xmlns:a16="http://schemas.microsoft.com/office/drawing/2014/main" id="{6084A182-B3F4-BF5E-0D57-AAB3DF0C043A}"/>
                </a:ext>
              </a:extLst>
            </p:cNvPr>
            <p:cNvSpPr/>
            <p:nvPr/>
          </p:nvSpPr>
          <p:spPr>
            <a:xfrm>
              <a:off x="6479157" y="4715908"/>
              <a:ext cx="405065" cy="115718"/>
            </a:xfrm>
            <a:prstGeom prst="rect">
              <a:avLst/>
            </a:prstGeom>
            <a:solidFill>
              <a:srgbClr val="FFFFFF"/>
            </a:solidFill>
            <a:ln w="5781" cap="flat">
              <a:solidFill>
                <a:srgbClr val="000000"/>
              </a:solidFill>
              <a:prstDash val="solid"/>
              <a:miter/>
            </a:ln>
          </p:spPr>
          <p:txBody>
            <a:bodyPr wrap="none" lIns="91440" rtlCol="0" anchor="ctr"/>
            <a:lstStyle/>
            <a:p>
              <a:r>
                <a:rPr lang="en-US" sz="900" b="1" dirty="0">
                  <a:solidFill>
                    <a:schemeClr val="accent1">
                      <a:lumMod val="60000"/>
                      <a:lumOff val="40000"/>
                    </a:schemeClr>
                  </a:solidFill>
                </a:rPr>
                <a:t>DEST</a:t>
              </a:r>
            </a:p>
          </p:txBody>
        </p:sp>
        <p:sp>
          <p:nvSpPr>
            <p:cNvPr id="62" name="Rectangle 61">
              <a:extLst>
                <a:ext uri="{FF2B5EF4-FFF2-40B4-BE49-F238E27FC236}">
                  <a16:creationId xmlns:a16="http://schemas.microsoft.com/office/drawing/2014/main" id="{7B144E41-94D5-6E17-6E3B-70C42448CAA0}"/>
                </a:ext>
              </a:extLst>
            </p:cNvPr>
            <p:cNvSpPr/>
            <p:nvPr/>
          </p:nvSpPr>
          <p:spPr>
            <a:xfrm>
              <a:off x="6884223" y="4715908"/>
              <a:ext cx="405065" cy="115718"/>
            </a:xfrm>
            <a:prstGeom prst="rect">
              <a:avLst/>
            </a:prstGeom>
            <a:solidFill>
              <a:srgbClr val="FFFFFF"/>
            </a:solidFill>
            <a:ln w="5781" cap="flat">
              <a:solidFill>
                <a:srgbClr val="000000"/>
              </a:solidFill>
              <a:prstDash val="solid"/>
              <a:miter/>
            </a:ln>
          </p:spPr>
          <p:txBody>
            <a:bodyPr rtlCol="0" anchor="ctr"/>
            <a:lstStyle/>
            <a:p>
              <a:pPr algn="ctr"/>
              <a:r>
                <a:rPr lang="en-US" sz="900" b="1" dirty="0">
                  <a:solidFill>
                    <a:srgbClr val="C00000"/>
                  </a:solidFill>
                </a:rPr>
                <a:t>SRC</a:t>
              </a:r>
            </a:p>
          </p:txBody>
        </p:sp>
        <p:sp>
          <p:nvSpPr>
            <p:cNvPr id="63" name="Rectangle 62">
              <a:extLst>
                <a:ext uri="{FF2B5EF4-FFF2-40B4-BE49-F238E27FC236}">
                  <a16:creationId xmlns:a16="http://schemas.microsoft.com/office/drawing/2014/main" id="{A779AF95-DED5-EF62-5497-FA8AD998850F}"/>
                </a:ext>
              </a:extLst>
            </p:cNvPr>
            <p:cNvSpPr/>
            <p:nvPr/>
          </p:nvSpPr>
          <p:spPr>
            <a:xfrm>
              <a:off x="7289289" y="4715908"/>
              <a:ext cx="376132" cy="115718"/>
            </a:xfrm>
            <a:prstGeom prst="rect">
              <a:avLst/>
            </a:prstGeom>
            <a:solidFill>
              <a:srgbClr val="FFFFFF"/>
            </a:solidFill>
            <a:ln w="5781" cap="flat">
              <a:solidFill>
                <a:srgbClr val="000000"/>
              </a:solidFill>
              <a:prstDash val="solid"/>
              <a:miter/>
            </a:ln>
          </p:spPr>
          <p:txBody>
            <a:bodyPr wrap="none" rtlCol="0" anchor="ctr"/>
            <a:lstStyle/>
            <a:p>
              <a:pPr algn="ctr"/>
              <a:r>
                <a:rPr lang="en-US" sz="900" b="1" dirty="0"/>
                <a:t>SIZE</a:t>
              </a:r>
              <a:endParaRPr lang="en-US" sz="1000" b="1" dirty="0"/>
            </a:p>
          </p:txBody>
        </p:sp>
        <p:sp>
          <p:nvSpPr>
            <p:cNvPr id="64" name="Rectangle 63">
              <a:extLst>
                <a:ext uri="{FF2B5EF4-FFF2-40B4-BE49-F238E27FC236}">
                  <a16:creationId xmlns:a16="http://schemas.microsoft.com/office/drawing/2014/main" id="{C5AD8969-F533-F0CE-6E29-F4CA7BECB1BB}"/>
                </a:ext>
              </a:extLst>
            </p:cNvPr>
            <p:cNvSpPr/>
            <p:nvPr/>
          </p:nvSpPr>
          <p:spPr>
            <a:xfrm>
              <a:off x="7636488" y="4715908"/>
              <a:ext cx="173599" cy="115718"/>
            </a:xfrm>
            <a:prstGeom prst="rect">
              <a:avLst/>
            </a:prstGeom>
            <a:solidFill>
              <a:srgbClr val="FFFFFF"/>
            </a:solidFill>
            <a:ln w="5781" cap="flat">
              <a:solidFill>
                <a:srgbClr val="000000"/>
              </a:solidFill>
              <a:prstDash val="solid"/>
              <a:miter/>
            </a:ln>
          </p:spPr>
          <p:txBody>
            <a:bodyPr rtlCol="0" anchor="ctr"/>
            <a:lstStyle/>
            <a:p>
              <a:pPr algn="ctr"/>
              <a:r>
                <a:rPr lang="en-US" sz="1000" b="1" dirty="0"/>
                <a:t>A</a:t>
              </a:r>
            </a:p>
          </p:txBody>
        </p:sp>
      </p:grpSp>
      <p:grpSp>
        <p:nvGrpSpPr>
          <p:cNvPr id="65" name="Group 64">
            <a:extLst>
              <a:ext uri="{FF2B5EF4-FFF2-40B4-BE49-F238E27FC236}">
                <a16:creationId xmlns:a16="http://schemas.microsoft.com/office/drawing/2014/main" id="{E1165996-1069-F556-0637-4DBCDEC2D43C}"/>
              </a:ext>
            </a:extLst>
          </p:cNvPr>
          <p:cNvGrpSpPr/>
          <p:nvPr/>
        </p:nvGrpSpPr>
        <p:grpSpPr>
          <a:xfrm>
            <a:off x="1790959" y="3428047"/>
            <a:ext cx="1330930" cy="115718"/>
            <a:chOff x="6479157" y="4715908"/>
            <a:chExt cx="1330930" cy="115718"/>
          </a:xfrm>
        </p:grpSpPr>
        <p:sp>
          <p:nvSpPr>
            <p:cNvPr id="66" name="Rectangle 65">
              <a:extLst>
                <a:ext uri="{FF2B5EF4-FFF2-40B4-BE49-F238E27FC236}">
                  <a16:creationId xmlns:a16="http://schemas.microsoft.com/office/drawing/2014/main" id="{877198B6-39CB-F0C1-5FD4-46C7B3D5F8B0}"/>
                </a:ext>
              </a:extLst>
            </p:cNvPr>
            <p:cNvSpPr/>
            <p:nvPr/>
          </p:nvSpPr>
          <p:spPr>
            <a:xfrm>
              <a:off x="6479157" y="4715908"/>
              <a:ext cx="405065" cy="115718"/>
            </a:xfrm>
            <a:prstGeom prst="rect">
              <a:avLst/>
            </a:prstGeom>
            <a:solidFill>
              <a:srgbClr val="FFFFFF"/>
            </a:solidFill>
            <a:ln w="5781" cap="flat">
              <a:solidFill>
                <a:srgbClr val="000000"/>
              </a:solidFill>
              <a:prstDash val="solid"/>
              <a:miter/>
            </a:ln>
          </p:spPr>
          <p:txBody>
            <a:bodyPr wrap="none" lIns="91440" rtlCol="0" anchor="ctr"/>
            <a:lstStyle/>
            <a:p>
              <a:r>
                <a:rPr lang="en-US" sz="900" b="1" dirty="0">
                  <a:solidFill>
                    <a:schemeClr val="accent1">
                      <a:lumMod val="60000"/>
                      <a:lumOff val="40000"/>
                    </a:schemeClr>
                  </a:solidFill>
                </a:rPr>
                <a:t>DEST</a:t>
              </a:r>
            </a:p>
          </p:txBody>
        </p:sp>
        <p:sp>
          <p:nvSpPr>
            <p:cNvPr id="67" name="Rectangle 66">
              <a:extLst>
                <a:ext uri="{FF2B5EF4-FFF2-40B4-BE49-F238E27FC236}">
                  <a16:creationId xmlns:a16="http://schemas.microsoft.com/office/drawing/2014/main" id="{1B055E21-95DC-FB46-8963-CE549123AE45}"/>
                </a:ext>
              </a:extLst>
            </p:cNvPr>
            <p:cNvSpPr/>
            <p:nvPr/>
          </p:nvSpPr>
          <p:spPr>
            <a:xfrm>
              <a:off x="6884223" y="4715908"/>
              <a:ext cx="405065" cy="115718"/>
            </a:xfrm>
            <a:prstGeom prst="rect">
              <a:avLst/>
            </a:prstGeom>
            <a:solidFill>
              <a:srgbClr val="FFFFFF"/>
            </a:solidFill>
            <a:ln w="5781" cap="flat">
              <a:solidFill>
                <a:srgbClr val="000000"/>
              </a:solidFill>
              <a:prstDash val="solid"/>
              <a:miter/>
            </a:ln>
          </p:spPr>
          <p:txBody>
            <a:bodyPr rtlCol="0" anchor="ctr"/>
            <a:lstStyle/>
            <a:p>
              <a:pPr algn="ctr"/>
              <a:r>
                <a:rPr lang="en-US" sz="900" b="1" dirty="0">
                  <a:solidFill>
                    <a:srgbClr val="C00000"/>
                  </a:solidFill>
                </a:rPr>
                <a:t>SRC</a:t>
              </a:r>
            </a:p>
          </p:txBody>
        </p:sp>
        <p:sp>
          <p:nvSpPr>
            <p:cNvPr id="68" name="Rectangle 67">
              <a:extLst>
                <a:ext uri="{FF2B5EF4-FFF2-40B4-BE49-F238E27FC236}">
                  <a16:creationId xmlns:a16="http://schemas.microsoft.com/office/drawing/2014/main" id="{9B5330E5-CEB6-0F23-C1D3-6D3A3CD2BC30}"/>
                </a:ext>
              </a:extLst>
            </p:cNvPr>
            <p:cNvSpPr/>
            <p:nvPr/>
          </p:nvSpPr>
          <p:spPr>
            <a:xfrm>
              <a:off x="7289289" y="4715908"/>
              <a:ext cx="376132" cy="115718"/>
            </a:xfrm>
            <a:prstGeom prst="rect">
              <a:avLst/>
            </a:prstGeom>
            <a:solidFill>
              <a:srgbClr val="FFFFFF"/>
            </a:solidFill>
            <a:ln w="5781" cap="flat">
              <a:solidFill>
                <a:srgbClr val="000000"/>
              </a:solidFill>
              <a:prstDash val="solid"/>
              <a:miter/>
            </a:ln>
          </p:spPr>
          <p:txBody>
            <a:bodyPr wrap="none" rtlCol="0" anchor="ctr"/>
            <a:lstStyle/>
            <a:p>
              <a:pPr algn="ctr"/>
              <a:r>
                <a:rPr lang="en-US" sz="900" b="1" dirty="0"/>
                <a:t>SIZE</a:t>
              </a:r>
              <a:endParaRPr lang="en-US" sz="1000" b="1" dirty="0"/>
            </a:p>
          </p:txBody>
        </p:sp>
        <p:sp>
          <p:nvSpPr>
            <p:cNvPr id="69" name="Rectangle 68">
              <a:extLst>
                <a:ext uri="{FF2B5EF4-FFF2-40B4-BE49-F238E27FC236}">
                  <a16:creationId xmlns:a16="http://schemas.microsoft.com/office/drawing/2014/main" id="{6457557B-1A60-CD9B-022D-F0E1F4C838B0}"/>
                </a:ext>
              </a:extLst>
            </p:cNvPr>
            <p:cNvSpPr/>
            <p:nvPr/>
          </p:nvSpPr>
          <p:spPr>
            <a:xfrm>
              <a:off x="7636488" y="4715908"/>
              <a:ext cx="173599" cy="115718"/>
            </a:xfrm>
            <a:prstGeom prst="rect">
              <a:avLst/>
            </a:prstGeom>
            <a:solidFill>
              <a:srgbClr val="FFFFFF"/>
            </a:solidFill>
            <a:ln w="5781" cap="flat">
              <a:solidFill>
                <a:srgbClr val="000000"/>
              </a:solidFill>
              <a:prstDash val="solid"/>
              <a:miter/>
            </a:ln>
          </p:spPr>
          <p:txBody>
            <a:bodyPr rtlCol="0" anchor="ctr"/>
            <a:lstStyle/>
            <a:p>
              <a:pPr algn="ctr"/>
              <a:r>
                <a:rPr lang="en-US" sz="1000" b="1" dirty="0"/>
                <a:t>A</a:t>
              </a:r>
            </a:p>
          </p:txBody>
        </p:sp>
      </p:grpSp>
      <p:sp>
        <p:nvSpPr>
          <p:cNvPr id="71" name="Rectangle 70">
            <a:extLst>
              <a:ext uri="{FF2B5EF4-FFF2-40B4-BE49-F238E27FC236}">
                <a16:creationId xmlns:a16="http://schemas.microsoft.com/office/drawing/2014/main" id="{5820052D-327E-B304-7AC1-C68DF0AA731E}"/>
              </a:ext>
            </a:extLst>
          </p:cNvPr>
          <p:cNvSpPr/>
          <p:nvPr/>
        </p:nvSpPr>
        <p:spPr>
          <a:xfrm>
            <a:off x="3382290" y="3497400"/>
            <a:ext cx="462932" cy="173577"/>
          </a:xfrm>
          <a:prstGeom prst="rect">
            <a:avLst/>
          </a:prstGeom>
          <a:solidFill>
            <a:srgbClr val="A20025"/>
          </a:solidFill>
          <a:ln w="5781" cap="flat">
            <a:solidFill>
              <a:srgbClr val="6F0000"/>
            </a:solidFill>
            <a:prstDash val="solid"/>
            <a:miter/>
          </a:ln>
          <a:effectLst/>
        </p:spPr>
        <p:txBody>
          <a:bodyPr rtlCol="0" anchor="ctr"/>
          <a:lstStyle/>
          <a:p>
            <a:pPr algn="ctr"/>
            <a:r>
              <a:rPr lang="en-US" sz="1050" b="1" dirty="0">
                <a:solidFill>
                  <a:schemeClr val="accent3"/>
                </a:solidFill>
              </a:rPr>
              <a:t>DEST</a:t>
            </a:r>
            <a:endParaRPr lang="en-US" sz="1200" b="1" dirty="0">
              <a:solidFill>
                <a:schemeClr val="accent3"/>
              </a:solidFill>
            </a:endParaRPr>
          </a:p>
        </p:txBody>
      </p:sp>
      <p:sp>
        <p:nvSpPr>
          <p:cNvPr id="72" name="Rounded Rectangle 71">
            <a:extLst>
              <a:ext uri="{FF2B5EF4-FFF2-40B4-BE49-F238E27FC236}">
                <a16:creationId xmlns:a16="http://schemas.microsoft.com/office/drawing/2014/main" id="{CC1C2107-A51C-E5B9-6869-85ABEEBC4E92}"/>
              </a:ext>
            </a:extLst>
          </p:cNvPr>
          <p:cNvSpPr/>
          <p:nvPr/>
        </p:nvSpPr>
        <p:spPr>
          <a:xfrm>
            <a:off x="5725884" y="3196155"/>
            <a:ext cx="1468404" cy="752172"/>
          </a:xfrm>
          <a:prstGeom prst="roundRect">
            <a:avLst/>
          </a:prstGeom>
          <a:noFill/>
          <a:ln w="38100">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0F30A69B-C437-B064-5151-722D3274938D}"/>
              </a:ext>
            </a:extLst>
          </p:cNvPr>
          <p:cNvSpPr txBox="1"/>
          <p:nvPr/>
        </p:nvSpPr>
        <p:spPr>
          <a:xfrm>
            <a:off x="5664592" y="1836423"/>
            <a:ext cx="983731" cy="289441"/>
          </a:xfrm>
          <a:prstGeom prst="roundRect">
            <a:avLst/>
          </a:prstGeom>
          <a:solidFill>
            <a:schemeClr val="accent3"/>
          </a:solidFill>
          <a:ln>
            <a:solidFill>
              <a:srgbClr val="C00000"/>
            </a:solidFill>
            <a:prstDash val="dash"/>
          </a:ln>
        </p:spPr>
        <p:txBody>
          <a:bodyPr wrap="square" rtlCol="0">
            <a:spAutoFit/>
          </a:bodyPr>
          <a:lstStyle/>
          <a:p>
            <a:pPr algn="ctr"/>
            <a:r>
              <a:rPr lang="en-US" sz="1100" b="1" dirty="0">
                <a:latin typeface="Monaco" pitchFamily="2" charset="77"/>
              </a:rPr>
              <a:t>READ</a:t>
            </a:r>
            <a:r>
              <a:rPr lang="en-US" sz="1000" dirty="0">
                <a:latin typeface="Monaco" pitchFamily="2" charset="77"/>
              </a:rPr>
              <a:t> DEST</a:t>
            </a:r>
            <a:endParaRPr lang="en-US" sz="1000" dirty="0">
              <a:solidFill>
                <a:srgbClr val="00B050"/>
              </a:solidFill>
              <a:latin typeface="Monaco" pitchFamily="2" charset="77"/>
            </a:endParaRPr>
          </a:p>
        </p:txBody>
      </p:sp>
      <p:grpSp>
        <p:nvGrpSpPr>
          <p:cNvPr id="73" name="Group 72">
            <a:extLst>
              <a:ext uri="{FF2B5EF4-FFF2-40B4-BE49-F238E27FC236}">
                <a16:creationId xmlns:a16="http://schemas.microsoft.com/office/drawing/2014/main" id="{FFE54257-12FE-9696-DC18-1BF14230FC48}"/>
              </a:ext>
            </a:extLst>
          </p:cNvPr>
          <p:cNvGrpSpPr/>
          <p:nvPr/>
        </p:nvGrpSpPr>
        <p:grpSpPr>
          <a:xfrm>
            <a:off x="1093492" y="3196154"/>
            <a:ext cx="566777" cy="694312"/>
            <a:chOff x="1063205" y="3116928"/>
            <a:chExt cx="566777" cy="694312"/>
          </a:xfrm>
        </p:grpSpPr>
        <p:sp>
          <p:nvSpPr>
            <p:cNvPr id="74" name="Rectangle 73">
              <a:extLst>
                <a:ext uri="{FF2B5EF4-FFF2-40B4-BE49-F238E27FC236}">
                  <a16:creationId xmlns:a16="http://schemas.microsoft.com/office/drawing/2014/main" id="{80150978-5B64-B874-F355-F8882FAD68D0}"/>
                </a:ext>
              </a:extLst>
            </p:cNvPr>
            <p:cNvSpPr/>
            <p:nvPr/>
          </p:nvSpPr>
          <p:spPr>
            <a:xfrm>
              <a:off x="1063205" y="3325255"/>
              <a:ext cx="566777" cy="242472"/>
            </a:xfrm>
            <a:prstGeom prst="rect">
              <a:avLst/>
            </a:prstGeom>
            <a:solidFill>
              <a:schemeClr val="accent2"/>
            </a:solidFill>
            <a:ln>
              <a:solidFill>
                <a:schemeClr val="accent4">
                  <a:lumMod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26558A1-590E-AE7F-890F-223FE938988B}"/>
                </a:ext>
              </a:extLst>
            </p:cNvPr>
            <p:cNvSpPr/>
            <p:nvPr/>
          </p:nvSpPr>
          <p:spPr>
            <a:xfrm>
              <a:off x="1063205" y="3571259"/>
              <a:ext cx="566777" cy="239981"/>
            </a:xfrm>
            <a:prstGeom prst="rect">
              <a:avLst/>
            </a:prstGeom>
            <a:solidFill>
              <a:schemeClr val="accent2"/>
            </a:solidFill>
            <a:ln>
              <a:solidFill>
                <a:schemeClr val="accent4">
                  <a:lumMod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3C4A22BF-8A39-C705-E414-2D7133773891}"/>
                </a:ext>
              </a:extLst>
            </p:cNvPr>
            <p:cNvSpPr txBox="1"/>
            <p:nvPr/>
          </p:nvSpPr>
          <p:spPr>
            <a:xfrm>
              <a:off x="1124501" y="3116928"/>
              <a:ext cx="434734" cy="261610"/>
            </a:xfrm>
            <a:prstGeom prst="rect">
              <a:avLst/>
            </a:prstGeom>
            <a:noFill/>
          </p:spPr>
          <p:txBody>
            <a:bodyPr wrap="none" rtlCol="0">
              <a:spAutoFit/>
            </a:bodyPr>
            <a:lstStyle/>
            <a:p>
              <a:pPr algn="ctr"/>
              <a:r>
                <a:rPr lang="en-US" sz="1050" b="1" dirty="0"/>
                <a:t>BPQ</a:t>
              </a:r>
            </a:p>
          </p:txBody>
        </p:sp>
      </p:grpSp>
      <p:grpSp>
        <p:nvGrpSpPr>
          <p:cNvPr id="77" name="Group 76">
            <a:extLst>
              <a:ext uri="{FF2B5EF4-FFF2-40B4-BE49-F238E27FC236}">
                <a16:creationId xmlns:a16="http://schemas.microsoft.com/office/drawing/2014/main" id="{7CA5ABF3-60C8-E0DF-B902-B3E81838960B}"/>
              </a:ext>
            </a:extLst>
          </p:cNvPr>
          <p:cNvGrpSpPr/>
          <p:nvPr/>
        </p:nvGrpSpPr>
        <p:grpSpPr>
          <a:xfrm>
            <a:off x="7242303" y="3196154"/>
            <a:ext cx="566777" cy="694312"/>
            <a:chOff x="1063205" y="3116928"/>
            <a:chExt cx="566777" cy="694312"/>
          </a:xfrm>
        </p:grpSpPr>
        <p:sp>
          <p:nvSpPr>
            <p:cNvPr id="78" name="Rectangle 77">
              <a:extLst>
                <a:ext uri="{FF2B5EF4-FFF2-40B4-BE49-F238E27FC236}">
                  <a16:creationId xmlns:a16="http://schemas.microsoft.com/office/drawing/2014/main" id="{F1B84E79-9FCD-35DB-FEE5-0EB299AB0586}"/>
                </a:ext>
              </a:extLst>
            </p:cNvPr>
            <p:cNvSpPr/>
            <p:nvPr/>
          </p:nvSpPr>
          <p:spPr>
            <a:xfrm>
              <a:off x="1063205" y="3325255"/>
              <a:ext cx="566777" cy="242472"/>
            </a:xfrm>
            <a:prstGeom prst="rect">
              <a:avLst/>
            </a:prstGeom>
            <a:solidFill>
              <a:schemeClr val="accent2"/>
            </a:solidFill>
            <a:ln>
              <a:solidFill>
                <a:schemeClr val="accent4">
                  <a:lumMod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C2E04BB6-F724-3DCE-E8A3-D75ADA44E8ED}"/>
                </a:ext>
              </a:extLst>
            </p:cNvPr>
            <p:cNvSpPr/>
            <p:nvPr/>
          </p:nvSpPr>
          <p:spPr>
            <a:xfrm>
              <a:off x="1063205" y="3571259"/>
              <a:ext cx="566777" cy="239981"/>
            </a:xfrm>
            <a:prstGeom prst="rect">
              <a:avLst/>
            </a:prstGeom>
            <a:solidFill>
              <a:schemeClr val="accent2"/>
            </a:solidFill>
            <a:ln>
              <a:solidFill>
                <a:schemeClr val="accent4">
                  <a:lumMod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A871013D-1738-AB04-0A3B-97A74D8065DB}"/>
                </a:ext>
              </a:extLst>
            </p:cNvPr>
            <p:cNvSpPr txBox="1"/>
            <p:nvPr/>
          </p:nvSpPr>
          <p:spPr>
            <a:xfrm>
              <a:off x="1124501" y="3116928"/>
              <a:ext cx="434734" cy="261610"/>
            </a:xfrm>
            <a:prstGeom prst="rect">
              <a:avLst/>
            </a:prstGeom>
            <a:noFill/>
          </p:spPr>
          <p:txBody>
            <a:bodyPr wrap="none" rtlCol="0">
              <a:spAutoFit/>
            </a:bodyPr>
            <a:lstStyle/>
            <a:p>
              <a:pPr algn="ctr"/>
              <a:r>
                <a:rPr lang="en-US" sz="1050" b="1" dirty="0"/>
                <a:t>BPQ</a:t>
              </a:r>
            </a:p>
          </p:txBody>
        </p:sp>
      </p:grpSp>
    </p:spTree>
    <p:extLst>
      <p:ext uri="{BB962C8B-B14F-4D97-AF65-F5344CB8AC3E}">
        <p14:creationId xmlns:p14="http://schemas.microsoft.com/office/powerpoint/2010/main" val="164016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par>
                          <p:cTn id="8" fill="hold">
                            <p:stCondLst>
                              <p:cond delay="500"/>
                            </p:stCondLst>
                            <p:childTnLst>
                              <p:par>
                                <p:cTn id="9" presetID="42" presetClass="path" presetSubtype="0" accel="50000" decel="50000" fill="hold" grpId="1" nodeType="afterEffect">
                                  <p:stCondLst>
                                    <p:cond delay="0"/>
                                  </p:stCondLst>
                                  <p:childTnLst>
                                    <p:animMotion origin="layout" path="M -3.88889E-6 4.81481E-6 L -0.09496 0.31481 " pathEditMode="relative" rAng="0" ptsTypes="AA">
                                      <p:cBhvr>
                                        <p:cTn id="10" dur="2000" fill="hold"/>
                                        <p:tgtEl>
                                          <p:spTgt spid="57"/>
                                        </p:tgtEl>
                                        <p:attrNameLst>
                                          <p:attrName>ppt_x</p:attrName>
                                          <p:attrName>ppt_y</p:attrName>
                                        </p:attrNameLst>
                                      </p:cBhvr>
                                      <p:rCtr x="-4757" y="15741"/>
                                    </p:animMotion>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1" nodeType="click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barn(outVertical)">
                                      <p:cBhvr>
                                        <p:cTn id="15" dur="500"/>
                                        <p:tgtEl>
                                          <p:spTgt spid="72"/>
                                        </p:tgtEl>
                                      </p:cBhvr>
                                    </p:animEffect>
                                  </p:childTnLst>
                                </p:cTn>
                              </p:par>
                            </p:childTnLst>
                          </p:cTn>
                        </p:par>
                      </p:childTnLst>
                    </p:cTn>
                  </p:par>
                  <p:par>
                    <p:cTn id="16" fill="hold">
                      <p:stCondLst>
                        <p:cond delay="indefinite"/>
                      </p:stCondLst>
                      <p:childTnLst>
                        <p:par>
                          <p:cTn id="17" fill="hold">
                            <p:stCondLst>
                              <p:cond delay="0"/>
                            </p:stCondLst>
                            <p:childTnLst>
                              <p:par>
                                <p:cTn id="18" presetID="37" presetClass="path" presetSubtype="0" accel="50000" decel="50000" fill="hold" grpId="3" nodeType="clickEffect">
                                  <p:stCondLst>
                                    <p:cond delay="0"/>
                                  </p:stCondLst>
                                  <p:childTnLst>
                                    <p:animMotion origin="layout" path="M -0.09496 0.31481 L -0.14409 0.23858 C -0.15434 0.22191 -0.16979 0.21265 -0.18593 0.21265 C -0.20416 0.21265 -0.21875 0.22191 -0.22916 0.23858 L -0.27812 0.31481 " pathEditMode="relative" rAng="0" ptsTypes="AAAAA">
                                      <p:cBhvr>
                                        <p:cTn id="19" dur="2000" fill="hold"/>
                                        <p:tgtEl>
                                          <p:spTgt spid="57"/>
                                        </p:tgtEl>
                                        <p:attrNameLst>
                                          <p:attrName>ppt_x</p:attrName>
                                          <p:attrName>ppt_y</p:attrName>
                                        </p:attrNameLst>
                                      </p:cBhvr>
                                      <p:rCtr x="-9167" y="-5123"/>
                                    </p:animMotion>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2" nodeType="clickEffect">
                                  <p:stCondLst>
                                    <p:cond delay="0"/>
                                  </p:stCondLst>
                                  <p:childTnLst>
                                    <p:animEffect transition="out" filter="fade">
                                      <p:cBhvr>
                                        <p:cTn id="23" dur="500"/>
                                        <p:tgtEl>
                                          <p:spTgt spid="57"/>
                                        </p:tgtEl>
                                      </p:cBhvr>
                                    </p:animEffect>
                                    <p:set>
                                      <p:cBhvr>
                                        <p:cTn id="24" dur="1" fill="hold">
                                          <p:stCondLst>
                                            <p:cond delay="499"/>
                                          </p:stCondLst>
                                        </p:cTn>
                                        <p:tgtEl>
                                          <p:spTgt spid="57"/>
                                        </p:tgtEl>
                                        <p:attrNameLst>
                                          <p:attrName>style.visibility</p:attrName>
                                        </p:attrNameLst>
                                      </p:cBhvr>
                                      <p:to>
                                        <p:strVal val="hidden"/>
                                      </p:to>
                                    </p:set>
                                  </p:childTnLst>
                                </p:cTn>
                              </p:par>
                            </p:childTnLst>
                          </p:cTn>
                        </p:par>
                        <p:par>
                          <p:cTn id="25" fill="hold">
                            <p:stCondLst>
                              <p:cond delay="500"/>
                            </p:stCondLst>
                            <p:childTnLst>
                              <p:par>
                                <p:cTn id="26" presetID="1" presetClass="entr" presetSubtype="0" fill="hold" grpId="1" nodeType="afterEffect">
                                  <p:stCondLst>
                                    <p:cond delay="0"/>
                                  </p:stCondLst>
                                  <p:childTnLst>
                                    <p:set>
                                      <p:cBhvr>
                                        <p:cTn id="27" dur="1" fill="hold">
                                          <p:stCondLst>
                                            <p:cond delay="0"/>
                                          </p:stCondLst>
                                        </p:cTn>
                                        <p:tgtEl>
                                          <p:spTgt spid="71"/>
                                        </p:tgtEl>
                                        <p:attrNameLst>
                                          <p:attrName>style.visibility</p:attrName>
                                        </p:attrNameLst>
                                      </p:cBhvr>
                                      <p:to>
                                        <p:strVal val="visible"/>
                                      </p:to>
                                    </p:set>
                                  </p:childTnLst>
                                </p:cTn>
                              </p:par>
                            </p:childTnLst>
                          </p:cTn>
                        </p:par>
                        <p:par>
                          <p:cTn id="28" fill="hold">
                            <p:stCondLst>
                              <p:cond delay="500"/>
                            </p:stCondLst>
                            <p:childTnLst>
                              <p:par>
                                <p:cTn id="29" presetID="0" presetClass="path" presetSubtype="0" accel="50000" decel="50000" fill="hold" grpId="2" nodeType="afterEffect">
                                  <p:stCondLst>
                                    <p:cond delay="0"/>
                                  </p:stCondLst>
                                  <p:childTnLst>
                                    <p:animMotion origin="layout" path="M 0 0 C 0.0309 -0.03889 0.06198 -0.07778 0.09913 -0.11173 C 0.13611 -0.14568 0.19184 -0.17037 0.22222 -0.20432 C 0.25261 -0.23827 0.26719 -0.27716 0.28177 -0.31574 " pathEditMode="relative" ptsTypes="AAAA">
                                      <p:cBhvr>
                                        <p:cTn id="30" dur="2000" fill="hold"/>
                                        <p:tgtEl>
                                          <p:spTgt spid="7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1" animBg="1"/>
      <p:bldP spid="71" grpId="2" animBg="1"/>
      <p:bldP spid="72" grpId="1" animBg="1"/>
      <p:bldP spid="57" grpId="0" animBg="1"/>
      <p:bldP spid="57" grpId="1" animBg="1"/>
      <p:bldP spid="57" grpId="2" animBg="1"/>
      <p:bldP spid="57" grpId="3"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E5326F-B3FD-C05F-B697-46EFF5834EF8}"/>
              </a:ext>
            </a:extLst>
          </p:cNvPr>
          <p:cNvSpPr>
            <a:spLocks noGrp="1"/>
          </p:cNvSpPr>
          <p:nvPr>
            <p:ph type="title"/>
          </p:nvPr>
        </p:nvSpPr>
        <p:spPr/>
        <p:txBody>
          <a:bodyPr/>
          <a:lstStyle/>
          <a:p>
            <a:r>
              <a:rPr lang="en-US" dirty="0"/>
              <a:t>Evaluation questions</a:t>
            </a:r>
            <a:endParaRPr lang="en-US" baseline="30000" dirty="0"/>
          </a:p>
        </p:txBody>
      </p:sp>
      <p:sp>
        <p:nvSpPr>
          <p:cNvPr id="2" name="Text Placeholder 1">
            <a:extLst>
              <a:ext uri="{FF2B5EF4-FFF2-40B4-BE49-F238E27FC236}">
                <a16:creationId xmlns:a16="http://schemas.microsoft.com/office/drawing/2014/main" id="{A8C460FC-8331-C594-F1E9-28A96AE3D81D}"/>
              </a:ext>
            </a:extLst>
          </p:cNvPr>
          <p:cNvSpPr>
            <a:spLocks noGrp="1"/>
          </p:cNvSpPr>
          <p:nvPr>
            <p:ph type="body" sz="quarter" idx="11"/>
          </p:nvPr>
        </p:nvSpPr>
        <p:spPr/>
        <p:txBody>
          <a:bodyPr/>
          <a:lstStyle/>
          <a:p>
            <a:pPr marL="457200" indent="-457200">
              <a:lnSpc>
                <a:spcPct val="150000"/>
              </a:lnSpc>
              <a:buFont typeface="+mj-lt"/>
              <a:buAutoNum type="arabicPeriod"/>
            </a:pPr>
            <a:r>
              <a:rPr lang="en-US" sz="1800" dirty="0"/>
              <a:t>How much lower is (MC)</a:t>
            </a:r>
            <a:r>
              <a:rPr lang="en-US" sz="1800" baseline="30000" dirty="0"/>
              <a:t>2</a:t>
            </a:r>
            <a:r>
              <a:rPr lang="en-US" sz="1800" dirty="0"/>
              <a:t>’s copy overhead? </a:t>
            </a:r>
          </a:p>
          <a:p>
            <a:pPr marL="457200" indent="-457200">
              <a:lnSpc>
                <a:spcPct val="150000"/>
              </a:lnSpc>
              <a:buFont typeface="+mj-lt"/>
              <a:buAutoNum type="arabicPeriod"/>
            </a:pPr>
            <a:r>
              <a:rPr lang="en-US" sz="1800" dirty="0"/>
              <a:t>What is the impact of lazily copying data on access time?</a:t>
            </a:r>
          </a:p>
          <a:p>
            <a:pPr marL="457200" indent="-457200">
              <a:lnSpc>
                <a:spcPct val="150000"/>
              </a:lnSpc>
              <a:buFont typeface="+mj-lt"/>
              <a:buAutoNum type="arabicPeriod"/>
            </a:pPr>
            <a:r>
              <a:rPr lang="en-US" sz="1800" dirty="0"/>
              <a:t>What benefit could (MC)</a:t>
            </a:r>
            <a:r>
              <a:rPr lang="en-US" sz="1800" baseline="30000" dirty="0"/>
              <a:t>2</a:t>
            </a:r>
            <a:r>
              <a:rPr lang="en-US" sz="1800" dirty="0"/>
              <a:t> provide real workloads?</a:t>
            </a:r>
          </a:p>
          <a:p>
            <a:pPr marL="457200" indent="-457200">
              <a:lnSpc>
                <a:spcPct val="150000"/>
              </a:lnSpc>
              <a:buFont typeface="+mj-lt"/>
              <a:buAutoNum type="arabicPeriod"/>
            </a:pPr>
            <a:r>
              <a:rPr lang="en-US" sz="1800" dirty="0">
                <a:solidFill>
                  <a:schemeClr val="tx2">
                    <a:lumMod val="20000"/>
                    <a:lumOff val="80000"/>
                  </a:schemeClr>
                </a:solidFill>
              </a:rPr>
              <a:t>What are the sources of overhead for (MC)</a:t>
            </a:r>
            <a:r>
              <a:rPr lang="en-US" sz="1800" baseline="30000" dirty="0">
                <a:solidFill>
                  <a:schemeClr val="tx2">
                    <a:lumMod val="20000"/>
                    <a:lumOff val="80000"/>
                  </a:schemeClr>
                </a:solidFill>
              </a:rPr>
              <a:t>2</a:t>
            </a:r>
            <a:r>
              <a:rPr lang="en-US" sz="1800" dirty="0">
                <a:solidFill>
                  <a:schemeClr val="tx2">
                    <a:lumMod val="20000"/>
                    <a:lumOff val="80000"/>
                  </a:schemeClr>
                </a:solidFill>
              </a:rPr>
              <a:t>?</a:t>
            </a:r>
          </a:p>
          <a:p>
            <a:pPr marL="457200" indent="-457200">
              <a:lnSpc>
                <a:spcPct val="150000"/>
              </a:lnSpc>
              <a:buFont typeface="+mj-lt"/>
              <a:buAutoNum type="arabicPeriod"/>
            </a:pPr>
            <a:r>
              <a:rPr lang="en-US" sz="1800" dirty="0">
                <a:solidFill>
                  <a:schemeClr val="tx2">
                    <a:lumMod val="20000"/>
                    <a:lumOff val="80000"/>
                  </a:schemeClr>
                </a:solidFill>
              </a:rPr>
              <a:t>How do (MC)</a:t>
            </a:r>
            <a:r>
              <a:rPr lang="en-US" sz="1800" baseline="30000" dirty="0">
                <a:solidFill>
                  <a:schemeClr val="tx2">
                    <a:lumMod val="20000"/>
                    <a:lumOff val="80000"/>
                  </a:schemeClr>
                </a:solidFill>
              </a:rPr>
              <a:t>2</a:t>
            </a:r>
            <a:r>
              <a:rPr lang="en-US" sz="1800" dirty="0">
                <a:solidFill>
                  <a:schemeClr val="tx2">
                    <a:lumMod val="20000"/>
                    <a:lumOff val="80000"/>
                  </a:schemeClr>
                </a:solidFill>
              </a:rPr>
              <a:t>’s various parameters impact performance?</a:t>
            </a:r>
          </a:p>
        </p:txBody>
      </p:sp>
    </p:spTree>
    <p:extLst>
      <p:ext uri="{BB962C8B-B14F-4D97-AF65-F5344CB8AC3E}">
        <p14:creationId xmlns:p14="http://schemas.microsoft.com/office/powerpoint/2010/main" val="1349482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E5326F-B3FD-C05F-B697-46EFF5834EF8}"/>
              </a:ext>
            </a:extLst>
          </p:cNvPr>
          <p:cNvSpPr>
            <a:spLocks noGrp="1"/>
          </p:cNvSpPr>
          <p:nvPr>
            <p:ph type="title"/>
          </p:nvPr>
        </p:nvSpPr>
        <p:spPr/>
        <p:txBody>
          <a:bodyPr/>
          <a:lstStyle/>
          <a:p>
            <a:r>
              <a:rPr lang="en-US" dirty="0"/>
              <a:t>Evaluation: GEM5 configuration</a:t>
            </a:r>
            <a:endParaRPr lang="en-US" baseline="30000" dirty="0"/>
          </a:p>
        </p:txBody>
      </p:sp>
      <p:graphicFrame>
        <p:nvGraphicFramePr>
          <p:cNvPr id="3" name="Table 2">
            <a:extLst>
              <a:ext uri="{FF2B5EF4-FFF2-40B4-BE49-F238E27FC236}">
                <a16:creationId xmlns:a16="http://schemas.microsoft.com/office/drawing/2014/main" id="{37949C55-88DF-D22D-BB21-9E54E8B9359C}"/>
              </a:ext>
            </a:extLst>
          </p:cNvPr>
          <p:cNvGraphicFramePr>
            <a:graphicFrameLocks noGrp="1"/>
          </p:cNvGraphicFramePr>
          <p:nvPr>
            <p:extLst>
              <p:ext uri="{D42A27DB-BD31-4B8C-83A1-F6EECF244321}">
                <p14:modId xmlns:p14="http://schemas.microsoft.com/office/powerpoint/2010/main" val="973364147"/>
              </p:ext>
            </p:extLst>
          </p:nvPr>
        </p:nvGraphicFramePr>
        <p:xfrm>
          <a:off x="1523999" y="1500691"/>
          <a:ext cx="6096001" cy="3059605"/>
        </p:xfrm>
        <a:graphic>
          <a:graphicData uri="http://schemas.openxmlformats.org/drawingml/2006/table">
            <a:tbl>
              <a:tblPr firstRow="1" bandRow="1">
                <a:tableStyleId>{5C22544A-7EE6-4342-B048-85BDC9FD1C3A}</a:tableStyleId>
              </a:tblPr>
              <a:tblGrid>
                <a:gridCol w="1335313">
                  <a:extLst>
                    <a:ext uri="{9D8B030D-6E8A-4147-A177-3AD203B41FA5}">
                      <a16:colId xmlns:a16="http://schemas.microsoft.com/office/drawing/2014/main" val="3764556401"/>
                    </a:ext>
                  </a:extLst>
                </a:gridCol>
                <a:gridCol w="188688">
                  <a:extLst>
                    <a:ext uri="{9D8B030D-6E8A-4147-A177-3AD203B41FA5}">
                      <a16:colId xmlns:a16="http://schemas.microsoft.com/office/drawing/2014/main" val="1167795715"/>
                    </a:ext>
                  </a:extLst>
                </a:gridCol>
                <a:gridCol w="1524000">
                  <a:extLst>
                    <a:ext uri="{9D8B030D-6E8A-4147-A177-3AD203B41FA5}">
                      <a16:colId xmlns:a16="http://schemas.microsoft.com/office/drawing/2014/main" val="1770132043"/>
                    </a:ext>
                  </a:extLst>
                </a:gridCol>
                <a:gridCol w="1524000">
                  <a:extLst>
                    <a:ext uri="{9D8B030D-6E8A-4147-A177-3AD203B41FA5}">
                      <a16:colId xmlns:a16="http://schemas.microsoft.com/office/drawing/2014/main" val="1917004774"/>
                    </a:ext>
                  </a:extLst>
                </a:gridCol>
                <a:gridCol w="1524000">
                  <a:extLst>
                    <a:ext uri="{9D8B030D-6E8A-4147-A177-3AD203B41FA5}">
                      <a16:colId xmlns:a16="http://schemas.microsoft.com/office/drawing/2014/main" val="1784902256"/>
                    </a:ext>
                  </a:extLst>
                </a:gridCol>
              </a:tblGrid>
              <a:tr h="356260">
                <a:tc gridSpan="5">
                  <a:txBody>
                    <a:bodyPr/>
                    <a:lstStyle/>
                    <a:p>
                      <a:pPr algn="ctr"/>
                      <a:r>
                        <a:rPr lang="en-US" dirty="0"/>
                        <a:t>Hardware</a:t>
                      </a:r>
                    </a:p>
                  </a:txBody>
                  <a:tcPr anchor="ct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756656487"/>
                  </a:ext>
                </a:extLst>
              </a:tr>
              <a:tr h="349793">
                <a:tc>
                  <a:txBody>
                    <a:bodyPr/>
                    <a:lstStyle/>
                    <a:p>
                      <a:pPr algn="ctr"/>
                      <a:r>
                        <a:rPr lang="en-US" sz="1600" dirty="0"/>
                        <a:t>CPUs</a:t>
                      </a:r>
                    </a:p>
                  </a:txBody>
                  <a:tcPr anchor="ctr"/>
                </a:tc>
                <a:tc gridSpan="2">
                  <a:txBody>
                    <a:bodyPr/>
                    <a:lstStyle/>
                    <a:p>
                      <a:pPr algn="ctr"/>
                      <a:r>
                        <a:rPr lang="en-US" sz="1600"/>
                        <a:t>8</a:t>
                      </a:r>
                      <a:endParaRPr lang="en-US" sz="1600" dirty="0"/>
                    </a:p>
                  </a:txBody>
                  <a:tcPr anchor="ctr"/>
                </a:tc>
                <a:tc hMerge="1">
                  <a:txBody>
                    <a:bodyPr/>
                    <a:lstStyle/>
                    <a:p>
                      <a:pPr algn="ctr"/>
                      <a:r>
                        <a:rPr lang="en-US" sz="1600" dirty="0"/>
                        <a:t>8</a:t>
                      </a:r>
                    </a:p>
                  </a:txBody>
                  <a:tcPr/>
                </a:tc>
                <a:tc>
                  <a:txBody>
                    <a:bodyPr/>
                    <a:lstStyle/>
                    <a:p>
                      <a:pPr algn="ctr"/>
                      <a:r>
                        <a:rPr lang="en-US" sz="1600" dirty="0"/>
                        <a:t>Clock speed</a:t>
                      </a:r>
                    </a:p>
                  </a:txBody>
                  <a:tcPr anchor="ctr"/>
                </a:tc>
                <a:tc>
                  <a:txBody>
                    <a:bodyPr/>
                    <a:lstStyle/>
                    <a:p>
                      <a:pPr algn="ctr"/>
                      <a:r>
                        <a:rPr lang="en-US" sz="1600" dirty="0"/>
                        <a:t>4 GHz</a:t>
                      </a:r>
                    </a:p>
                  </a:txBody>
                  <a:tcPr anchor="ctr"/>
                </a:tc>
                <a:extLst>
                  <a:ext uri="{0D108BD9-81ED-4DB2-BD59-A6C34878D82A}">
                    <a16:rowId xmlns:a16="http://schemas.microsoft.com/office/drawing/2014/main" val="3063208969"/>
                  </a:ext>
                </a:extLst>
              </a:tr>
              <a:tr h="564078">
                <a:tc>
                  <a:txBody>
                    <a:bodyPr/>
                    <a:lstStyle/>
                    <a:p>
                      <a:pPr algn="ctr"/>
                      <a:r>
                        <a:rPr lang="en-US" sz="1600" dirty="0"/>
                        <a:t>Private L1 cache</a:t>
                      </a:r>
                    </a:p>
                  </a:txBody>
                  <a:tcPr anchor="ctr"/>
                </a:tc>
                <a:tc gridSpan="2">
                  <a:txBody>
                    <a:bodyPr/>
                    <a:lstStyle/>
                    <a:p>
                      <a:pPr algn="ctr"/>
                      <a:r>
                        <a:rPr lang="en-US" sz="1600" dirty="0"/>
                        <a:t>64 KB/CPU, stride prefetcher</a:t>
                      </a:r>
                    </a:p>
                  </a:txBody>
                  <a:tcPr anchor="ctr"/>
                </a:tc>
                <a:tc hMerge="1">
                  <a:txBody>
                    <a:bodyPr/>
                    <a:lstStyle/>
                    <a:p>
                      <a:pPr algn="ctr"/>
                      <a:r>
                        <a:rPr lang="en-US" sz="1600" dirty="0"/>
                        <a:t>64 KB/CPU, stride prefetcher</a:t>
                      </a:r>
                    </a:p>
                  </a:txBody>
                  <a:tcPr/>
                </a:tc>
                <a:tc>
                  <a:txBody>
                    <a:bodyPr/>
                    <a:lstStyle/>
                    <a:p>
                      <a:pPr algn="ctr"/>
                      <a:r>
                        <a:rPr lang="en-US" sz="1600" dirty="0"/>
                        <a:t>Shared L2 cache</a:t>
                      </a:r>
                    </a:p>
                  </a:txBody>
                  <a:tcPr anchor="ctr"/>
                </a:tc>
                <a:tc>
                  <a:txBody>
                    <a:bodyPr/>
                    <a:lstStyle/>
                    <a:p>
                      <a:pPr algn="ctr"/>
                      <a:r>
                        <a:rPr lang="en-US" sz="1600" dirty="0"/>
                        <a:t>2 MB, stride prefetcher</a:t>
                      </a:r>
                    </a:p>
                  </a:txBody>
                  <a:tcPr anchor="ctr"/>
                </a:tc>
                <a:extLst>
                  <a:ext uri="{0D108BD9-81ED-4DB2-BD59-A6C34878D82A}">
                    <a16:rowId xmlns:a16="http://schemas.microsoft.com/office/drawing/2014/main" val="687738233"/>
                  </a:ext>
                </a:extLst>
              </a:tr>
              <a:tr h="349793">
                <a:tc>
                  <a:txBody>
                    <a:bodyPr/>
                    <a:lstStyle/>
                    <a:p>
                      <a:pPr algn="ctr"/>
                      <a:r>
                        <a:rPr lang="en-US" sz="1600" dirty="0"/>
                        <a:t>DRAM size</a:t>
                      </a:r>
                    </a:p>
                  </a:txBody>
                  <a:tcPr anchor="ctr"/>
                </a:tc>
                <a:tc gridSpan="2">
                  <a:txBody>
                    <a:bodyPr/>
                    <a:lstStyle/>
                    <a:p>
                      <a:pPr algn="ctr"/>
                      <a:r>
                        <a:rPr lang="en-US" sz="1600"/>
                        <a:t>3 GB</a:t>
                      </a:r>
                      <a:endParaRPr lang="en-US" sz="1600" dirty="0"/>
                    </a:p>
                  </a:txBody>
                  <a:tcPr anchor="ctr"/>
                </a:tc>
                <a:tc hMerge="1">
                  <a:txBody>
                    <a:bodyPr/>
                    <a:lstStyle/>
                    <a:p>
                      <a:pPr algn="ctr"/>
                      <a:r>
                        <a:rPr lang="en-US" sz="1600" dirty="0"/>
                        <a:t>3 GB</a:t>
                      </a:r>
                    </a:p>
                  </a:txBody>
                  <a:tcPr/>
                </a:tc>
                <a:tc>
                  <a:txBody>
                    <a:bodyPr/>
                    <a:lstStyle/>
                    <a:p>
                      <a:pPr algn="ctr"/>
                      <a:r>
                        <a:rPr lang="en-US" sz="1600" dirty="0"/>
                        <a:t>DRAM channels</a:t>
                      </a:r>
                    </a:p>
                  </a:txBody>
                  <a:tcPr anchor="ctr"/>
                </a:tc>
                <a:tc>
                  <a:txBody>
                    <a:bodyPr/>
                    <a:lstStyle/>
                    <a:p>
                      <a:pPr algn="ctr"/>
                      <a:r>
                        <a:rPr lang="en-US" sz="1600" dirty="0"/>
                        <a:t>2</a:t>
                      </a:r>
                    </a:p>
                  </a:txBody>
                  <a:tcPr anchor="ctr"/>
                </a:tc>
                <a:extLst>
                  <a:ext uri="{0D108BD9-81ED-4DB2-BD59-A6C34878D82A}">
                    <a16:rowId xmlns:a16="http://schemas.microsoft.com/office/drawing/2014/main" val="950688716"/>
                  </a:ext>
                </a:extLst>
              </a:tr>
              <a:tr h="349793">
                <a:tc>
                  <a:txBody>
                    <a:bodyPr/>
                    <a:lstStyle/>
                    <a:p>
                      <a:pPr algn="ctr"/>
                      <a:r>
                        <a:rPr lang="en-US" sz="1600" dirty="0"/>
                        <a:t>DRAM config.</a:t>
                      </a:r>
                    </a:p>
                  </a:txBody>
                  <a:tcPr anchor="ctr"/>
                </a:tc>
                <a:tc gridSpan="2">
                  <a:txBody>
                    <a:bodyPr/>
                    <a:lstStyle/>
                    <a:p>
                      <a:pPr algn="ctr"/>
                      <a:r>
                        <a:rPr lang="en-US" sz="1600"/>
                        <a:t>DDR4</a:t>
                      </a:r>
                      <a:endParaRPr lang="en-US" sz="1600" dirty="0"/>
                    </a:p>
                  </a:txBody>
                  <a:tcPr anchor="ctr"/>
                </a:tc>
                <a:tc hMerge="1">
                  <a:txBody>
                    <a:bodyPr/>
                    <a:lstStyle/>
                    <a:p>
                      <a:pPr algn="ctr"/>
                      <a:r>
                        <a:rPr lang="en-US" sz="1600" dirty="0"/>
                        <a:t>DDR4</a:t>
                      </a:r>
                    </a:p>
                  </a:txBody>
                  <a:tcPr/>
                </a:tc>
                <a:tc>
                  <a:txBody>
                    <a:bodyPr/>
                    <a:lstStyle/>
                    <a:p>
                      <a:pPr algn="ctr"/>
                      <a:r>
                        <a:rPr lang="en-US" sz="1600" dirty="0"/>
                        <a:t>BPQ size</a:t>
                      </a:r>
                    </a:p>
                  </a:txBody>
                  <a:tcPr anchor="ctr"/>
                </a:tc>
                <a:tc>
                  <a:txBody>
                    <a:bodyPr/>
                    <a:lstStyle/>
                    <a:p>
                      <a:pPr algn="ctr"/>
                      <a:r>
                        <a:rPr lang="en-US" sz="1600" dirty="0"/>
                        <a:t>8 entries</a:t>
                      </a:r>
                    </a:p>
                  </a:txBody>
                  <a:tcPr anchor="ctr"/>
                </a:tc>
                <a:extLst>
                  <a:ext uri="{0D108BD9-81ED-4DB2-BD59-A6C34878D82A}">
                    <a16:rowId xmlns:a16="http://schemas.microsoft.com/office/drawing/2014/main" val="3250740762"/>
                  </a:ext>
                </a:extLst>
              </a:tr>
              <a:tr h="349793">
                <a:tc>
                  <a:txBody>
                    <a:bodyPr/>
                    <a:lstStyle/>
                    <a:p>
                      <a:pPr algn="ctr"/>
                      <a:r>
                        <a:rPr lang="en-US" sz="1600" dirty="0"/>
                        <a:t>CTT entries</a:t>
                      </a:r>
                    </a:p>
                  </a:txBody>
                  <a:tcPr anchor="ctr"/>
                </a:tc>
                <a:tc gridSpan="2">
                  <a:txBody>
                    <a:bodyPr/>
                    <a:lstStyle/>
                    <a:p>
                      <a:pPr algn="ctr"/>
                      <a:r>
                        <a:rPr lang="en-US" sz="1600"/>
                        <a:t>2048</a:t>
                      </a:r>
                      <a:endParaRPr lang="en-US" sz="1600" dirty="0"/>
                    </a:p>
                  </a:txBody>
                  <a:tcPr anchor="ctr"/>
                </a:tc>
                <a:tc hMerge="1">
                  <a:txBody>
                    <a:bodyPr/>
                    <a:lstStyle/>
                    <a:p>
                      <a:pPr algn="ctr"/>
                      <a:r>
                        <a:rPr lang="en-US" sz="1600" dirty="0"/>
                        <a:t>64K</a:t>
                      </a:r>
                    </a:p>
                  </a:txBody>
                  <a:tcPr/>
                </a:tc>
                <a:tc>
                  <a:txBody>
                    <a:bodyPr/>
                    <a:lstStyle/>
                    <a:p>
                      <a:pPr algn="ctr"/>
                      <a:r>
                        <a:rPr lang="en-US" sz="1600" dirty="0"/>
                        <a:t>CTT latency</a:t>
                      </a:r>
                    </a:p>
                  </a:txBody>
                  <a:tcPr anchor="ctr"/>
                </a:tc>
                <a:tc>
                  <a:txBody>
                    <a:bodyPr/>
                    <a:lstStyle/>
                    <a:p>
                      <a:pPr algn="ctr"/>
                      <a:r>
                        <a:rPr lang="en-US" sz="1600" dirty="0"/>
                        <a:t>0.79 ns</a:t>
                      </a:r>
                    </a:p>
                  </a:txBody>
                  <a:tcPr anchor="ctr"/>
                </a:tc>
                <a:extLst>
                  <a:ext uri="{0D108BD9-81ED-4DB2-BD59-A6C34878D82A}">
                    <a16:rowId xmlns:a16="http://schemas.microsoft.com/office/drawing/2014/main" val="2159609805"/>
                  </a:ext>
                </a:extLst>
              </a:tr>
              <a:tr h="356260">
                <a:tc gridSpan="5">
                  <a:txBody>
                    <a:bodyPr/>
                    <a:lstStyle/>
                    <a:p>
                      <a:pPr algn="ctr"/>
                      <a:r>
                        <a:rPr lang="en-US" b="1" dirty="0">
                          <a:solidFill>
                            <a:schemeClr val="bg1"/>
                          </a:solidFill>
                        </a:rPr>
                        <a:t>Software</a:t>
                      </a:r>
                    </a:p>
                  </a:txBody>
                  <a:tcPr anchor="ctr">
                    <a:solidFill>
                      <a:schemeClr val="accent1"/>
                    </a:solidFill>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667062901"/>
                  </a:ext>
                </a:extLst>
              </a:tr>
              <a:tr h="349793">
                <a:tc gridSpan="2">
                  <a:txBody>
                    <a:bodyPr/>
                    <a:lstStyle/>
                    <a:p>
                      <a:pPr algn="ctr"/>
                      <a:r>
                        <a:rPr lang="en-US" sz="1600" dirty="0"/>
                        <a:t>OS kernel</a:t>
                      </a:r>
                    </a:p>
                  </a:txBody>
                  <a:tcPr anchor="ctr"/>
                </a:tc>
                <a:tc hMerge="1">
                  <a:txBody>
                    <a:bodyPr/>
                    <a:lstStyle/>
                    <a:p>
                      <a:pPr algn="ctr"/>
                      <a:endParaRPr lang="en-US" sz="1600" dirty="0"/>
                    </a:p>
                  </a:txBody>
                  <a:tcPr/>
                </a:tc>
                <a:tc>
                  <a:txBody>
                    <a:bodyPr/>
                    <a:lstStyle/>
                    <a:p>
                      <a:pPr algn="ctr"/>
                      <a:r>
                        <a:rPr lang="en-US" sz="1600" dirty="0"/>
                        <a:t>Linux 5.7.0</a:t>
                      </a:r>
                    </a:p>
                  </a:txBody>
                  <a:tcPr anchor="ctr"/>
                </a:tc>
                <a:tc>
                  <a:txBody>
                    <a:bodyPr/>
                    <a:lstStyle/>
                    <a:p>
                      <a:pPr algn="ctr"/>
                      <a:r>
                        <a:rPr lang="en-US" sz="1600" dirty="0"/>
                        <a:t>Distribution</a:t>
                      </a:r>
                    </a:p>
                  </a:txBody>
                  <a:tcPr anchor="ctr"/>
                </a:tc>
                <a:tc>
                  <a:txBody>
                    <a:bodyPr/>
                    <a:lstStyle/>
                    <a:p>
                      <a:pPr algn="ctr"/>
                      <a:r>
                        <a:rPr lang="en-US" sz="1600" dirty="0"/>
                        <a:t>Ubuntu 20.04</a:t>
                      </a:r>
                    </a:p>
                  </a:txBody>
                  <a:tcPr anchor="ctr"/>
                </a:tc>
                <a:extLst>
                  <a:ext uri="{0D108BD9-81ED-4DB2-BD59-A6C34878D82A}">
                    <a16:rowId xmlns:a16="http://schemas.microsoft.com/office/drawing/2014/main" val="2579866174"/>
                  </a:ext>
                </a:extLst>
              </a:tr>
            </a:tbl>
          </a:graphicData>
        </a:graphic>
      </p:graphicFrame>
    </p:spTree>
    <p:extLst>
      <p:ext uri="{BB962C8B-B14F-4D97-AF65-F5344CB8AC3E}">
        <p14:creationId xmlns:p14="http://schemas.microsoft.com/office/powerpoint/2010/main" val="505389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E5326F-B3FD-C05F-B697-46EFF5834EF8}"/>
              </a:ext>
            </a:extLst>
          </p:cNvPr>
          <p:cNvSpPr>
            <a:spLocks noGrp="1"/>
          </p:cNvSpPr>
          <p:nvPr>
            <p:ph type="title"/>
          </p:nvPr>
        </p:nvSpPr>
        <p:spPr/>
        <p:txBody>
          <a:bodyPr/>
          <a:lstStyle/>
          <a:p>
            <a:r>
              <a:rPr lang="en-US" dirty="0"/>
              <a:t>Evaluation: Prior work comparison</a:t>
            </a:r>
            <a:endParaRPr lang="en-US" baseline="30000" dirty="0"/>
          </a:p>
        </p:txBody>
      </p:sp>
      <p:graphicFrame>
        <p:nvGraphicFramePr>
          <p:cNvPr id="4" name="Table 3">
            <a:extLst>
              <a:ext uri="{FF2B5EF4-FFF2-40B4-BE49-F238E27FC236}">
                <a16:creationId xmlns:a16="http://schemas.microsoft.com/office/drawing/2014/main" id="{4645EFC6-E01C-7F8C-71BD-BA3C9820A5CB}"/>
              </a:ext>
            </a:extLst>
          </p:cNvPr>
          <p:cNvGraphicFramePr>
            <a:graphicFrameLocks noGrp="1"/>
          </p:cNvGraphicFramePr>
          <p:nvPr>
            <p:extLst>
              <p:ext uri="{D42A27DB-BD31-4B8C-83A1-F6EECF244321}">
                <p14:modId xmlns:p14="http://schemas.microsoft.com/office/powerpoint/2010/main" val="1712075021"/>
              </p:ext>
            </p:extLst>
          </p:nvPr>
        </p:nvGraphicFramePr>
        <p:xfrm>
          <a:off x="1815359" y="1836674"/>
          <a:ext cx="5474693" cy="2200962"/>
        </p:xfrm>
        <a:graphic>
          <a:graphicData uri="http://schemas.openxmlformats.org/drawingml/2006/table">
            <a:tbl>
              <a:tblPr firstRow="1" bandRow="1">
                <a:tableStyleId>{5C22544A-7EE6-4342-B048-85BDC9FD1C3A}</a:tableStyleId>
              </a:tblPr>
              <a:tblGrid>
                <a:gridCol w="2805780">
                  <a:extLst>
                    <a:ext uri="{9D8B030D-6E8A-4147-A177-3AD203B41FA5}">
                      <a16:colId xmlns:a16="http://schemas.microsoft.com/office/drawing/2014/main" val="1061783845"/>
                    </a:ext>
                  </a:extLst>
                </a:gridCol>
                <a:gridCol w="2668913">
                  <a:extLst>
                    <a:ext uri="{9D8B030D-6E8A-4147-A177-3AD203B41FA5}">
                      <a16:colId xmlns:a16="http://schemas.microsoft.com/office/drawing/2014/main" val="3793583883"/>
                    </a:ext>
                  </a:extLst>
                </a:gridCol>
              </a:tblGrid>
              <a:tr h="398374">
                <a:tc>
                  <a:txBody>
                    <a:bodyPr/>
                    <a:lstStyle/>
                    <a:p>
                      <a:pPr algn="ctr"/>
                      <a:r>
                        <a:rPr lang="en-US" sz="1800" b="1" dirty="0"/>
                        <a:t>Prior work:</a:t>
                      </a:r>
                    </a:p>
                    <a:p>
                      <a:pPr algn="ctr"/>
                      <a:r>
                        <a:rPr lang="en-US" sz="1800" b="1" dirty="0" err="1"/>
                        <a:t>zIO</a:t>
                      </a:r>
                      <a:r>
                        <a:rPr lang="en-US" sz="1800" b="1" dirty="0"/>
                        <a:t> [1], OS-based COA</a:t>
                      </a:r>
                    </a:p>
                  </a:txBody>
                  <a:tcPr/>
                </a:tc>
                <a:tc>
                  <a:txBody>
                    <a:bodyPr/>
                    <a:lstStyle/>
                    <a:p>
                      <a:pPr algn="ctr"/>
                      <a:r>
                        <a:rPr lang="en-US" sz="1800" b="1" dirty="0"/>
                        <a:t>Our proposal:</a:t>
                      </a:r>
                    </a:p>
                    <a:p>
                      <a:pPr algn="ctr"/>
                      <a:r>
                        <a:rPr lang="en-US" sz="1800" b="1" dirty="0"/>
                        <a:t>(MC)</a:t>
                      </a:r>
                      <a:r>
                        <a:rPr lang="en-US" sz="1800" b="1" baseline="30000" dirty="0"/>
                        <a:t>2</a:t>
                      </a:r>
                      <a:r>
                        <a:rPr lang="en-US" sz="1800" b="1" baseline="0" dirty="0"/>
                        <a:t>, lazy copy</a:t>
                      </a:r>
                    </a:p>
                  </a:txBody>
                  <a:tcPr/>
                </a:tc>
                <a:extLst>
                  <a:ext uri="{0D108BD9-81ED-4DB2-BD59-A6C34878D82A}">
                    <a16:rowId xmlns:a16="http://schemas.microsoft.com/office/drawing/2014/main" val="2213619548"/>
                  </a:ext>
                </a:extLst>
              </a:tr>
              <a:tr h="214509">
                <a:tc>
                  <a:txBody>
                    <a:bodyPr/>
                    <a:lstStyle/>
                    <a:p>
                      <a:pPr algn="ctr"/>
                      <a:r>
                        <a:rPr lang="en-US" sz="1800" b="1" dirty="0"/>
                        <a:t>Software-based</a:t>
                      </a:r>
                    </a:p>
                  </a:txBody>
                  <a:tcPr/>
                </a:tc>
                <a:tc>
                  <a:txBody>
                    <a:bodyPr/>
                    <a:lstStyle/>
                    <a:p>
                      <a:pPr algn="ctr"/>
                      <a:r>
                        <a:rPr lang="en-US" sz="1800" b="1" dirty="0"/>
                        <a:t>Hardware-based</a:t>
                      </a:r>
                    </a:p>
                  </a:txBody>
                  <a:tcPr/>
                </a:tc>
                <a:extLst>
                  <a:ext uri="{0D108BD9-81ED-4DB2-BD59-A6C34878D82A}">
                    <a16:rowId xmlns:a16="http://schemas.microsoft.com/office/drawing/2014/main" val="893644759"/>
                  </a:ext>
                </a:extLst>
              </a:tr>
              <a:tr h="398374">
                <a:tc>
                  <a:txBody>
                    <a:bodyPr/>
                    <a:lstStyle/>
                    <a:p>
                      <a:pPr algn="ctr"/>
                      <a:r>
                        <a:rPr lang="en-US" sz="1800" b="1" dirty="0"/>
                        <a:t>Page-granularity</a:t>
                      </a:r>
                    </a:p>
                  </a:txBody>
                  <a:tcPr/>
                </a:tc>
                <a:tc>
                  <a:txBody>
                    <a:bodyPr/>
                    <a:lstStyle/>
                    <a:p>
                      <a:pPr algn="ctr"/>
                      <a:r>
                        <a:rPr lang="en-US" sz="1800" b="1" dirty="0" err="1"/>
                        <a:t>Cacheline</a:t>
                      </a:r>
                      <a:r>
                        <a:rPr lang="en-US" sz="1800" b="1" dirty="0"/>
                        <a:t>-granularity</a:t>
                      </a:r>
                    </a:p>
                  </a:txBody>
                  <a:tcPr/>
                </a:tc>
                <a:extLst>
                  <a:ext uri="{0D108BD9-81ED-4DB2-BD59-A6C34878D82A}">
                    <a16:rowId xmlns:a16="http://schemas.microsoft.com/office/drawing/2014/main" val="2472923468"/>
                  </a:ext>
                </a:extLst>
              </a:tr>
              <a:tr h="398374">
                <a:tc>
                  <a:txBody>
                    <a:bodyPr/>
                    <a:lstStyle/>
                    <a:p>
                      <a:pPr algn="ctr"/>
                      <a:r>
                        <a:rPr lang="en-US" sz="1800" b="1" dirty="0"/>
                        <a:t>Requires TLB shootdowns</a:t>
                      </a:r>
                    </a:p>
                  </a:txBody>
                  <a:tcPr/>
                </a:tc>
                <a:tc>
                  <a:txBody>
                    <a:bodyPr/>
                    <a:lstStyle/>
                    <a:p>
                      <a:pPr algn="ctr"/>
                      <a:r>
                        <a:rPr lang="en-US" sz="1800" b="1" dirty="0"/>
                        <a:t>No shootdowns required</a:t>
                      </a:r>
                    </a:p>
                  </a:txBody>
                  <a:tcPr/>
                </a:tc>
                <a:extLst>
                  <a:ext uri="{0D108BD9-81ED-4DB2-BD59-A6C34878D82A}">
                    <a16:rowId xmlns:a16="http://schemas.microsoft.com/office/drawing/2014/main" val="672749838"/>
                  </a:ext>
                </a:extLst>
              </a:tr>
              <a:tr h="398374">
                <a:tc>
                  <a:txBody>
                    <a:bodyPr/>
                    <a:lstStyle/>
                    <a:p>
                      <a:pPr algn="ctr"/>
                      <a:r>
                        <a:rPr lang="en-US" sz="1800" b="1" dirty="0"/>
                        <a:t>High access penalties</a:t>
                      </a:r>
                    </a:p>
                  </a:txBody>
                  <a:tcPr/>
                </a:tc>
                <a:tc>
                  <a:txBody>
                    <a:bodyPr/>
                    <a:lstStyle/>
                    <a:p>
                      <a:pPr algn="ctr"/>
                      <a:r>
                        <a:rPr lang="en-US" sz="1800" b="1" dirty="0"/>
                        <a:t>Minimal access penalties</a:t>
                      </a:r>
                    </a:p>
                  </a:txBody>
                  <a:tcPr/>
                </a:tc>
                <a:extLst>
                  <a:ext uri="{0D108BD9-81ED-4DB2-BD59-A6C34878D82A}">
                    <a16:rowId xmlns:a16="http://schemas.microsoft.com/office/drawing/2014/main" val="4224897259"/>
                  </a:ext>
                </a:extLst>
              </a:tr>
            </a:tbl>
          </a:graphicData>
        </a:graphic>
      </p:graphicFrame>
      <p:sp>
        <p:nvSpPr>
          <p:cNvPr id="6" name="TextBox 5">
            <a:extLst>
              <a:ext uri="{FF2B5EF4-FFF2-40B4-BE49-F238E27FC236}">
                <a16:creationId xmlns:a16="http://schemas.microsoft.com/office/drawing/2014/main" id="{A5BBD506-653E-7AB3-8C6A-6B8A91DBFF72}"/>
              </a:ext>
            </a:extLst>
          </p:cNvPr>
          <p:cNvSpPr txBox="1"/>
          <p:nvPr/>
        </p:nvSpPr>
        <p:spPr>
          <a:xfrm>
            <a:off x="3091306" y="4774168"/>
            <a:ext cx="2959593" cy="369332"/>
          </a:xfrm>
          <a:prstGeom prst="rect">
            <a:avLst/>
          </a:prstGeom>
          <a:noFill/>
        </p:spPr>
        <p:txBody>
          <a:bodyPr wrap="none" rtlCol="0">
            <a:spAutoFit/>
          </a:bodyPr>
          <a:lstStyle/>
          <a:p>
            <a:r>
              <a:rPr lang="en-US" dirty="0"/>
              <a:t>[1]</a:t>
            </a:r>
            <a:r>
              <a:rPr lang="en-US" sz="1800" dirty="0"/>
              <a:t> </a:t>
            </a:r>
            <a:r>
              <a:rPr lang="en-US" sz="1800" i="1" dirty="0"/>
              <a:t>T. </a:t>
            </a:r>
            <a:r>
              <a:rPr lang="en-US" sz="1800" i="1" dirty="0" err="1"/>
              <a:t>Stamler</a:t>
            </a:r>
            <a:r>
              <a:rPr lang="en-US" sz="1800" i="1" dirty="0"/>
              <a:t> et. al.,  ODSI ‘22</a:t>
            </a:r>
            <a:endParaRPr lang="en-US" i="1" dirty="0"/>
          </a:p>
        </p:txBody>
      </p:sp>
    </p:spTree>
    <p:extLst>
      <p:ext uri="{BB962C8B-B14F-4D97-AF65-F5344CB8AC3E}">
        <p14:creationId xmlns:p14="http://schemas.microsoft.com/office/powerpoint/2010/main" val="1835144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E5326F-B3FD-C05F-B697-46EFF5834EF8}"/>
              </a:ext>
            </a:extLst>
          </p:cNvPr>
          <p:cNvSpPr>
            <a:spLocks noGrp="1"/>
          </p:cNvSpPr>
          <p:nvPr>
            <p:ph type="title"/>
          </p:nvPr>
        </p:nvSpPr>
        <p:spPr/>
        <p:txBody>
          <a:bodyPr/>
          <a:lstStyle/>
          <a:p>
            <a:r>
              <a:rPr lang="en-US" dirty="0"/>
              <a:t>Evaluation: Copy performance</a:t>
            </a:r>
            <a:endParaRPr lang="en-US" baseline="30000" dirty="0"/>
          </a:p>
        </p:txBody>
      </p:sp>
      <p:graphicFrame>
        <p:nvGraphicFramePr>
          <p:cNvPr id="3" name="Chart 2">
            <a:extLst>
              <a:ext uri="{FF2B5EF4-FFF2-40B4-BE49-F238E27FC236}">
                <a16:creationId xmlns:a16="http://schemas.microsoft.com/office/drawing/2014/main" id="{113B097E-A0F1-263D-B73F-4166452FDA75}"/>
              </a:ext>
            </a:extLst>
          </p:cNvPr>
          <p:cNvGraphicFramePr/>
          <p:nvPr>
            <p:extLst>
              <p:ext uri="{D42A27DB-BD31-4B8C-83A1-F6EECF244321}">
                <p14:modId xmlns:p14="http://schemas.microsoft.com/office/powerpoint/2010/main" val="2174106454"/>
              </p:ext>
            </p:extLst>
          </p:nvPr>
        </p:nvGraphicFramePr>
        <p:xfrm>
          <a:off x="1359877" y="1477108"/>
          <a:ext cx="6096000" cy="2999476"/>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656AEC29-86A2-606C-4C2F-DA91A531AB15}"/>
              </a:ext>
            </a:extLst>
          </p:cNvPr>
          <p:cNvSpPr txBox="1"/>
          <p:nvPr/>
        </p:nvSpPr>
        <p:spPr>
          <a:xfrm>
            <a:off x="7433256" y="2571750"/>
            <a:ext cx="761299" cy="369332"/>
          </a:xfrm>
          <a:prstGeom prst="rect">
            <a:avLst/>
          </a:prstGeom>
          <a:noFill/>
        </p:spPr>
        <p:txBody>
          <a:bodyPr wrap="none" rtlCol="0">
            <a:spAutoFit/>
          </a:bodyPr>
          <a:lstStyle/>
          <a:p>
            <a:pPr algn="ctr"/>
            <a:r>
              <a:rPr lang="en-US" b="1" dirty="0"/>
              <a:t>Faster</a:t>
            </a:r>
          </a:p>
        </p:txBody>
      </p:sp>
      <p:cxnSp>
        <p:nvCxnSpPr>
          <p:cNvPr id="6" name="Straight Arrow Connector 5">
            <a:extLst>
              <a:ext uri="{FF2B5EF4-FFF2-40B4-BE49-F238E27FC236}">
                <a16:creationId xmlns:a16="http://schemas.microsoft.com/office/drawing/2014/main" id="{78EAA2C1-F33D-FA67-74D7-7F0BFD860F85}"/>
              </a:ext>
            </a:extLst>
          </p:cNvPr>
          <p:cNvCxnSpPr>
            <a:cxnSpLocks/>
          </p:cNvCxnSpPr>
          <p:nvPr/>
        </p:nvCxnSpPr>
        <p:spPr>
          <a:xfrm flipH="1" flipV="1">
            <a:off x="7455876" y="2419760"/>
            <a:ext cx="1" cy="673311"/>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1C0CFFCC-8195-D14F-10B7-E695A2512859}"/>
              </a:ext>
            </a:extLst>
          </p:cNvPr>
          <p:cNvCxnSpPr>
            <a:cxnSpLocks/>
          </p:cNvCxnSpPr>
          <p:nvPr/>
        </p:nvCxnSpPr>
        <p:spPr>
          <a:xfrm flipV="1">
            <a:off x="7044836" y="2036566"/>
            <a:ext cx="0" cy="242602"/>
          </a:xfrm>
          <a:prstGeom prst="straightConnector1">
            <a:avLst/>
          </a:prstGeom>
          <a:ln>
            <a:solidFill>
              <a:schemeClr val="tx2"/>
            </a:solidFill>
            <a:headEnd type="triangle" w="med" len="med"/>
            <a:tailEnd type="diamond" w="med" len="med"/>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51983A6A-645D-2B44-CD6A-557A74559C1F}"/>
              </a:ext>
            </a:extLst>
          </p:cNvPr>
          <p:cNvSpPr txBox="1"/>
          <p:nvPr/>
        </p:nvSpPr>
        <p:spPr>
          <a:xfrm>
            <a:off x="7044836" y="1869649"/>
            <a:ext cx="701733" cy="523220"/>
          </a:xfrm>
          <a:prstGeom prst="rect">
            <a:avLst/>
          </a:prstGeom>
          <a:noFill/>
        </p:spPr>
        <p:txBody>
          <a:bodyPr wrap="square" rtlCol="0">
            <a:spAutoFit/>
          </a:bodyPr>
          <a:lstStyle/>
          <a:p>
            <a:pPr algn="ctr"/>
            <a:r>
              <a:rPr lang="en-US" sz="1400" b="1" dirty="0"/>
              <a:t>11x </a:t>
            </a:r>
          </a:p>
          <a:p>
            <a:pPr algn="ctr"/>
            <a:r>
              <a:rPr lang="en-US" sz="1400" b="1" dirty="0"/>
              <a:t>faster!</a:t>
            </a:r>
          </a:p>
        </p:txBody>
      </p:sp>
    </p:spTree>
    <p:extLst>
      <p:ext uri="{BB962C8B-B14F-4D97-AF65-F5344CB8AC3E}">
        <p14:creationId xmlns:p14="http://schemas.microsoft.com/office/powerpoint/2010/main" val="209535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graphicEl>
                                              <a:chart seriesIdx="3" categoryIdx="-4" bldStep="series"/>
                                            </p:graphicEl>
                                          </p:spTgt>
                                        </p:tgtEl>
                                        <p:attrNameLst>
                                          <p:attrName>style.visibility</p:attrName>
                                        </p:attrNameLst>
                                      </p:cBhvr>
                                      <p:to>
                                        <p:strVal val="visible"/>
                                      </p:to>
                                    </p:set>
                                    <p:animEffect transition="in" filter="wipe(left)">
                                      <p:cBhvr>
                                        <p:cTn id="7" dur="500"/>
                                        <p:tgtEl>
                                          <p:spTgt spid="3">
                                            <p:graphicEl>
                                              <a:chart seriesIdx="3" categoryIdx="-4" bldStep="series"/>
                                            </p:graphic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1" nodeType="clickEffect">
                                  <p:stCondLst>
                                    <p:cond delay="0"/>
                                  </p:stCondLst>
                                  <p:childTnLst>
                                    <p:set>
                                      <p:cBhvr>
                                        <p:cTn id="18" dur="1" fill="hold">
                                          <p:stCondLst>
                                            <p:cond delay="0"/>
                                          </p:stCondLst>
                                        </p:cTn>
                                        <p:tgtEl>
                                          <p:spTgt spid="3">
                                            <p:graphicEl>
                                              <a:chart seriesIdx="2" categoryIdx="-4" bldStep="series"/>
                                            </p:graphicEl>
                                          </p:spTgt>
                                        </p:tgtEl>
                                        <p:attrNameLst>
                                          <p:attrName>style.visibility</p:attrName>
                                        </p:attrNameLst>
                                      </p:cBhvr>
                                      <p:to>
                                        <p:strVal val="visible"/>
                                      </p:to>
                                    </p:set>
                                    <p:animEffect transition="in" filter="wipe(left)">
                                      <p:cBhvr>
                                        <p:cTn id="19" dur="500"/>
                                        <p:tgtEl>
                                          <p:spTgt spid="3">
                                            <p:graphicEl>
                                              <a:chart seriesIdx="2"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Chart bld="series"/>
        </p:bldSub>
      </p:bldGraphic>
      <p:bldGraphic spid="3" grpId="1" uiExpand="1">
        <p:bldSub>
          <a:bldChart bld="series"/>
        </p:bldSub>
      </p:bldGraphic>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E5326F-B3FD-C05F-B697-46EFF5834EF8}"/>
              </a:ext>
            </a:extLst>
          </p:cNvPr>
          <p:cNvSpPr>
            <a:spLocks noGrp="1"/>
          </p:cNvSpPr>
          <p:nvPr>
            <p:ph type="title"/>
          </p:nvPr>
        </p:nvSpPr>
        <p:spPr/>
        <p:txBody>
          <a:bodyPr/>
          <a:lstStyle/>
          <a:p>
            <a:r>
              <a:rPr lang="en-US" dirty="0"/>
              <a:t>Evaluation: Copy + access runtime</a:t>
            </a:r>
            <a:endParaRPr lang="en-US" baseline="30000" dirty="0"/>
          </a:p>
        </p:txBody>
      </p:sp>
      <p:graphicFrame>
        <p:nvGraphicFramePr>
          <p:cNvPr id="3" name="Chart 2">
            <a:extLst>
              <a:ext uri="{FF2B5EF4-FFF2-40B4-BE49-F238E27FC236}">
                <a16:creationId xmlns:a16="http://schemas.microsoft.com/office/drawing/2014/main" id="{33AC32BB-0070-51D7-1D05-F83D2FC14194}"/>
              </a:ext>
            </a:extLst>
          </p:cNvPr>
          <p:cNvGraphicFramePr/>
          <p:nvPr/>
        </p:nvGraphicFramePr>
        <p:xfrm>
          <a:off x="929419" y="1564572"/>
          <a:ext cx="7285161" cy="2999476"/>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F5643556-71DC-CF54-7BAA-78A076A10C53}"/>
              </a:ext>
            </a:extLst>
          </p:cNvPr>
          <p:cNvSpPr txBox="1"/>
          <p:nvPr/>
        </p:nvSpPr>
        <p:spPr>
          <a:xfrm>
            <a:off x="8214580" y="2571750"/>
            <a:ext cx="761299" cy="369332"/>
          </a:xfrm>
          <a:prstGeom prst="rect">
            <a:avLst/>
          </a:prstGeom>
          <a:noFill/>
        </p:spPr>
        <p:txBody>
          <a:bodyPr wrap="none" rtlCol="0">
            <a:spAutoFit/>
          </a:bodyPr>
          <a:lstStyle/>
          <a:p>
            <a:pPr algn="ctr"/>
            <a:r>
              <a:rPr lang="en-US" b="1" dirty="0"/>
              <a:t>Faster</a:t>
            </a:r>
          </a:p>
        </p:txBody>
      </p:sp>
      <p:cxnSp>
        <p:nvCxnSpPr>
          <p:cNvPr id="7" name="Straight Arrow Connector 6">
            <a:extLst>
              <a:ext uri="{FF2B5EF4-FFF2-40B4-BE49-F238E27FC236}">
                <a16:creationId xmlns:a16="http://schemas.microsoft.com/office/drawing/2014/main" id="{2C89B08A-BEE5-0DF9-5018-47B18B9D2A56}"/>
              </a:ext>
            </a:extLst>
          </p:cNvPr>
          <p:cNvCxnSpPr>
            <a:cxnSpLocks/>
          </p:cNvCxnSpPr>
          <p:nvPr/>
        </p:nvCxnSpPr>
        <p:spPr>
          <a:xfrm flipH="1" flipV="1">
            <a:off x="8214580" y="2419760"/>
            <a:ext cx="1" cy="673311"/>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810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graphicEl>
                                              <a:chart seriesIdx="3" categoryIdx="-4" bldStep="series"/>
                                            </p:graphicEl>
                                          </p:spTgt>
                                        </p:tgtEl>
                                        <p:attrNameLst>
                                          <p:attrName>style.visibility</p:attrName>
                                        </p:attrNameLst>
                                      </p:cBhvr>
                                      <p:to>
                                        <p:strVal val="visible"/>
                                      </p:to>
                                    </p:set>
                                    <p:animEffect transition="in" filter="wipe(left)">
                                      <p:cBhvr>
                                        <p:cTn id="7" dur="500"/>
                                        <p:tgtEl>
                                          <p:spTgt spid="3">
                                            <p:graphicEl>
                                              <a:chart seriesIdx="3" categoryIdx="-4" bldStep="series"/>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graphicEl>
                                              <a:chart seriesIdx="4" categoryIdx="-4" bldStep="series"/>
                                            </p:graphicEl>
                                          </p:spTgt>
                                        </p:tgtEl>
                                        <p:attrNameLst>
                                          <p:attrName>style.visibility</p:attrName>
                                        </p:attrNameLst>
                                      </p:cBhvr>
                                      <p:to>
                                        <p:strVal val="visible"/>
                                      </p:to>
                                    </p:set>
                                    <p:animEffect transition="in" filter="wipe(left)">
                                      <p:cBhvr>
                                        <p:cTn id="12" dur="500"/>
                                        <p:tgtEl>
                                          <p:spTgt spid="3">
                                            <p:graphicEl>
                                              <a:chart seriesIdx="4"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Chart bld="series"/>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E5326F-B3FD-C05F-B697-46EFF5834EF8}"/>
              </a:ext>
            </a:extLst>
          </p:cNvPr>
          <p:cNvSpPr>
            <a:spLocks noGrp="1"/>
          </p:cNvSpPr>
          <p:nvPr>
            <p:ph type="title"/>
          </p:nvPr>
        </p:nvSpPr>
        <p:spPr/>
        <p:txBody>
          <a:bodyPr/>
          <a:lstStyle/>
          <a:p>
            <a:r>
              <a:rPr lang="en-US" dirty="0"/>
              <a:t>Evaluation: Cicada transaction throughput</a:t>
            </a:r>
            <a:endParaRPr lang="en-US" baseline="30000" dirty="0"/>
          </a:p>
        </p:txBody>
      </p:sp>
      <p:pic>
        <p:nvPicPr>
          <p:cNvPr id="2" name="Picture 1">
            <a:extLst>
              <a:ext uri="{FF2B5EF4-FFF2-40B4-BE49-F238E27FC236}">
                <a16:creationId xmlns:a16="http://schemas.microsoft.com/office/drawing/2014/main" id="{34A96595-5EB9-7BB4-E42E-E2041C31D228}"/>
              </a:ext>
            </a:extLst>
          </p:cNvPr>
          <p:cNvPicPr>
            <a:picLocks noChangeAspect="1"/>
          </p:cNvPicPr>
          <p:nvPr/>
        </p:nvPicPr>
        <p:blipFill>
          <a:blip r:embed="rId3"/>
          <a:stretch>
            <a:fillRect/>
          </a:stretch>
        </p:blipFill>
        <p:spPr>
          <a:xfrm>
            <a:off x="1480479" y="1830389"/>
            <a:ext cx="6183041" cy="2402736"/>
          </a:xfrm>
          <a:prstGeom prst="rect">
            <a:avLst/>
          </a:prstGeom>
        </p:spPr>
      </p:pic>
      <p:sp>
        <p:nvSpPr>
          <p:cNvPr id="4" name="TextBox 3">
            <a:extLst>
              <a:ext uri="{FF2B5EF4-FFF2-40B4-BE49-F238E27FC236}">
                <a16:creationId xmlns:a16="http://schemas.microsoft.com/office/drawing/2014/main" id="{ED31C414-DAE5-7BB4-AFD0-1C30C629DA71}"/>
              </a:ext>
            </a:extLst>
          </p:cNvPr>
          <p:cNvSpPr txBox="1"/>
          <p:nvPr/>
        </p:nvSpPr>
        <p:spPr>
          <a:xfrm>
            <a:off x="7663520" y="2847091"/>
            <a:ext cx="761299" cy="369332"/>
          </a:xfrm>
          <a:prstGeom prst="rect">
            <a:avLst/>
          </a:prstGeom>
          <a:noFill/>
        </p:spPr>
        <p:txBody>
          <a:bodyPr wrap="none" rtlCol="0">
            <a:spAutoFit/>
          </a:bodyPr>
          <a:lstStyle/>
          <a:p>
            <a:pPr algn="ctr"/>
            <a:r>
              <a:rPr lang="en-US" b="1" dirty="0"/>
              <a:t>Faster</a:t>
            </a:r>
          </a:p>
        </p:txBody>
      </p:sp>
      <p:cxnSp>
        <p:nvCxnSpPr>
          <p:cNvPr id="6" name="Straight Arrow Connector 5">
            <a:extLst>
              <a:ext uri="{FF2B5EF4-FFF2-40B4-BE49-F238E27FC236}">
                <a16:creationId xmlns:a16="http://schemas.microsoft.com/office/drawing/2014/main" id="{476A757A-C656-3AB4-004F-EE5FA5790F9D}"/>
              </a:ext>
            </a:extLst>
          </p:cNvPr>
          <p:cNvCxnSpPr>
            <a:cxnSpLocks/>
          </p:cNvCxnSpPr>
          <p:nvPr/>
        </p:nvCxnSpPr>
        <p:spPr>
          <a:xfrm flipH="1" flipV="1">
            <a:off x="7663520" y="2695101"/>
            <a:ext cx="1" cy="6733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0053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E5326F-B3FD-C05F-B697-46EFF5834EF8}"/>
              </a:ext>
            </a:extLst>
          </p:cNvPr>
          <p:cNvSpPr>
            <a:spLocks noGrp="1"/>
          </p:cNvSpPr>
          <p:nvPr>
            <p:ph type="title"/>
          </p:nvPr>
        </p:nvSpPr>
        <p:spPr/>
        <p:txBody>
          <a:bodyPr/>
          <a:lstStyle/>
          <a:p>
            <a:r>
              <a:rPr lang="en-US" dirty="0"/>
              <a:t>Evaluation: </a:t>
            </a:r>
            <a:r>
              <a:rPr lang="en-US" dirty="0" err="1"/>
              <a:t>Protobuf</a:t>
            </a:r>
            <a:r>
              <a:rPr lang="en-US" dirty="0"/>
              <a:t> and MongoDB</a:t>
            </a:r>
            <a:endParaRPr lang="en-US" baseline="30000" dirty="0"/>
          </a:p>
        </p:txBody>
      </p:sp>
      <p:pic>
        <p:nvPicPr>
          <p:cNvPr id="7" name="Picture 6">
            <a:extLst>
              <a:ext uri="{FF2B5EF4-FFF2-40B4-BE49-F238E27FC236}">
                <a16:creationId xmlns:a16="http://schemas.microsoft.com/office/drawing/2014/main" id="{D28D272A-D7E3-B544-B831-B2534993A419}"/>
              </a:ext>
            </a:extLst>
          </p:cNvPr>
          <p:cNvPicPr>
            <a:picLocks noChangeAspect="1"/>
          </p:cNvPicPr>
          <p:nvPr/>
        </p:nvPicPr>
        <p:blipFill rotWithShape="1">
          <a:blip r:embed="rId3"/>
          <a:srcRect b="48817"/>
          <a:stretch/>
        </p:blipFill>
        <p:spPr>
          <a:xfrm>
            <a:off x="770046" y="2218660"/>
            <a:ext cx="3588525" cy="1499616"/>
          </a:xfrm>
          <a:prstGeom prst="rect">
            <a:avLst/>
          </a:prstGeom>
        </p:spPr>
      </p:pic>
      <p:cxnSp>
        <p:nvCxnSpPr>
          <p:cNvPr id="12" name="Straight Arrow Connector 11">
            <a:extLst>
              <a:ext uri="{FF2B5EF4-FFF2-40B4-BE49-F238E27FC236}">
                <a16:creationId xmlns:a16="http://schemas.microsoft.com/office/drawing/2014/main" id="{9D9ADF58-8C41-AD0B-DF0E-8255689EACBD}"/>
              </a:ext>
            </a:extLst>
          </p:cNvPr>
          <p:cNvCxnSpPr>
            <a:cxnSpLocks/>
          </p:cNvCxnSpPr>
          <p:nvPr/>
        </p:nvCxnSpPr>
        <p:spPr>
          <a:xfrm>
            <a:off x="2984585" y="2897026"/>
            <a:ext cx="793892"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27F5CE1-5737-2AF6-0AD7-FA7E9D84CB6B}"/>
              </a:ext>
            </a:extLst>
          </p:cNvPr>
          <p:cNvSpPr txBox="1"/>
          <p:nvPr/>
        </p:nvSpPr>
        <p:spPr>
          <a:xfrm>
            <a:off x="2978258" y="2897026"/>
            <a:ext cx="800219" cy="261610"/>
          </a:xfrm>
          <a:prstGeom prst="rect">
            <a:avLst/>
          </a:prstGeom>
          <a:noFill/>
        </p:spPr>
        <p:txBody>
          <a:bodyPr wrap="none" rtlCol="0">
            <a:spAutoFit/>
          </a:bodyPr>
          <a:lstStyle/>
          <a:p>
            <a:pPr algn="ctr"/>
            <a:r>
              <a:rPr lang="en-US" sz="1100" b="1" dirty="0"/>
              <a:t>43% lower</a:t>
            </a:r>
          </a:p>
        </p:txBody>
      </p:sp>
      <p:pic>
        <p:nvPicPr>
          <p:cNvPr id="19" name="Picture 18">
            <a:extLst>
              <a:ext uri="{FF2B5EF4-FFF2-40B4-BE49-F238E27FC236}">
                <a16:creationId xmlns:a16="http://schemas.microsoft.com/office/drawing/2014/main" id="{4774849B-80FA-37D8-6B62-CA58E9BE91BC}"/>
              </a:ext>
            </a:extLst>
          </p:cNvPr>
          <p:cNvPicPr>
            <a:picLocks noChangeAspect="1"/>
          </p:cNvPicPr>
          <p:nvPr/>
        </p:nvPicPr>
        <p:blipFill rotWithShape="1">
          <a:blip r:embed="rId3"/>
          <a:srcRect t="53984"/>
          <a:stretch/>
        </p:blipFill>
        <p:spPr>
          <a:xfrm>
            <a:off x="4788307" y="2248396"/>
            <a:ext cx="3585649" cy="1347160"/>
          </a:xfrm>
          <a:prstGeom prst="rect">
            <a:avLst/>
          </a:prstGeom>
        </p:spPr>
      </p:pic>
      <p:cxnSp>
        <p:nvCxnSpPr>
          <p:cNvPr id="15" name="Straight Arrow Connector 14">
            <a:extLst>
              <a:ext uri="{FF2B5EF4-FFF2-40B4-BE49-F238E27FC236}">
                <a16:creationId xmlns:a16="http://schemas.microsoft.com/office/drawing/2014/main" id="{15A6CACD-7C17-C49D-C8D5-2135E5B6BF6E}"/>
              </a:ext>
            </a:extLst>
          </p:cNvPr>
          <p:cNvCxnSpPr>
            <a:cxnSpLocks/>
          </p:cNvCxnSpPr>
          <p:nvPr/>
        </p:nvCxnSpPr>
        <p:spPr>
          <a:xfrm>
            <a:off x="7346074" y="2879631"/>
            <a:ext cx="334066" cy="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1383E387-B164-57C6-F730-0E8982850CA3}"/>
              </a:ext>
            </a:extLst>
          </p:cNvPr>
          <p:cNvSpPr txBox="1"/>
          <p:nvPr/>
        </p:nvSpPr>
        <p:spPr>
          <a:xfrm>
            <a:off x="7133089" y="2897026"/>
            <a:ext cx="800219" cy="261610"/>
          </a:xfrm>
          <a:prstGeom prst="rect">
            <a:avLst/>
          </a:prstGeom>
          <a:noFill/>
        </p:spPr>
        <p:txBody>
          <a:bodyPr wrap="square" rtlCol="0">
            <a:spAutoFit/>
          </a:bodyPr>
          <a:lstStyle/>
          <a:p>
            <a:pPr algn="ctr"/>
            <a:r>
              <a:rPr lang="en-US" sz="1100" b="1" dirty="0"/>
              <a:t>15% lower</a:t>
            </a:r>
          </a:p>
        </p:txBody>
      </p:sp>
      <p:grpSp>
        <p:nvGrpSpPr>
          <p:cNvPr id="6" name="Group 5">
            <a:extLst>
              <a:ext uri="{FF2B5EF4-FFF2-40B4-BE49-F238E27FC236}">
                <a16:creationId xmlns:a16="http://schemas.microsoft.com/office/drawing/2014/main" id="{E39C9A7A-EE46-4336-E418-25AA5501CA16}"/>
              </a:ext>
            </a:extLst>
          </p:cNvPr>
          <p:cNvGrpSpPr/>
          <p:nvPr/>
        </p:nvGrpSpPr>
        <p:grpSpPr>
          <a:xfrm>
            <a:off x="2123726" y="1849327"/>
            <a:ext cx="881164" cy="369332"/>
            <a:chOff x="1994609" y="3517227"/>
            <a:chExt cx="881164" cy="369332"/>
          </a:xfrm>
        </p:grpSpPr>
        <p:sp>
          <p:nvSpPr>
            <p:cNvPr id="2" name="TextBox 1">
              <a:extLst>
                <a:ext uri="{FF2B5EF4-FFF2-40B4-BE49-F238E27FC236}">
                  <a16:creationId xmlns:a16="http://schemas.microsoft.com/office/drawing/2014/main" id="{1AF77E01-B891-8ACA-A5D9-2975A99E9C0C}"/>
                </a:ext>
              </a:extLst>
            </p:cNvPr>
            <p:cNvSpPr txBox="1"/>
            <p:nvPr/>
          </p:nvSpPr>
          <p:spPr>
            <a:xfrm>
              <a:off x="2054541" y="3517227"/>
              <a:ext cx="761299" cy="369332"/>
            </a:xfrm>
            <a:prstGeom prst="rect">
              <a:avLst/>
            </a:prstGeom>
            <a:noFill/>
          </p:spPr>
          <p:txBody>
            <a:bodyPr wrap="none" rtlCol="0">
              <a:spAutoFit/>
            </a:bodyPr>
            <a:lstStyle/>
            <a:p>
              <a:pPr algn="ctr"/>
              <a:r>
                <a:rPr lang="en-US" b="1" dirty="0"/>
                <a:t>Faster</a:t>
              </a:r>
            </a:p>
          </p:txBody>
        </p:sp>
        <p:cxnSp>
          <p:nvCxnSpPr>
            <p:cNvPr id="3" name="Straight Arrow Connector 2">
              <a:extLst>
                <a:ext uri="{FF2B5EF4-FFF2-40B4-BE49-F238E27FC236}">
                  <a16:creationId xmlns:a16="http://schemas.microsoft.com/office/drawing/2014/main" id="{35512E18-8425-CAA5-0E9A-93BD8A8EEB7D}"/>
                </a:ext>
              </a:extLst>
            </p:cNvPr>
            <p:cNvCxnSpPr>
              <a:cxnSpLocks/>
            </p:cNvCxnSpPr>
            <p:nvPr/>
          </p:nvCxnSpPr>
          <p:spPr>
            <a:xfrm flipH="1">
              <a:off x="1994609" y="3863995"/>
              <a:ext cx="88116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8" name="Group 7">
            <a:extLst>
              <a:ext uri="{FF2B5EF4-FFF2-40B4-BE49-F238E27FC236}">
                <a16:creationId xmlns:a16="http://schemas.microsoft.com/office/drawing/2014/main" id="{8FAA01E4-EA58-FE64-16B6-FF0E7A323624}"/>
              </a:ext>
            </a:extLst>
          </p:cNvPr>
          <p:cNvGrpSpPr/>
          <p:nvPr/>
        </p:nvGrpSpPr>
        <p:grpSpPr>
          <a:xfrm>
            <a:off x="6140919" y="1849327"/>
            <a:ext cx="881164" cy="369332"/>
            <a:chOff x="1994609" y="3517227"/>
            <a:chExt cx="881164" cy="369332"/>
          </a:xfrm>
        </p:grpSpPr>
        <p:sp>
          <p:nvSpPr>
            <p:cNvPr id="9" name="TextBox 8">
              <a:extLst>
                <a:ext uri="{FF2B5EF4-FFF2-40B4-BE49-F238E27FC236}">
                  <a16:creationId xmlns:a16="http://schemas.microsoft.com/office/drawing/2014/main" id="{732AB28B-51C9-C735-7C54-12D14FA34069}"/>
                </a:ext>
              </a:extLst>
            </p:cNvPr>
            <p:cNvSpPr txBox="1"/>
            <p:nvPr/>
          </p:nvSpPr>
          <p:spPr>
            <a:xfrm>
              <a:off x="2054541" y="3517227"/>
              <a:ext cx="761299" cy="369332"/>
            </a:xfrm>
            <a:prstGeom prst="rect">
              <a:avLst/>
            </a:prstGeom>
            <a:noFill/>
          </p:spPr>
          <p:txBody>
            <a:bodyPr wrap="none" rtlCol="0">
              <a:spAutoFit/>
            </a:bodyPr>
            <a:lstStyle/>
            <a:p>
              <a:pPr algn="ctr"/>
              <a:r>
                <a:rPr lang="en-US" b="1" dirty="0"/>
                <a:t>Faster</a:t>
              </a:r>
            </a:p>
          </p:txBody>
        </p:sp>
        <p:cxnSp>
          <p:nvCxnSpPr>
            <p:cNvPr id="10" name="Straight Arrow Connector 9">
              <a:extLst>
                <a:ext uri="{FF2B5EF4-FFF2-40B4-BE49-F238E27FC236}">
                  <a16:creationId xmlns:a16="http://schemas.microsoft.com/office/drawing/2014/main" id="{66484735-285F-E213-FFF1-34E78DBF78A4}"/>
                </a:ext>
              </a:extLst>
            </p:cNvPr>
            <p:cNvCxnSpPr>
              <a:cxnSpLocks/>
            </p:cNvCxnSpPr>
            <p:nvPr/>
          </p:nvCxnSpPr>
          <p:spPr>
            <a:xfrm flipH="1">
              <a:off x="1994609" y="3863995"/>
              <a:ext cx="88116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808728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E5326F-B3FD-C05F-B697-46EFF5834EF8}"/>
              </a:ext>
            </a:extLst>
          </p:cNvPr>
          <p:cNvSpPr>
            <a:spLocks noGrp="1"/>
          </p:cNvSpPr>
          <p:nvPr>
            <p:ph type="title"/>
          </p:nvPr>
        </p:nvSpPr>
        <p:spPr/>
        <p:txBody>
          <a:bodyPr/>
          <a:lstStyle/>
          <a:p>
            <a:r>
              <a:rPr lang="en-US"/>
              <a:t>High overhead of memory copies</a:t>
            </a:r>
            <a:endParaRPr lang="en-US" dirty="0"/>
          </a:p>
        </p:txBody>
      </p:sp>
      <p:grpSp>
        <p:nvGrpSpPr>
          <p:cNvPr id="10" name="Group 9">
            <a:extLst>
              <a:ext uri="{FF2B5EF4-FFF2-40B4-BE49-F238E27FC236}">
                <a16:creationId xmlns:a16="http://schemas.microsoft.com/office/drawing/2014/main" id="{24208B31-8F59-52FC-3B12-7CD66FA6BD26}"/>
              </a:ext>
            </a:extLst>
          </p:cNvPr>
          <p:cNvGrpSpPr/>
          <p:nvPr/>
        </p:nvGrpSpPr>
        <p:grpSpPr>
          <a:xfrm>
            <a:off x="267158" y="1554894"/>
            <a:ext cx="4553520" cy="2609521"/>
            <a:chOff x="-495848" y="3379358"/>
            <a:chExt cx="10071865" cy="6013173"/>
          </a:xfrm>
        </p:grpSpPr>
        <p:pic>
          <p:nvPicPr>
            <p:cNvPr id="11" name="Picture 10">
              <a:extLst>
                <a:ext uri="{FF2B5EF4-FFF2-40B4-BE49-F238E27FC236}">
                  <a16:creationId xmlns:a16="http://schemas.microsoft.com/office/drawing/2014/main" id="{F60D46EC-D319-DFF4-64AB-BA4D0112CA22}"/>
                </a:ext>
              </a:extLst>
            </p:cNvPr>
            <p:cNvPicPr>
              <a:picLocks noChangeAspect="1"/>
            </p:cNvPicPr>
            <p:nvPr/>
          </p:nvPicPr>
          <p:blipFill>
            <a:blip r:embed="rId3"/>
            <a:stretch>
              <a:fillRect/>
            </a:stretch>
          </p:blipFill>
          <p:spPr>
            <a:xfrm>
              <a:off x="-495848" y="3379358"/>
              <a:ext cx="10071865" cy="4151376"/>
            </a:xfrm>
            <a:prstGeom prst="rect">
              <a:avLst/>
            </a:prstGeom>
          </p:spPr>
        </p:pic>
        <p:sp>
          <p:nvSpPr>
            <p:cNvPr id="12" name="TextBox 11">
              <a:extLst>
                <a:ext uri="{FF2B5EF4-FFF2-40B4-BE49-F238E27FC236}">
                  <a16:creationId xmlns:a16="http://schemas.microsoft.com/office/drawing/2014/main" id="{0D7A4D72-21D4-EDF8-BE5F-584C6D86FC32}"/>
                </a:ext>
              </a:extLst>
            </p:cNvPr>
            <p:cNvSpPr txBox="1"/>
            <p:nvPr/>
          </p:nvSpPr>
          <p:spPr>
            <a:xfrm>
              <a:off x="914496" y="7761335"/>
              <a:ext cx="6791562" cy="1631196"/>
            </a:xfrm>
            <a:prstGeom prst="rect">
              <a:avLst/>
            </a:prstGeom>
            <a:noFill/>
          </p:spPr>
          <p:txBody>
            <a:bodyPr wrap="none" rtlCol="0">
              <a:spAutoFit/>
            </a:bodyPr>
            <a:lstStyle/>
            <a:p>
              <a:pPr algn="ctr"/>
              <a:r>
                <a:rPr lang="en-US" sz="2000" b="1" dirty="0"/>
                <a:t>Google datacenter profiling</a:t>
              </a:r>
            </a:p>
            <a:p>
              <a:pPr algn="ctr"/>
              <a:r>
                <a:rPr lang="en-US" sz="2000" dirty="0"/>
                <a:t>[S. </a:t>
              </a:r>
              <a:r>
                <a:rPr lang="en-US" sz="2000" dirty="0" err="1"/>
                <a:t>Kanev</a:t>
              </a:r>
              <a:r>
                <a:rPr lang="en-US" sz="2000" dirty="0"/>
                <a:t> et. al.,  ISCA ‘15] </a:t>
              </a:r>
            </a:p>
          </p:txBody>
        </p:sp>
      </p:grpSp>
      <p:grpSp>
        <p:nvGrpSpPr>
          <p:cNvPr id="19" name="Group 18">
            <a:extLst>
              <a:ext uri="{FF2B5EF4-FFF2-40B4-BE49-F238E27FC236}">
                <a16:creationId xmlns:a16="http://schemas.microsoft.com/office/drawing/2014/main" id="{57F99E1D-CCFE-7471-D326-378065C261F4}"/>
              </a:ext>
            </a:extLst>
          </p:cNvPr>
          <p:cNvGrpSpPr/>
          <p:nvPr/>
        </p:nvGrpSpPr>
        <p:grpSpPr>
          <a:xfrm>
            <a:off x="4863149" y="1554894"/>
            <a:ext cx="3915480" cy="2609521"/>
            <a:chOff x="5022321" y="1720645"/>
            <a:chExt cx="3915480" cy="2609521"/>
          </a:xfrm>
        </p:grpSpPr>
        <p:sp>
          <p:nvSpPr>
            <p:cNvPr id="15" name="TextBox 14">
              <a:extLst>
                <a:ext uri="{FF2B5EF4-FFF2-40B4-BE49-F238E27FC236}">
                  <a16:creationId xmlns:a16="http://schemas.microsoft.com/office/drawing/2014/main" id="{6161737F-6F56-42EE-0218-966D8D5E50ED}"/>
                </a:ext>
              </a:extLst>
            </p:cNvPr>
            <p:cNvSpPr txBox="1"/>
            <p:nvPr/>
          </p:nvSpPr>
          <p:spPr>
            <a:xfrm>
              <a:off x="5138055" y="3622280"/>
              <a:ext cx="3695435" cy="707886"/>
            </a:xfrm>
            <a:prstGeom prst="rect">
              <a:avLst/>
            </a:prstGeom>
            <a:noFill/>
          </p:spPr>
          <p:txBody>
            <a:bodyPr wrap="none" rtlCol="0">
              <a:spAutoFit/>
            </a:bodyPr>
            <a:lstStyle/>
            <a:p>
              <a:pPr algn="ctr"/>
              <a:r>
                <a:rPr lang="en-US" sz="2000" b="1" dirty="0"/>
                <a:t>Meta microservice profiling</a:t>
              </a:r>
            </a:p>
            <a:p>
              <a:pPr algn="ctr"/>
              <a:r>
                <a:rPr lang="en-US" sz="2000" dirty="0"/>
                <a:t>[A. </a:t>
              </a:r>
              <a:r>
                <a:rPr lang="en-US" sz="2000" dirty="0" err="1"/>
                <a:t>Sriraman</a:t>
              </a:r>
              <a:r>
                <a:rPr lang="en-US" sz="2000" dirty="0"/>
                <a:t> et. al.,  ASPLOS ‘20] </a:t>
              </a:r>
            </a:p>
          </p:txBody>
        </p:sp>
        <p:grpSp>
          <p:nvGrpSpPr>
            <p:cNvPr id="18" name="Group 17">
              <a:extLst>
                <a:ext uri="{FF2B5EF4-FFF2-40B4-BE49-F238E27FC236}">
                  <a16:creationId xmlns:a16="http://schemas.microsoft.com/office/drawing/2014/main" id="{F1753E9A-96DF-8A59-133B-5BEC7E637A86}"/>
                </a:ext>
              </a:extLst>
            </p:cNvPr>
            <p:cNvGrpSpPr/>
            <p:nvPr/>
          </p:nvGrpSpPr>
          <p:grpSpPr>
            <a:xfrm>
              <a:off x="5022321" y="1720645"/>
              <a:ext cx="3915480" cy="1801562"/>
              <a:chOff x="2002208" y="1303493"/>
              <a:chExt cx="6330372" cy="3072118"/>
            </a:xfrm>
          </p:grpSpPr>
          <p:pic>
            <p:nvPicPr>
              <p:cNvPr id="16" name="Picture 15">
                <a:extLst>
                  <a:ext uri="{FF2B5EF4-FFF2-40B4-BE49-F238E27FC236}">
                    <a16:creationId xmlns:a16="http://schemas.microsoft.com/office/drawing/2014/main" id="{533FE6DA-DFD4-C589-6CE2-1F613C6559CD}"/>
                  </a:ext>
                </a:extLst>
              </p:cNvPr>
              <p:cNvPicPr>
                <a:picLocks noChangeAspect="1"/>
              </p:cNvPicPr>
              <p:nvPr/>
            </p:nvPicPr>
            <p:blipFill>
              <a:blip r:embed="rId4"/>
              <a:stretch>
                <a:fillRect/>
              </a:stretch>
            </p:blipFill>
            <p:spPr>
              <a:xfrm>
                <a:off x="2020680" y="1303493"/>
                <a:ext cx="6311900" cy="2476500"/>
              </a:xfrm>
              <a:prstGeom prst="rect">
                <a:avLst/>
              </a:prstGeom>
            </p:spPr>
          </p:pic>
          <p:pic>
            <p:nvPicPr>
              <p:cNvPr id="17" name="Picture 16">
                <a:extLst>
                  <a:ext uri="{FF2B5EF4-FFF2-40B4-BE49-F238E27FC236}">
                    <a16:creationId xmlns:a16="http://schemas.microsoft.com/office/drawing/2014/main" id="{B2DE85A4-E329-F2C1-9D7A-F091C32099C9}"/>
                  </a:ext>
                </a:extLst>
              </p:cNvPr>
              <p:cNvPicPr>
                <a:picLocks noChangeAspect="1"/>
              </p:cNvPicPr>
              <p:nvPr/>
            </p:nvPicPr>
            <p:blipFill>
              <a:blip r:embed="rId5"/>
              <a:stretch>
                <a:fillRect/>
              </a:stretch>
            </p:blipFill>
            <p:spPr>
              <a:xfrm>
                <a:off x="2002208" y="3702511"/>
                <a:ext cx="6311900" cy="673100"/>
              </a:xfrm>
              <a:prstGeom prst="rect">
                <a:avLst/>
              </a:prstGeom>
            </p:spPr>
          </p:pic>
        </p:grpSp>
      </p:grpSp>
      <p:sp>
        <p:nvSpPr>
          <p:cNvPr id="20" name="Rectangle 19">
            <a:extLst>
              <a:ext uri="{FF2B5EF4-FFF2-40B4-BE49-F238E27FC236}">
                <a16:creationId xmlns:a16="http://schemas.microsoft.com/office/drawing/2014/main" id="{F7EBBA2C-3F48-6DEB-B1A6-F5D2A15BE421}"/>
              </a:ext>
            </a:extLst>
          </p:cNvPr>
          <p:cNvSpPr/>
          <p:nvPr/>
        </p:nvSpPr>
        <p:spPr>
          <a:xfrm>
            <a:off x="4013414" y="1848836"/>
            <a:ext cx="692150" cy="184727"/>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57038A3-BEFF-4EA8-BD10-05F35A8ED5B9}"/>
              </a:ext>
            </a:extLst>
          </p:cNvPr>
          <p:cNvSpPr/>
          <p:nvPr/>
        </p:nvSpPr>
        <p:spPr>
          <a:xfrm>
            <a:off x="5040379" y="1554894"/>
            <a:ext cx="841946" cy="339641"/>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9A0E9132-A4E9-62C0-8738-9F112341D4EC}"/>
              </a:ext>
            </a:extLst>
          </p:cNvPr>
          <p:cNvSpPr/>
          <p:nvPr/>
        </p:nvSpPr>
        <p:spPr>
          <a:xfrm>
            <a:off x="4013414" y="1848836"/>
            <a:ext cx="692150" cy="441337"/>
          </a:xfrm>
          <a:prstGeom prst="rect">
            <a:avLst/>
          </a:prstGeom>
          <a:noFill/>
          <a:ln w="381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463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1"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par>
                                <p:cTn id="13" presetID="22" presetClass="exit" presetSubtype="4" fill="hold" grpId="2" nodeType="withEffect">
                                  <p:stCondLst>
                                    <p:cond delay="0"/>
                                  </p:stCondLst>
                                  <p:childTnLst>
                                    <p:animEffect transition="out" filter="wipe(down)">
                                      <p:cBhvr>
                                        <p:cTn id="14" dur="500"/>
                                        <p:tgtEl>
                                          <p:spTgt spid="20"/>
                                        </p:tgtEl>
                                      </p:cBhvr>
                                    </p:animEffect>
                                    <p:set>
                                      <p:cBhvr>
                                        <p:cTn id="15" dur="1" fill="hold">
                                          <p:stCondLst>
                                            <p:cond delay="499"/>
                                          </p:stCondLst>
                                        </p:cTn>
                                        <p:tgtEl>
                                          <p:spTgt spid="2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up)">
                                      <p:cBhvr>
                                        <p:cTn id="2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1" animBg="1"/>
      <p:bldP spid="20" grpId="2" animBg="1"/>
      <p:bldP spid="23" grpId="0" animBg="1"/>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E5326F-B3FD-C05F-B697-46EFF5834EF8}"/>
              </a:ext>
            </a:extLst>
          </p:cNvPr>
          <p:cNvSpPr>
            <a:spLocks noGrp="1"/>
          </p:cNvSpPr>
          <p:nvPr>
            <p:ph type="title"/>
          </p:nvPr>
        </p:nvSpPr>
        <p:spPr/>
        <p:txBody>
          <a:bodyPr/>
          <a:lstStyle/>
          <a:p>
            <a:r>
              <a:rPr lang="en-US" dirty="0"/>
              <a:t>Summary</a:t>
            </a:r>
            <a:endParaRPr lang="en-US" baseline="30000" dirty="0"/>
          </a:p>
        </p:txBody>
      </p:sp>
      <p:sp>
        <p:nvSpPr>
          <p:cNvPr id="2" name="Text Placeholder 1">
            <a:extLst>
              <a:ext uri="{FF2B5EF4-FFF2-40B4-BE49-F238E27FC236}">
                <a16:creationId xmlns:a16="http://schemas.microsoft.com/office/drawing/2014/main" id="{89F8CE19-14E2-03E0-3E18-C320C325250F}"/>
              </a:ext>
            </a:extLst>
          </p:cNvPr>
          <p:cNvSpPr>
            <a:spLocks noGrp="1"/>
          </p:cNvSpPr>
          <p:nvPr>
            <p:ph type="body" sz="quarter" idx="11"/>
          </p:nvPr>
        </p:nvSpPr>
        <p:spPr>
          <a:xfrm>
            <a:off x="447922" y="1730667"/>
            <a:ext cx="8498853" cy="2365901"/>
          </a:xfrm>
        </p:spPr>
        <p:txBody>
          <a:bodyPr/>
          <a:lstStyle/>
          <a:p>
            <a:pPr>
              <a:lnSpc>
                <a:spcPct val="150000"/>
              </a:lnSpc>
            </a:pPr>
            <a:r>
              <a:rPr lang="en-US" sz="1600" dirty="0"/>
              <a:t>(MC)</a:t>
            </a:r>
            <a:r>
              <a:rPr lang="en-US" sz="1600" baseline="30000" dirty="0"/>
              <a:t>2</a:t>
            </a:r>
            <a:r>
              <a:rPr lang="en-US" sz="1600" dirty="0"/>
              <a:t>: a novel lazy copy mechanism at memory controller</a:t>
            </a:r>
          </a:p>
          <a:p>
            <a:pPr>
              <a:lnSpc>
                <a:spcPct val="150000"/>
              </a:lnSpc>
            </a:pPr>
            <a:r>
              <a:rPr lang="en-US" sz="1600" dirty="0"/>
              <a:t>Up to 11x faster than standard </a:t>
            </a:r>
            <a:r>
              <a:rPr lang="en-US" sz="1600" dirty="0" err="1"/>
              <a:t>memcpy</a:t>
            </a:r>
            <a:endParaRPr lang="en-US" sz="1600" dirty="0"/>
          </a:p>
          <a:p>
            <a:pPr>
              <a:lnSpc>
                <a:spcPct val="150000"/>
              </a:lnSpc>
            </a:pPr>
            <a:r>
              <a:rPr lang="en-US" sz="1600" dirty="0"/>
              <a:t>Provides benefits across many workloads:</a:t>
            </a:r>
          </a:p>
          <a:p>
            <a:pPr lvl="1"/>
            <a:r>
              <a:rPr lang="en-US" sz="1400" dirty="0"/>
              <a:t>43% speedup in a </a:t>
            </a:r>
            <a:r>
              <a:rPr lang="en-US" sz="1400" dirty="0" err="1"/>
              <a:t>Protobuf</a:t>
            </a:r>
            <a:r>
              <a:rPr lang="en-US" sz="1400" dirty="0"/>
              <a:t> benchmark</a:t>
            </a:r>
          </a:p>
          <a:p>
            <a:pPr lvl="1"/>
            <a:r>
              <a:rPr lang="en-US" sz="1400" dirty="0"/>
              <a:t>15% faster insertion operations in MongoDB</a:t>
            </a:r>
          </a:p>
          <a:p>
            <a:pPr lvl="1"/>
            <a:r>
              <a:rPr lang="en-US" sz="1400" dirty="0"/>
              <a:t>Up to 78% higher throughput for MVCC databases</a:t>
            </a:r>
            <a:endParaRPr lang="en-US" sz="1600" dirty="0"/>
          </a:p>
          <a:p>
            <a:pPr marL="0" indent="0" algn="ctr">
              <a:lnSpc>
                <a:spcPct val="250000"/>
              </a:lnSpc>
              <a:buNone/>
            </a:pPr>
            <a:r>
              <a:rPr lang="en-US" sz="1600" dirty="0"/>
              <a:t>Our code is available: </a:t>
            </a:r>
            <a:r>
              <a:rPr lang="en-US" sz="1600" dirty="0">
                <a:solidFill>
                  <a:srgbClr val="00B0F0"/>
                </a:solidFill>
                <a:hlinkClick r:id="rId3">
                  <a:extLst>
                    <a:ext uri="{A12FA001-AC4F-418D-AE19-62706E023703}">
                      <ahyp:hlinkClr xmlns:ahyp="http://schemas.microsoft.com/office/drawing/2018/hyperlinkcolor" val="tx"/>
                    </a:ext>
                  </a:extLst>
                </a:hlinkClick>
              </a:rPr>
              <a:t>https://github.com/AKKamath/MCSquare-ISCA24</a:t>
            </a:r>
            <a:endParaRPr lang="en-US" dirty="0">
              <a:solidFill>
                <a:srgbClr val="00B0F0"/>
              </a:solidFill>
            </a:endParaRPr>
          </a:p>
        </p:txBody>
      </p:sp>
      <p:pic>
        <p:nvPicPr>
          <p:cNvPr id="7" name="Graphic 6" descr="Sloth outline">
            <a:extLst>
              <a:ext uri="{FF2B5EF4-FFF2-40B4-BE49-F238E27FC236}">
                <a16:creationId xmlns:a16="http://schemas.microsoft.com/office/drawing/2014/main" id="{42E14C5E-92DE-E127-C5E6-AD8969B8BDA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02497" y="2185463"/>
            <a:ext cx="1530626" cy="1530626"/>
          </a:xfrm>
          <a:prstGeom prst="rect">
            <a:avLst/>
          </a:prstGeom>
        </p:spPr>
      </p:pic>
      <p:sp>
        <p:nvSpPr>
          <p:cNvPr id="9" name="TextBox 8">
            <a:extLst>
              <a:ext uri="{FF2B5EF4-FFF2-40B4-BE49-F238E27FC236}">
                <a16:creationId xmlns:a16="http://schemas.microsoft.com/office/drawing/2014/main" id="{E45EAF52-98D6-FEE4-5A6E-7C05B01E608C}"/>
              </a:ext>
            </a:extLst>
          </p:cNvPr>
          <p:cNvSpPr txBox="1"/>
          <p:nvPr/>
        </p:nvSpPr>
        <p:spPr>
          <a:xfrm>
            <a:off x="7393669" y="1818304"/>
            <a:ext cx="1251368" cy="369332"/>
          </a:xfrm>
          <a:prstGeom prst="rect">
            <a:avLst/>
          </a:prstGeom>
          <a:noFill/>
        </p:spPr>
        <p:txBody>
          <a:bodyPr wrap="square" rtlCol="0">
            <a:spAutoFit/>
          </a:bodyPr>
          <a:lstStyle/>
          <a:p>
            <a:r>
              <a:rPr lang="en-US" b="1" dirty="0"/>
              <a:t>Thank you!</a:t>
            </a:r>
          </a:p>
        </p:txBody>
      </p:sp>
      <p:sp>
        <p:nvSpPr>
          <p:cNvPr id="10" name="Oval Callout 9">
            <a:extLst>
              <a:ext uri="{FF2B5EF4-FFF2-40B4-BE49-F238E27FC236}">
                <a16:creationId xmlns:a16="http://schemas.microsoft.com/office/drawing/2014/main" id="{BAEDBAD9-D15D-4CC2-C605-A08081067322}"/>
              </a:ext>
            </a:extLst>
          </p:cNvPr>
          <p:cNvSpPr/>
          <p:nvPr/>
        </p:nvSpPr>
        <p:spPr>
          <a:xfrm>
            <a:off x="7367810" y="1730667"/>
            <a:ext cx="1277227" cy="544606"/>
          </a:xfrm>
          <a:prstGeom prst="wedgeEllipseCallout">
            <a:avLst>
              <a:gd name="adj1" fmla="val -3611"/>
              <a:gd name="adj2" fmla="val 86818"/>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6654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1BEC18-6ECD-0C09-7DDE-895940220907}"/>
              </a:ext>
            </a:extLst>
          </p:cNvPr>
          <p:cNvSpPr>
            <a:spLocks noGrp="1"/>
          </p:cNvSpPr>
          <p:nvPr>
            <p:ph type="title"/>
          </p:nvPr>
        </p:nvSpPr>
        <p:spPr/>
        <p:txBody>
          <a:bodyPr/>
          <a:lstStyle/>
          <a:p>
            <a:r>
              <a:rPr lang="en-US" dirty="0"/>
              <a:t>Backup slides</a:t>
            </a:r>
          </a:p>
        </p:txBody>
      </p:sp>
    </p:spTree>
    <p:extLst>
      <p:ext uri="{BB962C8B-B14F-4D97-AF65-F5344CB8AC3E}">
        <p14:creationId xmlns:p14="http://schemas.microsoft.com/office/powerpoint/2010/main" val="2735759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E5326F-B3FD-C05F-B697-46EFF5834EF8}"/>
              </a:ext>
            </a:extLst>
          </p:cNvPr>
          <p:cNvSpPr>
            <a:spLocks noGrp="1"/>
          </p:cNvSpPr>
          <p:nvPr>
            <p:ph type="title"/>
          </p:nvPr>
        </p:nvSpPr>
        <p:spPr/>
        <p:txBody>
          <a:bodyPr/>
          <a:lstStyle/>
          <a:p>
            <a:r>
              <a:rPr lang="en-US" dirty="0"/>
              <a:t>Evaluation: Copy + random access runtime</a:t>
            </a:r>
            <a:endParaRPr lang="en-US" baseline="30000" dirty="0"/>
          </a:p>
        </p:txBody>
      </p:sp>
      <p:graphicFrame>
        <p:nvGraphicFramePr>
          <p:cNvPr id="3" name="Chart 2">
            <a:extLst>
              <a:ext uri="{FF2B5EF4-FFF2-40B4-BE49-F238E27FC236}">
                <a16:creationId xmlns:a16="http://schemas.microsoft.com/office/drawing/2014/main" id="{33AC32BB-0070-51D7-1D05-F83D2FC14194}"/>
              </a:ext>
            </a:extLst>
          </p:cNvPr>
          <p:cNvGraphicFramePr/>
          <p:nvPr/>
        </p:nvGraphicFramePr>
        <p:xfrm>
          <a:off x="929419" y="1564572"/>
          <a:ext cx="7285161" cy="2999476"/>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F50103A9-92CA-039D-F805-48FF9BAEFCA1}"/>
              </a:ext>
            </a:extLst>
          </p:cNvPr>
          <p:cNvSpPr txBox="1"/>
          <p:nvPr/>
        </p:nvSpPr>
        <p:spPr>
          <a:xfrm>
            <a:off x="8214580" y="2606488"/>
            <a:ext cx="839653" cy="369332"/>
          </a:xfrm>
          <a:prstGeom prst="rect">
            <a:avLst/>
          </a:prstGeom>
          <a:noFill/>
        </p:spPr>
        <p:txBody>
          <a:bodyPr wrap="none" rtlCol="0">
            <a:spAutoFit/>
          </a:bodyPr>
          <a:lstStyle/>
          <a:p>
            <a:pPr algn="ctr"/>
            <a:r>
              <a:rPr lang="en-US" b="1" dirty="0"/>
              <a:t>Slower</a:t>
            </a:r>
          </a:p>
        </p:txBody>
      </p:sp>
      <p:cxnSp>
        <p:nvCxnSpPr>
          <p:cNvPr id="4" name="Straight Arrow Connector 3">
            <a:extLst>
              <a:ext uri="{FF2B5EF4-FFF2-40B4-BE49-F238E27FC236}">
                <a16:creationId xmlns:a16="http://schemas.microsoft.com/office/drawing/2014/main" id="{A25C26D9-FC19-AE41-C8B0-285D885FDB10}"/>
              </a:ext>
            </a:extLst>
          </p:cNvPr>
          <p:cNvCxnSpPr>
            <a:cxnSpLocks/>
          </p:cNvCxnSpPr>
          <p:nvPr/>
        </p:nvCxnSpPr>
        <p:spPr>
          <a:xfrm flipH="1" flipV="1">
            <a:off x="8214580" y="2419760"/>
            <a:ext cx="1" cy="6733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606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graphicEl>
                                              <a:chart seriesIdx="-3" categoryIdx="-3" bldStep="gridLegend"/>
                                            </p:graphicEl>
                                          </p:spTgt>
                                        </p:tgtEl>
                                        <p:attrNameLst>
                                          <p:attrName>style.visibility</p:attrName>
                                        </p:attrNameLst>
                                      </p:cBhvr>
                                      <p:to>
                                        <p:strVal val="visible"/>
                                      </p:to>
                                    </p:set>
                                    <p:animEffect transition="in" filter="wipe(left)">
                                      <p:cBhvr>
                                        <p:cTn id="7" dur="500"/>
                                        <p:tgtEl>
                                          <p:spTgt spid="3">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graphicEl>
                                              <a:chart seriesIdx="0" categoryIdx="-4" bldStep="series"/>
                                            </p:graphicEl>
                                          </p:spTgt>
                                        </p:tgtEl>
                                        <p:attrNameLst>
                                          <p:attrName>style.visibility</p:attrName>
                                        </p:attrNameLst>
                                      </p:cBhvr>
                                      <p:to>
                                        <p:strVal val="visible"/>
                                      </p:to>
                                    </p:set>
                                    <p:animEffect transition="in" filter="wipe(left)">
                                      <p:cBhvr>
                                        <p:cTn id="12" dur="500"/>
                                        <p:tgtEl>
                                          <p:spTgt spid="3">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graphicEl>
                                              <a:chart seriesIdx="1" categoryIdx="-4" bldStep="series"/>
                                            </p:graphicEl>
                                          </p:spTgt>
                                        </p:tgtEl>
                                        <p:attrNameLst>
                                          <p:attrName>style.visibility</p:attrName>
                                        </p:attrNameLst>
                                      </p:cBhvr>
                                      <p:to>
                                        <p:strVal val="visible"/>
                                      </p:to>
                                    </p:set>
                                    <p:animEffect transition="in" filter="wipe(left)">
                                      <p:cBhvr>
                                        <p:cTn id="17" dur="500"/>
                                        <p:tgtEl>
                                          <p:spTgt spid="3">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graphicEl>
                                              <a:chart seriesIdx="2" categoryIdx="-4" bldStep="series"/>
                                            </p:graphicEl>
                                          </p:spTgt>
                                        </p:tgtEl>
                                        <p:attrNameLst>
                                          <p:attrName>style.visibility</p:attrName>
                                        </p:attrNameLst>
                                      </p:cBhvr>
                                      <p:to>
                                        <p:strVal val="visible"/>
                                      </p:to>
                                    </p:set>
                                    <p:animEffect transition="in" filter="wipe(left)">
                                      <p:cBhvr>
                                        <p:cTn id="22" dur="500"/>
                                        <p:tgtEl>
                                          <p:spTgt spid="3">
                                            <p:graphicEl>
                                              <a:chart seriesIdx="2" categoryIdx="-4" bldStep="series"/>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graphicEl>
                                              <a:chart seriesIdx="3" categoryIdx="-4" bldStep="series"/>
                                            </p:graphicEl>
                                          </p:spTgt>
                                        </p:tgtEl>
                                        <p:attrNameLst>
                                          <p:attrName>style.visibility</p:attrName>
                                        </p:attrNameLst>
                                      </p:cBhvr>
                                      <p:to>
                                        <p:strVal val="visible"/>
                                      </p:to>
                                    </p:set>
                                    <p:animEffect transition="in" filter="wipe(left)">
                                      <p:cBhvr>
                                        <p:cTn id="27" dur="500"/>
                                        <p:tgtEl>
                                          <p:spTgt spid="3">
                                            <p:graphicEl>
                                              <a:chart seriesIdx="3" categoryIdx="-4" bldStep="series"/>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graphicEl>
                                              <a:chart seriesIdx="4" categoryIdx="-4" bldStep="series"/>
                                            </p:graphicEl>
                                          </p:spTgt>
                                        </p:tgtEl>
                                        <p:attrNameLst>
                                          <p:attrName>style.visibility</p:attrName>
                                        </p:attrNameLst>
                                      </p:cBhvr>
                                      <p:to>
                                        <p:strVal val="visible"/>
                                      </p:to>
                                    </p:set>
                                    <p:animEffect transition="in" filter="wipe(left)">
                                      <p:cBhvr>
                                        <p:cTn id="32" dur="500"/>
                                        <p:tgtEl>
                                          <p:spTgt spid="3">
                                            <p:graphicEl>
                                              <a:chart seriesIdx="4"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Chart bld="series"/>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E5326F-B3FD-C05F-B697-46EFF5834EF8}"/>
              </a:ext>
            </a:extLst>
          </p:cNvPr>
          <p:cNvSpPr>
            <a:spLocks noGrp="1"/>
          </p:cNvSpPr>
          <p:nvPr>
            <p:ph type="title"/>
          </p:nvPr>
        </p:nvSpPr>
        <p:spPr/>
        <p:txBody>
          <a:bodyPr/>
          <a:lstStyle/>
          <a:p>
            <a:r>
              <a:rPr lang="en-US" dirty="0"/>
              <a:t>(MC)</a:t>
            </a:r>
            <a:r>
              <a:rPr lang="en-US" baseline="30000" dirty="0"/>
              <a:t>2</a:t>
            </a:r>
            <a:r>
              <a:rPr lang="en-US" dirty="0"/>
              <a:t> operation: Read source</a:t>
            </a:r>
            <a:endParaRPr lang="en-US" baseline="30000" dirty="0"/>
          </a:p>
        </p:txBody>
      </p:sp>
      <p:sp>
        <p:nvSpPr>
          <p:cNvPr id="2" name="Rounded Rectangle 1">
            <a:extLst>
              <a:ext uri="{FF2B5EF4-FFF2-40B4-BE49-F238E27FC236}">
                <a16:creationId xmlns:a16="http://schemas.microsoft.com/office/drawing/2014/main" id="{91A1747B-1769-559E-9C37-79271A0C88CC}"/>
              </a:ext>
            </a:extLst>
          </p:cNvPr>
          <p:cNvSpPr/>
          <p:nvPr/>
        </p:nvSpPr>
        <p:spPr>
          <a:xfrm>
            <a:off x="2311758" y="1807534"/>
            <a:ext cx="983731" cy="347155"/>
          </a:xfrm>
          <a:prstGeom prst="roundRect">
            <a:avLst/>
          </a:prstGeom>
          <a:gradFill>
            <a:gsLst>
              <a:gs pos="0">
                <a:srgbClr val="DAE8FC"/>
              </a:gs>
              <a:gs pos="50000">
                <a:srgbClr val="ECF3FD"/>
              </a:gs>
              <a:gs pos="100000">
                <a:srgbClr val="FFFFFF"/>
              </a:gs>
            </a:gsLst>
            <a:lin ang="16200000" scaled="1"/>
          </a:gradFill>
          <a:ln w="5781" cap="flat">
            <a:solidFill>
              <a:srgbClr val="6C8EBF"/>
            </a:solidFill>
            <a:prstDash val="solid"/>
            <a:miter/>
          </a:ln>
        </p:spPr>
        <p:txBody>
          <a:bodyPr rtlCol="0" anchor="ctr"/>
          <a:lstStyle/>
          <a:p>
            <a:pPr algn="ctr"/>
            <a:r>
              <a:rPr lang="en-US" sz="1600" b="1" dirty="0"/>
              <a:t>Core</a:t>
            </a:r>
          </a:p>
        </p:txBody>
      </p:sp>
      <p:sp>
        <p:nvSpPr>
          <p:cNvPr id="3" name="Rectangle 2">
            <a:extLst>
              <a:ext uri="{FF2B5EF4-FFF2-40B4-BE49-F238E27FC236}">
                <a16:creationId xmlns:a16="http://schemas.microsoft.com/office/drawing/2014/main" id="{0F4B1E0F-E552-C8BC-902B-E8A4787B8547}"/>
              </a:ext>
            </a:extLst>
          </p:cNvPr>
          <p:cNvSpPr/>
          <p:nvPr/>
        </p:nvSpPr>
        <p:spPr>
          <a:xfrm>
            <a:off x="2800198" y="2380298"/>
            <a:ext cx="3356260" cy="347155"/>
          </a:xfrm>
          <a:prstGeom prst="rect">
            <a:avLst/>
          </a:prstGeom>
          <a:gradFill>
            <a:gsLst>
              <a:gs pos="0">
                <a:srgbClr val="F8CECC"/>
              </a:gs>
              <a:gs pos="50000">
                <a:srgbClr val="FBE6E5"/>
              </a:gs>
              <a:gs pos="100000">
                <a:srgbClr val="FFFFFF"/>
              </a:gs>
            </a:gsLst>
            <a:lin ang="16200000" scaled="1"/>
          </a:gradFill>
          <a:ln w="5781" cap="flat">
            <a:solidFill>
              <a:srgbClr val="B85450"/>
            </a:solidFill>
            <a:prstDash val="solid"/>
            <a:miter/>
          </a:ln>
          <a:effectLst/>
        </p:spPr>
        <p:txBody>
          <a:bodyPr rtlCol="0" anchor="ctr"/>
          <a:lstStyle/>
          <a:p>
            <a:pPr algn="ctr"/>
            <a:r>
              <a:rPr lang="en-US" sz="1600" b="1" dirty="0"/>
              <a:t>Last-level $</a:t>
            </a:r>
          </a:p>
        </p:txBody>
      </p:sp>
      <p:sp>
        <p:nvSpPr>
          <p:cNvPr id="4" name="Rectangle 3">
            <a:extLst>
              <a:ext uri="{FF2B5EF4-FFF2-40B4-BE49-F238E27FC236}">
                <a16:creationId xmlns:a16="http://schemas.microsoft.com/office/drawing/2014/main" id="{AB37FFD3-C98D-FE47-2078-D8DEA555E2DC}"/>
              </a:ext>
            </a:extLst>
          </p:cNvPr>
          <p:cNvSpPr/>
          <p:nvPr/>
        </p:nvSpPr>
        <p:spPr>
          <a:xfrm>
            <a:off x="2311758" y="2906860"/>
            <a:ext cx="4339991" cy="289296"/>
          </a:xfrm>
          <a:prstGeom prst="rect">
            <a:avLst/>
          </a:prstGeom>
          <a:gradFill>
            <a:gsLst>
              <a:gs pos="0">
                <a:srgbClr val="D5E8D4"/>
              </a:gs>
              <a:gs pos="50000">
                <a:srgbClr val="EAF3E9"/>
              </a:gs>
              <a:gs pos="100000">
                <a:srgbClr val="FFFFFF"/>
              </a:gs>
            </a:gsLst>
            <a:lin ang="16200000" scaled="1"/>
          </a:gradFill>
          <a:ln w="964" cap="flat">
            <a:noFill/>
            <a:prstDash val="solid"/>
            <a:miter/>
          </a:ln>
          <a:effectLst/>
        </p:spPr>
        <p:txBody>
          <a:bodyPr rtlCol="0" anchor="ctr"/>
          <a:lstStyle/>
          <a:p>
            <a:pPr algn="ctr"/>
            <a:r>
              <a:rPr lang="en-US" sz="1600" b="1" dirty="0"/>
              <a:t>Interconnect</a:t>
            </a:r>
          </a:p>
        </p:txBody>
      </p:sp>
      <p:sp>
        <p:nvSpPr>
          <p:cNvPr id="6" name="Freeform 5">
            <a:extLst>
              <a:ext uri="{FF2B5EF4-FFF2-40B4-BE49-F238E27FC236}">
                <a16:creationId xmlns:a16="http://schemas.microsoft.com/office/drawing/2014/main" id="{2A153F19-1CA2-EF72-954F-A62A58F9FBD0}"/>
              </a:ext>
            </a:extLst>
          </p:cNvPr>
          <p:cNvSpPr/>
          <p:nvPr/>
        </p:nvSpPr>
        <p:spPr>
          <a:xfrm>
            <a:off x="2311758" y="2906860"/>
            <a:ext cx="4339991" cy="289296"/>
          </a:xfrm>
          <a:custGeom>
            <a:avLst/>
            <a:gdLst>
              <a:gd name="connsiteX0" fmla="*/ 0 w 4339991"/>
              <a:gd name="connsiteY0" fmla="*/ 0 h 289296"/>
              <a:gd name="connsiteX1" fmla="*/ 4339992 w 4339991"/>
              <a:gd name="connsiteY1" fmla="*/ 0 h 289296"/>
              <a:gd name="connsiteX2" fmla="*/ 4339992 w 4339991"/>
              <a:gd name="connsiteY2" fmla="*/ 289296 h 289296"/>
              <a:gd name="connsiteX3" fmla="*/ 0 w 4339991"/>
              <a:gd name="connsiteY3" fmla="*/ 289296 h 289296"/>
            </a:gdLst>
            <a:ahLst/>
            <a:cxnLst>
              <a:cxn ang="0">
                <a:pos x="connsiteX0" y="connsiteY0"/>
              </a:cxn>
              <a:cxn ang="0">
                <a:pos x="connsiteX1" y="connsiteY1"/>
              </a:cxn>
              <a:cxn ang="0">
                <a:pos x="connsiteX2" y="connsiteY2"/>
              </a:cxn>
              <a:cxn ang="0">
                <a:pos x="connsiteX3" y="connsiteY3"/>
              </a:cxn>
            </a:cxnLst>
            <a:rect l="l" t="t" r="r" b="b"/>
            <a:pathLst>
              <a:path w="4339991" h="289296">
                <a:moveTo>
                  <a:pt x="0" y="0"/>
                </a:moveTo>
                <a:lnTo>
                  <a:pt x="4339992" y="0"/>
                </a:lnTo>
                <a:moveTo>
                  <a:pt x="4339992" y="289296"/>
                </a:moveTo>
                <a:lnTo>
                  <a:pt x="0" y="289296"/>
                </a:lnTo>
              </a:path>
            </a:pathLst>
          </a:custGeom>
          <a:noFill/>
          <a:ln w="5781" cap="sq">
            <a:solidFill>
              <a:srgbClr val="000000"/>
            </a:solidFill>
            <a:prstDash val="solid"/>
            <a:miter/>
          </a:ln>
          <a:effectLst/>
        </p:spPr>
        <p:txBody>
          <a:bodyPr rtlCol="0" anchor="ctr"/>
          <a:lstStyle/>
          <a:p>
            <a:endParaRPr lang="en-US"/>
          </a:p>
        </p:txBody>
      </p:sp>
      <p:sp>
        <p:nvSpPr>
          <p:cNvPr id="7" name="Rectangle 6">
            <a:extLst>
              <a:ext uri="{FF2B5EF4-FFF2-40B4-BE49-F238E27FC236}">
                <a16:creationId xmlns:a16="http://schemas.microsoft.com/office/drawing/2014/main" id="{D24192C3-3704-DE70-52D4-B7CB806682C6}"/>
              </a:ext>
            </a:extLst>
          </p:cNvPr>
          <p:cNvSpPr/>
          <p:nvPr/>
        </p:nvSpPr>
        <p:spPr>
          <a:xfrm>
            <a:off x="3179756" y="3369734"/>
            <a:ext cx="867998" cy="462874"/>
          </a:xfrm>
          <a:prstGeom prst="rect">
            <a:avLst/>
          </a:prstGeom>
          <a:solidFill>
            <a:srgbClr val="FFFFFF"/>
          </a:solidFill>
          <a:ln w="5781" cap="flat">
            <a:solidFill>
              <a:srgbClr val="000000"/>
            </a:solidFill>
            <a:prstDash val="solid"/>
            <a:miter/>
          </a:ln>
          <a:effectLst/>
        </p:spPr>
        <p:txBody>
          <a:bodyPr rtlCol="0" anchor="ctr"/>
          <a:lstStyle/>
          <a:p>
            <a:pPr algn="ctr"/>
            <a:r>
              <a:rPr lang="en-US" sz="1200" b="1" dirty="0"/>
              <a:t>Memory controller</a:t>
            </a:r>
          </a:p>
        </p:txBody>
      </p:sp>
      <p:sp>
        <p:nvSpPr>
          <p:cNvPr id="8" name="Rectangle 7">
            <a:extLst>
              <a:ext uri="{FF2B5EF4-FFF2-40B4-BE49-F238E27FC236}">
                <a16:creationId xmlns:a16="http://schemas.microsoft.com/office/drawing/2014/main" id="{52E2CBA3-6D66-20DB-7CCF-F20234BEE31C}"/>
              </a:ext>
            </a:extLst>
          </p:cNvPr>
          <p:cNvSpPr/>
          <p:nvPr/>
        </p:nvSpPr>
        <p:spPr>
          <a:xfrm>
            <a:off x="4857886" y="3369734"/>
            <a:ext cx="867998" cy="462874"/>
          </a:xfrm>
          <a:prstGeom prst="rect">
            <a:avLst/>
          </a:prstGeom>
          <a:solidFill>
            <a:srgbClr val="FFFFFF"/>
          </a:solidFill>
          <a:ln w="5781" cap="flat">
            <a:solidFill>
              <a:srgbClr val="000000"/>
            </a:solidFill>
            <a:prstDash val="solid"/>
            <a:miter/>
          </a:ln>
          <a:effectLst/>
        </p:spPr>
        <p:txBody>
          <a:bodyPr rtlCol="0" anchor="ctr"/>
          <a:lstStyle/>
          <a:p>
            <a:pPr algn="ctr"/>
            <a:r>
              <a:rPr lang="en-US" sz="1200" b="1" dirty="0"/>
              <a:t>Memory controller</a:t>
            </a:r>
          </a:p>
        </p:txBody>
      </p:sp>
      <p:sp>
        <p:nvSpPr>
          <p:cNvPr id="9" name="Rectangle 8">
            <a:extLst>
              <a:ext uri="{FF2B5EF4-FFF2-40B4-BE49-F238E27FC236}">
                <a16:creationId xmlns:a16="http://schemas.microsoft.com/office/drawing/2014/main" id="{7CDFD357-5058-91A5-632D-90BF1C215318}"/>
              </a:ext>
            </a:extLst>
          </p:cNvPr>
          <p:cNvSpPr/>
          <p:nvPr/>
        </p:nvSpPr>
        <p:spPr>
          <a:xfrm>
            <a:off x="2977223" y="3948327"/>
            <a:ext cx="1273064" cy="462874"/>
          </a:xfrm>
          <a:prstGeom prst="rect">
            <a:avLst/>
          </a:prstGeom>
          <a:gradFill>
            <a:gsLst>
              <a:gs pos="0">
                <a:srgbClr val="FFE6CC"/>
              </a:gs>
              <a:gs pos="50000">
                <a:srgbClr val="FFF2E5"/>
              </a:gs>
              <a:gs pos="100000">
                <a:srgbClr val="FFFFFF"/>
              </a:gs>
            </a:gsLst>
            <a:lin ang="16200000" scaled="1"/>
          </a:gradFill>
          <a:ln w="5781" cap="flat">
            <a:solidFill>
              <a:srgbClr val="000000"/>
            </a:solidFill>
            <a:prstDash val="solid"/>
            <a:miter/>
          </a:ln>
        </p:spPr>
        <p:txBody>
          <a:bodyPr rtlCol="0" anchor="t"/>
          <a:lstStyle/>
          <a:p>
            <a:pPr algn="ctr"/>
            <a:r>
              <a:rPr lang="en-US" sz="1600" b="1" dirty="0"/>
              <a:t>Memory</a:t>
            </a:r>
          </a:p>
        </p:txBody>
      </p:sp>
      <p:sp>
        <p:nvSpPr>
          <p:cNvPr id="10" name="Rectangle 9">
            <a:extLst>
              <a:ext uri="{FF2B5EF4-FFF2-40B4-BE49-F238E27FC236}">
                <a16:creationId xmlns:a16="http://schemas.microsoft.com/office/drawing/2014/main" id="{FF965B50-EB4D-36A2-3939-6C489983846C}"/>
              </a:ext>
            </a:extLst>
          </p:cNvPr>
          <p:cNvSpPr/>
          <p:nvPr/>
        </p:nvSpPr>
        <p:spPr>
          <a:xfrm>
            <a:off x="4655353" y="3948327"/>
            <a:ext cx="1273064" cy="462874"/>
          </a:xfrm>
          <a:prstGeom prst="rect">
            <a:avLst/>
          </a:prstGeom>
          <a:gradFill>
            <a:gsLst>
              <a:gs pos="0">
                <a:srgbClr val="FFE6CC"/>
              </a:gs>
              <a:gs pos="50000">
                <a:srgbClr val="FFF2E5"/>
              </a:gs>
              <a:gs pos="100000">
                <a:srgbClr val="FFFFFF"/>
              </a:gs>
            </a:gsLst>
            <a:lin ang="16200000" scaled="1"/>
          </a:gradFill>
          <a:ln w="5781" cap="flat">
            <a:solidFill>
              <a:srgbClr val="000000"/>
            </a:solidFill>
            <a:prstDash val="solid"/>
            <a:miter/>
          </a:ln>
        </p:spPr>
        <p:txBody>
          <a:bodyPr rtlCol="0" anchor="t"/>
          <a:lstStyle/>
          <a:p>
            <a:pPr algn="ctr"/>
            <a:r>
              <a:rPr lang="en-US" sz="1600" b="1" dirty="0"/>
              <a:t>Memory</a:t>
            </a:r>
          </a:p>
        </p:txBody>
      </p:sp>
      <p:sp>
        <p:nvSpPr>
          <p:cNvPr id="13" name="Rounded Rectangle 12">
            <a:extLst>
              <a:ext uri="{FF2B5EF4-FFF2-40B4-BE49-F238E27FC236}">
                <a16:creationId xmlns:a16="http://schemas.microsoft.com/office/drawing/2014/main" id="{EA8CC6AA-E399-726C-6C11-181C5E1297DB}"/>
              </a:ext>
            </a:extLst>
          </p:cNvPr>
          <p:cNvSpPr/>
          <p:nvPr/>
        </p:nvSpPr>
        <p:spPr>
          <a:xfrm>
            <a:off x="3989888" y="1807534"/>
            <a:ext cx="983731" cy="347155"/>
          </a:xfrm>
          <a:prstGeom prst="roundRect">
            <a:avLst/>
          </a:prstGeom>
          <a:gradFill>
            <a:gsLst>
              <a:gs pos="0">
                <a:srgbClr val="DAE8FC"/>
              </a:gs>
              <a:gs pos="50000">
                <a:srgbClr val="ECF3FD"/>
              </a:gs>
              <a:gs pos="100000">
                <a:srgbClr val="FFFFFF"/>
              </a:gs>
            </a:gsLst>
            <a:lin ang="16200000" scaled="1"/>
          </a:gradFill>
          <a:ln w="5781" cap="flat">
            <a:solidFill>
              <a:srgbClr val="6C8EBF"/>
            </a:solidFill>
            <a:prstDash val="solid"/>
            <a:miter/>
          </a:ln>
        </p:spPr>
        <p:txBody>
          <a:bodyPr rtlCol="0" anchor="ctr"/>
          <a:lstStyle/>
          <a:p>
            <a:pPr algn="ctr"/>
            <a:r>
              <a:rPr lang="en-US" sz="1600" b="1" dirty="0"/>
              <a:t>Core</a:t>
            </a:r>
          </a:p>
        </p:txBody>
      </p:sp>
      <p:sp>
        <p:nvSpPr>
          <p:cNvPr id="14" name="Rounded Rectangle 13">
            <a:extLst>
              <a:ext uri="{FF2B5EF4-FFF2-40B4-BE49-F238E27FC236}">
                <a16:creationId xmlns:a16="http://schemas.microsoft.com/office/drawing/2014/main" id="{EE79CAA8-3102-83B0-D175-41236EE34A30}"/>
              </a:ext>
            </a:extLst>
          </p:cNvPr>
          <p:cNvSpPr/>
          <p:nvPr/>
        </p:nvSpPr>
        <p:spPr>
          <a:xfrm>
            <a:off x="5668018" y="1807534"/>
            <a:ext cx="983731" cy="347155"/>
          </a:xfrm>
          <a:prstGeom prst="roundRect">
            <a:avLst/>
          </a:prstGeom>
          <a:gradFill>
            <a:gsLst>
              <a:gs pos="0">
                <a:srgbClr val="DAE8FC"/>
              </a:gs>
              <a:gs pos="50000">
                <a:srgbClr val="ECF3FD"/>
              </a:gs>
              <a:gs pos="100000">
                <a:srgbClr val="FFFFFF"/>
              </a:gs>
            </a:gsLst>
            <a:lin ang="16200000" scaled="1"/>
          </a:gradFill>
          <a:ln w="5781" cap="flat">
            <a:solidFill>
              <a:srgbClr val="6C8EBF"/>
            </a:solidFill>
            <a:prstDash val="solid"/>
            <a:miter/>
          </a:ln>
        </p:spPr>
        <p:txBody>
          <a:bodyPr rtlCol="0" anchor="ctr"/>
          <a:lstStyle/>
          <a:p>
            <a:pPr algn="ctr"/>
            <a:r>
              <a:rPr lang="en-US" sz="1600" b="1" dirty="0"/>
              <a:t>Core</a:t>
            </a:r>
          </a:p>
        </p:txBody>
      </p:sp>
      <p:grpSp>
        <p:nvGrpSpPr>
          <p:cNvPr id="15" name="Group 14">
            <a:extLst>
              <a:ext uri="{FF2B5EF4-FFF2-40B4-BE49-F238E27FC236}">
                <a16:creationId xmlns:a16="http://schemas.microsoft.com/office/drawing/2014/main" id="{E1F8D6A3-88B6-7A56-83DC-72F70DE8548A}"/>
              </a:ext>
            </a:extLst>
          </p:cNvPr>
          <p:cNvGrpSpPr/>
          <p:nvPr/>
        </p:nvGrpSpPr>
        <p:grpSpPr>
          <a:xfrm>
            <a:off x="5783751" y="3254016"/>
            <a:ext cx="1330930" cy="636451"/>
            <a:chOff x="5783751" y="3254016"/>
            <a:chExt cx="1330930" cy="636451"/>
          </a:xfrm>
        </p:grpSpPr>
        <p:sp>
          <p:nvSpPr>
            <p:cNvPr id="16" name="Rectangle 15">
              <a:extLst>
                <a:ext uri="{FF2B5EF4-FFF2-40B4-BE49-F238E27FC236}">
                  <a16:creationId xmlns:a16="http://schemas.microsoft.com/office/drawing/2014/main" id="{4AE3D3F7-0AEA-0B6F-F9FF-6D91DB1FD546}"/>
                </a:ext>
              </a:extLst>
            </p:cNvPr>
            <p:cNvSpPr/>
            <p:nvPr/>
          </p:nvSpPr>
          <p:spPr>
            <a:xfrm>
              <a:off x="5783751" y="3254016"/>
              <a:ext cx="1330930" cy="173577"/>
            </a:xfrm>
            <a:prstGeom prst="rect">
              <a:avLst/>
            </a:prstGeom>
            <a:solidFill>
              <a:srgbClr val="FFFFFF"/>
            </a:solidFill>
            <a:ln w="5781" cap="flat">
              <a:solidFill>
                <a:srgbClr val="000000"/>
              </a:solidFill>
              <a:prstDash val="solid"/>
              <a:miter/>
            </a:ln>
          </p:spPr>
          <p:txBody>
            <a:bodyPr rtlCol="0" anchor="ctr"/>
            <a:lstStyle/>
            <a:p>
              <a:pPr algn="ctr"/>
              <a:r>
                <a:rPr lang="en-US" sz="1050" b="1" dirty="0"/>
                <a:t>Copy Tracking Table</a:t>
              </a:r>
            </a:p>
          </p:txBody>
        </p:sp>
        <p:sp>
          <p:nvSpPr>
            <p:cNvPr id="17" name="Rectangle 16">
              <a:extLst>
                <a:ext uri="{FF2B5EF4-FFF2-40B4-BE49-F238E27FC236}">
                  <a16:creationId xmlns:a16="http://schemas.microsoft.com/office/drawing/2014/main" id="{03C9EBF3-60AB-4088-13D6-73A4E274174A}"/>
                </a:ext>
              </a:extLst>
            </p:cNvPr>
            <p:cNvSpPr/>
            <p:nvPr/>
          </p:nvSpPr>
          <p:spPr>
            <a:xfrm>
              <a:off x="5783751" y="3427594"/>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18" name="Rectangle 17">
              <a:extLst>
                <a:ext uri="{FF2B5EF4-FFF2-40B4-BE49-F238E27FC236}">
                  <a16:creationId xmlns:a16="http://schemas.microsoft.com/office/drawing/2014/main" id="{029A87BC-7B85-26CF-187E-F95CA825ACFE}"/>
                </a:ext>
              </a:extLst>
            </p:cNvPr>
            <p:cNvSpPr/>
            <p:nvPr/>
          </p:nvSpPr>
          <p:spPr>
            <a:xfrm>
              <a:off x="6188817" y="3427594"/>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19" name="Rectangle 18">
              <a:extLst>
                <a:ext uri="{FF2B5EF4-FFF2-40B4-BE49-F238E27FC236}">
                  <a16:creationId xmlns:a16="http://schemas.microsoft.com/office/drawing/2014/main" id="{C7F5A1C6-D91A-04DA-0627-1D00A7AE478B}"/>
                </a:ext>
              </a:extLst>
            </p:cNvPr>
            <p:cNvSpPr/>
            <p:nvPr/>
          </p:nvSpPr>
          <p:spPr>
            <a:xfrm>
              <a:off x="6593883" y="3427594"/>
              <a:ext cx="376132"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20" name="Rectangle 19">
              <a:extLst>
                <a:ext uri="{FF2B5EF4-FFF2-40B4-BE49-F238E27FC236}">
                  <a16:creationId xmlns:a16="http://schemas.microsoft.com/office/drawing/2014/main" id="{89BE8766-8B7A-14D8-F118-509BF5D3DE69}"/>
                </a:ext>
              </a:extLst>
            </p:cNvPr>
            <p:cNvSpPr/>
            <p:nvPr/>
          </p:nvSpPr>
          <p:spPr>
            <a:xfrm>
              <a:off x="6941082" y="3427594"/>
              <a:ext cx="173599"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21" name="Rectangle 20">
              <a:extLst>
                <a:ext uri="{FF2B5EF4-FFF2-40B4-BE49-F238E27FC236}">
                  <a16:creationId xmlns:a16="http://schemas.microsoft.com/office/drawing/2014/main" id="{14A35D0F-B9DD-D612-E158-4AF38BF6A89A}"/>
                </a:ext>
              </a:extLst>
            </p:cNvPr>
            <p:cNvSpPr/>
            <p:nvPr/>
          </p:nvSpPr>
          <p:spPr>
            <a:xfrm>
              <a:off x="5783751" y="3543312"/>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22" name="Rectangle 21">
              <a:extLst>
                <a:ext uri="{FF2B5EF4-FFF2-40B4-BE49-F238E27FC236}">
                  <a16:creationId xmlns:a16="http://schemas.microsoft.com/office/drawing/2014/main" id="{E925BA0E-369D-A156-D81E-33264F2F9E7E}"/>
                </a:ext>
              </a:extLst>
            </p:cNvPr>
            <p:cNvSpPr/>
            <p:nvPr/>
          </p:nvSpPr>
          <p:spPr>
            <a:xfrm>
              <a:off x="6188817" y="3543312"/>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23" name="Rectangle 22">
              <a:extLst>
                <a:ext uri="{FF2B5EF4-FFF2-40B4-BE49-F238E27FC236}">
                  <a16:creationId xmlns:a16="http://schemas.microsoft.com/office/drawing/2014/main" id="{186D7AE4-5F35-BC27-4FF2-516D2D90D53F}"/>
                </a:ext>
              </a:extLst>
            </p:cNvPr>
            <p:cNvSpPr/>
            <p:nvPr/>
          </p:nvSpPr>
          <p:spPr>
            <a:xfrm>
              <a:off x="6593883" y="3543312"/>
              <a:ext cx="376132"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24" name="Rectangle 23">
              <a:extLst>
                <a:ext uri="{FF2B5EF4-FFF2-40B4-BE49-F238E27FC236}">
                  <a16:creationId xmlns:a16="http://schemas.microsoft.com/office/drawing/2014/main" id="{098FD6CD-92F5-DA1A-EBA6-7EFB6E164660}"/>
                </a:ext>
              </a:extLst>
            </p:cNvPr>
            <p:cNvSpPr/>
            <p:nvPr/>
          </p:nvSpPr>
          <p:spPr>
            <a:xfrm>
              <a:off x="6941082" y="3543312"/>
              <a:ext cx="173599"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25" name="Rectangle 24">
              <a:extLst>
                <a:ext uri="{FF2B5EF4-FFF2-40B4-BE49-F238E27FC236}">
                  <a16:creationId xmlns:a16="http://schemas.microsoft.com/office/drawing/2014/main" id="{55203DE1-B14B-D5B8-5FD4-902B04AD27CC}"/>
                </a:ext>
              </a:extLst>
            </p:cNvPr>
            <p:cNvSpPr/>
            <p:nvPr/>
          </p:nvSpPr>
          <p:spPr>
            <a:xfrm>
              <a:off x="5783751" y="3659031"/>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26" name="Rectangle 25">
              <a:extLst>
                <a:ext uri="{FF2B5EF4-FFF2-40B4-BE49-F238E27FC236}">
                  <a16:creationId xmlns:a16="http://schemas.microsoft.com/office/drawing/2014/main" id="{47CE3022-12DA-24BA-D792-B0F0E656AE4E}"/>
                </a:ext>
              </a:extLst>
            </p:cNvPr>
            <p:cNvSpPr/>
            <p:nvPr/>
          </p:nvSpPr>
          <p:spPr>
            <a:xfrm>
              <a:off x="6188817" y="3659031"/>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27" name="Rectangle 26">
              <a:extLst>
                <a:ext uri="{FF2B5EF4-FFF2-40B4-BE49-F238E27FC236}">
                  <a16:creationId xmlns:a16="http://schemas.microsoft.com/office/drawing/2014/main" id="{B1376DAE-5552-D5C3-35B1-B6A1113CE0F2}"/>
                </a:ext>
              </a:extLst>
            </p:cNvPr>
            <p:cNvSpPr/>
            <p:nvPr/>
          </p:nvSpPr>
          <p:spPr>
            <a:xfrm>
              <a:off x="6593883" y="3659031"/>
              <a:ext cx="376132"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28" name="Rectangle 27">
              <a:extLst>
                <a:ext uri="{FF2B5EF4-FFF2-40B4-BE49-F238E27FC236}">
                  <a16:creationId xmlns:a16="http://schemas.microsoft.com/office/drawing/2014/main" id="{6D0AD069-DE7A-3326-1574-A0E9B9EE297B}"/>
                </a:ext>
              </a:extLst>
            </p:cNvPr>
            <p:cNvSpPr/>
            <p:nvPr/>
          </p:nvSpPr>
          <p:spPr>
            <a:xfrm>
              <a:off x="6941082" y="3659031"/>
              <a:ext cx="173599"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29" name="Rectangle 28">
              <a:extLst>
                <a:ext uri="{FF2B5EF4-FFF2-40B4-BE49-F238E27FC236}">
                  <a16:creationId xmlns:a16="http://schemas.microsoft.com/office/drawing/2014/main" id="{52E2271A-AAB2-6ED4-0FB0-0D3979127246}"/>
                </a:ext>
              </a:extLst>
            </p:cNvPr>
            <p:cNvSpPr/>
            <p:nvPr/>
          </p:nvSpPr>
          <p:spPr>
            <a:xfrm>
              <a:off x="5783751" y="3774749"/>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30" name="Rectangle 29">
              <a:extLst>
                <a:ext uri="{FF2B5EF4-FFF2-40B4-BE49-F238E27FC236}">
                  <a16:creationId xmlns:a16="http://schemas.microsoft.com/office/drawing/2014/main" id="{8EA70FB8-5D47-F05A-CEE7-4198652D6292}"/>
                </a:ext>
              </a:extLst>
            </p:cNvPr>
            <p:cNvSpPr/>
            <p:nvPr/>
          </p:nvSpPr>
          <p:spPr>
            <a:xfrm>
              <a:off x="6188817" y="3774749"/>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31" name="Rectangle 30">
              <a:extLst>
                <a:ext uri="{FF2B5EF4-FFF2-40B4-BE49-F238E27FC236}">
                  <a16:creationId xmlns:a16="http://schemas.microsoft.com/office/drawing/2014/main" id="{6733C705-7D83-DA0B-6A09-7C87288310F7}"/>
                </a:ext>
              </a:extLst>
            </p:cNvPr>
            <p:cNvSpPr/>
            <p:nvPr/>
          </p:nvSpPr>
          <p:spPr>
            <a:xfrm>
              <a:off x="6593883" y="3774749"/>
              <a:ext cx="376132"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32" name="Rectangle 31">
              <a:extLst>
                <a:ext uri="{FF2B5EF4-FFF2-40B4-BE49-F238E27FC236}">
                  <a16:creationId xmlns:a16="http://schemas.microsoft.com/office/drawing/2014/main" id="{1DFAB624-6D51-F5BC-1D03-739747DC4283}"/>
                </a:ext>
              </a:extLst>
            </p:cNvPr>
            <p:cNvSpPr/>
            <p:nvPr/>
          </p:nvSpPr>
          <p:spPr>
            <a:xfrm>
              <a:off x="6941082" y="3774749"/>
              <a:ext cx="173599" cy="115718"/>
            </a:xfrm>
            <a:prstGeom prst="rect">
              <a:avLst/>
            </a:prstGeom>
            <a:solidFill>
              <a:srgbClr val="FFFFFF"/>
            </a:solidFill>
            <a:ln w="5781" cap="flat">
              <a:solidFill>
                <a:srgbClr val="000000"/>
              </a:solidFill>
              <a:prstDash val="solid"/>
              <a:miter/>
            </a:ln>
          </p:spPr>
          <p:txBody>
            <a:bodyPr rtlCol="0" anchor="ctr"/>
            <a:lstStyle/>
            <a:p>
              <a:endParaRPr lang="en-US"/>
            </a:p>
          </p:txBody>
        </p:sp>
      </p:grpSp>
      <p:cxnSp>
        <p:nvCxnSpPr>
          <p:cNvPr id="33" name="Elbow Connector 32">
            <a:extLst>
              <a:ext uri="{FF2B5EF4-FFF2-40B4-BE49-F238E27FC236}">
                <a16:creationId xmlns:a16="http://schemas.microsoft.com/office/drawing/2014/main" id="{5424CA04-1EB1-9243-0180-6DA0E00F2774}"/>
              </a:ext>
            </a:extLst>
          </p:cNvPr>
          <p:cNvCxnSpPr>
            <a:stCxn id="2" idx="2"/>
            <a:endCxn id="3" idx="0"/>
          </p:cNvCxnSpPr>
          <p:nvPr/>
        </p:nvCxnSpPr>
        <p:spPr>
          <a:xfrm rot="16200000" flipH="1">
            <a:off x="3528172" y="1430141"/>
            <a:ext cx="225609" cy="1674704"/>
          </a:xfrm>
          <a:prstGeom prst="bentConnector3">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415810E1-2034-6B5C-4B15-5E54357D6550}"/>
              </a:ext>
            </a:extLst>
          </p:cNvPr>
          <p:cNvCxnSpPr>
            <a:stCxn id="13" idx="2"/>
            <a:endCxn id="3" idx="0"/>
          </p:cNvCxnSpPr>
          <p:nvPr/>
        </p:nvCxnSpPr>
        <p:spPr>
          <a:xfrm flipH="1">
            <a:off x="4478328" y="2154689"/>
            <a:ext cx="3426" cy="22560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35" name="Elbow Connector 34">
            <a:extLst>
              <a:ext uri="{FF2B5EF4-FFF2-40B4-BE49-F238E27FC236}">
                <a16:creationId xmlns:a16="http://schemas.microsoft.com/office/drawing/2014/main" id="{BAC774E3-5C22-8BB8-DDCD-A998A26AD3C1}"/>
              </a:ext>
            </a:extLst>
          </p:cNvPr>
          <p:cNvCxnSpPr>
            <a:stCxn id="14" idx="2"/>
            <a:endCxn id="3" idx="0"/>
          </p:cNvCxnSpPr>
          <p:nvPr/>
        </p:nvCxnSpPr>
        <p:spPr>
          <a:xfrm rot="5400000">
            <a:off x="5206302" y="1426715"/>
            <a:ext cx="225609" cy="1681556"/>
          </a:xfrm>
          <a:prstGeom prst="bentConnector3">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A6096D5A-E05D-3686-7058-DF8B96F1E08F}"/>
              </a:ext>
            </a:extLst>
          </p:cNvPr>
          <p:cNvCxnSpPr>
            <a:stCxn id="3" idx="2"/>
            <a:endCxn id="4" idx="0"/>
          </p:cNvCxnSpPr>
          <p:nvPr/>
        </p:nvCxnSpPr>
        <p:spPr>
          <a:xfrm>
            <a:off x="4478328" y="2727453"/>
            <a:ext cx="3426" cy="179407"/>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37" name="Elbow Connector 36">
            <a:extLst>
              <a:ext uri="{FF2B5EF4-FFF2-40B4-BE49-F238E27FC236}">
                <a16:creationId xmlns:a16="http://schemas.microsoft.com/office/drawing/2014/main" id="{DFAC1823-5093-8932-E22F-A6CB52D9A489}"/>
              </a:ext>
            </a:extLst>
          </p:cNvPr>
          <p:cNvCxnSpPr>
            <a:cxnSpLocks/>
            <a:stCxn id="4" idx="2"/>
            <a:endCxn id="7" idx="0"/>
          </p:cNvCxnSpPr>
          <p:nvPr/>
        </p:nvCxnSpPr>
        <p:spPr>
          <a:xfrm rot="5400000">
            <a:off x="3960966" y="2848946"/>
            <a:ext cx="173578" cy="867999"/>
          </a:xfrm>
          <a:prstGeom prst="bentConnector3">
            <a:avLst>
              <a:gd name="adj1" fmla="val 35117"/>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38" name="Elbow Connector 37">
            <a:extLst>
              <a:ext uri="{FF2B5EF4-FFF2-40B4-BE49-F238E27FC236}">
                <a16:creationId xmlns:a16="http://schemas.microsoft.com/office/drawing/2014/main" id="{D05A7D6C-17A3-4EAF-F7D9-20EF02B350CC}"/>
              </a:ext>
            </a:extLst>
          </p:cNvPr>
          <p:cNvCxnSpPr>
            <a:cxnSpLocks/>
            <a:stCxn id="4" idx="2"/>
            <a:endCxn id="8" idx="0"/>
          </p:cNvCxnSpPr>
          <p:nvPr/>
        </p:nvCxnSpPr>
        <p:spPr>
          <a:xfrm rot="16200000" flipH="1">
            <a:off x="4800030" y="2877879"/>
            <a:ext cx="173578" cy="810131"/>
          </a:xfrm>
          <a:prstGeom prst="bentConnector3">
            <a:avLst>
              <a:gd name="adj1" fmla="val 35119"/>
            </a:avLst>
          </a:prstGeom>
          <a:ln>
            <a:tailEnd type="triangle"/>
          </a:ln>
          <a:effectLst/>
        </p:spPr>
        <p:style>
          <a:lnRef idx="2">
            <a:schemeClr val="accent1"/>
          </a:lnRef>
          <a:fillRef idx="0">
            <a:schemeClr val="accent1"/>
          </a:fillRef>
          <a:effectRef idx="1">
            <a:schemeClr val="accent1"/>
          </a:effectRef>
          <a:fontRef idx="minor">
            <a:schemeClr val="tx1"/>
          </a:fontRef>
        </p:style>
      </p:cxnSp>
      <p:grpSp>
        <p:nvGrpSpPr>
          <p:cNvPr id="39" name="Group 38">
            <a:extLst>
              <a:ext uri="{FF2B5EF4-FFF2-40B4-BE49-F238E27FC236}">
                <a16:creationId xmlns:a16="http://schemas.microsoft.com/office/drawing/2014/main" id="{26315C5A-64D2-C764-0AA6-90066AF96957}"/>
              </a:ext>
            </a:extLst>
          </p:cNvPr>
          <p:cNvGrpSpPr/>
          <p:nvPr/>
        </p:nvGrpSpPr>
        <p:grpSpPr>
          <a:xfrm>
            <a:off x="1790959" y="3254016"/>
            <a:ext cx="1330930" cy="636451"/>
            <a:chOff x="5783751" y="3254016"/>
            <a:chExt cx="1330930" cy="636451"/>
          </a:xfrm>
        </p:grpSpPr>
        <p:sp>
          <p:nvSpPr>
            <p:cNvPr id="40" name="Rectangle 39">
              <a:extLst>
                <a:ext uri="{FF2B5EF4-FFF2-40B4-BE49-F238E27FC236}">
                  <a16:creationId xmlns:a16="http://schemas.microsoft.com/office/drawing/2014/main" id="{9ADE7275-8E9D-4F35-69FB-F92DDE2BB869}"/>
                </a:ext>
              </a:extLst>
            </p:cNvPr>
            <p:cNvSpPr/>
            <p:nvPr/>
          </p:nvSpPr>
          <p:spPr>
            <a:xfrm>
              <a:off x="5783751" y="3254016"/>
              <a:ext cx="1330930" cy="173577"/>
            </a:xfrm>
            <a:prstGeom prst="rect">
              <a:avLst/>
            </a:prstGeom>
            <a:solidFill>
              <a:srgbClr val="FFFFFF"/>
            </a:solidFill>
            <a:ln w="5781" cap="flat">
              <a:solidFill>
                <a:srgbClr val="000000"/>
              </a:solidFill>
              <a:prstDash val="solid"/>
              <a:miter/>
            </a:ln>
          </p:spPr>
          <p:txBody>
            <a:bodyPr rtlCol="0" anchor="ctr"/>
            <a:lstStyle/>
            <a:p>
              <a:pPr algn="ctr"/>
              <a:r>
                <a:rPr lang="en-US" sz="1050" b="1" dirty="0"/>
                <a:t>Copy Tracking Table</a:t>
              </a:r>
            </a:p>
          </p:txBody>
        </p:sp>
        <p:sp>
          <p:nvSpPr>
            <p:cNvPr id="41" name="Rectangle 40">
              <a:extLst>
                <a:ext uri="{FF2B5EF4-FFF2-40B4-BE49-F238E27FC236}">
                  <a16:creationId xmlns:a16="http://schemas.microsoft.com/office/drawing/2014/main" id="{7D552D2B-104D-23D8-3775-4FCE02B890E6}"/>
                </a:ext>
              </a:extLst>
            </p:cNvPr>
            <p:cNvSpPr/>
            <p:nvPr/>
          </p:nvSpPr>
          <p:spPr>
            <a:xfrm>
              <a:off x="5783751" y="3427594"/>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42" name="Rectangle 41">
              <a:extLst>
                <a:ext uri="{FF2B5EF4-FFF2-40B4-BE49-F238E27FC236}">
                  <a16:creationId xmlns:a16="http://schemas.microsoft.com/office/drawing/2014/main" id="{E6BD9FB1-F947-1843-D261-4BE90EE48B14}"/>
                </a:ext>
              </a:extLst>
            </p:cNvPr>
            <p:cNvSpPr/>
            <p:nvPr/>
          </p:nvSpPr>
          <p:spPr>
            <a:xfrm>
              <a:off x="6188817" y="3427594"/>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43" name="Rectangle 42">
              <a:extLst>
                <a:ext uri="{FF2B5EF4-FFF2-40B4-BE49-F238E27FC236}">
                  <a16:creationId xmlns:a16="http://schemas.microsoft.com/office/drawing/2014/main" id="{BD0A921C-2D07-94F8-A6CA-56D3F640F91F}"/>
                </a:ext>
              </a:extLst>
            </p:cNvPr>
            <p:cNvSpPr/>
            <p:nvPr/>
          </p:nvSpPr>
          <p:spPr>
            <a:xfrm>
              <a:off x="6593883" y="3427594"/>
              <a:ext cx="376132"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44" name="Rectangle 43">
              <a:extLst>
                <a:ext uri="{FF2B5EF4-FFF2-40B4-BE49-F238E27FC236}">
                  <a16:creationId xmlns:a16="http://schemas.microsoft.com/office/drawing/2014/main" id="{9A6D01E6-2F61-1C3D-A3C2-B06BE8124C4F}"/>
                </a:ext>
              </a:extLst>
            </p:cNvPr>
            <p:cNvSpPr/>
            <p:nvPr/>
          </p:nvSpPr>
          <p:spPr>
            <a:xfrm>
              <a:off x="6941082" y="3427594"/>
              <a:ext cx="173599"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45" name="Rectangle 44">
              <a:extLst>
                <a:ext uri="{FF2B5EF4-FFF2-40B4-BE49-F238E27FC236}">
                  <a16:creationId xmlns:a16="http://schemas.microsoft.com/office/drawing/2014/main" id="{87C14242-FA84-9CE6-2822-E75123828087}"/>
                </a:ext>
              </a:extLst>
            </p:cNvPr>
            <p:cNvSpPr/>
            <p:nvPr/>
          </p:nvSpPr>
          <p:spPr>
            <a:xfrm>
              <a:off x="5783751" y="3543312"/>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46" name="Rectangle 45">
              <a:extLst>
                <a:ext uri="{FF2B5EF4-FFF2-40B4-BE49-F238E27FC236}">
                  <a16:creationId xmlns:a16="http://schemas.microsoft.com/office/drawing/2014/main" id="{C0C1DCCF-3357-8B07-A3A5-D321904BB89F}"/>
                </a:ext>
              </a:extLst>
            </p:cNvPr>
            <p:cNvSpPr/>
            <p:nvPr/>
          </p:nvSpPr>
          <p:spPr>
            <a:xfrm>
              <a:off x="6188817" y="3543312"/>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47" name="Rectangle 46">
              <a:extLst>
                <a:ext uri="{FF2B5EF4-FFF2-40B4-BE49-F238E27FC236}">
                  <a16:creationId xmlns:a16="http://schemas.microsoft.com/office/drawing/2014/main" id="{B2AC5B55-F504-2950-842C-9B1E9295BC46}"/>
                </a:ext>
              </a:extLst>
            </p:cNvPr>
            <p:cNvSpPr/>
            <p:nvPr/>
          </p:nvSpPr>
          <p:spPr>
            <a:xfrm>
              <a:off x="6593883" y="3543312"/>
              <a:ext cx="376132"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48" name="Rectangle 47">
              <a:extLst>
                <a:ext uri="{FF2B5EF4-FFF2-40B4-BE49-F238E27FC236}">
                  <a16:creationId xmlns:a16="http://schemas.microsoft.com/office/drawing/2014/main" id="{10D3FC4B-002B-F454-6CDD-808F40C37743}"/>
                </a:ext>
              </a:extLst>
            </p:cNvPr>
            <p:cNvSpPr/>
            <p:nvPr/>
          </p:nvSpPr>
          <p:spPr>
            <a:xfrm>
              <a:off x="6941082" y="3543312"/>
              <a:ext cx="173599"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49" name="Rectangle 48">
              <a:extLst>
                <a:ext uri="{FF2B5EF4-FFF2-40B4-BE49-F238E27FC236}">
                  <a16:creationId xmlns:a16="http://schemas.microsoft.com/office/drawing/2014/main" id="{2F68C118-D0DB-5A9E-DC87-4592876DC488}"/>
                </a:ext>
              </a:extLst>
            </p:cNvPr>
            <p:cNvSpPr/>
            <p:nvPr/>
          </p:nvSpPr>
          <p:spPr>
            <a:xfrm>
              <a:off x="5783751" y="3659031"/>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50" name="Rectangle 49">
              <a:extLst>
                <a:ext uri="{FF2B5EF4-FFF2-40B4-BE49-F238E27FC236}">
                  <a16:creationId xmlns:a16="http://schemas.microsoft.com/office/drawing/2014/main" id="{6587203C-AFDE-19AB-6EF4-7BE3AC1E8E6E}"/>
                </a:ext>
              </a:extLst>
            </p:cNvPr>
            <p:cNvSpPr/>
            <p:nvPr/>
          </p:nvSpPr>
          <p:spPr>
            <a:xfrm>
              <a:off x="6188817" y="3659031"/>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51" name="Rectangle 50">
              <a:extLst>
                <a:ext uri="{FF2B5EF4-FFF2-40B4-BE49-F238E27FC236}">
                  <a16:creationId xmlns:a16="http://schemas.microsoft.com/office/drawing/2014/main" id="{8CBDBB53-D586-44D5-992E-8AB6829A4FD1}"/>
                </a:ext>
              </a:extLst>
            </p:cNvPr>
            <p:cNvSpPr/>
            <p:nvPr/>
          </p:nvSpPr>
          <p:spPr>
            <a:xfrm>
              <a:off x="6593883" y="3659031"/>
              <a:ext cx="376132"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52" name="Rectangle 51">
              <a:extLst>
                <a:ext uri="{FF2B5EF4-FFF2-40B4-BE49-F238E27FC236}">
                  <a16:creationId xmlns:a16="http://schemas.microsoft.com/office/drawing/2014/main" id="{45134415-7757-19E7-894F-9FC56CC065BA}"/>
                </a:ext>
              </a:extLst>
            </p:cNvPr>
            <p:cNvSpPr/>
            <p:nvPr/>
          </p:nvSpPr>
          <p:spPr>
            <a:xfrm>
              <a:off x="6941082" y="3659031"/>
              <a:ext cx="173599"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53" name="Rectangle 52">
              <a:extLst>
                <a:ext uri="{FF2B5EF4-FFF2-40B4-BE49-F238E27FC236}">
                  <a16:creationId xmlns:a16="http://schemas.microsoft.com/office/drawing/2014/main" id="{879445D1-96A4-F6DC-F994-F5D16D0501EB}"/>
                </a:ext>
              </a:extLst>
            </p:cNvPr>
            <p:cNvSpPr/>
            <p:nvPr/>
          </p:nvSpPr>
          <p:spPr>
            <a:xfrm>
              <a:off x="5783751" y="3774749"/>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54" name="Rectangle 53">
              <a:extLst>
                <a:ext uri="{FF2B5EF4-FFF2-40B4-BE49-F238E27FC236}">
                  <a16:creationId xmlns:a16="http://schemas.microsoft.com/office/drawing/2014/main" id="{77DFBE5B-C4EF-C234-6222-38125017FBA1}"/>
                </a:ext>
              </a:extLst>
            </p:cNvPr>
            <p:cNvSpPr/>
            <p:nvPr/>
          </p:nvSpPr>
          <p:spPr>
            <a:xfrm>
              <a:off x="6188817" y="3774749"/>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55" name="Rectangle 54">
              <a:extLst>
                <a:ext uri="{FF2B5EF4-FFF2-40B4-BE49-F238E27FC236}">
                  <a16:creationId xmlns:a16="http://schemas.microsoft.com/office/drawing/2014/main" id="{9CBF2CA0-5BEF-3D86-9744-2A69B6D5716F}"/>
                </a:ext>
              </a:extLst>
            </p:cNvPr>
            <p:cNvSpPr/>
            <p:nvPr/>
          </p:nvSpPr>
          <p:spPr>
            <a:xfrm>
              <a:off x="6593883" y="3774749"/>
              <a:ext cx="376132"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56" name="Rectangle 55">
              <a:extLst>
                <a:ext uri="{FF2B5EF4-FFF2-40B4-BE49-F238E27FC236}">
                  <a16:creationId xmlns:a16="http://schemas.microsoft.com/office/drawing/2014/main" id="{ED1287FB-B195-65AC-14B2-C8EA3B0B527E}"/>
                </a:ext>
              </a:extLst>
            </p:cNvPr>
            <p:cNvSpPr/>
            <p:nvPr/>
          </p:nvSpPr>
          <p:spPr>
            <a:xfrm>
              <a:off x="6941082" y="3774749"/>
              <a:ext cx="173599" cy="115718"/>
            </a:xfrm>
            <a:prstGeom prst="rect">
              <a:avLst/>
            </a:prstGeom>
            <a:solidFill>
              <a:srgbClr val="FFFFFF"/>
            </a:solidFill>
            <a:ln w="5781" cap="flat">
              <a:solidFill>
                <a:srgbClr val="000000"/>
              </a:solidFill>
              <a:prstDash val="solid"/>
              <a:miter/>
            </a:ln>
          </p:spPr>
          <p:txBody>
            <a:bodyPr rtlCol="0" anchor="ctr"/>
            <a:lstStyle/>
            <a:p>
              <a:endParaRPr lang="en-US"/>
            </a:p>
          </p:txBody>
        </p:sp>
      </p:grpSp>
      <p:cxnSp>
        <p:nvCxnSpPr>
          <p:cNvPr id="57" name="Straight Arrow Connector 56">
            <a:extLst>
              <a:ext uri="{FF2B5EF4-FFF2-40B4-BE49-F238E27FC236}">
                <a16:creationId xmlns:a16="http://schemas.microsoft.com/office/drawing/2014/main" id="{1F0BBCC0-2F00-2557-04DB-E6932EEE0180}"/>
              </a:ext>
            </a:extLst>
          </p:cNvPr>
          <p:cNvCxnSpPr>
            <a:stCxn id="7" idx="2"/>
            <a:endCxn id="9" idx="0"/>
          </p:cNvCxnSpPr>
          <p:nvPr/>
        </p:nvCxnSpPr>
        <p:spPr>
          <a:xfrm>
            <a:off x="3613755" y="3832608"/>
            <a:ext cx="0" cy="11571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A89F39A8-B4F1-7A3E-2440-E1DB65D7A916}"/>
              </a:ext>
            </a:extLst>
          </p:cNvPr>
          <p:cNvCxnSpPr>
            <a:stCxn id="8" idx="2"/>
            <a:endCxn id="10" idx="0"/>
          </p:cNvCxnSpPr>
          <p:nvPr/>
        </p:nvCxnSpPr>
        <p:spPr>
          <a:xfrm>
            <a:off x="5291885" y="3832608"/>
            <a:ext cx="0" cy="11571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D6E72097-5FA6-10B0-1C41-9E996779417D}"/>
              </a:ext>
            </a:extLst>
          </p:cNvPr>
          <p:cNvSpPr txBox="1"/>
          <p:nvPr/>
        </p:nvSpPr>
        <p:spPr>
          <a:xfrm>
            <a:off x="5725884" y="1836317"/>
            <a:ext cx="867998" cy="289441"/>
          </a:xfrm>
          <a:prstGeom prst="roundRect">
            <a:avLst/>
          </a:prstGeom>
          <a:solidFill>
            <a:schemeClr val="accent3"/>
          </a:solidFill>
          <a:ln>
            <a:solidFill>
              <a:srgbClr val="C00000"/>
            </a:solidFill>
            <a:prstDash val="dash"/>
          </a:ln>
        </p:spPr>
        <p:txBody>
          <a:bodyPr wrap="square" rtlCol="0">
            <a:spAutoFit/>
          </a:bodyPr>
          <a:lstStyle/>
          <a:p>
            <a:pPr algn="ctr"/>
            <a:r>
              <a:rPr lang="en-US" sz="1100" b="1" dirty="0">
                <a:latin typeface="Monaco" pitchFamily="2" charset="77"/>
              </a:rPr>
              <a:t>READ</a:t>
            </a:r>
            <a:r>
              <a:rPr lang="en-US" sz="1000" dirty="0">
                <a:latin typeface="Monaco" pitchFamily="2" charset="77"/>
              </a:rPr>
              <a:t> SRC</a:t>
            </a:r>
            <a:endParaRPr lang="en-US" sz="1000" dirty="0">
              <a:solidFill>
                <a:srgbClr val="00B050"/>
              </a:solidFill>
              <a:latin typeface="Monaco" pitchFamily="2" charset="77"/>
            </a:endParaRPr>
          </a:p>
        </p:txBody>
      </p:sp>
      <p:sp>
        <p:nvSpPr>
          <p:cNvPr id="61" name="Rectangle 60">
            <a:extLst>
              <a:ext uri="{FF2B5EF4-FFF2-40B4-BE49-F238E27FC236}">
                <a16:creationId xmlns:a16="http://schemas.microsoft.com/office/drawing/2014/main" id="{5C8ACD52-B365-6A01-9355-E517F404F7EB}"/>
              </a:ext>
            </a:extLst>
          </p:cNvPr>
          <p:cNvSpPr/>
          <p:nvPr/>
        </p:nvSpPr>
        <p:spPr>
          <a:xfrm>
            <a:off x="3787355" y="4237623"/>
            <a:ext cx="462932" cy="173577"/>
          </a:xfrm>
          <a:prstGeom prst="rect">
            <a:avLst/>
          </a:prstGeom>
          <a:solidFill>
            <a:srgbClr val="A20025"/>
          </a:solidFill>
          <a:ln w="5781" cap="flat">
            <a:solidFill>
              <a:srgbClr val="6F0000"/>
            </a:solidFill>
            <a:prstDash val="solid"/>
            <a:miter/>
          </a:ln>
          <a:effectLst/>
        </p:spPr>
        <p:txBody>
          <a:bodyPr rtlCol="0" anchor="ctr"/>
          <a:lstStyle/>
          <a:p>
            <a:pPr algn="ctr"/>
            <a:r>
              <a:rPr lang="en-US" sz="1050" b="1" dirty="0">
                <a:solidFill>
                  <a:schemeClr val="accent3"/>
                </a:solidFill>
              </a:rPr>
              <a:t>SRC</a:t>
            </a:r>
            <a:endParaRPr lang="en-US" sz="1200" b="1" dirty="0">
              <a:solidFill>
                <a:schemeClr val="accent3"/>
              </a:solidFill>
            </a:endParaRPr>
          </a:p>
        </p:txBody>
      </p:sp>
      <p:sp>
        <p:nvSpPr>
          <p:cNvPr id="62" name="Rectangle 61">
            <a:extLst>
              <a:ext uri="{FF2B5EF4-FFF2-40B4-BE49-F238E27FC236}">
                <a16:creationId xmlns:a16="http://schemas.microsoft.com/office/drawing/2014/main" id="{6B0CAB48-0A6D-D2BD-21C1-4849AC7BB498}"/>
              </a:ext>
            </a:extLst>
          </p:cNvPr>
          <p:cNvSpPr/>
          <p:nvPr/>
        </p:nvSpPr>
        <p:spPr>
          <a:xfrm>
            <a:off x="5459176" y="4237622"/>
            <a:ext cx="462932" cy="173577"/>
          </a:xfrm>
          <a:prstGeom prst="rect">
            <a:avLst/>
          </a:prstGeom>
          <a:solidFill>
            <a:srgbClr val="6A00FF"/>
          </a:solidFill>
          <a:ln w="5781" cap="flat">
            <a:solidFill>
              <a:srgbClr val="3700CC"/>
            </a:solidFill>
            <a:prstDash val="solid"/>
            <a:miter/>
          </a:ln>
          <a:effectLst/>
        </p:spPr>
        <p:txBody>
          <a:bodyPr rtlCol="0" anchor="ctr"/>
          <a:lstStyle/>
          <a:p>
            <a:pPr algn="ctr"/>
            <a:r>
              <a:rPr lang="en-US" sz="1050" b="1" dirty="0">
                <a:solidFill>
                  <a:schemeClr val="accent3"/>
                </a:solidFill>
              </a:rPr>
              <a:t>DEST</a:t>
            </a:r>
          </a:p>
        </p:txBody>
      </p:sp>
      <p:grpSp>
        <p:nvGrpSpPr>
          <p:cNvPr id="66" name="Group 65">
            <a:extLst>
              <a:ext uri="{FF2B5EF4-FFF2-40B4-BE49-F238E27FC236}">
                <a16:creationId xmlns:a16="http://schemas.microsoft.com/office/drawing/2014/main" id="{52CFD049-6622-C842-FC2B-984EA7D63966}"/>
              </a:ext>
            </a:extLst>
          </p:cNvPr>
          <p:cNvGrpSpPr/>
          <p:nvPr/>
        </p:nvGrpSpPr>
        <p:grpSpPr>
          <a:xfrm>
            <a:off x="5783751" y="3427592"/>
            <a:ext cx="1330930" cy="115718"/>
            <a:chOff x="6479157" y="4715908"/>
            <a:chExt cx="1330930" cy="115718"/>
          </a:xfrm>
        </p:grpSpPr>
        <p:sp>
          <p:nvSpPr>
            <p:cNvPr id="67" name="Rectangle 66">
              <a:extLst>
                <a:ext uri="{FF2B5EF4-FFF2-40B4-BE49-F238E27FC236}">
                  <a16:creationId xmlns:a16="http://schemas.microsoft.com/office/drawing/2014/main" id="{78F95226-77BD-1CBA-5750-22432632039C}"/>
                </a:ext>
              </a:extLst>
            </p:cNvPr>
            <p:cNvSpPr/>
            <p:nvPr/>
          </p:nvSpPr>
          <p:spPr>
            <a:xfrm>
              <a:off x="6479157" y="4715908"/>
              <a:ext cx="405065" cy="115718"/>
            </a:xfrm>
            <a:prstGeom prst="rect">
              <a:avLst/>
            </a:prstGeom>
            <a:solidFill>
              <a:srgbClr val="FFFFFF"/>
            </a:solidFill>
            <a:ln w="5781" cap="flat">
              <a:solidFill>
                <a:srgbClr val="000000"/>
              </a:solidFill>
              <a:prstDash val="solid"/>
              <a:miter/>
            </a:ln>
          </p:spPr>
          <p:txBody>
            <a:bodyPr wrap="none" lIns="91440" rtlCol="0" anchor="ctr"/>
            <a:lstStyle/>
            <a:p>
              <a:r>
                <a:rPr lang="en-US" sz="900" b="1" dirty="0">
                  <a:solidFill>
                    <a:schemeClr val="accent1">
                      <a:lumMod val="60000"/>
                      <a:lumOff val="40000"/>
                    </a:schemeClr>
                  </a:solidFill>
                </a:rPr>
                <a:t>DEST</a:t>
              </a:r>
            </a:p>
          </p:txBody>
        </p:sp>
        <p:sp>
          <p:nvSpPr>
            <p:cNvPr id="68" name="Rectangle 67">
              <a:extLst>
                <a:ext uri="{FF2B5EF4-FFF2-40B4-BE49-F238E27FC236}">
                  <a16:creationId xmlns:a16="http://schemas.microsoft.com/office/drawing/2014/main" id="{7314F297-A8B1-B6FB-FE9C-05ECA7172CD8}"/>
                </a:ext>
              </a:extLst>
            </p:cNvPr>
            <p:cNvSpPr/>
            <p:nvPr/>
          </p:nvSpPr>
          <p:spPr>
            <a:xfrm>
              <a:off x="6884223" y="4715908"/>
              <a:ext cx="405065" cy="115718"/>
            </a:xfrm>
            <a:prstGeom prst="rect">
              <a:avLst/>
            </a:prstGeom>
            <a:solidFill>
              <a:srgbClr val="FFFFFF"/>
            </a:solidFill>
            <a:ln w="5781" cap="flat">
              <a:solidFill>
                <a:srgbClr val="000000"/>
              </a:solidFill>
              <a:prstDash val="solid"/>
              <a:miter/>
            </a:ln>
          </p:spPr>
          <p:txBody>
            <a:bodyPr rtlCol="0" anchor="ctr"/>
            <a:lstStyle/>
            <a:p>
              <a:pPr algn="ctr"/>
              <a:r>
                <a:rPr lang="en-US" sz="900" b="1" dirty="0">
                  <a:solidFill>
                    <a:srgbClr val="C00000"/>
                  </a:solidFill>
                </a:rPr>
                <a:t>SRC</a:t>
              </a:r>
            </a:p>
          </p:txBody>
        </p:sp>
        <p:sp>
          <p:nvSpPr>
            <p:cNvPr id="69" name="Rectangle 68">
              <a:extLst>
                <a:ext uri="{FF2B5EF4-FFF2-40B4-BE49-F238E27FC236}">
                  <a16:creationId xmlns:a16="http://schemas.microsoft.com/office/drawing/2014/main" id="{63605A29-239F-0C78-EB29-95F677BC6EF2}"/>
                </a:ext>
              </a:extLst>
            </p:cNvPr>
            <p:cNvSpPr/>
            <p:nvPr/>
          </p:nvSpPr>
          <p:spPr>
            <a:xfrm>
              <a:off x="7289289" y="4715908"/>
              <a:ext cx="376132" cy="115718"/>
            </a:xfrm>
            <a:prstGeom prst="rect">
              <a:avLst/>
            </a:prstGeom>
            <a:solidFill>
              <a:srgbClr val="FFFFFF"/>
            </a:solidFill>
            <a:ln w="5781" cap="flat">
              <a:solidFill>
                <a:srgbClr val="000000"/>
              </a:solidFill>
              <a:prstDash val="solid"/>
              <a:miter/>
            </a:ln>
          </p:spPr>
          <p:txBody>
            <a:bodyPr wrap="none" rtlCol="0" anchor="ctr"/>
            <a:lstStyle/>
            <a:p>
              <a:pPr algn="ctr"/>
              <a:r>
                <a:rPr lang="en-US" sz="900" b="1" dirty="0"/>
                <a:t>SIZE</a:t>
              </a:r>
              <a:endParaRPr lang="en-US" sz="1000" b="1" dirty="0"/>
            </a:p>
          </p:txBody>
        </p:sp>
        <p:sp>
          <p:nvSpPr>
            <p:cNvPr id="70" name="Rectangle 69">
              <a:extLst>
                <a:ext uri="{FF2B5EF4-FFF2-40B4-BE49-F238E27FC236}">
                  <a16:creationId xmlns:a16="http://schemas.microsoft.com/office/drawing/2014/main" id="{DDBD4112-09EF-0BF6-7F38-C586ECCD7DC5}"/>
                </a:ext>
              </a:extLst>
            </p:cNvPr>
            <p:cNvSpPr/>
            <p:nvPr/>
          </p:nvSpPr>
          <p:spPr>
            <a:xfrm>
              <a:off x="7636488" y="4715908"/>
              <a:ext cx="173599" cy="115718"/>
            </a:xfrm>
            <a:prstGeom prst="rect">
              <a:avLst/>
            </a:prstGeom>
            <a:solidFill>
              <a:srgbClr val="FFFFFF"/>
            </a:solidFill>
            <a:ln w="5781" cap="flat">
              <a:solidFill>
                <a:srgbClr val="000000"/>
              </a:solidFill>
              <a:prstDash val="solid"/>
              <a:miter/>
            </a:ln>
          </p:spPr>
          <p:txBody>
            <a:bodyPr rtlCol="0" anchor="ctr"/>
            <a:lstStyle/>
            <a:p>
              <a:pPr algn="ctr"/>
              <a:r>
                <a:rPr lang="en-US" sz="1000" b="1" dirty="0"/>
                <a:t>A</a:t>
              </a:r>
            </a:p>
          </p:txBody>
        </p:sp>
      </p:grpSp>
      <p:grpSp>
        <p:nvGrpSpPr>
          <p:cNvPr id="71" name="Group 70">
            <a:extLst>
              <a:ext uri="{FF2B5EF4-FFF2-40B4-BE49-F238E27FC236}">
                <a16:creationId xmlns:a16="http://schemas.microsoft.com/office/drawing/2014/main" id="{31F33C4A-EBDC-9E6E-B5EC-7D2C2C7593A0}"/>
              </a:ext>
            </a:extLst>
          </p:cNvPr>
          <p:cNvGrpSpPr/>
          <p:nvPr/>
        </p:nvGrpSpPr>
        <p:grpSpPr>
          <a:xfrm>
            <a:off x="1790959" y="3428047"/>
            <a:ext cx="1330930" cy="115718"/>
            <a:chOff x="6479157" y="4715908"/>
            <a:chExt cx="1330930" cy="115718"/>
          </a:xfrm>
        </p:grpSpPr>
        <p:sp>
          <p:nvSpPr>
            <p:cNvPr id="72" name="Rectangle 71">
              <a:extLst>
                <a:ext uri="{FF2B5EF4-FFF2-40B4-BE49-F238E27FC236}">
                  <a16:creationId xmlns:a16="http://schemas.microsoft.com/office/drawing/2014/main" id="{8BCD5C8F-89AC-82E5-4EFB-E9033224E96D}"/>
                </a:ext>
              </a:extLst>
            </p:cNvPr>
            <p:cNvSpPr/>
            <p:nvPr/>
          </p:nvSpPr>
          <p:spPr>
            <a:xfrm>
              <a:off x="6479157" y="4715908"/>
              <a:ext cx="405065" cy="115718"/>
            </a:xfrm>
            <a:prstGeom prst="rect">
              <a:avLst/>
            </a:prstGeom>
            <a:solidFill>
              <a:srgbClr val="FFFFFF"/>
            </a:solidFill>
            <a:ln w="5781" cap="flat">
              <a:solidFill>
                <a:srgbClr val="000000"/>
              </a:solidFill>
              <a:prstDash val="solid"/>
              <a:miter/>
            </a:ln>
          </p:spPr>
          <p:txBody>
            <a:bodyPr wrap="none" lIns="91440" rtlCol="0" anchor="ctr"/>
            <a:lstStyle/>
            <a:p>
              <a:r>
                <a:rPr lang="en-US" sz="900" b="1" dirty="0">
                  <a:solidFill>
                    <a:schemeClr val="accent1">
                      <a:lumMod val="60000"/>
                      <a:lumOff val="40000"/>
                    </a:schemeClr>
                  </a:solidFill>
                </a:rPr>
                <a:t>DEST</a:t>
              </a:r>
            </a:p>
          </p:txBody>
        </p:sp>
        <p:sp>
          <p:nvSpPr>
            <p:cNvPr id="73" name="Rectangle 72">
              <a:extLst>
                <a:ext uri="{FF2B5EF4-FFF2-40B4-BE49-F238E27FC236}">
                  <a16:creationId xmlns:a16="http://schemas.microsoft.com/office/drawing/2014/main" id="{7325A6A9-D08C-DF26-6478-B7F5E7BFB9F7}"/>
                </a:ext>
              </a:extLst>
            </p:cNvPr>
            <p:cNvSpPr/>
            <p:nvPr/>
          </p:nvSpPr>
          <p:spPr>
            <a:xfrm>
              <a:off x="6884223" y="4715908"/>
              <a:ext cx="405065" cy="115718"/>
            </a:xfrm>
            <a:prstGeom prst="rect">
              <a:avLst/>
            </a:prstGeom>
            <a:solidFill>
              <a:srgbClr val="FFFFFF"/>
            </a:solidFill>
            <a:ln w="5781" cap="flat">
              <a:solidFill>
                <a:srgbClr val="000000"/>
              </a:solidFill>
              <a:prstDash val="solid"/>
              <a:miter/>
            </a:ln>
          </p:spPr>
          <p:txBody>
            <a:bodyPr rtlCol="0" anchor="ctr"/>
            <a:lstStyle/>
            <a:p>
              <a:pPr algn="ctr"/>
              <a:r>
                <a:rPr lang="en-US" sz="900" b="1" dirty="0">
                  <a:solidFill>
                    <a:srgbClr val="C00000"/>
                  </a:solidFill>
                </a:rPr>
                <a:t>SRC</a:t>
              </a:r>
            </a:p>
          </p:txBody>
        </p:sp>
        <p:sp>
          <p:nvSpPr>
            <p:cNvPr id="74" name="Rectangle 73">
              <a:extLst>
                <a:ext uri="{FF2B5EF4-FFF2-40B4-BE49-F238E27FC236}">
                  <a16:creationId xmlns:a16="http://schemas.microsoft.com/office/drawing/2014/main" id="{FBE047C7-DA10-B880-B3BA-08D064F70A89}"/>
                </a:ext>
              </a:extLst>
            </p:cNvPr>
            <p:cNvSpPr/>
            <p:nvPr/>
          </p:nvSpPr>
          <p:spPr>
            <a:xfrm>
              <a:off x="7289289" y="4715908"/>
              <a:ext cx="376132" cy="115718"/>
            </a:xfrm>
            <a:prstGeom prst="rect">
              <a:avLst/>
            </a:prstGeom>
            <a:solidFill>
              <a:srgbClr val="FFFFFF"/>
            </a:solidFill>
            <a:ln w="5781" cap="flat">
              <a:solidFill>
                <a:srgbClr val="000000"/>
              </a:solidFill>
              <a:prstDash val="solid"/>
              <a:miter/>
            </a:ln>
          </p:spPr>
          <p:txBody>
            <a:bodyPr wrap="none" rtlCol="0" anchor="ctr"/>
            <a:lstStyle/>
            <a:p>
              <a:pPr algn="ctr"/>
              <a:r>
                <a:rPr lang="en-US" sz="900" b="1" dirty="0"/>
                <a:t>SIZE</a:t>
              </a:r>
              <a:endParaRPr lang="en-US" sz="1000" b="1" dirty="0"/>
            </a:p>
          </p:txBody>
        </p:sp>
        <p:sp>
          <p:nvSpPr>
            <p:cNvPr id="75" name="Rectangle 74">
              <a:extLst>
                <a:ext uri="{FF2B5EF4-FFF2-40B4-BE49-F238E27FC236}">
                  <a16:creationId xmlns:a16="http://schemas.microsoft.com/office/drawing/2014/main" id="{03097800-D84B-5485-BE20-2E36398BA3F6}"/>
                </a:ext>
              </a:extLst>
            </p:cNvPr>
            <p:cNvSpPr/>
            <p:nvPr/>
          </p:nvSpPr>
          <p:spPr>
            <a:xfrm>
              <a:off x="7636488" y="4715908"/>
              <a:ext cx="173599" cy="115718"/>
            </a:xfrm>
            <a:prstGeom prst="rect">
              <a:avLst/>
            </a:prstGeom>
            <a:solidFill>
              <a:srgbClr val="FFFFFF"/>
            </a:solidFill>
            <a:ln w="5781" cap="flat">
              <a:solidFill>
                <a:srgbClr val="000000"/>
              </a:solidFill>
              <a:prstDash val="solid"/>
              <a:miter/>
            </a:ln>
          </p:spPr>
          <p:txBody>
            <a:bodyPr rtlCol="0" anchor="ctr"/>
            <a:lstStyle/>
            <a:p>
              <a:pPr algn="ctr"/>
              <a:r>
                <a:rPr lang="en-US" sz="1000" b="1" dirty="0"/>
                <a:t>A</a:t>
              </a:r>
            </a:p>
          </p:txBody>
        </p:sp>
      </p:grpSp>
      <p:sp>
        <p:nvSpPr>
          <p:cNvPr id="76" name="Rectangle 75">
            <a:extLst>
              <a:ext uri="{FF2B5EF4-FFF2-40B4-BE49-F238E27FC236}">
                <a16:creationId xmlns:a16="http://schemas.microsoft.com/office/drawing/2014/main" id="{A9FB1592-93C1-7D49-4934-13C1E175B1E4}"/>
              </a:ext>
            </a:extLst>
          </p:cNvPr>
          <p:cNvSpPr/>
          <p:nvPr/>
        </p:nvSpPr>
        <p:spPr>
          <a:xfrm>
            <a:off x="3787355" y="4242844"/>
            <a:ext cx="462932" cy="173577"/>
          </a:xfrm>
          <a:prstGeom prst="rect">
            <a:avLst/>
          </a:prstGeom>
          <a:solidFill>
            <a:srgbClr val="A20025"/>
          </a:solidFill>
          <a:ln w="5781" cap="flat">
            <a:solidFill>
              <a:srgbClr val="6F0000"/>
            </a:solidFill>
            <a:prstDash val="solid"/>
            <a:miter/>
          </a:ln>
          <a:effectLst/>
        </p:spPr>
        <p:txBody>
          <a:bodyPr rtlCol="0" anchor="ctr"/>
          <a:lstStyle/>
          <a:p>
            <a:pPr algn="ctr"/>
            <a:r>
              <a:rPr lang="en-US" sz="1050" b="1" dirty="0">
                <a:solidFill>
                  <a:schemeClr val="accent3"/>
                </a:solidFill>
              </a:rPr>
              <a:t>SRC</a:t>
            </a:r>
            <a:endParaRPr lang="en-US" sz="1200" b="1" dirty="0">
              <a:solidFill>
                <a:schemeClr val="accent3"/>
              </a:solidFill>
            </a:endParaRPr>
          </a:p>
        </p:txBody>
      </p:sp>
      <p:grpSp>
        <p:nvGrpSpPr>
          <p:cNvPr id="77" name="Group 76">
            <a:extLst>
              <a:ext uri="{FF2B5EF4-FFF2-40B4-BE49-F238E27FC236}">
                <a16:creationId xmlns:a16="http://schemas.microsoft.com/office/drawing/2014/main" id="{A67A902E-A65D-8EAC-7ECB-3B99299CF253}"/>
              </a:ext>
            </a:extLst>
          </p:cNvPr>
          <p:cNvGrpSpPr/>
          <p:nvPr/>
        </p:nvGrpSpPr>
        <p:grpSpPr>
          <a:xfrm>
            <a:off x="1093492" y="3196154"/>
            <a:ext cx="566777" cy="694312"/>
            <a:chOff x="1063205" y="3116928"/>
            <a:chExt cx="566777" cy="694312"/>
          </a:xfrm>
        </p:grpSpPr>
        <p:sp>
          <p:nvSpPr>
            <p:cNvPr id="78" name="Rectangle 77">
              <a:extLst>
                <a:ext uri="{FF2B5EF4-FFF2-40B4-BE49-F238E27FC236}">
                  <a16:creationId xmlns:a16="http://schemas.microsoft.com/office/drawing/2014/main" id="{A5A09DA2-A58D-1793-8B10-3993886AF16D}"/>
                </a:ext>
              </a:extLst>
            </p:cNvPr>
            <p:cNvSpPr/>
            <p:nvPr/>
          </p:nvSpPr>
          <p:spPr>
            <a:xfrm>
              <a:off x="1063205" y="3325255"/>
              <a:ext cx="566777" cy="242472"/>
            </a:xfrm>
            <a:prstGeom prst="rect">
              <a:avLst/>
            </a:prstGeom>
            <a:solidFill>
              <a:schemeClr val="accent2"/>
            </a:solidFill>
            <a:ln>
              <a:solidFill>
                <a:schemeClr val="accent4">
                  <a:lumMod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794BE5B4-EF87-3315-E894-A3630C514E7A}"/>
                </a:ext>
              </a:extLst>
            </p:cNvPr>
            <p:cNvSpPr/>
            <p:nvPr/>
          </p:nvSpPr>
          <p:spPr>
            <a:xfrm>
              <a:off x="1063205" y="3571259"/>
              <a:ext cx="566777" cy="239981"/>
            </a:xfrm>
            <a:prstGeom prst="rect">
              <a:avLst/>
            </a:prstGeom>
            <a:solidFill>
              <a:schemeClr val="accent2"/>
            </a:solidFill>
            <a:ln>
              <a:solidFill>
                <a:schemeClr val="accent4">
                  <a:lumMod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9714F933-4CE8-486C-F844-DDE2DD3BB802}"/>
                </a:ext>
              </a:extLst>
            </p:cNvPr>
            <p:cNvSpPr txBox="1"/>
            <p:nvPr/>
          </p:nvSpPr>
          <p:spPr>
            <a:xfrm>
              <a:off x="1124501" y="3116928"/>
              <a:ext cx="434734" cy="261610"/>
            </a:xfrm>
            <a:prstGeom prst="rect">
              <a:avLst/>
            </a:prstGeom>
            <a:noFill/>
          </p:spPr>
          <p:txBody>
            <a:bodyPr wrap="none" rtlCol="0">
              <a:spAutoFit/>
            </a:bodyPr>
            <a:lstStyle/>
            <a:p>
              <a:pPr algn="ctr"/>
              <a:r>
                <a:rPr lang="en-US" sz="1050" b="1" dirty="0"/>
                <a:t>BPQ</a:t>
              </a:r>
            </a:p>
          </p:txBody>
        </p:sp>
      </p:grpSp>
      <p:grpSp>
        <p:nvGrpSpPr>
          <p:cNvPr id="81" name="Group 80">
            <a:extLst>
              <a:ext uri="{FF2B5EF4-FFF2-40B4-BE49-F238E27FC236}">
                <a16:creationId xmlns:a16="http://schemas.microsoft.com/office/drawing/2014/main" id="{E258F13D-D0AC-F83D-08CF-8CFA81DC3608}"/>
              </a:ext>
            </a:extLst>
          </p:cNvPr>
          <p:cNvGrpSpPr/>
          <p:nvPr/>
        </p:nvGrpSpPr>
        <p:grpSpPr>
          <a:xfrm>
            <a:off x="7242303" y="3196154"/>
            <a:ext cx="566777" cy="694312"/>
            <a:chOff x="1063205" y="3116928"/>
            <a:chExt cx="566777" cy="694312"/>
          </a:xfrm>
        </p:grpSpPr>
        <p:sp>
          <p:nvSpPr>
            <p:cNvPr id="82" name="Rectangle 81">
              <a:extLst>
                <a:ext uri="{FF2B5EF4-FFF2-40B4-BE49-F238E27FC236}">
                  <a16:creationId xmlns:a16="http://schemas.microsoft.com/office/drawing/2014/main" id="{563158A6-26A3-8103-5B73-4ABF15AACBA8}"/>
                </a:ext>
              </a:extLst>
            </p:cNvPr>
            <p:cNvSpPr/>
            <p:nvPr/>
          </p:nvSpPr>
          <p:spPr>
            <a:xfrm>
              <a:off x="1063205" y="3325255"/>
              <a:ext cx="566777" cy="242472"/>
            </a:xfrm>
            <a:prstGeom prst="rect">
              <a:avLst/>
            </a:prstGeom>
            <a:solidFill>
              <a:schemeClr val="accent2"/>
            </a:solidFill>
            <a:ln>
              <a:solidFill>
                <a:schemeClr val="accent4">
                  <a:lumMod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2946B60F-65E4-3933-151A-7E26EA05B705}"/>
                </a:ext>
              </a:extLst>
            </p:cNvPr>
            <p:cNvSpPr/>
            <p:nvPr/>
          </p:nvSpPr>
          <p:spPr>
            <a:xfrm>
              <a:off x="1063205" y="3571259"/>
              <a:ext cx="566777" cy="239981"/>
            </a:xfrm>
            <a:prstGeom prst="rect">
              <a:avLst/>
            </a:prstGeom>
            <a:solidFill>
              <a:schemeClr val="accent2"/>
            </a:solidFill>
            <a:ln>
              <a:solidFill>
                <a:schemeClr val="accent4">
                  <a:lumMod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82CFB90E-7302-F4A5-1752-0CDD55E76028}"/>
                </a:ext>
              </a:extLst>
            </p:cNvPr>
            <p:cNvSpPr txBox="1"/>
            <p:nvPr/>
          </p:nvSpPr>
          <p:spPr>
            <a:xfrm>
              <a:off x="1124501" y="3116928"/>
              <a:ext cx="434734" cy="261610"/>
            </a:xfrm>
            <a:prstGeom prst="rect">
              <a:avLst/>
            </a:prstGeom>
            <a:noFill/>
          </p:spPr>
          <p:txBody>
            <a:bodyPr wrap="none" rtlCol="0">
              <a:spAutoFit/>
            </a:bodyPr>
            <a:lstStyle/>
            <a:p>
              <a:pPr algn="ctr"/>
              <a:r>
                <a:rPr lang="en-US" sz="1050" b="1" dirty="0"/>
                <a:t>BPQ</a:t>
              </a:r>
            </a:p>
          </p:txBody>
        </p:sp>
      </p:grpSp>
    </p:spTree>
    <p:extLst>
      <p:ext uri="{BB962C8B-B14F-4D97-AF65-F5344CB8AC3E}">
        <p14:creationId xmlns:p14="http://schemas.microsoft.com/office/powerpoint/2010/main" val="162593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par>
                          <p:cTn id="8" fill="hold">
                            <p:stCondLst>
                              <p:cond delay="500"/>
                            </p:stCondLst>
                            <p:childTnLst>
                              <p:par>
                                <p:cTn id="9" presetID="42" presetClass="path" presetSubtype="0" accel="50000" decel="50000" fill="hold" grpId="1" nodeType="afterEffect">
                                  <p:stCondLst>
                                    <p:cond delay="0"/>
                                  </p:stCondLst>
                                  <p:childTnLst>
                                    <p:animMotion origin="layout" path="M -1.11111E-6 4.81481E-6 L -0.27847 0.31481 " pathEditMode="relative" rAng="0" ptsTypes="AA">
                                      <p:cBhvr>
                                        <p:cTn id="10" dur="2000" fill="hold"/>
                                        <p:tgtEl>
                                          <p:spTgt spid="59"/>
                                        </p:tgtEl>
                                        <p:attrNameLst>
                                          <p:attrName>ppt_x</p:attrName>
                                          <p:attrName>ppt_y</p:attrName>
                                        </p:attrNameLst>
                                      </p:cBhvr>
                                      <p:rCtr x="-13924" y="15741"/>
                                    </p:animMotion>
                                  </p:childTnLst>
                                </p:cTn>
                              </p:par>
                            </p:childTnLst>
                          </p:cTn>
                        </p:par>
                        <p:par>
                          <p:cTn id="11" fill="hold">
                            <p:stCondLst>
                              <p:cond delay="2500"/>
                            </p:stCondLst>
                            <p:childTnLst>
                              <p:par>
                                <p:cTn id="12" presetID="10" presetClass="exit" presetSubtype="0" fill="hold" grpId="2" nodeType="afterEffect">
                                  <p:stCondLst>
                                    <p:cond delay="0"/>
                                  </p:stCondLst>
                                  <p:childTnLst>
                                    <p:animEffect transition="out" filter="fade">
                                      <p:cBhvr>
                                        <p:cTn id="13" dur="500"/>
                                        <p:tgtEl>
                                          <p:spTgt spid="59"/>
                                        </p:tgtEl>
                                      </p:cBhvr>
                                    </p:animEffect>
                                    <p:set>
                                      <p:cBhvr>
                                        <p:cTn id="14" dur="1" fill="hold">
                                          <p:stCondLst>
                                            <p:cond delay="499"/>
                                          </p:stCondLst>
                                        </p:cTn>
                                        <p:tgtEl>
                                          <p:spTgt spid="59"/>
                                        </p:tgtEl>
                                        <p:attrNameLst>
                                          <p:attrName>style.visibility</p:attrName>
                                        </p:attrNameLst>
                                      </p:cBhvr>
                                      <p:to>
                                        <p:strVal val="hidden"/>
                                      </p:to>
                                    </p:set>
                                  </p:childTnLst>
                                </p:cTn>
                              </p:par>
                            </p:childTnLst>
                          </p:cTn>
                        </p:par>
                        <p:par>
                          <p:cTn id="15" fill="hold">
                            <p:stCondLst>
                              <p:cond delay="3000"/>
                            </p:stCondLst>
                            <p:childTnLst>
                              <p:par>
                                <p:cTn id="16" presetID="0" presetClass="path" presetSubtype="0" accel="50000" decel="50000" fill="hold" grpId="2" nodeType="afterEffect">
                                  <p:stCondLst>
                                    <p:cond delay="0"/>
                                  </p:stCondLst>
                                  <p:childTnLst>
                                    <p:animMotion origin="layout" path="M 0 0 C -0.02535 -0.04784 -0.05053 -0.09568 -0.04046 -0.13673 C -0.03056 -0.17809 0.02013 -0.21173 0.06024 -0.24723 C 0.10052 -0.28272 0.17152 -0.31482 0.20086 -0.35 C 0.23003 -0.38519 0.23281 -0.42192 0.23559 -0.45865 " pathEditMode="relative" ptsTypes="AAAAA">
                                      <p:cBhvr>
                                        <p:cTn id="17" dur="2000" fill="hold"/>
                                        <p:tgtEl>
                                          <p:spTgt spid="76"/>
                                        </p:tgtEl>
                                        <p:attrNameLst>
                                          <p:attrName>ppt_x</p:attrName>
                                          <p:attrName>ppt_y</p:attrName>
                                        </p:attrNameLst>
                                      </p:cBhvr>
                                    </p:animMotion>
                                  </p:childTnLst>
                                </p:cTn>
                              </p:par>
                            </p:childTnLst>
                          </p:cTn>
                        </p:par>
                        <p:par>
                          <p:cTn id="18" fill="hold">
                            <p:stCondLst>
                              <p:cond delay="5000"/>
                            </p:stCondLst>
                            <p:childTnLst>
                              <p:par>
                                <p:cTn id="19" presetID="10" presetClass="exit" presetSubtype="0" fill="hold" grpId="1" nodeType="afterEffect">
                                  <p:stCondLst>
                                    <p:cond delay="0"/>
                                  </p:stCondLst>
                                  <p:childTnLst>
                                    <p:animEffect transition="out" filter="fade">
                                      <p:cBhvr>
                                        <p:cTn id="20" dur="500"/>
                                        <p:tgtEl>
                                          <p:spTgt spid="76"/>
                                        </p:tgtEl>
                                      </p:cBhvr>
                                    </p:animEffect>
                                    <p:set>
                                      <p:cBhvr>
                                        <p:cTn id="21" dur="1" fill="hold">
                                          <p:stCondLst>
                                            <p:cond delay="499"/>
                                          </p:stCondLst>
                                        </p:cTn>
                                        <p:tgtEl>
                                          <p:spTgt spid="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59" grpId="2" animBg="1"/>
      <p:bldP spid="76" grpId="1" animBg="1"/>
      <p:bldP spid="76" grpId="2"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E5326F-B3FD-C05F-B697-46EFF5834EF8}"/>
              </a:ext>
            </a:extLst>
          </p:cNvPr>
          <p:cNvSpPr>
            <a:spLocks noGrp="1"/>
          </p:cNvSpPr>
          <p:nvPr>
            <p:ph type="title"/>
          </p:nvPr>
        </p:nvSpPr>
        <p:spPr/>
        <p:txBody>
          <a:bodyPr/>
          <a:lstStyle/>
          <a:p>
            <a:r>
              <a:rPr lang="en-US" dirty="0"/>
              <a:t>(MC)</a:t>
            </a:r>
            <a:r>
              <a:rPr lang="en-US" baseline="30000" dirty="0"/>
              <a:t>2</a:t>
            </a:r>
            <a:r>
              <a:rPr lang="en-US" dirty="0"/>
              <a:t> operation: Write source</a:t>
            </a:r>
            <a:endParaRPr lang="en-US" baseline="30000" dirty="0"/>
          </a:p>
        </p:txBody>
      </p:sp>
      <p:sp>
        <p:nvSpPr>
          <p:cNvPr id="2" name="Rounded Rectangle 1">
            <a:extLst>
              <a:ext uri="{FF2B5EF4-FFF2-40B4-BE49-F238E27FC236}">
                <a16:creationId xmlns:a16="http://schemas.microsoft.com/office/drawing/2014/main" id="{C7D9DC37-8E6A-68D7-5A02-43E416487190}"/>
              </a:ext>
            </a:extLst>
          </p:cNvPr>
          <p:cNvSpPr/>
          <p:nvPr/>
        </p:nvSpPr>
        <p:spPr>
          <a:xfrm>
            <a:off x="2311758" y="1807534"/>
            <a:ext cx="983731" cy="347155"/>
          </a:xfrm>
          <a:prstGeom prst="roundRect">
            <a:avLst/>
          </a:prstGeom>
          <a:gradFill>
            <a:gsLst>
              <a:gs pos="0">
                <a:srgbClr val="DAE8FC"/>
              </a:gs>
              <a:gs pos="50000">
                <a:srgbClr val="ECF3FD"/>
              </a:gs>
              <a:gs pos="100000">
                <a:srgbClr val="FFFFFF"/>
              </a:gs>
            </a:gsLst>
            <a:lin ang="16200000" scaled="1"/>
          </a:gradFill>
          <a:ln w="5781" cap="flat">
            <a:solidFill>
              <a:srgbClr val="6C8EBF"/>
            </a:solidFill>
            <a:prstDash val="solid"/>
            <a:miter/>
          </a:ln>
        </p:spPr>
        <p:txBody>
          <a:bodyPr rtlCol="0" anchor="ctr"/>
          <a:lstStyle/>
          <a:p>
            <a:pPr algn="ctr"/>
            <a:r>
              <a:rPr lang="en-US" sz="1600" b="1" dirty="0"/>
              <a:t>Core</a:t>
            </a:r>
          </a:p>
        </p:txBody>
      </p:sp>
      <p:sp>
        <p:nvSpPr>
          <p:cNvPr id="3" name="Rectangle 2">
            <a:extLst>
              <a:ext uri="{FF2B5EF4-FFF2-40B4-BE49-F238E27FC236}">
                <a16:creationId xmlns:a16="http://schemas.microsoft.com/office/drawing/2014/main" id="{9DCFBED9-4D89-B49E-E1A2-D17A4E9AD0C3}"/>
              </a:ext>
            </a:extLst>
          </p:cNvPr>
          <p:cNvSpPr/>
          <p:nvPr/>
        </p:nvSpPr>
        <p:spPr>
          <a:xfrm>
            <a:off x="2800198" y="2380298"/>
            <a:ext cx="3356260" cy="347155"/>
          </a:xfrm>
          <a:prstGeom prst="rect">
            <a:avLst/>
          </a:prstGeom>
          <a:gradFill>
            <a:gsLst>
              <a:gs pos="0">
                <a:srgbClr val="F8CECC"/>
              </a:gs>
              <a:gs pos="50000">
                <a:srgbClr val="FBE6E5"/>
              </a:gs>
              <a:gs pos="100000">
                <a:srgbClr val="FFFFFF"/>
              </a:gs>
            </a:gsLst>
            <a:lin ang="16200000" scaled="1"/>
          </a:gradFill>
          <a:ln w="5781" cap="flat">
            <a:solidFill>
              <a:srgbClr val="B85450"/>
            </a:solidFill>
            <a:prstDash val="solid"/>
            <a:miter/>
          </a:ln>
          <a:effectLst/>
        </p:spPr>
        <p:txBody>
          <a:bodyPr rtlCol="0" anchor="ctr"/>
          <a:lstStyle/>
          <a:p>
            <a:pPr algn="ctr"/>
            <a:r>
              <a:rPr lang="en-US" sz="1600" b="1" dirty="0"/>
              <a:t>Last-level $</a:t>
            </a:r>
          </a:p>
        </p:txBody>
      </p:sp>
      <p:sp>
        <p:nvSpPr>
          <p:cNvPr id="4" name="Rectangle 3">
            <a:extLst>
              <a:ext uri="{FF2B5EF4-FFF2-40B4-BE49-F238E27FC236}">
                <a16:creationId xmlns:a16="http://schemas.microsoft.com/office/drawing/2014/main" id="{FF53EAFA-E6F6-4608-DD11-89AAAB5146DE}"/>
              </a:ext>
            </a:extLst>
          </p:cNvPr>
          <p:cNvSpPr/>
          <p:nvPr/>
        </p:nvSpPr>
        <p:spPr>
          <a:xfrm>
            <a:off x="2311758" y="2906860"/>
            <a:ext cx="4339991" cy="289296"/>
          </a:xfrm>
          <a:prstGeom prst="rect">
            <a:avLst/>
          </a:prstGeom>
          <a:gradFill>
            <a:gsLst>
              <a:gs pos="0">
                <a:srgbClr val="D5E8D4"/>
              </a:gs>
              <a:gs pos="50000">
                <a:srgbClr val="EAF3E9"/>
              </a:gs>
              <a:gs pos="100000">
                <a:srgbClr val="FFFFFF"/>
              </a:gs>
            </a:gsLst>
            <a:lin ang="16200000" scaled="1"/>
          </a:gradFill>
          <a:ln w="964" cap="flat">
            <a:noFill/>
            <a:prstDash val="solid"/>
            <a:miter/>
          </a:ln>
          <a:effectLst/>
        </p:spPr>
        <p:txBody>
          <a:bodyPr rtlCol="0" anchor="ctr"/>
          <a:lstStyle/>
          <a:p>
            <a:pPr algn="ctr"/>
            <a:r>
              <a:rPr lang="en-US" sz="1600" b="1" dirty="0"/>
              <a:t>Interconnect</a:t>
            </a:r>
          </a:p>
        </p:txBody>
      </p:sp>
      <p:sp>
        <p:nvSpPr>
          <p:cNvPr id="6" name="Freeform 5">
            <a:extLst>
              <a:ext uri="{FF2B5EF4-FFF2-40B4-BE49-F238E27FC236}">
                <a16:creationId xmlns:a16="http://schemas.microsoft.com/office/drawing/2014/main" id="{58197FAE-A00F-D254-CCD5-65C6940E20F4}"/>
              </a:ext>
            </a:extLst>
          </p:cNvPr>
          <p:cNvSpPr/>
          <p:nvPr/>
        </p:nvSpPr>
        <p:spPr>
          <a:xfrm>
            <a:off x="2311758" y="2906860"/>
            <a:ext cx="4339991" cy="289296"/>
          </a:xfrm>
          <a:custGeom>
            <a:avLst/>
            <a:gdLst>
              <a:gd name="connsiteX0" fmla="*/ 0 w 4339991"/>
              <a:gd name="connsiteY0" fmla="*/ 0 h 289296"/>
              <a:gd name="connsiteX1" fmla="*/ 4339992 w 4339991"/>
              <a:gd name="connsiteY1" fmla="*/ 0 h 289296"/>
              <a:gd name="connsiteX2" fmla="*/ 4339992 w 4339991"/>
              <a:gd name="connsiteY2" fmla="*/ 289296 h 289296"/>
              <a:gd name="connsiteX3" fmla="*/ 0 w 4339991"/>
              <a:gd name="connsiteY3" fmla="*/ 289296 h 289296"/>
            </a:gdLst>
            <a:ahLst/>
            <a:cxnLst>
              <a:cxn ang="0">
                <a:pos x="connsiteX0" y="connsiteY0"/>
              </a:cxn>
              <a:cxn ang="0">
                <a:pos x="connsiteX1" y="connsiteY1"/>
              </a:cxn>
              <a:cxn ang="0">
                <a:pos x="connsiteX2" y="connsiteY2"/>
              </a:cxn>
              <a:cxn ang="0">
                <a:pos x="connsiteX3" y="connsiteY3"/>
              </a:cxn>
            </a:cxnLst>
            <a:rect l="l" t="t" r="r" b="b"/>
            <a:pathLst>
              <a:path w="4339991" h="289296">
                <a:moveTo>
                  <a:pt x="0" y="0"/>
                </a:moveTo>
                <a:lnTo>
                  <a:pt x="4339992" y="0"/>
                </a:lnTo>
                <a:moveTo>
                  <a:pt x="4339992" y="289296"/>
                </a:moveTo>
                <a:lnTo>
                  <a:pt x="0" y="289296"/>
                </a:lnTo>
              </a:path>
            </a:pathLst>
          </a:custGeom>
          <a:noFill/>
          <a:ln w="5781" cap="sq">
            <a:solidFill>
              <a:srgbClr val="000000"/>
            </a:solidFill>
            <a:prstDash val="solid"/>
            <a:miter/>
          </a:ln>
          <a:effectLst/>
        </p:spPr>
        <p:txBody>
          <a:bodyPr rtlCol="0" anchor="ctr"/>
          <a:lstStyle/>
          <a:p>
            <a:endParaRPr lang="en-US"/>
          </a:p>
        </p:txBody>
      </p:sp>
      <p:sp>
        <p:nvSpPr>
          <p:cNvPr id="7" name="Rectangle 6">
            <a:extLst>
              <a:ext uri="{FF2B5EF4-FFF2-40B4-BE49-F238E27FC236}">
                <a16:creationId xmlns:a16="http://schemas.microsoft.com/office/drawing/2014/main" id="{A7A26FBD-A8D0-7851-DCE2-E4FCC54A6046}"/>
              </a:ext>
            </a:extLst>
          </p:cNvPr>
          <p:cNvSpPr/>
          <p:nvPr/>
        </p:nvSpPr>
        <p:spPr>
          <a:xfrm>
            <a:off x="3179756" y="3369734"/>
            <a:ext cx="867998" cy="462874"/>
          </a:xfrm>
          <a:prstGeom prst="rect">
            <a:avLst/>
          </a:prstGeom>
          <a:solidFill>
            <a:srgbClr val="FFFFFF"/>
          </a:solidFill>
          <a:ln w="5781" cap="flat">
            <a:solidFill>
              <a:srgbClr val="000000"/>
            </a:solidFill>
            <a:prstDash val="solid"/>
            <a:miter/>
          </a:ln>
          <a:effectLst/>
        </p:spPr>
        <p:txBody>
          <a:bodyPr rtlCol="0" anchor="ctr"/>
          <a:lstStyle/>
          <a:p>
            <a:pPr algn="ctr"/>
            <a:r>
              <a:rPr lang="en-US" sz="1200" b="1" dirty="0"/>
              <a:t>Memory controller</a:t>
            </a:r>
          </a:p>
        </p:txBody>
      </p:sp>
      <p:sp>
        <p:nvSpPr>
          <p:cNvPr id="8" name="Rectangle 7">
            <a:extLst>
              <a:ext uri="{FF2B5EF4-FFF2-40B4-BE49-F238E27FC236}">
                <a16:creationId xmlns:a16="http://schemas.microsoft.com/office/drawing/2014/main" id="{DC5B5F64-A681-9DA7-61DD-B11E6034A44D}"/>
              </a:ext>
            </a:extLst>
          </p:cNvPr>
          <p:cNvSpPr/>
          <p:nvPr/>
        </p:nvSpPr>
        <p:spPr>
          <a:xfrm>
            <a:off x="4857886" y="3369734"/>
            <a:ext cx="867998" cy="462874"/>
          </a:xfrm>
          <a:prstGeom prst="rect">
            <a:avLst/>
          </a:prstGeom>
          <a:solidFill>
            <a:srgbClr val="FFFFFF"/>
          </a:solidFill>
          <a:ln w="5781" cap="flat">
            <a:solidFill>
              <a:srgbClr val="000000"/>
            </a:solidFill>
            <a:prstDash val="solid"/>
            <a:miter/>
          </a:ln>
          <a:effectLst/>
        </p:spPr>
        <p:txBody>
          <a:bodyPr rtlCol="0" anchor="ctr"/>
          <a:lstStyle/>
          <a:p>
            <a:pPr algn="ctr"/>
            <a:r>
              <a:rPr lang="en-US" sz="1200" b="1" dirty="0"/>
              <a:t>Memory controller</a:t>
            </a:r>
          </a:p>
        </p:txBody>
      </p:sp>
      <p:sp>
        <p:nvSpPr>
          <p:cNvPr id="9" name="Rectangle 8">
            <a:extLst>
              <a:ext uri="{FF2B5EF4-FFF2-40B4-BE49-F238E27FC236}">
                <a16:creationId xmlns:a16="http://schemas.microsoft.com/office/drawing/2014/main" id="{45D6487C-12C7-FAB7-6BFD-CBE201AE57A0}"/>
              </a:ext>
            </a:extLst>
          </p:cNvPr>
          <p:cNvSpPr/>
          <p:nvPr/>
        </p:nvSpPr>
        <p:spPr>
          <a:xfrm>
            <a:off x="2977223" y="3948327"/>
            <a:ext cx="1273064" cy="462874"/>
          </a:xfrm>
          <a:prstGeom prst="rect">
            <a:avLst/>
          </a:prstGeom>
          <a:gradFill>
            <a:gsLst>
              <a:gs pos="0">
                <a:srgbClr val="FFE6CC"/>
              </a:gs>
              <a:gs pos="50000">
                <a:srgbClr val="FFF2E5"/>
              </a:gs>
              <a:gs pos="100000">
                <a:srgbClr val="FFFFFF"/>
              </a:gs>
            </a:gsLst>
            <a:lin ang="16200000" scaled="1"/>
          </a:gradFill>
          <a:ln w="5781" cap="flat">
            <a:solidFill>
              <a:srgbClr val="000000"/>
            </a:solidFill>
            <a:prstDash val="solid"/>
            <a:miter/>
          </a:ln>
        </p:spPr>
        <p:txBody>
          <a:bodyPr rtlCol="0" anchor="t"/>
          <a:lstStyle/>
          <a:p>
            <a:pPr algn="ctr"/>
            <a:r>
              <a:rPr lang="en-US" sz="1600" b="1" dirty="0"/>
              <a:t>Memory</a:t>
            </a:r>
          </a:p>
        </p:txBody>
      </p:sp>
      <p:sp>
        <p:nvSpPr>
          <p:cNvPr id="10" name="Rectangle 9">
            <a:extLst>
              <a:ext uri="{FF2B5EF4-FFF2-40B4-BE49-F238E27FC236}">
                <a16:creationId xmlns:a16="http://schemas.microsoft.com/office/drawing/2014/main" id="{6EF8E0F9-CDA8-036F-97A1-F473EB5EB6D5}"/>
              </a:ext>
            </a:extLst>
          </p:cNvPr>
          <p:cNvSpPr/>
          <p:nvPr/>
        </p:nvSpPr>
        <p:spPr>
          <a:xfrm>
            <a:off x="4655353" y="3948327"/>
            <a:ext cx="1273064" cy="462874"/>
          </a:xfrm>
          <a:prstGeom prst="rect">
            <a:avLst/>
          </a:prstGeom>
          <a:gradFill>
            <a:gsLst>
              <a:gs pos="0">
                <a:srgbClr val="FFE6CC"/>
              </a:gs>
              <a:gs pos="50000">
                <a:srgbClr val="FFF2E5"/>
              </a:gs>
              <a:gs pos="100000">
                <a:srgbClr val="FFFFFF"/>
              </a:gs>
            </a:gsLst>
            <a:lin ang="16200000" scaled="1"/>
          </a:gradFill>
          <a:ln w="5781" cap="flat">
            <a:solidFill>
              <a:srgbClr val="000000"/>
            </a:solidFill>
            <a:prstDash val="solid"/>
            <a:miter/>
          </a:ln>
        </p:spPr>
        <p:txBody>
          <a:bodyPr rtlCol="0" anchor="t"/>
          <a:lstStyle/>
          <a:p>
            <a:pPr algn="ctr"/>
            <a:r>
              <a:rPr lang="en-US" sz="1600" b="1" dirty="0"/>
              <a:t>Memory</a:t>
            </a:r>
          </a:p>
        </p:txBody>
      </p:sp>
      <p:sp>
        <p:nvSpPr>
          <p:cNvPr id="11" name="Rounded Rectangle 10">
            <a:extLst>
              <a:ext uri="{FF2B5EF4-FFF2-40B4-BE49-F238E27FC236}">
                <a16:creationId xmlns:a16="http://schemas.microsoft.com/office/drawing/2014/main" id="{509ACB88-19F3-86B7-7CF1-299B858CA2FD}"/>
              </a:ext>
            </a:extLst>
          </p:cNvPr>
          <p:cNvSpPr/>
          <p:nvPr/>
        </p:nvSpPr>
        <p:spPr>
          <a:xfrm>
            <a:off x="3989888" y="1807534"/>
            <a:ext cx="983731" cy="347155"/>
          </a:xfrm>
          <a:prstGeom prst="roundRect">
            <a:avLst/>
          </a:prstGeom>
          <a:gradFill>
            <a:gsLst>
              <a:gs pos="0">
                <a:srgbClr val="DAE8FC"/>
              </a:gs>
              <a:gs pos="50000">
                <a:srgbClr val="ECF3FD"/>
              </a:gs>
              <a:gs pos="100000">
                <a:srgbClr val="FFFFFF"/>
              </a:gs>
            </a:gsLst>
            <a:lin ang="16200000" scaled="1"/>
          </a:gradFill>
          <a:ln w="5781" cap="flat">
            <a:solidFill>
              <a:srgbClr val="6C8EBF"/>
            </a:solidFill>
            <a:prstDash val="solid"/>
            <a:miter/>
          </a:ln>
        </p:spPr>
        <p:txBody>
          <a:bodyPr rtlCol="0" anchor="ctr"/>
          <a:lstStyle/>
          <a:p>
            <a:pPr algn="ctr"/>
            <a:r>
              <a:rPr lang="en-US" sz="1600" b="1" dirty="0"/>
              <a:t>Core</a:t>
            </a:r>
          </a:p>
        </p:txBody>
      </p:sp>
      <p:sp>
        <p:nvSpPr>
          <p:cNvPr id="12" name="Rounded Rectangle 11">
            <a:extLst>
              <a:ext uri="{FF2B5EF4-FFF2-40B4-BE49-F238E27FC236}">
                <a16:creationId xmlns:a16="http://schemas.microsoft.com/office/drawing/2014/main" id="{8A8ABB86-61BE-F422-7C71-ED5EE9A92F66}"/>
              </a:ext>
            </a:extLst>
          </p:cNvPr>
          <p:cNvSpPr/>
          <p:nvPr/>
        </p:nvSpPr>
        <p:spPr>
          <a:xfrm>
            <a:off x="5668018" y="1807534"/>
            <a:ext cx="983731" cy="347155"/>
          </a:xfrm>
          <a:prstGeom prst="roundRect">
            <a:avLst/>
          </a:prstGeom>
          <a:gradFill>
            <a:gsLst>
              <a:gs pos="0">
                <a:srgbClr val="DAE8FC"/>
              </a:gs>
              <a:gs pos="50000">
                <a:srgbClr val="ECF3FD"/>
              </a:gs>
              <a:gs pos="100000">
                <a:srgbClr val="FFFFFF"/>
              </a:gs>
            </a:gsLst>
            <a:lin ang="16200000" scaled="1"/>
          </a:gradFill>
          <a:ln w="5781" cap="flat">
            <a:solidFill>
              <a:srgbClr val="6C8EBF"/>
            </a:solidFill>
            <a:prstDash val="solid"/>
            <a:miter/>
          </a:ln>
        </p:spPr>
        <p:txBody>
          <a:bodyPr rtlCol="0" anchor="ctr"/>
          <a:lstStyle/>
          <a:p>
            <a:pPr algn="ctr"/>
            <a:r>
              <a:rPr lang="en-US" sz="1600" b="1" dirty="0"/>
              <a:t>Core</a:t>
            </a:r>
          </a:p>
        </p:txBody>
      </p:sp>
      <p:grpSp>
        <p:nvGrpSpPr>
          <p:cNvPr id="13" name="Group 12">
            <a:extLst>
              <a:ext uri="{FF2B5EF4-FFF2-40B4-BE49-F238E27FC236}">
                <a16:creationId xmlns:a16="http://schemas.microsoft.com/office/drawing/2014/main" id="{89948D50-5E80-EBC2-FE99-E83EE686B67F}"/>
              </a:ext>
            </a:extLst>
          </p:cNvPr>
          <p:cNvGrpSpPr/>
          <p:nvPr/>
        </p:nvGrpSpPr>
        <p:grpSpPr>
          <a:xfrm>
            <a:off x="5783751" y="3254016"/>
            <a:ext cx="1330930" cy="636451"/>
            <a:chOff x="5783751" y="3254016"/>
            <a:chExt cx="1330930" cy="636451"/>
          </a:xfrm>
        </p:grpSpPr>
        <p:sp>
          <p:nvSpPr>
            <p:cNvPr id="14" name="Rectangle 13">
              <a:extLst>
                <a:ext uri="{FF2B5EF4-FFF2-40B4-BE49-F238E27FC236}">
                  <a16:creationId xmlns:a16="http://schemas.microsoft.com/office/drawing/2014/main" id="{23E9F6D0-37B6-79E5-8358-5AD9D6352421}"/>
                </a:ext>
              </a:extLst>
            </p:cNvPr>
            <p:cNvSpPr/>
            <p:nvPr/>
          </p:nvSpPr>
          <p:spPr>
            <a:xfrm>
              <a:off x="5783751" y="3254016"/>
              <a:ext cx="1330930" cy="173577"/>
            </a:xfrm>
            <a:prstGeom prst="rect">
              <a:avLst/>
            </a:prstGeom>
            <a:solidFill>
              <a:srgbClr val="FFFFFF"/>
            </a:solidFill>
            <a:ln w="5781" cap="flat">
              <a:solidFill>
                <a:srgbClr val="000000"/>
              </a:solidFill>
              <a:prstDash val="solid"/>
              <a:miter/>
            </a:ln>
          </p:spPr>
          <p:txBody>
            <a:bodyPr rtlCol="0" anchor="ctr"/>
            <a:lstStyle/>
            <a:p>
              <a:pPr algn="ctr"/>
              <a:r>
                <a:rPr lang="en-US" sz="1050" b="1" dirty="0"/>
                <a:t>Copy Tracking Table</a:t>
              </a:r>
            </a:p>
          </p:txBody>
        </p:sp>
        <p:sp>
          <p:nvSpPr>
            <p:cNvPr id="15" name="Rectangle 14">
              <a:extLst>
                <a:ext uri="{FF2B5EF4-FFF2-40B4-BE49-F238E27FC236}">
                  <a16:creationId xmlns:a16="http://schemas.microsoft.com/office/drawing/2014/main" id="{2DC48903-E9D6-EC8B-50A4-AB7E9BC0157C}"/>
                </a:ext>
              </a:extLst>
            </p:cNvPr>
            <p:cNvSpPr/>
            <p:nvPr/>
          </p:nvSpPr>
          <p:spPr>
            <a:xfrm>
              <a:off x="5783751" y="3427594"/>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16" name="Rectangle 15">
              <a:extLst>
                <a:ext uri="{FF2B5EF4-FFF2-40B4-BE49-F238E27FC236}">
                  <a16:creationId xmlns:a16="http://schemas.microsoft.com/office/drawing/2014/main" id="{859A7647-8276-3899-BF26-78B29991B7C6}"/>
                </a:ext>
              </a:extLst>
            </p:cNvPr>
            <p:cNvSpPr/>
            <p:nvPr/>
          </p:nvSpPr>
          <p:spPr>
            <a:xfrm>
              <a:off x="6188817" y="3427594"/>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17" name="Rectangle 16">
              <a:extLst>
                <a:ext uri="{FF2B5EF4-FFF2-40B4-BE49-F238E27FC236}">
                  <a16:creationId xmlns:a16="http://schemas.microsoft.com/office/drawing/2014/main" id="{CAE6ACB8-567C-C909-2C69-8D096C8D8640}"/>
                </a:ext>
              </a:extLst>
            </p:cNvPr>
            <p:cNvSpPr/>
            <p:nvPr/>
          </p:nvSpPr>
          <p:spPr>
            <a:xfrm>
              <a:off x="6593883" y="3427594"/>
              <a:ext cx="376132"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18" name="Rectangle 17">
              <a:extLst>
                <a:ext uri="{FF2B5EF4-FFF2-40B4-BE49-F238E27FC236}">
                  <a16:creationId xmlns:a16="http://schemas.microsoft.com/office/drawing/2014/main" id="{A0C34A7F-7025-122E-189A-E2420C1CCD57}"/>
                </a:ext>
              </a:extLst>
            </p:cNvPr>
            <p:cNvSpPr/>
            <p:nvPr/>
          </p:nvSpPr>
          <p:spPr>
            <a:xfrm>
              <a:off x="6941082" y="3427594"/>
              <a:ext cx="173599"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19" name="Rectangle 18">
              <a:extLst>
                <a:ext uri="{FF2B5EF4-FFF2-40B4-BE49-F238E27FC236}">
                  <a16:creationId xmlns:a16="http://schemas.microsoft.com/office/drawing/2014/main" id="{453F164C-6189-FCE0-70FD-F6F9D14B37E8}"/>
                </a:ext>
              </a:extLst>
            </p:cNvPr>
            <p:cNvSpPr/>
            <p:nvPr/>
          </p:nvSpPr>
          <p:spPr>
            <a:xfrm>
              <a:off x="5783751" y="3543312"/>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20" name="Rectangle 19">
              <a:extLst>
                <a:ext uri="{FF2B5EF4-FFF2-40B4-BE49-F238E27FC236}">
                  <a16:creationId xmlns:a16="http://schemas.microsoft.com/office/drawing/2014/main" id="{8DD6897D-4FEE-CBB7-FE0C-2DB722CB891A}"/>
                </a:ext>
              </a:extLst>
            </p:cNvPr>
            <p:cNvSpPr/>
            <p:nvPr/>
          </p:nvSpPr>
          <p:spPr>
            <a:xfrm>
              <a:off x="6188817" y="3543312"/>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21" name="Rectangle 20">
              <a:extLst>
                <a:ext uri="{FF2B5EF4-FFF2-40B4-BE49-F238E27FC236}">
                  <a16:creationId xmlns:a16="http://schemas.microsoft.com/office/drawing/2014/main" id="{68788D53-E31C-86A5-F5F1-BD2677380FB7}"/>
                </a:ext>
              </a:extLst>
            </p:cNvPr>
            <p:cNvSpPr/>
            <p:nvPr/>
          </p:nvSpPr>
          <p:spPr>
            <a:xfrm>
              <a:off x="6593883" y="3543312"/>
              <a:ext cx="376132"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22" name="Rectangle 21">
              <a:extLst>
                <a:ext uri="{FF2B5EF4-FFF2-40B4-BE49-F238E27FC236}">
                  <a16:creationId xmlns:a16="http://schemas.microsoft.com/office/drawing/2014/main" id="{D807CC3D-42B7-1070-F248-5E09A41C7275}"/>
                </a:ext>
              </a:extLst>
            </p:cNvPr>
            <p:cNvSpPr/>
            <p:nvPr/>
          </p:nvSpPr>
          <p:spPr>
            <a:xfrm>
              <a:off x="6941082" y="3543312"/>
              <a:ext cx="173599"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23" name="Rectangle 22">
              <a:extLst>
                <a:ext uri="{FF2B5EF4-FFF2-40B4-BE49-F238E27FC236}">
                  <a16:creationId xmlns:a16="http://schemas.microsoft.com/office/drawing/2014/main" id="{A9FEAF5E-0D8F-1BC8-E614-1DB0F11D7D3D}"/>
                </a:ext>
              </a:extLst>
            </p:cNvPr>
            <p:cNvSpPr/>
            <p:nvPr/>
          </p:nvSpPr>
          <p:spPr>
            <a:xfrm>
              <a:off x="5783751" y="3659031"/>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24" name="Rectangle 23">
              <a:extLst>
                <a:ext uri="{FF2B5EF4-FFF2-40B4-BE49-F238E27FC236}">
                  <a16:creationId xmlns:a16="http://schemas.microsoft.com/office/drawing/2014/main" id="{F5B71A90-0E5F-733B-DC9A-E3579F9B4629}"/>
                </a:ext>
              </a:extLst>
            </p:cNvPr>
            <p:cNvSpPr/>
            <p:nvPr/>
          </p:nvSpPr>
          <p:spPr>
            <a:xfrm>
              <a:off x="6188817" y="3659031"/>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25" name="Rectangle 24">
              <a:extLst>
                <a:ext uri="{FF2B5EF4-FFF2-40B4-BE49-F238E27FC236}">
                  <a16:creationId xmlns:a16="http://schemas.microsoft.com/office/drawing/2014/main" id="{FF3B5364-69C8-C104-F859-424E7E4EA4D7}"/>
                </a:ext>
              </a:extLst>
            </p:cNvPr>
            <p:cNvSpPr/>
            <p:nvPr/>
          </p:nvSpPr>
          <p:spPr>
            <a:xfrm>
              <a:off x="6593883" y="3659031"/>
              <a:ext cx="376132"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26" name="Rectangle 25">
              <a:extLst>
                <a:ext uri="{FF2B5EF4-FFF2-40B4-BE49-F238E27FC236}">
                  <a16:creationId xmlns:a16="http://schemas.microsoft.com/office/drawing/2014/main" id="{A4AB3BDC-3F1B-0AA2-FFDD-85725E67723E}"/>
                </a:ext>
              </a:extLst>
            </p:cNvPr>
            <p:cNvSpPr/>
            <p:nvPr/>
          </p:nvSpPr>
          <p:spPr>
            <a:xfrm>
              <a:off x="6941082" y="3659031"/>
              <a:ext cx="173599"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27" name="Rectangle 26">
              <a:extLst>
                <a:ext uri="{FF2B5EF4-FFF2-40B4-BE49-F238E27FC236}">
                  <a16:creationId xmlns:a16="http://schemas.microsoft.com/office/drawing/2014/main" id="{1DA50366-3F80-16B8-0790-CA559027EF93}"/>
                </a:ext>
              </a:extLst>
            </p:cNvPr>
            <p:cNvSpPr/>
            <p:nvPr/>
          </p:nvSpPr>
          <p:spPr>
            <a:xfrm>
              <a:off x="5783751" y="3774749"/>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28" name="Rectangle 27">
              <a:extLst>
                <a:ext uri="{FF2B5EF4-FFF2-40B4-BE49-F238E27FC236}">
                  <a16:creationId xmlns:a16="http://schemas.microsoft.com/office/drawing/2014/main" id="{E1729291-AF8B-6A96-C47C-9D2FD86BC711}"/>
                </a:ext>
              </a:extLst>
            </p:cNvPr>
            <p:cNvSpPr/>
            <p:nvPr/>
          </p:nvSpPr>
          <p:spPr>
            <a:xfrm>
              <a:off x="6188817" y="3774749"/>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29" name="Rectangle 28">
              <a:extLst>
                <a:ext uri="{FF2B5EF4-FFF2-40B4-BE49-F238E27FC236}">
                  <a16:creationId xmlns:a16="http://schemas.microsoft.com/office/drawing/2014/main" id="{EDB35EAA-041B-EBB5-2744-887D95E618FB}"/>
                </a:ext>
              </a:extLst>
            </p:cNvPr>
            <p:cNvSpPr/>
            <p:nvPr/>
          </p:nvSpPr>
          <p:spPr>
            <a:xfrm>
              <a:off x="6593883" y="3774749"/>
              <a:ext cx="376132"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30" name="Rectangle 29">
              <a:extLst>
                <a:ext uri="{FF2B5EF4-FFF2-40B4-BE49-F238E27FC236}">
                  <a16:creationId xmlns:a16="http://schemas.microsoft.com/office/drawing/2014/main" id="{6DBA1385-7F88-99C3-197A-F38386B94794}"/>
                </a:ext>
              </a:extLst>
            </p:cNvPr>
            <p:cNvSpPr/>
            <p:nvPr/>
          </p:nvSpPr>
          <p:spPr>
            <a:xfrm>
              <a:off x="6941082" y="3774749"/>
              <a:ext cx="173599" cy="115718"/>
            </a:xfrm>
            <a:prstGeom prst="rect">
              <a:avLst/>
            </a:prstGeom>
            <a:solidFill>
              <a:srgbClr val="FFFFFF"/>
            </a:solidFill>
            <a:ln w="5781" cap="flat">
              <a:solidFill>
                <a:srgbClr val="000000"/>
              </a:solidFill>
              <a:prstDash val="solid"/>
              <a:miter/>
            </a:ln>
          </p:spPr>
          <p:txBody>
            <a:bodyPr rtlCol="0" anchor="ctr"/>
            <a:lstStyle/>
            <a:p>
              <a:endParaRPr lang="en-US"/>
            </a:p>
          </p:txBody>
        </p:sp>
      </p:grpSp>
      <p:cxnSp>
        <p:nvCxnSpPr>
          <p:cNvPr id="31" name="Elbow Connector 30">
            <a:extLst>
              <a:ext uri="{FF2B5EF4-FFF2-40B4-BE49-F238E27FC236}">
                <a16:creationId xmlns:a16="http://schemas.microsoft.com/office/drawing/2014/main" id="{AE2CED6F-E898-9EA5-AEFB-3BA9E81321AA}"/>
              </a:ext>
            </a:extLst>
          </p:cNvPr>
          <p:cNvCxnSpPr>
            <a:stCxn id="2" idx="2"/>
            <a:endCxn id="3" idx="0"/>
          </p:cNvCxnSpPr>
          <p:nvPr/>
        </p:nvCxnSpPr>
        <p:spPr>
          <a:xfrm rot="16200000" flipH="1">
            <a:off x="3528172" y="1430141"/>
            <a:ext cx="225609" cy="1674704"/>
          </a:xfrm>
          <a:prstGeom prst="bentConnector3">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C50FB537-0589-B47F-ECC9-AC65F2160421}"/>
              </a:ext>
            </a:extLst>
          </p:cNvPr>
          <p:cNvCxnSpPr>
            <a:stCxn id="11" idx="2"/>
            <a:endCxn id="3" idx="0"/>
          </p:cNvCxnSpPr>
          <p:nvPr/>
        </p:nvCxnSpPr>
        <p:spPr>
          <a:xfrm flipH="1">
            <a:off x="4478328" y="2154689"/>
            <a:ext cx="3426" cy="22560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33" name="Elbow Connector 32">
            <a:extLst>
              <a:ext uri="{FF2B5EF4-FFF2-40B4-BE49-F238E27FC236}">
                <a16:creationId xmlns:a16="http://schemas.microsoft.com/office/drawing/2014/main" id="{9772285C-0530-86B8-2AA4-736DCE373EEB}"/>
              </a:ext>
            </a:extLst>
          </p:cNvPr>
          <p:cNvCxnSpPr>
            <a:stCxn id="12" idx="2"/>
            <a:endCxn id="3" idx="0"/>
          </p:cNvCxnSpPr>
          <p:nvPr/>
        </p:nvCxnSpPr>
        <p:spPr>
          <a:xfrm rot="5400000">
            <a:off x="5206302" y="1426715"/>
            <a:ext cx="225609" cy="1681556"/>
          </a:xfrm>
          <a:prstGeom prst="bentConnector3">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6303281C-F99D-A968-BE66-3E7C6822CC0C}"/>
              </a:ext>
            </a:extLst>
          </p:cNvPr>
          <p:cNvCxnSpPr>
            <a:stCxn id="3" idx="2"/>
            <a:endCxn id="4" idx="0"/>
          </p:cNvCxnSpPr>
          <p:nvPr/>
        </p:nvCxnSpPr>
        <p:spPr>
          <a:xfrm>
            <a:off x="4478328" y="2727453"/>
            <a:ext cx="3426" cy="179407"/>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35" name="Elbow Connector 34">
            <a:extLst>
              <a:ext uri="{FF2B5EF4-FFF2-40B4-BE49-F238E27FC236}">
                <a16:creationId xmlns:a16="http://schemas.microsoft.com/office/drawing/2014/main" id="{6832133D-0CC6-BA46-9BAE-E6ABE89A0B8D}"/>
              </a:ext>
            </a:extLst>
          </p:cNvPr>
          <p:cNvCxnSpPr>
            <a:cxnSpLocks/>
            <a:stCxn id="4" idx="2"/>
            <a:endCxn id="7" idx="0"/>
          </p:cNvCxnSpPr>
          <p:nvPr/>
        </p:nvCxnSpPr>
        <p:spPr>
          <a:xfrm rot="5400000">
            <a:off x="3960966" y="2848946"/>
            <a:ext cx="173578" cy="867999"/>
          </a:xfrm>
          <a:prstGeom prst="bentConnector3">
            <a:avLst>
              <a:gd name="adj1" fmla="val 35117"/>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36" name="Elbow Connector 35">
            <a:extLst>
              <a:ext uri="{FF2B5EF4-FFF2-40B4-BE49-F238E27FC236}">
                <a16:creationId xmlns:a16="http://schemas.microsoft.com/office/drawing/2014/main" id="{36C9AC87-AAEB-5088-1EBD-456D4F4D72BA}"/>
              </a:ext>
            </a:extLst>
          </p:cNvPr>
          <p:cNvCxnSpPr>
            <a:cxnSpLocks/>
            <a:stCxn id="4" idx="2"/>
            <a:endCxn id="8" idx="0"/>
          </p:cNvCxnSpPr>
          <p:nvPr/>
        </p:nvCxnSpPr>
        <p:spPr>
          <a:xfrm rot="16200000" flipH="1">
            <a:off x="4800030" y="2877879"/>
            <a:ext cx="173578" cy="810131"/>
          </a:xfrm>
          <a:prstGeom prst="bentConnector3">
            <a:avLst>
              <a:gd name="adj1" fmla="val 35119"/>
            </a:avLst>
          </a:prstGeom>
          <a:ln>
            <a:tailEnd type="triangle"/>
          </a:ln>
          <a:effectLst/>
        </p:spPr>
        <p:style>
          <a:lnRef idx="2">
            <a:schemeClr val="accent1"/>
          </a:lnRef>
          <a:fillRef idx="0">
            <a:schemeClr val="accent1"/>
          </a:fillRef>
          <a:effectRef idx="1">
            <a:schemeClr val="accent1"/>
          </a:effectRef>
          <a:fontRef idx="minor">
            <a:schemeClr val="tx1"/>
          </a:fontRef>
        </p:style>
      </p:cxnSp>
      <p:grpSp>
        <p:nvGrpSpPr>
          <p:cNvPr id="37" name="Group 36">
            <a:extLst>
              <a:ext uri="{FF2B5EF4-FFF2-40B4-BE49-F238E27FC236}">
                <a16:creationId xmlns:a16="http://schemas.microsoft.com/office/drawing/2014/main" id="{CF555793-EB17-F373-8077-23F37283C8C2}"/>
              </a:ext>
            </a:extLst>
          </p:cNvPr>
          <p:cNvGrpSpPr/>
          <p:nvPr/>
        </p:nvGrpSpPr>
        <p:grpSpPr>
          <a:xfrm>
            <a:off x="1790959" y="3254016"/>
            <a:ext cx="1330930" cy="636451"/>
            <a:chOff x="5783751" y="3254016"/>
            <a:chExt cx="1330930" cy="636451"/>
          </a:xfrm>
        </p:grpSpPr>
        <p:sp>
          <p:nvSpPr>
            <p:cNvPr id="38" name="Rectangle 37">
              <a:extLst>
                <a:ext uri="{FF2B5EF4-FFF2-40B4-BE49-F238E27FC236}">
                  <a16:creationId xmlns:a16="http://schemas.microsoft.com/office/drawing/2014/main" id="{42730F70-E11E-A9D7-E9F3-37C982D086CC}"/>
                </a:ext>
              </a:extLst>
            </p:cNvPr>
            <p:cNvSpPr/>
            <p:nvPr/>
          </p:nvSpPr>
          <p:spPr>
            <a:xfrm>
              <a:off x="5783751" y="3254016"/>
              <a:ext cx="1330930" cy="173577"/>
            </a:xfrm>
            <a:prstGeom prst="rect">
              <a:avLst/>
            </a:prstGeom>
            <a:solidFill>
              <a:srgbClr val="FFFFFF"/>
            </a:solidFill>
            <a:ln w="5781" cap="flat">
              <a:solidFill>
                <a:srgbClr val="000000"/>
              </a:solidFill>
              <a:prstDash val="solid"/>
              <a:miter/>
            </a:ln>
          </p:spPr>
          <p:txBody>
            <a:bodyPr rtlCol="0" anchor="ctr"/>
            <a:lstStyle/>
            <a:p>
              <a:pPr algn="ctr"/>
              <a:r>
                <a:rPr lang="en-US" sz="1050" b="1" dirty="0"/>
                <a:t>Copy Tracking Table</a:t>
              </a:r>
            </a:p>
          </p:txBody>
        </p:sp>
        <p:sp>
          <p:nvSpPr>
            <p:cNvPr id="39" name="Rectangle 38">
              <a:extLst>
                <a:ext uri="{FF2B5EF4-FFF2-40B4-BE49-F238E27FC236}">
                  <a16:creationId xmlns:a16="http://schemas.microsoft.com/office/drawing/2014/main" id="{2A01144E-E538-553D-E741-57A2B7928331}"/>
                </a:ext>
              </a:extLst>
            </p:cNvPr>
            <p:cNvSpPr/>
            <p:nvPr/>
          </p:nvSpPr>
          <p:spPr>
            <a:xfrm>
              <a:off x="5783751" y="3427594"/>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40" name="Rectangle 39">
              <a:extLst>
                <a:ext uri="{FF2B5EF4-FFF2-40B4-BE49-F238E27FC236}">
                  <a16:creationId xmlns:a16="http://schemas.microsoft.com/office/drawing/2014/main" id="{73705082-0C5B-8086-3691-CBE684392652}"/>
                </a:ext>
              </a:extLst>
            </p:cNvPr>
            <p:cNvSpPr/>
            <p:nvPr/>
          </p:nvSpPr>
          <p:spPr>
            <a:xfrm>
              <a:off x="6188817" y="3427594"/>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41" name="Rectangle 40">
              <a:extLst>
                <a:ext uri="{FF2B5EF4-FFF2-40B4-BE49-F238E27FC236}">
                  <a16:creationId xmlns:a16="http://schemas.microsoft.com/office/drawing/2014/main" id="{B9943A50-74A7-853B-C734-BC1E06E425AC}"/>
                </a:ext>
              </a:extLst>
            </p:cNvPr>
            <p:cNvSpPr/>
            <p:nvPr/>
          </p:nvSpPr>
          <p:spPr>
            <a:xfrm>
              <a:off x="6593883" y="3427594"/>
              <a:ext cx="376132"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42" name="Rectangle 41">
              <a:extLst>
                <a:ext uri="{FF2B5EF4-FFF2-40B4-BE49-F238E27FC236}">
                  <a16:creationId xmlns:a16="http://schemas.microsoft.com/office/drawing/2014/main" id="{58512D29-77B3-310E-DF17-0C0FD3E43B5C}"/>
                </a:ext>
              </a:extLst>
            </p:cNvPr>
            <p:cNvSpPr/>
            <p:nvPr/>
          </p:nvSpPr>
          <p:spPr>
            <a:xfrm>
              <a:off x="6941082" y="3427594"/>
              <a:ext cx="173599"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43" name="Rectangle 42">
              <a:extLst>
                <a:ext uri="{FF2B5EF4-FFF2-40B4-BE49-F238E27FC236}">
                  <a16:creationId xmlns:a16="http://schemas.microsoft.com/office/drawing/2014/main" id="{5C5223EA-0953-A534-EF7F-BD15A2CCD205}"/>
                </a:ext>
              </a:extLst>
            </p:cNvPr>
            <p:cNvSpPr/>
            <p:nvPr/>
          </p:nvSpPr>
          <p:spPr>
            <a:xfrm>
              <a:off x="5783751" y="3543312"/>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44" name="Rectangle 43">
              <a:extLst>
                <a:ext uri="{FF2B5EF4-FFF2-40B4-BE49-F238E27FC236}">
                  <a16:creationId xmlns:a16="http://schemas.microsoft.com/office/drawing/2014/main" id="{6122FF4B-7114-74CF-85E8-F6B508011691}"/>
                </a:ext>
              </a:extLst>
            </p:cNvPr>
            <p:cNvSpPr/>
            <p:nvPr/>
          </p:nvSpPr>
          <p:spPr>
            <a:xfrm>
              <a:off x="6188817" y="3543312"/>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45" name="Rectangle 44">
              <a:extLst>
                <a:ext uri="{FF2B5EF4-FFF2-40B4-BE49-F238E27FC236}">
                  <a16:creationId xmlns:a16="http://schemas.microsoft.com/office/drawing/2014/main" id="{D2CB8D3D-E926-D4FE-984A-C07F08002302}"/>
                </a:ext>
              </a:extLst>
            </p:cNvPr>
            <p:cNvSpPr/>
            <p:nvPr/>
          </p:nvSpPr>
          <p:spPr>
            <a:xfrm>
              <a:off x="6593883" y="3543312"/>
              <a:ext cx="376132"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46" name="Rectangle 45">
              <a:extLst>
                <a:ext uri="{FF2B5EF4-FFF2-40B4-BE49-F238E27FC236}">
                  <a16:creationId xmlns:a16="http://schemas.microsoft.com/office/drawing/2014/main" id="{1ED1B712-7D41-09BE-9800-5AA3D32A2A44}"/>
                </a:ext>
              </a:extLst>
            </p:cNvPr>
            <p:cNvSpPr/>
            <p:nvPr/>
          </p:nvSpPr>
          <p:spPr>
            <a:xfrm>
              <a:off x="6941082" y="3543312"/>
              <a:ext cx="173599"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47" name="Rectangle 46">
              <a:extLst>
                <a:ext uri="{FF2B5EF4-FFF2-40B4-BE49-F238E27FC236}">
                  <a16:creationId xmlns:a16="http://schemas.microsoft.com/office/drawing/2014/main" id="{48604F83-272B-F562-3C05-3F5B7F6B169D}"/>
                </a:ext>
              </a:extLst>
            </p:cNvPr>
            <p:cNvSpPr/>
            <p:nvPr/>
          </p:nvSpPr>
          <p:spPr>
            <a:xfrm>
              <a:off x="5783751" y="3659031"/>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48" name="Rectangle 47">
              <a:extLst>
                <a:ext uri="{FF2B5EF4-FFF2-40B4-BE49-F238E27FC236}">
                  <a16:creationId xmlns:a16="http://schemas.microsoft.com/office/drawing/2014/main" id="{A60AE85F-6837-4E12-F1C9-AE4EABBF7057}"/>
                </a:ext>
              </a:extLst>
            </p:cNvPr>
            <p:cNvSpPr/>
            <p:nvPr/>
          </p:nvSpPr>
          <p:spPr>
            <a:xfrm>
              <a:off x="6188817" y="3659031"/>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49" name="Rectangle 48">
              <a:extLst>
                <a:ext uri="{FF2B5EF4-FFF2-40B4-BE49-F238E27FC236}">
                  <a16:creationId xmlns:a16="http://schemas.microsoft.com/office/drawing/2014/main" id="{BB5DCC17-A380-B19B-1EEF-83F02FD6BD29}"/>
                </a:ext>
              </a:extLst>
            </p:cNvPr>
            <p:cNvSpPr/>
            <p:nvPr/>
          </p:nvSpPr>
          <p:spPr>
            <a:xfrm>
              <a:off x="6593883" y="3659031"/>
              <a:ext cx="376132"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50" name="Rectangle 49">
              <a:extLst>
                <a:ext uri="{FF2B5EF4-FFF2-40B4-BE49-F238E27FC236}">
                  <a16:creationId xmlns:a16="http://schemas.microsoft.com/office/drawing/2014/main" id="{87E89D26-7123-4E50-4589-7FFB96D065A3}"/>
                </a:ext>
              </a:extLst>
            </p:cNvPr>
            <p:cNvSpPr/>
            <p:nvPr/>
          </p:nvSpPr>
          <p:spPr>
            <a:xfrm>
              <a:off x="6941082" y="3659031"/>
              <a:ext cx="173599"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51" name="Rectangle 50">
              <a:extLst>
                <a:ext uri="{FF2B5EF4-FFF2-40B4-BE49-F238E27FC236}">
                  <a16:creationId xmlns:a16="http://schemas.microsoft.com/office/drawing/2014/main" id="{CC0D9CB4-37B6-7143-2A40-365DF07F7B36}"/>
                </a:ext>
              </a:extLst>
            </p:cNvPr>
            <p:cNvSpPr/>
            <p:nvPr/>
          </p:nvSpPr>
          <p:spPr>
            <a:xfrm>
              <a:off x="5783751" y="3774749"/>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52" name="Rectangle 51">
              <a:extLst>
                <a:ext uri="{FF2B5EF4-FFF2-40B4-BE49-F238E27FC236}">
                  <a16:creationId xmlns:a16="http://schemas.microsoft.com/office/drawing/2014/main" id="{906566B0-BF77-822D-074E-CD4776086B1E}"/>
                </a:ext>
              </a:extLst>
            </p:cNvPr>
            <p:cNvSpPr/>
            <p:nvPr/>
          </p:nvSpPr>
          <p:spPr>
            <a:xfrm>
              <a:off x="6188817" y="3774749"/>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53" name="Rectangle 52">
              <a:extLst>
                <a:ext uri="{FF2B5EF4-FFF2-40B4-BE49-F238E27FC236}">
                  <a16:creationId xmlns:a16="http://schemas.microsoft.com/office/drawing/2014/main" id="{E34A7445-FB29-0C8A-096B-5120A641A916}"/>
                </a:ext>
              </a:extLst>
            </p:cNvPr>
            <p:cNvSpPr/>
            <p:nvPr/>
          </p:nvSpPr>
          <p:spPr>
            <a:xfrm>
              <a:off x="6593883" y="3774749"/>
              <a:ext cx="376132"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54" name="Rectangle 53">
              <a:extLst>
                <a:ext uri="{FF2B5EF4-FFF2-40B4-BE49-F238E27FC236}">
                  <a16:creationId xmlns:a16="http://schemas.microsoft.com/office/drawing/2014/main" id="{2D7A47B2-47EC-2949-B786-3DAD2EE8F240}"/>
                </a:ext>
              </a:extLst>
            </p:cNvPr>
            <p:cNvSpPr/>
            <p:nvPr/>
          </p:nvSpPr>
          <p:spPr>
            <a:xfrm>
              <a:off x="6941082" y="3774749"/>
              <a:ext cx="173599" cy="115718"/>
            </a:xfrm>
            <a:prstGeom prst="rect">
              <a:avLst/>
            </a:prstGeom>
            <a:solidFill>
              <a:srgbClr val="FFFFFF"/>
            </a:solidFill>
            <a:ln w="5781" cap="flat">
              <a:solidFill>
                <a:srgbClr val="000000"/>
              </a:solidFill>
              <a:prstDash val="solid"/>
              <a:miter/>
            </a:ln>
          </p:spPr>
          <p:txBody>
            <a:bodyPr rtlCol="0" anchor="ctr"/>
            <a:lstStyle/>
            <a:p>
              <a:endParaRPr lang="en-US"/>
            </a:p>
          </p:txBody>
        </p:sp>
      </p:grpSp>
      <p:cxnSp>
        <p:nvCxnSpPr>
          <p:cNvPr id="55" name="Straight Arrow Connector 54">
            <a:extLst>
              <a:ext uri="{FF2B5EF4-FFF2-40B4-BE49-F238E27FC236}">
                <a16:creationId xmlns:a16="http://schemas.microsoft.com/office/drawing/2014/main" id="{E131DDA8-B7AE-0D8D-7A2F-C70209E8B4D2}"/>
              </a:ext>
            </a:extLst>
          </p:cNvPr>
          <p:cNvCxnSpPr>
            <a:stCxn id="7" idx="2"/>
            <a:endCxn id="9" idx="0"/>
          </p:cNvCxnSpPr>
          <p:nvPr/>
        </p:nvCxnSpPr>
        <p:spPr>
          <a:xfrm>
            <a:off x="3613755" y="3832608"/>
            <a:ext cx="0" cy="11571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908301D0-1208-9ABE-DAEA-FD0259A036DC}"/>
              </a:ext>
            </a:extLst>
          </p:cNvPr>
          <p:cNvCxnSpPr>
            <a:stCxn id="8" idx="2"/>
            <a:endCxn id="10" idx="0"/>
          </p:cNvCxnSpPr>
          <p:nvPr/>
        </p:nvCxnSpPr>
        <p:spPr>
          <a:xfrm>
            <a:off x="5291885" y="3832608"/>
            <a:ext cx="0" cy="11571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DF705416-3444-7E86-E378-929D41CF4E6C}"/>
              </a:ext>
            </a:extLst>
          </p:cNvPr>
          <p:cNvSpPr/>
          <p:nvPr/>
        </p:nvSpPr>
        <p:spPr>
          <a:xfrm>
            <a:off x="3787355" y="4237623"/>
            <a:ext cx="462932" cy="173577"/>
          </a:xfrm>
          <a:prstGeom prst="rect">
            <a:avLst/>
          </a:prstGeom>
          <a:solidFill>
            <a:srgbClr val="A20025"/>
          </a:solidFill>
          <a:ln w="5781" cap="flat">
            <a:solidFill>
              <a:srgbClr val="6F0000"/>
            </a:solidFill>
            <a:prstDash val="solid"/>
            <a:miter/>
          </a:ln>
          <a:effectLst/>
        </p:spPr>
        <p:txBody>
          <a:bodyPr rtlCol="0" anchor="ctr"/>
          <a:lstStyle/>
          <a:p>
            <a:pPr algn="ctr"/>
            <a:r>
              <a:rPr lang="en-US" sz="1050" b="1" dirty="0">
                <a:solidFill>
                  <a:schemeClr val="accent3"/>
                </a:solidFill>
              </a:rPr>
              <a:t>SRC</a:t>
            </a:r>
            <a:endParaRPr lang="en-US" sz="1200" b="1" dirty="0">
              <a:solidFill>
                <a:schemeClr val="accent3"/>
              </a:solidFill>
            </a:endParaRPr>
          </a:p>
        </p:txBody>
      </p:sp>
      <p:sp>
        <p:nvSpPr>
          <p:cNvPr id="58" name="Rectangle 57">
            <a:extLst>
              <a:ext uri="{FF2B5EF4-FFF2-40B4-BE49-F238E27FC236}">
                <a16:creationId xmlns:a16="http://schemas.microsoft.com/office/drawing/2014/main" id="{3BB43191-D15A-45B1-72CB-CE024B6532F6}"/>
              </a:ext>
            </a:extLst>
          </p:cNvPr>
          <p:cNvSpPr/>
          <p:nvPr/>
        </p:nvSpPr>
        <p:spPr>
          <a:xfrm>
            <a:off x="5459176" y="4237622"/>
            <a:ext cx="462932" cy="173577"/>
          </a:xfrm>
          <a:prstGeom prst="rect">
            <a:avLst/>
          </a:prstGeom>
          <a:solidFill>
            <a:srgbClr val="6A00FF"/>
          </a:solidFill>
          <a:ln w="5781" cap="flat">
            <a:solidFill>
              <a:srgbClr val="3700CC"/>
            </a:solidFill>
            <a:prstDash val="solid"/>
            <a:miter/>
          </a:ln>
          <a:effectLst/>
        </p:spPr>
        <p:txBody>
          <a:bodyPr rtlCol="0" anchor="ctr"/>
          <a:lstStyle/>
          <a:p>
            <a:pPr algn="ctr"/>
            <a:r>
              <a:rPr lang="en-US" sz="1050" b="1" dirty="0">
                <a:solidFill>
                  <a:schemeClr val="accent3"/>
                </a:solidFill>
              </a:rPr>
              <a:t>DEST</a:t>
            </a:r>
          </a:p>
        </p:txBody>
      </p:sp>
      <p:grpSp>
        <p:nvGrpSpPr>
          <p:cNvPr id="59" name="Group 58">
            <a:extLst>
              <a:ext uri="{FF2B5EF4-FFF2-40B4-BE49-F238E27FC236}">
                <a16:creationId xmlns:a16="http://schemas.microsoft.com/office/drawing/2014/main" id="{1A3F722E-032F-8222-CFDD-3B3D052C8B65}"/>
              </a:ext>
            </a:extLst>
          </p:cNvPr>
          <p:cNvGrpSpPr/>
          <p:nvPr/>
        </p:nvGrpSpPr>
        <p:grpSpPr>
          <a:xfrm>
            <a:off x="5783751" y="3427592"/>
            <a:ext cx="1330930" cy="115718"/>
            <a:chOff x="6479157" y="4715908"/>
            <a:chExt cx="1330930" cy="115718"/>
          </a:xfrm>
        </p:grpSpPr>
        <p:sp>
          <p:nvSpPr>
            <p:cNvPr id="60" name="Rectangle 59">
              <a:extLst>
                <a:ext uri="{FF2B5EF4-FFF2-40B4-BE49-F238E27FC236}">
                  <a16:creationId xmlns:a16="http://schemas.microsoft.com/office/drawing/2014/main" id="{0A67A4C5-3BD1-EF32-AE29-8BE33EC4EC93}"/>
                </a:ext>
              </a:extLst>
            </p:cNvPr>
            <p:cNvSpPr/>
            <p:nvPr/>
          </p:nvSpPr>
          <p:spPr>
            <a:xfrm>
              <a:off x="6479157" y="4715908"/>
              <a:ext cx="405065" cy="115718"/>
            </a:xfrm>
            <a:prstGeom prst="rect">
              <a:avLst/>
            </a:prstGeom>
            <a:solidFill>
              <a:srgbClr val="FFFFFF"/>
            </a:solidFill>
            <a:ln w="5781" cap="flat">
              <a:solidFill>
                <a:srgbClr val="000000"/>
              </a:solidFill>
              <a:prstDash val="solid"/>
              <a:miter/>
            </a:ln>
          </p:spPr>
          <p:txBody>
            <a:bodyPr wrap="none" lIns="91440" rtlCol="0" anchor="ctr"/>
            <a:lstStyle/>
            <a:p>
              <a:r>
                <a:rPr lang="en-US" sz="900" b="1" dirty="0">
                  <a:solidFill>
                    <a:schemeClr val="accent1">
                      <a:lumMod val="60000"/>
                      <a:lumOff val="40000"/>
                    </a:schemeClr>
                  </a:solidFill>
                </a:rPr>
                <a:t>DEST</a:t>
              </a:r>
            </a:p>
          </p:txBody>
        </p:sp>
        <p:sp>
          <p:nvSpPr>
            <p:cNvPr id="61" name="Rectangle 60">
              <a:extLst>
                <a:ext uri="{FF2B5EF4-FFF2-40B4-BE49-F238E27FC236}">
                  <a16:creationId xmlns:a16="http://schemas.microsoft.com/office/drawing/2014/main" id="{4F1A41EC-662A-A525-BD62-DD6E998CF922}"/>
                </a:ext>
              </a:extLst>
            </p:cNvPr>
            <p:cNvSpPr/>
            <p:nvPr/>
          </p:nvSpPr>
          <p:spPr>
            <a:xfrm>
              <a:off x="6884223" y="4715908"/>
              <a:ext cx="405065" cy="115718"/>
            </a:xfrm>
            <a:prstGeom prst="rect">
              <a:avLst/>
            </a:prstGeom>
            <a:solidFill>
              <a:srgbClr val="FFFFFF"/>
            </a:solidFill>
            <a:ln w="5781" cap="flat">
              <a:solidFill>
                <a:srgbClr val="000000"/>
              </a:solidFill>
              <a:prstDash val="solid"/>
              <a:miter/>
            </a:ln>
          </p:spPr>
          <p:txBody>
            <a:bodyPr rtlCol="0" anchor="ctr"/>
            <a:lstStyle/>
            <a:p>
              <a:pPr algn="ctr"/>
              <a:r>
                <a:rPr lang="en-US" sz="900" b="1" dirty="0">
                  <a:solidFill>
                    <a:srgbClr val="C00000"/>
                  </a:solidFill>
                </a:rPr>
                <a:t>SRC</a:t>
              </a:r>
            </a:p>
          </p:txBody>
        </p:sp>
        <p:sp>
          <p:nvSpPr>
            <p:cNvPr id="62" name="Rectangle 61">
              <a:extLst>
                <a:ext uri="{FF2B5EF4-FFF2-40B4-BE49-F238E27FC236}">
                  <a16:creationId xmlns:a16="http://schemas.microsoft.com/office/drawing/2014/main" id="{E880BE51-1AFF-70E8-3BF3-1F6C732193D4}"/>
                </a:ext>
              </a:extLst>
            </p:cNvPr>
            <p:cNvSpPr/>
            <p:nvPr/>
          </p:nvSpPr>
          <p:spPr>
            <a:xfrm>
              <a:off x="7289289" y="4715908"/>
              <a:ext cx="376132" cy="115718"/>
            </a:xfrm>
            <a:prstGeom prst="rect">
              <a:avLst/>
            </a:prstGeom>
            <a:solidFill>
              <a:srgbClr val="FFFFFF"/>
            </a:solidFill>
            <a:ln w="5781" cap="flat">
              <a:solidFill>
                <a:srgbClr val="000000"/>
              </a:solidFill>
              <a:prstDash val="solid"/>
              <a:miter/>
            </a:ln>
          </p:spPr>
          <p:txBody>
            <a:bodyPr wrap="none" rtlCol="0" anchor="ctr"/>
            <a:lstStyle/>
            <a:p>
              <a:pPr algn="ctr"/>
              <a:r>
                <a:rPr lang="en-US" sz="900" b="1" dirty="0"/>
                <a:t>SIZE</a:t>
              </a:r>
              <a:endParaRPr lang="en-US" sz="1000" b="1" dirty="0"/>
            </a:p>
          </p:txBody>
        </p:sp>
        <p:sp>
          <p:nvSpPr>
            <p:cNvPr id="63" name="Rectangle 62">
              <a:extLst>
                <a:ext uri="{FF2B5EF4-FFF2-40B4-BE49-F238E27FC236}">
                  <a16:creationId xmlns:a16="http://schemas.microsoft.com/office/drawing/2014/main" id="{8EADEB7F-532E-3F7A-0299-4AF662048AF9}"/>
                </a:ext>
              </a:extLst>
            </p:cNvPr>
            <p:cNvSpPr/>
            <p:nvPr/>
          </p:nvSpPr>
          <p:spPr>
            <a:xfrm>
              <a:off x="7636488" y="4715908"/>
              <a:ext cx="173599" cy="115718"/>
            </a:xfrm>
            <a:prstGeom prst="rect">
              <a:avLst/>
            </a:prstGeom>
            <a:solidFill>
              <a:srgbClr val="FFFFFF"/>
            </a:solidFill>
            <a:ln w="5781" cap="flat">
              <a:solidFill>
                <a:srgbClr val="000000"/>
              </a:solidFill>
              <a:prstDash val="solid"/>
              <a:miter/>
            </a:ln>
          </p:spPr>
          <p:txBody>
            <a:bodyPr rtlCol="0" anchor="ctr"/>
            <a:lstStyle/>
            <a:p>
              <a:pPr algn="ctr"/>
              <a:r>
                <a:rPr lang="en-US" sz="1000" b="1" dirty="0"/>
                <a:t>A</a:t>
              </a:r>
            </a:p>
          </p:txBody>
        </p:sp>
      </p:grpSp>
      <p:grpSp>
        <p:nvGrpSpPr>
          <p:cNvPr id="64" name="Group 63">
            <a:extLst>
              <a:ext uri="{FF2B5EF4-FFF2-40B4-BE49-F238E27FC236}">
                <a16:creationId xmlns:a16="http://schemas.microsoft.com/office/drawing/2014/main" id="{0030D72C-95E2-69A1-A900-D13E07A638A8}"/>
              </a:ext>
            </a:extLst>
          </p:cNvPr>
          <p:cNvGrpSpPr/>
          <p:nvPr/>
        </p:nvGrpSpPr>
        <p:grpSpPr>
          <a:xfrm>
            <a:off x="1790959" y="3428047"/>
            <a:ext cx="1330930" cy="115718"/>
            <a:chOff x="6479157" y="4715908"/>
            <a:chExt cx="1330930" cy="115718"/>
          </a:xfrm>
        </p:grpSpPr>
        <p:sp>
          <p:nvSpPr>
            <p:cNvPr id="65" name="Rectangle 64">
              <a:extLst>
                <a:ext uri="{FF2B5EF4-FFF2-40B4-BE49-F238E27FC236}">
                  <a16:creationId xmlns:a16="http://schemas.microsoft.com/office/drawing/2014/main" id="{36DF278B-4022-A0E2-B183-49B22B576242}"/>
                </a:ext>
              </a:extLst>
            </p:cNvPr>
            <p:cNvSpPr/>
            <p:nvPr/>
          </p:nvSpPr>
          <p:spPr>
            <a:xfrm>
              <a:off x="6479157" y="4715908"/>
              <a:ext cx="405065" cy="115718"/>
            </a:xfrm>
            <a:prstGeom prst="rect">
              <a:avLst/>
            </a:prstGeom>
            <a:solidFill>
              <a:srgbClr val="FFFFFF"/>
            </a:solidFill>
            <a:ln w="5781" cap="flat">
              <a:solidFill>
                <a:srgbClr val="000000"/>
              </a:solidFill>
              <a:prstDash val="solid"/>
              <a:miter/>
            </a:ln>
          </p:spPr>
          <p:txBody>
            <a:bodyPr wrap="none" lIns="91440" rtlCol="0" anchor="ctr"/>
            <a:lstStyle/>
            <a:p>
              <a:r>
                <a:rPr lang="en-US" sz="900" b="1" dirty="0">
                  <a:solidFill>
                    <a:schemeClr val="accent1">
                      <a:lumMod val="60000"/>
                      <a:lumOff val="40000"/>
                    </a:schemeClr>
                  </a:solidFill>
                </a:rPr>
                <a:t>DEST</a:t>
              </a:r>
            </a:p>
          </p:txBody>
        </p:sp>
        <p:sp>
          <p:nvSpPr>
            <p:cNvPr id="66" name="Rectangle 65">
              <a:extLst>
                <a:ext uri="{FF2B5EF4-FFF2-40B4-BE49-F238E27FC236}">
                  <a16:creationId xmlns:a16="http://schemas.microsoft.com/office/drawing/2014/main" id="{381763F2-F177-9513-3936-670707B60210}"/>
                </a:ext>
              </a:extLst>
            </p:cNvPr>
            <p:cNvSpPr/>
            <p:nvPr/>
          </p:nvSpPr>
          <p:spPr>
            <a:xfrm>
              <a:off x="6884223" y="4715908"/>
              <a:ext cx="405065" cy="115718"/>
            </a:xfrm>
            <a:prstGeom prst="rect">
              <a:avLst/>
            </a:prstGeom>
            <a:solidFill>
              <a:srgbClr val="FFFFFF"/>
            </a:solidFill>
            <a:ln w="5781" cap="flat">
              <a:solidFill>
                <a:srgbClr val="000000"/>
              </a:solidFill>
              <a:prstDash val="solid"/>
              <a:miter/>
            </a:ln>
          </p:spPr>
          <p:txBody>
            <a:bodyPr rtlCol="0" anchor="ctr"/>
            <a:lstStyle/>
            <a:p>
              <a:pPr algn="ctr"/>
              <a:r>
                <a:rPr lang="en-US" sz="900" b="1" dirty="0">
                  <a:solidFill>
                    <a:srgbClr val="C00000"/>
                  </a:solidFill>
                </a:rPr>
                <a:t>SRC</a:t>
              </a:r>
            </a:p>
          </p:txBody>
        </p:sp>
        <p:sp>
          <p:nvSpPr>
            <p:cNvPr id="67" name="Rectangle 66">
              <a:extLst>
                <a:ext uri="{FF2B5EF4-FFF2-40B4-BE49-F238E27FC236}">
                  <a16:creationId xmlns:a16="http://schemas.microsoft.com/office/drawing/2014/main" id="{B99823F7-CF56-0A53-047C-6066F6E770F1}"/>
                </a:ext>
              </a:extLst>
            </p:cNvPr>
            <p:cNvSpPr/>
            <p:nvPr/>
          </p:nvSpPr>
          <p:spPr>
            <a:xfrm>
              <a:off x="7289289" y="4715908"/>
              <a:ext cx="376132" cy="115718"/>
            </a:xfrm>
            <a:prstGeom prst="rect">
              <a:avLst/>
            </a:prstGeom>
            <a:solidFill>
              <a:srgbClr val="FFFFFF"/>
            </a:solidFill>
            <a:ln w="5781" cap="flat">
              <a:solidFill>
                <a:srgbClr val="000000"/>
              </a:solidFill>
              <a:prstDash val="solid"/>
              <a:miter/>
            </a:ln>
          </p:spPr>
          <p:txBody>
            <a:bodyPr wrap="none" rtlCol="0" anchor="ctr"/>
            <a:lstStyle/>
            <a:p>
              <a:pPr algn="ctr"/>
              <a:r>
                <a:rPr lang="en-US" sz="900" b="1" dirty="0"/>
                <a:t>SIZE</a:t>
              </a:r>
              <a:endParaRPr lang="en-US" sz="1000" b="1" dirty="0"/>
            </a:p>
          </p:txBody>
        </p:sp>
        <p:sp>
          <p:nvSpPr>
            <p:cNvPr id="68" name="Rectangle 67">
              <a:extLst>
                <a:ext uri="{FF2B5EF4-FFF2-40B4-BE49-F238E27FC236}">
                  <a16:creationId xmlns:a16="http://schemas.microsoft.com/office/drawing/2014/main" id="{9E6058C6-E97C-CFC7-7D4C-957CB898DDC7}"/>
                </a:ext>
              </a:extLst>
            </p:cNvPr>
            <p:cNvSpPr/>
            <p:nvPr/>
          </p:nvSpPr>
          <p:spPr>
            <a:xfrm>
              <a:off x="7636488" y="4715908"/>
              <a:ext cx="173599" cy="115718"/>
            </a:xfrm>
            <a:prstGeom prst="rect">
              <a:avLst/>
            </a:prstGeom>
            <a:solidFill>
              <a:srgbClr val="FFFFFF"/>
            </a:solidFill>
            <a:ln w="5781" cap="flat">
              <a:solidFill>
                <a:srgbClr val="000000"/>
              </a:solidFill>
              <a:prstDash val="solid"/>
              <a:miter/>
            </a:ln>
          </p:spPr>
          <p:txBody>
            <a:bodyPr rtlCol="0" anchor="ctr"/>
            <a:lstStyle/>
            <a:p>
              <a:pPr algn="ctr"/>
              <a:r>
                <a:rPr lang="en-US" sz="1000" b="1" dirty="0"/>
                <a:t>A</a:t>
              </a:r>
            </a:p>
          </p:txBody>
        </p:sp>
      </p:grpSp>
      <p:sp>
        <p:nvSpPr>
          <p:cNvPr id="71" name="TextBox 70">
            <a:extLst>
              <a:ext uri="{FF2B5EF4-FFF2-40B4-BE49-F238E27FC236}">
                <a16:creationId xmlns:a16="http://schemas.microsoft.com/office/drawing/2014/main" id="{22982342-0A71-16B7-DF2C-28BCD773F0E6}"/>
              </a:ext>
            </a:extLst>
          </p:cNvPr>
          <p:cNvSpPr txBox="1"/>
          <p:nvPr/>
        </p:nvSpPr>
        <p:spPr>
          <a:xfrm>
            <a:off x="5664592" y="1836423"/>
            <a:ext cx="983731" cy="289441"/>
          </a:xfrm>
          <a:prstGeom prst="roundRect">
            <a:avLst/>
          </a:prstGeom>
          <a:solidFill>
            <a:schemeClr val="accent3"/>
          </a:solidFill>
          <a:ln>
            <a:solidFill>
              <a:srgbClr val="C00000"/>
            </a:solidFill>
            <a:prstDash val="dash"/>
          </a:ln>
        </p:spPr>
        <p:txBody>
          <a:bodyPr wrap="square" rtlCol="0">
            <a:spAutoFit/>
          </a:bodyPr>
          <a:lstStyle/>
          <a:p>
            <a:pPr algn="ctr"/>
            <a:r>
              <a:rPr lang="en-US" sz="1100" b="1" dirty="0">
                <a:latin typeface="Monaco" pitchFamily="2" charset="77"/>
              </a:rPr>
              <a:t>WRITE</a:t>
            </a:r>
            <a:r>
              <a:rPr lang="en-US" sz="1000" dirty="0">
                <a:latin typeface="Monaco" pitchFamily="2" charset="77"/>
              </a:rPr>
              <a:t> </a:t>
            </a:r>
            <a:r>
              <a:rPr lang="en-US" sz="1000" b="1" dirty="0">
                <a:solidFill>
                  <a:srgbClr val="00B0F0"/>
                </a:solidFill>
                <a:latin typeface="Monaco" pitchFamily="2" charset="77"/>
              </a:rPr>
              <a:t>SRC</a:t>
            </a:r>
          </a:p>
        </p:txBody>
      </p:sp>
      <p:grpSp>
        <p:nvGrpSpPr>
          <p:cNvPr id="77" name="Group 76">
            <a:extLst>
              <a:ext uri="{FF2B5EF4-FFF2-40B4-BE49-F238E27FC236}">
                <a16:creationId xmlns:a16="http://schemas.microsoft.com/office/drawing/2014/main" id="{ED8B9463-B2F8-AA73-9ACB-C54A81875FFE}"/>
              </a:ext>
            </a:extLst>
          </p:cNvPr>
          <p:cNvGrpSpPr/>
          <p:nvPr/>
        </p:nvGrpSpPr>
        <p:grpSpPr>
          <a:xfrm>
            <a:off x="1093492" y="3196154"/>
            <a:ext cx="566777" cy="694312"/>
            <a:chOff x="1063205" y="3116928"/>
            <a:chExt cx="566777" cy="694312"/>
          </a:xfrm>
        </p:grpSpPr>
        <p:sp>
          <p:nvSpPr>
            <p:cNvPr id="73" name="Rectangle 72">
              <a:extLst>
                <a:ext uri="{FF2B5EF4-FFF2-40B4-BE49-F238E27FC236}">
                  <a16:creationId xmlns:a16="http://schemas.microsoft.com/office/drawing/2014/main" id="{B71168A1-E6C8-3271-EBDF-F995ADEA8A13}"/>
                </a:ext>
              </a:extLst>
            </p:cNvPr>
            <p:cNvSpPr/>
            <p:nvPr/>
          </p:nvSpPr>
          <p:spPr>
            <a:xfrm>
              <a:off x="1063205" y="3325255"/>
              <a:ext cx="566777" cy="242472"/>
            </a:xfrm>
            <a:prstGeom prst="rect">
              <a:avLst/>
            </a:prstGeom>
            <a:solidFill>
              <a:schemeClr val="accent2"/>
            </a:solidFill>
            <a:ln>
              <a:solidFill>
                <a:schemeClr val="accent4">
                  <a:lumMod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F0EBA477-A3E9-D781-5B98-69B86F7877C9}"/>
                </a:ext>
              </a:extLst>
            </p:cNvPr>
            <p:cNvSpPr/>
            <p:nvPr/>
          </p:nvSpPr>
          <p:spPr>
            <a:xfrm>
              <a:off x="1063205" y="3571259"/>
              <a:ext cx="566777" cy="239981"/>
            </a:xfrm>
            <a:prstGeom prst="rect">
              <a:avLst/>
            </a:prstGeom>
            <a:solidFill>
              <a:schemeClr val="accent2"/>
            </a:solidFill>
            <a:ln>
              <a:solidFill>
                <a:schemeClr val="accent4">
                  <a:lumMod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B1E696B0-F531-7517-6274-740F891EB0B1}"/>
                </a:ext>
              </a:extLst>
            </p:cNvPr>
            <p:cNvSpPr txBox="1"/>
            <p:nvPr/>
          </p:nvSpPr>
          <p:spPr>
            <a:xfrm>
              <a:off x="1124501" y="3116928"/>
              <a:ext cx="434734" cy="261610"/>
            </a:xfrm>
            <a:prstGeom prst="rect">
              <a:avLst/>
            </a:prstGeom>
            <a:noFill/>
          </p:spPr>
          <p:txBody>
            <a:bodyPr wrap="none" rtlCol="0">
              <a:spAutoFit/>
            </a:bodyPr>
            <a:lstStyle/>
            <a:p>
              <a:pPr algn="ctr"/>
              <a:r>
                <a:rPr lang="en-US" sz="1050" b="1" dirty="0"/>
                <a:t>BPQ</a:t>
              </a:r>
            </a:p>
          </p:txBody>
        </p:sp>
      </p:grpSp>
      <p:grpSp>
        <p:nvGrpSpPr>
          <p:cNvPr id="78" name="Group 77">
            <a:extLst>
              <a:ext uri="{FF2B5EF4-FFF2-40B4-BE49-F238E27FC236}">
                <a16:creationId xmlns:a16="http://schemas.microsoft.com/office/drawing/2014/main" id="{A5EA3D9C-380E-A75D-3CB4-22DA6C27F05C}"/>
              </a:ext>
            </a:extLst>
          </p:cNvPr>
          <p:cNvGrpSpPr/>
          <p:nvPr/>
        </p:nvGrpSpPr>
        <p:grpSpPr>
          <a:xfrm>
            <a:off x="7242303" y="3196154"/>
            <a:ext cx="566777" cy="694312"/>
            <a:chOff x="1063205" y="3116928"/>
            <a:chExt cx="566777" cy="694312"/>
          </a:xfrm>
        </p:grpSpPr>
        <p:sp>
          <p:nvSpPr>
            <p:cNvPr id="79" name="Rectangle 78">
              <a:extLst>
                <a:ext uri="{FF2B5EF4-FFF2-40B4-BE49-F238E27FC236}">
                  <a16:creationId xmlns:a16="http://schemas.microsoft.com/office/drawing/2014/main" id="{FC528BA5-DFF6-A8E8-EA8B-C735F7976F56}"/>
                </a:ext>
              </a:extLst>
            </p:cNvPr>
            <p:cNvSpPr/>
            <p:nvPr/>
          </p:nvSpPr>
          <p:spPr>
            <a:xfrm>
              <a:off x="1063205" y="3325255"/>
              <a:ext cx="566777" cy="242472"/>
            </a:xfrm>
            <a:prstGeom prst="rect">
              <a:avLst/>
            </a:prstGeom>
            <a:solidFill>
              <a:schemeClr val="accent2"/>
            </a:solidFill>
            <a:ln>
              <a:solidFill>
                <a:schemeClr val="accent4">
                  <a:lumMod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208F2232-8764-D0D8-6D0E-ABC051B0D1D8}"/>
                </a:ext>
              </a:extLst>
            </p:cNvPr>
            <p:cNvSpPr/>
            <p:nvPr/>
          </p:nvSpPr>
          <p:spPr>
            <a:xfrm>
              <a:off x="1063205" y="3571259"/>
              <a:ext cx="566777" cy="239981"/>
            </a:xfrm>
            <a:prstGeom prst="rect">
              <a:avLst/>
            </a:prstGeom>
            <a:solidFill>
              <a:schemeClr val="accent2"/>
            </a:solidFill>
            <a:ln>
              <a:solidFill>
                <a:schemeClr val="accent4">
                  <a:lumMod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90022A49-16D1-0E79-1A28-A2C44136B294}"/>
                </a:ext>
              </a:extLst>
            </p:cNvPr>
            <p:cNvSpPr txBox="1"/>
            <p:nvPr/>
          </p:nvSpPr>
          <p:spPr>
            <a:xfrm>
              <a:off x="1124501" y="3116928"/>
              <a:ext cx="434734" cy="261610"/>
            </a:xfrm>
            <a:prstGeom prst="rect">
              <a:avLst/>
            </a:prstGeom>
            <a:noFill/>
          </p:spPr>
          <p:txBody>
            <a:bodyPr wrap="none" rtlCol="0">
              <a:spAutoFit/>
            </a:bodyPr>
            <a:lstStyle/>
            <a:p>
              <a:pPr algn="ctr"/>
              <a:r>
                <a:rPr lang="en-US" sz="1050" b="1" dirty="0"/>
                <a:t>BPQ</a:t>
              </a:r>
            </a:p>
          </p:txBody>
        </p:sp>
      </p:grpSp>
      <p:sp>
        <p:nvSpPr>
          <p:cNvPr id="90" name="Rectangle 89">
            <a:extLst>
              <a:ext uri="{FF2B5EF4-FFF2-40B4-BE49-F238E27FC236}">
                <a16:creationId xmlns:a16="http://schemas.microsoft.com/office/drawing/2014/main" id="{690E158C-AEE9-ED95-895B-8553CBFCA082}"/>
              </a:ext>
            </a:extLst>
          </p:cNvPr>
          <p:cNvSpPr/>
          <p:nvPr/>
        </p:nvSpPr>
        <p:spPr>
          <a:xfrm>
            <a:off x="1092268" y="3407132"/>
            <a:ext cx="566777" cy="242472"/>
          </a:xfrm>
          <a:prstGeom prst="rect">
            <a:avLst/>
          </a:prstGeom>
          <a:solidFill>
            <a:schemeClr val="accent2"/>
          </a:solidFill>
          <a:ln>
            <a:solidFill>
              <a:schemeClr val="accent4">
                <a:lumMod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B0F0"/>
                </a:solidFill>
              </a:rPr>
              <a:t>SRC</a:t>
            </a:r>
          </a:p>
        </p:txBody>
      </p:sp>
      <p:sp>
        <p:nvSpPr>
          <p:cNvPr id="91" name="Rounded Rectangle 90">
            <a:extLst>
              <a:ext uri="{FF2B5EF4-FFF2-40B4-BE49-F238E27FC236}">
                <a16:creationId xmlns:a16="http://schemas.microsoft.com/office/drawing/2014/main" id="{3B1C0DF0-295D-8C2F-6106-0760A073964B}"/>
              </a:ext>
            </a:extLst>
          </p:cNvPr>
          <p:cNvSpPr/>
          <p:nvPr/>
        </p:nvSpPr>
        <p:spPr>
          <a:xfrm>
            <a:off x="1711352" y="3196155"/>
            <a:ext cx="1468404" cy="752172"/>
          </a:xfrm>
          <a:prstGeom prst="roundRect">
            <a:avLst/>
          </a:prstGeom>
          <a:noFill/>
          <a:ln w="38100">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4A578A6B-B812-E931-6622-F80D89095114}"/>
              </a:ext>
            </a:extLst>
          </p:cNvPr>
          <p:cNvSpPr/>
          <p:nvPr/>
        </p:nvSpPr>
        <p:spPr>
          <a:xfrm>
            <a:off x="3382289" y="3518538"/>
            <a:ext cx="462932" cy="173577"/>
          </a:xfrm>
          <a:prstGeom prst="rect">
            <a:avLst/>
          </a:prstGeom>
          <a:solidFill>
            <a:srgbClr val="A20025"/>
          </a:solidFill>
          <a:ln w="5781" cap="flat">
            <a:solidFill>
              <a:srgbClr val="6F0000"/>
            </a:solidFill>
            <a:prstDash val="solid"/>
            <a:miter/>
          </a:ln>
          <a:effectLst/>
        </p:spPr>
        <p:txBody>
          <a:bodyPr rtlCol="0" anchor="ctr"/>
          <a:lstStyle/>
          <a:p>
            <a:pPr algn="ctr"/>
            <a:r>
              <a:rPr lang="en-US" sz="1050" b="1" dirty="0">
                <a:solidFill>
                  <a:schemeClr val="accent3"/>
                </a:solidFill>
              </a:rPr>
              <a:t>SRC</a:t>
            </a:r>
            <a:endParaRPr lang="en-US" sz="1200" b="1" dirty="0">
              <a:solidFill>
                <a:schemeClr val="accent3"/>
              </a:solidFill>
            </a:endParaRPr>
          </a:p>
        </p:txBody>
      </p:sp>
      <p:sp>
        <p:nvSpPr>
          <p:cNvPr id="94" name="Rectangle 93">
            <a:extLst>
              <a:ext uri="{FF2B5EF4-FFF2-40B4-BE49-F238E27FC236}">
                <a16:creationId xmlns:a16="http://schemas.microsoft.com/office/drawing/2014/main" id="{D7AB4EDF-4EDF-2E12-9634-A65A46F3F9E2}"/>
              </a:ext>
            </a:extLst>
          </p:cNvPr>
          <p:cNvSpPr/>
          <p:nvPr/>
        </p:nvSpPr>
        <p:spPr>
          <a:xfrm>
            <a:off x="5459176" y="4237622"/>
            <a:ext cx="462932" cy="173577"/>
          </a:xfrm>
          <a:prstGeom prst="rect">
            <a:avLst/>
          </a:prstGeom>
          <a:solidFill>
            <a:srgbClr val="A20025"/>
          </a:solidFill>
          <a:ln w="5781" cap="flat">
            <a:solidFill>
              <a:srgbClr val="6F0000"/>
            </a:solidFill>
            <a:prstDash val="solid"/>
            <a:miter/>
          </a:ln>
          <a:effectLst/>
        </p:spPr>
        <p:txBody>
          <a:bodyPr rtlCol="0" anchor="ctr"/>
          <a:lstStyle/>
          <a:p>
            <a:pPr algn="ctr"/>
            <a:r>
              <a:rPr lang="en-US" sz="1050" b="1" dirty="0">
                <a:solidFill>
                  <a:schemeClr val="accent3"/>
                </a:solidFill>
              </a:rPr>
              <a:t>DEST</a:t>
            </a:r>
            <a:endParaRPr lang="en-US" sz="1200" b="1" dirty="0">
              <a:solidFill>
                <a:schemeClr val="accent3"/>
              </a:solidFill>
            </a:endParaRPr>
          </a:p>
        </p:txBody>
      </p:sp>
      <p:cxnSp>
        <p:nvCxnSpPr>
          <p:cNvPr id="96" name="Straight Connector 95">
            <a:extLst>
              <a:ext uri="{FF2B5EF4-FFF2-40B4-BE49-F238E27FC236}">
                <a16:creationId xmlns:a16="http://schemas.microsoft.com/office/drawing/2014/main" id="{9405CF27-97DB-F8E4-7C0E-60C6E77972EC}"/>
              </a:ext>
            </a:extLst>
          </p:cNvPr>
          <p:cNvCxnSpPr>
            <a:stCxn id="60" idx="1"/>
            <a:endCxn id="63" idx="3"/>
          </p:cNvCxnSpPr>
          <p:nvPr/>
        </p:nvCxnSpPr>
        <p:spPr>
          <a:xfrm>
            <a:off x="5783751" y="3485451"/>
            <a:ext cx="1330930" cy="0"/>
          </a:xfrm>
          <a:prstGeom prst="line">
            <a:avLst/>
          </a:prstGeom>
        </p:spPr>
        <p:style>
          <a:lnRef idx="2">
            <a:schemeClr val="accent1"/>
          </a:lnRef>
          <a:fillRef idx="0">
            <a:schemeClr val="accent1"/>
          </a:fillRef>
          <a:effectRef idx="1">
            <a:schemeClr val="accent1"/>
          </a:effectRef>
          <a:fontRef idx="minor">
            <a:schemeClr val="tx1"/>
          </a:fontRef>
        </p:style>
      </p:cxnSp>
      <p:sp>
        <p:nvSpPr>
          <p:cNvPr id="97" name="TextBox 96">
            <a:extLst>
              <a:ext uri="{FF2B5EF4-FFF2-40B4-BE49-F238E27FC236}">
                <a16:creationId xmlns:a16="http://schemas.microsoft.com/office/drawing/2014/main" id="{2510A32E-CBD6-965F-CB5D-765B5CA24AC5}"/>
              </a:ext>
            </a:extLst>
          </p:cNvPr>
          <p:cNvSpPr txBox="1"/>
          <p:nvPr/>
        </p:nvSpPr>
        <p:spPr>
          <a:xfrm>
            <a:off x="4771086" y="3456306"/>
            <a:ext cx="983731" cy="289441"/>
          </a:xfrm>
          <a:prstGeom prst="roundRect">
            <a:avLst/>
          </a:prstGeom>
          <a:solidFill>
            <a:schemeClr val="accent3"/>
          </a:solidFill>
          <a:ln>
            <a:solidFill>
              <a:srgbClr val="C00000"/>
            </a:solidFill>
            <a:prstDash val="dash"/>
          </a:ln>
        </p:spPr>
        <p:txBody>
          <a:bodyPr wrap="square" rtlCol="0">
            <a:spAutoFit/>
          </a:bodyPr>
          <a:lstStyle/>
          <a:p>
            <a:pPr algn="ctr"/>
            <a:r>
              <a:rPr lang="en-US" sz="1100" b="1" dirty="0">
                <a:latin typeface="Monaco" pitchFamily="2" charset="77"/>
              </a:rPr>
              <a:t>ACK DEST</a:t>
            </a:r>
            <a:endParaRPr lang="en-US" sz="1000" b="1" dirty="0">
              <a:solidFill>
                <a:srgbClr val="00B0F0"/>
              </a:solidFill>
              <a:latin typeface="Monaco" pitchFamily="2" charset="77"/>
            </a:endParaRPr>
          </a:p>
        </p:txBody>
      </p:sp>
      <p:cxnSp>
        <p:nvCxnSpPr>
          <p:cNvPr id="98" name="Straight Connector 97">
            <a:extLst>
              <a:ext uri="{FF2B5EF4-FFF2-40B4-BE49-F238E27FC236}">
                <a16:creationId xmlns:a16="http://schemas.microsoft.com/office/drawing/2014/main" id="{23AC5AEB-3AA2-C36F-8112-A5C606D27BDA}"/>
              </a:ext>
            </a:extLst>
          </p:cNvPr>
          <p:cNvCxnSpPr/>
          <p:nvPr/>
        </p:nvCxnSpPr>
        <p:spPr>
          <a:xfrm>
            <a:off x="1790959" y="3485451"/>
            <a:ext cx="1330930" cy="0"/>
          </a:xfrm>
          <a:prstGeom prst="line">
            <a:avLst/>
          </a:prstGeom>
        </p:spPr>
        <p:style>
          <a:lnRef idx="2">
            <a:schemeClr val="accent1"/>
          </a:lnRef>
          <a:fillRef idx="0">
            <a:schemeClr val="accent1"/>
          </a:fillRef>
          <a:effectRef idx="1">
            <a:schemeClr val="accent1"/>
          </a:effectRef>
          <a:fontRef idx="minor">
            <a:schemeClr val="tx1"/>
          </a:fontRef>
        </p:style>
      </p:cxnSp>
      <p:sp>
        <p:nvSpPr>
          <p:cNvPr id="99" name="Rectangle 98">
            <a:extLst>
              <a:ext uri="{FF2B5EF4-FFF2-40B4-BE49-F238E27FC236}">
                <a16:creationId xmlns:a16="http://schemas.microsoft.com/office/drawing/2014/main" id="{CE8B4078-ECD2-09CE-BD65-8F01AE0EB5F9}"/>
              </a:ext>
            </a:extLst>
          </p:cNvPr>
          <p:cNvSpPr/>
          <p:nvPr/>
        </p:nvSpPr>
        <p:spPr>
          <a:xfrm>
            <a:off x="3382289" y="3525717"/>
            <a:ext cx="462932" cy="173577"/>
          </a:xfrm>
          <a:prstGeom prst="rect">
            <a:avLst/>
          </a:prstGeom>
          <a:solidFill>
            <a:srgbClr val="00B0F0"/>
          </a:solidFill>
          <a:ln w="5781" cap="flat">
            <a:solidFill>
              <a:srgbClr val="6F0000"/>
            </a:solidFill>
            <a:prstDash val="solid"/>
            <a:miter/>
          </a:ln>
          <a:effectLst/>
        </p:spPr>
        <p:txBody>
          <a:bodyPr rtlCol="0" anchor="ctr"/>
          <a:lstStyle/>
          <a:p>
            <a:pPr algn="ctr"/>
            <a:r>
              <a:rPr lang="en-US" sz="1050" b="1" dirty="0">
                <a:solidFill>
                  <a:schemeClr val="accent3"/>
                </a:solidFill>
              </a:rPr>
              <a:t>SRC</a:t>
            </a:r>
            <a:endParaRPr lang="en-US" sz="1200" b="1" dirty="0">
              <a:solidFill>
                <a:schemeClr val="accent3"/>
              </a:solidFill>
            </a:endParaRPr>
          </a:p>
        </p:txBody>
      </p:sp>
    </p:spTree>
    <p:extLst>
      <p:ext uri="{BB962C8B-B14F-4D97-AF65-F5344CB8AC3E}">
        <p14:creationId xmlns:p14="http://schemas.microsoft.com/office/powerpoint/2010/main" val="33899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1" nodeType="clickEffect">
                                  <p:stCondLst>
                                    <p:cond delay="0"/>
                                  </p:stCondLst>
                                  <p:childTnLst>
                                    <p:animMotion origin="layout" path="M -3.88889E-6 4.81481E-6 L -0.27812 0.31481 " pathEditMode="relative" rAng="0" ptsTypes="AA">
                                      <p:cBhvr>
                                        <p:cTn id="6" dur="2000" fill="hold"/>
                                        <p:tgtEl>
                                          <p:spTgt spid="71"/>
                                        </p:tgtEl>
                                        <p:attrNameLst>
                                          <p:attrName>ppt_x</p:attrName>
                                          <p:attrName>ppt_y</p:attrName>
                                        </p:attrNameLst>
                                      </p:cBhvr>
                                      <p:rCtr x="-13906" y="15741"/>
                                    </p:animMotion>
                                  </p:childTnLst>
                                </p:cTn>
                              </p:par>
                            </p:childTnLst>
                          </p:cTn>
                        </p:par>
                        <p:par>
                          <p:cTn id="7" fill="hold">
                            <p:stCondLst>
                              <p:cond delay="2000"/>
                            </p:stCondLst>
                            <p:childTnLst>
                              <p:par>
                                <p:cTn id="8" presetID="16" presetClass="entr" presetSubtype="37" fill="hold" grpId="0" nodeType="after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barn(outVertical)">
                                      <p:cBhvr>
                                        <p:cTn id="10" dur="500"/>
                                        <p:tgtEl>
                                          <p:spTgt spid="9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2" nodeType="clickEffect">
                                  <p:stCondLst>
                                    <p:cond delay="0"/>
                                  </p:stCondLst>
                                  <p:childTnLst>
                                    <p:animEffect transition="out" filter="fade">
                                      <p:cBhvr>
                                        <p:cTn id="14" dur="500"/>
                                        <p:tgtEl>
                                          <p:spTgt spid="71"/>
                                        </p:tgtEl>
                                      </p:cBhvr>
                                    </p:animEffect>
                                    <p:set>
                                      <p:cBhvr>
                                        <p:cTn id="15" dur="1" fill="hold">
                                          <p:stCondLst>
                                            <p:cond delay="499"/>
                                          </p:stCondLst>
                                        </p:cTn>
                                        <p:tgtEl>
                                          <p:spTgt spid="71"/>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90"/>
                                        </p:tgtEl>
                                        <p:attrNameLst>
                                          <p:attrName>style.visibility</p:attrName>
                                        </p:attrNameLst>
                                      </p:cBhvr>
                                      <p:to>
                                        <p:strVal val="visible"/>
                                      </p:to>
                                    </p:set>
                                    <p:animEffect transition="in" filter="fade">
                                      <p:cBhvr>
                                        <p:cTn id="18" dur="500"/>
                                        <p:tgtEl>
                                          <p:spTgt spid="90"/>
                                        </p:tgtEl>
                                      </p:cBhvr>
                                    </p:animEffect>
                                  </p:childTnLst>
                                </p:cTn>
                              </p:par>
                              <p:par>
                                <p:cTn id="19" presetID="1" presetClass="exit" presetSubtype="0" fill="hold" grpId="1" nodeType="withEffect">
                                  <p:stCondLst>
                                    <p:cond delay="0"/>
                                  </p:stCondLst>
                                  <p:childTnLst>
                                    <p:set>
                                      <p:cBhvr>
                                        <p:cTn id="20" dur="1" fill="hold">
                                          <p:stCondLst>
                                            <p:cond delay="0"/>
                                          </p:stCondLst>
                                        </p:cTn>
                                        <p:tgtEl>
                                          <p:spTgt spid="9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3"/>
                                        </p:tgtEl>
                                        <p:attrNameLst>
                                          <p:attrName>style.visibility</p:attrName>
                                        </p:attrNameLst>
                                      </p:cBhvr>
                                      <p:to>
                                        <p:strVal val="visible"/>
                                      </p:to>
                                    </p:set>
                                    <p:animEffect transition="in" filter="fade">
                                      <p:cBhvr>
                                        <p:cTn id="25" dur="500"/>
                                        <p:tgtEl>
                                          <p:spTgt spid="93"/>
                                        </p:tgtEl>
                                      </p:cBhvr>
                                    </p:animEffect>
                                  </p:childTnLst>
                                </p:cTn>
                              </p:par>
                            </p:childTnLst>
                          </p:cTn>
                        </p:par>
                        <p:par>
                          <p:cTn id="26" fill="hold">
                            <p:stCondLst>
                              <p:cond delay="500"/>
                            </p:stCondLst>
                            <p:childTnLst>
                              <p:par>
                                <p:cTn id="27" presetID="37" presetClass="path" presetSubtype="0" accel="50000" decel="50000" fill="hold" grpId="1" nodeType="afterEffect">
                                  <p:stCondLst>
                                    <p:cond delay="0"/>
                                  </p:stCondLst>
                                  <p:childTnLst>
                                    <p:animMotion origin="layout" path="M 1.11111E-6 -0.00093 L 0.0493 -0.07686 C 0.05972 -0.09383 0.07517 -0.10309 0.09132 -0.10309 C 0.10972 -0.10309 0.12448 -0.09383 0.13489 -0.07686 L 0.18437 -0.00093 " pathEditMode="relative" rAng="0" ptsTypes="AAAAA">
                                      <p:cBhvr>
                                        <p:cTn id="28" dur="2000" fill="hold"/>
                                        <p:tgtEl>
                                          <p:spTgt spid="93"/>
                                        </p:tgtEl>
                                        <p:attrNameLst>
                                          <p:attrName>ppt_x</p:attrName>
                                          <p:attrName>ppt_y</p:attrName>
                                        </p:attrNameLst>
                                      </p:cBhvr>
                                      <p:rCtr x="9219" y="-5123"/>
                                    </p:animMotion>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2" nodeType="clickEffect">
                                  <p:stCondLst>
                                    <p:cond delay="0"/>
                                  </p:stCondLst>
                                  <p:childTnLst>
                                    <p:animMotion origin="layout" path="M 0.18437 -0.00093 L 0.22795 0.13642 " pathEditMode="relative" rAng="0" ptsTypes="AA">
                                      <p:cBhvr>
                                        <p:cTn id="32" dur="2000" fill="hold"/>
                                        <p:tgtEl>
                                          <p:spTgt spid="93"/>
                                        </p:tgtEl>
                                        <p:attrNameLst>
                                          <p:attrName>ppt_x</p:attrName>
                                          <p:attrName>ppt_y</p:attrName>
                                        </p:attrNameLst>
                                      </p:cBhvr>
                                      <p:rCtr x="2170" y="6852"/>
                                    </p:animMotion>
                                  </p:childTnLst>
                                </p:cTn>
                              </p:par>
                            </p:childTnLst>
                          </p:cTn>
                        </p:par>
                        <p:par>
                          <p:cTn id="33" fill="hold">
                            <p:stCondLst>
                              <p:cond delay="2000"/>
                            </p:stCondLst>
                            <p:childTnLst>
                              <p:par>
                                <p:cTn id="34" presetID="1" presetClass="exit" presetSubtype="0" fill="hold" grpId="3" nodeType="afterEffect">
                                  <p:stCondLst>
                                    <p:cond delay="0"/>
                                  </p:stCondLst>
                                  <p:childTnLst>
                                    <p:set>
                                      <p:cBhvr>
                                        <p:cTn id="35" dur="1" fill="hold">
                                          <p:stCondLst>
                                            <p:cond delay="0"/>
                                          </p:stCondLst>
                                        </p:cTn>
                                        <p:tgtEl>
                                          <p:spTgt spid="93"/>
                                        </p:tgtEl>
                                        <p:attrNameLst>
                                          <p:attrName>style.visibility</p:attrName>
                                        </p:attrNameLst>
                                      </p:cBhvr>
                                      <p:to>
                                        <p:strVal val="hidden"/>
                                      </p:to>
                                    </p:set>
                                  </p:childTnLst>
                                </p:cTn>
                              </p:par>
                              <p:par>
                                <p:cTn id="36" presetID="1" presetClass="entr" presetSubtype="0" fill="hold" grpId="0" nodeType="withEffect">
                                  <p:stCondLst>
                                    <p:cond delay="0"/>
                                  </p:stCondLst>
                                  <p:childTnLst>
                                    <p:set>
                                      <p:cBhvr>
                                        <p:cTn id="37" dur="1" fill="hold">
                                          <p:stCondLst>
                                            <p:cond delay="0"/>
                                          </p:stCondLst>
                                        </p:cTn>
                                        <p:tgtEl>
                                          <p:spTgt spid="94"/>
                                        </p:tgtEl>
                                        <p:attrNameLst>
                                          <p:attrName>style.visibility</p:attrName>
                                        </p:attrNameLst>
                                      </p:cBhvr>
                                      <p:to>
                                        <p:strVal val="visible"/>
                                      </p:to>
                                    </p:set>
                                  </p:childTnLst>
                                </p:cTn>
                              </p:par>
                            </p:childTnLst>
                          </p:cTn>
                        </p:par>
                        <p:par>
                          <p:cTn id="38" fill="hold">
                            <p:stCondLst>
                              <p:cond delay="2000"/>
                            </p:stCondLst>
                            <p:childTnLst>
                              <p:par>
                                <p:cTn id="39" presetID="1" presetClass="exit" presetSubtype="0" fill="hold" grpId="0" nodeType="afterEffect">
                                  <p:stCondLst>
                                    <p:cond delay="0"/>
                                  </p:stCondLst>
                                  <p:childTnLst>
                                    <p:set>
                                      <p:cBhvr>
                                        <p:cTn id="40" dur="1" fill="hold">
                                          <p:stCondLst>
                                            <p:cond delay="0"/>
                                          </p:stCondLst>
                                        </p:cTn>
                                        <p:tgtEl>
                                          <p:spTgt spid="58"/>
                                        </p:tgtEl>
                                        <p:attrNameLst>
                                          <p:attrName>style.visibility</p:attrName>
                                        </p:attrNameLst>
                                      </p:cBhvr>
                                      <p:to>
                                        <p:strVal val="hidden"/>
                                      </p:to>
                                    </p:set>
                                  </p:childTnLst>
                                </p:cTn>
                              </p:par>
                            </p:childTnLst>
                          </p:cTn>
                        </p:par>
                        <p:par>
                          <p:cTn id="41" fill="hold">
                            <p:stCondLst>
                              <p:cond delay="2000"/>
                            </p:stCondLst>
                            <p:childTnLst>
                              <p:par>
                                <p:cTn id="42" presetID="22" presetClass="entr" presetSubtype="8" fill="hold" nodeType="afterEffect">
                                  <p:stCondLst>
                                    <p:cond delay="0"/>
                                  </p:stCondLst>
                                  <p:childTnLst>
                                    <p:set>
                                      <p:cBhvr>
                                        <p:cTn id="43" dur="1" fill="hold">
                                          <p:stCondLst>
                                            <p:cond delay="0"/>
                                          </p:stCondLst>
                                        </p:cTn>
                                        <p:tgtEl>
                                          <p:spTgt spid="96"/>
                                        </p:tgtEl>
                                        <p:attrNameLst>
                                          <p:attrName>style.visibility</p:attrName>
                                        </p:attrNameLst>
                                      </p:cBhvr>
                                      <p:to>
                                        <p:strVal val="visible"/>
                                      </p:to>
                                    </p:set>
                                    <p:animEffect transition="in" filter="wipe(left)">
                                      <p:cBhvr>
                                        <p:cTn id="44" dur="500"/>
                                        <p:tgtEl>
                                          <p:spTgt spid="9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7"/>
                                        </p:tgtEl>
                                        <p:attrNameLst>
                                          <p:attrName>style.visibility</p:attrName>
                                        </p:attrNameLst>
                                      </p:cBhvr>
                                      <p:to>
                                        <p:strVal val="visible"/>
                                      </p:to>
                                    </p:set>
                                    <p:animEffect transition="in" filter="fade">
                                      <p:cBhvr>
                                        <p:cTn id="49" dur="500"/>
                                        <p:tgtEl>
                                          <p:spTgt spid="97"/>
                                        </p:tgtEl>
                                      </p:cBhvr>
                                    </p:animEffect>
                                  </p:childTnLst>
                                </p:cTn>
                              </p:par>
                            </p:childTnLst>
                          </p:cTn>
                        </p:par>
                        <p:par>
                          <p:cTn id="50" fill="hold">
                            <p:stCondLst>
                              <p:cond delay="500"/>
                            </p:stCondLst>
                            <p:childTnLst>
                              <p:par>
                                <p:cTn id="51" presetID="37" presetClass="path" presetSubtype="0" accel="50000" decel="50000" fill="hold" grpId="1" nodeType="afterEffect">
                                  <p:stCondLst>
                                    <p:cond delay="0"/>
                                  </p:stCondLst>
                                  <p:childTnLst>
                                    <p:animMotion origin="layout" path="M 0.00399 0 L -0.04497 -0.07438 C -0.05521 -0.09105 -0.07031 -0.1 -0.08629 -0.1 C -0.10452 -0.1 -0.11893 -0.09105 -0.12917 -0.07438 L -0.17778 0 " pathEditMode="relative" rAng="0" ptsTypes="AAAAA">
                                      <p:cBhvr>
                                        <p:cTn id="52" dur="2000" fill="hold"/>
                                        <p:tgtEl>
                                          <p:spTgt spid="97"/>
                                        </p:tgtEl>
                                        <p:attrNameLst>
                                          <p:attrName>ppt_x</p:attrName>
                                          <p:attrName>ppt_y</p:attrName>
                                        </p:attrNameLst>
                                      </p:cBhvr>
                                      <p:rCtr x="-9097" y="-5000"/>
                                    </p:animMotion>
                                  </p:childTnLst>
                                </p:cTn>
                              </p:par>
                            </p:childTnLst>
                          </p:cTn>
                        </p:par>
                        <p:par>
                          <p:cTn id="53" fill="hold">
                            <p:stCondLst>
                              <p:cond delay="2500"/>
                            </p:stCondLst>
                            <p:childTnLst>
                              <p:par>
                                <p:cTn id="54" presetID="10" presetClass="exit" presetSubtype="0" fill="hold" grpId="2" nodeType="afterEffect">
                                  <p:stCondLst>
                                    <p:cond delay="0"/>
                                  </p:stCondLst>
                                  <p:childTnLst>
                                    <p:animEffect transition="out" filter="fade">
                                      <p:cBhvr>
                                        <p:cTn id="55" dur="500"/>
                                        <p:tgtEl>
                                          <p:spTgt spid="97"/>
                                        </p:tgtEl>
                                      </p:cBhvr>
                                    </p:animEffect>
                                    <p:set>
                                      <p:cBhvr>
                                        <p:cTn id="56" dur="1" fill="hold">
                                          <p:stCondLst>
                                            <p:cond delay="499"/>
                                          </p:stCondLst>
                                        </p:cTn>
                                        <p:tgtEl>
                                          <p:spTgt spid="97"/>
                                        </p:tgtEl>
                                        <p:attrNameLst>
                                          <p:attrName>style.visibility</p:attrName>
                                        </p:attrNameLst>
                                      </p:cBhvr>
                                      <p:to>
                                        <p:strVal val="hidden"/>
                                      </p:to>
                                    </p:set>
                                  </p:childTnLst>
                                </p:cTn>
                              </p:par>
                            </p:childTnLst>
                          </p:cTn>
                        </p:par>
                        <p:par>
                          <p:cTn id="57" fill="hold">
                            <p:stCondLst>
                              <p:cond delay="3000"/>
                            </p:stCondLst>
                            <p:childTnLst>
                              <p:par>
                                <p:cTn id="58" presetID="22" presetClass="entr" presetSubtype="8" fill="hold" nodeType="afterEffect">
                                  <p:stCondLst>
                                    <p:cond delay="0"/>
                                  </p:stCondLst>
                                  <p:childTnLst>
                                    <p:set>
                                      <p:cBhvr>
                                        <p:cTn id="59" dur="1" fill="hold">
                                          <p:stCondLst>
                                            <p:cond delay="0"/>
                                          </p:stCondLst>
                                        </p:cTn>
                                        <p:tgtEl>
                                          <p:spTgt spid="98"/>
                                        </p:tgtEl>
                                        <p:attrNameLst>
                                          <p:attrName>style.visibility</p:attrName>
                                        </p:attrNameLst>
                                      </p:cBhvr>
                                      <p:to>
                                        <p:strVal val="visible"/>
                                      </p:to>
                                    </p:set>
                                    <p:animEffect transition="in" filter="wipe(left)">
                                      <p:cBhvr>
                                        <p:cTn id="60" dur="500"/>
                                        <p:tgtEl>
                                          <p:spTgt spid="9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500"/>
                                        <p:tgtEl>
                                          <p:spTgt spid="90"/>
                                        </p:tgtEl>
                                      </p:cBhvr>
                                    </p:animEffect>
                                    <p:set>
                                      <p:cBhvr>
                                        <p:cTn id="65" dur="1" fill="hold">
                                          <p:stCondLst>
                                            <p:cond delay="499"/>
                                          </p:stCondLst>
                                        </p:cTn>
                                        <p:tgtEl>
                                          <p:spTgt spid="90"/>
                                        </p:tgtEl>
                                        <p:attrNameLst>
                                          <p:attrName>style.visibility</p:attrName>
                                        </p:attrNameLst>
                                      </p:cBhvr>
                                      <p:to>
                                        <p:strVal val="hidden"/>
                                      </p:to>
                                    </p:set>
                                  </p:childTnLst>
                                </p:cTn>
                              </p:par>
                            </p:childTnLst>
                          </p:cTn>
                        </p:par>
                        <p:par>
                          <p:cTn id="66" fill="hold">
                            <p:stCondLst>
                              <p:cond delay="500"/>
                            </p:stCondLst>
                            <p:childTnLst>
                              <p:par>
                                <p:cTn id="67" presetID="1" presetClass="entr" presetSubtype="0" fill="hold" grpId="0" nodeType="afterEffect">
                                  <p:stCondLst>
                                    <p:cond delay="0"/>
                                  </p:stCondLst>
                                  <p:childTnLst>
                                    <p:set>
                                      <p:cBhvr>
                                        <p:cTn id="68" dur="1" fill="hold">
                                          <p:stCondLst>
                                            <p:cond delay="0"/>
                                          </p:stCondLst>
                                        </p:cTn>
                                        <p:tgtEl>
                                          <p:spTgt spid="99"/>
                                        </p:tgtEl>
                                        <p:attrNameLst>
                                          <p:attrName>style.visibility</p:attrName>
                                        </p:attrNameLst>
                                      </p:cBhvr>
                                      <p:to>
                                        <p:strVal val="visible"/>
                                      </p:to>
                                    </p:set>
                                  </p:childTnLst>
                                </p:cTn>
                              </p:par>
                            </p:childTnLst>
                          </p:cTn>
                        </p:par>
                        <p:par>
                          <p:cTn id="69" fill="hold">
                            <p:stCondLst>
                              <p:cond delay="500"/>
                            </p:stCondLst>
                            <p:childTnLst>
                              <p:par>
                                <p:cTn id="70" presetID="42" presetClass="path" presetSubtype="0" accel="50000" decel="50000" fill="hold" grpId="1" nodeType="afterEffect">
                                  <p:stCondLst>
                                    <p:cond delay="0"/>
                                  </p:stCondLst>
                                  <p:childTnLst>
                                    <p:animMotion origin="layout" path="M 1.11111E-6 -4.93827E-7 L 0.04444 0.13827 " pathEditMode="relative" rAng="0" ptsTypes="AA">
                                      <p:cBhvr>
                                        <p:cTn id="71" dur="2000" fill="hold"/>
                                        <p:tgtEl>
                                          <p:spTgt spid="99"/>
                                        </p:tgtEl>
                                        <p:attrNameLst>
                                          <p:attrName>ppt_x</p:attrName>
                                          <p:attrName>ppt_y</p:attrName>
                                        </p:attrNameLst>
                                      </p:cBhvr>
                                      <p:rCtr x="2222" y="6914"/>
                                    </p:animMotion>
                                  </p:childTnLst>
                                </p:cTn>
                              </p:par>
                            </p:childTnLst>
                          </p:cTn>
                        </p:par>
                        <p:par>
                          <p:cTn id="72" fill="hold">
                            <p:stCondLst>
                              <p:cond delay="2500"/>
                            </p:stCondLst>
                            <p:childTnLst>
                              <p:par>
                                <p:cTn id="73" presetID="1" presetClass="exit" presetSubtype="0" fill="hold" grpId="0" nodeType="afterEffect">
                                  <p:stCondLst>
                                    <p:cond delay="0"/>
                                  </p:stCondLst>
                                  <p:childTnLst>
                                    <p:set>
                                      <p:cBhvr>
                                        <p:cTn id="74" dur="1" fill="hold">
                                          <p:stCondLst>
                                            <p:cond delay="0"/>
                                          </p:stCondLst>
                                        </p:cTn>
                                        <p:tgtEl>
                                          <p:spTgt spid="5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71" grpId="1" animBg="1"/>
      <p:bldP spid="71" grpId="2" animBg="1"/>
      <p:bldP spid="90" grpId="0" animBg="1"/>
      <p:bldP spid="90" grpId="1" animBg="1"/>
      <p:bldP spid="91" grpId="0" animBg="1"/>
      <p:bldP spid="91" grpId="1" animBg="1"/>
      <p:bldP spid="93" grpId="0" animBg="1"/>
      <p:bldP spid="93" grpId="1" animBg="1"/>
      <p:bldP spid="93" grpId="2" animBg="1"/>
      <p:bldP spid="93" grpId="3" animBg="1"/>
      <p:bldP spid="94" grpId="0" animBg="1"/>
      <p:bldP spid="97" grpId="0" animBg="1"/>
      <p:bldP spid="97" grpId="1" animBg="1"/>
      <p:bldP spid="97" grpId="2" animBg="1"/>
      <p:bldP spid="99" grpId="0" animBg="1"/>
      <p:bldP spid="99"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E5326F-B3FD-C05F-B697-46EFF5834EF8}"/>
              </a:ext>
            </a:extLst>
          </p:cNvPr>
          <p:cNvSpPr>
            <a:spLocks noGrp="1"/>
          </p:cNvSpPr>
          <p:nvPr>
            <p:ph type="title"/>
          </p:nvPr>
        </p:nvSpPr>
        <p:spPr/>
        <p:txBody>
          <a:bodyPr/>
          <a:lstStyle/>
          <a:p>
            <a:r>
              <a:rPr lang="en-US" dirty="0"/>
              <a:t>(MC)</a:t>
            </a:r>
            <a:r>
              <a:rPr lang="en-US" baseline="30000" dirty="0"/>
              <a:t>2</a:t>
            </a:r>
            <a:r>
              <a:rPr lang="en-US" dirty="0"/>
              <a:t> operation: Write destination</a:t>
            </a:r>
            <a:endParaRPr lang="en-US" baseline="30000" dirty="0"/>
          </a:p>
        </p:txBody>
      </p:sp>
      <p:sp>
        <p:nvSpPr>
          <p:cNvPr id="2" name="Rounded Rectangle 1">
            <a:extLst>
              <a:ext uri="{FF2B5EF4-FFF2-40B4-BE49-F238E27FC236}">
                <a16:creationId xmlns:a16="http://schemas.microsoft.com/office/drawing/2014/main" id="{9D4FD943-AA82-34F2-1B77-CFDD40DA95D4}"/>
              </a:ext>
            </a:extLst>
          </p:cNvPr>
          <p:cNvSpPr/>
          <p:nvPr/>
        </p:nvSpPr>
        <p:spPr>
          <a:xfrm>
            <a:off x="2311758" y="1807534"/>
            <a:ext cx="983731" cy="347155"/>
          </a:xfrm>
          <a:prstGeom prst="roundRect">
            <a:avLst/>
          </a:prstGeom>
          <a:gradFill>
            <a:gsLst>
              <a:gs pos="0">
                <a:srgbClr val="DAE8FC"/>
              </a:gs>
              <a:gs pos="50000">
                <a:srgbClr val="ECF3FD"/>
              </a:gs>
              <a:gs pos="100000">
                <a:srgbClr val="FFFFFF"/>
              </a:gs>
            </a:gsLst>
            <a:lin ang="16200000" scaled="1"/>
          </a:gradFill>
          <a:ln w="5781" cap="flat">
            <a:solidFill>
              <a:srgbClr val="6C8EBF"/>
            </a:solidFill>
            <a:prstDash val="solid"/>
            <a:miter/>
          </a:ln>
        </p:spPr>
        <p:txBody>
          <a:bodyPr rtlCol="0" anchor="ctr"/>
          <a:lstStyle/>
          <a:p>
            <a:pPr algn="ctr"/>
            <a:r>
              <a:rPr lang="en-US" sz="1600" b="1" dirty="0"/>
              <a:t>Core</a:t>
            </a:r>
          </a:p>
        </p:txBody>
      </p:sp>
      <p:sp>
        <p:nvSpPr>
          <p:cNvPr id="3" name="Rectangle 2">
            <a:extLst>
              <a:ext uri="{FF2B5EF4-FFF2-40B4-BE49-F238E27FC236}">
                <a16:creationId xmlns:a16="http://schemas.microsoft.com/office/drawing/2014/main" id="{9F7DED9B-120C-1CCE-0C47-EFC37642B116}"/>
              </a:ext>
            </a:extLst>
          </p:cNvPr>
          <p:cNvSpPr/>
          <p:nvPr/>
        </p:nvSpPr>
        <p:spPr>
          <a:xfrm>
            <a:off x="2800198" y="2380298"/>
            <a:ext cx="3356260" cy="347155"/>
          </a:xfrm>
          <a:prstGeom prst="rect">
            <a:avLst/>
          </a:prstGeom>
          <a:gradFill>
            <a:gsLst>
              <a:gs pos="0">
                <a:srgbClr val="F8CECC"/>
              </a:gs>
              <a:gs pos="50000">
                <a:srgbClr val="FBE6E5"/>
              </a:gs>
              <a:gs pos="100000">
                <a:srgbClr val="FFFFFF"/>
              </a:gs>
            </a:gsLst>
            <a:lin ang="16200000" scaled="1"/>
          </a:gradFill>
          <a:ln w="5781" cap="flat">
            <a:solidFill>
              <a:srgbClr val="B85450"/>
            </a:solidFill>
            <a:prstDash val="solid"/>
            <a:miter/>
          </a:ln>
          <a:effectLst/>
        </p:spPr>
        <p:txBody>
          <a:bodyPr rtlCol="0" anchor="ctr"/>
          <a:lstStyle/>
          <a:p>
            <a:pPr algn="ctr"/>
            <a:r>
              <a:rPr lang="en-US" sz="1600" b="1" dirty="0"/>
              <a:t>Last-level $</a:t>
            </a:r>
          </a:p>
        </p:txBody>
      </p:sp>
      <p:sp>
        <p:nvSpPr>
          <p:cNvPr id="4" name="Rectangle 3">
            <a:extLst>
              <a:ext uri="{FF2B5EF4-FFF2-40B4-BE49-F238E27FC236}">
                <a16:creationId xmlns:a16="http://schemas.microsoft.com/office/drawing/2014/main" id="{ACDABCA2-C404-908C-E075-15E07A0AEBB4}"/>
              </a:ext>
            </a:extLst>
          </p:cNvPr>
          <p:cNvSpPr/>
          <p:nvPr/>
        </p:nvSpPr>
        <p:spPr>
          <a:xfrm>
            <a:off x="2311758" y="2906860"/>
            <a:ext cx="4339991" cy="289296"/>
          </a:xfrm>
          <a:prstGeom prst="rect">
            <a:avLst/>
          </a:prstGeom>
          <a:gradFill>
            <a:gsLst>
              <a:gs pos="0">
                <a:srgbClr val="D5E8D4"/>
              </a:gs>
              <a:gs pos="50000">
                <a:srgbClr val="EAF3E9"/>
              </a:gs>
              <a:gs pos="100000">
                <a:srgbClr val="FFFFFF"/>
              </a:gs>
            </a:gsLst>
            <a:lin ang="16200000" scaled="1"/>
          </a:gradFill>
          <a:ln w="964" cap="flat">
            <a:noFill/>
            <a:prstDash val="solid"/>
            <a:miter/>
          </a:ln>
          <a:effectLst/>
        </p:spPr>
        <p:txBody>
          <a:bodyPr rtlCol="0" anchor="ctr"/>
          <a:lstStyle/>
          <a:p>
            <a:pPr algn="ctr"/>
            <a:r>
              <a:rPr lang="en-US" sz="1600" b="1" dirty="0"/>
              <a:t>Interconnect</a:t>
            </a:r>
          </a:p>
        </p:txBody>
      </p:sp>
      <p:sp>
        <p:nvSpPr>
          <p:cNvPr id="6" name="Freeform 5">
            <a:extLst>
              <a:ext uri="{FF2B5EF4-FFF2-40B4-BE49-F238E27FC236}">
                <a16:creationId xmlns:a16="http://schemas.microsoft.com/office/drawing/2014/main" id="{2C501EBE-C9AE-D090-9181-27A114CECEF9}"/>
              </a:ext>
            </a:extLst>
          </p:cNvPr>
          <p:cNvSpPr/>
          <p:nvPr/>
        </p:nvSpPr>
        <p:spPr>
          <a:xfrm>
            <a:off x="2311758" y="2906860"/>
            <a:ext cx="4339991" cy="289296"/>
          </a:xfrm>
          <a:custGeom>
            <a:avLst/>
            <a:gdLst>
              <a:gd name="connsiteX0" fmla="*/ 0 w 4339991"/>
              <a:gd name="connsiteY0" fmla="*/ 0 h 289296"/>
              <a:gd name="connsiteX1" fmla="*/ 4339992 w 4339991"/>
              <a:gd name="connsiteY1" fmla="*/ 0 h 289296"/>
              <a:gd name="connsiteX2" fmla="*/ 4339992 w 4339991"/>
              <a:gd name="connsiteY2" fmla="*/ 289296 h 289296"/>
              <a:gd name="connsiteX3" fmla="*/ 0 w 4339991"/>
              <a:gd name="connsiteY3" fmla="*/ 289296 h 289296"/>
            </a:gdLst>
            <a:ahLst/>
            <a:cxnLst>
              <a:cxn ang="0">
                <a:pos x="connsiteX0" y="connsiteY0"/>
              </a:cxn>
              <a:cxn ang="0">
                <a:pos x="connsiteX1" y="connsiteY1"/>
              </a:cxn>
              <a:cxn ang="0">
                <a:pos x="connsiteX2" y="connsiteY2"/>
              </a:cxn>
              <a:cxn ang="0">
                <a:pos x="connsiteX3" y="connsiteY3"/>
              </a:cxn>
            </a:cxnLst>
            <a:rect l="l" t="t" r="r" b="b"/>
            <a:pathLst>
              <a:path w="4339991" h="289296">
                <a:moveTo>
                  <a:pt x="0" y="0"/>
                </a:moveTo>
                <a:lnTo>
                  <a:pt x="4339992" y="0"/>
                </a:lnTo>
                <a:moveTo>
                  <a:pt x="4339992" y="289296"/>
                </a:moveTo>
                <a:lnTo>
                  <a:pt x="0" y="289296"/>
                </a:lnTo>
              </a:path>
            </a:pathLst>
          </a:custGeom>
          <a:noFill/>
          <a:ln w="5781" cap="sq">
            <a:solidFill>
              <a:srgbClr val="000000"/>
            </a:solidFill>
            <a:prstDash val="solid"/>
            <a:miter/>
          </a:ln>
          <a:effectLst/>
        </p:spPr>
        <p:txBody>
          <a:bodyPr rtlCol="0" anchor="ctr"/>
          <a:lstStyle/>
          <a:p>
            <a:endParaRPr lang="en-US"/>
          </a:p>
        </p:txBody>
      </p:sp>
      <p:sp>
        <p:nvSpPr>
          <p:cNvPr id="7" name="Rectangle 6">
            <a:extLst>
              <a:ext uri="{FF2B5EF4-FFF2-40B4-BE49-F238E27FC236}">
                <a16:creationId xmlns:a16="http://schemas.microsoft.com/office/drawing/2014/main" id="{8D8C6810-5E6E-6BCE-3051-672EEAE55257}"/>
              </a:ext>
            </a:extLst>
          </p:cNvPr>
          <p:cNvSpPr/>
          <p:nvPr/>
        </p:nvSpPr>
        <p:spPr>
          <a:xfrm>
            <a:off x="3179756" y="3369734"/>
            <a:ext cx="867998" cy="462874"/>
          </a:xfrm>
          <a:prstGeom prst="rect">
            <a:avLst/>
          </a:prstGeom>
          <a:solidFill>
            <a:srgbClr val="FFFFFF"/>
          </a:solidFill>
          <a:ln w="5781" cap="flat">
            <a:solidFill>
              <a:srgbClr val="000000"/>
            </a:solidFill>
            <a:prstDash val="solid"/>
            <a:miter/>
          </a:ln>
          <a:effectLst/>
        </p:spPr>
        <p:txBody>
          <a:bodyPr rtlCol="0" anchor="ctr"/>
          <a:lstStyle/>
          <a:p>
            <a:pPr algn="ctr"/>
            <a:r>
              <a:rPr lang="en-US" sz="1200" b="1" dirty="0"/>
              <a:t>Memory controller</a:t>
            </a:r>
          </a:p>
        </p:txBody>
      </p:sp>
      <p:sp>
        <p:nvSpPr>
          <p:cNvPr id="8" name="Rectangle 7">
            <a:extLst>
              <a:ext uri="{FF2B5EF4-FFF2-40B4-BE49-F238E27FC236}">
                <a16:creationId xmlns:a16="http://schemas.microsoft.com/office/drawing/2014/main" id="{ABE0CFB8-8D7B-4ED3-F25E-B1C507DD9581}"/>
              </a:ext>
            </a:extLst>
          </p:cNvPr>
          <p:cNvSpPr/>
          <p:nvPr/>
        </p:nvSpPr>
        <p:spPr>
          <a:xfrm>
            <a:off x="4857886" y="3369734"/>
            <a:ext cx="867998" cy="462874"/>
          </a:xfrm>
          <a:prstGeom prst="rect">
            <a:avLst/>
          </a:prstGeom>
          <a:solidFill>
            <a:srgbClr val="FFFFFF"/>
          </a:solidFill>
          <a:ln w="5781" cap="flat">
            <a:solidFill>
              <a:srgbClr val="000000"/>
            </a:solidFill>
            <a:prstDash val="solid"/>
            <a:miter/>
          </a:ln>
          <a:effectLst/>
        </p:spPr>
        <p:txBody>
          <a:bodyPr rtlCol="0" anchor="ctr"/>
          <a:lstStyle/>
          <a:p>
            <a:pPr algn="ctr"/>
            <a:r>
              <a:rPr lang="en-US" sz="1200" b="1" dirty="0"/>
              <a:t>Memory controller</a:t>
            </a:r>
          </a:p>
        </p:txBody>
      </p:sp>
      <p:sp>
        <p:nvSpPr>
          <p:cNvPr id="9" name="Rectangle 8">
            <a:extLst>
              <a:ext uri="{FF2B5EF4-FFF2-40B4-BE49-F238E27FC236}">
                <a16:creationId xmlns:a16="http://schemas.microsoft.com/office/drawing/2014/main" id="{43F0B129-2205-DEBE-68DA-87671EA0C36B}"/>
              </a:ext>
            </a:extLst>
          </p:cNvPr>
          <p:cNvSpPr/>
          <p:nvPr/>
        </p:nvSpPr>
        <p:spPr>
          <a:xfrm>
            <a:off x="2977223" y="3948327"/>
            <a:ext cx="1273064" cy="462874"/>
          </a:xfrm>
          <a:prstGeom prst="rect">
            <a:avLst/>
          </a:prstGeom>
          <a:gradFill>
            <a:gsLst>
              <a:gs pos="0">
                <a:srgbClr val="FFE6CC"/>
              </a:gs>
              <a:gs pos="50000">
                <a:srgbClr val="FFF2E5"/>
              </a:gs>
              <a:gs pos="100000">
                <a:srgbClr val="FFFFFF"/>
              </a:gs>
            </a:gsLst>
            <a:lin ang="16200000" scaled="1"/>
          </a:gradFill>
          <a:ln w="5781" cap="flat">
            <a:solidFill>
              <a:srgbClr val="000000"/>
            </a:solidFill>
            <a:prstDash val="solid"/>
            <a:miter/>
          </a:ln>
        </p:spPr>
        <p:txBody>
          <a:bodyPr rtlCol="0" anchor="t"/>
          <a:lstStyle/>
          <a:p>
            <a:pPr algn="ctr"/>
            <a:r>
              <a:rPr lang="en-US" sz="1600" b="1" dirty="0"/>
              <a:t>Memory</a:t>
            </a:r>
          </a:p>
        </p:txBody>
      </p:sp>
      <p:sp>
        <p:nvSpPr>
          <p:cNvPr id="10" name="Rectangle 9">
            <a:extLst>
              <a:ext uri="{FF2B5EF4-FFF2-40B4-BE49-F238E27FC236}">
                <a16:creationId xmlns:a16="http://schemas.microsoft.com/office/drawing/2014/main" id="{52F8FECE-6BCF-0C9B-B738-28F20E86250E}"/>
              </a:ext>
            </a:extLst>
          </p:cNvPr>
          <p:cNvSpPr/>
          <p:nvPr/>
        </p:nvSpPr>
        <p:spPr>
          <a:xfrm>
            <a:off x="4655353" y="3948327"/>
            <a:ext cx="1273064" cy="462874"/>
          </a:xfrm>
          <a:prstGeom prst="rect">
            <a:avLst/>
          </a:prstGeom>
          <a:gradFill>
            <a:gsLst>
              <a:gs pos="0">
                <a:srgbClr val="FFE6CC"/>
              </a:gs>
              <a:gs pos="50000">
                <a:srgbClr val="FFF2E5"/>
              </a:gs>
              <a:gs pos="100000">
                <a:srgbClr val="FFFFFF"/>
              </a:gs>
            </a:gsLst>
            <a:lin ang="16200000" scaled="1"/>
          </a:gradFill>
          <a:ln w="5781" cap="flat">
            <a:solidFill>
              <a:srgbClr val="000000"/>
            </a:solidFill>
            <a:prstDash val="solid"/>
            <a:miter/>
          </a:ln>
        </p:spPr>
        <p:txBody>
          <a:bodyPr rtlCol="0" anchor="t"/>
          <a:lstStyle/>
          <a:p>
            <a:pPr algn="ctr"/>
            <a:r>
              <a:rPr lang="en-US" sz="1600" b="1" dirty="0"/>
              <a:t>Memory</a:t>
            </a:r>
          </a:p>
        </p:txBody>
      </p:sp>
      <p:sp>
        <p:nvSpPr>
          <p:cNvPr id="11" name="Rounded Rectangle 10">
            <a:extLst>
              <a:ext uri="{FF2B5EF4-FFF2-40B4-BE49-F238E27FC236}">
                <a16:creationId xmlns:a16="http://schemas.microsoft.com/office/drawing/2014/main" id="{B674834B-09A6-3BFD-08E7-07AEE764E129}"/>
              </a:ext>
            </a:extLst>
          </p:cNvPr>
          <p:cNvSpPr/>
          <p:nvPr/>
        </p:nvSpPr>
        <p:spPr>
          <a:xfrm>
            <a:off x="3989888" y="1807534"/>
            <a:ext cx="983731" cy="347155"/>
          </a:xfrm>
          <a:prstGeom prst="roundRect">
            <a:avLst/>
          </a:prstGeom>
          <a:gradFill>
            <a:gsLst>
              <a:gs pos="0">
                <a:srgbClr val="DAE8FC"/>
              </a:gs>
              <a:gs pos="50000">
                <a:srgbClr val="ECF3FD"/>
              </a:gs>
              <a:gs pos="100000">
                <a:srgbClr val="FFFFFF"/>
              </a:gs>
            </a:gsLst>
            <a:lin ang="16200000" scaled="1"/>
          </a:gradFill>
          <a:ln w="5781" cap="flat">
            <a:solidFill>
              <a:srgbClr val="6C8EBF"/>
            </a:solidFill>
            <a:prstDash val="solid"/>
            <a:miter/>
          </a:ln>
        </p:spPr>
        <p:txBody>
          <a:bodyPr rtlCol="0" anchor="ctr"/>
          <a:lstStyle/>
          <a:p>
            <a:pPr algn="ctr"/>
            <a:r>
              <a:rPr lang="en-US" sz="1600" b="1" dirty="0"/>
              <a:t>Core</a:t>
            </a:r>
          </a:p>
        </p:txBody>
      </p:sp>
      <p:sp>
        <p:nvSpPr>
          <p:cNvPr id="12" name="Rounded Rectangle 11">
            <a:extLst>
              <a:ext uri="{FF2B5EF4-FFF2-40B4-BE49-F238E27FC236}">
                <a16:creationId xmlns:a16="http://schemas.microsoft.com/office/drawing/2014/main" id="{D489A42F-1C75-F75D-5B92-2D54515300FC}"/>
              </a:ext>
            </a:extLst>
          </p:cNvPr>
          <p:cNvSpPr/>
          <p:nvPr/>
        </p:nvSpPr>
        <p:spPr>
          <a:xfrm>
            <a:off x="5668018" y="1807534"/>
            <a:ext cx="983731" cy="347155"/>
          </a:xfrm>
          <a:prstGeom prst="roundRect">
            <a:avLst/>
          </a:prstGeom>
          <a:gradFill>
            <a:gsLst>
              <a:gs pos="0">
                <a:srgbClr val="DAE8FC"/>
              </a:gs>
              <a:gs pos="50000">
                <a:srgbClr val="ECF3FD"/>
              </a:gs>
              <a:gs pos="100000">
                <a:srgbClr val="FFFFFF"/>
              </a:gs>
            </a:gsLst>
            <a:lin ang="16200000" scaled="1"/>
          </a:gradFill>
          <a:ln w="5781" cap="flat">
            <a:solidFill>
              <a:srgbClr val="6C8EBF"/>
            </a:solidFill>
            <a:prstDash val="solid"/>
            <a:miter/>
          </a:ln>
        </p:spPr>
        <p:txBody>
          <a:bodyPr rtlCol="0" anchor="ctr"/>
          <a:lstStyle/>
          <a:p>
            <a:pPr algn="ctr"/>
            <a:r>
              <a:rPr lang="en-US" sz="1600" b="1" dirty="0"/>
              <a:t>Core</a:t>
            </a:r>
          </a:p>
        </p:txBody>
      </p:sp>
      <p:grpSp>
        <p:nvGrpSpPr>
          <p:cNvPr id="13" name="Group 12">
            <a:extLst>
              <a:ext uri="{FF2B5EF4-FFF2-40B4-BE49-F238E27FC236}">
                <a16:creationId xmlns:a16="http://schemas.microsoft.com/office/drawing/2014/main" id="{80563B82-CF19-B122-0645-C7CE238E1DFD}"/>
              </a:ext>
            </a:extLst>
          </p:cNvPr>
          <p:cNvGrpSpPr/>
          <p:nvPr/>
        </p:nvGrpSpPr>
        <p:grpSpPr>
          <a:xfrm>
            <a:off x="5783751" y="3254016"/>
            <a:ext cx="1330930" cy="636451"/>
            <a:chOff x="5783751" y="3254016"/>
            <a:chExt cx="1330930" cy="636451"/>
          </a:xfrm>
        </p:grpSpPr>
        <p:sp>
          <p:nvSpPr>
            <p:cNvPr id="14" name="Rectangle 13">
              <a:extLst>
                <a:ext uri="{FF2B5EF4-FFF2-40B4-BE49-F238E27FC236}">
                  <a16:creationId xmlns:a16="http://schemas.microsoft.com/office/drawing/2014/main" id="{C43501B8-AEE8-506F-6660-EA856E701E2F}"/>
                </a:ext>
              </a:extLst>
            </p:cNvPr>
            <p:cNvSpPr/>
            <p:nvPr/>
          </p:nvSpPr>
          <p:spPr>
            <a:xfrm>
              <a:off x="5783751" y="3254016"/>
              <a:ext cx="1330930" cy="173577"/>
            </a:xfrm>
            <a:prstGeom prst="rect">
              <a:avLst/>
            </a:prstGeom>
            <a:solidFill>
              <a:srgbClr val="FFFFFF"/>
            </a:solidFill>
            <a:ln w="5781" cap="flat">
              <a:solidFill>
                <a:srgbClr val="000000"/>
              </a:solidFill>
              <a:prstDash val="solid"/>
              <a:miter/>
            </a:ln>
          </p:spPr>
          <p:txBody>
            <a:bodyPr rtlCol="0" anchor="ctr"/>
            <a:lstStyle/>
            <a:p>
              <a:pPr algn="ctr"/>
              <a:r>
                <a:rPr lang="en-US" sz="1050" b="1" dirty="0"/>
                <a:t>Copy Tracking Table</a:t>
              </a:r>
            </a:p>
          </p:txBody>
        </p:sp>
        <p:sp>
          <p:nvSpPr>
            <p:cNvPr id="15" name="Rectangle 14">
              <a:extLst>
                <a:ext uri="{FF2B5EF4-FFF2-40B4-BE49-F238E27FC236}">
                  <a16:creationId xmlns:a16="http://schemas.microsoft.com/office/drawing/2014/main" id="{58E7068E-8EA0-B3BF-68A0-A359075DCE2A}"/>
                </a:ext>
              </a:extLst>
            </p:cNvPr>
            <p:cNvSpPr/>
            <p:nvPr/>
          </p:nvSpPr>
          <p:spPr>
            <a:xfrm>
              <a:off x="5783751" y="3427594"/>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16" name="Rectangle 15">
              <a:extLst>
                <a:ext uri="{FF2B5EF4-FFF2-40B4-BE49-F238E27FC236}">
                  <a16:creationId xmlns:a16="http://schemas.microsoft.com/office/drawing/2014/main" id="{BBBA54CF-AFF9-6529-5788-C5FA64239FC1}"/>
                </a:ext>
              </a:extLst>
            </p:cNvPr>
            <p:cNvSpPr/>
            <p:nvPr/>
          </p:nvSpPr>
          <p:spPr>
            <a:xfrm>
              <a:off x="6188817" y="3427594"/>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17" name="Rectangle 16">
              <a:extLst>
                <a:ext uri="{FF2B5EF4-FFF2-40B4-BE49-F238E27FC236}">
                  <a16:creationId xmlns:a16="http://schemas.microsoft.com/office/drawing/2014/main" id="{325FBE06-2530-7502-4E81-3C1E5DE0E081}"/>
                </a:ext>
              </a:extLst>
            </p:cNvPr>
            <p:cNvSpPr/>
            <p:nvPr/>
          </p:nvSpPr>
          <p:spPr>
            <a:xfrm>
              <a:off x="6593883" y="3427594"/>
              <a:ext cx="376132"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18" name="Rectangle 17">
              <a:extLst>
                <a:ext uri="{FF2B5EF4-FFF2-40B4-BE49-F238E27FC236}">
                  <a16:creationId xmlns:a16="http://schemas.microsoft.com/office/drawing/2014/main" id="{4DC3020D-940A-266B-577B-6FEF5AC5B129}"/>
                </a:ext>
              </a:extLst>
            </p:cNvPr>
            <p:cNvSpPr/>
            <p:nvPr/>
          </p:nvSpPr>
          <p:spPr>
            <a:xfrm>
              <a:off x="6941082" y="3427594"/>
              <a:ext cx="173599"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19" name="Rectangle 18">
              <a:extLst>
                <a:ext uri="{FF2B5EF4-FFF2-40B4-BE49-F238E27FC236}">
                  <a16:creationId xmlns:a16="http://schemas.microsoft.com/office/drawing/2014/main" id="{B392FDA6-180A-C3CF-F39C-B127F693EF4B}"/>
                </a:ext>
              </a:extLst>
            </p:cNvPr>
            <p:cNvSpPr/>
            <p:nvPr/>
          </p:nvSpPr>
          <p:spPr>
            <a:xfrm>
              <a:off x="5783751" y="3543312"/>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20" name="Rectangle 19">
              <a:extLst>
                <a:ext uri="{FF2B5EF4-FFF2-40B4-BE49-F238E27FC236}">
                  <a16:creationId xmlns:a16="http://schemas.microsoft.com/office/drawing/2014/main" id="{2869D18D-C8D8-1F2A-A62C-B94845534629}"/>
                </a:ext>
              </a:extLst>
            </p:cNvPr>
            <p:cNvSpPr/>
            <p:nvPr/>
          </p:nvSpPr>
          <p:spPr>
            <a:xfrm>
              <a:off x="6188817" y="3543312"/>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21" name="Rectangle 20">
              <a:extLst>
                <a:ext uri="{FF2B5EF4-FFF2-40B4-BE49-F238E27FC236}">
                  <a16:creationId xmlns:a16="http://schemas.microsoft.com/office/drawing/2014/main" id="{94E9B355-1BAA-6A29-8E87-FD4430C1914C}"/>
                </a:ext>
              </a:extLst>
            </p:cNvPr>
            <p:cNvSpPr/>
            <p:nvPr/>
          </p:nvSpPr>
          <p:spPr>
            <a:xfrm>
              <a:off x="6593883" y="3543312"/>
              <a:ext cx="376132"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22" name="Rectangle 21">
              <a:extLst>
                <a:ext uri="{FF2B5EF4-FFF2-40B4-BE49-F238E27FC236}">
                  <a16:creationId xmlns:a16="http://schemas.microsoft.com/office/drawing/2014/main" id="{10D6AC80-60F3-64FC-9777-DD53C62AA899}"/>
                </a:ext>
              </a:extLst>
            </p:cNvPr>
            <p:cNvSpPr/>
            <p:nvPr/>
          </p:nvSpPr>
          <p:spPr>
            <a:xfrm>
              <a:off x="6941082" y="3543312"/>
              <a:ext cx="173599"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23" name="Rectangle 22">
              <a:extLst>
                <a:ext uri="{FF2B5EF4-FFF2-40B4-BE49-F238E27FC236}">
                  <a16:creationId xmlns:a16="http://schemas.microsoft.com/office/drawing/2014/main" id="{8CCDE4A4-BE0F-1699-F746-22AE343EBF6C}"/>
                </a:ext>
              </a:extLst>
            </p:cNvPr>
            <p:cNvSpPr/>
            <p:nvPr/>
          </p:nvSpPr>
          <p:spPr>
            <a:xfrm>
              <a:off x="5783751" y="3659031"/>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24" name="Rectangle 23">
              <a:extLst>
                <a:ext uri="{FF2B5EF4-FFF2-40B4-BE49-F238E27FC236}">
                  <a16:creationId xmlns:a16="http://schemas.microsoft.com/office/drawing/2014/main" id="{6DA897BD-BF0F-1BFE-EBDA-68955B419277}"/>
                </a:ext>
              </a:extLst>
            </p:cNvPr>
            <p:cNvSpPr/>
            <p:nvPr/>
          </p:nvSpPr>
          <p:spPr>
            <a:xfrm>
              <a:off x="6188817" y="3659031"/>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25" name="Rectangle 24">
              <a:extLst>
                <a:ext uri="{FF2B5EF4-FFF2-40B4-BE49-F238E27FC236}">
                  <a16:creationId xmlns:a16="http://schemas.microsoft.com/office/drawing/2014/main" id="{C4A49EF8-11BB-81F8-FE34-F7F91A16EFCE}"/>
                </a:ext>
              </a:extLst>
            </p:cNvPr>
            <p:cNvSpPr/>
            <p:nvPr/>
          </p:nvSpPr>
          <p:spPr>
            <a:xfrm>
              <a:off x="6593883" y="3659031"/>
              <a:ext cx="376132"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26" name="Rectangle 25">
              <a:extLst>
                <a:ext uri="{FF2B5EF4-FFF2-40B4-BE49-F238E27FC236}">
                  <a16:creationId xmlns:a16="http://schemas.microsoft.com/office/drawing/2014/main" id="{6E923074-FC0F-4201-E3F4-591B5D0660A0}"/>
                </a:ext>
              </a:extLst>
            </p:cNvPr>
            <p:cNvSpPr/>
            <p:nvPr/>
          </p:nvSpPr>
          <p:spPr>
            <a:xfrm>
              <a:off x="6941082" y="3659031"/>
              <a:ext cx="173599"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27" name="Rectangle 26">
              <a:extLst>
                <a:ext uri="{FF2B5EF4-FFF2-40B4-BE49-F238E27FC236}">
                  <a16:creationId xmlns:a16="http://schemas.microsoft.com/office/drawing/2014/main" id="{35CE994F-F36D-2A18-E1C8-83D55C10B593}"/>
                </a:ext>
              </a:extLst>
            </p:cNvPr>
            <p:cNvSpPr/>
            <p:nvPr/>
          </p:nvSpPr>
          <p:spPr>
            <a:xfrm>
              <a:off x="5783751" y="3774749"/>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28" name="Rectangle 27">
              <a:extLst>
                <a:ext uri="{FF2B5EF4-FFF2-40B4-BE49-F238E27FC236}">
                  <a16:creationId xmlns:a16="http://schemas.microsoft.com/office/drawing/2014/main" id="{289BD35D-16F9-F04A-61E1-4FE838CF4F6D}"/>
                </a:ext>
              </a:extLst>
            </p:cNvPr>
            <p:cNvSpPr/>
            <p:nvPr/>
          </p:nvSpPr>
          <p:spPr>
            <a:xfrm>
              <a:off x="6188817" y="3774749"/>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29" name="Rectangle 28">
              <a:extLst>
                <a:ext uri="{FF2B5EF4-FFF2-40B4-BE49-F238E27FC236}">
                  <a16:creationId xmlns:a16="http://schemas.microsoft.com/office/drawing/2014/main" id="{663098F7-EF97-2972-32CD-28926BCDD829}"/>
                </a:ext>
              </a:extLst>
            </p:cNvPr>
            <p:cNvSpPr/>
            <p:nvPr/>
          </p:nvSpPr>
          <p:spPr>
            <a:xfrm>
              <a:off x="6593883" y="3774749"/>
              <a:ext cx="376132"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30" name="Rectangle 29">
              <a:extLst>
                <a:ext uri="{FF2B5EF4-FFF2-40B4-BE49-F238E27FC236}">
                  <a16:creationId xmlns:a16="http://schemas.microsoft.com/office/drawing/2014/main" id="{5DD4F4FC-6DFB-152F-2889-BEBA07C57A53}"/>
                </a:ext>
              </a:extLst>
            </p:cNvPr>
            <p:cNvSpPr/>
            <p:nvPr/>
          </p:nvSpPr>
          <p:spPr>
            <a:xfrm>
              <a:off x="6941082" y="3774749"/>
              <a:ext cx="173599" cy="115718"/>
            </a:xfrm>
            <a:prstGeom prst="rect">
              <a:avLst/>
            </a:prstGeom>
            <a:solidFill>
              <a:srgbClr val="FFFFFF"/>
            </a:solidFill>
            <a:ln w="5781" cap="flat">
              <a:solidFill>
                <a:srgbClr val="000000"/>
              </a:solidFill>
              <a:prstDash val="solid"/>
              <a:miter/>
            </a:ln>
          </p:spPr>
          <p:txBody>
            <a:bodyPr rtlCol="0" anchor="ctr"/>
            <a:lstStyle/>
            <a:p>
              <a:endParaRPr lang="en-US"/>
            </a:p>
          </p:txBody>
        </p:sp>
      </p:grpSp>
      <p:cxnSp>
        <p:nvCxnSpPr>
          <p:cNvPr id="31" name="Elbow Connector 30">
            <a:extLst>
              <a:ext uri="{FF2B5EF4-FFF2-40B4-BE49-F238E27FC236}">
                <a16:creationId xmlns:a16="http://schemas.microsoft.com/office/drawing/2014/main" id="{50C94B29-45AF-DEA9-6259-774595866E69}"/>
              </a:ext>
            </a:extLst>
          </p:cNvPr>
          <p:cNvCxnSpPr>
            <a:stCxn id="2" idx="2"/>
            <a:endCxn id="3" idx="0"/>
          </p:cNvCxnSpPr>
          <p:nvPr/>
        </p:nvCxnSpPr>
        <p:spPr>
          <a:xfrm rot="16200000" flipH="1">
            <a:off x="3528172" y="1430141"/>
            <a:ext cx="225609" cy="1674704"/>
          </a:xfrm>
          <a:prstGeom prst="bentConnector3">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3471F322-BA44-6F4C-77AA-DE25E661016C}"/>
              </a:ext>
            </a:extLst>
          </p:cNvPr>
          <p:cNvCxnSpPr>
            <a:stCxn id="11" idx="2"/>
            <a:endCxn id="3" idx="0"/>
          </p:cNvCxnSpPr>
          <p:nvPr/>
        </p:nvCxnSpPr>
        <p:spPr>
          <a:xfrm flipH="1">
            <a:off x="4478328" y="2154689"/>
            <a:ext cx="3426" cy="22560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33" name="Elbow Connector 32">
            <a:extLst>
              <a:ext uri="{FF2B5EF4-FFF2-40B4-BE49-F238E27FC236}">
                <a16:creationId xmlns:a16="http://schemas.microsoft.com/office/drawing/2014/main" id="{35DFF8B8-54AF-D9E4-FCBE-EC2F2C97CA42}"/>
              </a:ext>
            </a:extLst>
          </p:cNvPr>
          <p:cNvCxnSpPr>
            <a:stCxn id="12" idx="2"/>
            <a:endCxn id="3" idx="0"/>
          </p:cNvCxnSpPr>
          <p:nvPr/>
        </p:nvCxnSpPr>
        <p:spPr>
          <a:xfrm rot="5400000">
            <a:off x="5206302" y="1426715"/>
            <a:ext cx="225609" cy="1681556"/>
          </a:xfrm>
          <a:prstGeom prst="bentConnector3">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276FBF5D-EABB-68F0-072A-D8782BFDEEAD}"/>
              </a:ext>
            </a:extLst>
          </p:cNvPr>
          <p:cNvCxnSpPr>
            <a:stCxn id="3" idx="2"/>
            <a:endCxn id="4" idx="0"/>
          </p:cNvCxnSpPr>
          <p:nvPr/>
        </p:nvCxnSpPr>
        <p:spPr>
          <a:xfrm>
            <a:off x="4478328" y="2727453"/>
            <a:ext cx="3426" cy="179407"/>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35" name="Elbow Connector 34">
            <a:extLst>
              <a:ext uri="{FF2B5EF4-FFF2-40B4-BE49-F238E27FC236}">
                <a16:creationId xmlns:a16="http://schemas.microsoft.com/office/drawing/2014/main" id="{7DA2124A-A878-F70B-CFCE-9464D236E040}"/>
              </a:ext>
            </a:extLst>
          </p:cNvPr>
          <p:cNvCxnSpPr>
            <a:cxnSpLocks/>
            <a:stCxn id="4" idx="2"/>
            <a:endCxn id="7" idx="0"/>
          </p:cNvCxnSpPr>
          <p:nvPr/>
        </p:nvCxnSpPr>
        <p:spPr>
          <a:xfrm rot="5400000">
            <a:off x="3960966" y="2848946"/>
            <a:ext cx="173578" cy="867999"/>
          </a:xfrm>
          <a:prstGeom prst="bentConnector3">
            <a:avLst>
              <a:gd name="adj1" fmla="val 35117"/>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36" name="Elbow Connector 35">
            <a:extLst>
              <a:ext uri="{FF2B5EF4-FFF2-40B4-BE49-F238E27FC236}">
                <a16:creationId xmlns:a16="http://schemas.microsoft.com/office/drawing/2014/main" id="{743C89E0-685A-2013-F4C9-0C38A87287F2}"/>
              </a:ext>
            </a:extLst>
          </p:cNvPr>
          <p:cNvCxnSpPr>
            <a:cxnSpLocks/>
            <a:stCxn id="4" idx="2"/>
            <a:endCxn id="8" idx="0"/>
          </p:cNvCxnSpPr>
          <p:nvPr/>
        </p:nvCxnSpPr>
        <p:spPr>
          <a:xfrm rot="16200000" flipH="1">
            <a:off x="4800030" y="2877879"/>
            <a:ext cx="173578" cy="810131"/>
          </a:xfrm>
          <a:prstGeom prst="bentConnector3">
            <a:avLst>
              <a:gd name="adj1" fmla="val 35119"/>
            </a:avLst>
          </a:prstGeom>
          <a:ln>
            <a:tailEnd type="triangle"/>
          </a:ln>
          <a:effectLst/>
        </p:spPr>
        <p:style>
          <a:lnRef idx="2">
            <a:schemeClr val="accent1"/>
          </a:lnRef>
          <a:fillRef idx="0">
            <a:schemeClr val="accent1"/>
          </a:fillRef>
          <a:effectRef idx="1">
            <a:schemeClr val="accent1"/>
          </a:effectRef>
          <a:fontRef idx="minor">
            <a:schemeClr val="tx1"/>
          </a:fontRef>
        </p:style>
      </p:cxnSp>
      <p:grpSp>
        <p:nvGrpSpPr>
          <p:cNvPr id="37" name="Group 36">
            <a:extLst>
              <a:ext uri="{FF2B5EF4-FFF2-40B4-BE49-F238E27FC236}">
                <a16:creationId xmlns:a16="http://schemas.microsoft.com/office/drawing/2014/main" id="{19978C4E-0CC1-D363-506D-1001994F3468}"/>
              </a:ext>
            </a:extLst>
          </p:cNvPr>
          <p:cNvGrpSpPr/>
          <p:nvPr/>
        </p:nvGrpSpPr>
        <p:grpSpPr>
          <a:xfrm>
            <a:off x="1790959" y="3254016"/>
            <a:ext cx="1330930" cy="636451"/>
            <a:chOff x="5783751" y="3254016"/>
            <a:chExt cx="1330930" cy="636451"/>
          </a:xfrm>
        </p:grpSpPr>
        <p:sp>
          <p:nvSpPr>
            <p:cNvPr id="38" name="Rectangle 37">
              <a:extLst>
                <a:ext uri="{FF2B5EF4-FFF2-40B4-BE49-F238E27FC236}">
                  <a16:creationId xmlns:a16="http://schemas.microsoft.com/office/drawing/2014/main" id="{A0797E58-7FA8-B21F-5432-347F79661BB1}"/>
                </a:ext>
              </a:extLst>
            </p:cNvPr>
            <p:cNvSpPr/>
            <p:nvPr/>
          </p:nvSpPr>
          <p:spPr>
            <a:xfrm>
              <a:off x="5783751" y="3254016"/>
              <a:ext cx="1330930" cy="173577"/>
            </a:xfrm>
            <a:prstGeom prst="rect">
              <a:avLst/>
            </a:prstGeom>
            <a:solidFill>
              <a:srgbClr val="FFFFFF"/>
            </a:solidFill>
            <a:ln w="5781" cap="flat">
              <a:solidFill>
                <a:srgbClr val="000000"/>
              </a:solidFill>
              <a:prstDash val="solid"/>
              <a:miter/>
            </a:ln>
          </p:spPr>
          <p:txBody>
            <a:bodyPr rtlCol="0" anchor="ctr"/>
            <a:lstStyle/>
            <a:p>
              <a:pPr algn="ctr"/>
              <a:r>
                <a:rPr lang="en-US" sz="1050" b="1" dirty="0"/>
                <a:t>Copy Tracking Table</a:t>
              </a:r>
            </a:p>
          </p:txBody>
        </p:sp>
        <p:sp>
          <p:nvSpPr>
            <p:cNvPr id="39" name="Rectangle 38">
              <a:extLst>
                <a:ext uri="{FF2B5EF4-FFF2-40B4-BE49-F238E27FC236}">
                  <a16:creationId xmlns:a16="http://schemas.microsoft.com/office/drawing/2014/main" id="{EC863979-4997-EBC1-C978-449CA9B1C3B7}"/>
                </a:ext>
              </a:extLst>
            </p:cNvPr>
            <p:cNvSpPr/>
            <p:nvPr/>
          </p:nvSpPr>
          <p:spPr>
            <a:xfrm>
              <a:off x="5783751" y="3427594"/>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40" name="Rectangle 39">
              <a:extLst>
                <a:ext uri="{FF2B5EF4-FFF2-40B4-BE49-F238E27FC236}">
                  <a16:creationId xmlns:a16="http://schemas.microsoft.com/office/drawing/2014/main" id="{4F4260AF-81B1-1D39-3C70-BB06BD5B81DC}"/>
                </a:ext>
              </a:extLst>
            </p:cNvPr>
            <p:cNvSpPr/>
            <p:nvPr/>
          </p:nvSpPr>
          <p:spPr>
            <a:xfrm>
              <a:off x="6188817" y="3427594"/>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41" name="Rectangle 40">
              <a:extLst>
                <a:ext uri="{FF2B5EF4-FFF2-40B4-BE49-F238E27FC236}">
                  <a16:creationId xmlns:a16="http://schemas.microsoft.com/office/drawing/2014/main" id="{CF730D21-E70A-5E86-190E-4EB17536F13D}"/>
                </a:ext>
              </a:extLst>
            </p:cNvPr>
            <p:cNvSpPr/>
            <p:nvPr/>
          </p:nvSpPr>
          <p:spPr>
            <a:xfrm>
              <a:off x="6593883" y="3427594"/>
              <a:ext cx="376132"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42" name="Rectangle 41">
              <a:extLst>
                <a:ext uri="{FF2B5EF4-FFF2-40B4-BE49-F238E27FC236}">
                  <a16:creationId xmlns:a16="http://schemas.microsoft.com/office/drawing/2014/main" id="{B49531A1-7A72-2F87-31CC-BF9242F89831}"/>
                </a:ext>
              </a:extLst>
            </p:cNvPr>
            <p:cNvSpPr/>
            <p:nvPr/>
          </p:nvSpPr>
          <p:spPr>
            <a:xfrm>
              <a:off x="6941082" y="3427594"/>
              <a:ext cx="173599"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43" name="Rectangle 42">
              <a:extLst>
                <a:ext uri="{FF2B5EF4-FFF2-40B4-BE49-F238E27FC236}">
                  <a16:creationId xmlns:a16="http://schemas.microsoft.com/office/drawing/2014/main" id="{D47A5629-9A4F-0A12-C958-12F03C53AF5B}"/>
                </a:ext>
              </a:extLst>
            </p:cNvPr>
            <p:cNvSpPr/>
            <p:nvPr/>
          </p:nvSpPr>
          <p:spPr>
            <a:xfrm>
              <a:off x="5783751" y="3543312"/>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44" name="Rectangle 43">
              <a:extLst>
                <a:ext uri="{FF2B5EF4-FFF2-40B4-BE49-F238E27FC236}">
                  <a16:creationId xmlns:a16="http://schemas.microsoft.com/office/drawing/2014/main" id="{5EED4CD4-BE2F-231F-FF4B-82EFC18F1847}"/>
                </a:ext>
              </a:extLst>
            </p:cNvPr>
            <p:cNvSpPr/>
            <p:nvPr/>
          </p:nvSpPr>
          <p:spPr>
            <a:xfrm>
              <a:off x="6188817" y="3543312"/>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45" name="Rectangle 44">
              <a:extLst>
                <a:ext uri="{FF2B5EF4-FFF2-40B4-BE49-F238E27FC236}">
                  <a16:creationId xmlns:a16="http://schemas.microsoft.com/office/drawing/2014/main" id="{096DD237-9BF5-A051-D1AD-6AE8A9119F93}"/>
                </a:ext>
              </a:extLst>
            </p:cNvPr>
            <p:cNvSpPr/>
            <p:nvPr/>
          </p:nvSpPr>
          <p:spPr>
            <a:xfrm>
              <a:off x="6593883" y="3543312"/>
              <a:ext cx="376132"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46" name="Rectangle 45">
              <a:extLst>
                <a:ext uri="{FF2B5EF4-FFF2-40B4-BE49-F238E27FC236}">
                  <a16:creationId xmlns:a16="http://schemas.microsoft.com/office/drawing/2014/main" id="{C144791A-15DE-6AB9-94AB-B9208A0CECE9}"/>
                </a:ext>
              </a:extLst>
            </p:cNvPr>
            <p:cNvSpPr/>
            <p:nvPr/>
          </p:nvSpPr>
          <p:spPr>
            <a:xfrm>
              <a:off x="6941082" y="3543312"/>
              <a:ext cx="173599"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47" name="Rectangle 46">
              <a:extLst>
                <a:ext uri="{FF2B5EF4-FFF2-40B4-BE49-F238E27FC236}">
                  <a16:creationId xmlns:a16="http://schemas.microsoft.com/office/drawing/2014/main" id="{5D5C7518-224B-EB96-1778-0E7FB486E4CB}"/>
                </a:ext>
              </a:extLst>
            </p:cNvPr>
            <p:cNvSpPr/>
            <p:nvPr/>
          </p:nvSpPr>
          <p:spPr>
            <a:xfrm>
              <a:off x="5783751" y="3659031"/>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48" name="Rectangle 47">
              <a:extLst>
                <a:ext uri="{FF2B5EF4-FFF2-40B4-BE49-F238E27FC236}">
                  <a16:creationId xmlns:a16="http://schemas.microsoft.com/office/drawing/2014/main" id="{0EA9F80C-EC47-3D1A-2EB5-AE1C6A13B87F}"/>
                </a:ext>
              </a:extLst>
            </p:cNvPr>
            <p:cNvSpPr/>
            <p:nvPr/>
          </p:nvSpPr>
          <p:spPr>
            <a:xfrm>
              <a:off x="6188817" y="3659031"/>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49" name="Rectangle 48">
              <a:extLst>
                <a:ext uri="{FF2B5EF4-FFF2-40B4-BE49-F238E27FC236}">
                  <a16:creationId xmlns:a16="http://schemas.microsoft.com/office/drawing/2014/main" id="{CA4E3E0B-376F-26C8-4888-DCDBEFEBCB8C}"/>
                </a:ext>
              </a:extLst>
            </p:cNvPr>
            <p:cNvSpPr/>
            <p:nvPr/>
          </p:nvSpPr>
          <p:spPr>
            <a:xfrm>
              <a:off x="6593883" y="3659031"/>
              <a:ext cx="376132"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50" name="Rectangle 49">
              <a:extLst>
                <a:ext uri="{FF2B5EF4-FFF2-40B4-BE49-F238E27FC236}">
                  <a16:creationId xmlns:a16="http://schemas.microsoft.com/office/drawing/2014/main" id="{6244A393-DD57-2EEB-9E7B-25498B014801}"/>
                </a:ext>
              </a:extLst>
            </p:cNvPr>
            <p:cNvSpPr/>
            <p:nvPr/>
          </p:nvSpPr>
          <p:spPr>
            <a:xfrm>
              <a:off x="6941082" y="3659031"/>
              <a:ext cx="173599"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51" name="Rectangle 50">
              <a:extLst>
                <a:ext uri="{FF2B5EF4-FFF2-40B4-BE49-F238E27FC236}">
                  <a16:creationId xmlns:a16="http://schemas.microsoft.com/office/drawing/2014/main" id="{B502B6AA-6C08-7E0A-9ED4-3229E36CDAB3}"/>
                </a:ext>
              </a:extLst>
            </p:cNvPr>
            <p:cNvSpPr/>
            <p:nvPr/>
          </p:nvSpPr>
          <p:spPr>
            <a:xfrm>
              <a:off x="5783751" y="3774749"/>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52" name="Rectangle 51">
              <a:extLst>
                <a:ext uri="{FF2B5EF4-FFF2-40B4-BE49-F238E27FC236}">
                  <a16:creationId xmlns:a16="http://schemas.microsoft.com/office/drawing/2014/main" id="{18251B0F-8F88-C7BE-1EE6-AB9A7D14DF51}"/>
                </a:ext>
              </a:extLst>
            </p:cNvPr>
            <p:cNvSpPr/>
            <p:nvPr/>
          </p:nvSpPr>
          <p:spPr>
            <a:xfrm>
              <a:off x="6188817" y="3774749"/>
              <a:ext cx="405065"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53" name="Rectangle 52">
              <a:extLst>
                <a:ext uri="{FF2B5EF4-FFF2-40B4-BE49-F238E27FC236}">
                  <a16:creationId xmlns:a16="http://schemas.microsoft.com/office/drawing/2014/main" id="{03645758-2D7B-7AFC-EA2F-F8E60D5465AD}"/>
                </a:ext>
              </a:extLst>
            </p:cNvPr>
            <p:cNvSpPr/>
            <p:nvPr/>
          </p:nvSpPr>
          <p:spPr>
            <a:xfrm>
              <a:off x="6593883" y="3774749"/>
              <a:ext cx="376132" cy="115718"/>
            </a:xfrm>
            <a:prstGeom prst="rect">
              <a:avLst/>
            </a:prstGeom>
            <a:solidFill>
              <a:srgbClr val="FFFFFF"/>
            </a:solidFill>
            <a:ln w="5781" cap="flat">
              <a:solidFill>
                <a:srgbClr val="000000"/>
              </a:solidFill>
              <a:prstDash val="solid"/>
              <a:miter/>
            </a:ln>
          </p:spPr>
          <p:txBody>
            <a:bodyPr rtlCol="0" anchor="ctr"/>
            <a:lstStyle/>
            <a:p>
              <a:endParaRPr lang="en-US"/>
            </a:p>
          </p:txBody>
        </p:sp>
        <p:sp>
          <p:nvSpPr>
            <p:cNvPr id="54" name="Rectangle 53">
              <a:extLst>
                <a:ext uri="{FF2B5EF4-FFF2-40B4-BE49-F238E27FC236}">
                  <a16:creationId xmlns:a16="http://schemas.microsoft.com/office/drawing/2014/main" id="{852D4D50-A8E5-FF3D-F99D-AE2D7FB2B62E}"/>
                </a:ext>
              </a:extLst>
            </p:cNvPr>
            <p:cNvSpPr/>
            <p:nvPr/>
          </p:nvSpPr>
          <p:spPr>
            <a:xfrm>
              <a:off x="6941082" y="3774749"/>
              <a:ext cx="173599" cy="115718"/>
            </a:xfrm>
            <a:prstGeom prst="rect">
              <a:avLst/>
            </a:prstGeom>
            <a:solidFill>
              <a:srgbClr val="FFFFFF"/>
            </a:solidFill>
            <a:ln w="5781" cap="flat">
              <a:solidFill>
                <a:srgbClr val="000000"/>
              </a:solidFill>
              <a:prstDash val="solid"/>
              <a:miter/>
            </a:ln>
          </p:spPr>
          <p:txBody>
            <a:bodyPr rtlCol="0" anchor="ctr"/>
            <a:lstStyle/>
            <a:p>
              <a:endParaRPr lang="en-US"/>
            </a:p>
          </p:txBody>
        </p:sp>
      </p:grpSp>
      <p:cxnSp>
        <p:nvCxnSpPr>
          <p:cNvPr id="55" name="Straight Arrow Connector 54">
            <a:extLst>
              <a:ext uri="{FF2B5EF4-FFF2-40B4-BE49-F238E27FC236}">
                <a16:creationId xmlns:a16="http://schemas.microsoft.com/office/drawing/2014/main" id="{B7743610-F153-26E8-CF1A-C0BD584CDD07}"/>
              </a:ext>
            </a:extLst>
          </p:cNvPr>
          <p:cNvCxnSpPr>
            <a:stCxn id="7" idx="2"/>
            <a:endCxn id="9" idx="0"/>
          </p:cNvCxnSpPr>
          <p:nvPr/>
        </p:nvCxnSpPr>
        <p:spPr>
          <a:xfrm>
            <a:off x="3613755" y="3832608"/>
            <a:ext cx="0" cy="11571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373DC88F-7E18-A861-9590-23B4FCBB847C}"/>
              </a:ext>
            </a:extLst>
          </p:cNvPr>
          <p:cNvCxnSpPr>
            <a:stCxn id="8" idx="2"/>
            <a:endCxn id="10" idx="0"/>
          </p:cNvCxnSpPr>
          <p:nvPr/>
        </p:nvCxnSpPr>
        <p:spPr>
          <a:xfrm>
            <a:off x="5291885" y="3832608"/>
            <a:ext cx="0" cy="115719"/>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58" name="Rectangle 57">
            <a:extLst>
              <a:ext uri="{FF2B5EF4-FFF2-40B4-BE49-F238E27FC236}">
                <a16:creationId xmlns:a16="http://schemas.microsoft.com/office/drawing/2014/main" id="{569378E4-7EEA-26D9-EAA6-3C70085C9AD2}"/>
              </a:ext>
            </a:extLst>
          </p:cNvPr>
          <p:cNvSpPr/>
          <p:nvPr/>
        </p:nvSpPr>
        <p:spPr>
          <a:xfrm>
            <a:off x="3787355" y="4237623"/>
            <a:ext cx="462932" cy="173577"/>
          </a:xfrm>
          <a:prstGeom prst="rect">
            <a:avLst/>
          </a:prstGeom>
          <a:solidFill>
            <a:srgbClr val="A20025"/>
          </a:solidFill>
          <a:ln w="5781" cap="flat">
            <a:solidFill>
              <a:srgbClr val="6F0000"/>
            </a:solidFill>
            <a:prstDash val="solid"/>
            <a:miter/>
          </a:ln>
          <a:effectLst/>
        </p:spPr>
        <p:txBody>
          <a:bodyPr rtlCol="0" anchor="ctr"/>
          <a:lstStyle/>
          <a:p>
            <a:pPr algn="ctr"/>
            <a:r>
              <a:rPr lang="en-US" sz="1050" b="1" dirty="0">
                <a:solidFill>
                  <a:schemeClr val="accent3"/>
                </a:solidFill>
              </a:rPr>
              <a:t>SRC</a:t>
            </a:r>
            <a:endParaRPr lang="en-US" sz="1200" b="1" dirty="0">
              <a:solidFill>
                <a:schemeClr val="accent3"/>
              </a:solidFill>
            </a:endParaRPr>
          </a:p>
        </p:txBody>
      </p:sp>
      <p:sp>
        <p:nvSpPr>
          <p:cNvPr id="59" name="Rectangle 58">
            <a:extLst>
              <a:ext uri="{FF2B5EF4-FFF2-40B4-BE49-F238E27FC236}">
                <a16:creationId xmlns:a16="http://schemas.microsoft.com/office/drawing/2014/main" id="{4A2A8021-1408-7476-4AB3-C97C35AD6FDA}"/>
              </a:ext>
            </a:extLst>
          </p:cNvPr>
          <p:cNvSpPr/>
          <p:nvPr/>
        </p:nvSpPr>
        <p:spPr>
          <a:xfrm>
            <a:off x="5459176" y="4237622"/>
            <a:ext cx="462932" cy="173577"/>
          </a:xfrm>
          <a:prstGeom prst="rect">
            <a:avLst/>
          </a:prstGeom>
          <a:solidFill>
            <a:srgbClr val="6A00FF"/>
          </a:solidFill>
          <a:ln w="5781" cap="flat">
            <a:solidFill>
              <a:srgbClr val="3700CC"/>
            </a:solidFill>
            <a:prstDash val="solid"/>
            <a:miter/>
          </a:ln>
          <a:effectLst/>
        </p:spPr>
        <p:txBody>
          <a:bodyPr rtlCol="0" anchor="ctr"/>
          <a:lstStyle/>
          <a:p>
            <a:pPr algn="ctr"/>
            <a:r>
              <a:rPr lang="en-US" sz="1050" b="1" dirty="0">
                <a:solidFill>
                  <a:schemeClr val="accent3"/>
                </a:solidFill>
              </a:rPr>
              <a:t>DEST</a:t>
            </a:r>
          </a:p>
        </p:txBody>
      </p:sp>
      <p:grpSp>
        <p:nvGrpSpPr>
          <p:cNvPr id="60" name="Group 59">
            <a:extLst>
              <a:ext uri="{FF2B5EF4-FFF2-40B4-BE49-F238E27FC236}">
                <a16:creationId xmlns:a16="http://schemas.microsoft.com/office/drawing/2014/main" id="{EBDEF01D-E238-0FA4-7C13-DCF4EBE6AE07}"/>
              </a:ext>
            </a:extLst>
          </p:cNvPr>
          <p:cNvGrpSpPr/>
          <p:nvPr/>
        </p:nvGrpSpPr>
        <p:grpSpPr>
          <a:xfrm>
            <a:off x="5783751" y="3427592"/>
            <a:ext cx="1330930" cy="115718"/>
            <a:chOff x="6479157" y="4715908"/>
            <a:chExt cx="1330930" cy="115718"/>
          </a:xfrm>
        </p:grpSpPr>
        <p:sp>
          <p:nvSpPr>
            <p:cNvPr id="61" name="Rectangle 60">
              <a:extLst>
                <a:ext uri="{FF2B5EF4-FFF2-40B4-BE49-F238E27FC236}">
                  <a16:creationId xmlns:a16="http://schemas.microsoft.com/office/drawing/2014/main" id="{0E04650E-76DE-040E-571E-86DF6CFA2371}"/>
                </a:ext>
              </a:extLst>
            </p:cNvPr>
            <p:cNvSpPr/>
            <p:nvPr/>
          </p:nvSpPr>
          <p:spPr>
            <a:xfrm>
              <a:off x="6479157" y="4715908"/>
              <a:ext cx="405065" cy="115718"/>
            </a:xfrm>
            <a:prstGeom prst="rect">
              <a:avLst/>
            </a:prstGeom>
            <a:solidFill>
              <a:srgbClr val="FFFFFF"/>
            </a:solidFill>
            <a:ln w="5781" cap="flat">
              <a:solidFill>
                <a:srgbClr val="000000"/>
              </a:solidFill>
              <a:prstDash val="solid"/>
              <a:miter/>
            </a:ln>
          </p:spPr>
          <p:txBody>
            <a:bodyPr wrap="none" lIns="91440" rtlCol="0" anchor="ctr"/>
            <a:lstStyle/>
            <a:p>
              <a:r>
                <a:rPr lang="en-US" sz="900" b="1" dirty="0">
                  <a:solidFill>
                    <a:schemeClr val="accent1">
                      <a:lumMod val="60000"/>
                      <a:lumOff val="40000"/>
                    </a:schemeClr>
                  </a:solidFill>
                </a:rPr>
                <a:t>DEST</a:t>
              </a:r>
            </a:p>
          </p:txBody>
        </p:sp>
        <p:sp>
          <p:nvSpPr>
            <p:cNvPr id="62" name="Rectangle 61">
              <a:extLst>
                <a:ext uri="{FF2B5EF4-FFF2-40B4-BE49-F238E27FC236}">
                  <a16:creationId xmlns:a16="http://schemas.microsoft.com/office/drawing/2014/main" id="{99A53E08-E9C0-F5A8-7166-5BA87536A9AA}"/>
                </a:ext>
              </a:extLst>
            </p:cNvPr>
            <p:cNvSpPr/>
            <p:nvPr/>
          </p:nvSpPr>
          <p:spPr>
            <a:xfrm>
              <a:off x="6884223" y="4715908"/>
              <a:ext cx="405065" cy="115718"/>
            </a:xfrm>
            <a:prstGeom prst="rect">
              <a:avLst/>
            </a:prstGeom>
            <a:solidFill>
              <a:srgbClr val="FFFFFF"/>
            </a:solidFill>
            <a:ln w="5781" cap="flat">
              <a:solidFill>
                <a:srgbClr val="000000"/>
              </a:solidFill>
              <a:prstDash val="solid"/>
              <a:miter/>
            </a:ln>
          </p:spPr>
          <p:txBody>
            <a:bodyPr rtlCol="0" anchor="ctr"/>
            <a:lstStyle/>
            <a:p>
              <a:pPr algn="ctr"/>
              <a:r>
                <a:rPr lang="en-US" sz="900" b="1" dirty="0">
                  <a:solidFill>
                    <a:srgbClr val="C00000"/>
                  </a:solidFill>
                </a:rPr>
                <a:t>SRC</a:t>
              </a:r>
            </a:p>
          </p:txBody>
        </p:sp>
        <p:sp>
          <p:nvSpPr>
            <p:cNvPr id="63" name="Rectangle 62">
              <a:extLst>
                <a:ext uri="{FF2B5EF4-FFF2-40B4-BE49-F238E27FC236}">
                  <a16:creationId xmlns:a16="http://schemas.microsoft.com/office/drawing/2014/main" id="{33DEB875-48AE-BC6C-D941-E55C1C564756}"/>
                </a:ext>
              </a:extLst>
            </p:cNvPr>
            <p:cNvSpPr/>
            <p:nvPr/>
          </p:nvSpPr>
          <p:spPr>
            <a:xfrm>
              <a:off x="7289289" y="4715908"/>
              <a:ext cx="376132" cy="115718"/>
            </a:xfrm>
            <a:prstGeom prst="rect">
              <a:avLst/>
            </a:prstGeom>
            <a:solidFill>
              <a:srgbClr val="FFFFFF"/>
            </a:solidFill>
            <a:ln w="5781" cap="flat">
              <a:solidFill>
                <a:srgbClr val="000000"/>
              </a:solidFill>
              <a:prstDash val="solid"/>
              <a:miter/>
            </a:ln>
          </p:spPr>
          <p:txBody>
            <a:bodyPr wrap="none" rtlCol="0" anchor="ctr"/>
            <a:lstStyle/>
            <a:p>
              <a:pPr algn="ctr"/>
              <a:r>
                <a:rPr lang="en-US" sz="900" b="1" dirty="0"/>
                <a:t>SIZE</a:t>
              </a:r>
              <a:endParaRPr lang="en-US" sz="1000" b="1" dirty="0"/>
            </a:p>
          </p:txBody>
        </p:sp>
        <p:sp>
          <p:nvSpPr>
            <p:cNvPr id="64" name="Rectangle 63">
              <a:extLst>
                <a:ext uri="{FF2B5EF4-FFF2-40B4-BE49-F238E27FC236}">
                  <a16:creationId xmlns:a16="http://schemas.microsoft.com/office/drawing/2014/main" id="{69931B80-7B6B-B294-C047-7E1835250450}"/>
                </a:ext>
              </a:extLst>
            </p:cNvPr>
            <p:cNvSpPr/>
            <p:nvPr/>
          </p:nvSpPr>
          <p:spPr>
            <a:xfrm>
              <a:off x="7636488" y="4715908"/>
              <a:ext cx="173599" cy="115718"/>
            </a:xfrm>
            <a:prstGeom prst="rect">
              <a:avLst/>
            </a:prstGeom>
            <a:solidFill>
              <a:srgbClr val="FFFFFF"/>
            </a:solidFill>
            <a:ln w="5781" cap="flat">
              <a:solidFill>
                <a:srgbClr val="000000"/>
              </a:solidFill>
              <a:prstDash val="solid"/>
              <a:miter/>
            </a:ln>
          </p:spPr>
          <p:txBody>
            <a:bodyPr rtlCol="0" anchor="ctr"/>
            <a:lstStyle/>
            <a:p>
              <a:pPr algn="ctr"/>
              <a:r>
                <a:rPr lang="en-US" sz="1000" b="1" dirty="0"/>
                <a:t>A</a:t>
              </a:r>
            </a:p>
          </p:txBody>
        </p:sp>
      </p:grpSp>
      <p:grpSp>
        <p:nvGrpSpPr>
          <p:cNvPr id="65" name="Group 64">
            <a:extLst>
              <a:ext uri="{FF2B5EF4-FFF2-40B4-BE49-F238E27FC236}">
                <a16:creationId xmlns:a16="http://schemas.microsoft.com/office/drawing/2014/main" id="{1638BA35-FF4C-5525-1E8D-48CCD6F0F1E9}"/>
              </a:ext>
            </a:extLst>
          </p:cNvPr>
          <p:cNvGrpSpPr/>
          <p:nvPr/>
        </p:nvGrpSpPr>
        <p:grpSpPr>
          <a:xfrm>
            <a:off x="1790959" y="3428047"/>
            <a:ext cx="1330930" cy="115718"/>
            <a:chOff x="6479157" y="4715908"/>
            <a:chExt cx="1330930" cy="115718"/>
          </a:xfrm>
        </p:grpSpPr>
        <p:sp>
          <p:nvSpPr>
            <p:cNvPr id="66" name="Rectangle 65">
              <a:extLst>
                <a:ext uri="{FF2B5EF4-FFF2-40B4-BE49-F238E27FC236}">
                  <a16:creationId xmlns:a16="http://schemas.microsoft.com/office/drawing/2014/main" id="{9429C9C2-FD02-BEF9-C725-725519052C12}"/>
                </a:ext>
              </a:extLst>
            </p:cNvPr>
            <p:cNvSpPr/>
            <p:nvPr/>
          </p:nvSpPr>
          <p:spPr>
            <a:xfrm>
              <a:off x="6479157" y="4715908"/>
              <a:ext cx="405065" cy="115718"/>
            </a:xfrm>
            <a:prstGeom prst="rect">
              <a:avLst/>
            </a:prstGeom>
            <a:solidFill>
              <a:srgbClr val="FFFFFF"/>
            </a:solidFill>
            <a:ln w="5781" cap="flat">
              <a:solidFill>
                <a:srgbClr val="000000"/>
              </a:solidFill>
              <a:prstDash val="solid"/>
              <a:miter/>
            </a:ln>
          </p:spPr>
          <p:txBody>
            <a:bodyPr wrap="none" lIns="91440" rtlCol="0" anchor="ctr"/>
            <a:lstStyle/>
            <a:p>
              <a:r>
                <a:rPr lang="en-US" sz="900" b="1" dirty="0">
                  <a:solidFill>
                    <a:schemeClr val="accent1">
                      <a:lumMod val="60000"/>
                      <a:lumOff val="40000"/>
                    </a:schemeClr>
                  </a:solidFill>
                </a:rPr>
                <a:t>DEST</a:t>
              </a:r>
            </a:p>
          </p:txBody>
        </p:sp>
        <p:sp>
          <p:nvSpPr>
            <p:cNvPr id="67" name="Rectangle 66">
              <a:extLst>
                <a:ext uri="{FF2B5EF4-FFF2-40B4-BE49-F238E27FC236}">
                  <a16:creationId xmlns:a16="http://schemas.microsoft.com/office/drawing/2014/main" id="{B2450574-C126-8B0E-9F7E-8E59DDE063E5}"/>
                </a:ext>
              </a:extLst>
            </p:cNvPr>
            <p:cNvSpPr/>
            <p:nvPr/>
          </p:nvSpPr>
          <p:spPr>
            <a:xfrm>
              <a:off x="6884223" y="4715908"/>
              <a:ext cx="405065" cy="115718"/>
            </a:xfrm>
            <a:prstGeom prst="rect">
              <a:avLst/>
            </a:prstGeom>
            <a:solidFill>
              <a:srgbClr val="FFFFFF"/>
            </a:solidFill>
            <a:ln w="5781" cap="flat">
              <a:solidFill>
                <a:srgbClr val="000000"/>
              </a:solidFill>
              <a:prstDash val="solid"/>
              <a:miter/>
            </a:ln>
          </p:spPr>
          <p:txBody>
            <a:bodyPr rtlCol="0" anchor="ctr"/>
            <a:lstStyle/>
            <a:p>
              <a:pPr algn="ctr"/>
              <a:r>
                <a:rPr lang="en-US" sz="900" b="1" dirty="0">
                  <a:solidFill>
                    <a:srgbClr val="C00000"/>
                  </a:solidFill>
                </a:rPr>
                <a:t>SRC</a:t>
              </a:r>
            </a:p>
          </p:txBody>
        </p:sp>
        <p:sp>
          <p:nvSpPr>
            <p:cNvPr id="68" name="Rectangle 67">
              <a:extLst>
                <a:ext uri="{FF2B5EF4-FFF2-40B4-BE49-F238E27FC236}">
                  <a16:creationId xmlns:a16="http://schemas.microsoft.com/office/drawing/2014/main" id="{40CF9013-4A39-EEF7-1346-F32AD30CA6CB}"/>
                </a:ext>
              </a:extLst>
            </p:cNvPr>
            <p:cNvSpPr/>
            <p:nvPr/>
          </p:nvSpPr>
          <p:spPr>
            <a:xfrm>
              <a:off x="7289289" y="4715908"/>
              <a:ext cx="376132" cy="115718"/>
            </a:xfrm>
            <a:prstGeom prst="rect">
              <a:avLst/>
            </a:prstGeom>
            <a:solidFill>
              <a:srgbClr val="FFFFFF"/>
            </a:solidFill>
            <a:ln w="5781" cap="flat">
              <a:solidFill>
                <a:srgbClr val="000000"/>
              </a:solidFill>
              <a:prstDash val="solid"/>
              <a:miter/>
            </a:ln>
          </p:spPr>
          <p:txBody>
            <a:bodyPr wrap="none" rtlCol="0" anchor="ctr"/>
            <a:lstStyle/>
            <a:p>
              <a:pPr algn="ctr"/>
              <a:r>
                <a:rPr lang="en-US" sz="900" b="1" dirty="0"/>
                <a:t>SIZE</a:t>
              </a:r>
              <a:endParaRPr lang="en-US" sz="1000" b="1" dirty="0"/>
            </a:p>
          </p:txBody>
        </p:sp>
        <p:sp>
          <p:nvSpPr>
            <p:cNvPr id="69" name="Rectangle 68">
              <a:extLst>
                <a:ext uri="{FF2B5EF4-FFF2-40B4-BE49-F238E27FC236}">
                  <a16:creationId xmlns:a16="http://schemas.microsoft.com/office/drawing/2014/main" id="{0405A17C-4739-1E7D-26A6-BFB0A899681A}"/>
                </a:ext>
              </a:extLst>
            </p:cNvPr>
            <p:cNvSpPr/>
            <p:nvPr/>
          </p:nvSpPr>
          <p:spPr>
            <a:xfrm>
              <a:off x="7636488" y="4715908"/>
              <a:ext cx="173599" cy="115718"/>
            </a:xfrm>
            <a:prstGeom prst="rect">
              <a:avLst/>
            </a:prstGeom>
            <a:solidFill>
              <a:srgbClr val="FFFFFF"/>
            </a:solidFill>
            <a:ln w="5781" cap="flat">
              <a:solidFill>
                <a:srgbClr val="000000"/>
              </a:solidFill>
              <a:prstDash val="solid"/>
              <a:miter/>
            </a:ln>
          </p:spPr>
          <p:txBody>
            <a:bodyPr rtlCol="0" anchor="ctr"/>
            <a:lstStyle/>
            <a:p>
              <a:pPr algn="ctr"/>
              <a:r>
                <a:rPr lang="en-US" sz="1000" b="1" dirty="0"/>
                <a:t>A</a:t>
              </a:r>
            </a:p>
          </p:txBody>
        </p:sp>
      </p:grpSp>
      <p:sp>
        <p:nvSpPr>
          <p:cNvPr id="70" name="Rectangle 69">
            <a:extLst>
              <a:ext uri="{FF2B5EF4-FFF2-40B4-BE49-F238E27FC236}">
                <a16:creationId xmlns:a16="http://schemas.microsoft.com/office/drawing/2014/main" id="{AF39D647-E124-2203-2168-98830C0E7CFB}"/>
              </a:ext>
            </a:extLst>
          </p:cNvPr>
          <p:cNvSpPr/>
          <p:nvPr/>
        </p:nvSpPr>
        <p:spPr>
          <a:xfrm>
            <a:off x="3787355" y="4242844"/>
            <a:ext cx="462932" cy="173577"/>
          </a:xfrm>
          <a:prstGeom prst="rect">
            <a:avLst/>
          </a:prstGeom>
          <a:solidFill>
            <a:srgbClr val="A20025"/>
          </a:solidFill>
          <a:ln w="5781" cap="flat">
            <a:solidFill>
              <a:srgbClr val="6F0000"/>
            </a:solidFill>
            <a:prstDash val="solid"/>
            <a:miter/>
          </a:ln>
          <a:effectLst/>
        </p:spPr>
        <p:txBody>
          <a:bodyPr rtlCol="0" anchor="ctr"/>
          <a:lstStyle/>
          <a:p>
            <a:pPr algn="ctr"/>
            <a:r>
              <a:rPr lang="en-US" sz="1050" b="1" dirty="0">
                <a:solidFill>
                  <a:schemeClr val="accent3"/>
                </a:solidFill>
              </a:rPr>
              <a:t>SRC</a:t>
            </a:r>
            <a:endParaRPr lang="en-US" sz="1200" b="1" dirty="0">
              <a:solidFill>
                <a:schemeClr val="accent3"/>
              </a:solidFill>
            </a:endParaRPr>
          </a:p>
        </p:txBody>
      </p:sp>
      <p:grpSp>
        <p:nvGrpSpPr>
          <p:cNvPr id="71" name="Group 70">
            <a:extLst>
              <a:ext uri="{FF2B5EF4-FFF2-40B4-BE49-F238E27FC236}">
                <a16:creationId xmlns:a16="http://schemas.microsoft.com/office/drawing/2014/main" id="{B68AB3D1-F84E-C31A-3741-C46BF5E065B0}"/>
              </a:ext>
            </a:extLst>
          </p:cNvPr>
          <p:cNvGrpSpPr/>
          <p:nvPr/>
        </p:nvGrpSpPr>
        <p:grpSpPr>
          <a:xfrm>
            <a:off x="1093492" y="3196154"/>
            <a:ext cx="566777" cy="694312"/>
            <a:chOff x="1063205" y="3116928"/>
            <a:chExt cx="566777" cy="694312"/>
          </a:xfrm>
        </p:grpSpPr>
        <p:sp>
          <p:nvSpPr>
            <p:cNvPr id="72" name="Rectangle 71">
              <a:extLst>
                <a:ext uri="{FF2B5EF4-FFF2-40B4-BE49-F238E27FC236}">
                  <a16:creationId xmlns:a16="http://schemas.microsoft.com/office/drawing/2014/main" id="{5713C7A5-5BBC-5C45-9803-DDFFE90B69B4}"/>
                </a:ext>
              </a:extLst>
            </p:cNvPr>
            <p:cNvSpPr/>
            <p:nvPr/>
          </p:nvSpPr>
          <p:spPr>
            <a:xfrm>
              <a:off x="1063205" y="3325255"/>
              <a:ext cx="566777" cy="242472"/>
            </a:xfrm>
            <a:prstGeom prst="rect">
              <a:avLst/>
            </a:prstGeom>
            <a:solidFill>
              <a:schemeClr val="accent2"/>
            </a:solidFill>
            <a:ln>
              <a:solidFill>
                <a:schemeClr val="accent4">
                  <a:lumMod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19E47526-455F-2B3F-3D06-CB3A323F4781}"/>
                </a:ext>
              </a:extLst>
            </p:cNvPr>
            <p:cNvSpPr/>
            <p:nvPr/>
          </p:nvSpPr>
          <p:spPr>
            <a:xfrm>
              <a:off x="1063205" y="3571259"/>
              <a:ext cx="566777" cy="239981"/>
            </a:xfrm>
            <a:prstGeom prst="rect">
              <a:avLst/>
            </a:prstGeom>
            <a:solidFill>
              <a:schemeClr val="accent2"/>
            </a:solidFill>
            <a:ln>
              <a:solidFill>
                <a:schemeClr val="accent4">
                  <a:lumMod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CF1A9A73-C50F-5513-D117-1048FEF665E2}"/>
                </a:ext>
              </a:extLst>
            </p:cNvPr>
            <p:cNvSpPr txBox="1"/>
            <p:nvPr/>
          </p:nvSpPr>
          <p:spPr>
            <a:xfrm>
              <a:off x="1124501" y="3116928"/>
              <a:ext cx="434734" cy="261610"/>
            </a:xfrm>
            <a:prstGeom prst="rect">
              <a:avLst/>
            </a:prstGeom>
            <a:noFill/>
          </p:spPr>
          <p:txBody>
            <a:bodyPr wrap="none" rtlCol="0">
              <a:spAutoFit/>
            </a:bodyPr>
            <a:lstStyle/>
            <a:p>
              <a:pPr algn="ctr"/>
              <a:r>
                <a:rPr lang="en-US" sz="1050" b="1" dirty="0"/>
                <a:t>BPQ</a:t>
              </a:r>
            </a:p>
          </p:txBody>
        </p:sp>
      </p:grpSp>
      <p:grpSp>
        <p:nvGrpSpPr>
          <p:cNvPr id="75" name="Group 74">
            <a:extLst>
              <a:ext uri="{FF2B5EF4-FFF2-40B4-BE49-F238E27FC236}">
                <a16:creationId xmlns:a16="http://schemas.microsoft.com/office/drawing/2014/main" id="{7C30A5F1-F9A9-EA38-2533-C49EC498CFC9}"/>
              </a:ext>
            </a:extLst>
          </p:cNvPr>
          <p:cNvGrpSpPr/>
          <p:nvPr/>
        </p:nvGrpSpPr>
        <p:grpSpPr>
          <a:xfrm>
            <a:off x="7242303" y="3196154"/>
            <a:ext cx="566777" cy="694312"/>
            <a:chOff x="1063205" y="3116928"/>
            <a:chExt cx="566777" cy="694312"/>
          </a:xfrm>
        </p:grpSpPr>
        <p:sp>
          <p:nvSpPr>
            <p:cNvPr id="76" name="Rectangle 75">
              <a:extLst>
                <a:ext uri="{FF2B5EF4-FFF2-40B4-BE49-F238E27FC236}">
                  <a16:creationId xmlns:a16="http://schemas.microsoft.com/office/drawing/2014/main" id="{1F898261-17CC-8537-B198-863548B1ABC9}"/>
                </a:ext>
              </a:extLst>
            </p:cNvPr>
            <p:cNvSpPr/>
            <p:nvPr/>
          </p:nvSpPr>
          <p:spPr>
            <a:xfrm>
              <a:off x="1063205" y="3325255"/>
              <a:ext cx="566777" cy="242472"/>
            </a:xfrm>
            <a:prstGeom prst="rect">
              <a:avLst/>
            </a:prstGeom>
            <a:solidFill>
              <a:schemeClr val="accent2"/>
            </a:solidFill>
            <a:ln>
              <a:solidFill>
                <a:schemeClr val="accent4">
                  <a:lumMod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436F70B-143E-75C1-2EDA-BE8EC327CAC5}"/>
                </a:ext>
              </a:extLst>
            </p:cNvPr>
            <p:cNvSpPr/>
            <p:nvPr/>
          </p:nvSpPr>
          <p:spPr>
            <a:xfrm>
              <a:off x="1063205" y="3571259"/>
              <a:ext cx="566777" cy="239981"/>
            </a:xfrm>
            <a:prstGeom prst="rect">
              <a:avLst/>
            </a:prstGeom>
            <a:solidFill>
              <a:schemeClr val="accent2"/>
            </a:solidFill>
            <a:ln>
              <a:solidFill>
                <a:schemeClr val="accent4">
                  <a:lumMod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913D5019-AD46-0295-846A-3D01B340044B}"/>
                </a:ext>
              </a:extLst>
            </p:cNvPr>
            <p:cNvSpPr txBox="1"/>
            <p:nvPr/>
          </p:nvSpPr>
          <p:spPr>
            <a:xfrm>
              <a:off x="1124501" y="3116928"/>
              <a:ext cx="434734" cy="261610"/>
            </a:xfrm>
            <a:prstGeom prst="rect">
              <a:avLst/>
            </a:prstGeom>
            <a:noFill/>
          </p:spPr>
          <p:txBody>
            <a:bodyPr wrap="none" rtlCol="0">
              <a:spAutoFit/>
            </a:bodyPr>
            <a:lstStyle/>
            <a:p>
              <a:pPr algn="ctr"/>
              <a:r>
                <a:rPr lang="en-US" sz="1050" b="1" dirty="0"/>
                <a:t>BPQ</a:t>
              </a:r>
            </a:p>
          </p:txBody>
        </p:sp>
      </p:grpSp>
      <p:sp>
        <p:nvSpPr>
          <p:cNvPr id="79" name="TextBox 78">
            <a:extLst>
              <a:ext uri="{FF2B5EF4-FFF2-40B4-BE49-F238E27FC236}">
                <a16:creationId xmlns:a16="http://schemas.microsoft.com/office/drawing/2014/main" id="{87D2BCEF-9713-5D74-3AEB-D30140B954C0}"/>
              </a:ext>
            </a:extLst>
          </p:cNvPr>
          <p:cNvSpPr txBox="1"/>
          <p:nvPr/>
        </p:nvSpPr>
        <p:spPr>
          <a:xfrm>
            <a:off x="4771086" y="3456306"/>
            <a:ext cx="983731" cy="289441"/>
          </a:xfrm>
          <a:prstGeom prst="roundRect">
            <a:avLst/>
          </a:prstGeom>
          <a:solidFill>
            <a:schemeClr val="accent3"/>
          </a:solidFill>
          <a:ln>
            <a:solidFill>
              <a:srgbClr val="C00000"/>
            </a:solidFill>
            <a:prstDash val="dash"/>
          </a:ln>
        </p:spPr>
        <p:txBody>
          <a:bodyPr wrap="square" rtlCol="0">
            <a:spAutoFit/>
          </a:bodyPr>
          <a:lstStyle/>
          <a:p>
            <a:pPr algn="ctr"/>
            <a:r>
              <a:rPr lang="en-US" sz="1100" b="1" dirty="0">
                <a:latin typeface="Monaco" pitchFamily="2" charset="77"/>
              </a:rPr>
              <a:t>ACK DEST</a:t>
            </a:r>
            <a:endParaRPr lang="en-US" sz="1000" b="1" dirty="0">
              <a:solidFill>
                <a:srgbClr val="00B0F0"/>
              </a:solidFill>
              <a:latin typeface="Monaco" pitchFamily="2" charset="77"/>
            </a:endParaRPr>
          </a:p>
        </p:txBody>
      </p:sp>
      <p:cxnSp>
        <p:nvCxnSpPr>
          <p:cNvPr id="80" name="Straight Connector 79">
            <a:extLst>
              <a:ext uri="{FF2B5EF4-FFF2-40B4-BE49-F238E27FC236}">
                <a16:creationId xmlns:a16="http://schemas.microsoft.com/office/drawing/2014/main" id="{38A23E4B-0130-F8AF-6BEB-E1E2D45F1987}"/>
              </a:ext>
            </a:extLst>
          </p:cNvPr>
          <p:cNvCxnSpPr/>
          <p:nvPr/>
        </p:nvCxnSpPr>
        <p:spPr>
          <a:xfrm>
            <a:off x="5783751" y="3485451"/>
            <a:ext cx="133093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52E58A08-3FA9-AFFD-7D44-6061C8F27BF3}"/>
              </a:ext>
            </a:extLst>
          </p:cNvPr>
          <p:cNvCxnSpPr/>
          <p:nvPr/>
        </p:nvCxnSpPr>
        <p:spPr>
          <a:xfrm>
            <a:off x="1790959" y="3485451"/>
            <a:ext cx="1330930" cy="0"/>
          </a:xfrm>
          <a:prstGeom prst="line">
            <a:avLst/>
          </a:prstGeom>
        </p:spPr>
        <p:style>
          <a:lnRef idx="2">
            <a:schemeClr val="accent1"/>
          </a:lnRef>
          <a:fillRef idx="0">
            <a:schemeClr val="accent1"/>
          </a:fillRef>
          <a:effectRef idx="1">
            <a:schemeClr val="accent1"/>
          </a:effectRef>
          <a:fontRef idx="minor">
            <a:schemeClr val="tx1"/>
          </a:fontRef>
        </p:style>
      </p:cxnSp>
      <p:sp>
        <p:nvSpPr>
          <p:cNvPr id="82" name="Rectangle 81">
            <a:extLst>
              <a:ext uri="{FF2B5EF4-FFF2-40B4-BE49-F238E27FC236}">
                <a16:creationId xmlns:a16="http://schemas.microsoft.com/office/drawing/2014/main" id="{29E29CE1-D92A-91E9-A77C-9FDD1550B6E4}"/>
              </a:ext>
            </a:extLst>
          </p:cNvPr>
          <p:cNvSpPr/>
          <p:nvPr/>
        </p:nvSpPr>
        <p:spPr>
          <a:xfrm>
            <a:off x="5045953" y="3514383"/>
            <a:ext cx="462932" cy="173577"/>
          </a:xfrm>
          <a:prstGeom prst="rect">
            <a:avLst/>
          </a:prstGeom>
          <a:solidFill>
            <a:srgbClr val="00B0F0"/>
          </a:solidFill>
          <a:ln w="5781" cap="flat">
            <a:solidFill>
              <a:srgbClr val="3700CC"/>
            </a:solidFill>
            <a:prstDash val="solid"/>
            <a:miter/>
          </a:ln>
          <a:effectLst/>
        </p:spPr>
        <p:txBody>
          <a:bodyPr rtlCol="0" anchor="ctr"/>
          <a:lstStyle/>
          <a:p>
            <a:pPr algn="ctr"/>
            <a:r>
              <a:rPr lang="en-US" sz="1050" b="1" dirty="0">
                <a:solidFill>
                  <a:schemeClr val="accent3"/>
                </a:solidFill>
              </a:rPr>
              <a:t>DEST</a:t>
            </a:r>
          </a:p>
        </p:txBody>
      </p:sp>
      <p:sp>
        <p:nvSpPr>
          <p:cNvPr id="57" name="TextBox 56">
            <a:extLst>
              <a:ext uri="{FF2B5EF4-FFF2-40B4-BE49-F238E27FC236}">
                <a16:creationId xmlns:a16="http://schemas.microsoft.com/office/drawing/2014/main" id="{36662FF3-3636-DC9B-66A9-FA735E19C811}"/>
              </a:ext>
            </a:extLst>
          </p:cNvPr>
          <p:cNvSpPr txBox="1"/>
          <p:nvPr/>
        </p:nvSpPr>
        <p:spPr>
          <a:xfrm>
            <a:off x="5632388" y="1841090"/>
            <a:ext cx="1048140" cy="289441"/>
          </a:xfrm>
          <a:prstGeom prst="roundRect">
            <a:avLst/>
          </a:prstGeom>
          <a:solidFill>
            <a:schemeClr val="accent3"/>
          </a:solidFill>
          <a:ln>
            <a:solidFill>
              <a:srgbClr val="C00000"/>
            </a:solidFill>
            <a:prstDash val="dash"/>
          </a:ln>
        </p:spPr>
        <p:txBody>
          <a:bodyPr wrap="square" rtlCol="0">
            <a:spAutoFit/>
          </a:bodyPr>
          <a:lstStyle/>
          <a:p>
            <a:pPr algn="ctr"/>
            <a:r>
              <a:rPr lang="en-US" sz="1100" b="1" dirty="0">
                <a:latin typeface="Monaco" pitchFamily="2" charset="77"/>
              </a:rPr>
              <a:t>WRITE</a:t>
            </a:r>
            <a:r>
              <a:rPr lang="en-US" sz="1000" dirty="0">
                <a:latin typeface="Monaco" pitchFamily="2" charset="77"/>
              </a:rPr>
              <a:t> </a:t>
            </a:r>
            <a:r>
              <a:rPr lang="en-US" sz="1000" dirty="0">
                <a:solidFill>
                  <a:srgbClr val="00B0F0"/>
                </a:solidFill>
                <a:latin typeface="Monaco" pitchFamily="2" charset="77"/>
              </a:rPr>
              <a:t>DEST</a:t>
            </a:r>
          </a:p>
        </p:txBody>
      </p:sp>
    </p:spTree>
    <p:extLst>
      <p:ext uri="{BB962C8B-B14F-4D97-AF65-F5344CB8AC3E}">
        <p14:creationId xmlns:p14="http://schemas.microsoft.com/office/powerpoint/2010/main" val="539636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1" nodeType="clickEffect">
                                  <p:stCondLst>
                                    <p:cond delay="0"/>
                                  </p:stCondLst>
                                  <p:childTnLst>
                                    <p:animMotion origin="layout" path="M -3.88889E-6 -1.11111E-6 L -0.09375 0.31389 " pathEditMode="relative" rAng="0" ptsTypes="AA">
                                      <p:cBhvr>
                                        <p:cTn id="6" dur="2000" fill="hold"/>
                                        <p:tgtEl>
                                          <p:spTgt spid="57"/>
                                        </p:tgtEl>
                                        <p:attrNameLst>
                                          <p:attrName>ppt_x</p:attrName>
                                          <p:attrName>ppt_y</p:attrName>
                                        </p:attrNameLst>
                                      </p:cBhvr>
                                      <p:rCtr x="-4688" y="15679"/>
                                    </p:animMotion>
                                  </p:childTnLst>
                                </p:cTn>
                              </p:par>
                            </p:childTnLst>
                          </p:cTn>
                        </p:par>
                        <p:par>
                          <p:cTn id="7" fill="hold">
                            <p:stCondLst>
                              <p:cond delay="2500"/>
                            </p:stCondLst>
                            <p:childTnLst>
                              <p:par>
                                <p:cTn id="8" presetID="22" presetClass="entr" presetSubtype="8" fill="hold" nodeType="after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wipe(left)">
                                      <p:cBhvr>
                                        <p:cTn id="10" dur="500"/>
                                        <p:tgtEl>
                                          <p:spTgt spid="8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par>
                          <p:cTn id="15" fill="hold">
                            <p:stCondLst>
                              <p:cond delay="0"/>
                            </p:stCondLst>
                            <p:childTnLst>
                              <p:par>
                                <p:cTn id="16" presetID="10" presetClass="exit" presetSubtype="0" fill="hold" grpId="2" nodeType="afterEffect">
                                  <p:stCondLst>
                                    <p:cond delay="0"/>
                                  </p:stCondLst>
                                  <p:childTnLst>
                                    <p:animEffect transition="out" filter="fade">
                                      <p:cBhvr>
                                        <p:cTn id="17" dur="500"/>
                                        <p:tgtEl>
                                          <p:spTgt spid="57"/>
                                        </p:tgtEl>
                                      </p:cBhvr>
                                    </p:animEffect>
                                    <p:set>
                                      <p:cBhvr>
                                        <p:cTn id="18" dur="1" fill="hold">
                                          <p:stCondLst>
                                            <p:cond delay="499"/>
                                          </p:stCondLst>
                                        </p:cTn>
                                        <p:tgtEl>
                                          <p:spTgt spid="57"/>
                                        </p:tgtEl>
                                        <p:attrNameLst>
                                          <p:attrName>style.visibility</p:attrName>
                                        </p:attrNameLst>
                                      </p:cBhvr>
                                      <p:to>
                                        <p:strVal val="hidden"/>
                                      </p:to>
                                    </p:set>
                                  </p:childTnLst>
                                </p:cTn>
                              </p:par>
                            </p:childTnLst>
                          </p:cTn>
                        </p:par>
                        <p:par>
                          <p:cTn id="19" fill="hold">
                            <p:stCondLst>
                              <p:cond delay="500"/>
                            </p:stCondLst>
                            <p:childTnLst>
                              <p:par>
                                <p:cTn id="20" presetID="42" presetClass="path" presetSubtype="0" accel="50000" decel="50000" fill="hold" grpId="1" nodeType="afterEffect">
                                  <p:stCondLst>
                                    <p:cond delay="0"/>
                                  </p:stCondLst>
                                  <p:childTnLst>
                                    <p:animMotion origin="layout" path="M -3.33333E-6 0 L 0.04601 0.14074 " pathEditMode="relative" rAng="0" ptsTypes="AA">
                                      <p:cBhvr>
                                        <p:cTn id="21" dur="2000" fill="hold"/>
                                        <p:tgtEl>
                                          <p:spTgt spid="82"/>
                                        </p:tgtEl>
                                        <p:attrNameLst>
                                          <p:attrName>ppt_x</p:attrName>
                                          <p:attrName>ppt_y</p:attrName>
                                        </p:attrNameLst>
                                      </p:cBhvr>
                                      <p:rCtr x="2292" y="7037"/>
                                    </p:animMotion>
                                  </p:childTnLst>
                                </p:cTn>
                              </p:par>
                            </p:childTnLst>
                          </p:cTn>
                        </p:par>
                        <p:par>
                          <p:cTn id="22" fill="hold">
                            <p:stCondLst>
                              <p:cond delay="2500"/>
                            </p:stCondLst>
                            <p:childTnLst>
                              <p:par>
                                <p:cTn id="23" presetID="1" presetClass="exit" presetSubtype="0" fill="hold" grpId="0" nodeType="afterEffect">
                                  <p:stCondLst>
                                    <p:cond delay="0"/>
                                  </p:stCondLst>
                                  <p:childTnLst>
                                    <p:set>
                                      <p:cBhvr>
                                        <p:cTn id="24" dur="1" fill="hold">
                                          <p:stCondLst>
                                            <p:cond delay="0"/>
                                          </p:stCondLst>
                                        </p:cTn>
                                        <p:tgtEl>
                                          <p:spTgt spid="5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9"/>
                                        </p:tgtEl>
                                        <p:attrNameLst>
                                          <p:attrName>style.visibility</p:attrName>
                                        </p:attrNameLst>
                                      </p:cBhvr>
                                      <p:to>
                                        <p:strVal val="visible"/>
                                      </p:to>
                                    </p:set>
                                    <p:animEffect transition="in" filter="fade">
                                      <p:cBhvr>
                                        <p:cTn id="29" dur="500"/>
                                        <p:tgtEl>
                                          <p:spTgt spid="79"/>
                                        </p:tgtEl>
                                      </p:cBhvr>
                                    </p:animEffect>
                                  </p:childTnLst>
                                </p:cTn>
                              </p:par>
                            </p:childTnLst>
                          </p:cTn>
                        </p:par>
                        <p:par>
                          <p:cTn id="30" fill="hold">
                            <p:stCondLst>
                              <p:cond delay="500"/>
                            </p:stCondLst>
                            <p:childTnLst>
                              <p:par>
                                <p:cTn id="31" presetID="37" presetClass="path" presetSubtype="0" accel="50000" decel="50000" fill="hold" grpId="1" nodeType="afterEffect">
                                  <p:stCondLst>
                                    <p:cond delay="0"/>
                                  </p:stCondLst>
                                  <p:childTnLst>
                                    <p:animMotion origin="layout" path="M 0.00399 0 L -0.04497 -0.07438 C -0.05521 -0.09105 -0.07031 -0.1 -0.08629 -0.1 C -0.10452 -0.1 -0.11893 -0.09105 -0.12917 -0.07438 L -0.17778 0 " pathEditMode="relative" rAng="0" ptsTypes="AAAAA">
                                      <p:cBhvr>
                                        <p:cTn id="32" dur="2000" fill="hold"/>
                                        <p:tgtEl>
                                          <p:spTgt spid="79"/>
                                        </p:tgtEl>
                                        <p:attrNameLst>
                                          <p:attrName>ppt_x</p:attrName>
                                          <p:attrName>ppt_y</p:attrName>
                                        </p:attrNameLst>
                                      </p:cBhvr>
                                      <p:rCtr x="-9097" y="-5000"/>
                                    </p:animMotion>
                                  </p:childTnLst>
                                </p:cTn>
                              </p:par>
                            </p:childTnLst>
                          </p:cTn>
                        </p:par>
                        <p:par>
                          <p:cTn id="33" fill="hold">
                            <p:stCondLst>
                              <p:cond delay="2500"/>
                            </p:stCondLst>
                            <p:childTnLst>
                              <p:par>
                                <p:cTn id="34" presetID="10" presetClass="exit" presetSubtype="0" fill="hold" grpId="2" nodeType="afterEffect">
                                  <p:stCondLst>
                                    <p:cond delay="0"/>
                                  </p:stCondLst>
                                  <p:childTnLst>
                                    <p:animEffect transition="out" filter="fade">
                                      <p:cBhvr>
                                        <p:cTn id="35" dur="500"/>
                                        <p:tgtEl>
                                          <p:spTgt spid="79"/>
                                        </p:tgtEl>
                                      </p:cBhvr>
                                    </p:animEffect>
                                    <p:set>
                                      <p:cBhvr>
                                        <p:cTn id="36" dur="1" fill="hold">
                                          <p:stCondLst>
                                            <p:cond delay="499"/>
                                          </p:stCondLst>
                                        </p:cTn>
                                        <p:tgtEl>
                                          <p:spTgt spid="79"/>
                                        </p:tgtEl>
                                        <p:attrNameLst>
                                          <p:attrName>style.visibility</p:attrName>
                                        </p:attrNameLst>
                                      </p:cBhvr>
                                      <p:to>
                                        <p:strVal val="hidden"/>
                                      </p:to>
                                    </p:set>
                                  </p:childTnLst>
                                </p:cTn>
                              </p:par>
                            </p:childTnLst>
                          </p:cTn>
                        </p:par>
                        <p:par>
                          <p:cTn id="37" fill="hold">
                            <p:stCondLst>
                              <p:cond delay="3500"/>
                            </p:stCondLst>
                            <p:childTnLst>
                              <p:par>
                                <p:cTn id="38" presetID="22" presetClass="entr" presetSubtype="8" fill="hold" nodeType="afterEffect">
                                  <p:stCondLst>
                                    <p:cond delay="0"/>
                                  </p:stCondLst>
                                  <p:childTnLst>
                                    <p:set>
                                      <p:cBhvr>
                                        <p:cTn id="39" dur="1" fill="hold">
                                          <p:stCondLst>
                                            <p:cond delay="0"/>
                                          </p:stCondLst>
                                        </p:cTn>
                                        <p:tgtEl>
                                          <p:spTgt spid="81"/>
                                        </p:tgtEl>
                                        <p:attrNameLst>
                                          <p:attrName>style.visibility</p:attrName>
                                        </p:attrNameLst>
                                      </p:cBhvr>
                                      <p:to>
                                        <p:strVal val="visible"/>
                                      </p:to>
                                    </p:set>
                                    <p:animEffect transition="in" filter="wipe(left)">
                                      <p:cBhvr>
                                        <p:cTn id="40"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79" grpId="0" animBg="1"/>
      <p:bldP spid="79" grpId="1" animBg="1"/>
      <p:bldP spid="79" grpId="2" animBg="1"/>
      <p:bldP spid="82" grpId="0" animBg="1"/>
      <p:bldP spid="82" grpId="1" animBg="1"/>
      <p:bldP spid="57" grpId="1" animBg="1"/>
      <p:bldP spid="57" grpId="2"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E5326F-B3FD-C05F-B697-46EFF5834EF8}"/>
              </a:ext>
            </a:extLst>
          </p:cNvPr>
          <p:cNvSpPr>
            <a:spLocks noGrp="1"/>
          </p:cNvSpPr>
          <p:nvPr>
            <p:ph type="title"/>
          </p:nvPr>
        </p:nvSpPr>
        <p:spPr/>
        <p:txBody>
          <a:bodyPr/>
          <a:lstStyle/>
          <a:p>
            <a:r>
              <a:rPr lang="en-US" dirty="0"/>
              <a:t>(MC)</a:t>
            </a:r>
            <a:r>
              <a:rPr lang="en-US" baseline="30000" dirty="0"/>
              <a:t>2</a:t>
            </a:r>
            <a:r>
              <a:rPr lang="en-US" dirty="0"/>
              <a:t> Software: </a:t>
            </a:r>
            <a:r>
              <a:rPr lang="en-US" dirty="0" err="1"/>
              <a:t>memcpy_lazy</a:t>
            </a:r>
            <a:r>
              <a:rPr lang="en-US" dirty="0"/>
              <a:t>()</a:t>
            </a:r>
            <a:endParaRPr lang="en-US" baseline="30000" dirty="0"/>
          </a:p>
        </p:txBody>
      </p:sp>
      <p:sp>
        <p:nvSpPr>
          <p:cNvPr id="3" name="TextBox 2">
            <a:extLst>
              <a:ext uri="{FF2B5EF4-FFF2-40B4-BE49-F238E27FC236}">
                <a16:creationId xmlns:a16="http://schemas.microsoft.com/office/drawing/2014/main" id="{B03CB650-E102-0F4A-3D0E-D3012F179C2F}"/>
              </a:ext>
            </a:extLst>
          </p:cNvPr>
          <p:cNvSpPr txBox="1"/>
          <p:nvPr/>
        </p:nvSpPr>
        <p:spPr>
          <a:xfrm>
            <a:off x="2652541" y="1763152"/>
            <a:ext cx="3255889" cy="2462213"/>
          </a:xfrm>
          <a:prstGeom prst="rect">
            <a:avLst/>
          </a:prstGeom>
          <a:noFill/>
          <a:ln>
            <a:solidFill>
              <a:srgbClr val="C00000"/>
            </a:solidFill>
            <a:prstDash val="dash"/>
          </a:ln>
        </p:spPr>
        <p:txBody>
          <a:bodyPr wrap="square" rtlCol="0">
            <a:spAutoFit/>
          </a:bodyPr>
          <a:lstStyle/>
          <a:p>
            <a:r>
              <a:rPr lang="en-US" sz="700" b="1" dirty="0">
                <a:solidFill>
                  <a:schemeClr val="accent1">
                    <a:lumMod val="60000"/>
                    <a:lumOff val="40000"/>
                  </a:schemeClr>
                </a:solidFill>
                <a:latin typeface="Monaco" pitchFamily="2" charset="77"/>
              </a:rPr>
              <a:t>def</a:t>
            </a:r>
            <a:r>
              <a:rPr lang="en-US" sz="700" dirty="0">
                <a:latin typeface="Monaco" pitchFamily="2" charset="77"/>
              </a:rPr>
              <a:t> </a:t>
            </a:r>
            <a:r>
              <a:rPr lang="en-US" sz="700" dirty="0" err="1">
                <a:solidFill>
                  <a:srgbClr val="00B050"/>
                </a:solidFill>
                <a:latin typeface="Monaco" pitchFamily="2" charset="77"/>
              </a:rPr>
              <a:t>memcpy_lazy</a:t>
            </a:r>
            <a:r>
              <a:rPr lang="en-US" sz="700" dirty="0">
                <a:solidFill>
                  <a:schemeClr val="accent4">
                    <a:lumMod val="10000"/>
                  </a:schemeClr>
                </a:solidFill>
                <a:latin typeface="Monaco" pitchFamily="2" charset="77"/>
              </a:rPr>
              <a:t>(</a:t>
            </a:r>
            <a:r>
              <a:rPr lang="en-US" sz="700" dirty="0" err="1">
                <a:solidFill>
                  <a:schemeClr val="accent4">
                    <a:lumMod val="10000"/>
                  </a:schemeClr>
                </a:solidFill>
                <a:latin typeface="Monaco" pitchFamily="2" charset="77"/>
              </a:rPr>
              <a:t>dest</a:t>
            </a:r>
            <a:r>
              <a:rPr lang="en-US" sz="700" dirty="0">
                <a:solidFill>
                  <a:schemeClr val="accent4">
                    <a:lumMod val="10000"/>
                  </a:schemeClr>
                </a:solidFill>
                <a:latin typeface="Monaco" pitchFamily="2" charset="77"/>
              </a:rPr>
              <a:t>, </a:t>
            </a:r>
            <a:r>
              <a:rPr lang="en-US" sz="700" dirty="0" err="1">
                <a:solidFill>
                  <a:schemeClr val="accent4">
                    <a:lumMod val="10000"/>
                  </a:schemeClr>
                </a:solidFill>
                <a:latin typeface="Monaco" pitchFamily="2" charset="77"/>
              </a:rPr>
              <a:t>src</a:t>
            </a:r>
            <a:r>
              <a:rPr lang="en-US" sz="700" dirty="0">
                <a:solidFill>
                  <a:schemeClr val="accent4">
                    <a:lumMod val="10000"/>
                  </a:schemeClr>
                </a:solidFill>
                <a:latin typeface="Monaco" pitchFamily="2" charset="77"/>
              </a:rPr>
              <a:t>, size):</a:t>
            </a:r>
          </a:p>
          <a:p>
            <a:r>
              <a:rPr lang="en-US" sz="700" dirty="0">
                <a:solidFill>
                  <a:schemeClr val="accent4">
                    <a:lumMod val="10000"/>
                  </a:schemeClr>
                </a:solidFill>
                <a:latin typeface="Monaco" pitchFamily="2" charset="77"/>
              </a:rPr>
              <a:t>    </a:t>
            </a:r>
            <a:r>
              <a:rPr lang="en-US" sz="700" dirty="0">
                <a:solidFill>
                  <a:srgbClr val="00B050"/>
                </a:solidFill>
                <a:latin typeface="Monaco" pitchFamily="2" charset="77"/>
              </a:rPr>
              <a:t># </a:t>
            </a:r>
            <a:r>
              <a:rPr lang="en-US" sz="700" dirty="0" err="1">
                <a:solidFill>
                  <a:srgbClr val="00B050"/>
                </a:solidFill>
                <a:latin typeface="Monaco" pitchFamily="2" charset="77"/>
              </a:rPr>
              <a:t>Cacheline</a:t>
            </a:r>
            <a:r>
              <a:rPr lang="en-US" sz="700" dirty="0">
                <a:solidFill>
                  <a:srgbClr val="00B050"/>
                </a:solidFill>
                <a:latin typeface="Monaco" pitchFamily="2" charset="77"/>
              </a:rPr>
              <a:t> align </a:t>
            </a:r>
            <a:r>
              <a:rPr lang="en-US" sz="700" dirty="0" err="1">
                <a:solidFill>
                  <a:srgbClr val="00B050"/>
                </a:solidFill>
                <a:latin typeface="Monaco" pitchFamily="2" charset="77"/>
              </a:rPr>
              <a:t>dest</a:t>
            </a:r>
            <a:endParaRPr lang="en-US" sz="700" dirty="0">
              <a:solidFill>
                <a:srgbClr val="00B050"/>
              </a:solidFill>
              <a:latin typeface="Monaco" pitchFamily="2" charset="77"/>
            </a:endParaRPr>
          </a:p>
          <a:p>
            <a:r>
              <a:rPr lang="en-US" sz="700" dirty="0">
                <a:solidFill>
                  <a:schemeClr val="accent4">
                    <a:lumMod val="10000"/>
                  </a:schemeClr>
                </a:solidFill>
                <a:latin typeface="Monaco" pitchFamily="2" charset="77"/>
              </a:rPr>
              <a:t>    </a:t>
            </a:r>
            <a:r>
              <a:rPr lang="en-US" sz="700" dirty="0" err="1">
                <a:solidFill>
                  <a:schemeClr val="accent4">
                    <a:lumMod val="10000"/>
                  </a:schemeClr>
                </a:solidFill>
                <a:latin typeface="Monaco" pitchFamily="2" charset="77"/>
              </a:rPr>
              <a:t>left_fringe</a:t>
            </a:r>
            <a:r>
              <a:rPr lang="en-US" sz="700" dirty="0">
                <a:solidFill>
                  <a:schemeClr val="accent4">
                    <a:lumMod val="10000"/>
                  </a:schemeClr>
                </a:solidFill>
                <a:latin typeface="Monaco" pitchFamily="2" charset="77"/>
              </a:rPr>
              <a:t> = ALIGN_REM(</a:t>
            </a:r>
            <a:r>
              <a:rPr lang="en-US" sz="700" dirty="0" err="1">
                <a:solidFill>
                  <a:schemeClr val="accent4">
                    <a:lumMod val="10000"/>
                  </a:schemeClr>
                </a:solidFill>
                <a:latin typeface="Monaco" pitchFamily="2" charset="77"/>
              </a:rPr>
              <a:t>dest</a:t>
            </a:r>
            <a:r>
              <a:rPr lang="en-US" sz="700" dirty="0">
                <a:solidFill>
                  <a:schemeClr val="accent4">
                    <a:lumMod val="10000"/>
                  </a:schemeClr>
                </a:solidFill>
                <a:latin typeface="Monaco" pitchFamily="2" charset="77"/>
              </a:rPr>
              <a:t>, CL_SIZE)</a:t>
            </a:r>
          </a:p>
          <a:p>
            <a:r>
              <a:rPr lang="en-US" sz="700" dirty="0">
                <a:solidFill>
                  <a:schemeClr val="accent4">
                    <a:lumMod val="10000"/>
                  </a:schemeClr>
                </a:solidFill>
                <a:latin typeface="Monaco" pitchFamily="2" charset="77"/>
              </a:rPr>
              <a:t>    </a:t>
            </a:r>
            <a:r>
              <a:rPr lang="en-US" sz="700" dirty="0" err="1">
                <a:solidFill>
                  <a:schemeClr val="accent1">
                    <a:lumMod val="60000"/>
                    <a:lumOff val="40000"/>
                  </a:schemeClr>
                </a:solidFill>
                <a:latin typeface="Monaco" pitchFamily="2" charset="77"/>
              </a:rPr>
              <a:t>memcpy</a:t>
            </a:r>
            <a:r>
              <a:rPr lang="en-US" sz="700" dirty="0">
                <a:solidFill>
                  <a:schemeClr val="accent4">
                    <a:lumMod val="10000"/>
                  </a:schemeClr>
                </a:solidFill>
                <a:latin typeface="Monaco" pitchFamily="2" charset="77"/>
              </a:rPr>
              <a:t>(</a:t>
            </a:r>
            <a:r>
              <a:rPr lang="en-US" sz="700" dirty="0" err="1">
                <a:solidFill>
                  <a:schemeClr val="accent4">
                    <a:lumMod val="10000"/>
                  </a:schemeClr>
                </a:solidFill>
                <a:latin typeface="Monaco" pitchFamily="2" charset="77"/>
              </a:rPr>
              <a:t>dest</a:t>
            </a:r>
            <a:r>
              <a:rPr lang="en-US" sz="700" dirty="0">
                <a:solidFill>
                  <a:schemeClr val="accent4">
                    <a:lumMod val="10000"/>
                  </a:schemeClr>
                </a:solidFill>
                <a:latin typeface="Monaco" pitchFamily="2" charset="77"/>
              </a:rPr>
              <a:t>, </a:t>
            </a:r>
            <a:r>
              <a:rPr lang="en-US" sz="700" dirty="0" err="1">
                <a:solidFill>
                  <a:schemeClr val="accent4">
                    <a:lumMod val="10000"/>
                  </a:schemeClr>
                </a:solidFill>
                <a:latin typeface="Monaco" pitchFamily="2" charset="77"/>
              </a:rPr>
              <a:t>src</a:t>
            </a:r>
            <a:r>
              <a:rPr lang="en-US" sz="700" dirty="0">
                <a:solidFill>
                  <a:schemeClr val="accent4">
                    <a:lumMod val="10000"/>
                  </a:schemeClr>
                </a:solidFill>
                <a:latin typeface="Monaco" pitchFamily="2" charset="77"/>
              </a:rPr>
              <a:t>, </a:t>
            </a:r>
            <a:r>
              <a:rPr lang="en-US" sz="700" dirty="0" err="1">
                <a:solidFill>
                  <a:schemeClr val="accent4">
                    <a:lumMod val="10000"/>
                  </a:schemeClr>
                </a:solidFill>
                <a:latin typeface="Monaco" pitchFamily="2" charset="77"/>
              </a:rPr>
              <a:t>left_fringe</a:t>
            </a:r>
            <a:r>
              <a:rPr lang="en-US" sz="700" dirty="0">
                <a:solidFill>
                  <a:schemeClr val="accent4">
                    <a:lumMod val="10000"/>
                  </a:schemeClr>
                </a:solidFill>
                <a:latin typeface="Monaco" pitchFamily="2" charset="77"/>
              </a:rPr>
              <a:t>)</a:t>
            </a:r>
          </a:p>
          <a:p>
            <a:r>
              <a:rPr lang="en-US" sz="700" dirty="0">
                <a:solidFill>
                  <a:schemeClr val="accent4">
                    <a:lumMod val="10000"/>
                  </a:schemeClr>
                </a:solidFill>
                <a:latin typeface="Monaco" pitchFamily="2" charset="77"/>
              </a:rPr>
              <a:t>    </a:t>
            </a:r>
            <a:r>
              <a:rPr lang="en-US" sz="700" dirty="0" err="1">
                <a:solidFill>
                  <a:schemeClr val="accent4">
                    <a:lumMod val="10000"/>
                  </a:schemeClr>
                </a:solidFill>
                <a:latin typeface="Monaco" pitchFamily="2" charset="77"/>
              </a:rPr>
              <a:t>dest</a:t>
            </a:r>
            <a:r>
              <a:rPr lang="en-US" sz="700" dirty="0">
                <a:solidFill>
                  <a:schemeClr val="accent4">
                    <a:lumMod val="10000"/>
                  </a:schemeClr>
                </a:solidFill>
                <a:latin typeface="Monaco" pitchFamily="2" charset="77"/>
              </a:rPr>
              <a:t> += </a:t>
            </a:r>
            <a:r>
              <a:rPr lang="en-US" sz="700" dirty="0" err="1">
                <a:solidFill>
                  <a:schemeClr val="accent4">
                    <a:lumMod val="10000"/>
                  </a:schemeClr>
                </a:solidFill>
                <a:latin typeface="Monaco" pitchFamily="2" charset="77"/>
              </a:rPr>
              <a:t>left_fringe</a:t>
            </a:r>
            <a:endParaRPr lang="en-US" sz="700" dirty="0">
              <a:solidFill>
                <a:schemeClr val="accent4">
                  <a:lumMod val="10000"/>
                </a:schemeClr>
              </a:solidFill>
              <a:latin typeface="Monaco" pitchFamily="2" charset="77"/>
            </a:endParaRPr>
          </a:p>
          <a:p>
            <a:r>
              <a:rPr lang="en-US" sz="700" dirty="0">
                <a:solidFill>
                  <a:schemeClr val="accent4">
                    <a:lumMod val="10000"/>
                  </a:schemeClr>
                </a:solidFill>
                <a:latin typeface="Monaco" pitchFamily="2" charset="77"/>
              </a:rPr>
              <a:t>    </a:t>
            </a:r>
            <a:r>
              <a:rPr lang="en-US" sz="700" dirty="0" err="1">
                <a:solidFill>
                  <a:schemeClr val="accent4">
                    <a:lumMod val="10000"/>
                  </a:schemeClr>
                </a:solidFill>
                <a:latin typeface="Monaco" pitchFamily="2" charset="77"/>
              </a:rPr>
              <a:t>src</a:t>
            </a:r>
            <a:r>
              <a:rPr lang="en-US" sz="700" dirty="0">
                <a:solidFill>
                  <a:schemeClr val="accent4">
                    <a:lumMod val="10000"/>
                  </a:schemeClr>
                </a:solidFill>
                <a:latin typeface="Monaco" pitchFamily="2" charset="77"/>
              </a:rPr>
              <a:t> += </a:t>
            </a:r>
            <a:r>
              <a:rPr lang="en-US" sz="700" dirty="0" err="1">
                <a:solidFill>
                  <a:schemeClr val="accent4">
                    <a:lumMod val="10000"/>
                  </a:schemeClr>
                </a:solidFill>
                <a:latin typeface="Monaco" pitchFamily="2" charset="77"/>
              </a:rPr>
              <a:t>left_fringe</a:t>
            </a:r>
            <a:endParaRPr lang="en-US" sz="700" dirty="0">
              <a:solidFill>
                <a:schemeClr val="accent4">
                  <a:lumMod val="10000"/>
                </a:schemeClr>
              </a:solidFill>
              <a:latin typeface="Monaco" pitchFamily="2" charset="77"/>
            </a:endParaRPr>
          </a:p>
          <a:p>
            <a:r>
              <a:rPr lang="en-US" sz="700" dirty="0">
                <a:solidFill>
                  <a:schemeClr val="accent4">
                    <a:lumMod val="10000"/>
                  </a:schemeClr>
                </a:solidFill>
                <a:latin typeface="Monaco" pitchFamily="2" charset="77"/>
              </a:rPr>
              <a:t>    size -= </a:t>
            </a:r>
            <a:r>
              <a:rPr lang="en-US" sz="700" dirty="0" err="1">
                <a:solidFill>
                  <a:schemeClr val="accent4">
                    <a:lumMod val="10000"/>
                  </a:schemeClr>
                </a:solidFill>
                <a:latin typeface="Monaco" pitchFamily="2" charset="77"/>
              </a:rPr>
              <a:t>left_fringe</a:t>
            </a:r>
            <a:endParaRPr lang="en-US" sz="700" dirty="0">
              <a:solidFill>
                <a:schemeClr val="accent4">
                  <a:lumMod val="10000"/>
                </a:schemeClr>
              </a:solidFill>
              <a:latin typeface="Monaco" pitchFamily="2" charset="77"/>
            </a:endParaRPr>
          </a:p>
          <a:p>
            <a:r>
              <a:rPr lang="en-US" sz="700" dirty="0">
                <a:solidFill>
                  <a:schemeClr val="accent4">
                    <a:lumMod val="10000"/>
                  </a:schemeClr>
                </a:solidFill>
                <a:latin typeface="Monaco" pitchFamily="2" charset="77"/>
              </a:rPr>
              <a:t>    </a:t>
            </a:r>
            <a:r>
              <a:rPr lang="en-US" sz="700" b="1" dirty="0">
                <a:solidFill>
                  <a:schemeClr val="accent1">
                    <a:lumMod val="60000"/>
                    <a:lumOff val="40000"/>
                  </a:schemeClr>
                </a:solidFill>
                <a:latin typeface="Monaco" pitchFamily="2" charset="77"/>
              </a:rPr>
              <a:t>while</a:t>
            </a:r>
            <a:r>
              <a:rPr lang="en-US" sz="700" dirty="0">
                <a:solidFill>
                  <a:schemeClr val="accent4">
                    <a:lumMod val="10000"/>
                  </a:schemeClr>
                </a:solidFill>
                <a:latin typeface="Monaco" pitchFamily="2" charset="77"/>
              </a:rPr>
              <a:t> size &gt; 0:</a:t>
            </a:r>
          </a:p>
          <a:p>
            <a:r>
              <a:rPr lang="en-US" sz="700" dirty="0">
                <a:solidFill>
                  <a:schemeClr val="accent4">
                    <a:lumMod val="10000"/>
                  </a:schemeClr>
                </a:solidFill>
                <a:latin typeface="Monaco" pitchFamily="2" charset="77"/>
              </a:rPr>
              <a:t>        </a:t>
            </a:r>
            <a:r>
              <a:rPr lang="en-US" sz="700" dirty="0">
                <a:solidFill>
                  <a:srgbClr val="00B050"/>
                </a:solidFill>
                <a:latin typeface="Monaco" pitchFamily="2" charset="77"/>
              </a:rPr>
              <a:t># Calculate remaining size in page</a:t>
            </a:r>
          </a:p>
          <a:p>
            <a:r>
              <a:rPr lang="en-US" sz="700" dirty="0">
                <a:solidFill>
                  <a:schemeClr val="accent4">
                    <a:lumMod val="10000"/>
                  </a:schemeClr>
                </a:solidFill>
                <a:latin typeface="Monaco" pitchFamily="2" charset="77"/>
              </a:rPr>
              <a:t>        </a:t>
            </a:r>
            <a:r>
              <a:rPr lang="en-US" sz="700" dirty="0" err="1">
                <a:solidFill>
                  <a:schemeClr val="accent4">
                    <a:lumMod val="10000"/>
                  </a:schemeClr>
                </a:solidFill>
                <a:latin typeface="Monaco" pitchFamily="2" charset="77"/>
              </a:rPr>
              <a:t>src_off</a:t>
            </a:r>
            <a:r>
              <a:rPr lang="en-US" sz="700" dirty="0">
                <a:solidFill>
                  <a:schemeClr val="accent4">
                    <a:lumMod val="10000"/>
                  </a:schemeClr>
                </a:solidFill>
                <a:latin typeface="Monaco" pitchFamily="2" charset="77"/>
              </a:rPr>
              <a:t> = ALIGN_REM(</a:t>
            </a:r>
            <a:r>
              <a:rPr lang="en-US" sz="700" dirty="0" err="1">
                <a:solidFill>
                  <a:schemeClr val="accent4">
                    <a:lumMod val="10000"/>
                  </a:schemeClr>
                </a:solidFill>
                <a:latin typeface="Monaco" pitchFamily="2" charset="77"/>
              </a:rPr>
              <a:t>src</a:t>
            </a:r>
            <a:r>
              <a:rPr lang="en-US" sz="700" dirty="0">
                <a:solidFill>
                  <a:schemeClr val="accent4">
                    <a:lumMod val="10000"/>
                  </a:schemeClr>
                </a:solidFill>
                <a:latin typeface="Monaco" pitchFamily="2" charset="77"/>
              </a:rPr>
              <a:t>, PAGE_SIZE)</a:t>
            </a:r>
          </a:p>
          <a:p>
            <a:r>
              <a:rPr lang="en-US" sz="700" dirty="0">
                <a:solidFill>
                  <a:schemeClr val="accent4">
                    <a:lumMod val="10000"/>
                  </a:schemeClr>
                </a:solidFill>
                <a:latin typeface="Monaco" pitchFamily="2" charset="77"/>
              </a:rPr>
              <a:t>        </a:t>
            </a:r>
            <a:r>
              <a:rPr lang="en-US" sz="700" dirty="0" err="1">
                <a:solidFill>
                  <a:schemeClr val="accent4">
                    <a:lumMod val="10000"/>
                  </a:schemeClr>
                </a:solidFill>
                <a:latin typeface="Monaco" pitchFamily="2" charset="77"/>
              </a:rPr>
              <a:t>dest_off</a:t>
            </a:r>
            <a:r>
              <a:rPr lang="en-US" sz="700" dirty="0">
                <a:solidFill>
                  <a:schemeClr val="accent4">
                    <a:lumMod val="10000"/>
                  </a:schemeClr>
                </a:solidFill>
                <a:latin typeface="Monaco" pitchFamily="2" charset="77"/>
              </a:rPr>
              <a:t> = ALIGN_REM(</a:t>
            </a:r>
            <a:r>
              <a:rPr lang="en-US" sz="700" dirty="0" err="1">
                <a:solidFill>
                  <a:schemeClr val="accent4">
                    <a:lumMod val="10000"/>
                  </a:schemeClr>
                </a:solidFill>
                <a:latin typeface="Monaco" pitchFamily="2" charset="77"/>
              </a:rPr>
              <a:t>dest</a:t>
            </a:r>
            <a:r>
              <a:rPr lang="en-US" sz="700" dirty="0">
                <a:solidFill>
                  <a:schemeClr val="accent4">
                    <a:lumMod val="10000"/>
                  </a:schemeClr>
                </a:solidFill>
                <a:latin typeface="Monaco" pitchFamily="2" charset="77"/>
              </a:rPr>
              <a:t>, PAGE_SIZE)</a:t>
            </a:r>
          </a:p>
          <a:p>
            <a:r>
              <a:rPr lang="en-US" sz="700" dirty="0">
                <a:solidFill>
                  <a:schemeClr val="accent4">
                    <a:lumMod val="10000"/>
                  </a:schemeClr>
                </a:solidFill>
                <a:latin typeface="Monaco" pitchFamily="2" charset="77"/>
              </a:rPr>
              <a:t>        </a:t>
            </a:r>
            <a:r>
              <a:rPr lang="en-US" sz="700" dirty="0">
                <a:solidFill>
                  <a:srgbClr val="00B050"/>
                </a:solidFill>
                <a:latin typeface="Monaco" pitchFamily="2" charset="77"/>
              </a:rPr>
              <a:t># Pick minimum size left as lazy copy size</a:t>
            </a:r>
          </a:p>
          <a:p>
            <a:r>
              <a:rPr lang="en-US" sz="700" dirty="0">
                <a:solidFill>
                  <a:schemeClr val="accent4">
                    <a:lumMod val="10000"/>
                  </a:schemeClr>
                </a:solidFill>
                <a:latin typeface="Monaco" pitchFamily="2" charset="77"/>
              </a:rPr>
              <a:t>        </a:t>
            </a:r>
            <a:r>
              <a:rPr lang="en-US" sz="700" dirty="0" err="1">
                <a:solidFill>
                  <a:schemeClr val="accent4">
                    <a:lumMod val="10000"/>
                  </a:schemeClr>
                </a:solidFill>
                <a:latin typeface="Monaco" pitchFamily="2" charset="77"/>
              </a:rPr>
              <a:t>copy_size</a:t>
            </a:r>
            <a:r>
              <a:rPr lang="en-US" sz="700" dirty="0">
                <a:solidFill>
                  <a:schemeClr val="accent4">
                    <a:lumMod val="10000"/>
                  </a:schemeClr>
                </a:solidFill>
                <a:latin typeface="Monaco" pitchFamily="2" charset="77"/>
              </a:rPr>
              <a:t> = </a:t>
            </a:r>
            <a:r>
              <a:rPr lang="en-US" sz="700" dirty="0">
                <a:solidFill>
                  <a:schemeClr val="accent1">
                    <a:lumMod val="60000"/>
                    <a:lumOff val="40000"/>
                  </a:schemeClr>
                </a:solidFill>
                <a:latin typeface="Monaco" pitchFamily="2" charset="77"/>
              </a:rPr>
              <a:t>min</a:t>
            </a:r>
            <a:r>
              <a:rPr lang="en-US" sz="700" dirty="0">
                <a:solidFill>
                  <a:schemeClr val="accent4">
                    <a:lumMod val="10000"/>
                  </a:schemeClr>
                </a:solidFill>
                <a:latin typeface="Monaco" pitchFamily="2" charset="77"/>
              </a:rPr>
              <a:t>(</a:t>
            </a:r>
            <a:r>
              <a:rPr lang="en-US" sz="700" dirty="0">
                <a:solidFill>
                  <a:schemeClr val="accent1">
                    <a:lumMod val="60000"/>
                    <a:lumOff val="40000"/>
                  </a:schemeClr>
                </a:solidFill>
                <a:latin typeface="Monaco" pitchFamily="2" charset="77"/>
              </a:rPr>
              <a:t>min</a:t>
            </a:r>
            <a:r>
              <a:rPr lang="en-US" sz="700" dirty="0">
                <a:solidFill>
                  <a:schemeClr val="accent4">
                    <a:lumMod val="10000"/>
                  </a:schemeClr>
                </a:solidFill>
                <a:latin typeface="Monaco" pitchFamily="2" charset="77"/>
              </a:rPr>
              <a:t>(</a:t>
            </a:r>
            <a:r>
              <a:rPr lang="en-US" sz="700" dirty="0" err="1">
                <a:solidFill>
                  <a:schemeClr val="accent4">
                    <a:lumMod val="10000"/>
                  </a:schemeClr>
                </a:solidFill>
                <a:latin typeface="Monaco" pitchFamily="2" charset="77"/>
              </a:rPr>
              <a:t>src_off</a:t>
            </a:r>
            <a:r>
              <a:rPr lang="en-US" sz="700" dirty="0">
                <a:solidFill>
                  <a:schemeClr val="accent4">
                    <a:lumMod val="10000"/>
                  </a:schemeClr>
                </a:solidFill>
                <a:latin typeface="Monaco" pitchFamily="2" charset="77"/>
              </a:rPr>
              <a:t>, </a:t>
            </a:r>
            <a:r>
              <a:rPr lang="en-US" sz="700" dirty="0" err="1">
                <a:solidFill>
                  <a:schemeClr val="accent4">
                    <a:lumMod val="10000"/>
                  </a:schemeClr>
                </a:solidFill>
                <a:latin typeface="Monaco" pitchFamily="2" charset="77"/>
              </a:rPr>
              <a:t>dest_off</a:t>
            </a:r>
            <a:r>
              <a:rPr lang="en-US" sz="700" dirty="0">
                <a:solidFill>
                  <a:schemeClr val="accent4">
                    <a:lumMod val="10000"/>
                  </a:schemeClr>
                </a:solidFill>
                <a:latin typeface="Monaco" pitchFamily="2" charset="77"/>
              </a:rPr>
              <a:t>), size)</a:t>
            </a:r>
          </a:p>
          <a:p>
            <a:r>
              <a:rPr lang="en-US" sz="700" dirty="0">
                <a:solidFill>
                  <a:schemeClr val="accent4">
                    <a:lumMod val="10000"/>
                  </a:schemeClr>
                </a:solidFill>
                <a:latin typeface="Monaco" pitchFamily="2" charset="77"/>
              </a:rPr>
              <a:t>        </a:t>
            </a:r>
            <a:r>
              <a:rPr lang="en-US" sz="700" b="1" dirty="0">
                <a:solidFill>
                  <a:schemeClr val="accent1">
                    <a:lumMod val="60000"/>
                    <a:lumOff val="40000"/>
                  </a:schemeClr>
                </a:solidFill>
                <a:latin typeface="Monaco" pitchFamily="2" charset="77"/>
              </a:rPr>
              <a:t>if</a:t>
            </a:r>
            <a:r>
              <a:rPr lang="en-US" sz="700" dirty="0">
                <a:solidFill>
                  <a:schemeClr val="accent4">
                    <a:lumMod val="10000"/>
                  </a:schemeClr>
                </a:solidFill>
                <a:latin typeface="Monaco" pitchFamily="2" charset="77"/>
              </a:rPr>
              <a:t> </a:t>
            </a:r>
            <a:r>
              <a:rPr lang="en-US" sz="700" dirty="0" err="1">
                <a:solidFill>
                  <a:schemeClr val="accent4">
                    <a:lumMod val="10000"/>
                  </a:schemeClr>
                </a:solidFill>
                <a:latin typeface="Monaco" pitchFamily="2" charset="77"/>
              </a:rPr>
              <a:t>copy_size</a:t>
            </a:r>
            <a:r>
              <a:rPr lang="en-US" sz="700" dirty="0">
                <a:solidFill>
                  <a:schemeClr val="accent4">
                    <a:lumMod val="10000"/>
                  </a:schemeClr>
                </a:solidFill>
                <a:latin typeface="Monaco" pitchFamily="2" charset="77"/>
              </a:rPr>
              <a:t> &lt; CL_SIZE:</a:t>
            </a:r>
          </a:p>
          <a:p>
            <a:r>
              <a:rPr lang="en-US" sz="700" dirty="0">
                <a:solidFill>
                  <a:schemeClr val="accent4">
                    <a:lumMod val="10000"/>
                  </a:schemeClr>
                </a:solidFill>
                <a:latin typeface="Monaco" pitchFamily="2" charset="77"/>
              </a:rPr>
              <a:t>          </a:t>
            </a:r>
            <a:r>
              <a:rPr lang="en-US" sz="700" dirty="0" err="1">
                <a:solidFill>
                  <a:schemeClr val="accent1">
                    <a:lumMod val="60000"/>
                    <a:lumOff val="40000"/>
                  </a:schemeClr>
                </a:solidFill>
                <a:latin typeface="Monaco" pitchFamily="2" charset="77"/>
              </a:rPr>
              <a:t>memcpy</a:t>
            </a:r>
            <a:r>
              <a:rPr lang="en-US" sz="700" dirty="0">
                <a:solidFill>
                  <a:schemeClr val="accent4">
                    <a:lumMod val="10000"/>
                  </a:schemeClr>
                </a:solidFill>
                <a:latin typeface="Monaco" pitchFamily="2" charset="77"/>
              </a:rPr>
              <a:t>(</a:t>
            </a:r>
            <a:r>
              <a:rPr lang="en-US" sz="700" dirty="0" err="1">
                <a:solidFill>
                  <a:schemeClr val="accent4">
                    <a:lumMod val="10000"/>
                  </a:schemeClr>
                </a:solidFill>
                <a:latin typeface="Monaco" pitchFamily="2" charset="77"/>
              </a:rPr>
              <a:t>dest</a:t>
            </a:r>
            <a:r>
              <a:rPr lang="en-US" sz="700" dirty="0">
                <a:solidFill>
                  <a:schemeClr val="accent4">
                    <a:lumMod val="10000"/>
                  </a:schemeClr>
                </a:solidFill>
                <a:latin typeface="Monaco" pitchFamily="2" charset="77"/>
              </a:rPr>
              <a:t>, </a:t>
            </a:r>
            <a:r>
              <a:rPr lang="en-US" sz="700" dirty="0" err="1">
                <a:solidFill>
                  <a:schemeClr val="accent4">
                    <a:lumMod val="10000"/>
                  </a:schemeClr>
                </a:solidFill>
                <a:latin typeface="Monaco" pitchFamily="2" charset="77"/>
              </a:rPr>
              <a:t>src</a:t>
            </a:r>
            <a:r>
              <a:rPr lang="en-US" sz="700" dirty="0">
                <a:solidFill>
                  <a:schemeClr val="accent4">
                    <a:lumMod val="10000"/>
                  </a:schemeClr>
                </a:solidFill>
                <a:latin typeface="Monaco" pitchFamily="2" charset="77"/>
              </a:rPr>
              <a:t>, </a:t>
            </a:r>
            <a:r>
              <a:rPr lang="en-US" sz="700" dirty="0" err="1">
                <a:solidFill>
                  <a:schemeClr val="accent4">
                    <a:lumMod val="10000"/>
                  </a:schemeClr>
                </a:solidFill>
                <a:latin typeface="Monaco" pitchFamily="2" charset="77"/>
              </a:rPr>
              <a:t>copy_size</a:t>
            </a:r>
            <a:r>
              <a:rPr lang="en-US" sz="700" dirty="0">
                <a:solidFill>
                  <a:schemeClr val="accent4">
                    <a:lumMod val="10000"/>
                  </a:schemeClr>
                </a:solidFill>
                <a:latin typeface="Monaco" pitchFamily="2" charset="77"/>
              </a:rPr>
              <a:t>)</a:t>
            </a:r>
          </a:p>
          <a:p>
            <a:r>
              <a:rPr lang="en-US" sz="700" dirty="0">
                <a:solidFill>
                  <a:schemeClr val="accent4">
                    <a:lumMod val="10000"/>
                  </a:schemeClr>
                </a:solidFill>
                <a:latin typeface="Monaco" pitchFamily="2" charset="77"/>
              </a:rPr>
              <a:t>        </a:t>
            </a:r>
            <a:r>
              <a:rPr lang="en-US" sz="700" b="1" dirty="0">
                <a:solidFill>
                  <a:schemeClr val="accent1">
                    <a:lumMod val="60000"/>
                    <a:lumOff val="40000"/>
                  </a:schemeClr>
                </a:solidFill>
                <a:latin typeface="Monaco" pitchFamily="2" charset="77"/>
              </a:rPr>
              <a:t>else</a:t>
            </a:r>
            <a:r>
              <a:rPr lang="en-US" sz="700" dirty="0">
                <a:solidFill>
                  <a:schemeClr val="accent4">
                    <a:lumMod val="10000"/>
                  </a:schemeClr>
                </a:solidFill>
                <a:latin typeface="Monaco" pitchFamily="2" charset="77"/>
              </a:rPr>
              <a:t>:</a:t>
            </a:r>
          </a:p>
          <a:p>
            <a:r>
              <a:rPr lang="en-US" sz="700" dirty="0">
                <a:solidFill>
                  <a:schemeClr val="accent4">
                    <a:lumMod val="10000"/>
                  </a:schemeClr>
                </a:solidFill>
                <a:latin typeface="Monaco" pitchFamily="2" charset="77"/>
              </a:rPr>
              <a:t>          </a:t>
            </a:r>
            <a:r>
              <a:rPr lang="en-US" sz="700" dirty="0">
                <a:solidFill>
                  <a:srgbClr val="00B050"/>
                </a:solidFill>
                <a:latin typeface="Monaco" pitchFamily="2" charset="77"/>
              </a:rPr>
              <a:t># Make </a:t>
            </a:r>
            <a:r>
              <a:rPr lang="en-US" sz="700" dirty="0" err="1">
                <a:solidFill>
                  <a:srgbClr val="00B050"/>
                </a:solidFill>
                <a:latin typeface="Monaco" pitchFamily="2" charset="77"/>
              </a:rPr>
              <a:t>copy_size</a:t>
            </a:r>
            <a:r>
              <a:rPr lang="en-US" sz="700" dirty="0">
                <a:solidFill>
                  <a:srgbClr val="00B050"/>
                </a:solidFill>
                <a:latin typeface="Monaco" pitchFamily="2" charset="77"/>
              </a:rPr>
              <a:t> a multiple of CL_SIZE</a:t>
            </a:r>
          </a:p>
          <a:p>
            <a:r>
              <a:rPr lang="en-US" sz="700" dirty="0">
                <a:solidFill>
                  <a:schemeClr val="accent4">
                    <a:lumMod val="10000"/>
                  </a:schemeClr>
                </a:solidFill>
                <a:latin typeface="Monaco" pitchFamily="2" charset="77"/>
              </a:rPr>
              <a:t>          </a:t>
            </a:r>
            <a:r>
              <a:rPr lang="en-US" sz="700" dirty="0" err="1">
                <a:solidFill>
                  <a:schemeClr val="accent4">
                    <a:lumMod val="10000"/>
                  </a:schemeClr>
                </a:solidFill>
                <a:latin typeface="Monaco" pitchFamily="2" charset="77"/>
              </a:rPr>
              <a:t>copy_size</a:t>
            </a:r>
            <a:r>
              <a:rPr lang="en-US" sz="700" dirty="0">
                <a:solidFill>
                  <a:schemeClr val="accent4">
                    <a:lumMod val="10000"/>
                  </a:schemeClr>
                </a:solidFill>
                <a:latin typeface="Monaco" pitchFamily="2" charset="77"/>
              </a:rPr>
              <a:t> &amp;= (CL_SIZE - 1);</a:t>
            </a:r>
          </a:p>
          <a:p>
            <a:r>
              <a:rPr lang="en-US" sz="700" dirty="0">
                <a:solidFill>
                  <a:schemeClr val="accent4">
                    <a:lumMod val="10000"/>
                  </a:schemeClr>
                </a:solidFill>
                <a:latin typeface="Monaco" pitchFamily="2" charset="77"/>
              </a:rPr>
              <a:t>          </a:t>
            </a:r>
            <a:r>
              <a:rPr lang="en-US" sz="700" b="1" dirty="0">
                <a:solidFill>
                  <a:schemeClr val="accent1">
                    <a:lumMod val="60000"/>
                    <a:lumOff val="40000"/>
                  </a:schemeClr>
                </a:solidFill>
                <a:latin typeface="Monaco" pitchFamily="2" charset="77"/>
              </a:rPr>
              <a:t>MCLAZY</a:t>
            </a:r>
            <a:r>
              <a:rPr lang="en-US" sz="700" dirty="0">
                <a:solidFill>
                  <a:schemeClr val="accent4">
                    <a:lumMod val="10000"/>
                  </a:schemeClr>
                </a:solidFill>
                <a:latin typeface="Monaco" pitchFamily="2" charset="77"/>
              </a:rPr>
              <a:t>(</a:t>
            </a:r>
            <a:r>
              <a:rPr lang="en-US" sz="700" dirty="0" err="1">
                <a:solidFill>
                  <a:schemeClr val="accent4">
                    <a:lumMod val="10000"/>
                  </a:schemeClr>
                </a:solidFill>
                <a:latin typeface="Monaco" pitchFamily="2" charset="77"/>
              </a:rPr>
              <a:t>dest</a:t>
            </a:r>
            <a:r>
              <a:rPr lang="en-US" sz="700" dirty="0">
                <a:solidFill>
                  <a:schemeClr val="accent4">
                    <a:lumMod val="10000"/>
                  </a:schemeClr>
                </a:solidFill>
                <a:latin typeface="Monaco" pitchFamily="2" charset="77"/>
              </a:rPr>
              <a:t>, </a:t>
            </a:r>
            <a:r>
              <a:rPr lang="en-US" sz="700" dirty="0" err="1">
                <a:solidFill>
                  <a:schemeClr val="accent4">
                    <a:lumMod val="10000"/>
                  </a:schemeClr>
                </a:solidFill>
                <a:latin typeface="Monaco" pitchFamily="2" charset="77"/>
              </a:rPr>
              <a:t>src</a:t>
            </a:r>
            <a:r>
              <a:rPr lang="en-US" sz="700" dirty="0">
                <a:solidFill>
                  <a:schemeClr val="accent4">
                    <a:lumMod val="10000"/>
                  </a:schemeClr>
                </a:solidFill>
                <a:latin typeface="Monaco" pitchFamily="2" charset="77"/>
              </a:rPr>
              <a:t>, </a:t>
            </a:r>
            <a:r>
              <a:rPr lang="en-US" sz="700" dirty="0" err="1">
                <a:solidFill>
                  <a:schemeClr val="accent4">
                    <a:lumMod val="10000"/>
                  </a:schemeClr>
                </a:solidFill>
                <a:latin typeface="Monaco" pitchFamily="2" charset="77"/>
              </a:rPr>
              <a:t>copy_size</a:t>
            </a:r>
            <a:r>
              <a:rPr lang="en-US" sz="700" dirty="0">
                <a:solidFill>
                  <a:schemeClr val="accent4">
                    <a:lumMod val="10000"/>
                  </a:schemeClr>
                </a:solidFill>
                <a:latin typeface="Monaco" pitchFamily="2" charset="77"/>
              </a:rPr>
              <a:t>)</a:t>
            </a:r>
          </a:p>
          <a:p>
            <a:r>
              <a:rPr lang="en-US" sz="700" dirty="0">
                <a:solidFill>
                  <a:schemeClr val="accent4">
                    <a:lumMod val="10000"/>
                  </a:schemeClr>
                </a:solidFill>
                <a:latin typeface="Monaco" pitchFamily="2" charset="77"/>
              </a:rPr>
              <a:t>        </a:t>
            </a:r>
            <a:r>
              <a:rPr lang="en-US" sz="700" dirty="0" err="1">
                <a:solidFill>
                  <a:schemeClr val="accent4">
                    <a:lumMod val="10000"/>
                  </a:schemeClr>
                </a:solidFill>
                <a:latin typeface="Monaco" pitchFamily="2" charset="77"/>
              </a:rPr>
              <a:t>dest</a:t>
            </a:r>
            <a:r>
              <a:rPr lang="en-US" sz="700" dirty="0">
                <a:solidFill>
                  <a:schemeClr val="accent4">
                    <a:lumMod val="10000"/>
                  </a:schemeClr>
                </a:solidFill>
                <a:latin typeface="Monaco" pitchFamily="2" charset="77"/>
              </a:rPr>
              <a:t> += </a:t>
            </a:r>
            <a:r>
              <a:rPr lang="en-US" sz="700" dirty="0" err="1">
                <a:solidFill>
                  <a:schemeClr val="accent4">
                    <a:lumMod val="10000"/>
                  </a:schemeClr>
                </a:solidFill>
                <a:latin typeface="Monaco" pitchFamily="2" charset="77"/>
              </a:rPr>
              <a:t>copy_size</a:t>
            </a:r>
            <a:r>
              <a:rPr lang="en-US" sz="700" dirty="0">
                <a:solidFill>
                  <a:schemeClr val="accent4">
                    <a:lumMod val="10000"/>
                  </a:schemeClr>
                </a:solidFill>
                <a:latin typeface="Monaco" pitchFamily="2" charset="77"/>
              </a:rPr>
              <a:t>;</a:t>
            </a:r>
          </a:p>
          <a:p>
            <a:r>
              <a:rPr lang="en-US" sz="700" dirty="0">
                <a:solidFill>
                  <a:schemeClr val="accent4">
                    <a:lumMod val="10000"/>
                  </a:schemeClr>
                </a:solidFill>
                <a:latin typeface="Monaco" pitchFamily="2" charset="77"/>
              </a:rPr>
              <a:t>        </a:t>
            </a:r>
            <a:r>
              <a:rPr lang="en-US" sz="700" dirty="0" err="1">
                <a:solidFill>
                  <a:schemeClr val="accent4">
                    <a:lumMod val="10000"/>
                  </a:schemeClr>
                </a:solidFill>
                <a:latin typeface="Monaco" pitchFamily="2" charset="77"/>
              </a:rPr>
              <a:t>src</a:t>
            </a:r>
            <a:r>
              <a:rPr lang="en-US" sz="700" dirty="0">
                <a:solidFill>
                  <a:schemeClr val="accent4">
                    <a:lumMod val="10000"/>
                  </a:schemeClr>
                </a:solidFill>
                <a:latin typeface="Monaco" pitchFamily="2" charset="77"/>
              </a:rPr>
              <a:t> += </a:t>
            </a:r>
            <a:r>
              <a:rPr lang="en-US" sz="700" dirty="0" err="1">
                <a:solidFill>
                  <a:schemeClr val="accent4">
                    <a:lumMod val="10000"/>
                  </a:schemeClr>
                </a:solidFill>
                <a:latin typeface="Monaco" pitchFamily="2" charset="77"/>
              </a:rPr>
              <a:t>copy_size</a:t>
            </a:r>
            <a:r>
              <a:rPr lang="en-US" sz="700" dirty="0">
                <a:solidFill>
                  <a:schemeClr val="accent4">
                    <a:lumMod val="10000"/>
                  </a:schemeClr>
                </a:solidFill>
                <a:latin typeface="Monaco" pitchFamily="2" charset="77"/>
              </a:rPr>
              <a:t>;</a:t>
            </a:r>
          </a:p>
          <a:p>
            <a:r>
              <a:rPr lang="en-US" sz="700" dirty="0">
                <a:solidFill>
                  <a:schemeClr val="accent4">
                    <a:lumMod val="10000"/>
                  </a:schemeClr>
                </a:solidFill>
                <a:latin typeface="Monaco" pitchFamily="2" charset="77"/>
              </a:rPr>
              <a:t>        size -= </a:t>
            </a:r>
            <a:r>
              <a:rPr lang="en-US" sz="700" dirty="0" err="1">
                <a:solidFill>
                  <a:schemeClr val="accent4">
                    <a:lumMod val="10000"/>
                  </a:schemeClr>
                </a:solidFill>
                <a:latin typeface="Monaco" pitchFamily="2" charset="77"/>
              </a:rPr>
              <a:t>copy_size</a:t>
            </a:r>
            <a:r>
              <a:rPr lang="en-US" sz="700" dirty="0">
                <a:solidFill>
                  <a:schemeClr val="accent4">
                    <a:lumMod val="10000"/>
                  </a:schemeClr>
                </a:solidFill>
                <a:latin typeface="Monaco" pitchFamily="2" charset="77"/>
              </a:rPr>
              <a:t>;</a:t>
            </a:r>
          </a:p>
        </p:txBody>
      </p:sp>
      <p:sp>
        <p:nvSpPr>
          <p:cNvPr id="2" name="Rectangle 1">
            <a:extLst>
              <a:ext uri="{FF2B5EF4-FFF2-40B4-BE49-F238E27FC236}">
                <a16:creationId xmlns:a16="http://schemas.microsoft.com/office/drawing/2014/main" id="{EC107C86-3B1E-863C-A81E-3A9048BFE94F}"/>
              </a:ext>
            </a:extLst>
          </p:cNvPr>
          <p:cNvSpPr/>
          <p:nvPr/>
        </p:nvSpPr>
        <p:spPr>
          <a:xfrm>
            <a:off x="2930769" y="1903828"/>
            <a:ext cx="2222696" cy="667922"/>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894BEF2-5A7B-60F2-FF2F-D0A38B59B84B}"/>
              </a:ext>
            </a:extLst>
          </p:cNvPr>
          <p:cNvSpPr/>
          <p:nvPr/>
        </p:nvSpPr>
        <p:spPr>
          <a:xfrm>
            <a:off x="7491272" y="2902664"/>
            <a:ext cx="329647" cy="20632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6" name="Rectangle 5">
            <a:extLst>
              <a:ext uri="{FF2B5EF4-FFF2-40B4-BE49-F238E27FC236}">
                <a16:creationId xmlns:a16="http://schemas.microsoft.com/office/drawing/2014/main" id="{E704801E-FDDA-EF95-7932-AB3009907773}"/>
              </a:ext>
            </a:extLst>
          </p:cNvPr>
          <p:cNvSpPr/>
          <p:nvPr/>
        </p:nvSpPr>
        <p:spPr>
          <a:xfrm>
            <a:off x="7820919" y="2902664"/>
            <a:ext cx="329647" cy="20632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7" name="Rectangle 6">
            <a:extLst>
              <a:ext uri="{FF2B5EF4-FFF2-40B4-BE49-F238E27FC236}">
                <a16:creationId xmlns:a16="http://schemas.microsoft.com/office/drawing/2014/main" id="{1C3D2B6C-454D-8647-BF82-B40D0A408049}"/>
              </a:ext>
            </a:extLst>
          </p:cNvPr>
          <p:cNvSpPr/>
          <p:nvPr/>
        </p:nvSpPr>
        <p:spPr>
          <a:xfrm>
            <a:off x="8150566" y="2902663"/>
            <a:ext cx="329647" cy="20632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8" name="Rectangle 7">
            <a:extLst>
              <a:ext uri="{FF2B5EF4-FFF2-40B4-BE49-F238E27FC236}">
                <a16:creationId xmlns:a16="http://schemas.microsoft.com/office/drawing/2014/main" id="{3732AE9D-43DF-5080-A172-33CBC2039185}"/>
              </a:ext>
            </a:extLst>
          </p:cNvPr>
          <p:cNvSpPr/>
          <p:nvPr/>
        </p:nvSpPr>
        <p:spPr>
          <a:xfrm>
            <a:off x="8480213" y="2902663"/>
            <a:ext cx="329647" cy="206329"/>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9" name="Rectangle 8">
            <a:extLst>
              <a:ext uri="{FF2B5EF4-FFF2-40B4-BE49-F238E27FC236}">
                <a16:creationId xmlns:a16="http://schemas.microsoft.com/office/drawing/2014/main" id="{367C8268-2FED-F3D3-0758-278F27732D6B}"/>
              </a:ext>
            </a:extLst>
          </p:cNvPr>
          <p:cNvSpPr/>
          <p:nvPr/>
        </p:nvSpPr>
        <p:spPr>
          <a:xfrm>
            <a:off x="7383989" y="2902663"/>
            <a:ext cx="107283" cy="206329"/>
          </a:xfrm>
          <a:custGeom>
            <a:avLst/>
            <a:gdLst>
              <a:gd name="connsiteX0" fmla="*/ 0 w 107283"/>
              <a:gd name="connsiteY0" fmla="*/ 0 h 206329"/>
              <a:gd name="connsiteX1" fmla="*/ 107283 w 107283"/>
              <a:gd name="connsiteY1" fmla="*/ 0 h 206329"/>
              <a:gd name="connsiteX2" fmla="*/ 107283 w 107283"/>
              <a:gd name="connsiteY2" fmla="*/ 206329 h 206329"/>
              <a:gd name="connsiteX3" fmla="*/ 0 w 107283"/>
              <a:gd name="connsiteY3" fmla="*/ 206329 h 206329"/>
              <a:gd name="connsiteX4" fmla="*/ 0 w 107283"/>
              <a:gd name="connsiteY4" fmla="*/ 0 h 206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283" h="206329" fill="none" extrusionOk="0">
                <a:moveTo>
                  <a:pt x="0" y="0"/>
                </a:moveTo>
                <a:cubicBezTo>
                  <a:pt x="18386" y="462"/>
                  <a:pt x="63200" y="7032"/>
                  <a:pt x="107283" y="0"/>
                </a:cubicBezTo>
                <a:cubicBezTo>
                  <a:pt x="107855" y="96185"/>
                  <a:pt x="96758" y="166160"/>
                  <a:pt x="107283" y="206329"/>
                </a:cubicBezTo>
                <a:cubicBezTo>
                  <a:pt x="75153" y="207868"/>
                  <a:pt x="24012" y="208916"/>
                  <a:pt x="0" y="206329"/>
                </a:cubicBezTo>
                <a:cubicBezTo>
                  <a:pt x="18490" y="130168"/>
                  <a:pt x="7330" y="32459"/>
                  <a:pt x="0" y="0"/>
                </a:cubicBezTo>
                <a:close/>
              </a:path>
              <a:path w="107283" h="206329" stroke="0" extrusionOk="0">
                <a:moveTo>
                  <a:pt x="0" y="0"/>
                </a:moveTo>
                <a:cubicBezTo>
                  <a:pt x="45020" y="1223"/>
                  <a:pt x="56582" y="2341"/>
                  <a:pt x="107283" y="0"/>
                </a:cubicBezTo>
                <a:cubicBezTo>
                  <a:pt x="115798" y="100769"/>
                  <a:pt x="93351" y="104882"/>
                  <a:pt x="107283" y="206329"/>
                </a:cubicBezTo>
                <a:cubicBezTo>
                  <a:pt x="77978" y="201555"/>
                  <a:pt x="35582" y="204851"/>
                  <a:pt x="0" y="206329"/>
                </a:cubicBezTo>
                <a:cubicBezTo>
                  <a:pt x="12287" y="157272"/>
                  <a:pt x="-6739" y="101491"/>
                  <a:pt x="0" y="0"/>
                </a:cubicBezTo>
                <a:close/>
              </a:path>
            </a:pathLst>
          </a:custGeom>
          <a:solidFill>
            <a:srgbClr val="0070C0"/>
          </a:solidFill>
          <a:ln>
            <a:extLst>
              <a:ext uri="{C807C97D-BFC1-408E-A445-0C87EB9F89A2}">
                <ask:lineSketchStyleProps xmlns:ask="http://schemas.microsoft.com/office/drawing/2018/sketchyshapes" sd="1219033472">
                  <a:prstGeom prst="rect">
                    <a:avLst/>
                  </a:prstGeom>
                  <ask:type>
                    <ask:lineSketchCurved/>
                  </ask:type>
                </ask:lineSketchStyleProps>
              </a:ext>
            </a:extLs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Rectangle 9">
            <a:extLst>
              <a:ext uri="{FF2B5EF4-FFF2-40B4-BE49-F238E27FC236}">
                <a16:creationId xmlns:a16="http://schemas.microsoft.com/office/drawing/2014/main" id="{445CA920-D9B2-E898-FC07-9050D0C8D21A}"/>
              </a:ext>
            </a:extLst>
          </p:cNvPr>
          <p:cNvSpPr/>
          <p:nvPr/>
        </p:nvSpPr>
        <p:spPr>
          <a:xfrm>
            <a:off x="8809860" y="2902663"/>
            <a:ext cx="107283" cy="206329"/>
          </a:xfrm>
          <a:custGeom>
            <a:avLst/>
            <a:gdLst>
              <a:gd name="connsiteX0" fmla="*/ 0 w 107283"/>
              <a:gd name="connsiteY0" fmla="*/ 0 h 206329"/>
              <a:gd name="connsiteX1" fmla="*/ 107283 w 107283"/>
              <a:gd name="connsiteY1" fmla="*/ 0 h 206329"/>
              <a:gd name="connsiteX2" fmla="*/ 107283 w 107283"/>
              <a:gd name="connsiteY2" fmla="*/ 206329 h 206329"/>
              <a:gd name="connsiteX3" fmla="*/ 0 w 107283"/>
              <a:gd name="connsiteY3" fmla="*/ 206329 h 206329"/>
              <a:gd name="connsiteX4" fmla="*/ 0 w 107283"/>
              <a:gd name="connsiteY4" fmla="*/ 0 h 206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283" h="206329" fill="none" extrusionOk="0">
                <a:moveTo>
                  <a:pt x="0" y="0"/>
                </a:moveTo>
                <a:cubicBezTo>
                  <a:pt x="18386" y="462"/>
                  <a:pt x="63200" y="7032"/>
                  <a:pt x="107283" y="0"/>
                </a:cubicBezTo>
                <a:cubicBezTo>
                  <a:pt x="107855" y="96185"/>
                  <a:pt x="96758" y="166160"/>
                  <a:pt x="107283" y="206329"/>
                </a:cubicBezTo>
                <a:cubicBezTo>
                  <a:pt x="75153" y="207868"/>
                  <a:pt x="24012" y="208916"/>
                  <a:pt x="0" y="206329"/>
                </a:cubicBezTo>
                <a:cubicBezTo>
                  <a:pt x="18490" y="130168"/>
                  <a:pt x="7330" y="32459"/>
                  <a:pt x="0" y="0"/>
                </a:cubicBezTo>
                <a:close/>
              </a:path>
              <a:path w="107283" h="206329" stroke="0" extrusionOk="0">
                <a:moveTo>
                  <a:pt x="0" y="0"/>
                </a:moveTo>
                <a:cubicBezTo>
                  <a:pt x="45020" y="1223"/>
                  <a:pt x="56582" y="2341"/>
                  <a:pt x="107283" y="0"/>
                </a:cubicBezTo>
                <a:cubicBezTo>
                  <a:pt x="115798" y="100769"/>
                  <a:pt x="93351" y="104882"/>
                  <a:pt x="107283" y="206329"/>
                </a:cubicBezTo>
                <a:cubicBezTo>
                  <a:pt x="77978" y="201555"/>
                  <a:pt x="35582" y="204851"/>
                  <a:pt x="0" y="206329"/>
                </a:cubicBezTo>
                <a:cubicBezTo>
                  <a:pt x="12287" y="157272"/>
                  <a:pt x="-6739" y="101491"/>
                  <a:pt x="0" y="0"/>
                </a:cubicBezTo>
                <a:close/>
              </a:path>
            </a:pathLst>
          </a:custGeom>
          <a:solidFill>
            <a:srgbClr val="0070C0"/>
          </a:solidFill>
          <a:ln>
            <a:extLst>
              <a:ext uri="{C807C97D-BFC1-408E-A445-0C87EB9F89A2}">
                <ask:lineSketchStyleProps xmlns:ask="http://schemas.microsoft.com/office/drawing/2018/sketchyshapes" sd="1219033472">
                  <a:prstGeom prst="rect">
                    <a:avLst/>
                  </a:prstGeom>
                  <ask:type>
                    <ask:lineSketchCurved/>
                  </ask:type>
                </ask:lineSketchStyleProps>
              </a:ext>
            </a:extLs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TextBox 10">
            <a:extLst>
              <a:ext uri="{FF2B5EF4-FFF2-40B4-BE49-F238E27FC236}">
                <a16:creationId xmlns:a16="http://schemas.microsoft.com/office/drawing/2014/main" id="{E573F03A-4626-0883-7083-93A82DA7F538}"/>
              </a:ext>
            </a:extLst>
          </p:cNvPr>
          <p:cNvSpPr txBox="1"/>
          <p:nvPr/>
        </p:nvSpPr>
        <p:spPr>
          <a:xfrm>
            <a:off x="6008668" y="2836550"/>
            <a:ext cx="1196738" cy="338554"/>
          </a:xfrm>
          <a:prstGeom prst="rect">
            <a:avLst/>
          </a:prstGeom>
          <a:noFill/>
        </p:spPr>
        <p:txBody>
          <a:bodyPr wrap="none" rtlCol="0">
            <a:spAutoFit/>
          </a:bodyPr>
          <a:lstStyle/>
          <a:p>
            <a:r>
              <a:rPr lang="en-US" sz="1600" dirty="0"/>
              <a:t>Destination:</a:t>
            </a:r>
          </a:p>
        </p:txBody>
      </p:sp>
      <p:cxnSp>
        <p:nvCxnSpPr>
          <p:cNvPr id="12" name="Straight Arrow Connector 11">
            <a:extLst>
              <a:ext uri="{FF2B5EF4-FFF2-40B4-BE49-F238E27FC236}">
                <a16:creationId xmlns:a16="http://schemas.microsoft.com/office/drawing/2014/main" id="{A3C19FEF-1697-0925-D443-293B49B9E416}"/>
              </a:ext>
            </a:extLst>
          </p:cNvPr>
          <p:cNvCxnSpPr/>
          <p:nvPr/>
        </p:nvCxnSpPr>
        <p:spPr>
          <a:xfrm flipV="1">
            <a:off x="7491272" y="3108992"/>
            <a:ext cx="0" cy="2072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Left Brace 12">
            <a:extLst>
              <a:ext uri="{FF2B5EF4-FFF2-40B4-BE49-F238E27FC236}">
                <a16:creationId xmlns:a16="http://schemas.microsoft.com/office/drawing/2014/main" id="{B021CA05-195C-217A-2E03-F38CC96356D4}"/>
              </a:ext>
            </a:extLst>
          </p:cNvPr>
          <p:cNvSpPr/>
          <p:nvPr/>
        </p:nvSpPr>
        <p:spPr>
          <a:xfrm rot="5400000">
            <a:off x="8108182" y="2185784"/>
            <a:ext cx="79577" cy="1313398"/>
          </a:xfrm>
          <a:prstGeom prst="leftBrace">
            <a:avLst>
              <a:gd name="adj1" fmla="val 104392"/>
              <a:gd name="adj2" fmla="val 50000"/>
            </a:avLst>
          </a:prstGeom>
          <a:ln w="22225"/>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5975DABB-597E-EA4F-3044-BA1BC39E58F2}"/>
              </a:ext>
            </a:extLst>
          </p:cNvPr>
          <p:cNvSpPr txBox="1"/>
          <p:nvPr/>
        </p:nvSpPr>
        <p:spPr>
          <a:xfrm>
            <a:off x="6904411" y="3294203"/>
            <a:ext cx="1173719" cy="253916"/>
          </a:xfrm>
          <a:prstGeom prst="rect">
            <a:avLst/>
          </a:prstGeom>
          <a:noFill/>
        </p:spPr>
        <p:txBody>
          <a:bodyPr wrap="none" rtlCol="0">
            <a:spAutoFit/>
          </a:bodyPr>
          <a:lstStyle/>
          <a:p>
            <a:pPr algn="ctr"/>
            <a:r>
              <a:rPr lang="en-US" sz="1050" b="1" dirty="0" err="1"/>
              <a:t>Cacheline</a:t>
            </a:r>
            <a:r>
              <a:rPr lang="en-US" sz="1050" b="1" dirty="0"/>
              <a:t>-aligned</a:t>
            </a:r>
          </a:p>
        </p:txBody>
      </p:sp>
      <p:sp>
        <p:nvSpPr>
          <p:cNvPr id="15" name="TextBox 14">
            <a:extLst>
              <a:ext uri="{FF2B5EF4-FFF2-40B4-BE49-F238E27FC236}">
                <a16:creationId xmlns:a16="http://schemas.microsoft.com/office/drawing/2014/main" id="{BEBF1021-11F1-D8A3-CF7F-145986926AE6}"/>
              </a:ext>
            </a:extLst>
          </p:cNvPr>
          <p:cNvSpPr txBox="1"/>
          <p:nvPr/>
        </p:nvSpPr>
        <p:spPr>
          <a:xfrm>
            <a:off x="7347911" y="2548777"/>
            <a:ext cx="1600118" cy="253916"/>
          </a:xfrm>
          <a:prstGeom prst="rect">
            <a:avLst/>
          </a:prstGeom>
          <a:noFill/>
        </p:spPr>
        <p:txBody>
          <a:bodyPr wrap="none" rtlCol="0">
            <a:spAutoFit/>
          </a:bodyPr>
          <a:lstStyle/>
          <a:p>
            <a:pPr algn="ctr"/>
            <a:r>
              <a:rPr lang="en-US" sz="1050" b="1" dirty="0"/>
              <a:t>Multiple of </a:t>
            </a:r>
            <a:r>
              <a:rPr lang="en-US" sz="1050" b="1" dirty="0" err="1"/>
              <a:t>cacheline</a:t>
            </a:r>
            <a:r>
              <a:rPr lang="en-US" sz="1050" b="1" dirty="0"/>
              <a:t> size</a:t>
            </a:r>
          </a:p>
        </p:txBody>
      </p:sp>
      <p:sp>
        <p:nvSpPr>
          <p:cNvPr id="18" name="Rectangle 17">
            <a:extLst>
              <a:ext uri="{FF2B5EF4-FFF2-40B4-BE49-F238E27FC236}">
                <a16:creationId xmlns:a16="http://schemas.microsoft.com/office/drawing/2014/main" id="{8380989A-FC09-C6FF-C071-5D395DB788B0}"/>
              </a:ext>
            </a:extLst>
          </p:cNvPr>
          <p:cNvSpPr/>
          <p:nvPr/>
        </p:nvSpPr>
        <p:spPr>
          <a:xfrm>
            <a:off x="3126677" y="2609575"/>
            <a:ext cx="2552343" cy="621305"/>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837512F-651A-47EA-DBCA-EB4BC4DD6FB3}"/>
              </a:ext>
            </a:extLst>
          </p:cNvPr>
          <p:cNvSpPr/>
          <p:nvPr/>
        </p:nvSpPr>
        <p:spPr>
          <a:xfrm>
            <a:off x="3125816" y="3186827"/>
            <a:ext cx="2552343" cy="667922"/>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005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 presetClass="exit" presetSubtype="0" fill="hold" grpId="1" nodeType="withEffect">
                                  <p:stCondLst>
                                    <p:cond delay="0"/>
                                  </p:stCondLst>
                                  <p:childTnLst>
                                    <p:set>
                                      <p:cBhvr>
                                        <p:cTn id="31" dur="1" fill="hold">
                                          <p:stCondLst>
                                            <p:cond delay="0"/>
                                          </p:stCondLst>
                                        </p:cTn>
                                        <p:tgtEl>
                                          <p:spTgt spid="18"/>
                                        </p:tgtEl>
                                        <p:attrNameLst>
                                          <p:attrName>style.visibility</p:attrName>
                                        </p:attrNameLst>
                                      </p:cBhvr>
                                      <p:to>
                                        <p:strVal val="hidden"/>
                                      </p:to>
                                    </p:se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13" grpId="0" animBg="1"/>
      <p:bldP spid="14" grpId="0"/>
      <p:bldP spid="15" grpId="0"/>
      <p:bldP spid="18" grpId="0" animBg="1"/>
      <p:bldP spid="18" grpId="1" animBg="1"/>
      <p:bldP spid="20" grpId="0" animBg="1"/>
      <p:bldP spid="20"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E5326F-B3FD-C05F-B697-46EFF5834EF8}"/>
              </a:ext>
            </a:extLst>
          </p:cNvPr>
          <p:cNvSpPr>
            <a:spLocks noGrp="1"/>
          </p:cNvSpPr>
          <p:nvPr>
            <p:ph type="title"/>
          </p:nvPr>
        </p:nvSpPr>
        <p:spPr/>
        <p:txBody>
          <a:bodyPr/>
          <a:lstStyle/>
          <a:p>
            <a:r>
              <a:rPr lang="en-US" dirty="0"/>
              <a:t>Analysis of </a:t>
            </a:r>
            <a:r>
              <a:rPr lang="en-US" dirty="0" err="1"/>
              <a:t>Protobuf</a:t>
            </a:r>
            <a:r>
              <a:rPr lang="en-US" dirty="0"/>
              <a:t>: Copy sizes</a:t>
            </a:r>
          </a:p>
        </p:txBody>
      </p:sp>
      <p:sp>
        <p:nvSpPr>
          <p:cNvPr id="2" name="Text Placeholder 1">
            <a:extLst>
              <a:ext uri="{FF2B5EF4-FFF2-40B4-BE49-F238E27FC236}">
                <a16:creationId xmlns:a16="http://schemas.microsoft.com/office/drawing/2014/main" id="{AC285EC3-35B9-8372-D3D2-E343AD9D847C}"/>
              </a:ext>
            </a:extLst>
          </p:cNvPr>
          <p:cNvSpPr>
            <a:spLocks noGrp="1"/>
          </p:cNvSpPr>
          <p:nvPr>
            <p:ph type="body" sz="quarter" idx="11"/>
          </p:nvPr>
        </p:nvSpPr>
        <p:spPr>
          <a:xfrm>
            <a:off x="479669" y="3779993"/>
            <a:ext cx="8184662" cy="596798"/>
          </a:xfrm>
        </p:spPr>
        <p:txBody>
          <a:bodyPr/>
          <a:lstStyle/>
          <a:p>
            <a:pPr marL="0" indent="0" algn="ctr">
              <a:buNone/>
            </a:pPr>
            <a:r>
              <a:rPr lang="en-US" dirty="0"/>
              <a:t>56% of copies &gt;= 1KB</a:t>
            </a:r>
          </a:p>
          <a:p>
            <a:pPr marL="0" indent="0" algn="ctr">
              <a:buNone/>
            </a:pPr>
            <a:r>
              <a:rPr lang="en-US" dirty="0"/>
              <a:t>100% of copies &lt;= 4 KB</a:t>
            </a:r>
          </a:p>
        </p:txBody>
      </p:sp>
      <p:pic>
        <p:nvPicPr>
          <p:cNvPr id="2050" name="Picture 2">
            <a:extLst>
              <a:ext uri="{FF2B5EF4-FFF2-40B4-BE49-F238E27FC236}">
                <a16:creationId xmlns:a16="http://schemas.microsoft.com/office/drawing/2014/main" id="{5992FB68-CF54-AD0B-829C-F222EF3829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4774" y="2006087"/>
            <a:ext cx="4134453" cy="1825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089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E5326F-B3FD-C05F-B697-46EFF5834EF8}"/>
              </a:ext>
            </a:extLst>
          </p:cNvPr>
          <p:cNvSpPr>
            <a:spLocks noGrp="1"/>
          </p:cNvSpPr>
          <p:nvPr>
            <p:ph type="title"/>
          </p:nvPr>
        </p:nvSpPr>
        <p:spPr/>
        <p:txBody>
          <a:bodyPr/>
          <a:lstStyle/>
          <a:p>
            <a:r>
              <a:rPr lang="en-US" dirty="0"/>
              <a:t>Analysis of </a:t>
            </a:r>
            <a:r>
              <a:rPr lang="en-US" dirty="0" err="1"/>
              <a:t>Protobuf</a:t>
            </a:r>
            <a:r>
              <a:rPr lang="en-US" dirty="0"/>
              <a:t>: Sources of overhead</a:t>
            </a:r>
          </a:p>
        </p:txBody>
      </p:sp>
      <p:graphicFrame>
        <p:nvGraphicFramePr>
          <p:cNvPr id="6" name="Chart 5">
            <a:extLst>
              <a:ext uri="{FF2B5EF4-FFF2-40B4-BE49-F238E27FC236}">
                <a16:creationId xmlns:a16="http://schemas.microsoft.com/office/drawing/2014/main" id="{46811070-10B8-33B3-3AF8-6804802F80DC}"/>
              </a:ext>
            </a:extLst>
          </p:cNvPr>
          <p:cNvGraphicFramePr/>
          <p:nvPr>
            <p:extLst>
              <p:ext uri="{D42A27DB-BD31-4B8C-83A1-F6EECF244321}">
                <p14:modId xmlns:p14="http://schemas.microsoft.com/office/powerpoint/2010/main" val="308465372"/>
              </p:ext>
            </p:extLst>
          </p:nvPr>
        </p:nvGraphicFramePr>
        <p:xfrm>
          <a:off x="794632" y="1642912"/>
          <a:ext cx="2101064" cy="299507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26639C30-DE0D-8BA0-2A86-2117E46B5EF2}"/>
              </a:ext>
            </a:extLst>
          </p:cNvPr>
          <p:cNvGraphicFramePr/>
          <p:nvPr>
            <p:extLst>
              <p:ext uri="{D42A27DB-BD31-4B8C-83A1-F6EECF244321}">
                <p14:modId xmlns:p14="http://schemas.microsoft.com/office/powerpoint/2010/main" val="378602791"/>
              </p:ext>
            </p:extLst>
          </p:nvPr>
        </p:nvGraphicFramePr>
        <p:xfrm>
          <a:off x="2608639" y="1628772"/>
          <a:ext cx="2101064" cy="285714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7C5363A7-A9FE-39C3-20CC-55C4B76E84DF}"/>
              </a:ext>
            </a:extLst>
          </p:cNvPr>
          <p:cNvGraphicFramePr/>
          <p:nvPr>
            <p:extLst>
              <p:ext uri="{D42A27DB-BD31-4B8C-83A1-F6EECF244321}">
                <p14:modId xmlns:p14="http://schemas.microsoft.com/office/powerpoint/2010/main" val="1859519873"/>
              </p:ext>
            </p:extLst>
          </p:nvPr>
        </p:nvGraphicFramePr>
        <p:xfrm>
          <a:off x="4434296" y="1628649"/>
          <a:ext cx="2101064" cy="285714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8">
            <a:extLst>
              <a:ext uri="{FF2B5EF4-FFF2-40B4-BE49-F238E27FC236}">
                <a16:creationId xmlns:a16="http://schemas.microsoft.com/office/drawing/2014/main" id="{7B88922C-1488-53C7-F659-52C6446F8169}"/>
              </a:ext>
            </a:extLst>
          </p:cNvPr>
          <p:cNvGraphicFramePr/>
          <p:nvPr>
            <p:extLst>
              <p:ext uri="{D42A27DB-BD31-4B8C-83A1-F6EECF244321}">
                <p14:modId xmlns:p14="http://schemas.microsoft.com/office/powerpoint/2010/main" val="1143987924"/>
              </p:ext>
            </p:extLst>
          </p:nvPr>
        </p:nvGraphicFramePr>
        <p:xfrm>
          <a:off x="6248303" y="1628649"/>
          <a:ext cx="2101064" cy="2857143"/>
        </p:xfrm>
        <a:graphic>
          <a:graphicData uri="http://schemas.openxmlformats.org/drawingml/2006/chart">
            <c:chart xmlns:c="http://schemas.openxmlformats.org/drawingml/2006/chart" xmlns:r="http://schemas.openxmlformats.org/officeDocument/2006/relationships" r:id="rId6"/>
          </a:graphicData>
        </a:graphic>
      </p:graphicFrame>
      <p:cxnSp>
        <p:nvCxnSpPr>
          <p:cNvPr id="11" name="Straight Connector 10">
            <a:extLst>
              <a:ext uri="{FF2B5EF4-FFF2-40B4-BE49-F238E27FC236}">
                <a16:creationId xmlns:a16="http://schemas.microsoft.com/office/drawing/2014/main" id="{6886C6EB-AAEB-2EBD-19D7-2ADE0442ACD4}"/>
              </a:ext>
            </a:extLst>
          </p:cNvPr>
          <p:cNvCxnSpPr>
            <a:cxnSpLocks/>
          </p:cNvCxnSpPr>
          <p:nvPr/>
        </p:nvCxnSpPr>
        <p:spPr>
          <a:xfrm flipV="1">
            <a:off x="2267296" y="1800520"/>
            <a:ext cx="485481" cy="1654405"/>
          </a:xfrm>
          <a:prstGeom prst="line">
            <a:avLst/>
          </a:prstGeom>
          <a:ln>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5A7C7FA7-63A1-8E62-0FC1-FCFC8510D953}"/>
              </a:ext>
            </a:extLst>
          </p:cNvPr>
          <p:cNvSpPr/>
          <p:nvPr/>
        </p:nvSpPr>
        <p:spPr>
          <a:xfrm>
            <a:off x="2752777" y="1795204"/>
            <a:ext cx="1819223" cy="2685272"/>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42DD10A-E1AD-F53D-90A6-1AA02319D4F1}"/>
              </a:ext>
            </a:extLst>
          </p:cNvPr>
          <p:cNvCxnSpPr>
            <a:cxnSpLocks/>
          </p:cNvCxnSpPr>
          <p:nvPr/>
        </p:nvCxnSpPr>
        <p:spPr>
          <a:xfrm>
            <a:off x="2267296" y="4128940"/>
            <a:ext cx="485481" cy="356852"/>
          </a:xfrm>
          <a:prstGeom prst="line">
            <a:avLst/>
          </a:prstGeom>
          <a:ln>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26" name="Rectangle 25">
            <a:extLst>
              <a:ext uri="{FF2B5EF4-FFF2-40B4-BE49-F238E27FC236}">
                <a16:creationId xmlns:a16="http://schemas.microsoft.com/office/drawing/2014/main" id="{030D3B14-154D-758A-44F1-A6E0983A2E46}"/>
              </a:ext>
            </a:extLst>
          </p:cNvPr>
          <p:cNvSpPr/>
          <p:nvPr/>
        </p:nvSpPr>
        <p:spPr>
          <a:xfrm>
            <a:off x="2755993" y="1797814"/>
            <a:ext cx="3641663" cy="2685272"/>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2A29F01-DEA6-3E29-4BFC-4A64EB3032FF}"/>
              </a:ext>
            </a:extLst>
          </p:cNvPr>
          <p:cNvSpPr/>
          <p:nvPr/>
        </p:nvSpPr>
        <p:spPr>
          <a:xfrm>
            <a:off x="2755993" y="1795108"/>
            <a:ext cx="5459467" cy="2685272"/>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964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22" presetClass="entr" presetSubtype="1"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up)">
                                      <p:cBhvr>
                                        <p:cTn id="10" dur="500"/>
                                        <p:tgtEl>
                                          <p:spTgt spid="21"/>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left)">
                                      <p:cBhvr>
                                        <p:cTn id="14" dur="500"/>
                                        <p:tgtEl>
                                          <p:spTgt spid="20"/>
                                        </p:tgtEl>
                                      </p:cBhvr>
                                    </p:animEffec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2" fill="hold" grpId="1" nodeType="clickEffect">
                                  <p:stCondLst>
                                    <p:cond delay="0"/>
                                  </p:stCondLst>
                                  <p:childTnLst>
                                    <p:animEffect transition="out" filter="wipe(right)">
                                      <p:cBhvr>
                                        <p:cTn id="21" dur="500"/>
                                        <p:tgtEl>
                                          <p:spTgt spid="20"/>
                                        </p:tgtEl>
                                      </p:cBhvr>
                                    </p:animEffect>
                                    <p:set>
                                      <p:cBhvr>
                                        <p:cTn id="22" dur="1" fill="hold">
                                          <p:stCondLst>
                                            <p:cond delay="499"/>
                                          </p:stCondLst>
                                        </p:cTn>
                                        <p:tgtEl>
                                          <p:spTgt spid="20"/>
                                        </p:tgtEl>
                                        <p:attrNameLst>
                                          <p:attrName>style.visibility</p:attrName>
                                        </p:attrNameLst>
                                      </p:cBhvr>
                                      <p:to>
                                        <p:strVal val="hidden"/>
                                      </p:to>
                                    </p:set>
                                  </p:childTnLst>
                                </p:cTn>
                              </p:par>
                              <p:par>
                                <p:cTn id="23" presetID="22" presetClass="entr" presetSubtype="8"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500"/>
                                        <p:tgtEl>
                                          <p:spTgt spid="26"/>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left)">
                                      <p:cBhvr>
                                        <p:cTn id="33" dur="500"/>
                                        <p:tgtEl>
                                          <p:spTgt spid="27"/>
                                        </p:tgtEl>
                                      </p:cBhvr>
                                    </p:animEffect>
                                  </p:childTnLst>
                                </p:cTn>
                              </p:par>
                              <p:par>
                                <p:cTn id="34" presetID="22" presetClass="exit" presetSubtype="2" fill="hold" grpId="1" nodeType="withEffect">
                                  <p:stCondLst>
                                    <p:cond delay="0"/>
                                  </p:stCondLst>
                                  <p:childTnLst>
                                    <p:animEffect transition="out" filter="wipe(right)">
                                      <p:cBhvr>
                                        <p:cTn id="35" dur="500"/>
                                        <p:tgtEl>
                                          <p:spTgt spid="26"/>
                                        </p:tgtEl>
                                      </p:cBhvr>
                                    </p:animEffect>
                                    <p:set>
                                      <p:cBhvr>
                                        <p:cTn id="36" dur="1" fill="hold">
                                          <p:stCondLst>
                                            <p:cond delay="499"/>
                                          </p:stCondLst>
                                        </p:cTn>
                                        <p:tgtEl>
                                          <p:spTgt spid="26"/>
                                        </p:tgtEl>
                                        <p:attrNameLst>
                                          <p:attrName>style.visibility</p:attrName>
                                        </p:attrNameLst>
                                      </p:cBhvr>
                                      <p:to>
                                        <p:strVal val="hidden"/>
                                      </p:to>
                                    </p:se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8" grpId="0">
        <p:bldAsOne/>
      </p:bldGraphic>
      <p:bldGraphic spid="9" grpId="0">
        <p:bldAsOne/>
      </p:bldGraphic>
      <p:bldP spid="20" grpId="0" animBg="1"/>
      <p:bldP spid="20" grpId="1" animBg="1"/>
      <p:bldP spid="26" grpId="0" animBg="1"/>
      <p:bldP spid="26" grpId="1" animBg="1"/>
      <p:bldP spid="2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E5326F-B3FD-C05F-B697-46EFF5834EF8}"/>
              </a:ext>
            </a:extLst>
          </p:cNvPr>
          <p:cNvSpPr>
            <a:spLocks noGrp="1"/>
          </p:cNvSpPr>
          <p:nvPr>
            <p:ph type="title"/>
          </p:nvPr>
        </p:nvSpPr>
        <p:spPr/>
        <p:txBody>
          <a:bodyPr/>
          <a:lstStyle/>
          <a:p>
            <a:r>
              <a:rPr lang="en-US" dirty="0"/>
              <a:t>Operations with high copy overhead</a:t>
            </a:r>
          </a:p>
        </p:txBody>
      </p:sp>
      <p:grpSp>
        <p:nvGrpSpPr>
          <p:cNvPr id="4" name="Group 3">
            <a:extLst>
              <a:ext uri="{FF2B5EF4-FFF2-40B4-BE49-F238E27FC236}">
                <a16:creationId xmlns:a16="http://schemas.microsoft.com/office/drawing/2014/main" id="{634F8549-AFDA-7565-8A33-FA44A9AC8C7B}"/>
              </a:ext>
            </a:extLst>
          </p:cNvPr>
          <p:cNvGrpSpPr/>
          <p:nvPr/>
        </p:nvGrpSpPr>
        <p:grpSpPr>
          <a:xfrm>
            <a:off x="4786073" y="1500028"/>
            <a:ext cx="3700659" cy="1641226"/>
            <a:chOff x="685800" y="1014133"/>
            <a:chExt cx="7772400" cy="3718652"/>
          </a:xfrm>
        </p:grpSpPr>
        <p:pic>
          <p:nvPicPr>
            <p:cNvPr id="2" name="Picture 1">
              <a:extLst>
                <a:ext uri="{FF2B5EF4-FFF2-40B4-BE49-F238E27FC236}">
                  <a16:creationId xmlns:a16="http://schemas.microsoft.com/office/drawing/2014/main" id="{4621AE05-A56B-6A69-EC37-F1F82018ABFF}"/>
                </a:ext>
              </a:extLst>
            </p:cNvPr>
            <p:cNvPicPr>
              <a:picLocks noChangeAspect="1"/>
            </p:cNvPicPr>
            <p:nvPr/>
          </p:nvPicPr>
          <p:blipFill>
            <a:blip r:embed="rId3"/>
            <a:stretch>
              <a:fillRect/>
            </a:stretch>
          </p:blipFill>
          <p:spPr>
            <a:xfrm>
              <a:off x="685800" y="1014133"/>
              <a:ext cx="7772400" cy="3025146"/>
            </a:xfrm>
            <a:prstGeom prst="rect">
              <a:avLst/>
            </a:prstGeom>
          </p:spPr>
        </p:pic>
        <p:sp>
          <p:nvSpPr>
            <p:cNvPr id="3" name="TextBox 2">
              <a:extLst>
                <a:ext uri="{FF2B5EF4-FFF2-40B4-BE49-F238E27FC236}">
                  <a16:creationId xmlns:a16="http://schemas.microsoft.com/office/drawing/2014/main" id="{716CC1F1-FF51-7ECE-22BF-28AB58289AFC}"/>
                </a:ext>
              </a:extLst>
            </p:cNvPr>
            <p:cNvSpPr txBox="1"/>
            <p:nvPr/>
          </p:nvSpPr>
          <p:spPr>
            <a:xfrm>
              <a:off x="1622396" y="3895961"/>
              <a:ext cx="5899213" cy="836824"/>
            </a:xfrm>
            <a:prstGeom prst="rect">
              <a:avLst/>
            </a:prstGeom>
            <a:noFill/>
          </p:spPr>
          <p:txBody>
            <a:bodyPr wrap="none" rtlCol="0">
              <a:spAutoFit/>
            </a:bodyPr>
            <a:lstStyle/>
            <a:p>
              <a:pPr algn="ctr"/>
              <a:r>
                <a:rPr lang="en-US" dirty="0"/>
                <a:t>MongoDB [2] </a:t>
              </a:r>
              <a:r>
                <a:rPr lang="en-US" u="sng" dirty="0"/>
                <a:t>inserts</a:t>
              </a:r>
              <a:r>
                <a:rPr lang="en-US" dirty="0"/>
                <a:t>: </a:t>
              </a:r>
              <a:r>
                <a:rPr lang="en-US" b="1" dirty="0"/>
                <a:t>42.3%</a:t>
              </a:r>
            </a:p>
          </p:txBody>
        </p:sp>
      </p:grpSp>
      <p:pic>
        <p:nvPicPr>
          <p:cNvPr id="8" name="Picture 7">
            <a:extLst>
              <a:ext uri="{FF2B5EF4-FFF2-40B4-BE49-F238E27FC236}">
                <a16:creationId xmlns:a16="http://schemas.microsoft.com/office/drawing/2014/main" id="{29D69D81-CEE8-727C-3609-7B36152CA676}"/>
              </a:ext>
            </a:extLst>
          </p:cNvPr>
          <p:cNvPicPr>
            <a:picLocks noChangeAspect="1"/>
          </p:cNvPicPr>
          <p:nvPr/>
        </p:nvPicPr>
        <p:blipFill>
          <a:blip r:embed="rId4"/>
          <a:stretch>
            <a:fillRect/>
          </a:stretch>
        </p:blipFill>
        <p:spPr>
          <a:xfrm>
            <a:off x="464409" y="1572526"/>
            <a:ext cx="3932306" cy="1234201"/>
          </a:xfrm>
          <a:prstGeom prst="rect">
            <a:avLst/>
          </a:prstGeom>
        </p:spPr>
      </p:pic>
      <p:pic>
        <p:nvPicPr>
          <p:cNvPr id="9" name="Picture 8">
            <a:extLst>
              <a:ext uri="{FF2B5EF4-FFF2-40B4-BE49-F238E27FC236}">
                <a16:creationId xmlns:a16="http://schemas.microsoft.com/office/drawing/2014/main" id="{5771A509-4B3D-D24C-2D81-DB714CB0EBEF}"/>
              </a:ext>
            </a:extLst>
          </p:cNvPr>
          <p:cNvPicPr>
            <a:picLocks noChangeAspect="1"/>
          </p:cNvPicPr>
          <p:nvPr/>
        </p:nvPicPr>
        <p:blipFill>
          <a:blip r:embed="rId5"/>
          <a:stretch>
            <a:fillRect/>
          </a:stretch>
        </p:blipFill>
        <p:spPr>
          <a:xfrm>
            <a:off x="475919" y="3177460"/>
            <a:ext cx="3909285" cy="992204"/>
          </a:xfrm>
          <a:prstGeom prst="rect">
            <a:avLst/>
          </a:prstGeom>
        </p:spPr>
      </p:pic>
      <p:sp>
        <p:nvSpPr>
          <p:cNvPr id="12" name="TextBox 11">
            <a:extLst>
              <a:ext uri="{FF2B5EF4-FFF2-40B4-BE49-F238E27FC236}">
                <a16:creationId xmlns:a16="http://schemas.microsoft.com/office/drawing/2014/main" id="{0FEB9CCB-84C0-ADFF-5AEF-14864F2216DB}"/>
              </a:ext>
            </a:extLst>
          </p:cNvPr>
          <p:cNvSpPr txBox="1"/>
          <p:nvPr/>
        </p:nvSpPr>
        <p:spPr>
          <a:xfrm>
            <a:off x="1268430" y="2772414"/>
            <a:ext cx="2437269" cy="369332"/>
          </a:xfrm>
          <a:prstGeom prst="rect">
            <a:avLst/>
          </a:prstGeom>
          <a:noFill/>
        </p:spPr>
        <p:txBody>
          <a:bodyPr wrap="none" rtlCol="0">
            <a:spAutoFit/>
          </a:bodyPr>
          <a:lstStyle/>
          <a:p>
            <a:pPr algn="ctr"/>
            <a:r>
              <a:rPr lang="en-US" dirty="0"/>
              <a:t>Cicada [1] </a:t>
            </a:r>
            <a:r>
              <a:rPr lang="en-US" u="sng" dirty="0"/>
              <a:t>writes</a:t>
            </a:r>
            <a:r>
              <a:rPr lang="en-US" dirty="0"/>
              <a:t>: </a:t>
            </a:r>
            <a:r>
              <a:rPr lang="en-US" b="1" dirty="0"/>
              <a:t>68.0%</a:t>
            </a:r>
          </a:p>
        </p:txBody>
      </p:sp>
      <p:sp>
        <p:nvSpPr>
          <p:cNvPr id="13" name="TextBox 12">
            <a:extLst>
              <a:ext uri="{FF2B5EF4-FFF2-40B4-BE49-F238E27FC236}">
                <a16:creationId xmlns:a16="http://schemas.microsoft.com/office/drawing/2014/main" id="{C7AEABE9-0DFB-1AEF-FCD4-5F1029957C7F}"/>
              </a:ext>
            </a:extLst>
          </p:cNvPr>
          <p:cNvSpPr txBox="1"/>
          <p:nvPr/>
        </p:nvSpPr>
        <p:spPr>
          <a:xfrm>
            <a:off x="1196570" y="4152609"/>
            <a:ext cx="2467983" cy="369332"/>
          </a:xfrm>
          <a:prstGeom prst="rect">
            <a:avLst/>
          </a:prstGeom>
          <a:noFill/>
        </p:spPr>
        <p:txBody>
          <a:bodyPr wrap="none" rtlCol="0">
            <a:spAutoFit/>
          </a:bodyPr>
          <a:lstStyle/>
          <a:p>
            <a:pPr algn="ctr"/>
            <a:r>
              <a:rPr lang="en-US" dirty="0"/>
              <a:t>Fork + </a:t>
            </a:r>
            <a:r>
              <a:rPr lang="en-US" u="sng" dirty="0"/>
              <a:t>COW fault</a:t>
            </a:r>
            <a:r>
              <a:rPr lang="en-US" dirty="0"/>
              <a:t>: </a:t>
            </a:r>
            <a:r>
              <a:rPr lang="en-US" b="1" dirty="0"/>
              <a:t>60.0%</a:t>
            </a:r>
          </a:p>
        </p:txBody>
      </p:sp>
      <p:pic>
        <p:nvPicPr>
          <p:cNvPr id="14" name="Picture 13">
            <a:extLst>
              <a:ext uri="{FF2B5EF4-FFF2-40B4-BE49-F238E27FC236}">
                <a16:creationId xmlns:a16="http://schemas.microsoft.com/office/drawing/2014/main" id="{4D34E093-7EB6-0944-8110-5DCFDF6AE37E}"/>
              </a:ext>
            </a:extLst>
          </p:cNvPr>
          <p:cNvPicPr>
            <a:picLocks noChangeAspect="1"/>
          </p:cNvPicPr>
          <p:nvPr/>
        </p:nvPicPr>
        <p:blipFill rotWithShape="1">
          <a:blip r:embed="rId6"/>
          <a:srcRect t="4921" b="32845"/>
          <a:stretch/>
        </p:blipFill>
        <p:spPr>
          <a:xfrm>
            <a:off x="4884519" y="3141746"/>
            <a:ext cx="3503766" cy="1164174"/>
          </a:xfrm>
          <a:prstGeom prst="rect">
            <a:avLst/>
          </a:prstGeom>
        </p:spPr>
      </p:pic>
      <p:sp>
        <p:nvSpPr>
          <p:cNvPr id="15" name="TextBox 14">
            <a:extLst>
              <a:ext uri="{FF2B5EF4-FFF2-40B4-BE49-F238E27FC236}">
                <a16:creationId xmlns:a16="http://schemas.microsoft.com/office/drawing/2014/main" id="{E26AB4A0-9ACF-29AC-D343-3B130E278F48}"/>
              </a:ext>
            </a:extLst>
          </p:cNvPr>
          <p:cNvSpPr txBox="1"/>
          <p:nvPr/>
        </p:nvSpPr>
        <p:spPr>
          <a:xfrm>
            <a:off x="4826201" y="4305920"/>
            <a:ext cx="3792833" cy="369332"/>
          </a:xfrm>
          <a:prstGeom prst="rect">
            <a:avLst/>
          </a:prstGeom>
          <a:noFill/>
        </p:spPr>
        <p:txBody>
          <a:bodyPr wrap="none" rtlCol="0">
            <a:spAutoFit/>
          </a:bodyPr>
          <a:lstStyle/>
          <a:p>
            <a:pPr algn="ctr"/>
            <a:r>
              <a:rPr lang="en-US" dirty="0" err="1"/>
              <a:t>Protobuf</a:t>
            </a:r>
            <a:r>
              <a:rPr lang="en-US" dirty="0"/>
              <a:t> (</a:t>
            </a:r>
            <a:r>
              <a:rPr lang="en-US" u="sng" dirty="0"/>
              <a:t>Serialize</a:t>
            </a:r>
            <a:r>
              <a:rPr lang="en-US" dirty="0"/>
              <a:t>/</a:t>
            </a:r>
            <a:r>
              <a:rPr lang="en-US" u="sng" dirty="0"/>
              <a:t>Merge</a:t>
            </a:r>
            <a:r>
              <a:rPr lang="en-US" dirty="0"/>
              <a:t>) [3]: </a:t>
            </a:r>
            <a:r>
              <a:rPr lang="en-US" b="1" dirty="0"/>
              <a:t>29.2%</a:t>
            </a:r>
          </a:p>
        </p:txBody>
      </p:sp>
      <p:sp>
        <p:nvSpPr>
          <p:cNvPr id="16" name="TextBox 15">
            <a:extLst>
              <a:ext uri="{FF2B5EF4-FFF2-40B4-BE49-F238E27FC236}">
                <a16:creationId xmlns:a16="http://schemas.microsoft.com/office/drawing/2014/main" id="{6634BFA1-F49A-852C-C84E-56AB4208B33D}"/>
              </a:ext>
            </a:extLst>
          </p:cNvPr>
          <p:cNvSpPr txBox="1"/>
          <p:nvPr/>
        </p:nvSpPr>
        <p:spPr>
          <a:xfrm>
            <a:off x="1359133" y="4866501"/>
            <a:ext cx="6425733" cy="276999"/>
          </a:xfrm>
          <a:prstGeom prst="rect">
            <a:avLst/>
          </a:prstGeom>
          <a:noFill/>
        </p:spPr>
        <p:txBody>
          <a:bodyPr wrap="none" rtlCol="0">
            <a:spAutoFit/>
          </a:bodyPr>
          <a:lstStyle/>
          <a:p>
            <a:r>
              <a:rPr lang="en-US" sz="1200" b="1" dirty="0"/>
              <a:t>[1]</a:t>
            </a:r>
            <a:r>
              <a:rPr lang="en-US" sz="1200" dirty="0"/>
              <a:t> </a:t>
            </a:r>
            <a:r>
              <a:rPr lang="en-US" sz="1200" i="1" dirty="0"/>
              <a:t>H. Lim et al., SIGMOD ’17  </a:t>
            </a:r>
            <a:r>
              <a:rPr lang="en-US" sz="1200" b="1" dirty="0"/>
              <a:t>[2</a:t>
            </a:r>
            <a:r>
              <a:rPr lang="en-US" sz="1200" b="1" dirty="0">
                <a:solidFill>
                  <a:srgbClr val="4B2E83"/>
                </a:solidFill>
              </a:rPr>
              <a:t>]</a:t>
            </a:r>
            <a:r>
              <a:rPr lang="en-US" sz="1200" i="1" dirty="0">
                <a:solidFill>
                  <a:srgbClr val="4B2E83"/>
                </a:solidFill>
              </a:rPr>
              <a:t> </a:t>
            </a:r>
            <a:r>
              <a:rPr lang="en-US" sz="1200" i="1" dirty="0" err="1">
                <a:solidFill>
                  <a:srgbClr val="4B2E83"/>
                </a:solidFill>
              </a:rPr>
              <a:t>github.com</a:t>
            </a:r>
            <a:r>
              <a:rPr lang="en-US" sz="1200" i="1" dirty="0">
                <a:solidFill>
                  <a:srgbClr val="4B2E83"/>
                </a:solidFill>
              </a:rPr>
              <a:t>/</a:t>
            </a:r>
            <a:r>
              <a:rPr lang="en-US" sz="1200" i="1" dirty="0" err="1">
                <a:solidFill>
                  <a:srgbClr val="4B2E83"/>
                </a:solidFill>
              </a:rPr>
              <a:t>mongodb</a:t>
            </a:r>
            <a:r>
              <a:rPr lang="en-US" sz="1200" i="1" dirty="0">
                <a:solidFill>
                  <a:srgbClr val="4B2E83"/>
                </a:solidFill>
              </a:rPr>
              <a:t>/</a:t>
            </a:r>
            <a:r>
              <a:rPr lang="en-US" sz="1200" i="1" dirty="0" err="1">
                <a:solidFill>
                  <a:srgbClr val="4B2E83"/>
                </a:solidFill>
              </a:rPr>
              <a:t>mongodb</a:t>
            </a:r>
            <a:r>
              <a:rPr lang="en-US" sz="1200" i="1" dirty="0">
                <a:solidFill>
                  <a:srgbClr val="4B2E83"/>
                </a:solidFill>
              </a:rPr>
              <a:t>  </a:t>
            </a:r>
            <a:r>
              <a:rPr lang="en-US" sz="1200" b="1" dirty="0"/>
              <a:t>[3]</a:t>
            </a:r>
            <a:r>
              <a:rPr lang="en-US" sz="1200" i="1" dirty="0"/>
              <a:t> </a:t>
            </a:r>
            <a:r>
              <a:rPr lang="en-US" sz="1200" i="1" dirty="0" err="1"/>
              <a:t>github.com</a:t>
            </a:r>
            <a:r>
              <a:rPr lang="en-US" sz="1200" i="1" dirty="0"/>
              <a:t>/google/</a:t>
            </a:r>
            <a:r>
              <a:rPr lang="en-US" sz="1200" i="1" dirty="0" err="1"/>
              <a:t>fleetbench</a:t>
            </a:r>
            <a:endParaRPr lang="en-US" sz="1200" i="1" dirty="0"/>
          </a:p>
        </p:txBody>
      </p:sp>
    </p:spTree>
    <p:extLst>
      <p:ext uri="{BB962C8B-B14F-4D97-AF65-F5344CB8AC3E}">
        <p14:creationId xmlns:p14="http://schemas.microsoft.com/office/powerpoint/2010/main" val="2167451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E5326F-B3FD-C05F-B697-46EFF5834EF8}"/>
              </a:ext>
            </a:extLst>
          </p:cNvPr>
          <p:cNvSpPr>
            <a:spLocks noGrp="1"/>
          </p:cNvSpPr>
          <p:nvPr>
            <p:ph type="title"/>
          </p:nvPr>
        </p:nvSpPr>
        <p:spPr/>
        <p:txBody>
          <a:bodyPr/>
          <a:lstStyle/>
          <a:p>
            <a:r>
              <a:rPr lang="en-US" dirty="0"/>
              <a:t>Insights from studying use-cases</a:t>
            </a:r>
          </a:p>
        </p:txBody>
      </p:sp>
      <p:sp>
        <p:nvSpPr>
          <p:cNvPr id="2" name="Text Placeholder 1">
            <a:extLst>
              <a:ext uri="{FF2B5EF4-FFF2-40B4-BE49-F238E27FC236}">
                <a16:creationId xmlns:a16="http://schemas.microsoft.com/office/drawing/2014/main" id="{AC285EC3-35B9-8372-D3D2-E343AD9D847C}"/>
              </a:ext>
            </a:extLst>
          </p:cNvPr>
          <p:cNvSpPr>
            <a:spLocks noGrp="1"/>
          </p:cNvSpPr>
          <p:nvPr>
            <p:ph type="body" sz="quarter" idx="11"/>
          </p:nvPr>
        </p:nvSpPr>
        <p:spPr/>
        <p:txBody>
          <a:bodyPr/>
          <a:lstStyle/>
          <a:p>
            <a:pPr>
              <a:lnSpc>
                <a:spcPct val="200000"/>
              </a:lnSpc>
            </a:pPr>
            <a:r>
              <a:rPr lang="en-US" dirty="0"/>
              <a:t>Apps often use memory copies to fill temporary buffers</a:t>
            </a:r>
          </a:p>
          <a:p>
            <a:pPr>
              <a:lnSpc>
                <a:spcPct val="200000"/>
              </a:lnSpc>
            </a:pPr>
            <a:r>
              <a:rPr lang="en-US" sz="1950" dirty="0"/>
              <a:t>Copies may be excessive/redundant if full copy isn’t accessed</a:t>
            </a:r>
          </a:p>
          <a:p>
            <a:pPr>
              <a:lnSpc>
                <a:spcPct val="200000"/>
              </a:lnSpc>
            </a:pPr>
            <a:r>
              <a:rPr lang="en-US" dirty="0"/>
              <a:t>Killer microseconds: difficult for CPU to hide copy overhead</a:t>
            </a:r>
          </a:p>
        </p:txBody>
      </p:sp>
    </p:spTree>
    <p:extLst>
      <p:ext uri="{BB962C8B-B14F-4D97-AF65-F5344CB8AC3E}">
        <p14:creationId xmlns:p14="http://schemas.microsoft.com/office/powerpoint/2010/main" val="1428454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E5326F-B3FD-C05F-B697-46EFF5834EF8}"/>
              </a:ext>
            </a:extLst>
          </p:cNvPr>
          <p:cNvSpPr>
            <a:spLocks noGrp="1"/>
          </p:cNvSpPr>
          <p:nvPr>
            <p:ph type="title"/>
          </p:nvPr>
        </p:nvSpPr>
        <p:spPr/>
        <p:txBody>
          <a:bodyPr/>
          <a:lstStyle/>
          <a:p>
            <a:r>
              <a:rPr lang="en-US" dirty="0"/>
              <a:t>Use case: Read-Copy-Update in MVCC databases</a:t>
            </a:r>
          </a:p>
        </p:txBody>
      </p:sp>
      <p:sp>
        <p:nvSpPr>
          <p:cNvPr id="6" name="Text Placeholder 5">
            <a:extLst>
              <a:ext uri="{FF2B5EF4-FFF2-40B4-BE49-F238E27FC236}">
                <a16:creationId xmlns:a16="http://schemas.microsoft.com/office/drawing/2014/main" id="{673CDC2C-328B-F0D6-D63B-FB49E6F65EE8}"/>
              </a:ext>
            </a:extLst>
          </p:cNvPr>
          <p:cNvSpPr>
            <a:spLocks noGrp="1"/>
          </p:cNvSpPr>
          <p:nvPr>
            <p:ph type="body" sz="quarter" idx="11"/>
          </p:nvPr>
        </p:nvSpPr>
        <p:spPr>
          <a:xfrm>
            <a:off x="447923" y="4205475"/>
            <a:ext cx="8197114" cy="429768"/>
          </a:xfrm>
        </p:spPr>
        <p:txBody>
          <a:bodyPr/>
          <a:lstStyle/>
          <a:p>
            <a:pPr marL="0" indent="0" algn="ctr">
              <a:buNone/>
            </a:pPr>
            <a:r>
              <a:rPr lang="en-US" dirty="0"/>
              <a:t>Copy used for isolation</a:t>
            </a:r>
          </a:p>
        </p:txBody>
      </p:sp>
      <p:sp>
        <p:nvSpPr>
          <p:cNvPr id="13" name="Freeform 12">
            <a:extLst>
              <a:ext uri="{FF2B5EF4-FFF2-40B4-BE49-F238E27FC236}">
                <a16:creationId xmlns:a16="http://schemas.microsoft.com/office/drawing/2014/main" id="{AB0F9194-EEC7-99CE-6F15-9D88F4DCB649}"/>
              </a:ext>
            </a:extLst>
          </p:cNvPr>
          <p:cNvSpPr/>
          <p:nvPr/>
        </p:nvSpPr>
        <p:spPr>
          <a:xfrm>
            <a:off x="1146047" y="1761744"/>
            <a:ext cx="146304" cy="603504"/>
          </a:xfrm>
          <a:custGeom>
            <a:avLst/>
            <a:gdLst>
              <a:gd name="connsiteX0" fmla="*/ 466344 w 466867"/>
              <a:gd name="connsiteY0" fmla="*/ 0 h 1600200"/>
              <a:gd name="connsiteX1" fmla="*/ 0 w 466867"/>
              <a:gd name="connsiteY1" fmla="*/ 530352 h 1600200"/>
              <a:gd name="connsiteX2" fmla="*/ 466344 w 466867"/>
              <a:gd name="connsiteY2" fmla="*/ 978408 h 1600200"/>
              <a:gd name="connsiteX3" fmla="*/ 73152 w 466867"/>
              <a:gd name="connsiteY3" fmla="*/ 1600200 h 1600200"/>
            </a:gdLst>
            <a:ahLst/>
            <a:cxnLst>
              <a:cxn ang="0">
                <a:pos x="connsiteX0" y="connsiteY0"/>
              </a:cxn>
              <a:cxn ang="0">
                <a:pos x="connsiteX1" y="connsiteY1"/>
              </a:cxn>
              <a:cxn ang="0">
                <a:pos x="connsiteX2" y="connsiteY2"/>
              </a:cxn>
              <a:cxn ang="0">
                <a:pos x="connsiteX3" y="connsiteY3"/>
              </a:cxn>
            </a:cxnLst>
            <a:rect l="l" t="t" r="r" b="b"/>
            <a:pathLst>
              <a:path w="466867" h="1600200">
                <a:moveTo>
                  <a:pt x="466344" y="0"/>
                </a:moveTo>
                <a:cubicBezTo>
                  <a:pt x="233172" y="183642"/>
                  <a:pt x="0" y="367284"/>
                  <a:pt x="0" y="530352"/>
                </a:cubicBezTo>
                <a:cubicBezTo>
                  <a:pt x="0" y="693420"/>
                  <a:pt x="454152" y="800100"/>
                  <a:pt x="466344" y="978408"/>
                </a:cubicBezTo>
                <a:cubicBezTo>
                  <a:pt x="478536" y="1156716"/>
                  <a:pt x="275844" y="1378458"/>
                  <a:pt x="73152" y="1600200"/>
                </a:cubicBezTo>
              </a:path>
            </a:pathLst>
          </a:cu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1500BB31-9637-B082-E575-79FCE95CCF15}"/>
              </a:ext>
            </a:extLst>
          </p:cNvPr>
          <p:cNvSpPr/>
          <p:nvPr/>
        </p:nvSpPr>
        <p:spPr>
          <a:xfrm>
            <a:off x="7705345" y="1761744"/>
            <a:ext cx="146304" cy="603504"/>
          </a:xfrm>
          <a:custGeom>
            <a:avLst/>
            <a:gdLst>
              <a:gd name="connsiteX0" fmla="*/ 466344 w 466867"/>
              <a:gd name="connsiteY0" fmla="*/ 0 h 1600200"/>
              <a:gd name="connsiteX1" fmla="*/ 0 w 466867"/>
              <a:gd name="connsiteY1" fmla="*/ 530352 h 1600200"/>
              <a:gd name="connsiteX2" fmla="*/ 466344 w 466867"/>
              <a:gd name="connsiteY2" fmla="*/ 978408 h 1600200"/>
              <a:gd name="connsiteX3" fmla="*/ 73152 w 466867"/>
              <a:gd name="connsiteY3" fmla="*/ 1600200 h 1600200"/>
            </a:gdLst>
            <a:ahLst/>
            <a:cxnLst>
              <a:cxn ang="0">
                <a:pos x="connsiteX0" y="connsiteY0"/>
              </a:cxn>
              <a:cxn ang="0">
                <a:pos x="connsiteX1" y="connsiteY1"/>
              </a:cxn>
              <a:cxn ang="0">
                <a:pos x="connsiteX2" y="connsiteY2"/>
              </a:cxn>
              <a:cxn ang="0">
                <a:pos x="connsiteX3" y="connsiteY3"/>
              </a:cxn>
            </a:cxnLst>
            <a:rect l="l" t="t" r="r" b="b"/>
            <a:pathLst>
              <a:path w="466867" h="1600200">
                <a:moveTo>
                  <a:pt x="466344" y="0"/>
                </a:moveTo>
                <a:cubicBezTo>
                  <a:pt x="233172" y="183642"/>
                  <a:pt x="0" y="367284"/>
                  <a:pt x="0" y="530352"/>
                </a:cubicBezTo>
                <a:cubicBezTo>
                  <a:pt x="0" y="693420"/>
                  <a:pt x="454152" y="800100"/>
                  <a:pt x="466344" y="978408"/>
                </a:cubicBezTo>
                <a:cubicBezTo>
                  <a:pt x="478536" y="1156716"/>
                  <a:pt x="275844" y="1378458"/>
                  <a:pt x="73152" y="1600200"/>
                </a:cubicBezTo>
              </a:path>
            </a:pathLst>
          </a:cu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FDDF6B7-E75B-8292-B96B-5F0A63EAFB53}"/>
              </a:ext>
            </a:extLst>
          </p:cNvPr>
          <p:cNvSpPr txBox="1"/>
          <p:nvPr/>
        </p:nvSpPr>
        <p:spPr>
          <a:xfrm>
            <a:off x="959119" y="1453967"/>
            <a:ext cx="666466" cy="307777"/>
          </a:xfrm>
          <a:prstGeom prst="rect">
            <a:avLst/>
          </a:prstGeom>
          <a:noFill/>
        </p:spPr>
        <p:txBody>
          <a:bodyPr wrap="none" rtlCol="0">
            <a:spAutoFit/>
          </a:bodyPr>
          <a:lstStyle/>
          <a:p>
            <a:pPr algn="ctr"/>
            <a:r>
              <a:rPr lang="en-US" sz="1400" b="1" dirty="0"/>
              <a:t>Writer</a:t>
            </a:r>
          </a:p>
        </p:txBody>
      </p:sp>
      <p:sp>
        <p:nvSpPr>
          <p:cNvPr id="16" name="TextBox 15">
            <a:extLst>
              <a:ext uri="{FF2B5EF4-FFF2-40B4-BE49-F238E27FC236}">
                <a16:creationId xmlns:a16="http://schemas.microsoft.com/office/drawing/2014/main" id="{1A84FA0A-1C9D-86C5-3CB1-353CC71D6EF0}"/>
              </a:ext>
            </a:extLst>
          </p:cNvPr>
          <p:cNvSpPr txBox="1"/>
          <p:nvPr/>
        </p:nvSpPr>
        <p:spPr>
          <a:xfrm>
            <a:off x="7479753" y="1363508"/>
            <a:ext cx="711028" cy="307777"/>
          </a:xfrm>
          <a:prstGeom prst="rect">
            <a:avLst/>
          </a:prstGeom>
          <a:noFill/>
        </p:spPr>
        <p:txBody>
          <a:bodyPr wrap="none" rtlCol="0">
            <a:spAutoFit/>
          </a:bodyPr>
          <a:lstStyle/>
          <a:p>
            <a:pPr algn="ctr"/>
            <a:r>
              <a:rPr lang="en-US" sz="1400" b="1" dirty="0"/>
              <a:t>Reader</a:t>
            </a:r>
          </a:p>
        </p:txBody>
      </p:sp>
      <p:grpSp>
        <p:nvGrpSpPr>
          <p:cNvPr id="47" name="Group 46">
            <a:extLst>
              <a:ext uri="{FF2B5EF4-FFF2-40B4-BE49-F238E27FC236}">
                <a16:creationId xmlns:a16="http://schemas.microsoft.com/office/drawing/2014/main" id="{3A733A5C-543F-BBE5-AE61-8012A7584A58}"/>
              </a:ext>
            </a:extLst>
          </p:cNvPr>
          <p:cNvGrpSpPr/>
          <p:nvPr/>
        </p:nvGrpSpPr>
        <p:grpSpPr>
          <a:xfrm>
            <a:off x="3785238" y="3526138"/>
            <a:ext cx="1350004" cy="206504"/>
            <a:chOff x="3886838" y="3710415"/>
            <a:chExt cx="1350004" cy="206504"/>
          </a:xfrm>
        </p:grpSpPr>
        <p:grpSp>
          <p:nvGrpSpPr>
            <p:cNvPr id="2" name="Group 1">
              <a:extLst>
                <a:ext uri="{FF2B5EF4-FFF2-40B4-BE49-F238E27FC236}">
                  <a16:creationId xmlns:a16="http://schemas.microsoft.com/office/drawing/2014/main" id="{08019232-6571-A5D3-5C97-0271383A3AC4}"/>
                </a:ext>
              </a:extLst>
            </p:cNvPr>
            <p:cNvGrpSpPr/>
            <p:nvPr/>
          </p:nvGrpSpPr>
          <p:grpSpPr>
            <a:xfrm>
              <a:off x="3886838" y="3710415"/>
              <a:ext cx="1350004" cy="206504"/>
              <a:chOff x="3809464" y="2797332"/>
              <a:chExt cx="1350004" cy="206504"/>
            </a:xfrm>
          </p:grpSpPr>
          <p:sp>
            <p:nvSpPr>
              <p:cNvPr id="3" name="Rectangle 2">
                <a:extLst>
                  <a:ext uri="{FF2B5EF4-FFF2-40B4-BE49-F238E27FC236}">
                    <a16:creationId xmlns:a16="http://schemas.microsoft.com/office/drawing/2014/main" id="{55C1199F-1920-47EC-3BFE-D8A48173FA02}"/>
                  </a:ext>
                </a:extLst>
              </p:cNvPr>
              <p:cNvSpPr/>
              <p:nvPr/>
            </p:nvSpPr>
            <p:spPr>
              <a:xfrm>
                <a:off x="3809464"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39DFAFE-8125-7F4F-56AB-63863CD3631B}"/>
                  </a:ext>
                </a:extLst>
              </p:cNvPr>
              <p:cNvSpPr/>
              <p:nvPr/>
            </p:nvSpPr>
            <p:spPr>
              <a:xfrm>
                <a:off x="4038064"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315EBE2-B679-6F83-C010-B6D3C2EAEABD}"/>
                  </a:ext>
                </a:extLst>
              </p:cNvPr>
              <p:cNvSpPr/>
              <p:nvPr/>
            </p:nvSpPr>
            <p:spPr>
              <a:xfrm>
                <a:off x="4266664"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2A5CD39-C7F1-6E8E-ED55-8B6F0C13A24A}"/>
                  </a:ext>
                </a:extLst>
              </p:cNvPr>
              <p:cNvSpPr/>
              <p:nvPr/>
            </p:nvSpPr>
            <p:spPr>
              <a:xfrm>
                <a:off x="4484466"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6AD9D5C-8B8E-B4F8-BAC8-3443377B360B}"/>
                  </a:ext>
                </a:extLst>
              </p:cNvPr>
              <p:cNvSpPr/>
              <p:nvPr/>
            </p:nvSpPr>
            <p:spPr>
              <a:xfrm>
                <a:off x="4713066"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07FC88-3A9D-47C8-FB9C-226422381DFD}"/>
                  </a:ext>
                </a:extLst>
              </p:cNvPr>
              <p:cNvSpPr/>
              <p:nvPr/>
            </p:nvSpPr>
            <p:spPr>
              <a:xfrm>
                <a:off x="4930868"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6F681180-1B77-95D8-DA10-1BA34CE8B937}"/>
                </a:ext>
              </a:extLst>
            </p:cNvPr>
            <p:cNvSpPr/>
            <p:nvPr/>
          </p:nvSpPr>
          <p:spPr>
            <a:xfrm>
              <a:off x="5008242"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9D57F3-AD82-EBBE-2808-18659EB993B0}"/>
                </a:ext>
              </a:extLst>
            </p:cNvPr>
            <p:cNvSpPr/>
            <p:nvPr/>
          </p:nvSpPr>
          <p:spPr>
            <a:xfrm>
              <a:off x="4790440"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95AC84A-2B70-32C4-2EAD-B28161A015D2}"/>
                </a:ext>
              </a:extLst>
            </p:cNvPr>
            <p:cNvSpPr/>
            <p:nvPr/>
          </p:nvSpPr>
          <p:spPr>
            <a:xfrm>
              <a:off x="4561840"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8C64815-6759-C362-45ED-0FBA8CBC0F6C}"/>
                </a:ext>
              </a:extLst>
            </p:cNvPr>
            <p:cNvSpPr/>
            <p:nvPr/>
          </p:nvSpPr>
          <p:spPr>
            <a:xfrm>
              <a:off x="4344038"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7DF6A52-72C5-0569-30FA-A98567F0A498}"/>
                </a:ext>
              </a:extLst>
            </p:cNvPr>
            <p:cNvSpPr/>
            <p:nvPr/>
          </p:nvSpPr>
          <p:spPr>
            <a:xfrm>
              <a:off x="4115438"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61BBA73-9AAF-E396-E58A-7108F13B0BA3}"/>
                </a:ext>
              </a:extLst>
            </p:cNvPr>
            <p:cNvSpPr/>
            <p:nvPr/>
          </p:nvSpPr>
          <p:spPr>
            <a:xfrm>
              <a:off x="3886838"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6F916F0E-63D9-C4AD-4041-2A9DA521AFE8}"/>
              </a:ext>
            </a:extLst>
          </p:cNvPr>
          <p:cNvGrpSpPr/>
          <p:nvPr/>
        </p:nvGrpSpPr>
        <p:grpSpPr>
          <a:xfrm>
            <a:off x="3785238" y="3320408"/>
            <a:ext cx="1350004" cy="206504"/>
            <a:chOff x="3886838" y="3710415"/>
            <a:chExt cx="1350004" cy="206504"/>
          </a:xfrm>
        </p:grpSpPr>
        <p:grpSp>
          <p:nvGrpSpPr>
            <p:cNvPr id="63" name="Group 62">
              <a:extLst>
                <a:ext uri="{FF2B5EF4-FFF2-40B4-BE49-F238E27FC236}">
                  <a16:creationId xmlns:a16="http://schemas.microsoft.com/office/drawing/2014/main" id="{EFCF8BE6-6EE9-49C3-25DD-6148222A424A}"/>
                </a:ext>
              </a:extLst>
            </p:cNvPr>
            <p:cNvGrpSpPr/>
            <p:nvPr/>
          </p:nvGrpSpPr>
          <p:grpSpPr>
            <a:xfrm>
              <a:off x="3886838" y="3710415"/>
              <a:ext cx="1350004" cy="206504"/>
              <a:chOff x="3809464" y="2797332"/>
              <a:chExt cx="1350004" cy="206504"/>
            </a:xfrm>
          </p:grpSpPr>
          <p:sp>
            <p:nvSpPr>
              <p:cNvPr id="70" name="Rectangle 69">
                <a:extLst>
                  <a:ext uri="{FF2B5EF4-FFF2-40B4-BE49-F238E27FC236}">
                    <a16:creationId xmlns:a16="http://schemas.microsoft.com/office/drawing/2014/main" id="{BEB6298F-1795-C4A6-FF42-7FEA24770EB1}"/>
                  </a:ext>
                </a:extLst>
              </p:cNvPr>
              <p:cNvSpPr/>
              <p:nvPr/>
            </p:nvSpPr>
            <p:spPr>
              <a:xfrm>
                <a:off x="3809464"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8939491F-4BD1-9508-A30F-621E834D91E2}"/>
                  </a:ext>
                </a:extLst>
              </p:cNvPr>
              <p:cNvSpPr/>
              <p:nvPr/>
            </p:nvSpPr>
            <p:spPr>
              <a:xfrm>
                <a:off x="4038064"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8BACAB7F-5E19-BDB5-6881-E6CC15C6EB44}"/>
                  </a:ext>
                </a:extLst>
              </p:cNvPr>
              <p:cNvSpPr/>
              <p:nvPr/>
            </p:nvSpPr>
            <p:spPr>
              <a:xfrm>
                <a:off x="4266664"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A74C7CA-E9AD-A97A-971B-4C4D70C3F0B1}"/>
                  </a:ext>
                </a:extLst>
              </p:cNvPr>
              <p:cNvSpPr/>
              <p:nvPr/>
            </p:nvSpPr>
            <p:spPr>
              <a:xfrm>
                <a:off x="4484466"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76BE25BB-489A-1EA0-30E6-E53F17F0AA13}"/>
                  </a:ext>
                </a:extLst>
              </p:cNvPr>
              <p:cNvSpPr/>
              <p:nvPr/>
            </p:nvSpPr>
            <p:spPr>
              <a:xfrm>
                <a:off x="4713066"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D99FC870-021B-6385-9A07-B15C49AB9C3F}"/>
                  </a:ext>
                </a:extLst>
              </p:cNvPr>
              <p:cNvSpPr/>
              <p:nvPr/>
            </p:nvSpPr>
            <p:spPr>
              <a:xfrm>
                <a:off x="4930868"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grpSp>
        <p:sp>
          <p:nvSpPr>
            <p:cNvPr id="64" name="Rectangle 63">
              <a:extLst>
                <a:ext uri="{FF2B5EF4-FFF2-40B4-BE49-F238E27FC236}">
                  <a16:creationId xmlns:a16="http://schemas.microsoft.com/office/drawing/2014/main" id="{897D4B47-B003-024C-73A1-1AA144097671}"/>
                </a:ext>
              </a:extLst>
            </p:cNvPr>
            <p:cNvSpPr/>
            <p:nvPr/>
          </p:nvSpPr>
          <p:spPr>
            <a:xfrm>
              <a:off x="5008242"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6AAA576-2348-107F-7E80-D2027435078D}"/>
                </a:ext>
              </a:extLst>
            </p:cNvPr>
            <p:cNvSpPr/>
            <p:nvPr/>
          </p:nvSpPr>
          <p:spPr>
            <a:xfrm>
              <a:off x="4790440"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2919F240-CEB5-3D4B-F1B6-D4607DBEDD3D}"/>
                </a:ext>
              </a:extLst>
            </p:cNvPr>
            <p:cNvSpPr/>
            <p:nvPr/>
          </p:nvSpPr>
          <p:spPr>
            <a:xfrm>
              <a:off x="4561840"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09B75B66-2E48-9216-81AA-CB8833715033}"/>
                </a:ext>
              </a:extLst>
            </p:cNvPr>
            <p:cNvSpPr/>
            <p:nvPr/>
          </p:nvSpPr>
          <p:spPr>
            <a:xfrm>
              <a:off x="4344038"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BD8F5BC0-B99D-CBEB-D56E-18D4B82A4597}"/>
                </a:ext>
              </a:extLst>
            </p:cNvPr>
            <p:cNvSpPr/>
            <p:nvPr/>
          </p:nvSpPr>
          <p:spPr>
            <a:xfrm>
              <a:off x="4115438"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80E503EA-4896-BFFD-1BD6-5BD71CE38197}"/>
                </a:ext>
              </a:extLst>
            </p:cNvPr>
            <p:cNvSpPr/>
            <p:nvPr/>
          </p:nvSpPr>
          <p:spPr>
            <a:xfrm>
              <a:off x="3886838"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E10B793A-6992-7ABD-3B7E-45AFF648A564}"/>
              </a:ext>
            </a:extLst>
          </p:cNvPr>
          <p:cNvGrpSpPr/>
          <p:nvPr/>
        </p:nvGrpSpPr>
        <p:grpSpPr>
          <a:xfrm>
            <a:off x="3785238" y="3731868"/>
            <a:ext cx="1350004" cy="206504"/>
            <a:chOff x="3886838" y="3710415"/>
            <a:chExt cx="1350004" cy="206504"/>
          </a:xfrm>
        </p:grpSpPr>
        <p:grpSp>
          <p:nvGrpSpPr>
            <p:cNvPr id="91" name="Group 90">
              <a:extLst>
                <a:ext uri="{FF2B5EF4-FFF2-40B4-BE49-F238E27FC236}">
                  <a16:creationId xmlns:a16="http://schemas.microsoft.com/office/drawing/2014/main" id="{9D23C63B-C410-4294-300D-A22CD5148A68}"/>
                </a:ext>
              </a:extLst>
            </p:cNvPr>
            <p:cNvGrpSpPr/>
            <p:nvPr/>
          </p:nvGrpSpPr>
          <p:grpSpPr>
            <a:xfrm>
              <a:off x="3886838" y="3710415"/>
              <a:ext cx="1350004" cy="206504"/>
              <a:chOff x="3809464" y="2797332"/>
              <a:chExt cx="1350004" cy="206504"/>
            </a:xfrm>
          </p:grpSpPr>
          <p:sp>
            <p:nvSpPr>
              <p:cNvPr id="98" name="Rectangle 97">
                <a:extLst>
                  <a:ext uri="{FF2B5EF4-FFF2-40B4-BE49-F238E27FC236}">
                    <a16:creationId xmlns:a16="http://schemas.microsoft.com/office/drawing/2014/main" id="{84102BFE-F866-C187-3C7A-F24E14FA44AE}"/>
                  </a:ext>
                </a:extLst>
              </p:cNvPr>
              <p:cNvSpPr/>
              <p:nvPr/>
            </p:nvSpPr>
            <p:spPr>
              <a:xfrm>
                <a:off x="3809464"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97C54831-1B10-6925-2596-C949DF59F99F}"/>
                  </a:ext>
                </a:extLst>
              </p:cNvPr>
              <p:cNvSpPr/>
              <p:nvPr/>
            </p:nvSpPr>
            <p:spPr>
              <a:xfrm>
                <a:off x="4038064"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05307177-3AD3-7262-AB07-5D8C23257D96}"/>
                  </a:ext>
                </a:extLst>
              </p:cNvPr>
              <p:cNvSpPr/>
              <p:nvPr/>
            </p:nvSpPr>
            <p:spPr>
              <a:xfrm>
                <a:off x="4266664"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9FF0B07C-BA99-072A-9375-1E788AE17CCD}"/>
                  </a:ext>
                </a:extLst>
              </p:cNvPr>
              <p:cNvSpPr/>
              <p:nvPr/>
            </p:nvSpPr>
            <p:spPr>
              <a:xfrm>
                <a:off x="4484466"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667AB1BC-8799-B8BB-8DB7-D27F7F2F9776}"/>
                  </a:ext>
                </a:extLst>
              </p:cNvPr>
              <p:cNvSpPr/>
              <p:nvPr/>
            </p:nvSpPr>
            <p:spPr>
              <a:xfrm>
                <a:off x="4713066"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0D914D44-93B1-BF79-8D96-6AD9CAC1956C}"/>
                  </a:ext>
                </a:extLst>
              </p:cNvPr>
              <p:cNvSpPr/>
              <p:nvPr/>
            </p:nvSpPr>
            <p:spPr>
              <a:xfrm>
                <a:off x="4930868"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grpSp>
        <p:sp>
          <p:nvSpPr>
            <p:cNvPr id="92" name="Rectangle 91">
              <a:extLst>
                <a:ext uri="{FF2B5EF4-FFF2-40B4-BE49-F238E27FC236}">
                  <a16:creationId xmlns:a16="http://schemas.microsoft.com/office/drawing/2014/main" id="{609A4731-01CF-E839-75AB-B7B60322AB39}"/>
                </a:ext>
              </a:extLst>
            </p:cNvPr>
            <p:cNvSpPr/>
            <p:nvPr/>
          </p:nvSpPr>
          <p:spPr>
            <a:xfrm>
              <a:off x="5008242"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B5761218-B43E-7FEF-F684-A3AEF60E39FA}"/>
                </a:ext>
              </a:extLst>
            </p:cNvPr>
            <p:cNvSpPr/>
            <p:nvPr/>
          </p:nvSpPr>
          <p:spPr>
            <a:xfrm>
              <a:off x="4790440"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EAEA40D2-9923-C006-B505-F1AE601CBE4E}"/>
                </a:ext>
              </a:extLst>
            </p:cNvPr>
            <p:cNvSpPr/>
            <p:nvPr/>
          </p:nvSpPr>
          <p:spPr>
            <a:xfrm>
              <a:off x="4561840"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8EFE52AA-A64A-C3C0-6EFC-25FFA093269A}"/>
                </a:ext>
              </a:extLst>
            </p:cNvPr>
            <p:cNvSpPr/>
            <p:nvPr/>
          </p:nvSpPr>
          <p:spPr>
            <a:xfrm>
              <a:off x="4344038"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CDE77E12-6466-6868-F74B-717049CFF27E}"/>
                </a:ext>
              </a:extLst>
            </p:cNvPr>
            <p:cNvSpPr/>
            <p:nvPr/>
          </p:nvSpPr>
          <p:spPr>
            <a:xfrm>
              <a:off x="4115438"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0751E0D6-03D3-4369-98B5-09A295872921}"/>
                </a:ext>
              </a:extLst>
            </p:cNvPr>
            <p:cNvSpPr/>
            <p:nvPr/>
          </p:nvSpPr>
          <p:spPr>
            <a:xfrm>
              <a:off x="3886838"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grpSp>
      <p:grpSp>
        <p:nvGrpSpPr>
          <p:cNvPr id="104" name="Group 103">
            <a:extLst>
              <a:ext uri="{FF2B5EF4-FFF2-40B4-BE49-F238E27FC236}">
                <a16:creationId xmlns:a16="http://schemas.microsoft.com/office/drawing/2014/main" id="{18F69288-BFF8-BD44-4010-8B68B2E65454}"/>
              </a:ext>
            </a:extLst>
          </p:cNvPr>
          <p:cNvGrpSpPr/>
          <p:nvPr/>
        </p:nvGrpSpPr>
        <p:grpSpPr>
          <a:xfrm>
            <a:off x="3785238" y="3938372"/>
            <a:ext cx="1350004" cy="206504"/>
            <a:chOff x="3886838" y="3710415"/>
            <a:chExt cx="1350004" cy="206504"/>
          </a:xfrm>
        </p:grpSpPr>
        <p:grpSp>
          <p:nvGrpSpPr>
            <p:cNvPr id="105" name="Group 104">
              <a:extLst>
                <a:ext uri="{FF2B5EF4-FFF2-40B4-BE49-F238E27FC236}">
                  <a16:creationId xmlns:a16="http://schemas.microsoft.com/office/drawing/2014/main" id="{11DEB35D-8E8D-0AF7-E57C-BF2EFE7BB650}"/>
                </a:ext>
              </a:extLst>
            </p:cNvPr>
            <p:cNvGrpSpPr/>
            <p:nvPr/>
          </p:nvGrpSpPr>
          <p:grpSpPr>
            <a:xfrm>
              <a:off x="3886838" y="3710415"/>
              <a:ext cx="1350004" cy="206504"/>
              <a:chOff x="3809464" y="2797332"/>
              <a:chExt cx="1350004" cy="206504"/>
            </a:xfrm>
          </p:grpSpPr>
          <p:sp>
            <p:nvSpPr>
              <p:cNvPr id="112" name="Rectangle 111">
                <a:extLst>
                  <a:ext uri="{FF2B5EF4-FFF2-40B4-BE49-F238E27FC236}">
                    <a16:creationId xmlns:a16="http://schemas.microsoft.com/office/drawing/2014/main" id="{6E74969E-13F9-0BA8-4D9E-52A168454FB2}"/>
                  </a:ext>
                </a:extLst>
              </p:cNvPr>
              <p:cNvSpPr/>
              <p:nvPr/>
            </p:nvSpPr>
            <p:spPr>
              <a:xfrm>
                <a:off x="3809464"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D7029623-7393-6385-9A71-2B50A773C287}"/>
                  </a:ext>
                </a:extLst>
              </p:cNvPr>
              <p:cNvSpPr/>
              <p:nvPr/>
            </p:nvSpPr>
            <p:spPr>
              <a:xfrm>
                <a:off x="4038064"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5C6DD93F-9E7B-F85F-860A-609F1F81CC65}"/>
                  </a:ext>
                </a:extLst>
              </p:cNvPr>
              <p:cNvSpPr/>
              <p:nvPr/>
            </p:nvSpPr>
            <p:spPr>
              <a:xfrm>
                <a:off x="4266664"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BBABFCB6-D3CD-9990-B36C-1E5A790AA848}"/>
                  </a:ext>
                </a:extLst>
              </p:cNvPr>
              <p:cNvSpPr/>
              <p:nvPr/>
            </p:nvSpPr>
            <p:spPr>
              <a:xfrm>
                <a:off x="4484466"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D4D4F33F-473B-29F9-40D2-32BB4E8B43E5}"/>
                  </a:ext>
                </a:extLst>
              </p:cNvPr>
              <p:cNvSpPr/>
              <p:nvPr/>
            </p:nvSpPr>
            <p:spPr>
              <a:xfrm>
                <a:off x="4713066"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9F16095B-3896-1387-6AD0-7A4C280D2D24}"/>
                  </a:ext>
                </a:extLst>
              </p:cNvPr>
              <p:cNvSpPr/>
              <p:nvPr/>
            </p:nvSpPr>
            <p:spPr>
              <a:xfrm>
                <a:off x="4930868"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grpSp>
        <p:sp>
          <p:nvSpPr>
            <p:cNvPr id="106" name="Rectangle 105">
              <a:extLst>
                <a:ext uri="{FF2B5EF4-FFF2-40B4-BE49-F238E27FC236}">
                  <a16:creationId xmlns:a16="http://schemas.microsoft.com/office/drawing/2014/main" id="{324E2B7A-929B-D4A8-6DBF-4A8D38D479BE}"/>
                </a:ext>
              </a:extLst>
            </p:cNvPr>
            <p:cNvSpPr/>
            <p:nvPr/>
          </p:nvSpPr>
          <p:spPr>
            <a:xfrm>
              <a:off x="5008242"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D71FCEB5-7863-146F-557F-0DD41018723E}"/>
                </a:ext>
              </a:extLst>
            </p:cNvPr>
            <p:cNvSpPr/>
            <p:nvPr/>
          </p:nvSpPr>
          <p:spPr>
            <a:xfrm>
              <a:off x="4790440"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07AE4593-31E6-17F4-5D4D-CE655D33CC0C}"/>
                </a:ext>
              </a:extLst>
            </p:cNvPr>
            <p:cNvSpPr/>
            <p:nvPr/>
          </p:nvSpPr>
          <p:spPr>
            <a:xfrm>
              <a:off x="4561840"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E5BD8413-E758-40B1-F522-F6C44008896A}"/>
                </a:ext>
              </a:extLst>
            </p:cNvPr>
            <p:cNvSpPr/>
            <p:nvPr/>
          </p:nvSpPr>
          <p:spPr>
            <a:xfrm>
              <a:off x="4344038"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8BD03B7F-F414-72BA-65D8-43CD6EB47B98}"/>
                </a:ext>
              </a:extLst>
            </p:cNvPr>
            <p:cNvSpPr/>
            <p:nvPr/>
          </p:nvSpPr>
          <p:spPr>
            <a:xfrm>
              <a:off x="4115438"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96318E1E-1F64-A3F9-54D7-38A0F60CC3AC}"/>
                </a:ext>
              </a:extLst>
            </p:cNvPr>
            <p:cNvSpPr/>
            <p:nvPr/>
          </p:nvSpPr>
          <p:spPr>
            <a:xfrm>
              <a:off x="3886838"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grpSp>
      <p:sp>
        <p:nvSpPr>
          <p:cNvPr id="118" name="Text Placeholder 5">
            <a:extLst>
              <a:ext uri="{FF2B5EF4-FFF2-40B4-BE49-F238E27FC236}">
                <a16:creationId xmlns:a16="http://schemas.microsoft.com/office/drawing/2014/main" id="{4CA5FA7D-330A-C3FC-03EF-E7F6FCD635D2}"/>
              </a:ext>
            </a:extLst>
          </p:cNvPr>
          <p:cNvSpPr txBox="1">
            <a:spLocks/>
          </p:cNvSpPr>
          <p:nvPr/>
        </p:nvSpPr>
        <p:spPr>
          <a:xfrm>
            <a:off x="3941528" y="3594820"/>
            <a:ext cx="1059020" cy="274096"/>
          </a:xfrm>
          <a:prstGeom prst="rect">
            <a:avLst/>
          </a:prstGeom>
          <a:solidFill>
            <a:schemeClr val="accent5"/>
          </a:solidFill>
        </p:spPr>
        <p:txBody>
          <a:bodyPr/>
          <a:lstStyle>
            <a:lvl1pPr marL="342900" indent="-342900" algn="l" defTabSz="457200" rtl="0" eaLnBrk="1" latinLnBrk="0" hangingPunct="1">
              <a:spcBef>
                <a:spcPct val="20000"/>
              </a:spcBef>
              <a:buFont typeface="Arial" panose="020B0604020202020204" pitchFamily="34" charset="0"/>
              <a:buChar char="•"/>
              <a:defRPr sz="2000" b="1" i="0" kern="1200" baseline="0">
                <a:solidFill>
                  <a:schemeClr val="tx2"/>
                </a:solidFill>
                <a:latin typeface="Open Sans" charset="0"/>
                <a:ea typeface="Open Sans" charset="0"/>
                <a:cs typeface="Open Sans" charset="0"/>
              </a:defRPr>
            </a:lvl1pPr>
            <a:lvl2pPr marL="742950" indent="-285750" algn="l" defTabSz="457200" rtl="0" eaLnBrk="1" latinLnBrk="0" hangingPunct="1">
              <a:spcBef>
                <a:spcPct val="20000"/>
              </a:spcBef>
              <a:buFont typeface="Arial" panose="020B0604020202020204" pitchFamily="34" charset="0"/>
              <a:buChar char="•"/>
              <a:defRPr sz="1800" b="1" i="0" kern="1200" baseline="0">
                <a:solidFill>
                  <a:schemeClr val="tx2"/>
                </a:solidFill>
                <a:latin typeface="Open Sans" charset="0"/>
                <a:ea typeface="Open Sans" charset="0"/>
                <a:cs typeface="Open Sans" charset="0"/>
              </a:defRPr>
            </a:lvl2pPr>
            <a:lvl3pPr marL="1143000" indent="-228600" algn="l" defTabSz="457200" rtl="0" eaLnBrk="1" latinLnBrk="0" hangingPunct="1">
              <a:spcBef>
                <a:spcPct val="20000"/>
              </a:spcBef>
              <a:buSzPct val="100000"/>
              <a:buFont typeface="Arial" panose="020B0604020202020204" pitchFamily="34" charset="0"/>
              <a:buChar char="•"/>
              <a:defRPr sz="1600" b="1" i="0" kern="1200" baseline="0">
                <a:solidFill>
                  <a:schemeClr val="tx2"/>
                </a:solidFill>
                <a:latin typeface="Open Sans" charset="0"/>
                <a:ea typeface="Open Sans" charset="0"/>
                <a:cs typeface="Open Sans" charset="0"/>
              </a:defRPr>
            </a:lvl3pPr>
            <a:lvl4pPr marL="1600200" indent="-228600" algn="l" defTabSz="457200" rtl="0" eaLnBrk="1" latinLnBrk="0" hangingPunct="1">
              <a:spcBef>
                <a:spcPct val="20000"/>
              </a:spcBef>
              <a:buFont typeface="Arial" panose="020B0604020202020204" pitchFamily="34" charset="0"/>
              <a:buChar char="•"/>
              <a:defRPr sz="1600" b="1" i="0" kern="1200" baseline="0">
                <a:solidFill>
                  <a:schemeClr val="tx2"/>
                </a:solidFill>
                <a:latin typeface="Open Sans" charset="0"/>
                <a:ea typeface="Open Sans" charset="0"/>
                <a:cs typeface="Open Sans" charset="0"/>
              </a:defRPr>
            </a:lvl4pPr>
            <a:lvl5pPr marL="2057400" indent="-228600" algn="l" defTabSz="457200" rtl="0" eaLnBrk="1" latinLnBrk="0" hangingPunct="1">
              <a:spcBef>
                <a:spcPct val="20000"/>
              </a:spcBef>
              <a:buFont typeface="Arial" panose="020B0604020202020204" pitchFamily="34" charset="0"/>
              <a:buChar char="•"/>
              <a:defRPr sz="1400" b="1" i="0" kern="1200" baseline="0">
                <a:solidFill>
                  <a:schemeClr val="tx2"/>
                </a:solidFill>
                <a:latin typeface="Open Sans" charset="0"/>
                <a:ea typeface="Open Sans" charset="0"/>
                <a:cs typeface="Open Sans"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t>Database</a:t>
            </a:r>
            <a:endParaRPr lang="en-US" sz="1800" dirty="0"/>
          </a:p>
        </p:txBody>
      </p:sp>
      <p:grpSp>
        <p:nvGrpSpPr>
          <p:cNvPr id="119" name="Group 118">
            <a:extLst>
              <a:ext uri="{FF2B5EF4-FFF2-40B4-BE49-F238E27FC236}">
                <a16:creationId xmlns:a16="http://schemas.microsoft.com/office/drawing/2014/main" id="{156518AE-4AA3-AB35-1F04-D47BF73FB86E}"/>
              </a:ext>
            </a:extLst>
          </p:cNvPr>
          <p:cNvGrpSpPr/>
          <p:nvPr/>
        </p:nvGrpSpPr>
        <p:grpSpPr>
          <a:xfrm>
            <a:off x="617349" y="2708656"/>
            <a:ext cx="1350004" cy="206504"/>
            <a:chOff x="3886838" y="3710415"/>
            <a:chExt cx="1350004" cy="206504"/>
          </a:xfrm>
        </p:grpSpPr>
        <p:grpSp>
          <p:nvGrpSpPr>
            <p:cNvPr id="120" name="Group 119">
              <a:extLst>
                <a:ext uri="{FF2B5EF4-FFF2-40B4-BE49-F238E27FC236}">
                  <a16:creationId xmlns:a16="http://schemas.microsoft.com/office/drawing/2014/main" id="{0271592D-250E-1486-267A-0169C630C5E8}"/>
                </a:ext>
              </a:extLst>
            </p:cNvPr>
            <p:cNvGrpSpPr/>
            <p:nvPr/>
          </p:nvGrpSpPr>
          <p:grpSpPr>
            <a:xfrm>
              <a:off x="3886838" y="3710415"/>
              <a:ext cx="1350004" cy="206504"/>
              <a:chOff x="3809464" y="2797332"/>
              <a:chExt cx="1350004" cy="206504"/>
            </a:xfrm>
          </p:grpSpPr>
          <p:sp>
            <p:nvSpPr>
              <p:cNvPr id="127" name="Rectangle 126">
                <a:extLst>
                  <a:ext uri="{FF2B5EF4-FFF2-40B4-BE49-F238E27FC236}">
                    <a16:creationId xmlns:a16="http://schemas.microsoft.com/office/drawing/2014/main" id="{FEEEA5C2-6F9D-908C-05EF-0EB4A8DD82A5}"/>
                  </a:ext>
                </a:extLst>
              </p:cNvPr>
              <p:cNvSpPr/>
              <p:nvPr/>
            </p:nvSpPr>
            <p:spPr>
              <a:xfrm>
                <a:off x="3809464"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06AB25CC-8FA0-28E0-F9EE-0B5BB43AE9E1}"/>
                  </a:ext>
                </a:extLst>
              </p:cNvPr>
              <p:cNvSpPr/>
              <p:nvPr/>
            </p:nvSpPr>
            <p:spPr>
              <a:xfrm>
                <a:off x="4038064"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404277BB-76D0-03A6-68D4-410C7C6A765E}"/>
                  </a:ext>
                </a:extLst>
              </p:cNvPr>
              <p:cNvSpPr/>
              <p:nvPr/>
            </p:nvSpPr>
            <p:spPr>
              <a:xfrm>
                <a:off x="4266664"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EB73EB1D-BE87-9998-E92E-B9913A688DC6}"/>
                  </a:ext>
                </a:extLst>
              </p:cNvPr>
              <p:cNvSpPr/>
              <p:nvPr/>
            </p:nvSpPr>
            <p:spPr>
              <a:xfrm>
                <a:off x="4484466"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D0D5A15E-652A-128E-9C10-6840070BE415}"/>
                  </a:ext>
                </a:extLst>
              </p:cNvPr>
              <p:cNvSpPr/>
              <p:nvPr/>
            </p:nvSpPr>
            <p:spPr>
              <a:xfrm>
                <a:off x="4713066"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E4ADA565-A7EA-E67C-3ED8-8AABFAE63305}"/>
                  </a:ext>
                </a:extLst>
              </p:cNvPr>
              <p:cNvSpPr/>
              <p:nvPr/>
            </p:nvSpPr>
            <p:spPr>
              <a:xfrm>
                <a:off x="4930868" y="2797332"/>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grpSp>
        <p:sp>
          <p:nvSpPr>
            <p:cNvPr id="121" name="Rectangle 120">
              <a:extLst>
                <a:ext uri="{FF2B5EF4-FFF2-40B4-BE49-F238E27FC236}">
                  <a16:creationId xmlns:a16="http://schemas.microsoft.com/office/drawing/2014/main" id="{367D7C82-030F-7BC2-E8A6-EA433106BBCA}"/>
                </a:ext>
              </a:extLst>
            </p:cNvPr>
            <p:cNvSpPr/>
            <p:nvPr/>
          </p:nvSpPr>
          <p:spPr>
            <a:xfrm>
              <a:off x="5008242"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AB02466D-72DE-B7FD-F1DD-7127CBC3C7C7}"/>
                </a:ext>
              </a:extLst>
            </p:cNvPr>
            <p:cNvSpPr/>
            <p:nvPr/>
          </p:nvSpPr>
          <p:spPr>
            <a:xfrm>
              <a:off x="4790440"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25024EB0-F4CD-E2F1-1E9B-89F89EC2229B}"/>
                </a:ext>
              </a:extLst>
            </p:cNvPr>
            <p:cNvSpPr/>
            <p:nvPr/>
          </p:nvSpPr>
          <p:spPr>
            <a:xfrm>
              <a:off x="4561840"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24" name="Rectangle 123">
              <a:extLst>
                <a:ext uri="{FF2B5EF4-FFF2-40B4-BE49-F238E27FC236}">
                  <a16:creationId xmlns:a16="http://schemas.microsoft.com/office/drawing/2014/main" id="{23CCE3B8-0552-81D4-73C7-8680F9D2F479}"/>
                </a:ext>
              </a:extLst>
            </p:cNvPr>
            <p:cNvSpPr/>
            <p:nvPr/>
          </p:nvSpPr>
          <p:spPr>
            <a:xfrm>
              <a:off x="4344038"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B08DD80A-6B67-28FC-7600-512339AEFFE3}"/>
                </a:ext>
              </a:extLst>
            </p:cNvPr>
            <p:cNvSpPr/>
            <p:nvPr/>
          </p:nvSpPr>
          <p:spPr>
            <a:xfrm>
              <a:off x="4115438"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26" name="Rectangle 125">
              <a:extLst>
                <a:ext uri="{FF2B5EF4-FFF2-40B4-BE49-F238E27FC236}">
                  <a16:creationId xmlns:a16="http://schemas.microsoft.com/office/drawing/2014/main" id="{6A9169C5-EDE7-D960-F98D-2CAF6DDCADE3}"/>
                </a:ext>
              </a:extLst>
            </p:cNvPr>
            <p:cNvSpPr/>
            <p:nvPr/>
          </p:nvSpPr>
          <p:spPr>
            <a:xfrm>
              <a:off x="3886838" y="371041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grpSp>
      <p:sp>
        <p:nvSpPr>
          <p:cNvPr id="135" name="TextBox 134">
            <a:extLst>
              <a:ext uri="{FF2B5EF4-FFF2-40B4-BE49-F238E27FC236}">
                <a16:creationId xmlns:a16="http://schemas.microsoft.com/office/drawing/2014/main" id="{FF5ABE16-FC67-AAA3-9EC7-D497679CA4EC}"/>
              </a:ext>
            </a:extLst>
          </p:cNvPr>
          <p:cNvSpPr txBox="1"/>
          <p:nvPr/>
        </p:nvSpPr>
        <p:spPr>
          <a:xfrm>
            <a:off x="2085019" y="1463331"/>
            <a:ext cx="1016505" cy="923330"/>
          </a:xfrm>
          <a:prstGeom prst="rect">
            <a:avLst/>
          </a:prstGeom>
          <a:noFill/>
          <a:ln>
            <a:solidFill>
              <a:srgbClr val="C00000"/>
            </a:solidFill>
            <a:prstDash val="dash"/>
          </a:ln>
        </p:spPr>
        <p:txBody>
          <a:bodyPr wrap="square" rtlCol="0">
            <a:spAutoFit/>
          </a:bodyPr>
          <a:lstStyle/>
          <a:p>
            <a:r>
              <a:rPr lang="en-US" dirty="0"/>
              <a:t>Write X</a:t>
            </a:r>
          </a:p>
          <a:p>
            <a:r>
              <a:rPr lang="en-US" dirty="0"/>
              <a:t>Write Y</a:t>
            </a:r>
          </a:p>
          <a:p>
            <a:r>
              <a:rPr lang="en-US" dirty="0"/>
              <a:t>Commit</a:t>
            </a:r>
          </a:p>
        </p:txBody>
      </p:sp>
      <p:sp>
        <p:nvSpPr>
          <p:cNvPr id="136" name="TextBox 135">
            <a:extLst>
              <a:ext uri="{FF2B5EF4-FFF2-40B4-BE49-F238E27FC236}">
                <a16:creationId xmlns:a16="http://schemas.microsoft.com/office/drawing/2014/main" id="{69D6BB1B-B56E-A7B9-10D4-D77CA07D7421}"/>
              </a:ext>
            </a:extLst>
          </p:cNvPr>
          <p:cNvSpPr txBox="1"/>
          <p:nvPr/>
        </p:nvSpPr>
        <p:spPr>
          <a:xfrm>
            <a:off x="6235349" y="1464496"/>
            <a:ext cx="1016505" cy="923330"/>
          </a:xfrm>
          <a:prstGeom prst="rect">
            <a:avLst/>
          </a:prstGeom>
          <a:noFill/>
          <a:ln>
            <a:solidFill>
              <a:srgbClr val="C00000"/>
            </a:solidFill>
            <a:prstDash val="dash"/>
          </a:ln>
        </p:spPr>
        <p:txBody>
          <a:bodyPr wrap="square" rtlCol="0">
            <a:spAutoFit/>
          </a:bodyPr>
          <a:lstStyle/>
          <a:p>
            <a:r>
              <a:rPr lang="en-US" dirty="0"/>
              <a:t>Read Y</a:t>
            </a:r>
          </a:p>
          <a:p>
            <a:r>
              <a:rPr lang="en-US" dirty="0"/>
              <a:t>Read X</a:t>
            </a:r>
          </a:p>
          <a:p>
            <a:r>
              <a:rPr lang="en-US" dirty="0"/>
              <a:t>Commit</a:t>
            </a:r>
          </a:p>
        </p:txBody>
      </p:sp>
      <p:sp>
        <p:nvSpPr>
          <p:cNvPr id="137" name="Right Arrow 136">
            <a:extLst>
              <a:ext uri="{FF2B5EF4-FFF2-40B4-BE49-F238E27FC236}">
                <a16:creationId xmlns:a16="http://schemas.microsoft.com/office/drawing/2014/main" id="{EB0C100A-7BC5-65A4-2EC5-1444321E4D97}"/>
              </a:ext>
            </a:extLst>
          </p:cNvPr>
          <p:cNvSpPr/>
          <p:nvPr/>
        </p:nvSpPr>
        <p:spPr>
          <a:xfrm>
            <a:off x="1699708" y="1524834"/>
            <a:ext cx="370566" cy="241984"/>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ight Arrow 137">
            <a:extLst>
              <a:ext uri="{FF2B5EF4-FFF2-40B4-BE49-F238E27FC236}">
                <a16:creationId xmlns:a16="http://schemas.microsoft.com/office/drawing/2014/main" id="{A92E41E3-236C-5A78-D35D-258E0AC9F476}"/>
              </a:ext>
            </a:extLst>
          </p:cNvPr>
          <p:cNvSpPr/>
          <p:nvPr/>
        </p:nvSpPr>
        <p:spPr>
          <a:xfrm>
            <a:off x="5847602" y="1519760"/>
            <a:ext cx="370566" cy="241984"/>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9D660B39-6F53-2CD1-9E3E-21972F020961}"/>
              </a:ext>
            </a:extLst>
          </p:cNvPr>
          <p:cNvSpPr/>
          <p:nvPr/>
        </p:nvSpPr>
        <p:spPr>
          <a:xfrm>
            <a:off x="845949" y="2708656"/>
            <a:ext cx="228600" cy="206504"/>
          </a:xfrm>
          <a:prstGeom prst="rect">
            <a:avLst/>
          </a:prstGeom>
          <a:solidFill>
            <a:schemeClr val="accent6"/>
          </a:solidFill>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41" name="Rectangle 140">
            <a:extLst>
              <a:ext uri="{FF2B5EF4-FFF2-40B4-BE49-F238E27FC236}">
                <a16:creationId xmlns:a16="http://schemas.microsoft.com/office/drawing/2014/main" id="{93EF231F-7E92-827B-B096-9BC83EAC5B6C}"/>
              </a:ext>
            </a:extLst>
          </p:cNvPr>
          <p:cNvSpPr/>
          <p:nvPr/>
        </p:nvSpPr>
        <p:spPr>
          <a:xfrm>
            <a:off x="1074549" y="2708656"/>
            <a:ext cx="228600" cy="206504"/>
          </a:xfrm>
          <a:prstGeom prst="rect">
            <a:avLst/>
          </a:prstGeom>
          <a:solidFill>
            <a:schemeClr val="accent6"/>
          </a:solidFill>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grpSp>
        <p:nvGrpSpPr>
          <p:cNvPr id="152" name="Group 151">
            <a:extLst>
              <a:ext uri="{FF2B5EF4-FFF2-40B4-BE49-F238E27FC236}">
                <a16:creationId xmlns:a16="http://schemas.microsoft.com/office/drawing/2014/main" id="{0AEF81DA-7CDF-54A4-BB38-1FCE45EA8F53}"/>
              </a:ext>
            </a:extLst>
          </p:cNvPr>
          <p:cNvGrpSpPr/>
          <p:nvPr/>
        </p:nvGrpSpPr>
        <p:grpSpPr>
          <a:xfrm>
            <a:off x="617349" y="3071405"/>
            <a:ext cx="1350004" cy="206504"/>
            <a:chOff x="617349" y="3071405"/>
            <a:chExt cx="1350004" cy="206504"/>
          </a:xfrm>
        </p:grpSpPr>
        <p:grpSp>
          <p:nvGrpSpPr>
            <p:cNvPr id="150" name="Group 149">
              <a:extLst>
                <a:ext uri="{FF2B5EF4-FFF2-40B4-BE49-F238E27FC236}">
                  <a16:creationId xmlns:a16="http://schemas.microsoft.com/office/drawing/2014/main" id="{05A7EB44-38F4-B02F-25F0-774D499424CD}"/>
                </a:ext>
              </a:extLst>
            </p:cNvPr>
            <p:cNvGrpSpPr/>
            <p:nvPr/>
          </p:nvGrpSpPr>
          <p:grpSpPr>
            <a:xfrm>
              <a:off x="617349" y="3071405"/>
              <a:ext cx="1350004" cy="206504"/>
              <a:chOff x="617349" y="3255954"/>
              <a:chExt cx="1350004" cy="206504"/>
            </a:xfrm>
          </p:grpSpPr>
          <p:sp>
            <p:nvSpPr>
              <p:cNvPr id="143" name="Rectangle 142">
                <a:extLst>
                  <a:ext uri="{FF2B5EF4-FFF2-40B4-BE49-F238E27FC236}">
                    <a16:creationId xmlns:a16="http://schemas.microsoft.com/office/drawing/2014/main" id="{7778A631-2E76-4691-7E7F-E7DAB1926992}"/>
                  </a:ext>
                </a:extLst>
              </p:cNvPr>
              <p:cNvSpPr/>
              <p:nvPr/>
            </p:nvSpPr>
            <p:spPr>
              <a:xfrm>
                <a:off x="845949" y="3255954"/>
                <a:ext cx="228600" cy="206504"/>
              </a:xfrm>
              <a:prstGeom prst="rect">
                <a:avLst/>
              </a:prstGeom>
              <a:solidFill>
                <a:schemeClr val="accent6"/>
              </a:solidFill>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44" name="Rectangle 143">
                <a:extLst>
                  <a:ext uri="{FF2B5EF4-FFF2-40B4-BE49-F238E27FC236}">
                    <a16:creationId xmlns:a16="http://schemas.microsoft.com/office/drawing/2014/main" id="{378B8151-CDE0-AE37-D4A9-EE006947B202}"/>
                  </a:ext>
                </a:extLst>
              </p:cNvPr>
              <p:cNvSpPr/>
              <p:nvPr/>
            </p:nvSpPr>
            <p:spPr>
              <a:xfrm>
                <a:off x="1074549" y="3255954"/>
                <a:ext cx="228600" cy="206504"/>
              </a:xfrm>
              <a:prstGeom prst="rect">
                <a:avLst/>
              </a:prstGeom>
              <a:solidFill>
                <a:schemeClr val="accent6"/>
              </a:solidFill>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47" name="Rectangle 146">
                <a:extLst>
                  <a:ext uri="{FF2B5EF4-FFF2-40B4-BE49-F238E27FC236}">
                    <a16:creationId xmlns:a16="http://schemas.microsoft.com/office/drawing/2014/main" id="{14E6F4C2-7F0A-CAE4-F944-25E2AA0455F1}"/>
                  </a:ext>
                </a:extLst>
              </p:cNvPr>
              <p:cNvSpPr/>
              <p:nvPr/>
            </p:nvSpPr>
            <p:spPr>
              <a:xfrm>
                <a:off x="1738753" y="3255954"/>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BD7BF41E-727B-94E6-40D5-17EAB8B06EA8}"/>
                  </a:ext>
                </a:extLst>
              </p:cNvPr>
              <p:cNvSpPr/>
              <p:nvPr/>
            </p:nvSpPr>
            <p:spPr>
              <a:xfrm>
                <a:off x="1520951" y="3255954"/>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1A4548FD-CBAC-07C0-A83A-2034D019BE4F}"/>
                  </a:ext>
                </a:extLst>
              </p:cNvPr>
              <p:cNvSpPr/>
              <p:nvPr/>
            </p:nvSpPr>
            <p:spPr>
              <a:xfrm>
                <a:off x="617349" y="3255954"/>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grpSp>
        <p:sp>
          <p:nvSpPr>
            <p:cNvPr id="151" name="Rectangle 150">
              <a:extLst>
                <a:ext uri="{FF2B5EF4-FFF2-40B4-BE49-F238E27FC236}">
                  <a16:creationId xmlns:a16="http://schemas.microsoft.com/office/drawing/2014/main" id="{A0FC8D61-39ED-694F-2B87-554B9863E5BD}"/>
                </a:ext>
              </a:extLst>
            </p:cNvPr>
            <p:cNvSpPr/>
            <p:nvPr/>
          </p:nvSpPr>
          <p:spPr>
            <a:xfrm>
              <a:off x="1303149" y="3071405"/>
              <a:ext cx="228600" cy="206504"/>
            </a:xfrm>
            <a:prstGeom prst="rect">
              <a:avLst/>
            </a:prstGeom>
            <a:ln w="12700"/>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grpSp>
      <p:cxnSp>
        <p:nvCxnSpPr>
          <p:cNvPr id="154" name="Straight Arrow Connector 153">
            <a:extLst>
              <a:ext uri="{FF2B5EF4-FFF2-40B4-BE49-F238E27FC236}">
                <a16:creationId xmlns:a16="http://schemas.microsoft.com/office/drawing/2014/main" id="{23055B26-31CE-606A-A136-95A482F74656}"/>
              </a:ext>
            </a:extLst>
          </p:cNvPr>
          <p:cNvCxnSpPr>
            <a:cxnSpLocks/>
            <a:stCxn id="136" idx="2"/>
          </p:cNvCxnSpPr>
          <p:nvPr/>
        </p:nvCxnSpPr>
        <p:spPr>
          <a:xfrm flipH="1">
            <a:off x="4488219" y="2387826"/>
            <a:ext cx="2255383" cy="8811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0" name="Straight Arrow Connector 159">
            <a:extLst>
              <a:ext uri="{FF2B5EF4-FFF2-40B4-BE49-F238E27FC236}">
                <a16:creationId xmlns:a16="http://schemas.microsoft.com/office/drawing/2014/main" id="{8516478F-D563-2F5F-DAFA-3FAA7AAFF75F}"/>
              </a:ext>
            </a:extLst>
          </p:cNvPr>
          <p:cNvCxnSpPr>
            <a:cxnSpLocks/>
          </p:cNvCxnSpPr>
          <p:nvPr/>
        </p:nvCxnSpPr>
        <p:spPr>
          <a:xfrm flipH="1" flipV="1">
            <a:off x="2070274" y="2813054"/>
            <a:ext cx="2329006" cy="45473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61" name="TextBox 160">
            <a:extLst>
              <a:ext uri="{FF2B5EF4-FFF2-40B4-BE49-F238E27FC236}">
                <a16:creationId xmlns:a16="http://schemas.microsoft.com/office/drawing/2014/main" id="{1ED2848A-8CAD-02D0-C2C8-BF6D663C7B34}"/>
              </a:ext>
            </a:extLst>
          </p:cNvPr>
          <p:cNvSpPr txBox="1"/>
          <p:nvPr/>
        </p:nvSpPr>
        <p:spPr>
          <a:xfrm rot="655287">
            <a:off x="2950428" y="2705711"/>
            <a:ext cx="654795" cy="369332"/>
          </a:xfrm>
          <a:prstGeom prst="rect">
            <a:avLst/>
          </a:prstGeom>
          <a:noFill/>
        </p:spPr>
        <p:txBody>
          <a:bodyPr wrap="none" rtlCol="0">
            <a:spAutoFit/>
          </a:bodyPr>
          <a:lstStyle/>
          <a:p>
            <a:r>
              <a:rPr lang="en-US" dirty="0"/>
              <a:t>Copy</a:t>
            </a:r>
          </a:p>
        </p:txBody>
      </p:sp>
    </p:spTree>
    <p:extLst>
      <p:ext uri="{BB962C8B-B14F-4D97-AF65-F5344CB8AC3E}">
        <p14:creationId xmlns:p14="http://schemas.microsoft.com/office/powerpoint/2010/main" val="291052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0.34583 0.11945 L 5.55556E-7 -4.93827E-6 " pathEditMode="relative" rAng="0" ptsTypes="AA">
                                      <p:cBhvr>
                                        <p:cTn id="8" dur="2000" fill="hold"/>
                                        <p:tgtEl>
                                          <p:spTgt spid="119"/>
                                        </p:tgtEl>
                                        <p:attrNameLst>
                                          <p:attrName>ppt_x</p:attrName>
                                          <p:attrName>ppt_y</p:attrName>
                                        </p:attrNameLst>
                                      </p:cBhvr>
                                      <p:rCtr x="-17378" y="-5988"/>
                                    </p:animMotion>
                                  </p:childTnLst>
                                </p:cTn>
                              </p:par>
                            </p:childTnLst>
                          </p:cTn>
                        </p:par>
                        <p:par>
                          <p:cTn id="9" fill="hold">
                            <p:stCondLst>
                              <p:cond delay="2000"/>
                            </p:stCondLst>
                            <p:childTnLst>
                              <p:par>
                                <p:cTn id="10" presetID="16" presetClass="entr" presetSubtype="37" fill="hold" nodeType="afterEffect">
                                  <p:stCondLst>
                                    <p:cond delay="0"/>
                                  </p:stCondLst>
                                  <p:childTnLst>
                                    <p:set>
                                      <p:cBhvr>
                                        <p:cTn id="11" dur="1" fill="hold">
                                          <p:stCondLst>
                                            <p:cond delay="0"/>
                                          </p:stCondLst>
                                        </p:cTn>
                                        <p:tgtEl>
                                          <p:spTgt spid="160"/>
                                        </p:tgtEl>
                                        <p:attrNameLst>
                                          <p:attrName>style.visibility</p:attrName>
                                        </p:attrNameLst>
                                      </p:cBhvr>
                                      <p:to>
                                        <p:strVal val="visible"/>
                                      </p:to>
                                    </p:set>
                                    <p:animEffect transition="in" filter="barn(outVertical)">
                                      <p:cBhvr>
                                        <p:cTn id="12" dur="500"/>
                                        <p:tgtEl>
                                          <p:spTgt spid="160"/>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161"/>
                                        </p:tgtEl>
                                        <p:attrNameLst>
                                          <p:attrName>style.visibility</p:attrName>
                                        </p:attrNameLst>
                                      </p:cBhvr>
                                      <p:to>
                                        <p:strVal val="visible"/>
                                      </p:to>
                                    </p:set>
                                    <p:animEffect transition="in" filter="barn(outVertical)">
                                      <p:cBhvr>
                                        <p:cTn id="15" dur="500"/>
                                        <p:tgtEl>
                                          <p:spTgt spid="16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1" nodeType="clickEffect">
                                  <p:stCondLst>
                                    <p:cond delay="0"/>
                                  </p:stCondLst>
                                  <p:childTnLst>
                                    <p:set>
                                      <p:cBhvr>
                                        <p:cTn id="19" dur="1" fill="hold">
                                          <p:stCondLst>
                                            <p:cond delay="0"/>
                                          </p:stCondLst>
                                        </p:cTn>
                                        <p:tgtEl>
                                          <p:spTgt spid="137"/>
                                        </p:tgtEl>
                                        <p:attrNameLst>
                                          <p:attrName>style.visibility</p:attrName>
                                        </p:attrNameLst>
                                      </p:cBhvr>
                                      <p:to>
                                        <p:strVal val="visible"/>
                                      </p:to>
                                    </p:set>
                                    <p:animEffect transition="in" filter="fade">
                                      <p:cBhvr>
                                        <p:cTn id="20" dur="500"/>
                                        <p:tgtEl>
                                          <p:spTgt spid="137"/>
                                        </p:tgtEl>
                                      </p:cBhvr>
                                    </p:animEffect>
                                  </p:childTnLst>
                                </p:cTn>
                              </p:par>
                              <p:par>
                                <p:cTn id="21" presetID="1" presetClass="exit" presetSubtype="0" fill="hold" grpId="1" nodeType="withEffect">
                                  <p:stCondLst>
                                    <p:cond delay="0"/>
                                  </p:stCondLst>
                                  <p:childTnLst>
                                    <p:set>
                                      <p:cBhvr>
                                        <p:cTn id="22" dur="1" fill="hold">
                                          <p:stCondLst>
                                            <p:cond delay="0"/>
                                          </p:stCondLst>
                                        </p:cTn>
                                        <p:tgtEl>
                                          <p:spTgt spid="161"/>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60"/>
                                        </p:tgtEl>
                                        <p:attrNameLst>
                                          <p:attrName>style.visibility</p:attrName>
                                        </p:attrNameLst>
                                      </p:cBhvr>
                                      <p:to>
                                        <p:strVal val="hidden"/>
                                      </p:to>
                                    </p:se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40"/>
                                        </p:tgtEl>
                                        <p:attrNameLst>
                                          <p:attrName>style.visibility</p:attrName>
                                        </p:attrNameLst>
                                      </p:cBhvr>
                                      <p:to>
                                        <p:strVal val="visible"/>
                                      </p:to>
                                    </p:set>
                                    <p:animEffect transition="in" filter="fade">
                                      <p:cBhvr>
                                        <p:cTn id="28" dur="500"/>
                                        <p:tgtEl>
                                          <p:spTgt spid="14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1" nodeType="clickEffect">
                                  <p:stCondLst>
                                    <p:cond delay="0"/>
                                  </p:stCondLst>
                                  <p:childTnLst>
                                    <p:set>
                                      <p:cBhvr>
                                        <p:cTn id="32" dur="1" fill="hold">
                                          <p:stCondLst>
                                            <p:cond delay="0"/>
                                          </p:stCondLst>
                                        </p:cTn>
                                        <p:tgtEl>
                                          <p:spTgt spid="138"/>
                                        </p:tgtEl>
                                        <p:attrNameLst>
                                          <p:attrName>style.visibility</p:attrName>
                                        </p:attrNameLst>
                                      </p:cBhvr>
                                      <p:to>
                                        <p:strVal val="visible"/>
                                      </p:to>
                                    </p:set>
                                    <p:animEffect transition="in" filter="fade">
                                      <p:cBhvr>
                                        <p:cTn id="33" dur="500"/>
                                        <p:tgtEl>
                                          <p:spTgt spid="138"/>
                                        </p:tgtEl>
                                      </p:cBhvr>
                                    </p:animEffect>
                                  </p:childTnLst>
                                </p:cTn>
                              </p:par>
                            </p:childTnLst>
                          </p:cTn>
                        </p:par>
                        <p:par>
                          <p:cTn id="34" fill="hold">
                            <p:stCondLst>
                              <p:cond delay="500"/>
                            </p:stCondLst>
                            <p:childTnLst>
                              <p:par>
                                <p:cTn id="35" presetID="22" presetClass="entr" presetSubtype="1" fill="hold" nodeType="afterEffect">
                                  <p:stCondLst>
                                    <p:cond delay="0"/>
                                  </p:stCondLst>
                                  <p:childTnLst>
                                    <p:set>
                                      <p:cBhvr>
                                        <p:cTn id="36" dur="1" fill="hold">
                                          <p:stCondLst>
                                            <p:cond delay="0"/>
                                          </p:stCondLst>
                                        </p:cTn>
                                        <p:tgtEl>
                                          <p:spTgt spid="154"/>
                                        </p:tgtEl>
                                        <p:attrNameLst>
                                          <p:attrName>style.visibility</p:attrName>
                                        </p:attrNameLst>
                                      </p:cBhvr>
                                      <p:to>
                                        <p:strVal val="visible"/>
                                      </p:to>
                                    </p:set>
                                    <p:animEffect transition="in" filter="wipe(up)">
                                      <p:cBhvr>
                                        <p:cTn id="37" dur="500"/>
                                        <p:tgtEl>
                                          <p:spTgt spid="154"/>
                                        </p:tgtEl>
                                      </p:cBhvr>
                                    </p:animEffect>
                                  </p:childTnLst>
                                </p:cTn>
                              </p:par>
                            </p:childTnLst>
                          </p:cTn>
                        </p:par>
                        <p:par>
                          <p:cTn id="38" fill="hold">
                            <p:stCondLst>
                              <p:cond delay="1000"/>
                            </p:stCondLst>
                            <p:childTnLst>
                              <p:par>
                                <p:cTn id="39" presetID="42" presetClass="path" presetSubtype="0" accel="50000" decel="50000" fill="hold" grpId="3" nodeType="afterEffect">
                                  <p:stCondLst>
                                    <p:cond delay="0"/>
                                  </p:stCondLst>
                                  <p:childTnLst>
                                    <p:animMotion origin="layout" path="M -2.22222E-6 2.83951E-6 L 0.00104 0.05555 " pathEditMode="relative" rAng="0" ptsTypes="AA">
                                      <p:cBhvr>
                                        <p:cTn id="40" dur="500" fill="hold"/>
                                        <p:tgtEl>
                                          <p:spTgt spid="138"/>
                                        </p:tgtEl>
                                        <p:attrNameLst>
                                          <p:attrName>ppt_x</p:attrName>
                                          <p:attrName>ppt_y</p:attrName>
                                        </p:attrNameLst>
                                      </p:cBhvr>
                                      <p:rCtr x="52" y="2778"/>
                                    </p:animMotion>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grpId="4" nodeType="clickEffect">
                                  <p:stCondLst>
                                    <p:cond delay="0"/>
                                  </p:stCondLst>
                                  <p:childTnLst>
                                    <p:animMotion origin="layout" path="M 0.00104 0.05555 L 0.00104 0.10648 " pathEditMode="relative" rAng="0" ptsTypes="AA">
                                      <p:cBhvr>
                                        <p:cTn id="44" dur="500" fill="hold"/>
                                        <p:tgtEl>
                                          <p:spTgt spid="138"/>
                                        </p:tgtEl>
                                        <p:attrNameLst>
                                          <p:attrName>ppt_x</p:attrName>
                                          <p:attrName>ppt_y</p:attrName>
                                        </p:attrNameLst>
                                      </p:cBhvr>
                                      <p:rCtr x="0" y="2654"/>
                                    </p:animMotion>
                                  </p:childTnLst>
                                </p:cTn>
                              </p:par>
                            </p:childTnLst>
                          </p:cTn>
                        </p:par>
                        <p:par>
                          <p:cTn id="45" fill="hold">
                            <p:stCondLst>
                              <p:cond delay="500"/>
                            </p:stCondLst>
                            <p:childTnLst>
                              <p:par>
                                <p:cTn id="46" presetID="1" presetClass="exit" presetSubtype="0" fill="hold" nodeType="afterEffect">
                                  <p:stCondLst>
                                    <p:cond delay="0"/>
                                  </p:stCondLst>
                                  <p:childTnLst>
                                    <p:set>
                                      <p:cBhvr>
                                        <p:cTn id="47" dur="1" fill="hold">
                                          <p:stCondLst>
                                            <p:cond delay="0"/>
                                          </p:stCondLst>
                                        </p:cTn>
                                        <p:tgtEl>
                                          <p:spTgt spid="154"/>
                                        </p:tgtEl>
                                        <p:attrNameLst>
                                          <p:attrName>style.visibility</p:attrName>
                                        </p:attrNameLst>
                                      </p:cBhvr>
                                      <p:to>
                                        <p:strVal val="hidden"/>
                                      </p:to>
                                    </p:set>
                                  </p:childTnLst>
                                </p:cTn>
                              </p:par>
                            </p:childTnLst>
                          </p:cTn>
                        </p:par>
                        <p:par>
                          <p:cTn id="48" fill="hold">
                            <p:stCondLst>
                              <p:cond delay="500"/>
                            </p:stCondLst>
                            <p:childTnLst>
                              <p:par>
                                <p:cTn id="49" presetID="1" presetClass="exit" presetSubtype="0" fill="hold" grpId="2" nodeType="afterEffect">
                                  <p:stCondLst>
                                    <p:cond delay="0"/>
                                  </p:stCondLst>
                                  <p:childTnLst>
                                    <p:set>
                                      <p:cBhvr>
                                        <p:cTn id="50" dur="1" fill="hold">
                                          <p:stCondLst>
                                            <p:cond delay="0"/>
                                          </p:stCondLst>
                                        </p:cTn>
                                        <p:tgtEl>
                                          <p:spTgt spid="138"/>
                                        </p:tgtEl>
                                        <p:attrNameLst>
                                          <p:attrName>style.visibility</p:attrName>
                                        </p:attrNameLst>
                                      </p:cBhvr>
                                      <p:to>
                                        <p:strVal val="hidden"/>
                                      </p:to>
                                    </p:set>
                                  </p:childTnLst>
                                </p:cTn>
                              </p:par>
                              <p:par>
                                <p:cTn id="51" presetID="42" presetClass="path" presetSubtype="0" accel="50000" decel="50000" fill="hold" grpId="0" nodeType="withEffect">
                                  <p:stCondLst>
                                    <p:cond delay="0"/>
                                  </p:stCondLst>
                                  <p:childTnLst>
                                    <p:animMotion origin="layout" path="M 3.61111E-6 -1.7284E-6 L -0.00035 0.05679 " pathEditMode="relative" rAng="0" ptsTypes="AA">
                                      <p:cBhvr>
                                        <p:cTn id="52" dur="1000" fill="hold"/>
                                        <p:tgtEl>
                                          <p:spTgt spid="137"/>
                                        </p:tgtEl>
                                        <p:attrNameLst>
                                          <p:attrName>ppt_x</p:attrName>
                                          <p:attrName>ppt_y</p:attrName>
                                        </p:attrNameLst>
                                      </p:cBhvr>
                                      <p:rCtr x="-17" y="2840"/>
                                    </p:animMotion>
                                  </p:childTnLst>
                                </p:cTn>
                              </p:par>
                            </p:childTnLst>
                          </p:cTn>
                        </p:par>
                        <p:par>
                          <p:cTn id="53" fill="hold">
                            <p:stCondLst>
                              <p:cond delay="1500"/>
                            </p:stCondLst>
                            <p:childTnLst>
                              <p:par>
                                <p:cTn id="54" presetID="1" presetClass="entr" presetSubtype="0" fill="hold" grpId="1" nodeType="afterEffect">
                                  <p:stCondLst>
                                    <p:cond delay="0"/>
                                  </p:stCondLst>
                                  <p:childTnLst>
                                    <p:set>
                                      <p:cBhvr>
                                        <p:cTn id="55" dur="1" fill="hold">
                                          <p:stCondLst>
                                            <p:cond delay="0"/>
                                          </p:stCondLst>
                                        </p:cTn>
                                        <p:tgtEl>
                                          <p:spTgt spid="141"/>
                                        </p:tgtEl>
                                        <p:attrNameLst>
                                          <p:attrName>style.visibility</p:attrName>
                                        </p:attrNameLst>
                                      </p:cBhvr>
                                      <p:to>
                                        <p:strVal val="visible"/>
                                      </p:to>
                                    </p:set>
                                  </p:childTnLst>
                                </p:cTn>
                              </p:par>
                            </p:childTnLst>
                          </p:cTn>
                        </p:par>
                        <p:par>
                          <p:cTn id="56" fill="hold">
                            <p:stCondLst>
                              <p:cond delay="1500"/>
                            </p:stCondLst>
                            <p:childTnLst>
                              <p:par>
                                <p:cTn id="57" presetID="42" presetClass="path" presetSubtype="0" accel="50000" decel="50000" fill="hold" grpId="2" nodeType="afterEffect">
                                  <p:stCondLst>
                                    <p:cond delay="500"/>
                                  </p:stCondLst>
                                  <p:childTnLst>
                                    <p:animMotion origin="layout" path="M -0.00035 0.05679 L 0.00086 0.10772 " pathEditMode="relative" rAng="0" ptsTypes="AA">
                                      <p:cBhvr>
                                        <p:cTn id="58" dur="1000" fill="hold"/>
                                        <p:tgtEl>
                                          <p:spTgt spid="137"/>
                                        </p:tgtEl>
                                        <p:attrNameLst>
                                          <p:attrName>ppt_x</p:attrName>
                                          <p:attrName>ppt_y</p:attrName>
                                        </p:attrNameLst>
                                      </p:cBhvr>
                                      <p:rCtr x="0" y="2716"/>
                                    </p:animMotion>
                                  </p:childTnLst>
                                </p:cTn>
                              </p:par>
                            </p:childTnLst>
                          </p:cTn>
                        </p:par>
                        <p:par>
                          <p:cTn id="59" fill="hold">
                            <p:stCondLst>
                              <p:cond delay="3000"/>
                            </p:stCondLst>
                            <p:childTnLst>
                              <p:par>
                                <p:cTn id="60" presetID="1" presetClass="entr" presetSubtype="0" fill="hold" nodeType="afterEffect">
                                  <p:stCondLst>
                                    <p:cond delay="0"/>
                                  </p:stCondLst>
                                  <p:childTnLst>
                                    <p:set>
                                      <p:cBhvr>
                                        <p:cTn id="61" dur="1" fill="hold">
                                          <p:stCondLst>
                                            <p:cond delay="0"/>
                                          </p:stCondLst>
                                        </p:cTn>
                                        <p:tgtEl>
                                          <p:spTgt spid="152"/>
                                        </p:tgtEl>
                                        <p:attrNameLst>
                                          <p:attrName>style.visibility</p:attrName>
                                        </p:attrNameLst>
                                      </p:cBhvr>
                                      <p:to>
                                        <p:strVal val="visible"/>
                                      </p:to>
                                    </p:set>
                                  </p:childTnLst>
                                </p:cTn>
                              </p:par>
                              <p:par>
                                <p:cTn id="62" presetID="42" presetClass="path" presetSubtype="0" accel="50000" decel="50000" fill="hold" nodeType="withEffect">
                                  <p:stCondLst>
                                    <p:cond delay="0"/>
                                  </p:stCondLst>
                                  <p:childTnLst>
                                    <p:animMotion origin="layout" path="M 5.55556E-7 -0.07068 L 0.34583 0.04876 " pathEditMode="relative" rAng="0" ptsTypes="AA">
                                      <p:cBhvr>
                                        <p:cTn id="63" dur="2000" fill="hold"/>
                                        <p:tgtEl>
                                          <p:spTgt spid="152"/>
                                        </p:tgtEl>
                                        <p:attrNameLst>
                                          <p:attrName>ppt_x</p:attrName>
                                          <p:attrName>ppt_y</p:attrName>
                                        </p:attrNameLst>
                                      </p:cBhvr>
                                      <p:rCtr x="17378" y="5586"/>
                                    </p:animMotion>
                                  </p:childTnLst>
                                </p:cTn>
                              </p:par>
                              <p:par>
                                <p:cTn id="64" presetID="1" presetClass="exit" presetSubtype="0" fill="hold" nodeType="withEffect">
                                  <p:stCondLst>
                                    <p:cond delay="0"/>
                                  </p:stCondLst>
                                  <p:childTnLst>
                                    <p:set>
                                      <p:cBhvr>
                                        <p:cTn id="65" dur="1" fill="hold">
                                          <p:stCondLst>
                                            <p:cond delay="0"/>
                                          </p:stCondLst>
                                        </p:cTn>
                                        <p:tgtEl>
                                          <p:spTgt spid="119"/>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140"/>
                                        </p:tgtEl>
                                        <p:attrNameLst>
                                          <p:attrName>style.visibility</p:attrName>
                                        </p:attrNameLst>
                                      </p:cBhvr>
                                      <p:to>
                                        <p:strVal val="hidden"/>
                                      </p:to>
                                    </p:set>
                                  </p:childTnLst>
                                </p:cTn>
                              </p:par>
                              <p:par>
                                <p:cTn id="68" presetID="1" presetClass="exit" presetSubtype="0" fill="hold" grpId="2" nodeType="withEffect">
                                  <p:stCondLst>
                                    <p:cond delay="0"/>
                                  </p:stCondLst>
                                  <p:childTnLst>
                                    <p:set>
                                      <p:cBhvr>
                                        <p:cTn id="69" dur="1" fill="hold">
                                          <p:stCondLst>
                                            <p:cond delay="0"/>
                                          </p:stCondLst>
                                        </p:cTn>
                                        <p:tgtEl>
                                          <p:spTgt spid="1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137" grpId="1" animBg="1"/>
      <p:bldP spid="137" grpId="2" animBg="1"/>
      <p:bldP spid="138" grpId="1" animBg="1"/>
      <p:bldP spid="138" grpId="2" animBg="1"/>
      <p:bldP spid="138" grpId="3" animBg="1"/>
      <p:bldP spid="138" grpId="4" animBg="1"/>
      <p:bldP spid="140" grpId="0" animBg="1"/>
      <p:bldP spid="140" grpId="1" animBg="1"/>
      <p:bldP spid="141" grpId="1" animBg="1"/>
      <p:bldP spid="141" grpId="2" animBg="1"/>
      <p:bldP spid="161" grpId="0"/>
      <p:bldP spid="161"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E5326F-B3FD-C05F-B697-46EFF5834EF8}"/>
              </a:ext>
            </a:extLst>
          </p:cNvPr>
          <p:cNvSpPr>
            <a:spLocks noGrp="1"/>
          </p:cNvSpPr>
          <p:nvPr>
            <p:ph type="title"/>
          </p:nvPr>
        </p:nvSpPr>
        <p:spPr/>
        <p:txBody>
          <a:bodyPr/>
          <a:lstStyle/>
          <a:p>
            <a:r>
              <a:rPr lang="en-US" dirty="0"/>
              <a:t>Current systems: Eager copying</a:t>
            </a:r>
          </a:p>
        </p:txBody>
      </p:sp>
      <p:sp>
        <p:nvSpPr>
          <p:cNvPr id="24" name="TextBox 23">
            <a:extLst>
              <a:ext uri="{FF2B5EF4-FFF2-40B4-BE49-F238E27FC236}">
                <a16:creationId xmlns:a16="http://schemas.microsoft.com/office/drawing/2014/main" id="{86E6F846-5B06-E98D-C2E4-BC1EC1D41F9D}"/>
              </a:ext>
            </a:extLst>
          </p:cNvPr>
          <p:cNvSpPr txBox="1"/>
          <p:nvPr/>
        </p:nvSpPr>
        <p:spPr>
          <a:xfrm>
            <a:off x="3141978" y="1818735"/>
            <a:ext cx="2716622" cy="646331"/>
          </a:xfrm>
          <a:prstGeom prst="rect">
            <a:avLst/>
          </a:prstGeom>
          <a:noFill/>
          <a:ln>
            <a:solidFill>
              <a:srgbClr val="C00000"/>
            </a:solidFill>
            <a:prstDash val="dash"/>
          </a:ln>
        </p:spPr>
        <p:txBody>
          <a:bodyPr wrap="square" rtlCol="0">
            <a:spAutoFit/>
          </a:bodyPr>
          <a:lstStyle/>
          <a:p>
            <a:r>
              <a:rPr lang="en-US" dirty="0">
                <a:latin typeface="Monaco" pitchFamily="2" charset="77"/>
              </a:rPr>
              <a:t>Copy </a:t>
            </a:r>
            <a:r>
              <a:rPr lang="en-US" dirty="0" err="1">
                <a:solidFill>
                  <a:srgbClr val="00B050"/>
                </a:solidFill>
                <a:latin typeface="Monaco" pitchFamily="2" charset="77"/>
              </a:rPr>
              <a:t>Src</a:t>
            </a:r>
            <a:r>
              <a:rPr lang="en-US" dirty="0">
                <a:latin typeface="Monaco" pitchFamily="2" charset="77"/>
              </a:rPr>
              <a:t> to </a:t>
            </a:r>
            <a:r>
              <a:rPr lang="en-US" dirty="0" err="1">
                <a:solidFill>
                  <a:srgbClr val="0070C0"/>
                </a:solidFill>
                <a:latin typeface="Monaco" pitchFamily="2" charset="77"/>
              </a:rPr>
              <a:t>Dest</a:t>
            </a:r>
            <a:endParaRPr lang="en-US" dirty="0">
              <a:latin typeface="Monaco" pitchFamily="2" charset="77"/>
            </a:endParaRPr>
          </a:p>
          <a:p>
            <a:r>
              <a:rPr lang="en-US" dirty="0">
                <a:latin typeface="Monaco" pitchFamily="2" charset="77"/>
              </a:rPr>
              <a:t>Read</a:t>
            </a:r>
            <a:endParaRPr lang="en-US" dirty="0">
              <a:solidFill>
                <a:srgbClr val="00B050"/>
              </a:solidFill>
              <a:latin typeface="Monaco" pitchFamily="2" charset="77"/>
            </a:endParaRPr>
          </a:p>
        </p:txBody>
      </p:sp>
      <p:sp>
        <p:nvSpPr>
          <p:cNvPr id="30" name="Right Arrow 29">
            <a:extLst>
              <a:ext uri="{FF2B5EF4-FFF2-40B4-BE49-F238E27FC236}">
                <a16:creationId xmlns:a16="http://schemas.microsoft.com/office/drawing/2014/main" id="{5A7BA9CE-A409-1B7B-CE36-5701E110A042}"/>
              </a:ext>
            </a:extLst>
          </p:cNvPr>
          <p:cNvSpPr/>
          <p:nvPr/>
        </p:nvSpPr>
        <p:spPr>
          <a:xfrm>
            <a:off x="2622987" y="1887558"/>
            <a:ext cx="479181" cy="241984"/>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333479A1-0823-BF48-BF1F-D69F86127555}"/>
              </a:ext>
            </a:extLst>
          </p:cNvPr>
          <p:cNvSpPr txBox="1"/>
          <p:nvPr/>
        </p:nvSpPr>
        <p:spPr>
          <a:xfrm>
            <a:off x="3802377" y="2095734"/>
            <a:ext cx="1139580" cy="369332"/>
          </a:xfrm>
          <a:prstGeom prst="rect">
            <a:avLst/>
          </a:prstGeom>
          <a:noFill/>
        </p:spPr>
        <p:txBody>
          <a:bodyPr wrap="square">
            <a:spAutoFit/>
          </a:bodyPr>
          <a:lstStyle/>
          <a:p>
            <a:r>
              <a:rPr lang="en-US" dirty="0" err="1">
                <a:solidFill>
                  <a:srgbClr val="00B050"/>
                </a:solidFill>
                <a:latin typeface="Monaco" pitchFamily="2" charset="77"/>
              </a:rPr>
              <a:t>Dest</a:t>
            </a:r>
            <a:r>
              <a:rPr lang="en-US" dirty="0">
                <a:solidFill>
                  <a:srgbClr val="00B050"/>
                </a:solidFill>
                <a:latin typeface="Monaco" pitchFamily="2" charset="77"/>
              </a:rPr>
              <a:t>[1]</a:t>
            </a:r>
            <a:endParaRPr lang="en-US" dirty="0"/>
          </a:p>
        </p:txBody>
      </p:sp>
      <p:sp>
        <p:nvSpPr>
          <p:cNvPr id="56" name="TextBox 55">
            <a:extLst>
              <a:ext uri="{FF2B5EF4-FFF2-40B4-BE49-F238E27FC236}">
                <a16:creationId xmlns:a16="http://schemas.microsoft.com/office/drawing/2014/main" id="{0D7556A1-3C04-B357-1D36-6691751ED725}"/>
              </a:ext>
            </a:extLst>
          </p:cNvPr>
          <p:cNvSpPr txBox="1"/>
          <p:nvPr/>
        </p:nvSpPr>
        <p:spPr>
          <a:xfrm>
            <a:off x="3802377" y="2095734"/>
            <a:ext cx="1139580" cy="369332"/>
          </a:xfrm>
          <a:prstGeom prst="rect">
            <a:avLst/>
          </a:prstGeom>
          <a:noFill/>
        </p:spPr>
        <p:txBody>
          <a:bodyPr wrap="square">
            <a:spAutoFit/>
          </a:bodyPr>
          <a:lstStyle/>
          <a:p>
            <a:r>
              <a:rPr lang="en-US" dirty="0" err="1">
                <a:solidFill>
                  <a:srgbClr val="4B2E83"/>
                </a:solidFill>
                <a:latin typeface="Monaco" pitchFamily="2" charset="77"/>
              </a:rPr>
              <a:t>Dest</a:t>
            </a:r>
            <a:r>
              <a:rPr lang="en-US" dirty="0">
                <a:solidFill>
                  <a:srgbClr val="4B2E83"/>
                </a:solidFill>
                <a:latin typeface="Monaco" pitchFamily="2" charset="77"/>
              </a:rPr>
              <a:t>[1]</a:t>
            </a:r>
            <a:endParaRPr lang="en-US" dirty="0">
              <a:solidFill>
                <a:srgbClr val="4B2E83"/>
              </a:solidFill>
            </a:endParaRPr>
          </a:p>
        </p:txBody>
      </p:sp>
      <p:grpSp>
        <p:nvGrpSpPr>
          <p:cNvPr id="9" name="Group 8">
            <a:extLst>
              <a:ext uri="{FF2B5EF4-FFF2-40B4-BE49-F238E27FC236}">
                <a16:creationId xmlns:a16="http://schemas.microsoft.com/office/drawing/2014/main" id="{37E7C1D2-110A-9054-CFB9-E99F3A87C182}"/>
              </a:ext>
            </a:extLst>
          </p:cNvPr>
          <p:cNvGrpSpPr/>
          <p:nvPr/>
        </p:nvGrpSpPr>
        <p:grpSpPr>
          <a:xfrm>
            <a:off x="3318131" y="3727698"/>
            <a:ext cx="2507739" cy="655082"/>
            <a:chOff x="3330007" y="3727698"/>
            <a:chExt cx="2507739" cy="655082"/>
          </a:xfrm>
        </p:grpSpPr>
        <p:sp>
          <p:nvSpPr>
            <p:cNvPr id="26" name="Rectangle 25">
              <a:extLst>
                <a:ext uri="{FF2B5EF4-FFF2-40B4-BE49-F238E27FC236}">
                  <a16:creationId xmlns:a16="http://schemas.microsoft.com/office/drawing/2014/main" id="{8725886F-B59A-CA44-B376-2F81FA439501}"/>
                </a:ext>
              </a:extLst>
            </p:cNvPr>
            <p:cNvSpPr/>
            <p:nvPr/>
          </p:nvSpPr>
          <p:spPr>
            <a:xfrm>
              <a:off x="3627695" y="3727698"/>
              <a:ext cx="297688" cy="285750"/>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3" name="Rectangle 52">
              <a:extLst>
                <a:ext uri="{FF2B5EF4-FFF2-40B4-BE49-F238E27FC236}">
                  <a16:creationId xmlns:a16="http://schemas.microsoft.com/office/drawing/2014/main" id="{CD39AA4E-275F-4A1B-6D72-739A3E5E3C9C}"/>
                </a:ext>
              </a:extLst>
            </p:cNvPr>
            <p:cNvSpPr/>
            <p:nvPr/>
          </p:nvSpPr>
          <p:spPr>
            <a:xfrm>
              <a:off x="4944618" y="3727698"/>
              <a:ext cx="297688" cy="28575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2" name="TextBox 1">
              <a:extLst>
                <a:ext uri="{FF2B5EF4-FFF2-40B4-BE49-F238E27FC236}">
                  <a16:creationId xmlns:a16="http://schemas.microsoft.com/office/drawing/2014/main" id="{0C61F824-C655-FE5B-1724-D79CFBE5E137}"/>
                </a:ext>
              </a:extLst>
            </p:cNvPr>
            <p:cNvSpPr txBox="1"/>
            <p:nvPr/>
          </p:nvSpPr>
          <p:spPr>
            <a:xfrm>
              <a:off x="3447078" y="4013448"/>
              <a:ext cx="606897" cy="369332"/>
            </a:xfrm>
            <a:prstGeom prst="rect">
              <a:avLst/>
            </a:prstGeom>
            <a:noFill/>
          </p:spPr>
          <p:txBody>
            <a:bodyPr wrap="none" rtlCol="0">
              <a:spAutoFit/>
            </a:bodyPr>
            <a:lstStyle/>
            <a:p>
              <a:r>
                <a:rPr lang="en-US" dirty="0" err="1"/>
                <a:t>Dest</a:t>
              </a:r>
              <a:endParaRPr lang="en-US" dirty="0"/>
            </a:p>
          </p:txBody>
        </p:sp>
        <p:sp>
          <p:nvSpPr>
            <p:cNvPr id="3" name="TextBox 2">
              <a:extLst>
                <a:ext uri="{FF2B5EF4-FFF2-40B4-BE49-F238E27FC236}">
                  <a16:creationId xmlns:a16="http://schemas.microsoft.com/office/drawing/2014/main" id="{9D1F6394-EF42-7B02-57F2-400976400E2C}"/>
                </a:ext>
              </a:extLst>
            </p:cNvPr>
            <p:cNvSpPr txBox="1"/>
            <p:nvPr/>
          </p:nvSpPr>
          <p:spPr>
            <a:xfrm>
              <a:off x="5153877" y="4013448"/>
              <a:ext cx="464999" cy="369332"/>
            </a:xfrm>
            <a:prstGeom prst="rect">
              <a:avLst/>
            </a:prstGeom>
            <a:noFill/>
          </p:spPr>
          <p:txBody>
            <a:bodyPr wrap="none" rtlCol="0">
              <a:spAutoFit/>
            </a:bodyPr>
            <a:lstStyle/>
            <a:p>
              <a:r>
                <a:rPr lang="en-US" dirty="0" err="1"/>
                <a:t>Src</a:t>
              </a:r>
              <a:endParaRPr lang="en-US" dirty="0"/>
            </a:p>
          </p:txBody>
        </p:sp>
        <p:sp>
          <p:nvSpPr>
            <p:cNvPr id="4" name="Rectangle 3">
              <a:extLst>
                <a:ext uri="{FF2B5EF4-FFF2-40B4-BE49-F238E27FC236}">
                  <a16:creationId xmlns:a16="http://schemas.microsoft.com/office/drawing/2014/main" id="{9E871688-8982-2387-CF64-630195071921}"/>
                </a:ext>
              </a:extLst>
            </p:cNvPr>
            <p:cNvSpPr/>
            <p:nvPr/>
          </p:nvSpPr>
          <p:spPr>
            <a:xfrm>
              <a:off x="3925383" y="3727698"/>
              <a:ext cx="297688" cy="285750"/>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6" name="Rectangle 5">
              <a:extLst>
                <a:ext uri="{FF2B5EF4-FFF2-40B4-BE49-F238E27FC236}">
                  <a16:creationId xmlns:a16="http://schemas.microsoft.com/office/drawing/2014/main" id="{8A91F6A1-7882-8090-8947-5FF99719AAD3}"/>
                </a:ext>
              </a:extLst>
            </p:cNvPr>
            <p:cNvSpPr/>
            <p:nvPr/>
          </p:nvSpPr>
          <p:spPr>
            <a:xfrm>
              <a:off x="3330007" y="3727698"/>
              <a:ext cx="297688" cy="285750"/>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7" name="Rectangle 6">
              <a:extLst>
                <a:ext uri="{FF2B5EF4-FFF2-40B4-BE49-F238E27FC236}">
                  <a16:creationId xmlns:a16="http://schemas.microsoft.com/office/drawing/2014/main" id="{DBE29DC7-BCCD-6AC7-2D17-50F0E60A0F4C}"/>
                </a:ext>
              </a:extLst>
            </p:cNvPr>
            <p:cNvSpPr/>
            <p:nvPr/>
          </p:nvSpPr>
          <p:spPr>
            <a:xfrm>
              <a:off x="5242305" y="3727698"/>
              <a:ext cx="297688" cy="28575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8" name="Rectangle 7">
              <a:extLst>
                <a:ext uri="{FF2B5EF4-FFF2-40B4-BE49-F238E27FC236}">
                  <a16:creationId xmlns:a16="http://schemas.microsoft.com/office/drawing/2014/main" id="{E99D5439-C2A1-7592-CA95-217CDA933419}"/>
                </a:ext>
              </a:extLst>
            </p:cNvPr>
            <p:cNvSpPr/>
            <p:nvPr/>
          </p:nvSpPr>
          <p:spPr>
            <a:xfrm>
              <a:off x="5540058" y="3727698"/>
              <a:ext cx="297688" cy="28575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grpSp>
      <p:sp>
        <p:nvSpPr>
          <p:cNvPr id="52" name="Rectangle 51">
            <a:extLst>
              <a:ext uri="{FF2B5EF4-FFF2-40B4-BE49-F238E27FC236}">
                <a16:creationId xmlns:a16="http://schemas.microsoft.com/office/drawing/2014/main" id="{32C204FB-1C9A-4004-4D8D-0480E0985E79}"/>
              </a:ext>
            </a:extLst>
          </p:cNvPr>
          <p:cNvSpPr/>
          <p:nvPr/>
        </p:nvSpPr>
        <p:spPr>
          <a:xfrm>
            <a:off x="4932211" y="3727698"/>
            <a:ext cx="894126" cy="285750"/>
          </a:xfrm>
          <a:prstGeom prst="rect">
            <a:avLst/>
          </a:prstGeom>
          <a:solidFill>
            <a:srgbClr val="00B05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Rectangle 9">
            <a:extLst>
              <a:ext uri="{FF2B5EF4-FFF2-40B4-BE49-F238E27FC236}">
                <a16:creationId xmlns:a16="http://schemas.microsoft.com/office/drawing/2014/main" id="{BD5BB9AF-99BB-F98C-E6BD-28800DDE9B33}"/>
              </a:ext>
            </a:extLst>
          </p:cNvPr>
          <p:cNvSpPr/>
          <p:nvPr/>
        </p:nvSpPr>
        <p:spPr>
          <a:xfrm>
            <a:off x="3317634" y="3727698"/>
            <a:ext cx="297688" cy="285750"/>
          </a:xfrm>
          <a:prstGeom prst="rect">
            <a:avLst/>
          </a:prstGeom>
          <a:solidFill>
            <a:srgbClr val="00B05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2" name="Rectangle 11">
            <a:extLst>
              <a:ext uri="{FF2B5EF4-FFF2-40B4-BE49-F238E27FC236}">
                <a16:creationId xmlns:a16="http://schemas.microsoft.com/office/drawing/2014/main" id="{17864E7B-A43D-1B69-EC86-B6BF6AF7D2FF}"/>
              </a:ext>
            </a:extLst>
          </p:cNvPr>
          <p:cNvSpPr/>
          <p:nvPr/>
        </p:nvSpPr>
        <p:spPr>
          <a:xfrm>
            <a:off x="3613830" y="3727698"/>
            <a:ext cx="297688" cy="285750"/>
          </a:xfrm>
          <a:prstGeom prst="rect">
            <a:avLst/>
          </a:prstGeom>
          <a:solidFill>
            <a:srgbClr val="00B05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Rectangle 10">
            <a:extLst>
              <a:ext uri="{FF2B5EF4-FFF2-40B4-BE49-F238E27FC236}">
                <a16:creationId xmlns:a16="http://schemas.microsoft.com/office/drawing/2014/main" id="{2A89F96A-F1F0-693D-6994-5CAC8CC49E88}"/>
              </a:ext>
            </a:extLst>
          </p:cNvPr>
          <p:cNvSpPr/>
          <p:nvPr/>
        </p:nvSpPr>
        <p:spPr>
          <a:xfrm>
            <a:off x="3912513" y="3727698"/>
            <a:ext cx="297688" cy="285750"/>
          </a:xfrm>
          <a:prstGeom prst="rect">
            <a:avLst/>
          </a:prstGeom>
          <a:solidFill>
            <a:srgbClr val="00B05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77" name="Rectangle 76">
            <a:extLst>
              <a:ext uri="{FF2B5EF4-FFF2-40B4-BE49-F238E27FC236}">
                <a16:creationId xmlns:a16="http://schemas.microsoft.com/office/drawing/2014/main" id="{8E51BB38-320B-5E8D-EBF4-52092D22AED5}"/>
              </a:ext>
            </a:extLst>
          </p:cNvPr>
          <p:cNvSpPr/>
          <p:nvPr/>
        </p:nvSpPr>
        <p:spPr>
          <a:xfrm>
            <a:off x="3613830" y="3727698"/>
            <a:ext cx="297689" cy="285750"/>
          </a:xfrm>
          <a:prstGeom prst="rect">
            <a:avLst/>
          </a:prstGeom>
          <a:solidFill>
            <a:srgbClr val="00B05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cxnSp>
        <p:nvCxnSpPr>
          <p:cNvPr id="58" name="Straight Arrow Connector 57">
            <a:extLst>
              <a:ext uri="{FF2B5EF4-FFF2-40B4-BE49-F238E27FC236}">
                <a16:creationId xmlns:a16="http://schemas.microsoft.com/office/drawing/2014/main" id="{817E69AE-EE3B-33A2-FA70-27A5F6B1EDBD}"/>
              </a:ext>
            </a:extLst>
          </p:cNvPr>
          <p:cNvCxnSpPr>
            <a:cxnSpLocks/>
          </p:cNvCxnSpPr>
          <p:nvPr/>
        </p:nvCxnSpPr>
        <p:spPr>
          <a:xfrm>
            <a:off x="3776539" y="2813957"/>
            <a:ext cx="0" cy="2530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0863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1" presetClass="entr" presetSubtype="0" fill="hold" grpId="1" nodeType="after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par>
                          <p:cTn id="11" fill="hold">
                            <p:stCondLst>
                              <p:cond delay="500"/>
                            </p:stCondLst>
                            <p:childTnLst>
                              <p:par>
                                <p:cTn id="12" presetID="42" presetClass="path" presetSubtype="0" accel="50000" decel="50000" fill="hold" grpId="0" nodeType="afterEffect">
                                  <p:stCondLst>
                                    <p:cond delay="0"/>
                                  </p:stCondLst>
                                  <p:childTnLst>
                                    <p:animMotion origin="layout" path="M -4.44444E-6 8.64198E-7 L -0.17674 8.64198E-7 " pathEditMode="relative" rAng="0" ptsTypes="AA">
                                      <p:cBhvr>
                                        <p:cTn id="13" dur="2000" fill="hold"/>
                                        <p:tgtEl>
                                          <p:spTgt spid="52"/>
                                        </p:tgtEl>
                                        <p:attrNameLst>
                                          <p:attrName>ppt_x</p:attrName>
                                          <p:attrName>ppt_y</p:attrName>
                                        </p:attrNameLst>
                                      </p:cBhvr>
                                      <p:rCtr x="-8767" y="0"/>
                                    </p:animMotion>
                                  </p:childTnLst>
                                </p:cTn>
                              </p:par>
                            </p:childTnLst>
                          </p:cTn>
                        </p:par>
                        <p:par>
                          <p:cTn id="14" fill="hold">
                            <p:stCondLst>
                              <p:cond delay="2500"/>
                            </p:stCondLst>
                            <p:childTnLst>
                              <p:par>
                                <p:cTn id="15" presetID="10" presetClass="exit" presetSubtype="0" fill="hold" grpId="2" nodeType="afterEffect">
                                  <p:stCondLst>
                                    <p:cond delay="0"/>
                                  </p:stCondLst>
                                  <p:childTnLst>
                                    <p:animEffect transition="out" filter="fade">
                                      <p:cBhvr>
                                        <p:cTn id="16" dur="500"/>
                                        <p:tgtEl>
                                          <p:spTgt spid="52"/>
                                        </p:tgtEl>
                                      </p:cBhvr>
                                    </p:animEffect>
                                    <p:set>
                                      <p:cBhvr>
                                        <p:cTn id="17" dur="1" fill="hold">
                                          <p:stCondLst>
                                            <p:cond delay="499"/>
                                          </p:stCondLst>
                                        </p:cTn>
                                        <p:tgtEl>
                                          <p:spTgt spid="52"/>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0" nodeType="clickEffect">
                                  <p:stCondLst>
                                    <p:cond delay="0"/>
                                  </p:stCondLst>
                                  <p:childTnLst>
                                    <p:animMotion origin="layout" path="M -8.33333E-7 -2.09877E-6 L -0.00035 0.05679 " pathEditMode="relative" rAng="0" ptsTypes="AA">
                                      <p:cBhvr>
                                        <p:cTn id="27" dur="1000" fill="hold"/>
                                        <p:tgtEl>
                                          <p:spTgt spid="30"/>
                                        </p:tgtEl>
                                        <p:attrNameLst>
                                          <p:attrName>ppt_x</p:attrName>
                                          <p:attrName>ppt_y</p:attrName>
                                        </p:attrNameLst>
                                      </p:cBhvr>
                                      <p:rCtr x="-17" y="2840"/>
                                    </p:animMotion>
                                  </p:childTnLst>
                                </p:cTn>
                              </p:par>
                            </p:childTnLst>
                          </p:cTn>
                        </p:par>
                        <p:par>
                          <p:cTn id="28" fill="hold">
                            <p:stCondLst>
                              <p:cond delay="1500"/>
                            </p:stCondLst>
                            <p:childTnLst>
                              <p:par>
                                <p:cTn id="29" presetID="1" presetClass="entr" presetSubtype="0" fill="hold" nodeType="after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childTnLst>
                          </p:cTn>
                        </p:par>
                        <p:par>
                          <p:cTn id="31" fill="hold">
                            <p:stCondLst>
                              <p:cond delay="1500"/>
                            </p:stCondLst>
                            <p:childTnLst>
                              <p:par>
                                <p:cTn id="32" presetID="42" presetClass="path" presetSubtype="0" accel="50000" decel="50000" fill="hold" nodeType="afterEffect">
                                  <p:stCondLst>
                                    <p:cond delay="0"/>
                                  </p:stCondLst>
                                  <p:childTnLst>
                                    <p:animMotion origin="layout" path="M 0.0434 -0.08117 L -8.33333E-7 0.12871 " pathEditMode="relative" rAng="0" ptsTypes="AA">
                                      <p:cBhvr>
                                        <p:cTn id="33" dur="1000" fill="hold"/>
                                        <p:tgtEl>
                                          <p:spTgt spid="58"/>
                                        </p:tgtEl>
                                        <p:attrNameLst>
                                          <p:attrName>ppt_x</p:attrName>
                                          <p:attrName>ppt_y</p:attrName>
                                        </p:attrNameLst>
                                      </p:cBhvr>
                                      <p:rCtr x="-2170" y="10494"/>
                                    </p:animMotion>
                                  </p:childTnLst>
                                </p:cTn>
                              </p:par>
                            </p:childTnLst>
                          </p:cTn>
                        </p:par>
                        <p:par>
                          <p:cTn id="34" fill="hold">
                            <p:stCondLst>
                              <p:cond delay="2500"/>
                            </p:stCondLst>
                            <p:childTnLst>
                              <p:par>
                                <p:cTn id="35" presetID="1" presetClass="entr" presetSubtype="0" fill="hold" grpId="1" nodeType="afterEffect">
                                  <p:stCondLst>
                                    <p:cond delay="0"/>
                                  </p:stCondLst>
                                  <p:childTnLst>
                                    <p:set>
                                      <p:cBhvr>
                                        <p:cTn id="36" dur="1" fill="hold">
                                          <p:stCondLst>
                                            <p:cond delay="0"/>
                                          </p:stCondLst>
                                        </p:cTn>
                                        <p:tgtEl>
                                          <p:spTgt spid="77"/>
                                        </p:tgtEl>
                                        <p:attrNameLst>
                                          <p:attrName>style.visibility</p:attrName>
                                        </p:attrNameLst>
                                      </p:cBhvr>
                                      <p:to>
                                        <p:strVal val="visible"/>
                                      </p:to>
                                    </p:set>
                                  </p:childTnLst>
                                </p:cTn>
                              </p:par>
                            </p:childTnLst>
                          </p:cTn>
                        </p:par>
                        <p:par>
                          <p:cTn id="37" fill="hold">
                            <p:stCondLst>
                              <p:cond delay="2500"/>
                            </p:stCondLst>
                            <p:childTnLst>
                              <p:par>
                                <p:cTn id="38" presetID="42" presetClass="path" presetSubtype="0" accel="50000" decel="50000" fill="hold" grpId="0" nodeType="afterEffect">
                                  <p:stCondLst>
                                    <p:cond delay="0"/>
                                  </p:stCondLst>
                                  <p:childTnLst>
                                    <p:animMotion origin="layout" path="M 1.66667E-6 8.64198E-7 L 0.04496 -0.30833 " pathEditMode="relative" rAng="0" ptsTypes="AA">
                                      <p:cBhvr>
                                        <p:cTn id="39" dur="1000" fill="hold"/>
                                        <p:tgtEl>
                                          <p:spTgt spid="77"/>
                                        </p:tgtEl>
                                        <p:attrNameLst>
                                          <p:attrName>ppt_x</p:attrName>
                                          <p:attrName>ppt_y</p:attrName>
                                        </p:attrNameLst>
                                      </p:cBhvr>
                                      <p:rCtr x="2240" y="-15432"/>
                                    </p:animMotion>
                                  </p:childTnLst>
                                </p:cTn>
                              </p:par>
                            </p:childTnLst>
                          </p:cTn>
                        </p:par>
                        <p:par>
                          <p:cTn id="40" fill="hold">
                            <p:stCondLst>
                              <p:cond delay="3500"/>
                            </p:stCondLst>
                            <p:childTnLst>
                              <p:par>
                                <p:cTn id="41" presetID="1" presetClass="exit" presetSubtype="0" fill="hold" grpId="2" nodeType="afterEffect">
                                  <p:stCondLst>
                                    <p:cond delay="0"/>
                                  </p:stCondLst>
                                  <p:childTnLst>
                                    <p:set>
                                      <p:cBhvr>
                                        <p:cTn id="42" dur="1" fill="hold">
                                          <p:stCondLst>
                                            <p:cond delay="0"/>
                                          </p:stCondLst>
                                        </p:cTn>
                                        <p:tgtEl>
                                          <p:spTgt spid="77"/>
                                        </p:tgtEl>
                                        <p:attrNameLst>
                                          <p:attrName>style.visibility</p:attrName>
                                        </p:attrNameLst>
                                      </p:cBhvr>
                                      <p:to>
                                        <p:strVal val="hidden"/>
                                      </p:to>
                                    </p:set>
                                  </p:childTnLst>
                                </p:cTn>
                              </p:par>
                            </p:childTnLst>
                          </p:cTn>
                        </p:par>
                        <p:par>
                          <p:cTn id="43" fill="hold">
                            <p:stCondLst>
                              <p:cond delay="3500"/>
                            </p:stCondLst>
                            <p:childTnLst>
                              <p:par>
                                <p:cTn id="44" presetID="1" presetClass="exit" presetSubtype="0" fill="hold" grpId="0" nodeType="afterEffect">
                                  <p:stCondLst>
                                    <p:cond delay="0"/>
                                  </p:stCondLst>
                                  <p:childTnLst>
                                    <p:set>
                                      <p:cBhvr>
                                        <p:cTn id="45" dur="1" fill="hold">
                                          <p:stCondLst>
                                            <p:cond delay="0"/>
                                          </p:stCondLst>
                                        </p:cTn>
                                        <p:tgtEl>
                                          <p:spTgt spid="56"/>
                                        </p:tgtEl>
                                        <p:attrNameLst>
                                          <p:attrName>style.visibility</p:attrName>
                                        </p:attrNameLst>
                                      </p:cBhvr>
                                      <p:to>
                                        <p:strVal val="hidden"/>
                                      </p:to>
                                    </p:set>
                                  </p:childTnLst>
                                </p:cTn>
                              </p:par>
                              <p:par>
                                <p:cTn id="46" presetID="1" presetClass="entr" presetSubtype="0" fill="hold" grpId="0" nodeType="withEffect">
                                  <p:stCondLst>
                                    <p:cond delay="0"/>
                                  </p:stCondLst>
                                  <p:childTnLst>
                                    <p:set>
                                      <p:cBhvr>
                                        <p:cTn id="47"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55" grpId="0"/>
      <p:bldP spid="56" grpId="0"/>
      <p:bldP spid="52" grpId="0" animBg="1"/>
      <p:bldP spid="52" grpId="1" animBg="1"/>
      <p:bldP spid="52" grpId="2" animBg="1"/>
      <p:bldP spid="10" grpId="0" animBg="1"/>
      <p:bldP spid="12" grpId="0" animBg="1"/>
      <p:bldP spid="11" grpId="0" animBg="1"/>
      <p:bldP spid="77" grpId="0" animBg="1"/>
      <p:bldP spid="77" grpId="1" animBg="1"/>
      <p:bldP spid="77"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E5326F-B3FD-C05F-B697-46EFF5834EF8}"/>
              </a:ext>
            </a:extLst>
          </p:cNvPr>
          <p:cNvSpPr>
            <a:spLocks noGrp="1"/>
          </p:cNvSpPr>
          <p:nvPr>
            <p:ph type="title"/>
          </p:nvPr>
        </p:nvSpPr>
        <p:spPr/>
        <p:txBody>
          <a:bodyPr/>
          <a:lstStyle/>
          <a:p>
            <a:r>
              <a:rPr lang="en-US" dirty="0"/>
              <a:t>Our proposal: Perform movement </a:t>
            </a:r>
            <a:r>
              <a:rPr lang="en-US" i="1" dirty="0"/>
              <a:t>lazily</a:t>
            </a:r>
            <a:endParaRPr lang="en-US" dirty="0"/>
          </a:p>
        </p:txBody>
      </p:sp>
      <p:sp>
        <p:nvSpPr>
          <p:cNvPr id="24" name="TextBox 23">
            <a:extLst>
              <a:ext uri="{FF2B5EF4-FFF2-40B4-BE49-F238E27FC236}">
                <a16:creationId xmlns:a16="http://schemas.microsoft.com/office/drawing/2014/main" id="{86E6F846-5B06-E98D-C2E4-BC1EC1D41F9D}"/>
              </a:ext>
            </a:extLst>
          </p:cNvPr>
          <p:cNvSpPr txBox="1"/>
          <p:nvPr/>
        </p:nvSpPr>
        <p:spPr>
          <a:xfrm>
            <a:off x="3141978" y="1818735"/>
            <a:ext cx="2716622" cy="646331"/>
          </a:xfrm>
          <a:prstGeom prst="rect">
            <a:avLst/>
          </a:prstGeom>
          <a:noFill/>
          <a:ln>
            <a:solidFill>
              <a:srgbClr val="C00000"/>
            </a:solidFill>
            <a:prstDash val="dash"/>
          </a:ln>
        </p:spPr>
        <p:txBody>
          <a:bodyPr wrap="square" rtlCol="0">
            <a:spAutoFit/>
          </a:bodyPr>
          <a:lstStyle/>
          <a:p>
            <a:r>
              <a:rPr lang="en-US" dirty="0">
                <a:latin typeface="Monaco" pitchFamily="2" charset="77"/>
              </a:rPr>
              <a:t>Copy </a:t>
            </a:r>
            <a:r>
              <a:rPr lang="en-US" dirty="0" err="1">
                <a:solidFill>
                  <a:srgbClr val="00B050"/>
                </a:solidFill>
                <a:latin typeface="Monaco" pitchFamily="2" charset="77"/>
              </a:rPr>
              <a:t>Src</a:t>
            </a:r>
            <a:r>
              <a:rPr lang="en-US" dirty="0">
                <a:latin typeface="Monaco" pitchFamily="2" charset="77"/>
              </a:rPr>
              <a:t> to </a:t>
            </a:r>
            <a:r>
              <a:rPr lang="en-US" dirty="0" err="1">
                <a:solidFill>
                  <a:srgbClr val="0070C0"/>
                </a:solidFill>
                <a:latin typeface="Monaco" pitchFamily="2" charset="77"/>
              </a:rPr>
              <a:t>Dest</a:t>
            </a:r>
            <a:endParaRPr lang="en-US" dirty="0">
              <a:latin typeface="Monaco" pitchFamily="2" charset="77"/>
            </a:endParaRPr>
          </a:p>
          <a:p>
            <a:r>
              <a:rPr lang="en-US" dirty="0">
                <a:latin typeface="Monaco" pitchFamily="2" charset="77"/>
              </a:rPr>
              <a:t>Read</a:t>
            </a:r>
            <a:endParaRPr lang="en-US" dirty="0">
              <a:solidFill>
                <a:srgbClr val="00B050"/>
              </a:solidFill>
              <a:latin typeface="Monaco" pitchFamily="2" charset="77"/>
            </a:endParaRPr>
          </a:p>
        </p:txBody>
      </p:sp>
      <p:sp>
        <p:nvSpPr>
          <p:cNvPr id="30" name="Right Arrow 29">
            <a:extLst>
              <a:ext uri="{FF2B5EF4-FFF2-40B4-BE49-F238E27FC236}">
                <a16:creationId xmlns:a16="http://schemas.microsoft.com/office/drawing/2014/main" id="{5A7BA9CE-A409-1B7B-CE36-5701E110A042}"/>
              </a:ext>
            </a:extLst>
          </p:cNvPr>
          <p:cNvSpPr/>
          <p:nvPr/>
        </p:nvSpPr>
        <p:spPr>
          <a:xfrm>
            <a:off x="2622987" y="1887558"/>
            <a:ext cx="479181" cy="241984"/>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333479A1-0823-BF48-BF1F-D69F86127555}"/>
              </a:ext>
            </a:extLst>
          </p:cNvPr>
          <p:cNvSpPr txBox="1"/>
          <p:nvPr/>
        </p:nvSpPr>
        <p:spPr>
          <a:xfrm>
            <a:off x="3802377" y="2095734"/>
            <a:ext cx="1139580" cy="369332"/>
          </a:xfrm>
          <a:prstGeom prst="rect">
            <a:avLst/>
          </a:prstGeom>
          <a:noFill/>
        </p:spPr>
        <p:txBody>
          <a:bodyPr wrap="square">
            <a:spAutoFit/>
          </a:bodyPr>
          <a:lstStyle/>
          <a:p>
            <a:r>
              <a:rPr lang="en-US" dirty="0" err="1">
                <a:solidFill>
                  <a:srgbClr val="00B050"/>
                </a:solidFill>
                <a:latin typeface="Monaco" pitchFamily="2" charset="77"/>
              </a:rPr>
              <a:t>Dest</a:t>
            </a:r>
            <a:r>
              <a:rPr lang="en-US" dirty="0">
                <a:solidFill>
                  <a:srgbClr val="00B050"/>
                </a:solidFill>
                <a:latin typeface="Monaco" pitchFamily="2" charset="77"/>
              </a:rPr>
              <a:t>[1]</a:t>
            </a:r>
            <a:endParaRPr lang="en-US" dirty="0"/>
          </a:p>
        </p:txBody>
      </p:sp>
      <p:sp>
        <p:nvSpPr>
          <p:cNvPr id="56" name="TextBox 55">
            <a:extLst>
              <a:ext uri="{FF2B5EF4-FFF2-40B4-BE49-F238E27FC236}">
                <a16:creationId xmlns:a16="http://schemas.microsoft.com/office/drawing/2014/main" id="{0D7556A1-3C04-B357-1D36-6691751ED725}"/>
              </a:ext>
            </a:extLst>
          </p:cNvPr>
          <p:cNvSpPr txBox="1"/>
          <p:nvPr/>
        </p:nvSpPr>
        <p:spPr>
          <a:xfrm>
            <a:off x="3802377" y="2095734"/>
            <a:ext cx="1139580" cy="369332"/>
          </a:xfrm>
          <a:prstGeom prst="rect">
            <a:avLst/>
          </a:prstGeom>
          <a:noFill/>
        </p:spPr>
        <p:txBody>
          <a:bodyPr wrap="square">
            <a:spAutoFit/>
          </a:bodyPr>
          <a:lstStyle/>
          <a:p>
            <a:r>
              <a:rPr lang="en-US" dirty="0" err="1">
                <a:solidFill>
                  <a:srgbClr val="4B2E83"/>
                </a:solidFill>
                <a:latin typeface="Monaco" pitchFamily="2" charset="77"/>
              </a:rPr>
              <a:t>Dest</a:t>
            </a:r>
            <a:r>
              <a:rPr lang="en-US" dirty="0">
                <a:solidFill>
                  <a:srgbClr val="4B2E83"/>
                </a:solidFill>
                <a:latin typeface="Monaco" pitchFamily="2" charset="77"/>
              </a:rPr>
              <a:t>[1]</a:t>
            </a:r>
            <a:endParaRPr lang="en-US" dirty="0">
              <a:solidFill>
                <a:srgbClr val="4B2E83"/>
              </a:solidFill>
            </a:endParaRPr>
          </a:p>
        </p:txBody>
      </p:sp>
      <p:sp>
        <p:nvSpPr>
          <p:cNvPr id="26" name="Rectangle 25">
            <a:extLst>
              <a:ext uri="{FF2B5EF4-FFF2-40B4-BE49-F238E27FC236}">
                <a16:creationId xmlns:a16="http://schemas.microsoft.com/office/drawing/2014/main" id="{8725886F-B59A-CA44-B376-2F81FA439501}"/>
              </a:ext>
            </a:extLst>
          </p:cNvPr>
          <p:cNvSpPr/>
          <p:nvPr/>
        </p:nvSpPr>
        <p:spPr>
          <a:xfrm>
            <a:off x="3615819" y="3727698"/>
            <a:ext cx="297688" cy="285750"/>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3" name="Rectangle 52">
            <a:extLst>
              <a:ext uri="{FF2B5EF4-FFF2-40B4-BE49-F238E27FC236}">
                <a16:creationId xmlns:a16="http://schemas.microsoft.com/office/drawing/2014/main" id="{CD39AA4E-275F-4A1B-6D72-739A3E5E3C9C}"/>
              </a:ext>
            </a:extLst>
          </p:cNvPr>
          <p:cNvSpPr/>
          <p:nvPr/>
        </p:nvSpPr>
        <p:spPr>
          <a:xfrm>
            <a:off x="4932742" y="3727698"/>
            <a:ext cx="297688" cy="28575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2" name="TextBox 1">
            <a:extLst>
              <a:ext uri="{FF2B5EF4-FFF2-40B4-BE49-F238E27FC236}">
                <a16:creationId xmlns:a16="http://schemas.microsoft.com/office/drawing/2014/main" id="{0C61F824-C655-FE5B-1724-D79CFBE5E137}"/>
              </a:ext>
            </a:extLst>
          </p:cNvPr>
          <p:cNvSpPr txBox="1"/>
          <p:nvPr/>
        </p:nvSpPr>
        <p:spPr>
          <a:xfrm>
            <a:off x="3435202" y="4013448"/>
            <a:ext cx="606897" cy="369332"/>
          </a:xfrm>
          <a:prstGeom prst="rect">
            <a:avLst/>
          </a:prstGeom>
          <a:noFill/>
        </p:spPr>
        <p:txBody>
          <a:bodyPr wrap="none" rtlCol="0">
            <a:spAutoFit/>
          </a:bodyPr>
          <a:lstStyle/>
          <a:p>
            <a:r>
              <a:rPr lang="en-US" dirty="0" err="1"/>
              <a:t>Dest</a:t>
            </a:r>
            <a:endParaRPr lang="en-US" dirty="0"/>
          </a:p>
        </p:txBody>
      </p:sp>
      <p:sp>
        <p:nvSpPr>
          <p:cNvPr id="3" name="TextBox 2">
            <a:extLst>
              <a:ext uri="{FF2B5EF4-FFF2-40B4-BE49-F238E27FC236}">
                <a16:creationId xmlns:a16="http://schemas.microsoft.com/office/drawing/2014/main" id="{9D1F6394-EF42-7B02-57F2-400976400E2C}"/>
              </a:ext>
            </a:extLst>
          </p:cNvPr>
          <p:cNvSpPr txBox="1"/>
          <p:nvPr/>
        </p:nvSpPr>
        <p:spPr>
          <a:xfrm>
            <a:off x="5142001" y="4013448"/>
            <a:ext cx="464999" cy="369332"/>
          </a:xfrm>
          <a:prstGeom prst="rect">
            <a:avLst/>
          </a:prstGeom>
          <a:noFill/>
        </p:spPr>
        <p:txBody>
          <a:bodyPr wrap="none" rtlCol="0">
            <a:spAutoFit/>
          </a:bodyPr>
          <a:lstStyle/>
          <a:p>
            <a:r>
              <a:rPr lang="en-US" dirty="0" err="1"/>
              <a:t>Src</a:t>
            </a:r>
            <a:endParaRPr lang="en-US" dirty="0"/>
          </a:p>
        </p:txBody>
      </p:sp>
      <p:sp>
        <p:nvSpPr>
          <p:cNvPr id="4" name="Rectangle 3">
            <a:extLst>
              <a:ext uri="{FF2B5EF4-FFF2-40B4-BE49-F238E27FC236}">
                <a16:creationId xmlns:a16="http://schemas.microsoft.com/office/drawing/2014/main" id="{9E871688-8982-2387-CF64-630195071921}"/>
              </a:ext>
            </a:extLst>
          </p:cNvPr>
          <p:cNvSpPr/>
          <p:nvPr/>
        </p:nvSpPr>
        <p:spPr>
          <a:xfrm>
            <a:off x="3913507" y="3727698"/>
            <a:ext cx="297688" cy="285750"/>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6" name="Rectangle 5">
            <a:extLst>
              <a:ext uri="{FF2B5EF4-FFF2-40B4-BE49-F238E27FC236}">
                <a16:creationId xmlns:a16="http://schemas.microsoft.com/office/drawing/2014/main" id="{8A91F6A1-7882-8090-8947-5FF99719AAD3}"/>
              </a:ext>
            </a:extLst>
          </p:cNvPr>
          <p:cNvSpPr/>
          <p:nvPr/>
        </p:nvSpPr>
        <p:spPr>
          <a:xfrm>
            <a:off x="3318131" y="3727698"/>
            <a:ext cx="297688" cy="285750"/>
          </a:xfrm>
          <a:prstGeom prst="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7" name="Rectangle 6">
            <a:extLst>
              <a:ext uri="{FF2B5EF4-FFF2-40B4-BE49-F238E27FC236}">
                <a16:creationId xmlns:a16="http://schemas.microsoft.com/office/drawing/2014/main" id="{DBE29DC7-BCCD-6AC7-2D17-50F0E60A0F4C}"/>
              </a:ext>
            </a:extLst>
          </p:cNvPr>
          <p:cNvSpPr/>
          <p:nvPr/>
        </p:nvSpPr>
        <p:spPr>
          <a:xfrm>
            <a:off x="5230429" y="3727698"/>
            <a:ext cx="297688" cy="28575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8" name="Rectangle 7">
            <a:extLst>
              <a:ext uri="{FF2B5EF4-FFF2-40B4-BE49-F238E27FC236}">
                <a16:creationId xmlns:a16="http://schemas.microsoft.com/office/drawing/2014/main" id="{E99D5439-C2A1-7592-CA95-217CDA933419}"/>
              </a:ext>
            </a:extLst>
          </p:cNvPr>
          <p:cNvSpPr/>
          <p:nvPr/>
        </p:nvSpPr>
        <p:spPr>
          <a:xfrm>
            <a:off x="5528182" y="3727698"/>
            <a:ext cx="297688" cy="28575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3" name="TextBox 12">
            <a:extLst>
              <a:ext uri="{FF2B5EF4-FFF2-40B4-BE49-F238E27FC236}">
                <a16:creationId xmlns:a16="http://schemas.microsoft.com/office/drawing/2014/main" id="{7DD5D51A-38BE-C829-21AA-3754EB6BCC0A}"/>
              </a:ext>
            </a:extLst>
          </p:cNvPr>
          <p:cNvSpPr txBox="1"/>
          <p:nvPr/>
        </p:nvSpPr>
        <p:spPr>
          <a:xfrm>
            <a:off x="5858600" y="1810158"/>
            <a:ext cx="1370119" cy="369332"/>
          </a:xfrm>
          <a:prstGeom prst="rect">
            <a:avLst/>
          </a:prstGeom>
          <a:noFill/>
        </p:spPr>
        <p:txBody>
          <a:bodyPr wrap="none" rtlCol="0">
            <a:spAutoFit/>
          </a:bodyPr>
          <a:lstStyle/>
          <a:p>
            <a:r>
              <a:rPr lang="en-US" b="1" dirty="0"/>
              <a:t>[Don’t copy]</a:t>
            </a:r>
          </a:p>
        </p:txBody>
      </p:sp>
      <p:cxnSp>
        <p:nvCxnSpPr>
          <p:cNvPr id="14" name="Straight Arrow Connector 13">
            <a:extLst>
              <a:ext uri="{FF2B5EF4-FFF2-40B4-BE49-F238E27FC236}">
                <a16:creationId xmlns:a16="http://schemas.microsoft.com/office/drawing/2014/main" id="{9A7E1346-B2D2-C676-20C5-B9632406EC3F}"/>
              </a:ext>
            </a:extLst>
          </p:cNvPr>
          <p:cNvCxnSpPr>
            <a:cxnSpLocks/>
          </p:cNvCxnSpPr>
          <p:nvPr/>
        </p:nvCxnSpPr>
        <p:spPr>
          <a:xfrm>
            <a:off x="3776539" y="2813957"/>
            <a:ext cx="0" cy="2530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736D0D00-5A92-FC4D-5801-21539C36BD39}"/>
              </a:ext>
            </a:extLst>
          </p:cNvPr>
          <p:cNvSpPr/>
          <p:nvPr/>
        </p:nvSpPr>
        <p:spPr>
          <a:xfrm>
            <a:off x="5230429" y="3727698"/>
            <a:ext cx="297688" cy="28575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Rectangle 9">
            <a:extLst>
              <a:ext uri="{FF2B5EF4-FFF2-40B4-BE49-F238E27FC236}">
                <a16:creationId xmlns:a16="http://schemas.microsoft.com/office/drawing/2014/main" id="{A75A1C2C-828B-76F1-DC66-28C72F8516C2}"/>
              </a:ext>
            </a:extLst>
          </p:cNvPr>
          <p:cNvSpPr/>
          <p:nvPr/>
        </p:nvSpPr>
        <p:spPr>
          <a:xfrm>
            <a:off x="5230429" y="3727698"/>
            <a:ext cx="297688" cy="28575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Tree>
    <p:extLst>
      <p:ext uri="{BB962C8B-B14F-4D97-AF65-F5344CB8AC3E}">
        <p14:creationId xmlns:p14="http://schemas.microsoft.com/office/powerpoint/2010/main" val="272372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8.33333E-7 -2.09877E-6 L -0.00035 0.05679 " pathEditMode="relative" rAng="0" ptsTypes="AA">
                                      <p:cBhvr>
                                        <p:cTn id="14" dur="1000" fill="hold"/>
                                        <p:tgtEl>
                                          <p:spTgt spid="30"/>
                                        </p:tgtEl>
                                        <p:attrNameLst>
                                          <p:attrName>ppt_x</p:attrName>
                                          <p:attrName>ppt_y</p:attrName>
                                        </p:attrNameLst>
                                      </p:cBhvr>
                                      <p:rCtr x="-17" y="2840"/>
                                    </p:animMotion>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par>
                          <p:cTn id="18" fill="hold">
                            <p:stCondLst>
                              <p:cond delay="1000"/>
                            </p:stCondLst>
                            <p:childTnLst>
                              <p:par>
                                <p:cTn id="19" presetID="42" presetClass="path" presetSubtype="0" accel="50000" decel="50000" fill="hold" nodeType="afterEffect">
                                  <p:stCondLst>
                                    <p:cond delay="0"/>
                                  </p:stCondLst>
                                  <p:childTnLst>
                                    <p:animMotion origin="layout" path="M 0.05573 -0.0716 L -8.33333E-7 0.12315 " pathEditMode="relative" rAng="0" ptsTypes="AA">
                                      <p:cBhvr>
                                        <p:cTn id="20" dur="1000" fill="hold"/>
                                        <p:tgtEl>
                                          <p:spTgt spid="14"/>
                                        </p:tgtEl>
                                        <p:attrNameLst>
                                          <p:attrName>ppt_x</p:attrName>
                                          <p:attrName>ppt_y</p:attrName>
                                        </p:attrNameLst>
                                      </p:cBhvr>
                                      <p:rCtr x="-2795" y="9722"/>
                                    </p:animMotion>
                                  </p:childTnLst>
                                </p:cTn>
                              </p:par>
                            </p:childTnLst>
                          </p:cTn>
                        </p:par>
                        <p:par>
                          <p:cTn id="21" fill="hold">
                            <p:stCondLst>
                              <p:cond delay="2000"/>
                            </p:stCondLst>
                            <p:childTnLst>
                              <p:par>
                                <p:cTn id="22" presetID="42" presetClass="path" presetSubtype="0" accel="50000" decel="50000" fill="hold" nodeType="afterEffect">
                                  <p:stCondLst>
                                    <p:cond delay="0"/>
                                  </p:stCondLst>
                                  <p:childTnLst>
                                    <p:animMotion origin="layout" path="M -8.33333E-7 0.12315 L 0.17361 0.12871 " pathEditMode="relative" rAng="0" ptsTypes="AA">
                                      <p:cBhvr>
                                        <p:cTn id="23" dur="1000" fill="hold"/>
                                        <p:tgtEl>
                                          <p:spTgt spid="14"/>
                                        </p:tgtEl>
                                        <p:attrNameLst>
                                          <p:attrName>ppt_x</p:attrName>
                                          <p:attrName>ppt_y</p:attrName>
                                        </p:attrNameLst>
                                      </p:cBhvr>
                                      <p:rCtr x="8681" y="278"/>
                                    </p:animMotion>
                                  </p:childTnLst>
                                </p:cTn>
                              </p:par>
                            </p:childTnLst>
                          </p:cTn>
                        </p:par>
                        <p:par>
                          <p:cTn id="24" fill="hold">
                            <p:stCondLst>
                              <p:cond delay="3000"/>
                            </p:stCondLst>
                            <p:childTnLst>
                              <p:par>
                                <p:cTn id="25" presetID="1" presetClass="entr" presetSubtype="0" fill="hold" grpId="1" nodeType="after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par>
                          <p:cTn id="29" fill="hold">
                            <p:stCondLst>
                              <p:cond delay="3000"/>
                            </p:stCondLst>
                            <p:childTnLst>
                              <p:par>
                                <p:cTn id="30" presetID="42" presetClass="path" presetSubtype="0" accel="50000" decel="50000" fill="hold" grpId="0" nodeType="afterEffect">
                                  <p:stCondLst>
                                    <p:cond delay="0"/>
                                  </p:stCondLst>
                                  <p:childTnLst>
                                    <p:animMotion origin="layout" path="M -4.44444E-6 8.64198E-7 L -0.12048 -0.31111 " pathEditMode="relative" rAng="0" ptsTypes="AA">
                                      <p:cBhvr>
                                        <p:cTn id="31" dur="2000" fill="hold"/>
                                        <p:tgtEl>
                                          <p:spTgt spid="36"/>
                                        </p:tgtEl>
                                        <p:attrNameLst>
                                          <p:attrName>ppt_x</p:attrName>
                                          <p:attrName>ppt_y</p:attrName>
                                        </p:attrNameLst>
                                      </p:cBhvr>
                                      <p:rCtr x="-6024" y="-15556"/>
                                    </p:animMotion>
                                  </p:childTnLst>
                                </p:cTn>
                              </p:par>
                              <p:par>
                                <p:cTn id="32" presetID="42" presetClass="path" presetSubtype="0" accel="50000" decel="50000" fill="hold" grpId="0" nodeType="withEffect">
                                  <p:stCondLst>
                                    <p:cond delay="0"/>
                                  </p:stCondLst>
                                  <p:childTnLst>
                                    <p:animMotion origin="layout" path="M -4.44444E-6 8.64198E-7 L -0.17777 8.64198E-7 " pathEditMode="relative" rAng="0" ptsTypes="AA">
                                      <p:cBhvr>
                                        <p:cTn id="33" dur="2000" fill="hold"/>
                                        <p:tgtEl>
                                          <p:spTgt spid="10"/>
                                        </p:tgtEl>
                                        <p:attrNameLst>
                                          <p:attrName>ppt_x</p:attrName>
                                          <p:attrName>ppt_y</p:attrName>
                                        </p:attrNameLst>
                                      </p:cBhvr>
                                      <p:rCtr x="-8889" y="0"/>
                                    </p:animMotion>
                                  </p:childTnLst>
                                </p:cTn>
                              </p:par>
                            </p:childTnLst>
                          </p:cTn>
                        </p:par>
                        <p:par>
                          <p:cTn id="34" fill="hold">
                            <p:stCondLst>
                              <p:cond delay="5000"/>
                            </p:stCondLst>
                            <p:childTnLst>
                              <p:par>
                                <p:cTn id="35" presetID="1" presetClass="emph" presetSubtype="2" fill="hold" nodeType="afterEffect">
                                  <p:stCondLst>
                                    <p:cond delay="0"/>
                                  </p:stCondLst>
                                  <p:childTnLst>
                                    <p:animClr clrSpc="rgb" dir="cw">
                                      <p:cBhvr>
                                        <p:cTn id="36" dur="10" fill="hold"/>
                                        <p:tgtEl>
                                          <p:spTgt spid="26"/>
                                        </p:tgtEl>
                                        <p:attrNameLst>
                                          <p:attrName>fillcolor</p:attrName>
                                        </p:attrNameLst>
                                      </p:cBhvr>
                                      <p:to>
                                        <a:srgbClr val="02B050"/>
                                      </p:to>
                                    </p:animClr>
                                    <p:set>
                                      <p:cBhvr>
                                        <p:cTn id="37" dur="10" fill="hold"/>
                                        <p:tgtEl>
                                          <p:spTgt spid="26"/>
                                        </p:tgtEl>
                                        <p:attrNameLst>
                                          <p:attrName>fill.type</p:attrName>
                                        </p:attrNameLst>
                                      </p:cBhvr>
                                      <p:to>
                                        <p:strVal val="solid"/>
                                      </p:to>
                                    </p:set>
                                    <p:set>
                                      <p:cBhvr>
                                        <p:cTn id="38" dur="10" fill="hold"/>
                                        <p:tgtEl>
                                          <p:spTgt spid="26"/>
                                        </p:tgtEl>
                                        <p:attrNameLst>
                                          <p:attrName>fill.on</p:attrName>
                                        </p:attrNameLst>
                                      </p:cBhvr>
                                      <p:to>
                                        <p:strVal val="true"/>
                                      </p:to>
                                    </p:set>
                                  </p:childTnLst>
                                </p:cTn>
                              </p:par>
                            </p:childTnLst>
                          </p:cTn>
                        </p:par>
                        <p:par>
                          <p:cTn id="39" fill="hold">
                            <p:stCondLst>
                              <p:cond delay="5010"/>
                            </p:stCondLst>
                            <p:childTnLst>
                              <p:par>
                                <p:cTn id="40" presetID="1" presetClass="exit" presetSubtype="0" fill="hold" grpId="2" nodeType="afterEffect">
                                  <p:stCondLst>
                                    <p:cond delay="0"/>
                                  </p:stCondLst>
                                  <p:childTnLst>
                                    <p:set>
                                      <p:cBhvr>
                                        <p:cTn id="41" dur="1" fill="hold">
                                          <p:stCondLst>
                                            <p:cond delay="0"/>
                                          </p:stCondLst>
                                        </p:cTn>
                                        <p:tgtEl>
                                          <p:spTgt spid="36"/>
                                        </p:tgtEl>
                                        <p:attrNameLst>
                                          <p:attrName>style.visibility</p:attrName>
                                        </p:attrNameLst>
                                      </p:cBhvr>
                                      <p:to>
                                        <p:strVal val="hidden"/>
                                      </p:to>
                                    </p:set>
                                  </p:childTnLst>
                                </p:cTn>
                              </p:par>
                              <p:par>
                                <p:cTn id="42" presetID="1" presetClass="exit" presetSubtype="0" fill="hold" grpId="2" nodeType="withEffect">
                                  <p:stCondLst>
                                    <p:cond delay="0"/>
                                  </p:stCondLst>
                                  <p:childTnLst>
                                    <p:set>
                                      <p:cBhvr>
                                        <p:cTn id="43" dur="1" fill="hold">
                                          <p:stCondLst>
                                            <p:cond delay="0"/>
                                          </p:stCondLst>
                                        </p:cTn>
                                        <p:tgtEl>
                                          <p:spTgt spid="10"/>
                                        </p:tgtEl>
                                        <p:attrNameLst>
                                          <p:attrName>style.visibility</p:attrName>
                                        </p:attrNameLst>
                                      </p:cBhvr>
                                      <p:to>
                                        <p:strVal val="hidden"/>
                                      </p:to>
                                    </p:set>
                                  </p:childTnLst>
                                </p:cTn>
                              </p:par>
                            </p:childTnLst>
                          </p:cTn>
                        </p:par>
                        <p:par>
                          <p:cTn id="44" fill="hold">
                            <p:stCondLst>
                              <p:cond delay="5010"/>
                            </p:stCondLst>
                            <p:childTnLst>
                              <p:par>
                                <p:cTn id="45" presetID="1" presetClass="exit" presetSubtype="0" fill="hold" grpId="0" nodeType="afterEffect">
                                  <p:stCondLst>
                                    <p:cond delay="0"/>
                                  </p:stCondLst>
                                  <p:childTnLst>
                                    <p:set>
                                      <p:cBhvr>
                                        <p:cTn id="46" dur="1" fill="hold">
                                          <p:stCondLst>
                                            <p:cond delay="0"/>
                                          </p:stCondLst>
                                        </p:cTn>
                                        <p:tgtEl>
                                          <p:spTgt spid="56"/>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55" grpId="0"/>
      <p:bldP spid="56" grpId="0"/>
      <p:bldP spid="13" grpId="0"/>
      <p:bldP spid="36" grpId="0" animBg="1"/>
      <p:bldP spid="36" grpId="1" animBg="1"/>
      <p:bldP spid="36" grpId="2" animBg="1"/>
      <p:bldP spid="10" grpId="0" animBg="1"/>
      <p:bldP spid="10" grpId="1" animBg="1"/>
      <p:bldP spid="10" grpId="2"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E5326F-B3FD-C05F-B697-46EFF5834EF8}"/>
              </a:ext>
            </a:extLst>
          </p:cNvPr>
          <p:cNvSpPr>
            <a:spLocks noGrp="1"/>
          </p:cNvSpPr>
          <p:nvPr>
            <p:ph type="title"/>
          </p:nvPr>
        </p:nvSpPr>
        <p:spPr/>
        <p:txBody>
          <a:bodyPr/>
          <a:lstStyle/>
          <a:p>
            <a:r>
              <a:rPr lang="en-US" dirty="0"/>
              <a:t>(MC)</a:t>
            </a:r>
            <a:r>
              <a:rPr lang="en-US" baseline="30000" dirty="0"/>
              <a:t>2 </a:t>
            </a:r>
            <a:r>
              <a:rPr lang="en-US" dirty="0"/>
              <a:t>: Lazy </a:t>
            </a:r>
            <a:r>
              <a:rPr lang="en-US" u="sng" dirty="0" err="1"/>
              <a:t>M</a:t>
            </a:r>
            <a:r>
              <a:rPr lang="en-US" dirty="0" err="1"/>
              <a:t>em</a:t>
            </a:r>
            <a:r>
              <a:rPr lang="en-US" u="sng" dirty="0" err="1"/>
              <a:t>C</a:t>
            </a:r>
            <a:r>
              <a:rPr lang="en-US" dirty="0" err="1"/>
              <a:t>opy</a:t>
            </a:r>
            <a:r>
              <a:rPr lang="en-US" dirty="0"/>
              <a:t> at the </a:t>
            </a:r>
            <a:r>
              <a:rPr lang="en-US" u="sng" dirty="0"/>
              <a:t>M</a:t>
            </a:r>
            <a:r>
              <a:rPr lang="en-US" dirty="0"/>
              <a:t>emory </a:t>
            </a:r>
            <a:r>
              <a:rPr lang="en-US" u="sng" dirty="0"/>
              <a:t>C</a:t>
            </a:r>
            <a:r>
              <a:rPr lang="en-US" dirty="0"/>
              <a:t>ontroller</a:t>
            </a:r>
            <a:endParaRPr lang="en-US" baseline="30000" dirty="0"/>
          </a:p>
        </p:txBody>
      </p:sp>
      <p:pic>
        <p:nvPicPr>
          <p:cNvPr id="4098" name="Picture 2">
            <a:extLst>
              <a:ext uri="{FF2B5EF4-FFF2-40B4-BE49-F238E27FC236}">
                <a16:creationId xmlns:a16="http://schemas.microsoft.com/office/drawing/2014/main" id="{B94E1EC9-C8C8-84A4-06CF-AA25AFDB2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3906" y="1646626"/>
            <a:ext cx="6197600" cy="2558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190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E5326F-B3FD-C05F-B697-46EFF5834EF8}"/>
              </a:ext>
            </a:extLst>
          </p:cNvPr>
          <p:cNvSpPr>
            <a:spLocks noGrp="1"/>
          </p:cNvSpPr>
          <p:nvPr>
            <p:ph type="title"/>
          </p:nvPr>
        </p:nvSpPr>
        <p:spPr/>
        <p:txBody>
          <a:bodyPr/>
          <a:lstStyle/>
          <a:p>
            <a:r>
              <a:rPr lang="en-US" dirty="0"/>
              <a:t>(MC)</a:t>
            </a:r>
            <a:r>
              <a:rPr lang="en-US" baseline="30000" dirty="0"/>
              <a:t>2</a:t>
            </a:r>
            <a:r>
              <a:rPr lang="en-US" dirty="0"/>
              <a:t> Hardware</a:t>
            </a:r>
            <a:endParaRPr lang="en-US" baseline="30000" dirty="0"/>
          </a:p>
        </p:txBody>
      </p:sp>
      <p:pic>
        <p:nvPicPr>
          <p:cNvPr id="2" name="Picture 1">
            <a:extLst>
              <a:ext uri="{FF2B5EF4-FFF2-40B4-BE49-F238E27FC236}">
                <a16:creationId xmlns:a16="http://schemas.microsoft.com/office/drawing/2014/main" id="{AB6A3022-C3F5-9188-01CA-6063132B8A0B}"/>
              </a:ext>
            </a:extLst>
          </p:cNvPr>
          <p:cNvPicPr>
            <a:picLocks noChangeAspect="1"/>
          </p:cNvPicPr>
          <p:nvPr/>
        </p:nvPicPr>
        <p:blipFill rotWithShape="1">
          <a:blip r:embed="rId3"/>
          <a:srcRect l="-7036" r="1"/>
          <a:stretch/>
        </p:blipFill>
        <p:spPr>
          <a:xfrm>
            <a:off x="1854993" y="1363508"/>
            <a:ext cx="5434013" cy="3093690"/>
          </a:xfrm>
          <a:prstGeom prst="rect">
            <a:avLst/>
          </a:prstGeom>
        </p:spPr>
      </p:pic>
      <p:sp>
        <p:nvSpPr>
          <p:cNvPr id="3" name="Rectangle 2">
            <a:extLst>
              <a:ext uri="{FF2B5EF4-FFF2-40B4-BE49-F238E27FC236}">
                <a16:creationId xmlns:a16="http://schemas.microsoft.com/office/drawing/2014/main" id="{BDFFF7CD-7AAF-8320-A6F7-3F8D0597675E}"/>
              </a:ext>
            </a:extLst>
          </p:cNvPr>
          <p:cNvSpPr/>
          <p:nvPr/>
        </p:nvSpPr>
        <p:spPr>
          <a:xfrm>
            <a:off x="5140020" y="2947467"/>
            <a:ext cx="2182542" cy="1484564"/>
          </a:xfrm>
          <a:prstGeom prst="rect">
            <a:avLst/>
          </a:prstGeom>
          <a:noFill/>
          <a:ln w="38100">
            <a:solidFill>
              <a:srgbClr val="C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58F8A96-F8CB-1E7D-70B5-BEE210E05BE1}"/>
              </a:ext>
            </a:extLst>
          </p:cNvPr>
          <p:cNvSpPr/>
          <p:nvPr/>
        </p:nvSpPr>
        <p:spPr>
          <a:xfrm>
            <a:off x="5140020" y="3899483"/>
            <a:ext cx="2182542" cy="532548"/>
          </a:xfrm>
          <a:prstGeom prst="rect">
            <a:avLst/>
          </a:prstGeom>
          <a:noFill/>
          <a:ln w="38100">
            <a:solidFill>
              <a:srgbClr val="C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F53B618-B50A-2DF6-36C9-3546AB2E809C}"/>
              </a:ext>
            </a:extLst>
          </p:cNvPr>
          <p:cNvSpPr/>
          <p:nvPr/>
        </p:nvSpPr>
        <p:spPr>
          <a:xfrm>
            <a:off x="5140020" y="2474752"/>
            <a:ext cx="1697008" cy="532548"/>
          </a:xfrm>
          <a:prstGeom prst="rect">
            <a:avLst/>
          </a:prstGeom>
          <a:noFill/>
          <a:ln w="38100">
            <a:solidFill>
              <a:srgbClr val="C00000"/>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820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par>
                                <p:cTn id="13" presetID="1" presetClass="exit" presetSubtype="0" fill="hold" grpId="2"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par>
                                <p:cTn id="19" presetID="22" presetClass="entr" presetSubtype="1"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animBg="1"/>
      <p:bldP spid="3" grpId="2" animBg="1"/>
      <p:bldP spid="4" grpId="0" animBg="1"/>
      <p:bldP spid="4" grpId="1" animBg="1"/>
      <p:bldP spid="6" grpId="0" animBg="1"/>
    </p:bldLst>
  </p:timing>
</p:sld>
</file>

<file path=ppt/theme/theme1.xml><?xml version="1.0" encoding="utf-8"?>
<a:theme xmlns:a="http://schemas.openxmlformats.org/drawingml/2006/main" name="Office Theme">
  <a:themeElements>
    <a:clrScheme name="Custom 4">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UW Brand">
      <a:dk1>
        <a:srgbClr val="33006F"/>
      </a:dk1>
      <a:lt1>
        <a:srgbClr val="E8D3A2"/>
      </a:lt1>
      <a:dk2>
        <a:srgbClr val="33006F"/>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ustom Design">
  <a:themeElements>
    <a:clrScheme name="Custom 5">
      <a:dk1>
        <a:srgbClr val="4B2E83"/>
      </a:dk1>
      <a:lt1>
        <a:srgbClr val="E8D3A2"/>
      </a:lt1>
      <a:dk2>
        <a:srgbClr val="4B2E83"/>
      </a:dk2>
      <a:lt2>
        <a:srgbClr val="FFFFFF"/>
      </a:lt2>
      <a:accent1>
        <a:srgbClr val="33006F"/>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4844</TotalTime>
  <Words>4031</Words>
  <Application>Microsoft Macintosh PowerPoint</Application>
  <PresentationFormat>On-screen Show (16:9)</PresentationFormat>
  <Paragraphs>451</Paragraphs>
  <Slides>28</Slides>
  <Notes>27</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28</vt:i4>
      </vt:variant>
    </vt:vector>
  </HeadingPairs>
  <TitlesOfParts>
    <vt:vector size="40" baseType="lpstr">
      <vt:lpstr>Arial</vt:lpstr>
      <vt:lpstr>Calibri</vt:lpstr>
      <vt:lpstr>Encode Sans Normal Black</vt:lpstr>
      <vt:lpstr>Lucida Grande</vt:lpstr>
      <vt:lpstr>Monaco</vt:lpstr>
      <vt:lpstr>Open Sans</vt:lpstr>
      <vt:lpstr>Open Sans Light</vt:lpstr>
      <vt:lpstr>Roboto</vt:lpstr>
      <vt:lpstr>Uni Sans</vt:lpstr>
      <vt:lpstr>Office Theme</vt:lpstr>
      <vt:lpstr>Custom Design</vt:lpstr>
      <vt:lpstr>1_Custom Design</vt:lpstr>
      <vt:lpstr>(MC)2: Lazy MemCopy at the Memory Controller</vt:lpstr>
      <vt:lpstr>High overhead of memory copies</vt:lpstr>
      <vt:lpstr>Operations with high copy overhead</vt:lpstr>
      <vt:lpstr>Insights from studying use-cases</vt:lpstr>
      <vt:lpstr>Use case: Read-Copy-Update in MVCC databases</vt:lpstr>
      <vt:lpstr>Current systems: Eager copying</vt:lpstr>
      <vt:lpstr>Our proposal: Perform movement lazily</vt:lpstr>
      <vt:lpstr>(MC)2 : Lazy MemCopy at the Memory Controller</vt:lpstr>
      <vt:lpstr>(MC)2 Hardware</vt:lpstr>
      <vt:lpstr>(MC)2 ISA</vt:lpstr>
      <vt:lpstr>(MC)2 operation: Lazy copy</vt:lpstr>
      <vt:lpstr>(MC)2 operation: Read destination</vt:lpstr>
      <vt:lpstr>Evaluation questions</vt:lpstr>
      <vt:lpstr>Evaluation: GEM5 configuration</vt:lpstr>
      <vt:lpstr>Evaluation: Prior work comparison</vt:lpstr>
      <vt:lpstr>Evaluation: Copy performance</vt:lpstr>
      <vt:lpstr>Evaluation: Copy + access runtime</vt:lpstr>
      <vt:lpstr>Evaluation: Cicada transaction throughput</vt:lpstr>
      <vt:lpstr>Evaluation: Protobuf and MongoDB</vt:lpstr>
      <vt:lpstr>Summary</vt:lpstr>
      <vt:lpstr>Backup slides</vt:lpstr>
      <vt:lpstr>Evaluation: Copy + random access runtime</vt:lpstr>
      <vt:lpstr>(MC)2 operation: Read source</vt:lpstr>
      <vt:lpstr>(MC)2 operation: Write source</vt:lpstr>
      <vt:lpstr>(MC)2 operation: Write destination</vt:lpstr>
      <vt:lpstr>(MC)2 Software: memcpy_lazy()</vt:lpstr>
      <vt:lpstr>Analysis of Protobuf: Copy sizes</vt:lpstr>
      <vt:lpstr>Analysis of Protobuf: Sources of overhead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Alanya Cannon</dc:creator>
  <cp:lastModifiedBy>Aditya K Kamath</cp:lastModifiedBy>
  <cp:revision>647</cp:revision>
  <dcterms:created xsi:type="dcterms:W3CDTF">2014-10-14T00:51:43Z</dcterms:created>
  <dcterms:modified xsi:type="dcterms:W3CDTF">2024-06-26T23:33:20Z</dcterms:modified>
</cp:coreProperties>
</file>