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sldIdLst>
    <p:sldId id="256" r:id="rId2"/>
    <p:sldId id="257" r:id="rId3"/>
    <p:sldId id="339" r:id="rId4"/>
    <p:sldId id="340" r:id="rId5"/>
    <p:sldId id="341" r:id="rId6"/>
    <p:sldId id="283" r:id="rId7"/>
    <p:sldId id="331" r:id="rId8"/>
    <p:sldId id="310" r:id="rId9"/>
    <p:sldId id="300" r:id="rId10"/>
    <p:sldId id="342" r:id="rId11"/>
    <p:sldId id="272" r:id="rId12"/>
    <p:sldId id="345" r:id="rId13"/>
    <p:sldId id="274" r:id="rId14"/>
    <p:sldId id="343" r:id="rId15"/>
    <p:sldId id="278" r:id="rId16"/>
    <p:sldId id="279" r:id="rId17"/>
    <p:sldId id="276" r:id="rId18"/>
    <p:sldId id="329" r:id="rId19"/>
    <p:sldId id="280" r:id="rId20"/>
    <p:sldId id="330" r:id="rId21"/>
    <p:sldId id="325" r:id="rId22"/>
    <p:sldId id="312" r:id="rId23"/>
    <p:sldId id="320" r:id="rId24"/>
    <p:sldId id="328" r:id="rId25"/>
    <p:sldId id="316" r:id="rId26"/>
    <p:sldId id="344" r:id="rId27"/>
    <p:sldId id="327" r:id="rId28"/>
    <p:sldId id="326" r:id="rId29"/>
    <p:sldId id="335" r:id="rId30"/>
    <p:sldId id="317" r:id="rId31"/>
    <p:sldId id="318" r:id="rId32"/>
    <p:sldId id="281"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5F82"/>
    <a:srgbClr val="A8D5A0"/>
    <a:srgbClr val="BCFFBD"/>
    <a:srgbClr val="E97132"/>
    <a:srgbClr val="F5B8A4"/>
    <a:srgbClr val="0635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73617" autoAdjust="0"/>
  </p:normalViewPr>
  <p:slideViewPr>
    <p:cSldViewPr snapToGrid="0">
      <p:cViewPr varScale="1">
        <p:scale>
          <a:sx n="70" d="100"/>
          <a:sy n="70" d="100"/>
        </p:scale>
        <p:origin x="77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a:t>Prefill attention</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1086718455905"/>
          <c:y val="0.23293916384850741"/>
          <c:w val="0.84903322952671023"/>
          <c:h val="0.61237767141063859"/>
        </c:manualLayout>
      </c:layout>
      <c:lineChart>
        <c:grouping val="standard"/>
        <c:varyColors val="0"/>
        <c:ser>
          <c:idx val="0"/>
          <c:order val="0"/>
          <c:tx>
            <c:strRef>
              <c:f>Sheet1!$B$1</c:f>
              <c:strCache>
                <c:ptCount val="1"/>
                <c:pt idx="0">
                  <c:v>Compute</c:v>
                </c:pt>
              </c:strCache>
            </c:strRef>
          </c:tx>
          <c:spPr>
            <a:ln w="28575" cap="rnd">
              <a:solidFill>
                <a:schemeClr val="accent6"/>
              </a:solidFill>
              <a:round/>
            </a:ln>
            <a:effectLst/>
          </c:spPr>
          <c:marker>
            <c:symbol val="circle"/>
            <c:size val="5"/>
            <c:spPr>
              <a:solidFill>
                <a:schemeClr val="accent6"/>
              </a:solidFill>
              <a:ln w="9525">
                <a:solidFill>
                  <a:schemeClr val="accent1"/>
                </a:solidFill>
              </a:ln>
              <a:effectLst/>
            </c:spPr>
          </c:marker>
          <c:cat>
            <c:strRef>
              <c:f>Sheet1!$A$2:$A$6</c:f>
              <c:strCache>
                <c:ptCount val="5"/>
                <c:pt idx="0">
                  <c:v>1K</c:v>
                </c:pt>
                <c:pt idx="1">
                  <c:v>2K</c:v>
                </c:pt>
                <c:pt idx="2">
                  <c:v>4K</c:v>
                </c:pt>
                <c:pt idx="3">
                  <c:v>8K</c:v>
                </c:pt>
                <c:pt idx="4">
                  <c:v>16K</c:v>
                </c:pt>
              </c:strCache>
            </c:strRef>
          </c:cat>
          <c:val>
            <c:numRef>
              <c:f>Sheet1!$B$2:$B$6</c:f>
              <c:numCache>
                <c:formatCode>General</c:formatCode>
                <c:ptCount val="5"/>
                <c:pt idx="0">
                  <c:v>26</c:v>
                </c:pt>
                <c:pt idx="1">
                  <c:v>42</c:v>
                </c:pt>
                <c:pt idx="2">
                  <c:v>52</c:v>
                </c:pt>
                <c:pt idx="3">
                  <c:v>65</c:v>
                </c:pt>
                <c:pt idx="4">
                  <c:v>70</c:v>
                </c:pt>
              </c:numCache>
            </c:numRef>
          </c:val>
          <c:smooth val="0"/>
          <c:extLst>
            <c:ext xmlns:c16="http://schemas.microsoft.com/office/drawing/2014/chart" uri="{C3380CC4-5D6E-409C-BE32-E72D297353CC}">
              <c16:uniqueId val="{00000000-DA3D-43E1-B3AF-CCC6E349AAF4}"/>
            </c:ext>
          </c:extLst>
        </c:ser>
        <c:ser>
          <c:idx val="1"/>
          <c:order val="1"/>
          <c:tx>
            <c:strRef>
              <c:f>Sheet1!$C$1</c:f>
              <c:strCache>
                <c:ptCount val="1"/>
                <c:pt idx="0">
                  <c:v>Memory BW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Sheet1!$A$2:$A$6</c:f>
              <c:strCache>
                <c:ptCount val="5"/>
                <c:pt idx="0">
                  <c:v>1K</c:v>
                </c:pt>
                <c:pt idx="1">
                  <c:v>2K</c:v>
                </c:pt>
                <c:pt idx="2">
                  <c:v>4K</c:v>
                </c:pt>
                <c:pt idx="3">
                  <c:v>8K</c:v>
                </c:pt>
                <c:pt idx="4">
                  <c:v>16K</c:v>
                </c:pt>
              </c:strCache>
            </c:strRef>
          </c:cat>
          <c:val>
            <c:numRef>
              <c:f>Sheet1!$C$2:$C$6</c:f>
              <c:numCache>
                <c:formatCode>General</c:formatCode>
                <c:ptCount val="5"/>
                <c:pt idx="0">
                  <c:v>4</c:v>
                </c:pt>
                <c:pt idx="1">
                  <c:v>4</c:v>
                </c:pt>
                <c:pt idx="2">
                  <c:v>3</c:v>
                </c:pt>
                <c:pt idx="3">
                  <c:v>3</c:v>
                </c:pt>
                <c:pt idx="4">
                  <c:v>1.5</c:v>
                </c:pt>
              </c:numCache>
            </c:numRef>
          </c:val>
          <c:smooth val="0"/>
          <c:extLst>
            <c:ext xmlns:c16="http://schemas.microsoft.com/office/drawing/2014/chart" uri="{C3380CC4-5D6E-409C-BE32-E72D297353CC}">
              <c16:uniqueId val="{00000001-DA3D-43E1-B3AF-CCC6E349AAF4}"/>
            </c:ext>
          </c:extLst>
        </c:ser>
        <c:dLbls>
          <c:showLegendKey val="0"/>
          <c:showVal val="0"/>
          <c:showCatName val="0"/>
          <c:showSerName val="0"/>
          <c:showPercent val="0"/>
          <c:showBubbleSize val="0"/>
        </c:dLbls>
        <c:marker val="1"/>
        <c:smooth val="0"/>
        <c:axId val="2120165823"/>
        <c:axId val="1683994927"/>
      </c:lineChart>
      <c:catAx>
        <c:axId val="2120165823"/>
        <c:scaling>
          <c:orientation val="minMax"/>
        </c:scaling>
        <c:delete val="0"/>
        <c:axPos val="b"/>
        <c:title>
          <c:tx>
            <c:rich>
              <a:bodyPr rot="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US"/>
                  <a:t>Tokens</a:t>
                </a:r>
              </a:p>
            </c:rich>
          </c:tx>
          <c:overlay val="0"/>
          <c:spPr>
            <a:noFill/>
            <a:ln>
              <a:noFill/>
            </a:ln>
            <a:effectLst/>
          </c:spPr>
          <c:txPr>
            <a:bodyPr rot="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683994927"/>
        <c:crosses val="autoZero"/>
        <c:auto val="1"/>
        <c:lblAlgn val="ctr"/>
        <c:lblOffset val="100"/>
        <c:noMultiLvlLbl val="0"/>
      </c:catAx>
      <c:valAx>
        <c:axId val="1683994927"/>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US"/>
                  <a:t>% utilization</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2120165823"/>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b="1">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a:t>Decode attention</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1086718455905"/>
          <c:y val="0.23293916384850741"/>
          <c:w val="0.84903322952671023"/>
          <c:h val="0.61237767141063859"/>
        </c:manualLayout>
      </c:layout>
      <c:lineChart>
        <c:grouping val="standard"/>
        <c:varyColors val="0"/>
        <c:ser>
          <c:idx val="0"/>
          <c:order val="0"/>
          <c:tx>
            <c:strRef>
              <c:f>Sheet1!$B$1</c:f>
              <c:strCache>
                <c:ptCount val="1"/>
                <c:pt idx="0">
                  <c:v>Compute</c:v>
                </c:pt>
              </c:strCache>
            </c:strRef>
          </c:tx>
          <c:spPr>
            <a:ln w="28575" cap="rnd">
              <a:solidFill>
                <a:schemeClr val="accent6"/>
              </a:solidFill>
              <a:round/>
            </a:ln>
            <a:effectLst/>
          </c:spPr>
          <c:marker>
            <c:symbol val="circle"/>
            <c:size val="5"/>
            <c:spPr>
              <a:solidFill>
                <a:schemeClr val="accent6"/>
              </a:solidFill>
              <a:ln w="9525">
                <a:solidFill>
                  <a:schemeClr val="accent1"/>
                </a:solidFill>
              </a:ln>
              <a:effectLst/>
            </c:spPr>
          </c:marker>
          <c:cat>
            <c:numRef>
              <c:f>Sheet1!$A$2:$A$6</c:f>
              <c:numCache>
                <c:formatCode>General</c:formatCode>
                <c:ptCount val="5"/>
                <c:pt idx="0">
                  <c:v>16</c:v>
                </c:pt>
                <c:pt idx="1">
                  <c:v>32</c:v>
                </c:pt>
                <c:pt idx="2">
                  <c:v>64</c:v>
                </c:pt>
                <c:pt idx="3">
                  <c:v>128</c:v>
                </c:pt>
                <c:pt idx="4">
                  <c:v>256</c:v>
                </c:pt>
              </c:numCache>
            </c:numRef>
          </c:cat>
          <c:val>
            <c:numRef>
              <c:f>Sheet1!$B$2:$B$6</c:f>
              <c:numCache>
                <c:formatCode>General</c:formatCode>
                <c:ptCount val="5"/>
                <c:pt idx="0">
                  <c:v>4</c:v>
                </c:pt>
                <c:pt idx="1">
                  <c:v>7</c:v>
                </c:pt>
                <c:pt idx="2">
                  <c:v>11</c:v>
                </c:pt>
                <c:pt idx="3">
                  <c:v>11</c:v>
                </c:pt>
                <c:pt idx="4">
                  <c:v>10</c:v>
                </c:pt>
              </c:numCache>
            </c:numRef>
          </c:val>
          <c:smooth val="0"/>
          <c:extLst>
            <c:ext xmlns:c16="http://schemas.microsoft.com/office/drawing/2014/chart" uri="{C3380CC4-5D6E-409C-BE32-E72D297353CC}">
              <c16:uniqueId val="{00000000-2ACB-413A-8EBD-ADFCC5C74BFA}"/>
            </c:ext>
          </c:extLst>
        </c:ser>
        <c:ser>
          <c:idx val="1"/>
          <c:order val="1"/>
          <c:tx>
            <c:strRef>
              <c:f>Sheet1!$C$1</c:f>
              <c:strCache>
                <c:ptCount val="1"/>
                <c:pt idx="0">
                  <c:v>Memory BW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Sheet1!$A$2:$A$6</c:f>
              <c:numCache>
                <c:formatCode>General</c:formatCode>
                <c:ptCount val="5"/>
                <c:pt idx="0">
                  <c:v>16</c:v>
                </c:pt>
                <c:pt idx="1">
                  <c:v>32</c:v>
                </c:pt>
                <c:pt idx="2">
                  <c:v>64</c:v>
                </c:pt>
                <c:pt idx="3">
                  <c:v>128</c:v>
                </c:pt>
                <c:pt idx="4">
                  <c:v>256</c:v>
                </c:pt>
              </c:numCache>
            </c:numRef>
          </c:cat>
          <c:val>
            <c:numRef>
              <c:f>Sheet1!$C$2:$C$6</c:f>
              <c:numCache>
                <c:formatCode>General</c:formatCode>
                <c:ptCount val="5"/>
                <c:pt idx="0">
                  <c:v>31</c:v>
                </c:pt>
                <c:pt idx="1">
                  <c:v>55</c:v>
                </c:pt>
                <c:pt idx="2">
                  <c:v>82</c:v>
                </c:pt>
                <c:pt idx="3">
                  <c:v>85</c:v>
                </c:pt>
                <c:pt idx="4">
                  <c:v>81</c:v>
                </c:pt>
              </c:numCache>
            </c:numRef>
          </c:val>
          <c:smooth val="0"/>
          <c:extLst>
            <c:ext xmlns:c16="http://schemas.microsoft.com/office/drawing/2014/chart" uri="{C3380CC4-5D6E-409C-BE32-E72D297353CC}">
              <c16:uniqueId val="{00000001-2ACB-413A-8EBD-ADFCC5C74BFA}"/>
            </c:ext>
          </c:extLst>
        </c:ser>
        <c:dLbls>
          <c:showLegendKey val="0"/>
          <c:showVal val="0"/>
          <c:showCatName val="0"/>
          <c:showSerName val="0"/>
          <c:showPercent val="0"/>
          <c:showBubbleSize val="0"/>
        </c:dLbls>
        <c:marker val="1"/>
        <c:smooth val="0"/>
        <c:axId val="2120165823"/>
        <c:axId val="1683994927"/>
      </c:lineChart>
      <c:catAx>
        <c:axId val="2120165823"/>
        <c:scaling>
          <c:orientation val="minMax"/>
        </c:scaling>
        <c:delete val="0"/>
        <c:axPos val="b"/>
        <c:title>
          <c:tx>
            <c:rich>
              <a:bodyPr rot="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US"/>
                  <a:t>Tokens</a:t>
                </a:r>
              </a:p>
            </c:rich>
          </c:tx>
          <c:overlay val="0"/>
          <c:spPr>
            <a:noFill/>
            <a:ln>
              <a:noFill/>
            </a:ln>
            <a:effectLst/>
          </c:spPr>
          <c:txPr>
            <a:bodyPr rot="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683994927"/>
        <c:crosses val="autoZero"/>
        <c:auto val="1"/>
        <c:lblAlgn val="ctr"/>
        <c:lblOffset val="100"/>
        <c:noMultiLvlLbl val="0"/>
      </c:catAx>
      <c:valAx>
        <c:axId val="1683994927"/>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US"/>
                  <a:t>% utilization</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2120165823"/>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b="1">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b="1">
                <a:solidFill>
                  <a:schemeClr val="tx1"/>
                </a:solidFill>
              </a:rPr>
              <a:t>P99 TTFT</a:t>
            </a:r>
          </a:p>
        </c:rich>
      </c:tx>
      <c:layout>
        <c:manualLayout>
          <c:xMode val="edge"/>
          <c:yMode val="edge"/>
          <c:x val="0.3568752040279324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3817620904177958"/>
          <c:y val="0.18711980866165748"/>
          <c:w val="0.71349698331343858"/>
          <c:h val="0.67588134924997978"/>
        </c:manualLayout>
      </c:layout>
      <c:barChart>
        <c:barDir val="col"/>
        <c:grouping val="clustered"/>
        <c:varyColors val="0"/>
        <c:ser>
          <c:idx val="0"/>
          <c:order val="0"/>
          <c:tx>
            <c:strRef>
              <c:f>Sheet1!$B$1</c:f>
              <c:strCache>
                <c:ptCount val="1"/>
                <c:pt idx="0">
                  <c:v>vLLM</c:v>
                </c:pt>
              </c:strCache>
            </c:strRef>
          </c:tx>
          <c:spPr>
            <a:solidFill>
              <a:schemeClr val="accent1"/>
            </a:solidFill>
            <a:ln w="15875">
              <a:solidFill>
                <a:schemeClr val="tx1"/>
              </a:solidFill>
            </a:ln>
            <a:effectLst/>
          </c:spPr>
          <c:invertIfNegative val="0"/>
          <c:cat>
            <c:numRef>
              <c:f>Sheet1!$A$2</c:f>
              <c:numCache>
                <c:formatCode>General</c:formatCode>
                <c:ptCount val="1"/>
              </c:numCache>
            </c:numRef>
          </c:cat>
          <c:val>
            <c:numRef>
              <c:f>Sheet1!$B$2</c:f>
              <c:numCache>
                <c:formatCode>General</c:formatCode>
                <c:ptCount val="1"/>
                <c:pt idx="0">
                  <c:v>8.25</c:v>
                </c:pt>
              </c:numCache>
            </c:numRef>
          </c:val>
          <c:extLst>
            <c:ext xmlns:c16="http://schemas.microsoft.com/office/drawing/2014/chart" uri="{C3380CC4-5D6E-409C-BE32-E72D297353CC}">
              <c16:uniqueId val="{00000000-37D9-BC41-930F-43489146FAA1}"/>
            </c:ext>
          </c:extLst>
        </c:ser>
        <c:ser>
          <c:idx val="1"/>
          <c:order val="1"/>
          <c:tx>
            <c:strRef>
              <c:f>Sheet1!$C$1</c:f>
              <c:strCache>
                <c:ptCount val="1"/>
                <c:pt idx="0">
                  <c:v>Sarathi</c:v>
                </c:pt>
              </c:strCache>
            </c:strRef>
          </c:tx>
          <c:spPr>
            <a:solidFill>
              <a:schemeClr val="accent2"/>
            </a:solidFill>
            <a:ln w="15875">
              <a:solidFill>
                <a:schemeClr val="tx1"/>
              </a:solidFill>
            </a:ln>
            <a:effectLst/>
          </c:spPr>
          <c:invertIfNegative val="0"/>
          <c:cat>
            <c:numRef>
              <c:f>Sheet1!$A$2</c:f>
              <c:numCache>
                <c:formatCode>General</c:formatCode>
                <c:ptCount val="1"/>
              </c:numCache>
            </c:numRef>
          </c:cat>
          <c:val>
            <c:numRef>
              <c:f>Sheet1!$C$2</c:f>
              <c:numCache>
                <c:formatCode>General</c:formatCode>
                <c:ptCount val="1"/>
                <c:pt idx="0">
                  <c:v>144.19999999999999</c:v>
                </c:pt>
              </c:numCache>
            </c:numRef>
          </c:val>
          <c:extLst>
            <c:ext xmlns:c16="http://schemas.microsoft.com/office/drawing/2014/chart" uri="{C3380CC4-5D6E-409C-BE32-E72D297353CC}">
              <c16:uniqueId val="{00000001-37D9-BC41-930F-43489146FAA1}"/>
            </c:ext>
          </c:extLst>
        </c:ser>
        <c:ser>
          <c:idx val="2"/>
          <c:order val="2"/>
          <c:tx>
            <c:strRef>
              <c:f>Sheet1!$D$1</c:f>
              <c:strCache>
                <c:ptCount val="1"/>
                <c:pt idx="0">
                  <c:v>Sarathi + POD</c:v>
                </c:pt>
              </c:strCache>
            </c:strRef>
          </c:tx>
          <c:spPr>
            <a:solidFill>
              <a:schemeClr val="accent3"/>
            </a:solidFill>
            <a:ln w="15875">
              <a:solidFill>
                <a:schemeClr val="tx1"/>
              </a:solidFill>
            </a:ln>
            <a:effectLst/>
          </c:spPr>
          <c:invertIfNegative val="0"/>
          <c:cat>
            <c:numRef>
              <c:f>Sheet1!$A$2</c:f>
              <c:numCache>
                <c:formatCode>General</c:formatCode>
                <c:ptCount val="1"/>
              </c:numCache>
            </c:numRef>
          </c:cat>
          <c:val>
            <c:numRef>
              <c:f>Sheet1!$D$2</c:f>
              <c:numCache>
                <c:formatCode>General</c:formatCode>
                <c:ptCount val="1"/>
                <c:pt idx="0">
                  <c:v>27.38</c:v>
                </c:pt>
              </c:numCache>
            </c:numRef>
          </c:val>
          <c:extLst>
            <c:ext xmlns:c16="http://schemas.microsoft.com/office/drawing/2014/chart" uri="{C3380CC4-5D6E-409C-BE32-E72D297353CC}">
              <c16:uniqueId val="{00000002-37D9-BC41-930F-43489146FAA1}"/>
            </c:ext>
          </c:extLst>
        </c:ser>
        <c:dLbls>
          <c:showLegendKey val="0"/>
          <c:showVal val="0"/>
          <c:showCatName val="0"/>
          <c:showSerName val="0"/>
          <c:showPercent val="0"/>
          <c:showBubbleSize val="0"/>
        </c:dLbls>
        <c:gapWidth val="219"/>
        <c:overlap val="-27"/>
        <c:axId val="654136448"/>
        <c:axId val="654184048"/>
      </c:barChart>
      <c:catAx>
        <c:axId val="65413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184048"/>
        <c:crosses val="autoZero"/>
        <c:auto val="1"/>
        <c:lblAlgn val="ctr"/>
        <c:lblOffset val="100"/>
        <c:noMultiLvlLbl val="0"/>
      </c:catAx>
      <c:valAx>
        <c:axId val="654184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US" b="1">
                    <a:solidFill>
                      <a:schemeClr val="tx1"/>
                    </a:solidFill>
                  </a:rPr>
                  <a:t>Latency</a:t>
                </a:r>
                <a:r>
                  <a:rPr lang="en-US" b="1" baseline="0">
                    <a:solidFill>
                      <a:schemeClr val="tx1"/>
                    </a:solidFill>
                  </a:rPr>
                  <a:t> (s)</a:t>
                </a:r>
                <a:endParaRPr lang="en-US" b="1">
                  <a:solidFill>
                    <a:schemeClr val="tx1"/>
                  </a:solidFill>
                </a:endParaRP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13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b="1">
                <a:solidFill>
                  <a:schemeClr val="tx1"/>
                </a:solidFill>
              </a:rPr>
              <a:t>P99 TBT</a:t>
            </a:r>
          </a:p>
        </c:rich>
      </c:tx>
      <c:layout>
        <c:manualLayout>
          <c:xMode val="edge"/>
          <c:yMode val="edge"/>
          <c:x val="0.37121238762045039"/>
          <c:y val="5.083092553509555E-3"/>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3817620904177958"/>
          <c:y val="0.18711980866165748"/>
          <c:w val="0.71349698331343858"/>
          <c:h val="0.67588134924997978"/>
        </c:manualLayout>
      </c:layout>
      <c:barChart>
        <c:barDir val="col"/>
        <c:grouping val="clustered"/>
        <c:varyColors val="0"/>
        <c:ser>
          <c:idx val="0"/>
          <c:order val="0"/>
          <c:tx>
            <c:strRef>
              <c:f>Sheet1!$B$1</c:f>
              <c:strCache>
                <c:ptCount val="1"/>
                <c:pt idx="0">
                  <c:v>vLLM</c:v>
                </c:pt>
              </c:strCache>
            </c:strRef>
          </c:tx>
          <c:spPr>
            <a:solidFill>
              <a:schemeClr val="accent1"/>
            </a:solidFill>
            <a:ln w="15875">
              <a:solidFill>
                <a:schemeClr val="tx1"/>
              </a:solidFill>
            </a:ln>
            <a:effectLst/>
          </c:spPr>
          <c:invertIfNegative val="0"/>
          <c:cat>
            <c:numRef>
              <c:f>Sheet1!$A$2</c:f>
              <c:numCache>
                <c:formatCode>General</c:formatCode>
                <c:ptCount val="1"/>
              </c:numCache>
            </c:numRef>
          </c:cat>
          <c:val>
            <c:numRef>
              <c:f>Sheet1!$B$2</c:f>
              <c:numCache>
                <c:formatCode>General</c:formatCode>
                <c:ptCount val="1"/>
                <c:pt idx="0">
                  <c:v>1.36</c:v>
                </c:pt>
              </c:numCache>
            </c:numRef>
          </c:val>
          <c:extLst>
            <c:ext xmlns:c16="http://schemas.microsoft.com/office/drawing/2014/chart" uri="{C3380CC4-5D6E-409C-BE32-E72D297353CC}">
              <c16:uniqueId val="{00000000-0650-3E44-AA5C-25FD49A1B739}"/>
            </c:ext>
          </c:extLst>
        </c:ser>
        <c:ser>
          <c:idx val="1"/>
          <c:order val="1"/>
          <c:tx>
            <c:strRef>
              <c:f>Sheet1!$C$1</c:f>
              <c:strCache>
                <c:ptCount val="1"/>
                <c:pt idx="0">
                  <c:v>Sarathi</c:v>
                </c:pt>
              </c:strCache>
            </c:strRef>
          </c:tx>
          <c:spPr>
            <a:solidFill>
              <a:schemeClr val="accent2"/>
            </a:solidFill>
            <a:ln w="15875">
              <a:solidFill>
                <a:schemeClr val="tx1"/>
              </a:solidFill>
            </a:ln>
            <a:effectLst/>
          </c:spPr>
          <c:invertIfNegative val="0"/>
          <c:cat>
            <c:numRef>
              <c:f>Sheet1!$A$2</c:f>
              <c:numCache>
                <c:formatCode>General</c:formatCode>
                <c:ptCount val="1"/>
              </c:numCache>
            </c:numRef>
          </c:cat>
          <c:val>
            <c:numRef>
              <c:f>Sheet1!$C$2</c:f>
              <c:numCache>
                <c:formatCode>General</c:formatCode>
                <c:ptCount val="1"/>
                <c:pt idx="0">
                  <c:v>0.14000000000000001</c:v>
                </c:pt>
              </c:numCache>
            </c:numRef>
          </c:val>
          <c:extLst>
            <c:ext xmlns:c16="http://schemas.microsoft.com/office/drawing/2014/chart" uri="{C3380CC4-5D6E-409C-BE32-E72D297353CC}">
              <c16:uniqueId val="{00000001-0650-3E44-AA5C-25FD49A1B739}"/>
            </c:ext>
          </c:extLst>
        </c:ser>
        <c:ser>
          <c:idx val="2"/>
          <c:order val="2"/>
          <c:tx>
            <c:strRef>
              <c:f>Sheet1!$D$1</c:f>
              <c:strCache>
                <c:ptCount val="1"/>
                <c:pt idx="0">
                  <c:v>Sarathi + POD</c:v>
                </c:pt>
              </c:strCache>
            </c:strRef>
          </c:tx>
          <c:spPr>
            <a:solidFill>
              <a:schemeClr val="accent3"/>
            </a:solidFill>
            <a:ln w="15875">
              <a:solidFill>
                <a:schemeClr val="tx1"/>
              </a:solidFill>
            </a:ln>
            <a:effectLst/>
          </c:spPr>
          <c:invertIfNegative val="0"/>
          <c:cat>
            <c:numRef>
              <c:f>Sheet1!$A$2</c:f>
              <c:numCache>
                <c:formatCode>General</c:formatCode>
                <c:ptCount val="1"/>
              </c:numCache>
            </c:numRef>
          </c:cat>
          <c:val>
            <c:numRef>
              <c:f>Sheet1!$D$2</c:f>
              <c:numCache>
                <c:formatCode>General</c:formatCode>
                <c:ptCount val="1"/>
                <c:pt idx="0">
                  <c:v>0.12</c:v>
                </c:pt>
              </c:numCache>
            </c:numRef>
          </c:val>
          <c:extLst>
            <c:ext xmlns:c16="http://schemas.microsoft.com/office/drawing/2014/chart" uri="{C3380CC4-5D6E-409C-BE32-E72D297353CC}">
              <c16:uniqueId val="{00000002-0650-3E44-AA5C-25FD49A1B739}"/>
            </c:ext>
          </c:extLst>
        </c:ser>
        <c:dLbls>
          <c:showLegendKey val="0"/>
          <c:showVal val="0"/>
          <c:showCatName val="0"/>
          <c:showSerName val="0"/>
          <c:showPercent val="0"/>
          <c:showBubbleSize val="0"/>
        </c:dLbls>
        <c:gapWidth val="219"/>
        <c:overlap val="-27"/>
        <c:axId val="654136448"/>
        <c:axId val="654184048"/>
      </c:barChart>
      <c:catAx>
        <c:axId val="65413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184048"/>
        <c:crosses val="autoZero"/>
        <c:auto val="1"/>
        <c:lblAlgn val="ctr"/>
        <c:lblOffset val="100"/>
        <c:noMultiLvlLbl val="0"/>
      </c:catAx>
      <c:valAx>
        <c:axId val="654184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US" b="1">
                    <a:solidFill>
                      <a:schemeClr val="tx1"/>
                    </a:solidFill>
                  </a:rPr>
                  <a:t>Latency</a:t>
                </a:r>
                <a:r>
                  <a:rPr lang="en-US" b="1" baseline="0">
                    <a:solidFill>
                      <a:schemeClr val="tx1"/>
                    </a:solidFill>
                  </a:rPr>
                  <a:t> (s)</a:t>
                </a:r>
                <a:endParaRPr lang="en-US" b="1">
                  <a:solidFill>
                    <a:schemeClr val="tx1"/>
                  </a:solidFill>
                </a:endParaRP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13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4305C-CE69-DE4F-BB50-8D0C4DEAABE6}" type="datetimeFigureOut">
              <a:rPr lang="en-US" smtClean="0"/>
              <a:t>4/11/25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D56C5-4239-4B4C-937A-7C2D046A1C6E}" type="slidenum">
              <a:rPr lang="en-US" smtClean="0"/>
              <a:t>‹#›</a:t>
            </a:fld>
            <a:endParaRPr lang="en-US"/>
          </a:p>
        </p:txBody>
      </p:sp>
    </p:spTree>
    <p:extLst>
      <p:ext uri="{BB962C8B-B14F-4D97-AF65-F5344CB8AC3E}">
        <p14:creationId xmlns:p14="http://schemas.microsoft.com/office/powerpoint/2010/main" val="1219249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D56C5-4239-4B4C-937A-7C2D046A1C6E}" type="slidenum">
              <a:rPr lang="en-US" smtClean="0"/>
              <a:t>1</a:t>
            </a:fld>
            <a:endParaRPr lang="en-US"/>
          </a:p>
        </p:txBody>
      </p:sp>
    </p:spTree>
    <p:extLst>
      <p:ext uri="{BB962C8B-B14F-4D97-AF65-F5344CB8AC3E}">
        <p14:creationId xmlns:p14="http://schemas.microsoft.com/office/powerpoint/2010/main" val="3996086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profiled the prefill and decode attention kernels to identify the compute and memory bandwidth utilization shown in the y-axis. As prefill attention operates on a large number of tokens seen in the x-axis, prefill attention kernels are optimized for large matrix multiplications which are compute-bound. For decode attention, typically 10 to 100 requests are batched together and operated on, which have a small number of tokens compared to prefill. The decode kernels are optimized for smaller matrix multiplications which are memory-bound.</a:t>
            </a:r>
          </a:p>
          <a:p>
            <a:r>
              <a:rPr lang="en-US" dirty="0"/>
              <a:t>[click] We notice that the utilization of memory bandwidth for prefill was below 5% and compute for decode was below 10% which is very low. From this we ask, is it possible to saturate both the compute and memory bandwidth by performing these operations together?</a:t>
            </a:r>
          </a:p>
          <a:p>
            <a:r>
              <a:rPr lang="en-US" dirty="0"/>
              <a:t>To answer this question, we must first look at how the GPU processes operations.</a:t>
            </a:r>
          </a:p>
        </p:txBody>
      </p:sp>
      <p:sp>
        <p:nvSpPr>
          <p:cNvPr id="4" name="Slide Number Placeholder 3"/>
          <p:cNvSpPr>
            <a:spLocks noGrp="1"/>
          </p:cNvSpPr>
          <p:nvPr>
            <p:ph type="sldNum" sz="quarter" idx="5"/>
          </p:nvPr>
        </p:nvSpPr>
        <p:spPr/>
        <p:txBody>
          <a:bodyPr/>
          <a:lstStyle/>
          <a:p>
            <a:fld id="{4E7D56C5-4239-4B4C-937A-7C2D046A1C6E}" type="slidenum">
              <a:rPr lang="en-US" smtClean="0"/>
              <a:t>10</a:t>
            </a:fld>
            <a:endParaRPr lang="en-US"/>
          </a:p>
        </p:txBody>
      </p:sp>
    </p:spTree>
    <p:extLst>
      <p:ext uri="{BB962C8B-B14F-4D97-AF65-F5344CB8AC3E}">
        <p14:creationId xmlns:p14="http://schemas.microsoft.com/office/powerpoint/2010/main" val="273427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programmer launches a GPU kernel, they specify groups of a hundred to a thousand threads called Cooperative Thread Arrays or CTAs. The work to be done by the kernel is split among these different CTAs. For example, in tiled matrix multiplication, each CTA can handle a different matrix tile. [click] These wait in a stream queue until a CTA scheduler assigns these CTAs to the Streaming Multiprocessors or SMs within the GPU where execution occurs. The SM is analogous to a CPU processor. In modern GPUs, each SM holds around 1 to 8 CTAs. For the attention kernels we analyzed, each SM had up to 2 CTAs. </a:t>
            </a:r>
          </a:p>
        </p:txBody>
      </p:sp>
      <p:sp>
        <p:nvSpPr>
          <p:cNvPr id="4" name="Slide Number Placeholder 3"/>
          <p:cNvSpPr>
            <a:spLocks noGrp="1"/>
          </p:cNvSpPr>
          <p:nvPr>
            <p:ph type="sldNum" sz="quarter" idx="5"/>
          </p:nvPr>
        </p:nvSpPr>
        <p:spPr/>
        <p:txBody>
          <a:bodyPr/>
          <a:lstStyle/>
          <a:p>
            <a:fld id="{4E7D56C5-4239-4B4C-937A-7C2D046A1C6E}" type="slidenum">
              <a:rPr lang="en-US" smtClean="0"/>
              <a:t>11</a:t>
            </a:fld>
            <a:endParaRPr lang="en-US"/>
          </a:p>
        </p:txBody>
      </p:sp>
    </p:spTree>
    <p:extLst>
      <p:ext uri="{BB962C8B-B14F-4D97-AF65-F5344CB8AC3E}">
        <p14:creationId xmlns:p14="http://schemas.microsoft.com/office/powerpoint/2010/main" val="419464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SM, these CTAs are divided into warps, [click] which are groups of 32 threads which execute in lockstep. In the figure, we look at the warps of a decode kernel which are memory-bound, depicted with an orange color. A warp scheduler assigns queued warps to free resources every clock cycle. If possible, it attempts to saturate all the available resources. [click] For the decode attention shown, these warps are all reliant on the load/store unit to perform memory accesses. [click] As all the warps are contending for the same resource, the warp scheduler has limited opportunity to overlap execution between the warps. Conversely, prefill warps are compute bound and contend for the compute cores.</a:t>
            </a:r>
          </a:p>
          <a:p>
            <a:r>
              <a:rPr lang="en-US" dirty="0"/>
              <a:t>[click] If instead, we had prefill warps co-located with these decode warps within the same SM, the warp scheduler could attempt to service them all in parallel as depicted, thus improving overall throughput.</a:t>
            </a:r>
          </a:p>
        </p:txBody>
      </p:sp>
      <p:sp>
        <p:nvSpPr>
          <p:cNvPr id="4" name="Slide Number Placeholder 3"/>
          <p:cNvSpPr>
            <a:spLocks noGrp="1"/>
          </p:cNvSpPr>
          <p:nvPr>
            <p:ph type="sldNum" sz="quarter" idx="5"/>
          </p:nvPr>
        </p:nvSpPr>
        <p:spPr/>
        <p:txBody>
          <a:bodyPr/>
          <a:lstStyle/>
          <a:p>
            <a:fld id="{4E7D56C5-4239-4B4C-937A-7C2D046A1C6E}" type="slidenum">
              <a:rPr lang="en-US" smtClean="0"/>
              <a:t>12</a:t>
            </a:fld>
            <a:endParaRPr lang="en-US"/>
          </a:p>
        </p:txBody>
      </p:sp>
    </p:spTree>
    <p:extLst>
      <p:ext uri="{BB962C8B-B14F-4D97-AF65-F5344CB8AC3E}">
        <p14:creationId xmlns:p14="http://schemas.microsoft.com/office/powerpoint/2010/main" val="2177765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to achieve the best performance and reach our goal of overlapping compute-heavy prefill with memory-bandwidth-heavy decode. We establish a new goal of co-locating the prefill and decode CTAs within the same SM so that the warp scheduler can overlap them.</a:t>
            </a:r>
          </a:p>
          <a:p>
            <a:endParaRPr lang="en-US" dirty="0"/>
          </a:p>
        </p:txBody>
      </p:sp>
      <p:sp>
        <p:nvSpPr>
          <p:cNvPr id="4" name="Slide Number Placeholder 3"/>
          <p:cNvSpPr>
            <a:spLocks noGrp="1"/>
          </p:cNvSpPr>
          <p:nvPr>
            <p:ph type="sldNum" sz="quarter" idx="5"/>
          </p:nvPr>
        </p:nvSpPr>
        <p:spPr/>
        <p:txBody>
          <a:bodyPr/>
          <a:lstStyle/>
          <a:p>
            <a:fld id="{4E7D56C5-4239-4B4C-937A-7C2D046A1C6E}" type="slidenum">
              <a:rPr lang="en-US" smtClean="0"/>
              <a:t>13</a:t>
            </a:fld>
            <a:endParaRPr lang="en-US"/>
          </a:p>
        </p:txBody>
      </p:sp>
    </p:spTree>
    <p:extLst>
      <p:ext uri="{BB962C8B-B14F-4D97-AF65-F5344CB8AC3E}">
        <p14:creationId xmlns:p14="http://schemas.microsoft.com/office/powerpoint/2010/main" val="800438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we go over existing methods of kernel fusion and find that they all have limitations. (click) Naïve fusion and kernel parallel cannot guarantee operation co-location within an SM, and we shall shortly see why. Warp-parallel execution exhibits bad load balancing within the GPU. Intra-thread fusion requires excessive synchronization overheads for correctness.</a:t>
            </a:r>
          </a:p>
        </p:txBody>
      </p:sp>
      <p:sp>
        <p:nvSpPr>
          <p:cNvPr id="4" name="Slide Number Placeholder 3"/>
          <p:cNvSpPr>
            <a:spLocks noGrp="1"/>
          </p:cNvSpPr>
          <p:nvPr>
            <p:ph type="sldNum" sz="quarter" idx="5"/>
          </p:nvPr>
        </p:nvSpPr>
        <p:spPr/>
        <p:txBody>
          <a:bodyPr/>
          <a:lstStyle/>
          <a:p>
            <a:fld id="{4E7D56C5-4239-4B4C-937A-7C2D046A1C6E}" type="slidenum">
              <a:rPr lang="en-US" smtClean="0"/>
              <a:t>14</a:t>
            </a:fld>
            <a:endParaRPr lang="en-US"/>
          </a:p>
        </p:txBody>
      </p:sp>
    </p:spTree>
    <p:extLst>
      <p:ext uri="{BB962C8B-B14F-4D97-AF65-F5344CB8AC3E}">
        <p14:creationId xmlns:p14="http://schemas.microsoft.com/office/powerpoint/2010/main" val="2013406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traditional method of kernel fusion involves combining the two kernels into one kernel, assigning the different CTAs to different operations. In the figure the green CTAs perform prefill and the orange decode. (click) The problem with this approach is that since the CTA scheduler is handled by hardware, there is no control over which CTAs get scheduled on which SMs greatly limiting the speedup. Kernel-parallel execution suffers from the same problem for the exact same reason.</a:t>
            </a:r>
          </a:p>
        </p:txBody>
      </p:sp>
      <p:sp>
        <p:nvSpPr>
          <p:cNvPr id="4" name="Slide Number Placeholder 3"/>
          <p:cNvSpPr>
            <a:spLocks noGrp="1"/>
          </p:cNvSpPr>
          <p:nvPr>
            <p:ph type="sldNum" sz="quarter" idx="5"/>
          </p:nvPr>
        </p:nvSpPr>
        <p:spPr/>
        <p:txBody>
          <a:bodyPr/>
          <a:lstStyle/>
          <a:p>
            <a:fld id="{4E7D56C5-4239-4B4C-937A-7C2D046A1C6E}" type="slidenum">
              <a:rPr lang="en-US" smtClean="0"/>
              <a:t>15</a:t>
            </a:fld>
            <a:endParaRPr lang="en-US"/>
          </a:p>
        </p:txBody>
      </p:sp>
    </p:spTree>
    <p:extLst>
      <p:ext uri="{BB962C8B-B14F-4D97-AF65-F5344CB8AC3E}">
        <p14:creationId xmlns:p14="http://schemas.microsoft.com/office/powerpoint/2010/main" val="1630624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a major problem of fusion is that the assignment of CTAs to GPU SMs is hidden from the programmer as it is handled by the GPU driver and hardware.</a:t>
            </a:r>
          </a:p>
        </p:txBody>
      </p:sp>
      <p:sp>
        <p:nvSpPr>
          <p:cNvPr id="4" name="Slide Number Placeholder 3"/>
          <p:cNvSpPr>
            <a:spLocks noGrp="1"/>
          </p:cNvSpPr>
          <p:nvPr>
            <p:ph type="sldNum" sz="quarter" idx="5"/>
          </p:nvPr>
        </p:nvSpPr>
        <p:spPr/>
        <p:txBody>
          <a:bodyPr/>
          <a:lstStyle/>
          <a:p>
            <a:fld id="{4E7D56C5-4239-4B4C-937A-7C2D046A1C6E}" type="slidenum">
              <a:rPr lang="en-US" smtClean="0"/>
              <a:t>16</a:t>
            </a:fld>
            <a:endParaRPr lang="en-US"/>
          </a:p>
        </p:txBody>
      </p:sp>
    </p:spTree>
    <p:extLst>
      <p:ext uri="{BB962C8B-B14F-4D97-AF65-F5344CB8AC3E}">
        <p14:creationId xmlns:p14="http://schemas.microsoft.com/office/powerpoint/2010/main" val="2242445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this, we introduce POD-Attention, which efficiently combines prefill and decode operations into a single kernel while guaranteeing SM co-location. POD-Attention uses SM-aware CTA scheduling to guarantee co-location of prefill and decode within each SM. This allows the warp scheduler to overlap the operations and properly utilize both the compute and memory bandwidth of the GPU. Unlike other approaches, we can guarantee SM co-location as well as good load balancing.</a:t>
            </a:r>
          </a:p>
        </p:txBody>
      </p:sp>
      <p:sp>
        <p:nvSpPr>
          <p:cNvPr id="4" name="Slide Number Placeholder 3"/>
          <p:cNvSpPr>
            <a:spLocks noGrp="1"/>
          </p:cNvSpPr>
          <p:nvPr>
            <p:ph type="sldNum" sz="quarter" idx="5"/>
          </p:nvPr>
        </p:nvSpPr>
        <p:spPr/>
        <p:txBody>
          <a:bodyPr/>
          <a:lstStyle/>
          <a:p>
            <a:fld id="{4E7D56C5-4239-4B4C-937A-7C2D046A1C6E}" type="slidenum">
              <a:rPr lang="en-US" smtClean="0"/>
              <a:t>17</a:t>
            </a:fld>
            <a:endParaRPr lang="en-US"/>
          </a:p>
        </p:txBody>
      </p:sp>
    </p:spTree>
    <p:extLst>
      <p:ext uri="{BB962C8B-B14F-4D97-AF65-F5344CB8AC3E}">
        <p14:creationId xmlns:p14="http://schemas.microsoft.com/office/powerpoint/2010/main" val="1125544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C5508-F867-F87C-3CB4-ACCEDCCE98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EB382-C60D-73DA-863C-6023E2C5D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AB05E4-4B91-2097-95AF-67502A1B663A}"/>
              </a:ext>
            </a:extLst>
          </p:cNvPr>
          <p:cNvSpPr>
            <a:spLocks noGrp="1"/>
          </p:cNvSpPr>
          <p:nvPr>
            <p:ph type="body" idx="1"/>
          </p:nvPr>
        </p:nvSpPr>
        <p:spPr/>
        <p:txBody>
          <a:bodyPr/>
          <a:lstStyle/>
          <a:p>
            <a:r>
              <a:rPr lang="en-US" dirty="0"/>
              <a:t>Previously, we would launch two kernels, one for prefill and one for decode, each with a certain number of CTAs depending on the inputs. (click) With POD-Attention, we instead have a new kernel which is launched with enough CTAs for both prefill and decode combined. </a:t>
            </a:r>
          </a:p>
        </p:txBody>
      </p:sp>
      <p:sp>
        <p:nvSpPr>
          <p:cNvPr id="4" name="Slide Number Placeholder 3">
            <a:extLst>
              <a:ext uri="{FF2B5EF4-FFF2-40B4-BE49-F238E27FC236}">
                <a16:creationId xmlns:a16="http://schemas.microsoft.com/office/drawing/2014/main" id="{50200000-16BD-71CF-549A-A107C6F080A3}"/>
              </a:ext>
            </a:extLst>
          </p:cNvPr>
          <p:cNvSpPr>
            <a:spLocks noGrp="1"/>
          </p:cNvSpPr>
          <p:nvPr>
            <p:ph type="sldNum" sz="quarter" idx="5"/>
          </p:nvPr>
        </p:nvSpPr>
        <p:spPr/>
        <p:txBody>
          <a:bodyPr/>
          <a:lstStyle/>
          <a:p>
            <a:fld id="{4E7D56C5-4239-4B4C-937A-7C2D046A1C6E}" type="slidenum">
              <a:rPr lang="en-US" smtClean="0"/>
              <a:t>18</a:t>
            </a:fld>
            <a:endParaRPr lang="en-US"/>
          </a:p>
        </p:txBody>
      </p:sp>
    </p:spTree>
    <p:extLst>
      <p:ext uri="{BB962C8B-B14F-4D97-AF65-F5344CB8AC3E}">
        <p14:creationId xmlns:p14="http://schemas.microsoft.com/office/powerpoint/2010/main" val="651861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having dedicated prefill and decode CTAs, we treat all of the CTAs the same before execution begins. Inside the kernel, we maintain three global variables shared by all the CTAs, namely (click)  the SM counter array, (click)  the prefill counter, and the decode counter. The SM counter array keeps track of how many CTAs have launched on each SM so far. In the figure we see that the counter array has 2, 1, and 2 which means 2 CTAs have run on SM 0, 1 on SM 1, and 2 on SM 2. The prefill and decode counters keep track of how many CTAs have executed prefill and decode respectively. In the figure we see the prefill counter contains 3, indicating 3 prefills have executed, while the decode counter has 2 matching the 2 decode CTAs. We shall now look at how these allow us to co-locate prefill and decode operations despite having no control over the hardware CTA scheduler.</a:t>
            </a:r>
          </a:p>
        </p:txBody>
      </p:sp>
      <p:sp>
        <p:nvSpPr>
          <p:cNvPr id="4" name="Slide Number Placeholder 3"/>
          <p:cNvSpPr>
            <a:spLocks noGrp="1"/>
          </p:cNvSpPr>
          <p:nvPr>
            <p:ph type="sldNum" sz="quarter" idx="5"/>
          </p:nvPr>
        </p:nvSpPr>
        <p:spPr/>
        <p:txBody>
          <a:bodyPr/>
          <a:lstStyle/>
          <a:p>
            <a:fld id="{4E7D56C5-4239-4B4C-937A-7C2D046A1C6E}" type="slidenum">
              <a:rPr lang="en-US" smtClean="0"/>
              <a:t>19</a:t>
            </a:fld>
            <a:endParaRPr lang="en-US"/>
          </a:p>
        </p:txBody>
      </p:sp>
    </p:spTree>
    <p:extLst>
      <p:ext uri="{BB962C8B-B14F-4D97-AF65-F5344CB8AC3E}">
        <p14:creationId xmlns:p14="http://schemas.microsoft.com/office/powerpoint/2010/main" val="70789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started, I’d like to go over what we’ll be covering. We start off with a background on LLM execution covering Prefill, Decode, and Hybrid batching. We’ll then look at how GPU execution works. We’ll then look at GPU kernel fusion and POD-Attention’s design before finishing off with Evaluation.</a:t>
            </a:r>
          </a:p>
        </p:txBody>
      </p:sp>
      <p:sp>
        <p:nvSpPr>
          <p:cNvPr id="4" name="Slide Number Placeholder 3"/>
          <p:cNvSpPr>
            <a:spLocks noGrp="1"/>
          </p:cNvSpPr>
          <p:nvPr>
            <p:ph type="sldNum" sz="quarter" idx="5"/>
          </p:nvPr>
        </p:nvSpPr>
        <p:spPr/>
        <p:txBody>
          <a:bodyPr/>
          <a:lstStyle/>
          <a:p>
            <a:fld id="{4E7D56C5-4239-4B4C-937A-7C2D046A1C6E}" type="slidenum">
              <a:rPr lang="en-US" smtClean="0"/>
              <a:t>2</a:t>
            </a:fld>
            <a:endParaRPr lang="en-US"/>
          </a:p>
        </p:txBody>
      </p:sp>
    </p:spTree>
    <p:extLst>
      <p:ext uri="{BB962C8B-B14F-4D97-AF65-F5344CB8AC3E}">
        <p14:creationId xmlns:p14="http://schemas.microsoft.com/office/powerpoint/2010/main" val="4199083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83E51-35C3-C76A-9DD0-B5CC8AD312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17907F-11FD-D75A-3104-638C6CC76B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698FDD-5972-86BA-D040-B475BB99836B}"/>
              </a:ext>
            </a:extLst>
          </p:cNvPr>
          <p:cNvSpPr>
            <a:spLocks noGrp="1"/>
          </p:cNvSpPr>
          <p:nvPr>
            <p:ph type="body" idx="1"/>
          </p:nvPr>
        </p:nvSpPr>
        <p:spPr/>
        <p:txBody>
          <a:bodyPr/>
          <a:lstStyle/>
          <a:p>
            <a:r>
              <a:rPr lang="en-US" dirty="0"/>
              <a:t>Once a CTA is launched by the CTA scheduler onto an SM, it first determines the SM it was launched on by reading an SM ID hardware register contained within every SM. In the shown case, the newly launched CTA reads the SM ID 1. [click] It then increments the SM counter array for the respective SM, getting the value 1 from the counter array, and replacing it with 2. This informs the new CTA that it is the second CTA to launch on that SM, with an ID value of 1. We now apply a policy to decide what operation this newly launched CTA should run based on this value, for example, even numbered CTAs perform prefill, odd CTAs perform decode. [click] In the shown case, since it has a value of 1, it performs decode. [click]  The CTA then atomically increments the operator counter and executes it. This allows us to ensure that we don’t run more operations that necessary. For example, if we want only 4 decode CTAs and the counter has the value 4, we can perform prefill instead. Since each CTA determines its operations based on previously launched CTAs within each SM, we guarantee co-location of the different operations. Since each SM can hold two CTAs, load balancing is not an issue as completion of an operation allows another to get scheduled on the SM.</a:t>
            </a:r>
          </a:p>
        </p:txBody>
      </p:sp>
      <p:sp>
        <p:nvSpPr>
          <p:cNvPr id="4" name="Slide Number Placeholder 3">
            <a:extLst>
              <a:ext uri="{FF2B5EF4-FFF2-40B4-BE49-F238E27FC236}">
                <a16:creationId xmlns:a16="http://schemas.microsoft.com/office/drawing/2014/main" id="{0ADCEF2E-FCD0-AFAC-5E38-2313175173CD}"/>
              </a:ext>
            </a:extLst>
          </p:cNvPr>
          <p:cNvSpPr>
            <a:spLocks noGrp="1"/>
          </p:cNvSpPr>
          <p:nvPr>
            <p:ph type="sldNum" sz="quarter" idx="5"/>
          </p:nvPr>
        </p:nvSpPr>
        <p:spPr/>
        <p:txBody>
          <a:bodyPr/>
          <a:lstStyle/>
          <a:p>
            <a:fld id="{4E7D56C5-4239-4B4C-937A-7C2D046A1C6E}" type="slidenum">
              <a:rPr lang="en-US" smtClean="0"/>
              <a:t>20</a:t>
            </a:fld>
            <a:endParaRPr lang="en-US"/>
          </a:p>
        </p:txBody>
      </p:sp>
    </p:spTree>
    <p:extLst>
      <p:ext uri="{BB962C8B-B14F-4D97-AF65-F5344CB8AC3E}">
        <p14:creationId xmlns:p14="http://schemas.microsoft.com/office/powerpoint/2010/main" val="1694248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DB3DC-875E-9F79-074D-39033EE376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DE2FA1-DF8D-D54F-28C2-AE0F7DECEC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19311C-CF30-F012-68FC-760D2FFC9D20}"/>
              </a:ext>
            </a:extLst>
          </p:cNvPr>
          <p:cNvSpPr>
            <a:spLocks noGrp="1"/>
          </p:cNvSpPr>
          <p:nvPr>
            <p:ph type="body" idx="1"/>
          </p:nvPr>
        </p:nvSpPr>
        <p:spPr/>
        <p:txBody>
          <a:bodyPr/>
          <a:lstStyle/>
          <a:p>
            <a:r>
              <a:rPr lang="en-US" dirty="0"/>
              <a:t>Our paper covers various optimizations that we perform to minimize interference between the prefill and decode operations and maximize performance. For example, we use smaller decode tiles to minimize decode CTA compute utilization. We vary the CTAs per SM to allow more fine-grained overlap, and we reduce prefill splitting which reduces the bandwidth pressure caused by prefill CTAs.</a:t>
            </a:r>
          </a:p>
        </p:txBody>
      </p:sp>
      <p:sp>
        <p:nvSpPr>
          <p:cNvPr id="4" name="Slide Number Placeholder 3">
            <a:extLst>
              <a:ext uri="{FF2B5EF4-FFF2-40B4-BE49-F238E27FC236}">
                <a16:creationId xmlns:a16="http://schemas.microsoft.com/office/drawing/2014/main" id="{803B0105-FF82-93E8-F1E4-7719EB5F2A6A}"/>
              </a:ext>
            </a:extLst>
          </p:cNvPr>
          <p:cNvSpPr>
            <a:spLocks noGrp="1"/>
          </p:cNvSpPr>
          <p:nvPr>
            <p:ph type="sldNum" sz="quarter" idx="5"/>
          </p:nvPr>
        </p:nvSpPr>
        <p:spPr/>
        <p:txBody>
          <a:bodyPr/>
          <a:lstStyle/>
          <a:p>
            <a:fld id="{4E7D56C5-4239-4B4C-937A-7C2D046A1C6E}" type="slidenum">
              <a:rPr lang="en-US" smtClean="0"/>
              <a:t>21</a:t>
            </a:fld>
            <a:endParaRPr lang="en-US"/>
          </a:p>
        </p:txBody>
      </p:sp>
    </p:spTree>
    <p:extLst>
      <p:ext uri="{BB962C8B-B14F-4D97-AF65-F5344CB8AC3E}">
        <p14:creationId xmlns:p14="http://schemas.microsoft.com/office/powerpoint/2010/main" val="4202645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investigate POD-Attention’s performance, we ran the attention kernels sweeping over a thousand practical input configurations, varying input sizes and LLM model configurations. We compare against </a:t>
            </a:r>
            <a:r>
              <a:rPr lang="en-US" dirty="0" err="1"/>
              <a:t>FlashAttention</a:t>
            </a:r>
            <a:r>
              <a:rPr lang="en-US" dirty="0"/>
              <a:t> kernels, as well as state-of-the-art </a:t>
            </a:r>
            <a:r>
              <a:rPr lang="en-US" dirty="0" err="1"/>
              <a:t>FlashInfer</a:t>
            </a:r>
            <a:r>
              <a:rPr lang="en-US" dirty="0"/>
              <a:t> kernels. </a:t>
            </a:r>
            <a:r>
              <a:rPr lang="en-US" dirty="0" err="1"/>
              <a:t>FA_Serial</a:t>
            </a:r>
            <a:r>
              <a:rPr lang="en-US" dirty="0"/>
              <a:t>, our baseline, executes the two operations in serial, similar to how existing hybrid-batch frameworks run these kernels. Streams executes prefill and decode in separate CUDA streams, as we previously saw. This provides some limited speedup, as early completion of some prefill operations allows decode to start utilizing the GPU. Batched combines both prefill and decode input and runs a single prefill kernel. This ends up usually performing worse, as kernel execution is optimized for one set of inputs (in this case prefill), and adding other inputs leads to subpar execution choices, like excessively large matrix multiplication tile sizes. </a:t>
            </a:r>
            <a:r>
              <a:rPr lang="en-US" dirty="0" err="1"/>
              <a:t>Hfuse</a:t>
            </a:r>
            <a:r>
              <a:rPr lang="en-US" dirty="0"/>
              <a:t> is a state-of-the-art GPU kernel fusion tool that merges the warps of different kernel’s CTAs. Finally, POD performs 29% - 33% better on average, with a speedup of up to 59%. </a:t>
            </a:r>
          </a:p>
        </p:txBody>
      </p:sp>
      <p:sp>
        <p:nvSpPr>
          <p:cNvPr id="4" name="Slide Number Placeholder 3"/>
          <p:cNvSpPr>
            <a:spLocks noGrp="1"/>
          </p:cNvSpPr>
          <p:nvPr>
            <p:ph type="sldNum" sz="quarter" idx="5"/>
          </p:nvPr>
        </p:nvSpPr>
        <p:spPr/>
        <p:txBody>
          <a:bodyPr/>
          <a:lstStyle/>
          <a:p>
            <a:fld id="{4E7D56C5-4239-4B4C-937A-7C2D046A1C6E}" type="slidenum">
              <a:rPr lang="en-US" smtClean="0"/>
              <a:t>22</a:t>
            </a:fld>
            <a:endParaRPr lang="en-US"/>
          </a:p>
        </p:txBody>
      </p:sp>
    </p:spTree>
    <p:extLst>
      <p:ext uri="{BB962C8B-B14F-4D97-AF65-F5344CB8AC3E}">
        <p14:creationId xmlns:p14="http://schemas.microsoft.com/office/powerpoint/2010/main" val="4167613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A793E-D678-FE91-B181-5F9D60A762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32513E-F1FE-97AC-6289-D59626BD6B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18BE4D-EDF9-21FB-B825-37F49A035C94}"/>
              </a:ext>
            </a:extLst>
          </p:cNvPr>
          <p:cNvSpPr>
            <a:spLocks noGrp="1"/>
          </p:cNvSpPr>
          <p:nvPr>
            <p:ph type="body" idx="1"/>
          </p:nvPr>
        </p:nvSpPr>
        <p:spPr/>
        <p:txBody>
          <a:bodyPr/>
          <a:lstStyle/>
          <a:p>
            <a:r>
              <a:rPr lang="en-US" dirty="0"/>
              <a:t>We also evaluate POD-Attention’s benefit on end-to-end LLM execution. We compare against state-of-the-art schedulers </a:t>
            </a:r>
            <a:r>
              <a:rPr lang="en-US" dirty="0" err="1"/>
              <a:t>vLLM</a:t>
            </a:r>
            <a:r>
              <a:rPr lang="en-US" dirty="0"/>
              <a:t> and Sarathi. </a:t>
            </a:r>
            <a:r>
              <a:rPr lang="en-US" dirty="0" err="1"/>
              <a:t>vLLM</a:t>
            </a:r>
            <a:r>
              <a:rPr lang="en-US" dirty="0"/>
              <a:t> uses prefill prioritizing scheduling which stalls ongoing decodes whenever a new prefill request arrives. Sarathi instead uses hybrid batching which combines prefills and decodes into a batch avoiding these stalls. Finally, we look at Sarathi enhanced by POD to overlap the prefill and decode attention. We evaluate on a few different models on A100 GPUs.</a:t>
            </a:r>
          </a:p>
        </p:txBody>
      </p:sp>
      <p:sp>
        <p:nvSpPr>
          <p:cNvPr id="4" name="Slide Number Placeholder 3">
            <a:extLst>
              <a:ext uri="{FF2B5EF4-FFF2-40B4-BE49-F238E27FC236}">
                <a16:creationId xmlns:a16="http://schemas.microsoft.com/office/drawing/2014/main" id="{EE3B4EC3-76DF-E1FD-EC9B-6D7360FF3A8A}"/>
              </a:ext>
            </a:extLst>
          </p:cNvPr>
          <p:cNvSpPr>
            <a:spLocks noGrp="1"/>
          </p:cNvSpPr>
          <p:nvPr>
            <p:ph type="sldNum" sz="quarter" idx="5"/>
          </p:nvPr>
        </p:nvSpPr>
        <p:spPr/>
        <p:txBody>
          <a:bodyPr/>
          <a:lstStyle/>
          <a:p>
            <a:fld id="{4E7D56C5-4239-4B4C-937A-7C2D046A1C6E}" type="slidenum">
              <a:rPr lang="en-US" smtClean="0"/>
              <a:t>23</a:t>
            </a:fld>
            <a:endParaRPr lang="en-US"/>
          </a:p>
        </p:txBody>
      </p:sp>
    </p:spTree>
    <p:extLst>
      <p:ext uri="{BB962C8B-B14F-4D97-AF65-F5344CB8AC3E}">
        <p14:creationId xmlns:p14="http://schemas.microsoft.com/office/powerpoint/2010/main" val="2020710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13645-1DAD-7FA3-D0C3-5CCE150C16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E45C39-864D-E027-5F43-34D7A0E003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6B8C4-A008-20E5-5D89-D939FED68EBF}"/>
              </a:ext>
            </a:extLst>
          </p:cNvPr>
          <p:cNvSpPr>
            <a:spLocks noGrp="1"/>
          </p:cNvSpPr>
          <p:nvPr>
            <p:ph type="body" idx="1"/>
          </p:nvPr>
        </p:nvSpPr>
        <p:spPr/>
        <p:txBody>
          <a:bodyPr/>
          <a:lstStyle/>
          <a:p>
            <a:r>
              <a:rPr lang="en-US" sz="1200" kern="1200" dirty="0" err="1">
                <a:solidFill>
                  <a:schemeClr val="tx1"/>
                </a:solidFill>
                <a:effectLst/>
                <a:latin typeface="+mn-lt"/>
                <a:ea typeface="+mn-ea"/>
                <a:cs typeface="+mn-cs"/>
              </a:rPr>
              <a:t>vLLM</a:t>
            </a:r>
            <a:r>
              <a:rPr lang="en-US" sz="1200" kern="1200" dirty="0">
                <a:solidFill>
                  <a:schemeClr val="tx1"/>
                </a:solidFill>
                <a:effectLst/>
                <a:latin typeface="+mn-lt"/>
                <a:ea typeface="+mn-ea"/>
                <a:cs typeface="+mn-cs"/>
              </a:rPr>
              <a:t> prioritizes prefills, providing low TTFT at the expense of high TBT. Sarathi’s hybrid batching suffers from high TTFT latency as prefills and decodes are combined in a batch causing </a:t>
            </a:r>
            <a:r>
              <a:rPr lang="en-US" sz="1200" kern="1200" dirty="0" err="1">
                <a:solidFill>
                  <a:schemeClr val="tx1"/>
                </a:solidFill>
                <a:effectLst/>
                <a:latin typeface="+mn-lt"/>
                <a:ea typeface="+mn-ea"/>
                <a:cs typeface="+mn-cs"/>
              </a:rPr>
              <a:t>decode’s</a:t>
            </a:r>
            <a:r>
              <a:rPr lang="en-US" sz="1200" kern="1200" dirty="0">
                <a:solidFill>
                  <a:schemeClr val="tx1"/>
                </a:solidFill>
                <a:effectLst/>
                <a:latin typeface="+mn-lt"/>
                <a:ea typeface="+mn-ea"/>
                <a:cs typeface="+mn-cs"/>
              </a:rPr>
              <a:t> attention latency to have an impact on TTFT. </a:t>
            </a:r>
            <a:r>
              <a:rPr lang="en-US" sz="1200" kern="1200">
                <a:solidFill>
                  <a:schemeClr val="tx1"/>
                </a:solidFill>
                <a:effectLst/>
                <a:latin typeface="+mn-lt"/>
                <a:ea typeface="+mn-ea"/>
                <a:cs typeface="+mn-cs"/>
              </a:rPr>
              <a:t>POD allows both to overlap achieving an acceptable latency in comparison. </a:t>
            </a:r>
          </a:p>
        </p:txBody>
      </p:sp>
      <p:sp>
        <p:nvSpPr>
          <p:cNvPr id="4" name="Slide Number Placeholder 3">
            <a:extLst>
              <a:ext uri="{FF2B5EF4-FFF2-40B4-BE49-F238E27FC236}">
                <a16:creationId xmlns:a16="http://schemas.microsoft.com/office/drawing/2014/main" id="{4D7E1C6C-67D1-E520-64D9-FCAAA0FBA310}"/>
              </a:ext>
            </a:extLst>
          </p:cNvPr>
          <p:cNvSpPr>
            <a:spLocks noGrp="1"/>
          </p:cNvSpPr>
          <p:nvPr>
            <p:ph type="sldNum" sz="quarter" idx="5"/>
          </p:nvPr>
        </p:nvSpPr>
        <p:spPr/>
        <p:txBody>
          <a:bodyPr/>
          <a:lstStyle/>
          <a:p>
            <a:fld id="{4E7D56C5-4239-4B4C-937A-7C2D046A1C6E}" type="slidenum">
              <a:rPr lang="en-US" smtClean="0"/>
              <a:t>24</a:t>
            </a:fld>
            <a:endParaRPr lang="en-US"/>
          </a:p>
        </p:txBody>
      </p:sp>
    </p:spTree>
    <p:extLst>
      <p:ext uri="{BB962C8B-B14F-4D97-AF65-F5344CB8AC3E}">
        <p14:creationId xmlns:p14="http://schemas.microsoft.com/office/powerpoint/2010/main" val="1208473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code is completely open-source on </a:t>
            </a:r>
            <a:r>
              <a:rPr lang="en-US" dirty="0" err="1"/>
              <a:t>Github</a:t>
            </a:r>
            <a:r>
              <a:rPr lang="en-US" dirty="0"/>
              <a:t> and has been integrated into mainline </a:t>
            </a:r>
            <a:r>
              <a:rPr lang="en-US" dirty="0" err="1"/>
              <a:t>FlashInfer</a:t>
            </a:r>
            <a:r>
              <a:rPr lang="en-US" dirty="0"/>
              <a:t>. Thank you.</a:t>
            </a:r>
          </a:p>
        </p:txBody>
      </p:sp>
      <p:sp>
        <p:nvSpPr>
          <p:cNvPr id="4" name="Slide Number Placeholder 3"/>
          <p:cNvSpPr>
            <a:spLocks noGrp="1"/>
          </p:cNvSpPr>
          <p:nvPr>
            <p:ph type="sldNum" sz="quarter" idx="5"/>
          </p:nvPr>
        </p:nvSpPr>
        <p:spPr/>
        <p:txBody>
          <a:bodyPr/>
          <a:lstStyle/>
          <a:p>
            <a:fld id="{9CC04799-D10D-A145-8C9A-5358787D84C0}" type="slidenum">
              <a:rPr lang="en-US" smtClean="0"/>
              <a:t>25</a:t>
            </a:fld>
            <a:endParaRPr lang="en-US"/>
          </a:p>
        </p:txBody>
      </p:sp>
    </p:spTree>
    <p:extLst>
      <p:ext uri="{BB962C8B-B14F-4D97-AF65-F5344CB8AC3E}">
        <p14:creationId xmlns:p14="http://schemas.microsoft.com/office/powerpoint/2010/main" val="2800200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DFF39-FE36-24A1-0B8C-0ECD9AB34C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5F3F1D-0636-90EC-A572-EE5F2C1DED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A4C6E1-953B-599A-7966-90B401347C90}"/>
              </a:ext>
            </a:extLst>
          </p:cNvPr>
          <p:cNvSpPr>
            <a:spLocks noGrp="1"/>
          </p:cNvSpPr>
          <p:nvPr>
            <p:ph type="body" idx="1"/>
          </p:nvPr>
        </p:nvSpPr>
        <p:spPr/>
        <p:txBody>
          <a:bodyPr/>
          <a:lstStyle/>
          <a:p>
            <a:r>
              <a:rPr lang="en-US"/>
              <a:t>To manage this, hybrid-batching scheduling was introduced, which combines prefill and decode from different requests into a single batch. This increases the TTFT slightly, but provides lower and more stable TBT.</a:t>
            </a:r>
          </a:p>
        </p:txBody>
      </p:sp>
      <p:sp>
        <p:nvSpPr>
          <p:cNvPr id="4" name="Slide Number Placeholder 3">
            <a:extLst>
              <a:ext uri="{FF2B5EF4-FFF2-40B4-BE49-F238E27FC236}">
                <a16:creationId xmlns:a16="http://schemas.microsoft.com/office/drawing/2014/main" id="{51CDE262-A2DD-71D7-83E7-B27591D6DA82}"/>
              </a:ext>
            </a:extLst>
          </p:cNvPr>
          <p:cNvSpPr>
            <a:spLocks noGrp="1"/>
          </p:cNvSpPr>
          <p:nvPr>
            <p:ph type="sldNum" sz="quarter" idx="5"/>
          </p:nvPr>
        </p:nvSpPr>
        <p:spPr/>
        <p:txBody>
          <a:bodyPr/>
          <a:lstStyle/>
          <a:p>
            <a:fld id="{4E7D56C5-4239-4B4C-937A-7C2D046A1C6E}" type="slidenum">
              <a:rPr lang="en-US" smtClean="0"/>
              <a:t>28</a:t>
            </a:fld>
            <a:endParaRPr lang="en-US"/>
          </a:p>
        </p:txBody>
      </p:sp>
    </p:spTree>
    <p:extLst>
      <p:ext uri="{BB962C8B-B14F-4D97-AF65-F5344CB8AC3E}">
        <p14:creationId xmlns:p14="http://schemas.microsoft.com/office/powerpoint/2010/main" val="1760230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97B6A-4516-E542-6E79-1ED8C289F9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04C5CC-48DC-B7B7-9263-2576BEDE56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61043A-10A1-1250-6031-DF61FC0E78D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3DA6028-05DD-AAB8-0361-62839663D85A}"/>
              </a:ext>
            </a:extLst>
          </p:cNvPr>
          <p:cNvSpPr>
            <a:spLocks noGrp="1"/>
          </p:cNvSpPr>
          <p:nvPr>
            <p:ph type="sldNum" sz="quarter" idx="5"/>
          </p:nvPr>
        </p:nvSpPr>
        <p:spPr/>
        <p:txBody>
          <a:bodyPr/>
          <a:lstStyle/>
          <a:p>
            <a:fld id="{4E7D56C5-4239-4B4C-937A-7C2D046A1C6E}" type="slidenum">
              <a:rPr lang="en-US" smtClean="0"/>
              <a:t>29</a:t>
            </a:fld>
            <a:endParaRPr lang="en-US"/>
          </a:p>
        </p:txBody>
      </p:sp>
    </p:spTree>
    <p:extLst>
      <p:ext uri="{BB962C8B-B14F-4D97-AF65-F5344CB8AC3E}">
        <p14:creationId xmlns:p14="http://schemas.microsoft.com/office/powerpoint/2010/main" val="683373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7D56C5-4239-4B4C-937A-7C2D046A1C6E}" type="slidenum">
              <a:rPr lang="en-US" smtClean="0"/>
              <a:t>30</a:t>
            </a:fld>
            <a:endParaRPr lang="en-US"/>
          </a:p>
        </p:txBody>
      </p:sp>
    </p:spTree>
    <p:extLst>
      <p:ext uri="{BB962C8B-B14F-4D97-AF65-F5344CB8AC3E}">
        <p14:creationId xmlns:p14="http://schemas.microsoft.com/office/powerpoint/2010/main" val="4036595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B1A37-F336-E3EC-3407-AC2314A7FA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E6E8DC-A8B6-459F-07CC-6DA9FF5C13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446B00-401B-BA32-2279-2C9F5B3BB57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96B9C64-0B4E-FD3B-5232-A5CE6C24D680}"/>
              </a:ext>
            </a:extLst>
          </p:cNvPr>
          <p:cNvSpPr>
            <a:spLocks noGrp="1"/>
          </p:cNvSpPr>
          <p:nvPr>
            <p:ph type="sldNum" sz="quarter" idx="5"/>
          </p:nvPr>
        </p:nvSpPr>
        <p:spPr/>
        <p:txBody>
          <a:bodyPr/>
          <a:lstStyle/>
          <a:p>
            <a:fld id="{4E7D56C5-4239-4B4C-937A-7C2D046A1C6E}" type="slidenum">
              <a:rPr lang="en-US" smtClean="0"/>
              <a:t>31</a:t>
            </a:fld>
            <a:endParaRPr lang="en-US"/>
          </a:p>
        </p:txBody>
      </p:sp>
    </p:spTree>
    <p:extLst>
      <p:ext uri="{BB962C8B-B14F-4D97-AF65-F5344CB8AC3E}">
        <p14:creationId xmlns:p14="http://schemas.microsoft.com/office/powerpoint/2010/main" val="1647090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or LLMs are extremely popular today. (click) The fundamental unit of LLM architecture is the transformer block which consists of Self Attention and the Feed Forward Network. This block repeating N times makes a large language model.  (click) When a user submits a prompt, the LLM processes it to produce the first token. This is called prefill. (click) The time that this takes is called the Time to first token, which is an important latency metric that modern LLM serving systems try to optimize.</a:t>
            </a:r>
          </a:p>
        </p:txBody>
      </p:sp>
      <p:sp>
        <p:nvSpPr>
          <p:cNvPr id="4" name="Slide Number Placeholder 3"/>
          <p:cNvSpPr>
            <a:spLocks noGrp="1"/>
          </p:cNvSpPr>
          <p:nvPr>
            <p:ph type="sldNum" sz="quarter" idx="5"/>
          </p:nvPr>
        </p:nvSpPr>
        <p:spPr/>
        <p:txBody>
          <a:bodyPr/>
          <a:lstStyle/>
          <a:p>
            <a:fld id="{4E7D56C5-4239-4B4C-937A-7C2D046A1C6E}" type="slidenum">
              <a:rPr lang="en-US" smtClean="0"/>
              <a:t>3</a:t>
            </a:fld>
            <a:endParaRPr lang="en-US"/>
          </a:p>
        </p:txBody>
      </p:sp>
    </p:spTree>
    <p:extLst>
      <p:ext uri="{BB962C8B-B14F-4D97-AF65-F5344CB8AC3E}">
        <p14:creationId xmlns:p14="http://schemas.microsoft.com/office/powerpoint/2010/main" val="632876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7D56C5-4239-4B4C-937A-7C2D046A1C6E}" type="slidenum">
              <a:rPr lang="en-US" smtClean="0"/>
              <a:t>32</a:t>
            </a:fld>
            <a:endParaRPr lang="en-US"/>
          </a:p>
        </p:txBody>
      </p:sp>
    </p:spTree>
    <p:extLst>
      <p:ext uri="{BB962C8B-B14F-4D97-AF65-F5344CB8AC3E}">
        <p14:creationId xmlns:p14="http://schemas.microsoft.com/office/powerpoint/2010/main" val="80006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first iteration, the output is passed back into the LLM to generate the next token. This is called a decode. (click) It is characterized by its relatively smaller input and output size. (click) This process of passing new tokens back to the LLM continues until it stops generating tokens for the request. (click) The time between two decodes is called Time between token or TBT, which is another important latency metric that serving systems optimize for. </a:t>
            </a:r>
          </a:p>
        </p:txBody>
      </p:sp>
      <p:sp>
        <p:nvSpPr>
          <p:cNvPr id="4" name="Slide Number Placeholder 3"/>
          <p:cNvSpPr>
            <a:spLocks noGrp="1"/>
          </p:cNvSpPr>
          <p:nvPr>
            <p:ph type="sldNum" sz="quarter" idx="5"/>
          </p:nvPr>
        </p:nvSpPr>
        <p:spPr/>
        <p:txBody>
          <a:bodyPr/>
          <a:lstStyle/>
          <a:p>
            <a:fld id="{4E7D56C5-4239-4B4C-937A-7C2D046A1C6E}" type="slidenum">
              <a:rPr lang="en-US" smtClean="0"/>
              <a:t>4</a:t>
            </a:fld>
            <a:endParaRPr lang="en-US"/>
          </a:p>
        </p:txBody>
      </p:sp>
    </p:spTree>
    <p:extLst>
      <p:ext uri="{BB962C8B-B14F-4D97-AF65-F5344CB8AC3E}">
        <p14:creationId xmlns:p14="http://schemas.microsoft.com/office/powerpoint/2010/main" val="3629961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Hybrid batching has emerged as the state-of-the-art method of balancing these latencies. [Click] In hybrid batching, multiple requests’ prefill and decode are combined and operated on by the same model weights. This improves overall throughput by reusing model weights and reduces latencies.</a:t>
            </a:r>
          </a:p>
        </p:txBody>
      </p:sp>
      <p:sp>
        <p:nvSpPr>
          <p:cNvPr id="4" name="Slide Number Placeholder 3"/>
          <p:cNvSpPr>
            <a:spLocks noGrp="1"/>
          </p:cNvSpPr>
          <p:nvPr>
            <p:ph type="sldNum" sz="quarter" idx="5"/>
          </p:nvPr>
        </p:nvSpPr>
        <p:spPr/>
        <p:txBody>
          <a:bodyPr/>
          <a:lstStyle/>
          <a:p>
            <a:fld id="{4E7D56C5-4239-4B4C-937A-7C2D046A1C6E}" type="slidenum">
              <a:rPr lang="en-US" smtClean="0"/>
              <a:t>5</a:t>
            </a:fld>
            <a:endParaRPr lang="en-US"/>
          </a:p>
        </p:txBody>
      </p:sp>
    </p:spTree>
    <p:extLst>
      <p:ext uri="{BB962C8B-B14F-4D97-AF65-F5344CB8AC3E}">
        <p14:creationId xmlns:p14="http://schemas.microsoft.com/office/powerpoint/2010/main" val="2333114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take a closer look at how hybrid batching is implemented in frameworks, we see that the reuse of model weights does happen for operations like Pre projection.</a:t>
            </a:r>
          </a:p>
        </p:txBody>
      </p:sp>
      <p:sp>
        <p:nvSpPr>
          <p:cNvPr id="4" name="Slide Number Placeholder 3"/>
          <p:cNvSpPr>
            <a:spLocks noGrp="1"/>
          </p:cNvSpPr>
          <p:nvPr>
            <p:ph type="sldNum" sz="quarter" idx="5"/>
          </p:nvPr>
        </p:nvSpPr>
        <p:spPr/>
        <p:txBody>
          <a:bodyPr/>
          <a:lstStyle/>
          <a:p>
            <a:fld id="{4E7D56C5-4239-4B4C-937A-7C2D046A1C6E}" type="slidenum">
              <a:rPr lang="en-US" smtClean="0"/>
              <a:t>6</a:t>
            </a:fld>
            <a:endParaRPr lang="en-US"/>
          </a:p>
        </p:txBody>
      </p:sp>
    </p:spTree>
    <p:extLst>
      <p:ext uri="{BB962C8B-B14F-4D97-AF65-F5344CB8AC3E}">
        <p14:creationId xmlns:p14="http://schemas.microsoft.com/office/powerpoint/2010/main" val="233311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0191C-0CE6-C2DF-7059-C827953F8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713966-0EC7-6BA1-5F5D-641EE31E55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E6C9EA-1E2C-BA74-71CE-DF9C2430B5CC}"/>
              </a:ext>
            </a:extLst>
          </p:cNvPr>
          <p:cNvSpPr>
            <a:spLocks noGrp="1"/>
          </p:cNvSpPr>
          <p:nvPr>
            <p:ph type="body" idx="1"/>
          </p:nvPr>
        </p:nvSpPr>
        <p:spPr/>
        <p:txBody>
          <a:bodyPr/>
          <a:lstStyle/>
          <a:p>
            <a:r>
              <a:rPr lang="en-US" dirty="0"/>
              <a:t>Unfortunately, for Attention operations, each input is operated on by a separate data item called a KV-Cache which isn’t shared across the requests. GPU attention kernels are independently optimized for either </a:t>
            </a:r>
            <a:r>
              <a:rPr lang="en-US" dirty="0" err="1"/>
              <a:t>prefill’s</a:t>
            </a:r>
            <a:r>
              <a:rPr lang="en-US" dirty="0"/>
              <a:t> large size or </a:t>
            </a:r>
            <a:r>
              <a:rPr lang="en-US" dirty="0" err="1"/>
              <a:t>decode’s</a:t>
            </a:r>
            <a:r>
              <a:rPr lang="en-US" dirty="0"/>
              <a:t> small size. [Click] This means that the inputs are separated and the attention for each is performed independently, following which they are again recombined for the rest of the LLM layer.</a:t>
            </a:r>
          </a:p>
        </p:txBody>
      </p:sp>
      <p:sp>
        <p:nvSpPr>
          <p:cNvPr id="4" name="Slide Number Placeholder 3">
            <a:extLst>
              <a:ext uri="{FF2B5EF4-FFF2-40B4-BE49-F238E27FC236}">
                <a16:creationId xmlns:a16="http://schemas.microsoft.com/office/drawing/2014/main" id="{D90F71CB-89A7-4158-1CB9-EC989659BE44}"/>
              </a:ext>
            </a:extLst>
          </p:cNvPr>
          <p:cNvSpPr>
            <a:spLocks noGrp="1"/>
          </p:cNvSpPr>
          <p:nvPr>
            <p:ph type="sldNum" sz="quarter" idx="5"/>
          </p:nvPr>
        </p:nvSpPr>
        <p:spPr/>
        <p:txBody>
          <a:bodyPr/>
          <a:lstStyle/>
          <a:p>
            <a:fld id="{4E7D56C5-4239-4B4C-937A-7C2D046A1C6E}" type="slidenum">
              <a:rPr lang="en-US" smtClean="0"/>
              <a:t>7</a:t>
            </a:fld>
            <a:endParaRPr lang="en-US"/>
          </a:p>
        </p:txBody>
      </p:sp>
    </p:spTree>
    <p:extLst>
      <p:ext uri="{BB962C8B-B14F-4D97-AF65-F5344CB8AC3E}">
        <p14:creationId xmlns:p14="http://schemas.microsoft.com/office/powerpoint/2010/main" val="1705608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work tries to reduce the overhead of the attention operations to improve overall LLM serving performance.</a:t>
            </a:r>
          </a:p>
        </p:txBody>
      </p:sp>
      <p:sp>
        <p:nvSpPr>
          <p:cNvPr id="4" name="Slide Number Placeholder 3"/>
          <p:cNvSpPr>
            <a:spLocks noGrp="1"/>
          </p:cNvSpPr>
          <p:nvPr>
            <p:ph type="sldNum" sz="quarter" idx="5"/>
          </p:nvPr>
        </p:nvSpPr>
        <p:spPr/>
        <p:txBody>
          <a:bodyPr/>
          <a:lstStyle/>
          <a:p>
            <a:fld id="{4E7D56C5-4239-4B4C-937A-7C2D046A1C6E}" type="slidenum">
              <a:rPr lang="en-US" smtClean="0"/>
              <a:t>8</a:t>
            </a:fld>
            <a:endParaRPr lang="en-US"/>
          </a:p>
        </p:txBody>
      </p:sp>
    </p:spTree>
    <p:extLst>
      <p:ext uri="{BB962C8B-B14F-4D97-AF65-F5344CB8AC3E}">
        <p14:creationId xmlns:p14="http://schemas.microsoft.com/office/powerpoint/2010/main" val="395833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motivation lies in the fact that for larger input context lengths or number of input tokens, the attention operations end up being the biggest bottleneck, taking up to 60% of execution time - as shown in the plot here. As context lengths are ever-increasing, this problem will only increase in magnitude. For the rest of this talk we’ll focus only on Attention. We now look at the opportunities present for improving this situation.</a:t>
            </a:r>
          </a:p>
        </p:txBody>
      </p:sp>
      <p:sp>
        <p:nvSpPr>
          <p:cNvPr id="4" name="Slide Number Placeholder 3"/>
          <p:cNvSpPr>
            <a:spLocks noGrp="1"/>
          </p:cNvSpPr>
          <p:nvPr>
            <p:ph type="sldNum" sz="quarter" idx="5"/>
          </p:nvPr>
        </p:nvSpPr>
        <p:spPr/>
        <p:txBody>
          <a:bodyPr/>
          <a:lstStyle/>
          <a:p>
            <a:fld id="{4E7D56C5-4239-4B4C-937A-7C2D046A1C6E}" type="slidenum">
              <a:rPr lang="en-US" smtClean="0"/>
              <a:t>9</a:t>
            </a:fld>
            <a:endParaRPr lang="en-US"/>
          </a:p>
        </p:txBody>
      </p:sp>
    </p:spTree>
    <p:extLst>
      <p:ext uri="{BB962C8B-B14F-4D97-AF65-F5344CB8AC3E}">
        <p14:creationId xmlns:p14="http://schemas.microsoft.com/office/powerpoint/2010/main" val="101561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4BC6-6F28-392C-7E18-9DC76134E3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97988A-21E9-D5FF-9F3E-9F2A6C4CD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99D75-EF97-2F6B-62A9-963CC360A120}"/>
              </a:ext>
            </a:extLst>
          </p:cNvPr>
          <p:cNvSpPr>
            <a:spLocks noGrp="1"/>
          </p:cNvSpPr>
          <p:nvPr>
            <p:ph type="dt" sz="half" idx="10"/>
          </p:nvPr>
        </p:nvSpPr>
        <p:spPr/>
        <p:txBody>
          <a:bodyPr/>
          <a:lstStyle/>
          <a:p>
            <a:fld id="{5940B760-B0F8-4791-B95D-8D473E52CC32}" type="datetime1">
              <a:rPr lang="en-US" smtClean="0"/>
              <a:t>4/11/25</a:t>
            </a:fld>
            <a:endParaRPr lang="en-US"/>
          </a:p>
        </p:txBody>
      </p:sp>
      <p:sp>
        <p:nvSpPr>
          <p:cNvPr id="5" name="Footer Placeholder 4">
            <a:extLst>
              <a:ext uri="{FF2B5EF4-FFF2-40B4-BE49-F238E27FC236}">
                <a16:creationId xmlns:a16="http://schemas.microsoft.com/office/drawing/2014/main" id="{4B90B38D-B982-8626-7E7C-BDAFCDAD8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FB05F-F11C-B887-D63D-5EAFBF310AE0}"/>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185863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AE69-41F0-E0DC-D84A-73E3C59C2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264938-3D5C-1FE2-921B-1A03CBBCB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197B6A-6B44-1309-071C-066027D83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61A56-CD17-9CB5-E461-0A4123405393}"/>
              </a:ext>
            </a:extLst>
          </p:cNvPr>
          <p:cNvSpPr>
            <a:spLocks noGrp="1"/>
          </p:cNvSpPr>
          <p:nvPr>
            <p:ph type="dt" sz="half" idx="10"/>
          </p:nvPr>
        </p:nvSpPr>
        <p:spPr/>
        <p:txBody>
          <a:bodyPr/>
          <a:lstStyle/>
          <a:p>
            <a:fld id="{0348FE1E-7408-4785-8FA1-0C28AFD4E520}" type="datetime1">
              <a:rPr lang="en-US" smtClean="0"/>
              <a:t>4/11/25</a:t>
            </a:fld>
            <a:endParaRPr lang="en-US"/>
          </a:p>
        </p:txBody>
      </p:sp>
      <p:sp>
        <p:nvSpPr>
          <p:cNvPr id="6" name="Footer Placeholder 5">
            <a:extLst>
              <a:ext uri="{FF2B5EF4-FFF2-40B4-BE49-F238E27FC236}">
                <a16:creationId xmlns:a16="http://schemas.microsoft.com/office/drawing/2014/main" id="{75355773-E637-28BF-BCBB-DD7026198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F35E7-98AF-3C5E-F718-B9D374B06343}"/>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342318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1F2B-62F3-763B-67C7-59FAA28EB6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6D9A3-BEC9-FCBD-A701-AA4BC73F7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5137C-1B81-4252-79C5-83E0A21489A0}"/>
              </a:ext>
            </a:extLst>
          </p:cNvPr>
          <p:cNvSpPr>
            <a:spLocks noGrp="1"/>
          </p:cNvSpPr>
          <p:nvPr>
            <p:ph type="dt" sz="half" idx="10"/>
          </p:nvPr>
        </p:nvSpPr>
        <p:spPr/>
        <p:txBody>
          <a:bodyPr/>
          <a:lstStyle/>
          <a:p>
            <a:fld id="{1948DFC5-4847-4736-86A8-9DAEEAD88991}" type="datetime1">
              <a:rPr lang="en-US" smtClean="0"/>
              <a:t>4/11/25</a:t>
            </a:fld>
            <a:endParaRPr lang="en-US"/>
          </a:p>
        </p:txBody>
      </p:sp>
      <p:sp>
        <p:nvSpPr>
          <p:cNvPr id="5" name="Footer Placeholder 4">
            <a:extLst>
              <a:ext uri="{FF2B5EF4-FFF2-40B4-BE49-F238E27FC236}">
                <a16:creationId xmlns:a16="http://schemas.microsoft.com/office/drawing/2014/main" id="{A8B85168-1B0D-826F-F2A8-485BA3D51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E2AF-B44E-4238-CED1-4999538B997D}"/>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3380871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B0BFE9-02EA-6A93-31CF-306A2D8BB6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1F207E-4F39-5803-A8A6-647F4EF6B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5508B-2C3D-7D05-0D6E-50051EBD8F50}"/>
              </a:ext>
            </a:extLst>
          </p:cNvPr>
          <p:cNvSpPr>
            <a:spLocks noGrp="1"/>
          </p:cNvSpPr>
          <p:nvPr>
            <p:ph type="dt" sz="half" idx="10"/>
          </p:nvPr>
        </p:nvSpPr>
        <p:spPr/>
        <p:txBody>
          <a:bodyPr/>
          <a:lstStyle/>
          <a:p>
            <a:fld id="{661F6B57-C3E9-4AE5-83AF-A29C2B01929A}" type="datetime1">
              <a:rPr lang="en-US" smtClean="0"/>
              <a:t>4/11/25</a:t>
            </a:fld>
            <a:endParaRPr lang="en-US"/>
          </a:p>
        </p:txBody>
      </p:sp>
      <p:sp>
        <p:nvSpPr>
          <p:cNvPr id="5" name="Footer Placeholder 4">
            <a:extLst>
              <a:ext uri="{FF2B5EF4-FFF2-40B4-BE49-F238E27FC236}">
                <a16:creationId xmlns:a16="http://schemas.microsoft.com/office/drawing/2014/main" id="{5A803FCD-19BF-EA40-E328-4F3D3D6DA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A03B2-83DC-E556-7BD7-64647E198C30}"/>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353273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3833" y="492978"/>
            <a:ext cx="10912883"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pic>
        <p:nvPicPr>
          <p:cNvPr id="7" name="Picture 6">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732042" y="1818011"/>
            <a:ext cx="1471708" cy="128483"/>
          </a:xfrm>
          <a:prstGeom prst="rect">
            <a:avLst/>
          </a:prstGeom>
        </p:spPr>
      </p:pic>
      <p:sp>
        <p:nvSpPr>
          <p:cNvPr id="11"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Arial" panose="020B0604020202020204" pitchFamily="34" charset="0"/>
              <a:buChar char="•"/>
              <a:defRPr sz="2667" b="1" i="0" baseline="0">
                <a:solidFill>
                  <a:schemeClr val="tx2"/>
                </a:solidFill>
                <a:latin typeface="Open Sans" charset="0"/>
                <a:ea typeface="Open Sans" charset="0"/>
                <a:cs typeface="Open Sans" charset="0"/>
              </a:defRPr>
            </a:lvl1pPr>
            <a:lvl2pPr marL="990575" indent="-380990">
              <a:buFont typeface="Arial" panose="020B0604020202020204" pitchFamily="34" charset="0"/>
              <a:buChar char="•"/>
              <a:defRPr sz="2400" b="1" i="0" baseline="0">
                <a:solidFill>
                  <a:schemeClr val="tx2"/>
                </a:solidFill>
                <a:latin typeface="Open Sans" charset="0"/>
                <a:ea typeface="Open Sans" charset="0"/>
                <a:cs typeface="Open Sans" charset="0"/>
              </a:defRPr>
            </a:lvl2pPr>
            <a:lvl3pPr marL="1523962" indent="-304792">
              <a:buSzPct val="100000"/>
              <a:buFont typeface="Arial" panose="020B0604020202020204" pitchFamily="34" charset="0"/>
              <a:buChar char="•"/>
              <a:defRPr sz="2133" b="1" i="0" baseline="0">
                <a:solidFill>
                  <a:schemeClr val="tx2"/>
                </a:solidFill>
                <a:latin typeface="Open Sans" charset="0"/>
                <a:ea typeface="Open Sans" charset="0"/>
                <a:cs typeface="Open Sans" charset="0"/>
              </a:defRPr>
            </a:lvl3pPr>
            <a:lvl4pPr marL="2133547" indent="-304792">
              <a:buFont typeface="Arial" panose="020B0604020202020204" pitchFamily="34" charset="0"/>
              <a:buChar char="•"/>
              <a:defRPr sz="2133" b="1" i="0" baseline="0">
                <a:solidFill>
                  <a:schemeClr val="tx2"/>
                </a:solidFill>
                <a:latin typeface="Open Sans" charset="0"/>
                <a:ea typeface="Open Sans" charset="0"/>
                <a:cs typeface="Open Sans" charset="0"/>
              </a:defRPr>
            </a:lvl4pPr>
            <a:lvl5pPr marL="2743131" indent="-304792">
              <a:buFont typeface="Arial" panose="020B0604020202020204" pitchFamily="34" charset="0"/>
              <a:buChar char="•"/>
              <a:defRPr sz="1867" b="1" i="0" baseline="0">
                <a:solidFill>
                  <a:schemeClr val="tx2"/>
                </a:solidFill>
                <a:latin typeface="Open Sans" charset="0"/>
                <a:ea typeface="Open Sans" charset="0"/>
                <a:cs typeface="Open Sans" charset="0"/>
              </a:defRPr>
            </a:lvl5pPr>
          </a:lstStyle>
          <a:p>
            <a:pPr lvl="0"/>
            <a:r>
              <a:rPr lang="en-US"/>
              <a:t>Content here (Open Sans Bold, 20 pt.)</a:t>
            </a:r>
          </a:p>
          <a:p>
            <a:pPr lvl="1"/>
            <a:r>
              <a:rPr lang="en-US"/>
              <a:t>Second level (Open Sans Bold, 18)</a:t>
            </a:r>
          </a:p>
          <a:p>
            <a:pPr lvl="2"/>
            <a:r>
              <a:rPr lang="en-US"/>
              <a:t>Third level (Open Sans Bold, 16)</a:t>
            </a:r>
          </a:p>
        </p:txBody>
      </p:sp>
      <p:pic>
        <p:nvPicPr>
          <p:cNvPr id="13" name="Picture 12">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7447" y="6234041"/>
            <a:ext cx="3386655" cy="229748"/>
          </a:xfrm>
          <a:prstGeom prst="rect">
            <a:avLst/>
          </a:prstGeom>
        </p:spPr>
      </p:pic>
    </p:spTree>
    <p:extLst>
      <p:ext uri="{BB962C8B-B14F-4D97-AF65-F5344CB8AC3E}">
        <p14:creationId xmlns:p14="http://schemas.microsoft.com/office/powerpoint/2010/main" val="279504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7F0C-B775-90FA-03CF-E752E41FEE04}"/>
              </a:ext>
            </a:extLst>
          </p:cNvPr>
          <p:cNvSpPr>
            <a:spLocks noGrp="1"/>
          </p:cNvSpPr>
          <p:nvPr>
            <p:ph type="title"/>
          </p:nvPr>
        </p:nvSpPr>
        <p:spPr>
          <a:xfrm>
            <a:off x="838200" y="8987"/>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363BE7A-3E9C-726D-3D21-D4BF2AEFD2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41680B-E251-F233-2E9C-B09BD5D0D20A}"/>
              </a:ext>
            </a:extLst>
          </p:cNvPr>
          <p:cNvSpPr>
            <a:spLocks noGrp="1"/>
          </p:cNvSpPr>
          <p:nvPr>
            <p:ph type="dt" sz="half" idx="10"/>
          </p:nvPr>
        </p:nvSpPr>
        <p:spPr/>
        <p:txBody>
          <a:bodyPr/>
          <a:lstStyle/>
          <a:p>
            <a:fld id="{306A9427-5C34-4A74-AAE5-CF95A749A243}" type="datetime1">
              <a:rPr lang="en-US" smtClean="0"/>
              <a:t>4/11/25</a:t>
            </a:fld>
            <a:endParaRPr lang="en-US"/>
          </a:p>
        </p:txBody>
      </p:sp>
      <p:sp>
        <p:nvSpPr>
          <p:cNvPr id="5" name="Footer Placeholder 4">
            <a:extLst>
              <a:ext uri="{FF2B5EF4-FFF2-40B4-BE49-F238E27FC236}">
                <a16:creationId xmlns:a16="http://schemas.microsoft.com/office/drawing/2014/main" id="{62B7B93E-BCEF-134C-4D7E-85F213154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421DB-31EF-C6D4-6B30-1415F690F1C2}"/>
              </a:ext>
            </a:extLst>
          </p:cNvPr>
          <p:cNvSpPr>
            <a:spLocks noGrp="1"/>
          </p:cNvSpPr>
          <p:nvPr>
            <p:ph type="sldNum" sz="quarter" idx="12"/>
          </p:nvPr>
        </p:nvSpPr>
        <p:spPr/>
        <p:txBody>
          <a:bodyPr/>
          <a:lstStyle/>
          <a:p>
            <a:fld id="{540F1414-8D08-AD42-BD03-FC55440D38D1}" type="slidenum">
              <a:rPr lang="en-US" smtClean="0"/>
              <a:t>‹#›</a:t>
            </a:fld>
            <a:endParaRPr lang="en-US"/>
          </a:p>
        </p:txBody>
      </p:sp>
      <p:pic>
        <p:nvPicPr>
          <p:cNvPr id="7" name="Picture 4" descr="POD-Attention">
            <a:extLst>
              <a:ext uri="{FF2B5EF4-FFF2-40B4-BE49-F238E27FC236}">
                <a16:creationId xmlns:a16="http://schemas.microsoft.com/office/drawing/2014/main" id="{F192C03C-4079-7D26-C9AA-90FC5C5CA9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8410" y="266534"/>
            <a:ext cx="429790" cy="678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80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7F0C-B775-90FA-03CF-E752E41FEE04}"/>
              </a:ext>
            </a:extLst>
          </p:cNvPr>
          <p:cNvSpPr>
            <a:spLocks noGrp="1"/>
          </p:cNvSpPr>
          <p:nvPr>
            <p:ph type="title"/>
          </p:nvPr>
        </p:nvSpPr>
        <p:spPr>
          <a:xfrm>
            <a:off x="838200" y="8984"/>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363BE7A-3E9C-726D-3D21-D4BF2AEFD291}"/>
              </a:ext>
            </a:extLst>
          </p:cNvPr>
          <p:cNvSpPr>
            <a:spLocks noGrp="1"/>
          </p:cNvSpPr>
          <p:nvPr>
            <p:ph idx="1"/>
          </p:nvPr>
        </p:nvSpPr>
        <p:spPr>
          <a:xfrm>
            <a:off x="838200" y="1825624"/>
            <a:ext cx="10515600" cy="366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41680B-E251-F233-2E9C-B09BD5D0D20A}"/>
              </a:ext>
            </a:extLst>
          </p:cNvPr>
          <p:cNvSpPr>
            <a:spLocks noGrp="1"/>
          </p:cNvSpPr>
          <p:nvPr>
            <p:ph type="dt" sz="half" idx="10"/>
          </p:nvPr>
        </p:nvSpPr>
        <p:spPr/>
        <p:txBody>
          <a:bodyPr/>
          <a:lstStyle/>
          <a:p>
            <a:fld id="{A066FD86-4BCB-43E8-A09B-5FA5B9297BE9}" type="datetime1">
              <a:rPr lang="en-US" smtClean="0"/>
              <a:t>4/11/25</a:t>
            </a:fld>
            <a:endParaRPr lang="en-US"/>
          </a:p>
        </p:txBody>
      </p:sp>
      <p:sp>
        <p:nvSpPr>
          <p:cNvPr id="5" name="Footer Placeholder 4">
            <a:extLst>
              <a:ext uri="{FF2B5EF4-FFF2-40B4-BE49-F238E27FC236}">
                <a16:creationId xmlns:a16="http://schemas.microsoft.com/office/drawing/2014/main" id="{62B7B93E-BCEF-134C-4D7E-85F213154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421DB-31EF-C6D4-6B30-1415F690F1C2}"/>
              </a:ext>
            </a:extLst>
          </p:cNvPr>
          <p:cNvSpPr>
            <a:spLocks noGrp="1"/>
          </p:cNvSpPr>
          <p:nvPr>
            <p:ph type="sldNum" sz="quarter" idx="12"/>
          </p:nvPr>
        </p:nvSpPr>
        <p:spPr/>
        <p:txBody>
          <a:bodyPr/>
          <a:lstStyle/>
          <a:p>
            <a:fld id="{540F1414-8D08-AD42-BD03-FC55440D38D1}" type="slidenum">
              <a:rPr lang="en-US" smtClean="0"/>
              <a:t>‹#›</a:t>
            </a:fld>
            <a:endParaRPr lang="en-US"/>
          </a:p>
        </p:txBody>
      </p:sp>
      <p:pic>
        <p:nvPicPr>
          <p:cNvPr id="7" name="Picture 4" descr="POD-Attention">
            <a:extLst>
              <a:ext uri="{FF2B5EF4-FFF2-40B4-BE49-F238E27FC236}">
                <a16:creationId xmlns:a16="http://schemas.microsoft.com/office/drawing/2014/main" id="{F192C03C-4079-7D26-C9AA-90FC5C5CA9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8410" y="266531"/>
            <a:ext cx="429790" cy="678719"/>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C008EA7C-3A0D-C187-32DA-D67B117339DC}"/>
              </a:ext>
            </a:extLst>
          </p:cNvPr>
          <p:cNvSpPr>
            <a:spLocks noGrp="1"/>
          </p:cNvSpPr>
          <p:nvPr>
            <p:ph type="body" idx="14"/>
          </p:nvPr>
        </p:nvSpPr>
        <p:spPr>
          <a:xfrm>
            <a:off x="838200" y="5565377"/>
            <a:ext cx="10515600" cy="790973"/>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1234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061E-9763-5DA2-FAE3-77F46F0FD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9482B7-6F87-C3FF-9350-025CACADE9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8C5F37-D037-268B-F54B-A9D09AC7324F}"/>
              </a:ext>
            </a:extLst>
          </p:cNvPr>
          <p:cNvSpPr>
            <a:spLocks noGrp="1"/>
          </p:cNvSpPr>
          <p:nvPr>
            <p:ph type="dt" sz="half" idx="10"/>
          </p:nvPr>
        </p:nvSpPr>
        <p:spPr/>
        <p:txBody>
          <a:bodyPr/>
          <a:lstStyle/>
          <a:p>
            <a:fld id="{2872DD4F-8990-4907-8B2F-0BA3996D5761}" type="datetime1">
              <a:rPr lang="en-US" smtClean="0"/>
              <a:t>4/11/25</a:t>
            </a:fld>
            <a:endParaRPr lang="en-US"/>
          </a:p>
        </p:txBody>
      </p:sp>
      <p:sp>
        <p:nvSpPr>
          <p:cNvPr id="5" name="Footer Placeholder 4">
            <a:extLst>
              <a:ext uri="{FF2B5EF4-FFF2-40B4-BE49-F238E27FC236}">
                <a16:creationId xmlns:a16="http://schemas.microsoft.com/office/drawing/2014/main" id="{BF14D50A-7643-D02E-A9A7-E379ABF9C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674B1-FCD6-8535-2D3A-BDED4C79AA42}"/>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419902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0BCE-7807-5996-26EE-E3086A937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3179A-D095-8FED-12A9-4E016BEED1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C997CF-747A-8B45-C215-1353312A98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DA522B-4C85-29DD-1E07-AC3FA8B96EA5}"/>
              </a:ext>
            </a:extLst>
          </p:cNvPr>
          <p:cNvSpPr>
            <a:spLocks noGrp="1"/>
          </p:cNvSpPr>
          <p:nvPr>
            <p:ph type="dt" sz="half" idx="10"/>
          </p:nvPr>
        </p:nvSpPr>
        <p:spPr/>
        <p:txBody>
          <a:bodyPr/>
          <a:lstStyle/>
          <a:p>
            <a:fld id="{AAB2A9D7-A4A8-4116-B3F8-64471DF5D736}" type="datetime1">
              <a:rPr lang="en-US" smtClean="0"/>
              <a:t>4/11/25</a:t>
            </a:fld>
            <a:endParaRPr lang="en-US"/>
          </a:p>
        </p:txBody>
      </p:sp>
      <p:sp>
        <p:nvSpPr>
          <p:cNvPr id="6" name="Footer Placeholder 5">
            <a:extLst>
              <a:ext uri="{FF2B5EF4-FFF2-40B4-BE49-F238E27FC236}">
                <a16:creationId xmlns:a16="http://schemas.microsoft.com/office/drawing/2014/main" id="{E6B45B08-5C40-D8A5-2C89-79F97182C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9B1B2A-7F74-5ABC-3F3C-CD0A20562FD3}"/>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20338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E8C5-1FEE-75D6-D49A-CCA7AE1E6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E22605-01B6-AA72-BFCD-7BE3646E8D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11918-79A7-A835-B631-FA144B515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57BE6-C4B0-9062-CC6E-42B557DDD3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7FF2C-241E-E77A-5BCD-43FAC66E2B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CA66B6-AA44-7CF4-28CA-143E47A39304}"/>
              </a:ext>
            </a:extLst>
          </p:cNvPr>
          <p:cNvSpPr>
            <a:spLocks noGrp="1"/>
          </p:cNvSpPr>
          <p:nvPr>
            <p:ph type="dt" sz="half" idx="10"/>
          </p:nvPr>
        </p:nvSpPr>
        <p:spPr/>
        <p:txBody>
          <a:bodyPr/>
          <a:lstStyle/>
          <a:p>
            <a:fld id="{F45DDB10-674D-4AC0-9A2F-1AB120C27847}" type="datetime1">
              <a:rPr lang="en-US" smtClean="0"/>
              <a:t>4/11/25</a:t>
            </a:fld>
            <a:endParaRPr lang="en-US"/>
          </a:p>
        </p:txBody>
      </p:sp>
      <p:sp>
        <p:nvSpPr>
          <p:cNvPr id="8" name="Footer Placeholder 7">
            <a:extLst>
              <a:ext uri="{FF2B5EF4-FFF2-40B4-BE49-F238E27FC236}">
                <a16:creationId xmlns:a16="http://schemas.microsoft.com/office/drawing/2014/main" id="{E7315348-32C2-102F-7A41-731CF15EA3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D102DC-832A-AC2E-AEDD-252991BE2F44}"/>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534537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7559-1256-D831-81D9-1C80651602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FD82B1-17EA-B871-7A0B-30043632F78E}"/>
              </a:ext>
            </a:extLst>
          </p:cNvPr>
          <p:cNvSpPr>
            <a:spLocks noGrp="1"/>
          </p:cNvSpPr>
          <p:nvPr>
            <p:ph type="dt" sz="half" idx="10"/>
          </p:nvPr>
        </p:nvSpPr>
        <p:spPr/>
        <p:txBody>
          <a:bodyPr/>
          <a:lstStyle/>
          <a:p>
            <a:fld id="{6A2F3255-8878-43DD-8E68-518C913C673B}" type="datetime1">
              <a:rPr lang="en-US" smtClean="0"/>
              <a:t>4/11/25</a:t>
            </a:fld>
            <a:endParaRPr lang="en-US"/>
          </a:p>
        </p:txBody>
      </p:sp>
      <p:sp>
        <p:nvSpPr>
          <p:cNvPr id="4" name="Footer Placeholder 3">
            <a:extLst>
              <a:ext uri="{FF2B5EF4-FFF2-40B4-BE49-F238E27FC236}">
                <a16:creationId xmlns:a16="http://schemas.microsoft.com/office/drawing/2014/main" id="{99D6CD8E-51B2-4395-403E-7784FB44F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B6A37F-6C5F-BA09-41E9-1B6CFF3F9039}"/>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327372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266A4-B593-76FC-EB60-6E1111E6D76E}"/>
              </a:ext>
            </a:extLst>
          </p:cNvPr>
          <p:cNvSpPr>
            <a:spLocks noGrp="1"/>
          </p:cNvSpPr>
          <p:nvPr>
            <p:ph type="dt" sz="half" idx="10"/>
          </p:nvPr>
        </p:nvSpPr>
        <p:spPr/>
        <p:txBody>
          <a:bodyPr/>
          <a:lstStyle/>
          <a:p>
            <a:fld id="{B6E09697-7204-4022-9FC1-313A06300443}" type="datetime1">
              <a:rPr lang="en-US" smtClean="0"/>
              <a:t>4/11/25</a:t>
            </a:fld>
            <a:endParaRPr lang="en-US"/>
          </a:p>
        </p:txBody>
      </p:sp>
      <p:sp>
        <p:nvSpPr>
          <p:cNvPr id="3" name="Footer Placeholder 2">
            <a:extLst>
              <a:ext uri="{FF2B5EF4-FFF2-40B4-BE49-F238E27FC236}">
                <a16:creationId xmlns:a16="http://schemas.microsoft.com/office/drawing/2014/main" id="{7E67A7C9-6298-F4DC-E413-6B4CF64053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30837B-BBD0-62F7-6B20-B9F7B3B777B5}"/>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350678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B3A7-E177-AE44-7B58-275A83317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B14127-8D87-0801-F516-BBC5A61412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7B46B4-9AD3-2C55-BF03-36B776001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6A3EDA-3D99-346D-1C53-B618DB2FEF39}"/>
              </a:ext>
            </a:extLst>
          </p:cNvPr>
          <p:cNvSpPr>
            <a:spLocks noGrp="1"/>
          </p:cNvSpPr>
          <p:nvPr>
            <p:ph type="dt" sz="half" idx="10"/>
          </p:nvPr>
        </p:nvSpPr>
        <p:spPr/>
        <p:txBody>
          <a:bodyPr/>
          <a:lstStyle/>
          <a:p>
            <a:fld id="{0440F6A5-CE33-4ED5-8228-75A50F954080}" type="datetime1">
              <a:rPr lang="en-US" smtClean="0"/>
              <a:t>4/11/25</a:t>
            </a:fld>
            <a:endParaRPr lang="en-US"/>
          </a:p>
        </p:txBody>
      </p:sp>
      <p:sp>
        <p:nvSpPr>
          <p:cNvPr id="6" name="Footer Placeholder 5">
            <a:extLst>
              <a:ext uri="{FF2B5EF4-FFF2-40B4-BE49-F238E27FC236}">
                <a16:creationId xmlns:a16="http://schemas.microsoft.com/office/drawing/2014/main" id="{EB784334-E354-F6BF-6A50-EBF37D2ABD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5E7A2-ADA6-4C62-BEC5-E3ACA545D7A2}"/>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155822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16AAEF-9553-6E15-9DC9-E0CA05181D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FC74C-7A91-86F4-F1E9-9AD90F5BF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15B10-E2D8-C054-50C8-3A301067B6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1FB32B-3F62-4ADA-8F02-CD49112F6BE3}" type="datetime1">
              <a:rPr lang="en-US" smtClean="0"/>
              <a:t>4/11/25</a:t>
            </a:fld>
            <a:endParaRPr lang="en-US"/>
          </a:p>
        </p:txBody>
      </p:sp>
      <p:sp>
        <p:nvSpPr>
          <p:cNvPr id="5" name="Footer Placeholder 4">
            <a:extLst>
              <a:ext uri="{FF2B5EF4-FFF2-40B4-BE49-F238E27FC236}">
                <a16:creationId xmlns:a16="http://schemas.microsoft.com/office/drawing/2014/main" id="{64AFC91C-2074-02A1-534E-7CA6FBB3E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712306-7B7C-B19B-E1EF-B076242A4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0F1414-8D08-AD42-BD03-FC55440D38D1}" type="slidenum">
              <a:rPr lang="en-US" smtClean="0"/>
              <a:t>‹#›</a:t>
            </a:fld>
            <a:endParaRPr lang="en-US"/>
          </a:p>
        </p:txBody>
      </p:sp>
    </p:spTree>
    <p:extLst>
      <p:ext uri="{BB962C8B-B14F-4D97-AF65-F5344CB8AC3E}">
        <p14:creationId xmlns:p14="http://schemas.microsoft.com/office/powerpoint/2010/main" val="3624396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6352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635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635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635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635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635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chart" Target="../charts/chart4.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icrosoft/vattention/tree/main/pod_attn"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hyperlink" Target="https://github.com/flashinfer-ai/flashinfer"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21A4-741D-A26A-EC59-72363AECE178}"/>
              </a:ext>
            </a:extLst>
          </p:cNvPr>
          <p:cNvSpPr>
            <a:spLocks noGrp="1"/>
          </p:cNvSpPr>
          <p:nvPr>
            <p:ph type="ctrTitle"/>
          </p:nvPr>
        </p:nvSpPr>
        <p:spPr>
          <a:xfrm>
            <a:off x="0" y="1673083"/>
            <a:ext cx="12192000" cy="2387600"/>
          </a:xfrm>
        </p:spPr>
        <p:txBody>
          <a:bodyPr>
            <a:normAutofit/>
          </a:bodyPr>
          <a:lstStyle/>
          <a:p>
            <a:r>
              <a:rPr lang="en-US" sz="4000" b="1"/>
              <a:t>POD-Attention: Unlocking Full Prefill-Decode </a:t>
            </a:r>
            <a:br>
              <a:rPr lang="en-US" sz="4000" b="1"/>
            </a:br>
            <a:r>
              <a:rPr lang="en-US" sz="4000" b="1"/>
              <a:t>Overlap for Faster LLM Inference</a:t>
            </a:r>
          </a:p>
        </p:txBody>
      </p:sp>
      <p:sp>
        <p:nvSpPr>
          <p:cNvPr id="3" name="Subtitle 2">
            <a:extLst>
              <a:ext uri="{FF2B5EF4-FFF2-40B4-BE49-F238E27FC236}">
                <a16:creationId xmlns:a16="http://schemas.microsoft.com/office/drawing/2014/main" id="{E41A3B28-A70C-105E-14B1-1BA16F846231}"/>
              </a:ext>
            </a:extLst>
          </p:cNvPr>
          <p:cNvSpPr>
            <a:spLocks noGrp="1"/>
          </p:cNvSpPr>
          <p:nvPr>
            <p:ph type="subTitle" idx="1"/>
          </p:nvPr>
        </p:nvSpPr>
        <p:spPr>
          <a:xfrm>
            <a:off x="0" y="4152758"/>
            <a:ext cx="12192000" cy="757927"/>
          </a:xfrm>
        </p:spPr>
        <p:txBody>
          <a:bodyPr>
            <a:normAutofit fontScale="92500" lnSpcReduction="20000"/>
          </a:bodyPr>
          <a:lstStyle/>
          <a:p>
            <a:r>
              <a:rPr lang="en-US" dirty="0"/>
              <a:t>Aditya K Kamath</a:t>
            </a:r>
            <a:r>
              <a:rPr lang="en-US" baseline="30000" dirty="0"/>
              <a:t>1</a:t>
            </a:r>
            <a:r>
              <a:rPr lang="en-US" dirty="0"/>
              <a:t>, Ramya Prabhu</a:t>
            </a:r>
            <a:r>
              <a:rPr lang="en-US" b="1" baseline="30000" dirty="0"/>
              <a:t>2</a:t>
            </a:r>
            <a:r>
              <a:rPr lang="en-US" dirty="0"/>
              <a:t>, Jayashree Mohan</a:t>
            </a:r>
            <a:r>
              <a:rPr lang="en-US" baseline="30000" dirty="0"/>
              <a:t>2</a:t>
            </a:r>
            <a:r>
              <a:rPr lang="en-US" dirty="0"/>
              <a:t>, </a:t>
            </a:r>
          </a:p>
          <a:p>
            <a:r>
              <a:rPr lang="en-US" dirty="0"/>
              <a:t>Simon Peter</a:t>
            </a:r>
            <a:r>
              <a:rPr lang="en-US" baseline="30000" dirty="0"/>
              <a:t>1</a:t>
            </a:r>
            <a:r>
              <a:rPr lang="en-US" dirty="0"/>
              <a:t>, Ramachandran Ramjee</a:t>
            </a:r>
            <a:r>
              <a:rPr lang="en-US" baseline="30000" dirty="0"/>
              <a:t>2</a:t>
            </a:r>
            <a:r>
              <a:rPr lang="en-US" dirty="0"/>
              <a:t>, Ashish Panwar</a:t>
            </a:r>
            <a:r>
              <a:rPr lang="en-US" baseline="30000" dirty="0"/>
              <a:t>2</a:t>
            </a:r>
          </a:p>
        </p:txBody>
      </p:sp>
      <p:pic>
        <p:nvPicPr>
          <p:cNvPr id="1028" name="Picture 4" descr="POD-Attention">
            <a:extLst>
              <a:ext uri="{FF2B5EF4-FFF2-40B4-BE49-F238E27FC236}">
                <a16:creationId xmlns:a16="http://schemas.microsoft.com/office/drawing/2014/main" id="{389F7FDE-1A09-8C4C-16F3-0D012EDE4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1085" y="147527"/>
            <a:ext cx="1695171" cy="26769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THS Resource Directory | University of Washington">
            <a:extLst>
              <a:ext uri="{FF2B5EF4-FFF2-40B4-BE49-F238E27FC236}">
                <a16:creationId xmlns:a16="http://schemas.microsoft.com/office/drawing/2014/main" id="{06349E36-3090-23F9-AF45-CAD9FF1ACA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729" t="25764" r="15836" b="25938"/>
          <a:stretch/>
        </p:blipFill>
        <p:spPr bwMode="auto">
          <a:xfrm>
            <a:off x="3546385" y="5191816"/>
            <a:ext cx="1527036" cy="10471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Microsoft Logo Icon (2024) - Free Download PNG, SVG, AI">
            <a:extLst>
              <a:ext uri="{FF2B5EF4-FFF2-40B4-BE49-F238E27FC236}">
                <a16:creationId xmlns:a16="http://schemas.microsoft.com/office/drawing/2014/main" id="{7E2F1D3A-C3F7-8D49-15F1-F1FF888FE6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8649" y="5204676"/>
            <a:ext cx="1034251" cy="10342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7C514C-FC5D-17E1-22C2-473BC77DD66E}"/>
              </a:ext>
            </a:extLst>
          </p:cNvPr>
          <p:cNvSpPr txBox="1"/>
          <p:nvPr/>
        </p:nvSpPr>
        <p:spPr>
          <a:xfrm>
            <a:off x="2721134" y="6246387"/>
            <a:ext cx="3177537" cy="400110"/>
          </a:xfrm>
          <a:prstGeom prst="rect">
            <a:avLst/>
          </a:prstGeom>
          <a:noFill/>
        </p:spPr>
        <p:txBody>
          <a:bodyPr wrap="none" rtlCol="0">
            <a:spAutoFit/>
          </a:bodyPr>
          <a:lstStyle/>
          <a:p>
            <a:r>
              <a:rPr lang="en-US" sz="2000" b="1" baseline="30000">
                <a:solidFill>
                  <a:srgbClr val="06352E"/>
                </a:solidFill>
              </a:rPr>
              <a:t>1</a:t>
            </a:r>
            <a:r>
              <a:rPr lang="en-US" sz="2000" b="1">
                <a:solidFill>
                  <a:srgbClr val="06352E"/>
                </a:solidFill>
              </a:rPr>
              <a:t>University of Washington</a:t>
            </a:r>
          </a:p>
        </p:txBody>
      </p:sp>
      <p:sp>
        <p:nvSpPr>
          <p:cNvPr id="6" name="TextBox 5">
            <a:extLst>
              <a:ext uri="{FF2B5EF4-FFF2-40B4-BE49-F238E27FC236}">
                <a16:creationId xmlns:a16="http://schemas.microsoft.com/office/drawing/2014/main" id="{11E9B1C8-0C16-2BE4-B99A-F7791676437C}"/>
              </a:ext>
            </a:extLst>
          </p:cNvPr>
          <p:cNvSpPr txBox="1"/>
          <p:nvPr/>
        </p:nvSpPr>
        <p:spPr>
          <a:xfrm>
            <a:off x="6443718" y="6238927"/>
            <a:ext cx="3189848" cy="400110"/>
          </a:xfrm>
          <a:prstGeom prst="rect">
            <a:avLst/>
          </a:prstGeom>
          <a:noFill/>
        </p:spPr>
        <p:txBody>
          <a:bodyPr wrap="none" rtlCol="0">
            <a:spAutoFit/>
          </a:bodyPr>
          <a:lstStyle/>
          <a:p>
            <a:r>
              <a:rPr lang="en-US" sz="2000" b="1" baseline="30000">
                <a:solidFill>
                  <a:srgbClr val="06352E"/>
                </a:solidFill>
              </a:rPr>
              <a:t>2</a:t>
            </a:r>
            <a:r>
              <a:rPr lang="en-US" sz="2000" b="1">
                <a:solidFill>
                  <a:srgbClr val="06352E"/>
                </a:solidFill>
              </a:rPr>
              <a:t>Microsoft Research India</a:t>
            </a:r>
          </a:p>
        </p:txBody>
      </p:sp>
      <p:pic>
        <p:nvPicPr>
          <p:cNvPr id="7" name="Picture 6">
            <a:extLst>
              <a:ext uri="{FF2B5EF4-FFF2-40B4-BE49-F238E27FC236}">
                <a16:creationId xmlns:a16="http://schemas.microsoft.com/office/drawing/2014/main" id="{4837C461-C17D-9E8F-7B16-9DC6E2EE4D15}"/>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852900" y="793540"/>
            <a:ext cx="3561331" cy="1384962"/>
          </a:xfrm>
          <a:prstGeom prst="rect">
            <a:avLst/>
          </a:prstGeom>
        </p:spPr>
      </p:pic>
    </p:spTree>
    <p:extLst>
      <p:ext uri="{BB962C8B-B14F-4D97-AF65-F5344CB8AC3E}">
        <p14:creationId xmlns:p14="http://schemas.microsoft.com/office/powerpoint/2010/main" val="3195553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AC7B-C524-931A-F3B4-FBD01C034131}"/>
              </a:ext>
            </a:extLst>
          </p:cNvPr>
          <p:cNvSpPr>
            <a:spLocks noGrp="1"/>
          </p:cNvSpPr>
          <p:nvPr>
            <p:ph type="title"/>
          </p:nvPr>
        </p:nvSpPr>
        <p:spPr/>
        <p:txBody>
          <a:bodyPr/>
          <a:lstStyle/>
          <a:p>
            <a:r>
              <a:rPr lang="en-US"/>
              <a:t>Opportunity: Resource (Under)utilization</a:t>
            </a:r>
          </a:p>
        </p:txBody>
      </p:sp>
      <p:graphicFrame>
        <p:nvGraphicFramePr>
          <p:cNvPr id="6" name="Content Placeholder 5">
            <a:extLst>
              <a:ext uri="{FF2B5EF4-FFF2-40B4-BE49-F238E27FC236}">
                <a16:creationId xmlns:a16="http://schemas.microsoft.com/office/drawing/2014/main" id="{F42EDB1E-1D0F-F096-2B94-B9766068F2BC}"/>
              </a:ext>
            </a:extLst>
          </p:cNvPr>
          <p:cNvGraphicFramePr>
            <a:graphicFrameLocks noGrp="1"/>
          </p:cNvGraphicFramePr>
          <p:nvPr>
            <p:ph idx="1"/>
          </p:nvPr>
        </p:nvGraphicFramePr>
        <p:xfrm>
          <a:off x="838200" y="1825626"/>
          <a:ext cx="5029200" cy="3233392"/>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155776DE-D990-A473-1B95-7CCB39C81E23}"/>
              </a:ext>
            </a:extLst>
          </p:cNvPr>
          <p:cNvSpPr>
            <a:spLocks noGrp="1"/>
          </p:cNvSpPr>
          <p:nvPr>
            <p:ph type="sldNum" sz="quarter" idx="12"/>
          </p:nvPr>
        </p:nvSpPr>
        <p:spPr/>
        <p:txBody>
          <a:bodyPr/>
          <a:lstStyle/>
          <a:p>
            <a:fld id="{540F1414-8D08-AD42-BD03-FC55440D38D1}" type="slidenum">
              <a:rPr lang="en-US" smtClean="0"/>
              <a:t>10</a:t>
            </a:fld>
            <a:endParaRPr lang="en-US"/>
          </a:p>
        </p:txBody>
      </p:sp>
      <p:sp>
        <p:nvSpPr>
          <p:cNvPr id="4" name="Text Placeholder 3">
            <a:extLst>
              <a:ext uri="{FF2B5EF4-FFF2-40B4-BE49-F238E27FC236}">
                <a16:creationId xmlns:a16="http://schemas.microsoft.com/office/drawing/2014/main" id="{6CAD9938-BBB9-C35C-C9B6-AED2F65DA00A}"/>
              </a:ext>
            </a:extLst>
          </p:cNvPr>
          <p:cNvSpPr>
            <a:spLocks noGrp="1"/>
          </p:cNvSpPr>
          <p:nvPr>
            <p:ph type="body" idx="14"/>
          </p:nvPr>
        </p:nvSpPr>
        <p:spPr/>
        <p:txBody>
          <a:bodyPr>
            <a:normAutofit fontScale="92500" lnSpcReduction="10000"/>
          </a:bodyPr>
          <a:lstStyle/>
          <a:p>
            <a:r>
              <a:rPr lang="en-US" sz="2400" dirty="0"/>
              <a:t>Prefill saturates compute but has low memory bandwidth </a:t>
            </a:r>
            <a:r>
              <a:rPr lang="en-US" dirty="0"/>
              <a:t>utilization</a:t>
            </a:r>
            <a:r>
              <a:rPr lang="en-US" sz="2400" dirty="0"/>
              <a:t>.</a:t>
            </a:r>
          </a:p>
          <a:p>
            <a:r>
              <a:rPr lang="en-US" dirty="0"/>
              <a:t>Decode saturates memory bandwidth but has low compute utilization. </a:t>
            </a:r>
            <a:endParaRPr lang="en-US" sz="2400" dirty="0"/>
          </a:p>
        </p:txBody>
      </p:sp>
      <p:graphicFrame>
        <p:nvGraphicFramePr>
          <p:cNvPr id="8" name="Content Placeholder 5">
            <a:extLst>
              <a:ext uri="{FF2B5EF4-FFF2-40B4-BE49-F238E27FC236}">
                <a16:creationId xmlns:a16="http://schemas.microsoft.com/office/drawing/2014/main" id="{1F11EE8F-8B0A-6EAC-1FEC-194C7E9EADB2}"/>
              </a:ext>
            </a:extLst>
          </p:cNvPr>
          <p:cNvGraphicFramePr>
            <a:graphicFrameLocks/>
          </p:cNvGraphicFramePr>
          <p:nvPr/>
        </p:nvGraphicFramePr>
        <p:xfrm>
          <a:off x="6324600" y="1805812"/>
          <a:ext cx="5029200" cy="3236976"/>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Rounded Corners 8">
            <a:extLst>
              <a:ext uri="{FF2B5EF4-FFF2-40B4-BE49-F238E27FC236}">
                <a16:creationId xmlns:a16="http://schemas.microsoft.com/office/drawing/2014/main" id="{912E7900-3FE5-72BF-D14E-052376B18215}"/>
              </a:ext>
            </a:extLst>
          </p:cNvPr>
          <p:cNvSpPr/>
          <p:nvPr/>
        </p:nvSpPr>
        <p:spPr>
          <a:xfrm>
            <a:off x="1787850" y="4326636"/>
            <a:ext cx="3589219" cy="265176"/>
          </a:xfrm>
          <a:prstGeom prst="roundRect">
            <a:avLst/>
          </a:prstGeom>
          <a:noFill/>
          <a:ln w="381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558B906-3047-1322-E078-54A54461975C}"/>
              </a:ext>
            </a:extLst>
          </p:cNvPr>
          <p:cNvSpPr/>
          <p:nvPr/>
        </p:nvSpPr>
        <p:spPr>
          <a:xfrm>
            <a:off x="7265504" y="4244009"/>
            <a:ext cx="3603664" cy="347803"/>
          </a:xfrm>
          <a:prstGeom prst="roundRect">
            <a:avLst/>
          </a:prstGeom>
          <a:noFill/>
          <a:ln w="381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3E03A4A-27CF-E6A2-7A44-946EAA90CF3B}"/>
              </a:ext>
            </a:extLst>
          </p:cNvPr>
          <p:cNvSpPr txBox="1"/>
          <p:nvPr/>
        </p:nvSpPr>
        <p:spPr>
          <a:xfrm>
            <a:off x="4112315" y="5105881"/>
            <a:ext cx="3967369" cy="369332"/>
          </a:xfrm>
          <a:prstGeom prst="rect">
            <a:avLst/>
          </a:prstGeom>
          <a:noFill/>
        </p:spPr>
        <p:txBody>
          <a:bodyPr wrap="square">
            <a:spAutoFit/>
          </a:bodyPr>
          <a:lstStyle/>
          <a:p>
            <a:r>
              <a:rPr lang="en-US" dirty="0"/>
              <a:t>Model: Llama-3-8B, Hardware: 2 A100</a:t>
            </a:r>
          </a:p>
        </p:txBody>
      </p:sp>
    </p:spTree>
    <p:extLst>
      <p:ext uri="{BB962C8B-B14F-4D97-AF65-F5344CB8AC3E}">
        <p14:creationId xmlns:p14="http://schemas.microsoft.com/office/powerpoint/2010/main" val="244590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4CE8-9FF5-C41E-51D5-599807163E08}"/>
              </a:ext>
            </a:extLst>
          </p:cNvPr>
          <p:cNvSpPr>
            <a:spLocks noGrp="1"/>
          </p:cNvSpPr>
          <p:nvPr>
            <p:ph type="title"/>
          </p:nvPr>
        </p:nvSpPr>
        <p:spPr/>
        <p:txBody>
          <a:bodyPr/>
          <a:lstStyle/>
          <a:p>
            <a:r>
              <a:rPr lang="en-US"/>
              <a:t>GPU Execution: CTA Scheduling</a:t>
            </a:r>
          </a:p>
        </p:txBody>
      </p:sp>
      <p:sp>
        <p:nvSpPr>
          <p:cNvPr id="3" name="Slide Number Placeholder 2">
            <a:extLst>
              <a:ext uri="{FF2B5EF4-FFF2-40B4-BE49-F238E27FC236}">
                <a16:creationId xmlns:a16="http://schemas.microsoft.com/office/drawing/2014/main" id="{665956C1-FEBF-B4AC-6514-196F61E0B706}"/>
              </a:ext>
            </a:extLst>
          </p:cNvPr>
          <p:cNvSpPr>
            <a:spLocks noGrp="1"/>
          </p:cNvSpPr>
          <p:nvPr>
            <p:ph type="sldNum" sz="quarter" idx="12"/>
          </p:nvPr>
        </p:nvSpPr>
        <p:spPr/>
        <p:txBody>
          <a:bodyPr/>
          <a:lstStyle/>
          <a:p>
            <a:fld id="{540F1414-8D08-AD42-BD03-FC55440D38D1}" type="slidenum">
              <a:rPr lang="en-US" smtClean="0"/>
              <a:t>11</a:t>
            </a:fld>
            <a:endParaRPr lang="en-US"/>
          </a:p>
        </p:txBody>
      </p:sp>
      <p:sp>
        <p:nvSpPr>
          <p:cNvPr id="7" name="Text Placeholder 6">
            <a:extLst>
              <a:ext uri="{FF2B5EF4-FFF2-40B4-BE49-F238E27FC236}">
                <a16:creationId xmlns:a16="http://schemas.microsoft.com/office/drawing/2014/main" id="{2B9FF7F3-1623-61C3-457B-085B956C2150}"/>
              </a:ext>
            </a:extLst>
          </p:cNvPr>
          <p:cNvSpPr>
            <a:spLocks noGrp="1"/>
          </p:cNvSpPr>
          <p:nvPr>
            <p:ph type="body" idx="14"/>
          </p:nvPr>
        </p:nvSpPr>
        <p:spPr/>
        <p:txBody>
          <a:bodyPr/>
          <a:lstStyle/>
          <a:p>
            <a:r>
              <a:rPr lang="en-US"/>
              <a:t>CTA scheduler in hardware assigns queued CTAs to SMs for execution.</a:t>
            </a:r>
          </a:p>
        </p:txBody>
      </p:sp>
      <p:sp>
        <p:nvSpPr>
          <p:cNvPr id="8" name="Rectangle: Rounded Corners 7">
            <a:extLst>
              <a:ext uri="{FF2B5EF4-FFF2-40B4-BE49-F238E27FC236}">
                <a16:creationId xmlns:a16="http://schemas.microsoft.com/office/drawing/2014/main" id="{497D3BFB-7A7F-DF26-A115-5EBBBDC6A386}"/>
              </a:ext>
            </a:extLst>
          </p:cNvPr>
          <p:cNvSpPr/>
          <p:nvPr/>
        </p:nvSpPr>
        <p:spPr>
          <a:xfrm>
            <a:off x="2214880" y="3429001"/>
            <a:ext cx="7762240" cy="1963230"/>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D783AFE-E90C-2D5B-7256-FE11352FEBB8}"/>
              </a:ext>
            </a:extLst>
          </p:cNvPr>
          <p:cNvGrpSpPr/>
          <p:nvPr/>
        </p:nvGrpSpPr>
        <p:grpSpPr>
          <a:xfrm>
            <a:off x="2566118" y="3645236"/>
            <a:ext cx="2057401" cy="1038063"/>
            <a:chOff x="1320799" y="2978524"/>
            <a:chExt cx="1530774" cy="1038063"/>
          </a:xfrm>
        </p:grpSpPr>
        <p:sp>
          <p:nvSpPr>
            <p:cNvPr id="9" name="Rectangle 8">
              <a:extLst>
                <a:ext uri="{FF2B5EF4-FFF2-40B4-BE49-F238E27FC236}">
                  <a16:creationId xmlns:a16="http://schemas.microsoft.com/office/drawing/2014/main" id="{217D6D67-F4B2-3C64-6CCE-12012C818CC1}"/>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9">
              <a:extLst>
                <a:ext uri="{FF2B5EF4-FFF2-40B4-BE49-F238E27FC236}">
                  <a16:creationId xmlns:a16="http://schemas.microsoft.com/office/drawing/2014/main" id="{5BF3C5B6-9D50-E069-42F7-942CD3E0D41A}"/>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11" name="TextBox 10">
              <a:extLst>
                <a:ext uri="{FF2B5EF4-FFF2-40B4-BE49-F238E27FC236}">
                  <a16:creationId xmlns:a16="http://schemas.microsoft.com/office/drawing/2014/main" id="{0EE145E0-C275-E569-5F64-3B0D1AF5B72D}"/>
                </a:ext>
              </a:extLst>
            </p:cNvPr>
            <p:cNvSpPr txBox="1"/>
            <p:nvPr/>
          </p:nvSpPr>
          <p:spPr>
            <a:xfrm>
              <a:off x="1929286" y="2978524"/>
              <a:ext cx="327035" cy="307777"/>
            </a:xfrm>
            <a:prstGeom prst="rect">
              <a:avLst/>
            </a:prstGeom>
            <a:noFill/>
          </p:spPr>
          <p:txBody>
            <a:bodyPr wrap="none" rtlCol="0">
              <a:spAutoFit/>
            </a:bodyPr>
            <a:lstStyle/>
            <a:p>
              <a:pPr algn="ctr"/>
              <a:r>
                <a:rPr lang="en-US" sz="1400" b="1"/>
                <a:t>SM</a:t>
              </a:r>
            </a:p>
          </p:txBody>
        </p:sp>
      </p:grpSp>
      <p:grpSp>
        <p:nvGrpSpPr>
          <p:cNvPr id="13" name="Group 12">
            <a:extLst>
              <a:ext uri="{FF2B5EF4-FFF2-40B4-BE49-F238E27FC236}">
                <a16:creationId xmlns:a16="http://schemas.microsoft.com/office/drawing/2014/main" id="{7285EC70-247D-C68A-CA76-37096DE2F773}"/>
              </a:ext>
            </a:extLst>
          </p:cNvPr>
          <p:cNvGrpSpPr/>
          <p:nvPr/>
        </p:nvGrpSpPr>
        <p:grpSpPr>
          <a:xfrm>
            <a:off x="5071372" y="3645236"/>
            <a:ext cx="2057400" cy="1038063"/>
            <a:chOff x="1320799" y="2978524"/>
            <a:chExt cx="1530774" cy="1038063"/>
          </a:xfrm>
        </p:grpSpPr>
        <p:sp>
          <p:nvSpPr>
            <p:cNvPr id="14" name="Rectangle 13">
              <a:extLst>
                <a:ext uri="{FF2B5EF4-FFF2-40B4-BE49-F238E27FC236}">
                  <a16:creationId xmlns:a16="http://schemas.microsoft.com/office/drawing/2014/main" id="{B4ABEDA9-8D68-59D5-3BED-FCFF9B07DFF9}"/>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0FD575B9-2EB6-10CB-9DAD-46CC5697DE8A}"/>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16" name="TextBox 15">
              <a:extLst>
                <a:ext uri="{FF2B5EF4-FFF2-40B4-BE49-F238E27FC236}">
                  <a16:creationId xmlns:a16="http://schemas.microsoft.com/office/drawing/2014/main" id="{EFB7AFD7-03EE-8429-E046-27F23DB9770C}"/>
                </a:ext>
              </a:extLst>
            </p:cNvPr>
            <p:cNvSpPr txBox="1"/>
            <p:nvPr/>
          </p:nvSpPr>
          <p:spPr>
            <a:xfrm>
              <a:off x="1922668" y="2978524"/>
              <a:ext cx="327035" cy="307777"/>
            </a:xfrm>
            <a:prstGeom prst="rect">
              <a:avLst/>
            </a:prstGeom>
            <a:noFill/>
          </p:spPr>
          <p:txBody>
            <a:bodyPr wrap="none" rtlCol="0">
              <a:spAutoFit/>
            </a:bodyPr>
            <a:lstStyle/>
            <a:p>
              <a:pPr algn="ctr"/>
              <a:r>
                <a:rPr lang="en-US" sz="1400" b="1"/>
                <a:t>SM</a:t>
              </a:r>
            </a:p>
          </p:txBody>
        </p:sp>
      </p:grpSp>
      <p:grpSp>
        <p:nvGrpSpPr>
          <p:cNvPr id="17" name="Group 16">
            <a:extLst>
              <a:ext uri="{FF2B5EF4-FFF2-40B4-BE49-F238E27FC236}">
                <a16:creationId xmlns:a16="http://schemas.microsoft.com/office/drawing/2014/main" id="{AF425698-559F-4848-D1E1-6510D43AACD2}"/>
              </a:ext>
            </a:extLst>
          </p:cNvPr>
          <p:cNvGrpSpPr/>
          <p:nvPr/>
        </p:nvGrpSpPr>
        <p:grpSpPr>
          <a:xfrm>
            <a:off x="7576626" y="3645236"/>
            <a:ext cx="2057400" cy="1038063"/>
            <a:chOff x="1320799" y="2978524"/>
            <a:chExt cx="1530774" cy="1038063"/>
          </a:xfrm>
        </p:grpSpPr>
        <p:sp>
          <p:nvSpPr>
            <p:cNvPr id="18" name="Rectangle 17">
              <a:extLst>
                <a:ext uri="{FF2B5EF4-FFF2-40B4-BE49-F238E27FC236}">
                  <a16:creationId xmlns:a16="http://schemas.microsoft.com/office/drawing/2014/main" id="{C745B2F7-B2DE-6BAA-1D8A-7F98EAFCFB69}"/>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CA51FCAC-0283-CA82-43DA-EE1E7385EB62}"/>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20" name="TextBox 19">
              <a:extLst>
                <a:ext uri="{FF2B5EF4-FFF2-40B4-BE49-F238E27FC236}">
                  <a16:creationId xmlns:a16="http://schemas.microsoft.com/office/drawing/2014/main" id="{80DEE2DE-6293-358E-03E9-7605E76084B2}"/>
                </a:ext>
              </a:extLst>
            </p:cNvPr>
            <p:cNvSpPr txBox="1"/>
            <p:nvPr/>
          </p:nvSpPr>
          <p:spPr>
            <a:xfrm>
              <a:off x="1922668" y="2978524"/>
              <a:ext cx="327035" cy="307777"/>
            </a:xfrm>
            <a:prstGeom prst="rect">
              <a:avLst/>
            </a:prstGeom>
            <a:noFill/>
          </p:spPr>
          <p:txBody>
            <a:bodyPr wrap="none" rtlCol="0">
              <a:spAutoFit/>
            </a:bodyPr>
            <a:lstStyle/>
            <a:p>
              <a:pPr algn="ctr"/>
              <a:r>
                <a:rPr lang="en-US" sz="1400" b="1"/>
                <a:t>SM</a:t>
              </a:r>
            </a:p>
          </p:txBody>
        </p:sp>
      </p:grpSp>
      <p:sp>
        <p:nvSpPr>
          <p:cNvPr id="21" name="Rectangle 20">
            <a:extLst>
              <a:ext uri="{FF2B5EF4-FFF2-40B4-BE49-F238E27FC236}">
                <a16:creationId xmlns:a16="http://schemas.microsoft.com/office/drawing/2014/main" id="{96212DB3-486C-4ECD-D2D3-0E721F3C5C39}"/>
              </a:ext>
            </a:extLst>
          </p:cNvPr>
          <p:cNvSpPr/>
          <p:nvPr/>
        </p:nvSpPr>
        <p:spPr>
          <a:xfrm>
            <a:off x="3173123" y="5051516"/>
            <a:ext cx="2076389"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L2 $</a:t>
            </a:r>
          </a:p>
        </p:txBody>
      </p:sp>
      <p:cxnSp>
        <p:nvCxnSpPr>
          <p:cNvPr id="28" name="Connector: Elbow 27">
            <a:extLst>
              <a:ext uri="{FF2B5EF4-FFF2-40B4-BE49-F238E27FC236}">
                <a16:creationId xmlns:a16="http://schemas.microsoft.com/office/drawing/2014/main" id="{6D99A631-57E8-CD6D-6BC5-790BCAE0BD0A}"/>
              </a:ext>
            </a:extLst>
          </p:cNvPr>
          <p:cNvCxnSpPr>
            <a:cxnSpLocks/>
            <a:stCxn id="19" idx="2"/>
            <a:endCxn id="21" idx="0"/>
          </p:cNvCxnSpPr>
          <p:nvPr/>
        </p:nvCxnSpPr>
        <p:spPr>
          <a:xfrm rot="5400000">
            <a:off x="6224214" y="2670403"/>
            <a:ext cx="368217" cy="439400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1365278D-9518-36E6-5828-3D1F61673814}"/>
              </a:ext>
            </a:extLst>
          </p:cNvPr>
          <p:cNvCxnSpPr>
            <a:cxnSpLocks/>
            <a:endCxn id="21" idx="0"/>
          </p:cNvCxnSpPr>
          <p:nvPr/>
        </p:nvCxnSpPr>
        <p:spPr>
          <a:xfrm rot="16200000" flipH="1">
            <a:off x="3718959" y="4559156"/>
            <a:ext cx="368217" cy="6165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CB8397E6-99D3-96EC-9619-D84B61561BAC}"/>
              </a:ext>
            </a:extLst>
          </p:cNvPr>
          <p:cNvCxnSpPr>
            <a:cxnSpLocks/>
            <a:stCxn id="15" idx="2"/>
            <a:endCxn id="21" idx="0"/>
          </p:cNvCxnSpPr>
          <p:nvPr/>
        </p:nvCxnSpPr>
        <p:spPr>
          <a:xfrm rot="5400000">
            <a:off x="4971587" y="3923030"/>
            <a:ext cx="368217" cy="18887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5BBC981C-2BA9-5A5C-D7EA-4F14B70E5895}"/>
              </a:ext>
            </a:extLst>
          </p:cNvPr>
          <p:cNvGrpSpPr/>
          <p:nvPr/>
        </p:nvGrpSpPr>
        <p:grpSpPr>
          <a:xfrm>
            <a:off x="5570251" y="1349023"/>
            <a:ext cx="885265" cy="1371046"/>
            <a:chOff x="5600977" y="1909482"/>
            <a:chExt cx="885265" cy="1371046"/>
          </a:xfrm>
        </p:grpSpPr>
        <p:cxnSp>
          <p:nvCxnSpPr>
            <p:cNvPr id="40" name="Straight Connector 39">
              <a:extLst>
                <a:ext uri="{FF2B5EF4-FFF2-40B4-BE49-F238E27FC236}">
                  <a16:creationId xmlns:a16="http://schemas.microsoft.com/office/drawing/2014/main" id="{59D8981B-C77C-BBE3-77FB-81E2F1416ED9}"/>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B00F4F8F-D7DA-BECB-94A1-4EE0C1837CBD}"/>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D10B2EE-CEF8-F0F6-932D-18D13ACE2F82}"/>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24" name="Rectangle: Rounded Corners 23">
            <a:extLst>
              <a:ext uri="{FF2B5EF4-FFF2-40B4-BE49-F238E27FC236}">
                <a16:creationId xmlns:a16="http://schemas.microsoft.com/office/drawing/2014/main" id="{83036E47-0738-360E-A854-292CCECEBFEE}"/>
              </a:ext>
            </a:extLst>
          </p:cNvPr>
          <p:cNvSpPr/>
          <p:nvPr/>
        </p:nvSpPr>
        <p:spPr>
          <a:xfrm>
            <a:off x="8619267" y="1950367"/>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26" name="Rectangle: Rounded Corners 25">
            <a:extLst>
              <a:ext uri="{FF2B5EF4-FFF2-40B4-BE49-F238E27FC236}">
                <a16:creationId xmlns:a16="http://schemas.microsoft.com/office/drawing/2014/main" id="{A01A2169-5F7D-36F6-657C-07C61BBDAED2}"/>
              </a:ext>
            </a:extLst>
          </p:cNvPr>
          <p:cNvSpPr/>
          <p:nvPr/>
        </p:nvSpPr>
        <p:spPr>
          <a:xfrm>
            <a:off x="5391648" y="2769912"/>
            <a:ext cx="1242470" cy="502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CTA scheduler</a:t>
            </a:r>
          </a:p>
        </p:txBody>
      </p:sp>
      <p:sp>
        <p:nvSpPr>
          <p:cNvPr id="27" name="TextBox 26">
            <a:extLst>
              <a:ext uri="{FF2B5EF4-FFF2-40B4-BE49-F238E27FC236}">
                <a16:creationId xmlns:a16="http://schemas.microsoft.com/office/drawing/2014/main" id="{BDF2FDD1-44CB-2200-8CA8-F8AF5075A13B}"/>
              </a:ext>
            </a:extLst>
          </p:cNvPr>
          <p:cNvSpPr txBox="1"/>
          <p:nvPr/>
        </p:nvSpPr>
        <p:spPr>
          <a:xfrm>
            <a:off x="4623517" y="1694724"/>
            <a:ext cx="946734" cy="646331"/>
          </a:xfrm>
          <a:prstGeom prst="rect">
            <a:avLst/>
          </a:prstGeom>
          <a:noFill/>
        </p:spPr>
        <p:txBody>
          <a:bodyPr wrap="none" rtlCol="0">
            <a:spAutoFit/>
          </a:bodyPr>
          <a:lstStyle/>
          <a:p>
            <a:pPr algn="ctr"/>
            <a:r>
              <a:rPr lang="en-US" b="1"/>
              <a:t>Stream</a:t>
            </a:r>
          </a:p>
          <a:p>
            <a:pPr algn="ctr"/>
            <a:r>
              <a:rPr lang="en-US" b="1"/>
              <a:t>queue</a:t>
            </a:r>
          </a:p>
        </p:txBody>
      </p:sp>
      <p:sp>
        <p:nvSpPr>
          <p:cNvPr id="29" name="Rectangle 28">
            <a:extLst>
              <a:ext uri="{FF2B5EF4-FFF2-40B4-BE49-F238E27FC236}">
                <a16:creationId xmlns:a16="http://schemas.microsoft.com/office/drawing/2014/main" id="{07A1E28F-E58B-796D-B0E0-7C5B09063834}"/>
              </a:ext>
            </a:extLst>
          </p:cNvPr>
          <p:cNvSpPr/>
          <p:nvPr/>
        </p:nvSpPr>
        <p:spPr>
          <a:xfrm>
            <a:off x="8535745" y="1301305"/>
            <a:ext cx="1624256" cy="170754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a:solidFill>
                  <a:schemeClr val="tx1"/>
                </a:solidFill>
              </a:rPr>
              <a:t>Launched Kernel</a:t>
            </a:r>
          </a:p>
        </p:txBody>
      </p:sp>
      <p:sp>
        <p:nvSpPr>
          <p:cNvPr id="31" name="TextBox 30">
            <a:extLst>
              <a:ext uri="{FF2B5EF4-FFF2-40B4-BE49-F238E27FC236}">
                <a16:creationId xmlns:a16="http://schemas.microsoft.com/office/drawing/2014/main" id="{3BF04A32-18E2-2DCB-B9A7-EFF5DC8BF0E8}"/>
              </a:ext>
            </a:extLst>
          </p:cNvPr>
          <p:cNvSpPr txBox="1"/>
          <p:nvPr/>
        </p:nvSpPr>
        <p:spPr>
          <a:xfrm>
            <a:off x="2426182" y="4980441"/>
            <a:ext cx="649538" cy="369332"/>
          </a:xfrm>
          <a:prstGeom prst="rect">
            <a:avLst/>
          </a:prstGeom>
          <a:noFill/>
        </p:spPr>
        <p:txBody>
          <a:bodyPr wrap="none" rtlCol="0">
            <a:spAutoFit/>
          </a:bodyPr>
          <a:lstStyle/>
          <a:p>
            <a:pPr algn="ctr"/>
            <a:r>
              <a:rPr lang="en-US" b="1"/>
              <a:t>GPU</a:t>
            </a:r>
          </a:p>
        </p:txBody>
      </p:sp>
      <p:sp>
        <p:nvSpPr>
          <p:cNvPr id="33" name="Rectangle: Rounded Corners 32">
            <a:extLst>
              <a:ext uri="{FF2B5EF4-FFF2-40B4-BE49-F238E27FC236}">
                <a16:creationId xmlns:a16="http://schemas.microsoft.com/office/drawing/2014/main" id="{72CFB274-E0AE-C6B8-7399-F2A3AE9FF5D4}"/>
              </a:ext>
            </a:extLst>
          </p:cNvPr>
          <p:cNvSpPr/>
          <p:nvPr/>
        </p:nvSpPr>
        <p:spPr>
          <a:xfrm>
            <a:off x="9421009" y="1961268"/>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5" name="Rectangle: Rounded Corners 34">
            <a:extLst>
              <a:ext uri="{FF2B5EF4-FFF2-40B4-BE49-F238E27FC236}">
                <a16:creationId xmlns:a16="http://schemas.microsoft.com/office/drawing/2014/main" id="{30265637-617B-0AA1-3C21-47B2B848F781}"/>
              </a:ext>
            </a:extLst>
          </p:cNvPr>
          <p:cNvSpPr/>
          <p:nvPr/>
        </p:nvSpPr>
        <p:spPr>
          <a:xfrm>
            <a:off x="9038162" y="2478472"/>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6" name="Rectangle: Rounded Corners 35">
            <a:extLst>
              <a:ext uri="{FF2B5EF4-FFF2-40B4-BE49-F238E27FC236}">
                <a16:creationId xmlns:a16="http://schemas.microsoft.com/office/drawing/2014/main" id="{738F8011-4A59-33CB-D38C-878632194645}"/>
              </a:ext>
            </a:extLst>
          </p:cNvPr>
          <p:cNvSpPr/>
          <p:nvPr/>
        </p:nvSpPr>
        <p:spPr>
          <a:xfrm>
            <a:off x="5675886" y="2250078"/>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CTA</a:t>
            </a:r>
          </a:p>
        </p:txBody>
      </p:sp>
      <p:sp>
        <p:nvSpPr>
          <p:cNvPr id="38" name="Rectangle: Rounded Corners 37">
            <a:extLst>
              <a:ext uri="{FF2B5EF4-FFF2-40B4-BE49-F238E27FC236}">
                <a16:creationId xmlns:a16="http://schemas.microsoft.com/office/drawing/2014/main" id="{4B5A564C-30B6-00BB-8D08-E06C4B2ED063}"/>
              </a:ext>
            </a:extLst>
          </p:cNvPr>
          <p:cNvSpPr/>
          <p:nvPr/>
        </p:nvSpPr>
        <p:spPr>
          <a:xfrm>
            <a:off x="5682854" y="1796187"/>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9" name="Rectangle: Rounded Corners 38">
            <a:extLst>
              <a:ext uri="{FF2B5EF4-FFF2-40B4-BE49-F238E27FC236}">
                <a16:creationId xmlns:a16="http://schemas.microsoft.com/office/drawing/2014/main" id="{15E97D9A-7E82-4DBE-E3BD-148A63DF34CF}"/>
              </a:ext>
            </a:extLst>
          </p:cNvPr>
          <p:cNvSpPr/>
          <p:nvPr/>
        </p:nvSpPr>
        <p:spPr>
          <a:xfrm>
            <a:off x="5682853" y="1331699"/>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41" name="Rectangle: Rounded Corners 40">
            <a:extLst>
              <a:ext uri="{FF2B5EF4-FFF2-40B4-BE49-F238E27FC236}">
                <a16:creationId xmlns:a16="http://schemas.microsoft.com/office/drawing/2014/main" id="{FBD9AE6F-D55E-4147-88D3-D338DAD66586}"/>
              </a:ext>
            </a:extLst>
          </p:cNvPr>
          <p:cNvSpPr/>
          <p:nvPr/>
        </p:nvSpPr>
        <p:spPr>
          <a:xfrm>
            <a:off x="2723884" y="3869948"/>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CTA</a:t>
            </a:r>
          </a:p>
        </p:txBody>
      </p:sp>
      <p:sp>
        <p:nvSpPr>
          <p:cNvPr id="42" name="Rectangle: Rounded Corners 41">
            <a:extLst>
              <a:ext uri="{FF2B5EF4-FFF2-40B4-BE49-F238E27FC236}">
                <a16:creationId xmlns:a16="http://schemas.microsoft.com/office/drawing/2014/main" id="{5BDE48CD-F7BF-6298-B399-01B7A7F80D4C}"/>
              </a:ext>
            </a:extLst>
          </p:cNvPr>
          <p:cNvSpPr/>
          <p:nvPr/>
        </p:nvSpPr>
        <p:spPr>
          <a:xfrm>
            <a:off x="3774307" y="3891079"/>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CTA</a:t>
            </a:r>
          </a:p>
        </p:txBody>
      </p:sp>
      <p:sp>
        <p:nvSpPr>
          <p:cNvPr id="43" name="Rectangle: Rounded Corners 42">
            <a:extLst>
              <a:ext uri="{FF2B5EF4-FFF2-40B4-BE49-F238E27FC236}">
                <a16:creationId xmlns:a16="http://schemas.microsoft.com/office/drawing/2014/main" id="{1E10452E-2EF6-8366-A036-9B0B21927889}"/>
              </a:ext>
            </a:extLst>
          </p:cNvPr>
          <p:cNvSpPr/>
          <p:nvPr/>
        </p:nvSpPr>
        <p:spPr>
          <a:xfrm>
            <a:off x="8275297" y="396295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4" name="Rectangle 33">
            <a:extLst>
              <a:ext uri="{FF2B5EF4-FFF2-40B4-BE49-F238E27FC236}">
                <a16:creationId xmlns:a16="http://schemas.microsoft.com/office/drawing/2014/main" id="{115CD478-7E7B-A903-539F-1C926D49AC4B}"/>
              </a:ext>
            </a:extLst>
          </p:cNvPr>
          <p:cNvSpPr/>
          <p:nvPr/>
        </p:nvSpPr>
        <p:spPr>
          <a:xfrm>
            <a:off x="5391649" y="5048427"/>
            <a:ext cx="4070068"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DRAM</a:t>
            </a:r>
          </a:p>
        </p:txBody>
      </p:sp>
      <p:cxnSp>
        <p:nvCxnSpPr>
          <p:cNvPr id="50" name="Connector: Elbow 31">
            <a:extLst>
              <a:ext uri="{FF2B5EF4-FFF2-40B4-BE49-F238E27FC236}">
                <a16:creationId xmlns:a16="http://schemas.microsoft.com/office/drawing/2014/main" id="{4CE12085-4DBE-CF53-02E3-5B1CD79B435D}"/>
              </a:ext>
            </a:extLst>
          </p:cNvPr>
          <p:cNvCxnSpPr>
            <a:cxnSpLocks/>
            <a:stCxn id="21" idx="3"/>
            <a:endCxn id="34" idx="1"/>
          </p:cNvCxnSpPr>
          <p:nvPr/>
        </p:nvCxnSpPr>
        <p:spPr>
          <a:xfrm flipV="1">
            <a:off x="5249512" y="5160187"/>
            <a:ext cx="142137" cy="308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23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49333" decel="50667" fill="hold" grpId="0" nodeType="afterEffect">
                                  <p:stCondLst>
                                    <p:cond delay="0"/>
                                  </p:stCondLst>
                                  <p:childTnLst>
                                    <p:animMotion origin="layout" path="M -4.375E-6 1.11111E-6 L -0.24062 0.04444 " pathEditMode="relative" rAng="0" ptsTypes="AA">
                                      <p:cBhvr>
                                        <p:cTn id="10" dur="750" fill="hold"/>
                                        <p:tgtEl>
                                          <p:spTgt spid="24"/>
                                        </p:tgtEl>
                                        <p:attrNameLst>
                                          <p:attrName>ppt_x</p:attrName>
                                          <p:attrName>ppt_y</p:attrName>
                                        </p:attrNameLst>
                                      </p:cBhvr>
                                      <p:rCtr x="-12031" y="2222"/>
                                    </p:animMotion>
                                  </p:childTnLst>
                                </p:cTn>
                              </p:par>
                            </p:childTnLst>
                          </p:cTn>
                        </p:par>
                        <p:par>
                          <p:cTn id="11" fill="hold">
                            <p:stCondLst>
                              <p:cond delay="1250"/>
                            </p:stCondLst>
                            <p:childTnLst>
                              <p:par>
                                <p:cTn id="12" presetID="1"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24"/>
                                        </p:tgtEl>
                                        <p:attrNameLst>
                                          <p:attrName>style.visibility</p:attrName>
                                        </p:attrNameLst>
                                      </p:cBhvr>
                                      <p:to>
                                        <p:strVal val="hidden"/>
                                      </p:to>
                                    </p:set>
                                  </p:childTnLst>
                                </p:cTn>
                              </p:par>
                            </p:childTnLst>
                          </p:cTn>
                        </p:par>
                        <p:par>
                          <p:cTn id="16" fill="hold">
                            <p:stCondLst>
                              <p:cond delay="1250"/>
                            </p:stCondLst>
                            <p:childTnLst>
                              <p:par>
                                <p:cTn id="17" presetID="42" presetClass="path" presetSubtype="0" accel="49333" decel="50667" fill="hold" grpId="0" nodeType="afterEffect">
                                  <p:stCondLst>
                                    <p:cond delay="0"/>
                                  </p:stCondLst>
                                  <p:childTnLst>
                                    <p:animMotion origin="layout" path="M 4.16667E-7 7.40741E-7 L -0.30859 -0.02338 " pathEditMode="relative" rAng="0" ptsTypes="AA">
                                      <p:cBhvr>
                                        <p:cTn id="18" dur="750" fill="hold"/>
                                        <p:tgtEl>
                                          <p:spTgt spid="33"/>
                                        </p:tgtEl>
                                        <p:attrNameLst>
                                          <p:attrName>ppt_x</p:attrName>
                                          <p:attrName>ppt_y</p:attrName>
                                        </p:attrNameLst>
                                      </p:cBhvr>
                                      <p:rCtr x="-15430" y="-1181"/>
                                    </p:animMotion>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childTnLst>
                                </p:cTn>
                              </p:par>
                              <p:par>
                                <p:cTn id="22" presetID="1" presetClass="exit" presetSubtype="0" fill="hold" grpId="1" nodeType="withEffect">
                                  <p:stCondLst>
                                    <p:cond delay="0"/>
                                  </p:stCondLst>
                                  <p:childTnLst>
                                    <p:set>
                                      <p:cBhvr>
                                        <p:cTn id="23" dur="1" fill="hold">
                                          <p:stCondLst>
                                            <p:cond delay="0"/>
                                          </p:stCondLst>
                                        </p:cTn>
                                        <p:tgtEl>
                                          <p:spTgt spid="33"/>
                                        </p:tgtEl>
                                        <p:attrNameLst>
                                          <p:attrName>style.visibility</p:attrName>
                                        </p:attrNameLst>
                                      </p:cBhvr>
                                      <p:to>
                                        <p:strVal val="hidden"/>
                                      </p:to>
                                    </p:set>
                                  </p:childTnLst>
                                </p:cTn>
                              </p:par>
                            </p:childTnLst>
                          </p:cTn>
                        </p:par>
                        <p:par>
                          <p:cTn id="24" fill="hold">
                            <p:stCondLst>
                              <p:cond delay="2000"/>
                            </p:stCondLst>
                            <p:childTnLst>
                              <p:par>
                                <p:cTn id="25" presetID="42" presetClass="path" presetSubtype="0" accel="49333" decel="50667" fill="hold" grpId="0" nodeType="afterEffect">
                                  <p:stCondLst>
                                    <p:cond delay="0"/>
                                  </p:stCondLst>
                                  <p:childTnLst>
                                    <p:animMotion origin="layout" path="M 6.25E-7 -2.22222E-6 L -0.275 -0.16435 " pathEditMode="relative" rAng="0" ptsTypes="AA">
                                      <p:cBhvr>
                                        <p:cTn id="26" dur="750" fill="hold"/>
                                        <p:tgtEl>
                                          <p:spTgt spid="35"/>
                                        </p:tgtEl>
                                        <p:attrNameLst>
                                          <p:attrName>ppt_x</p:attrName>
                                          <p:attrName>ppt_y</p:attrName>
                                        </p:attrNameLst>
                                      </p:cBhvr>
                                      <p:rCtr x="-13750" y="-8218"/>
                                    </p:animMotion>
                                  </p:childTnLst>
                                </p:cTn>
                              </p:par>
                            </p:childTnLst>
                          </p:cTn>
                        </p:par>
                        <p:par>
                          <p:cTn id="27" fill="hold">
                            <p:stCondLst>
                              <p:cond delay="2750"/>
                            </p:stCondLst>
                            <p:childTnLst>
                              <p:par>
                                <p:cTn id="28" presetID="1" presetClass="entr" presetSubtype="0"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childTnLst>
                                </p:cTn>
                              </p:par>
                              <p:par>
                                <p:cTn id="30" presetID="1" presetClass="exit" presetSubtype="0" fill="hold" grpId="1" nodeType="withEffect">
                                  <p:stCondLst>
                                    <p:cond delay="0"/>
                                  </p:stCondLst>
                                  <p:childTnLst>
                                    <p:set>
                                      <p:cBhvr>
                                        <p:cTn id="31" dur="1" fill="hold">
                                          <p:stCondLst>
                                            <p:cond delay="0"/>
                                          </p:stCondLst>
                                        </p:cTn>
                                        <p:tgtEl>
                                          <p:spTgt spid="35"/>
                                        </p:tgtEl>
                                        <p:attrNameLst>
                                          <p:attrName>style.visibility</p:attrName>
                                        </p:attrNameLst>
                                      </p:cBhvr>
                                      <p:to>
                                        <p:strVal val="hidden"/>
                                      </p:to>
                                    </p:set>
                                  </p:childTnLst>
                                </p:cTn>
                              </p:par>
                            </p:childTnLst>
                          </p:cTn>
                        </p:par>
                        <p:par>
                          <p:cTn id="32" fill="hold">
                            <p:stCondLst>
                              <p:cond delay="2750"/>
                            </p:stCondLst>
                            <p:childTnLst>
                              <p:par>
                                <p:cTn id="33" presetID="42" presetClass="path" presetSubtype="0" accel="50667" decel="49333" fill="hold" grpId="1" nodeType="afterEffect">
                                  <p:stCondLst>
                                    <p:cond delay="0"/>
                                  </p:stCondLst>
                                  <p:childTnLst>
                                    <p:animMotion origin="layout" path="M 1.875E-6 1.11111E-6 L 0.00091 0.08194 " pathEditMode="relative" rAng="0" ptsTypes="AA">
                                      <p:cBhvr>
                                        <p:cTn id="34" dur="750" fill="hold"/>
                                        <p:tgtEl>
                                          <p:spTgt spid="36"/>
                                        </p:tgtEl>
                                        <p:attrNameLst>
                                          <p:attrName>ppt_x</p:attrName>
                                          <p:attrName>ppt_y</p:attrName>
                                        </p:attrNameLst>
                                      </p:cBhvr>
                                      <p:rCtr x="39" y="4097"/>
                                    </p:animMotion>
                                  </p:childTnLst>
                                </p:cTn>
                              </p:par>
                            </p:childTnLst>
                          </p:cTn>
                        </p:par>
                        <p:par>
                          <p:cTn id="35" fill="hold">
                            <p:stCondLst>
                              <p:cond delay="3500"/>
                            </p:stCondLst>
                            <p:childTnLst>
                              <p:par>
                                <p:cTn id="36" presetID="42" presetClass="path" presetSubtype="0" accel="50667" decel="49333" fill="hold" grpId="2" nodeType="afterEffect">
                                  <p:stCondLst>
                                    <p:cond delay="0"/>
                                  </p:stCondLst>
                                  <p:childTnLst>
                                    <p:animMotion origin="layout" path="M 0.00091 0.08194 L -0.24167 0.23588 " pathEditMode="relative" rAng="0" ptsTypes="AA">
                                      <p:cBhvr>
                                        <p:cTn id="37" dur="750" fill="hold"/>
                                        <p:tgtEl>
                                          <p:spTgt spid="36"/>
                                        </p:tgtEl>
                                        <p:attrNameLst>
                                          <p:attrName>ppt_x</p:attrName>
                                          <p:attrName>ppt_y</p:attrName>
                                        </p:attrNameLst>
                                      </p:cBhvr>
                                      <p:rCtr x="-12135" y="7685"/>
                                    </p:animMotion>
                                  </p:childTnLst>
                                </p:cTn>
                              </p:par>
                              <p:par>
                                <p:cTn id="38" presetID="42" presetClass="path" presetSubtype="0" accel="50667" decel="49333" fill="hold" grpId="1" nodeType="withEffect">
                                  <p:stCondLst>
                                    <p:cond delay="0"/>
                                  </p:stCondLst>
                                  <p:childTnLst>
                                    <p:animMotion origin="layout" path="M 8.33333E-7 4.81481E-6 L 0.00026 0.14814 " pathEditMode="relative" rAng="0" ptsTypes="AA">
                                      <p:cBhvr>
                                        <p:cTn id="39" dur="750" fill="hold"/>
                                        <p:tgtEl>
                                          <p:spTgt spid="38"/>
                                        </p:tgtEl>
                                        <p:attrNameLst>
                                          <p:attrName>ppt_x</p:attrName>
                                          <p:attrName>ppt_y</p:attrName>
                                        </p:attrNameLst>
                                      </p:cBhvr>
                                      <p:rCtr x="13" y="7407"/>
                                    </p:animMotion>
                                  </p:childTnLst>
                                </p:cTn>
                              </p:par>
                            </p:childTnLst>
                          </p:cTn>
                        </p:par>
                        <p:par>
                          <p:cTn id="40" fill="hold">
                            <p:stCondLst>
                              <p:cond delay="4250"/>
                            </p:stCondLst>
                            <p:childTnLst>
                              <p:par>
                                <p:cTn id="41" presetID="1" presetClass="exit" presetSubtype="0" fill="hold" grpId="3" nodeType="afterEffect">
                                  <p:stCondLst>
                                    <p:cond delay="0"/>
                                  </p:stCondLst>
                                  <p:childTnLst>
                                    <p:set>
                                      <p:cBhvr>
                                        <p:cTn id="42" dur="1" fill="hold">
                                          <p:stCondLst>
                                            <p:cond delay="0"/>
                                          </p:stCondLst>
                                        </p:cTn>
                                        <p:tgtEl>
                                          <p:spTgt spid="3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par>
                          <p:cTn id="45" fill="hold">
                            <p:stCondLst>
                              <p:cond delay="4250"/>
                            </p:stCondLst>
                            <p:childTnLst>
                              <p:par>
                                <p:cTn id="46" presetID="42" presetClass="path" presetSubtype="0" accel="50667" decel="49333" fill="hold" grpId="2" nodeType="afterEffect">
                                  <p:stCondLst>
                                    <p:cond delay="0"/>
                                  </p:stCondLst>
                                  <p:childTnLst>
                                    <p:animMotion origin="layout" path="M 0.00026 0.14814 L -0.1569 0.30509 " pathEditMode="relative" rAng="0" ptsTypes="AA">
                                      <p:cBhvr>
                                        <p:cTn id="47" dur="750" fill="hold"/>
                                        <p:tgtEl>
                                          <p:spTgt spid="38"/>
                                        </p:tgtEl>
                                        <p:attrNameLst>
                                          <p:attrName>ppt_x</p:attrName>
                                          <p:attrName>ppt_y</p:attrName>
                                        </p:attrNameLst>
                                      </p:cBhvr>
                                      <p:rCtr x="-7865" y="7847"/>
                                    </p:animMotion>
                                  </p:childTnLst>
                                </p:cTn>
                              </p:par>
                              <p:par>
                                <p:cTn id="48" presetID="42" presetClass="path" presetSubtype="0" accel="50667" decel="49333" fill="hold" grpId="1" nodeType="withEffect">
                                  <p:stCondLst>
                                    <p:cond delay="0"/>
                                  </p:stCondLst>
                                  <p:childTnLst>
                                    <p:animMotion origin="layout" path="M 8.33333E-7 -1.11111E-6 L 0.00026 0.21574 " pathEditMode="relative" rAng="0" ptsTypes="AA">
                                      <p:cBhvr>
                                        <p:cTn id="49" dur="750" fill="hold"/>
                                        <p:tgtEl>
                                          <p:spTgt spid="39"/>
                                        </p:tgtEl>
                                        <p:attrNameLst>
                                          <p:attrName>ppt_x</p:attrName>
                                          <p:attrName>ppt_y</p:attrName>
                                        </p:attrNameLst>
                                      </p:cBhvr>
                                      <p:rCtr x="13" y="10787"/>
                                    </p:animMotion>
                                  </p:childTnLst>
                                </p:cTn>
                              </p:par>
                            </p:childTnLst>
                          </p:cTn>
                        </p:par>
                        <p:par>
                          <p:cTn id="50" fill="hold">
                            <p:stCondLst>
                              <p:cond delay="5000"/>
                            </p:stCondLst>
                            <p:childTnLst>
                              <p:par>
                                <p:cTn id="51" presetID="1" presetClass="exit" presetSubtype="0" fill="hold" grpId="3" nodeType="afterEffect">
                                  <p:stCondLst>
                                    <p:cond delay="0"/>
                                  </p:stCondLst>
                                  <p:childTnLst>
                                    <p:set>
                                      <p:cBhvr>
                                        <p:cTn id="52" dur="1" fill="hold">
                                          <p:stCondLst>
                                            <p:cond delay="0"/>
                                          </p:stCondLst>
                                        </p:cTn>
                                        <p:tgtEl>
                                          <p:spTgt spid="38"/>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par>
                          <p:cTn id="55" fill="hold">
                            <p:stCondLst>
                              <p:cond delay="5000"/>
                            </p:stCondLst>
                            <p:childTnLst>
                              <p:par>
                                <p:cTn id="56" presetID="42" presetClass="path" presetSubtype="0" accel="50667" decel="49333" fill="hold" grpId="2" nodeType="afterEffect">
                                  <p:stCondLst>
                                    <p:cond delay="0"/>
                                  </p:stCondLst>
                                  <p:childTnLst>
                                    <p:animMotion origin="layout" path="M 0.00026 0.21574 L 0.21367 0.3831 " pathEditMode="relative" rAng="0" ptsTypes="AA">
                                      <p:cBhvr>
                                        <p:cTn id="57" dur="750" fill="hold"/>
                                        <p:tgtEl>
                                          <p:spTgt spid="39"/>
                                        </p:tgtEl>
                                        <p:attrNameLst>
                                          <p:attrName>ppt_x</p:attrName>
                                          <p:attrName>ppt_y</p:attrName>
                                        </p:attrNameLst>
                                      </p:cBhvr>
                                      <p:rCtr x="10664" y="8356"/>
                                    </p:animMotion>
                                  </p:childTnLst>
                                </p:cTn>
                              </p:par>
                            </p:childTnLst>
                          </p:cTn>
                        </p:par>
                        <p:par>
                          <p:cTn id="58" fill="hold">
                            <p:stCondLst>
                              <p:cond delay="5750"/>
                            </p:stCondLst>
                            <p:childTnLst>
                              <p:par>
                                <p:cTn id="59" presetID="1" presetClass="exit" presetSubtype="0" fill="hold" grpId="3" nodeType="afterEffect">
                                  <p:stCondLst>
                                    <p:cond delay="0"/>
                                  </p:stCondLst>
                                  <p:childTnLst>
                                    <p:set>
                                      <p:cBhvr>
                                        <p:cTn id="60" dur="1" fill="hold">
                                          <p:stCondLst>
                                            <p:cond delay="0"/>
                                          </p:stCondLst>
                                        </p:cTn>
                                        <p:tgtEl>
                                          <p:spTgt spid="39"/>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9" grpId="0" animBg="1"/>
      <p:bldP spid="33" grpId="0" animBg="1"/>
      <p:bldP spid="33" grpId="1" animBg="1"/>
      <p:bldP spid="35" grpId="0" animBg="1"/>
      <p:bldP spid="35" grpId="1" animBg="1"/>
      <p:bldP spid="36" grpId="0" animBg="1"/>
      <p:bldP spid="36" grpId="1" animBg="1"/>
      <p:bldP spid="36" grpId="2" animBg="1"/>
      <p:bldP spid="36" grpId="3" animBg="1"/>
      <p:bldP spid="38" grpId="0" animBg="1"/>
      <p:bldP spid="38" grpId="1" animBg="1"/>
      <p:bldP spid="38" grpId="2" animBg="1"/>
      <p:bldP spid="38" grpId="3" animBg="1"/>
      <p:bldP spid="39" grpId="0" animBg="1"/>
      <p:bldP spid="39" grpId="1" animBg="1"/>
      <p:bldP spid="39" grpId="2" animBg="1"/>
      <p:bldP spid="39" grpId="3" animBg="1"/>
      <p:bldP spid="41" grpId="0" animBg="1"/>
      <p:bldP spid="4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80A96D98-3A98-C8CE-5C37-C09662CD3A0A}"/>
              </a:ext>
            </a:extLst>
          </p:cNvPr>
          <p:cNvSpPr/>
          <p:nvPr/>
        </p:nvSpPr>
        <p:spPr>
          <a:xfrm>
            <a:off x="6094460" y="2414067"/>
            <a:ext cx="1926531" cy="632985"/>
          </a:xfrm>
          <a:prstGeom prst="roundRect">
            <a:avLst/>
          </a:prstGeom>
          <a:solidFill>
            <a:srgbClr val="F5B8A4"/>
          </a:solidFill>
          <a:ln>
            <a:solidFill>
              <a:srgbClr val="E97132"/>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2" name="Title 1">
            <a:extLst>
              <a:ext uri="{FF2B5EF4-FFF2-40B4-BE49-F238E27FC236}">
                <a16:creationId xmlns:a16="http://schemas.microsoft.com/office/drawing/2014/main" id="{24524CE8-9FF5-C41E-51D5-599807163E08}"/>
              </a:ext>
            </a:extLst>
          </p:cNvPr>
          <p:cNvSpPr>
            <a:spLocks noGrp="1"/>
          </p:cNvSpPr>
          <p:nvPr>
            <p:ph type="title"/>
          </p:nvPr>
        </p:nvSpPr>
        <p:spPr/>
        <p:txBody>
          <a:bodyPr/>
          <a:lstStyle/>
          <a:p>
            <a:r>
              <a:rPr lang="en-US"/>
              <a:t>GPU Execution: Warp Scheduling</a:t>
            </a:r>
          </a:p>
        </p:txBody>
      </p:sp>
      <p:sp>
        <p:nvSpPr>
          <p:cNvPr id="4" name="Slide Number Placeholder 3">
            <a:extLst>
              <a:ext uri="{FF2B5EF4-FFF2-40B4-BE49-F238E27FC236}">
                <a16:creationId xmlns:a16="http://schemas.microsoft.com/office/drawing/2014/main" id="{0908ACFF-3C9D-1C18-C4C6-407DB3A8C969}"/>
              </a:ext>
            </a:extLst>
          </p:cNvPr>
          <p:cNvSpPr>
            <a:spLocks noGrp="1"/>
          </p:cNvSpPr>
          <p:nvPr>
            <p:ph type="sldNum" sz="quarter" idx="12"/>
          </p:nvPr>
        </p:nvSpPr>
        <p:spPr/>
        <p:txBody>
          <a:bodyPr/>
          <a:lstStyle/>
          <a:p>
            <a:fld id="{540F1414-8D08-AD42-BD03-FC55440D38D1}" type="slidenum">
              <a:rPr lang="en-US" smtClean="0"/>
              <a:t>12</a:t>
            </a:fld>
            <a:endParaRPr lang="en-US"/>
          </a:p>
        </p:txBody>
      </p:sp>
      <p:sp>
        <p:nvSpPr>
          <p:cNvPr id="7" name="Text Placeholder 6">
            <a:extLst>
              <a:ext uri="{FF2B5EF4-FFF2-40B4-BE49-F238E27FC236}">
                <a16:creationId xmlns:a16="http://schemas.microsoft.com/office/drawing/2014/main" id="{FBCD51DB-3C4D-3A95-CF35-E1CA1678147E}"/>
              </a:ext>
            </a:extLst>
          </p:cNvPr>
          <p:cNvSpPr>
            <a:spLocks noGrp="1"/>
          </p:cNvSpPr>
          <p:nvPr>
            <p:ph type="body" idx="14"/>
          </p:nvPr>
        </p:nvSpPr>
        <p:spPr/>
        <p:txBody>
          <a:bodyPr/>
          <a:lstStyle/>
          <a:p>
            <a:r>
              <a:rPr lang="en-US" sz="2400"/>
              <a:t>Warp scheduler assigns queued warps to free resources attempting to saturate all GPU resources.</a:t>
            </a:r>
          </a:p>
        </p:txBody>
      </p:sp>
      <p:grpSp>
        <p:nvGrpSpPr>
          <p:cNvPr id="13" name="Group 12">
            <a:extLst>
              <a:ext uri="{FF2B5EF4-FFF2-40B4-BE49-F238E27FC236}">
                <a16:creationId xmlns:a16="http://schemas.microsoft.com/office/drawing/2014/main" id="{7285EC70-247D-C68A-CA76-37096DE2F773}"/>
              </a:ext>
            </a:extLst>
          </p:cNvPr>
          <p:cNvGrpSpPr/>
          <p:nvPr/>
        </p:nvGrpSpPr>
        <p:grpSpPr>
          <a:xfrm>
            <a:off x="3566160" y="2044735"/>
            <a:ext cx="5059680" cy="3318527"/>
            <a:chOff x="1320799" y="2978524"/>
            <a:chExt cx="1530774" cy="1038063"/>
          </a:xfrm>
        </p:grpSpPr>
        <p:sp>
          <p:nvSpPr>
            <p:cNvPr id="14" name="Rectangle 13">
              <a:extLst>
                <a:ext uri="{FF2B5EF4-FFF2-40B4-BE49-F238E27FC236}">
                  <a16:creationId xmlns:a16="http://schemas.microsoft.com/office/drawing/2014/main" id="{B4ABEDA9-8D68-59D5-3BED-FCFF9B07DFF9}"/>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0FD575B9-2EB6-10CB-9DAD-46CC5697DE8A}"/>
                </a:ext>
              </a:extLst>
            </p:cNvPr>
            <p:cNvSpPr/>
            <p:nvPr/>
          </p:nvSpPr>
          <p:spPr>
            <a:xfrm>
              <a:off x="1320799" y="3911187"/>
              <a:ext cx="1530774" cy="10540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16" name="TextBox 15">
              <a:extLst>
                <a:ext uri="{FF2B5EF4-FFF2-40B4-BE49-F238E27FC236}">
                  <a16:creationId xmlns:a16="http://schemas.microsoft.com/office/drawing/2014/main" id="{EFB7AFD7-03EE-8429-E046-27F23DB9770C}"/>
                </a:ext>
              </a:extLst>
            </p:cNvPr>
            <p:cNvSpPr txBox="1"/>
            <p:nvPr/>
          </p:nvSpPr>
          <p:spPr>
            <a:xfrm>
              <a:off x="2008783" y="2978524"/>
              <a:ext cx="154805" cy="115530"/>
            </a:xfrm>
            <a:prstGeom prst="rect">
              <a:avLst/>
            </a:prstGeom>
            <a:noFill/>
          </p:spPr>
          <p:txBody>
            <a:bodyPr wrap="none" rtlCol="0">
              <a:spAutoFit/>
            </a:bodyPr>
            <a:lstStyle/>
            <a:p>
              <a:pPr algn="ctr"/>
              <a:r>
                <a:rPr lang="en-US" b="1"/>
                <a:t>SM</a:t>
              </a:r>
            </a:p>
          </p:txBody>
        </p:sp>
      </p:grpSp>
      <p:sp>
        <p:nvSpPr>
          <p:cNvPr id="42" name="Rectangle: Rounded Corners 41">
            <a:extLst>
              <a:ext uri="{FF2B5EF4-FFF2-40B4-BE49-F238E27FC236}">
                <a16:creationId xmlns:a16="http://schemas.microsoft.com/office/drawing/2014/main" id="{5BDE48CD-F7BF-6298-B399-01B7A7F80D4C}"/>
              </a:ext>
            </a:extLst>
          </p:cNvPr>
          <p:cNvSpPr/>
          <p:nvPr/>
        </p:nvSpPr>
        <p:spPr>
          <a:xfrm>
            <a:off x="4167929" y="2419636"/>
            <a:ext cx="1926531" cy="632985"/>
          </a:xfrm>
          <a:prstGeom prst="roundRect">
            <a:avLst/>
          </a:prstGeom>
          <a:solidFill>
            <a:srgbClr val="F5B8A4"/>
          </a:solidFill>
          <a:ln>
            <a:solidFill>
              <a:srgbClr val="E97132"/>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 name="Rectangle: Rounded Corners 2">
            <a:extLst>
              <a:ext uri="{FF2B5EF4-FFF2-40B4-BE49-F238E27FC236}">
                <a16:creationId xmlns:a16="http://schemas.microsoft.com/office/drawing/2014/main" id="{0497A71B-F7E0-0AB3-4F12-229A7B3E34DD}"/>
              </a:ext>
            </a:extLst>
          </p:cNvPr>
          <p:cNvSpPr/>
          <p:nvPr/>
        </p:nvSpPr>
        <p:spPr>
          <a:xfrm>
            <a:off x="5066487" y="3181030"/>
            <a:ext cx="2059019" cy="3369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Warp scheduler</a:t>
            </a:r>
          </a:p>
        </p:txBody>
      </p:sp>
      <p:sp>
        <p:nvSpPr>
          <p:cNvPr id="5" name="Rectangle 4">
            <a:extLst>
              <a:ext uri="{FF2B5EF4-FFF2-40B4-BE49-F238E27FC236}">
                <a16:creationId xmlns:a16="http://schemas.microsoft.com/office/drawing/2014/main" id="{22775AB1-6FE9-B098-366F-03E3B8D830D3}"/>
              </a:ext>
            </a:extLst>
          </p:cNvPr>
          <p:cNvSpPr/>
          <p:nvPr/>
        </p:nvSpPr>
        <p:spPr>
          <a:xfrm>
            <a:off x="4573435" y="4559997"/>
            <a:ext cx="1444561" cy="336948"/>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err="1">
                <a:solidFill>
                  <a:schemeClr val="tx1"/>
                </a:solidFill>
              </a:rPr>
              <a:t>Ld</a:t>
            </a:r>
            <a:r>
              <a:rPr lang="en-US" sz="1200" b="1">
                <a:solidFill>
                  <a:schemeClr val="tx1"/>
                </a:solidFill>
              </a:rPr>
              <a:t>/</a:t>
            </a:r>
            <a:r>
              <a:rPr lang="en-US" sz="1200" b="1" err="1">
                <a:solidFill>
                  <a:schemeClr val="tx1"/>
                </a:solidFill>
              </a:rPr>
              <a:t>st</a:t>
            </a:r>
            <a:r>
              <a:rPr lang="en-US" sz="1200" b="1">
                <a:solidFill>
                  <a:schemeClr val="tx1"/>
                </a:solidFill>
              </a:rPr>
              <a:t> unit</a:t>
            </a:r>
          </a:p>
        </p:txBody>
      </p:sp>
      <p:sp>
        <p:nvSpPr>
          <p:cNvPr id="34" name="Rectangle 33">
            <a:extLst>
              <a:ext uri="{FF2B5EF4-FFF2-40B4-BE49-F238E27FC236}">
                <a16:creationId xmlns:a16="http://schemas.microsoft.com/office/drawing/2014/main" id="{CFFDBEAA-CD2D-72EB-A46F-6B13330BC583}"/>
              </a:ext>
            </a:extLst>
          </p:cNvPr>
          <p:cNvSpPr/>
          <p:nvPr/>
        </p:nvSpPr>
        <p:spPr>
          <a:xfrm>
            <a:off x="6197338" y="4559997"/>
            <a:ext cx="1444561" cy="336948"/>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err="1">
                <a:solidFill>
                  <a:schemeClr val="tx1"/>
                </a:solidFill>
              </a:rPr>
              <a:t>Ld</a:t>
            </a:r>
            <a:r>
              <a:rPr lang="en-US" sz="1200" b="1">
                <a:solidFill>
                  <a:schemeClr val="tx1"/>
                </a:solidFill>
              </a:rPr>
              <a:t>/</a:t>
            </a:r>
            <a:r>
              <a:rPr lang="en-US" sz="1200" b="1" err="1">
                <a:solidFill>
                  <a:schemeClr val="tx1"/>
                </a:solidFill>
              </a:rPr>
              <a:t>st</a:t>
            </a:r>
            <a:r>
              <a:rPr lang="en-US" sz="1200" b="1">
                <a:solidFill>
                  <a:schemeClr val="tx1"/>
                </a:solidFill>
              </a:rPr>
              <a:t> unit</a:t>
            </a:r>
          </a:p>
        </p:txBody>
      </p:sp>
      <p:sp>
        <p:nvSpPr>
          <p:cNvPr id="45" name="Rectangle 44">
            <a:extLst>
              <a:ext uri="{FF2B5EF4-FFF2-40B4-BE49-F238E27FC236}">
                <a16:creationId xmlns:a16="http://schemas.microsoft.com/office/drawing/2014/main" id="{1FC59819-96D4-3F77-650B-190109AF72D1}"/>
              </a:ext>
            </a:extLst>
          </p:cNvPr>
          <p:cNvSpPr/>
          <p:nvPr/>
        </p:nvSpPr>
        <p:spPr>
          <a:xfrm>
            <a:off x="4751273" y="3775671"/>
            <a:ext cx="1088886" cy="612089"/>
          </a:xfrm>
          <a:prstGeom prst="rect">
            <a:avLst/>
          </a:prstGeom>
          <a:solidFill>
            <a:schemeClr val="accent6">
              <a:lumMod val="110000"/>
              <a:satMod val="105000"/>
              <a:tint val="67000"/>
            </a:schemeClr>
          </a:solidFill>
          <a:ln w="28575"/>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a:solidFill>
                  <a:schemeClr val="tx1"/>
                </a:solidFill>
              </a:rPr>
              <a:t>Compute core</a:t>
            </a:r>
          </a:p>
        </p:txBody>
      </p:sp>
      <p:sp>
        <p:nvSpPr>
          <p:cNvPr id="48" name="Rectangle 47">
            <a:extLst>
              <a:ext uri="{FF2B5EF4-FFF2-40B4-BE49-F238E27FC236}">
                <a16:creationId xmlns:a16="http://schemas.microsoft.com/office/drawing/2014/main" id="{1273F511-E7DD-64A2-C7DC-BB12A26ED9B4}"/>
              </a:ext>
            </a:extLst>
          </p:cNvPr>
          <p:cNvSpPr/>
          <p:nvPr/>
        </p:nvSpPr>
        <p:spPr>
          <a:xfrm>
            <a:off x="6375176" y="3775671"/>
            <a:ext cx="1088886" cy="612089"/>
          </a:xfrm>
          <a:prstGeom prst="rect">
            <a:avLst/>
          </a:prstGeom>
          <a:solidFill>
            <a:schemeClr val="accent6">
              <a:lumMod val="110000"/>
              <a:satMod val="105000"/>
              <a:tint val="67000"/>
            </a:schemeClr>
          </a:solidFill>
          <a:ln w="28575"/>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a:solidFill>
                  <a:schemeClr val="tx1"/>
                </a:solidFill>
              </a:rPr>
              <a:t>Compute core</a:t>
            </a:r>
          </a:p>
        </p:txBody>
      </p:sp>
      <p:sp>
        <p:nvSpPr>
          <p:cNvPr id="50" name="Rectangle: Rounded Corners 49">
            <a:extLst>
              <a:ext uri="{FF2B5EF4-FFF2-40B4-BE49-F238E27FC236}">
                <a16:creationId xmlns:a16="http://schemas.microsoft.com/office/drawing/2014/main" id="{21B9D8D3-8E2C-055C-DFBC-13EF4E19656E}"/>
              </a:ext>
            </a:extLst>
          </p:cNvPr>
          <p:cNvSpPr/>
          <p:nvPr/>
        </p:nvSpPr>
        <p:spPr>
          <a:xfrm>
            <a:off x="4167929" y="2484956"/>
            <a:ext cx="963266" cy="50424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Warp</a:t>
            </a:r>
          </a:p>
        </p:txBody>
      </p:sp>
      <p:sp>
        <p:nvSpPr>
          <p:cNvPr id="51" name="Rectangle: Rounded Corners 50">
            <a:extLst>
              <a:ext uri="{FF2B5EF4-FFF2-40B4-BE49-F238E27FC236}">
                <a16:creationId xmlns:a16="http://schemas.microsoft.com/office/drawing/2014/main" id="{2008DAEC-35B6-DEF0-D360-C902EF79034D}"/>
              </a:ext>
            </a:extLst>
          </p:cNvPr>
          <p:cNvSpPr/>
          <p:nvPr/>
        </p:nvSpPr>
        <p:spPr>
          <a:xfrm>
            <a:off x="5132729" y="2484956"/>
            <a:ext cx="963266" cy="50424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Warp</a:t>
            </a:r>
          </a:p>
        </p:txBody>
      </p:sp>
      <p:sp>
        <p:nvSpPr>
          <p:cNvPr id="52" name="Rectangle: Rounded Corners 51">
            <a:extLst>
              <a:ext uri="{FF2B5EF4-FFF2-40B4-BE49-F238E27FC236}">
                <a16:creationId xmlns:a16="http://schemas.microsoft.com/office/drawing/2014/main" id="{F1D02C81-1FF1-B13B-E984-C338A594B5C9}"/>
              </a:ext>
            </a:extLst>
          </p:cNvPr>
          <p:cNvSpPr/>
          <p:nvPr/>
        </p:nvSpPr>
        <p:spPr>
          <a:xfrm>
            <a:off x="7055423" y="2484956"/>
            <a:ext cx="963266" cy="50424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Warp</a:t>
            </a:r>
          </a:p>
        </p:txBody>
      </p:sp>
      <p:sp>
        <p:nvSpPr>
          <p:cNvPr id="53" name="Rectangle: Rounded Corners 52">
            <a:extLst>
              <a:ext uri="{FF2B5EF4-FFF2-40B4-BE49-F238E27FC236}">
                <a16:creationId xmlns:a16="http://schemas.microsoft.com/office/drawing/2014/main" id="{306FF5D2-3FF4-ADC5-940F-FDC6A2A20F71}"/>
              </a:ext>
            </a:extLst>
          </p:cNvPr>
          <p:cNvSpPr/>
          <p:nvPr/>
        </p:nvSpPr>
        <p:spPr>
          <a:xfrm>
            <a:off x="6097242" y="2489997"/>
            <a:ext cx="963266" cy="50424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Warp</a:t>
            </a:r>
          </a:p>
        </p:txBody>
      </p:sp>
      <p:sp>
        <p:nvSpPr>
          <p:cNvPr id="8" name="Rectangle: Rounded Corners 52">
            <a:extLst>
              <a:ext uri="{FF2B5EF4-FFF2-40B4-BE49-F238E27FC236}">
                <a16:creationId xmlns:a16="http://schemas.microsoft.com/office/drawing/2014/main" id="{5357E7A8-F3AC-26BD-E436-6DAD2161E322}"/>
              </a:ext>
            </a:extLst>
          </p:cNvPr>
          <p:cNvSpPr/>
          <p:nvPr/>
        </p:nvSpPr>
        <p:spPr>
          <a:xfrm>
            <a:off x="7052641" y="2489408"/>
            <a:ext cx="963266" cy="50424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Warp</a:t>
            </a:r>
          </a:p>
        </p:txBody>
      </p:sp>
      <p:sp>
        <p:nvSpPr>
          <p:cNvPr id="9" name="Rectangle: Rounded Corners 51">
            <a:extLst>
              <a:ext uri="{FF2B5EF4-FFF2-40B4-BE49-F238E27FC236}">
                <a16:creationId xmlns:a16="http://schemas.microsoft.com/office/drawing/2014/main" id="{76B05348-7439-A0C2-1DF5-3F88C51F85E0}"/>
              </a:ext>
            </a:extLst>
          </p:cNvPr>
          <p:cNvSpPr/>
          <p:nvPr/>
        </p:nvSpPr>
        <p:spPr>
          <a:xfrm>
            <a:off x="6097242" y="2490586"/>
            <a:ext cx="963266" cy="50424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Warp</a:t>
            </a:r>
          </a:p>
        </p:txBody>
      </p:sp>
      <p:sp>
        <p:nvSpPr>
          <p:cNvPr id="6" name="TextBox 5">
            <a:extLst>
              <a:ext uri="{FF2B5EF4-FFF2-40B4-BE49-F238E27FC236}">
                <a16:creationId xmlns:a16="http://schemas.microsoft.com/office/drawing/2014/main" id="{7A43A574-9763-50D8-B61C-A3FD55151764}"/>
              </a:ext>
            </a:extLst>
          </p:cNvPr>
          <p:cNvSpPr txBox="1"/>
          <p:nvPr/>
        </p:nvSpPr>
        <p:spPr>
          <a:xfrm>
            <a:off x="8906688" y="2803630"/>
            <a:ext cx="2564677" cy="646331"/>
          </a:xfrm>
          <a:prstGeom prst="rect">
            <a:avLst/>
          </a:prstGeom>
          <a:noFill/>
        </p:spPr>
        <p:txBody>
          <a:bodyPr wrap="none" rtlCol="0">
            <a:spAutoFit/>
          </a:bodyPr>
          <a:lstStyle/>
          <a:p>
            <a:pPr algn="ctr"/>
            <a:r>
              <a:rPr lang="en-US" b="1">
                <a:solidFill>
                  <a:schemeClr val="accent6"/>
                </a:solidFill>
              </a:rPr>
              <a:t>Green = Prefill Warp</a:t>
            </a:r>
          </a:p>
          <a:p>
            <a:pPr algn="ctr"/>
            <a:r>
              <a:rPr lang="en-US" b="1">
                <a:solidFill>
                  <a:schemeClr val="accent2"/>
                </a:solidFill>
              </a:rPr>
              <a:t>Orange = Decode Warp</a:t>
            </a:r>
          </a:p>
        </p:txBody>
      </p:sp>
    </p:spTree>
    <p:extLst>
      <p:ext uri="{BB962C8B-B14F-4D97-AF65-F5344CB8AC3E}">
        <p14:creationId xmlns:p14="http://schemas.microsoft.com/office/powerpoint/2010/main" val="148873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6"/>
                                        </p:tgtEl>
                                      </p:cBhvr>
                                    </p:animEffect>
                                    <p:set>
                                      <p:cBhvr>
                                        <p:cTn id="10" dur="1" fill="hold">
                                          <p:stCondLst>
                                            <p:cond delay="499"/>
                                          </p:stCondLst>
                                        </p:cTn>
                                        <p:tgtEl>
                                          <p:spTgt spid="56"/>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500"/>
                                        <p:tgtEl>
                                          <p:spTgt spid="5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667" decel="49333" fill="hold" grpId="1" nodeType="clickEffect">
                                  <p:stCondLst>
                                    <p:cond delay="0"/>
                                  </p:stCondLst>
                                  <p:childTnLst>
                                    <p:animMotion origin="layout" path="M 5.55112E-17 -4.07407E-6 L 0.11849 0.08936 " pathEditMode="relative" rAng="0" ptsTypes="AA">
                                      <p:cBhvr>
                                        <p:cTn id="27" dur="750" fill="hold"/>
                                        <p:tgtEl>
                                          <p:spTgt spid="50"/>
                                        </p:tgtEl>
                                        <p:attrNameLst>
                                          <p:attrName>ppt_x</p:attrName>
                                          <p:attrName>ppt_y</p:attrName>
                                        </p:attrNameLst>
                                      </p:cBhvr>
                                      <p:rCtr x="5924" y="4468"/>
                                    </p:animMotion>
                                  </p:childTnLst>
                                </p:cTn>
                              </p:par>
                            </p:childTnLst>
                          </p:cTn>
                        </p:par>
                        <p:par>
                          <p:cTn id="28" fill="hold">
                            <p:stCondLst>
                              <p:cond delay="750"/>
                            </p:stCondLst>
                            <p:childTnLst>
                              <p:par>
                                <p:cTn id="29" presetID="42" presetClass="path" presetSubtype="0" accel="50667" decel="49333" fill="hold" grpId="2" nodeType="afterEffect">
                                  <p:stCondLst>
                                    <p:cond delay="0"/>
                                  </p:stCondLst>
                                  <p:childTnLst>
                                    <p:animMotion origin="layout" path="M 0.11849 0.08936 L 0.0543 0.29005 " pathEditMode="relative" rAng="0" ptsTypes="AA">
                                      <p:cBhvr>
                                        <p:cTn id="30" dur="750" fill="hold"/>
                                        <p:tgtEl>
                                          <p:spTgt spid="50"/>
                                        </p:tgtEl>
                                        <p:attrNameLst>
                                          <p:attrName>ppt_x</p:attrName>
                                          <p:attrName>ppt_y</p:attrName>
                                        </p:attrNameLst>
                                      </p:cBhvr>
                                      <p:rCtr x="-3216" y="10023"/>
                                    </p:animMotion>
                                  </p:childTnLst>
                                </p:cTn>
                              </p:par>
                            </p:childTnLst>
                          </p:cTn>
                        </p:par>
                        <p:par>
                          <p:cTn id="31" fill="hold">
                            <p:stCondLst>
                              <p:cond delay="1500"/>
                            </p:stCondLst>
                            <p:childTnLst>
                              <p:par>
                                <p:cTn id="32" presetID="42" presetClass="path" presetSubtype="0" accel="50667" decel="49333" fill="hold" grpId="1" nodeType="afterEffect">
                                  <p:stCondLst>
                                    <p:cond delay="0"/>
                                  </p:stCondLst>
                                  <p:childTnLst>
                                    <p:animMotion origin="layout" path="M 3.33333E-6 -4.07407E-6 L 0.03932 0.08936 " pathEditMode="relative" rAng="0" ptsTypes="AA">
                                      <p:cBhvr>
                                        <p:cTn id="33" dur="750" fill="hold"/>
                                        <p:tgtEl>
                                          <p:spTgt spid="51"/>
                                        </p:tgtEl>
                                        <p:attrNameLst>
                                          <p:attrName>ppt_x</p:attrName>
                                          <p:attrName>ppt_y</p:attrName>
                                        </p:attrNameLst>
                                      </p:cBhvr>
                                      <p:rCtr x="1966" y="4468"/>
                                    </p:animMotion>
                                  </p:childTnLst>
                                </p:cTn>
                              </p:par>
                            </p:childTnLst>
                          </p:cTn>
                        </p:par>
                        <p:par>
                          <p:cTn id="34" fill="hold">
                            <p:stCondLst>
                              <p:cond delay="2250"/>
                            </p:stCondLst>
                            <p:childTnLst>
                              <p:par>
                                <p:cTn id="35" presetID="42" presetClass="path" presetSubtype="0" accel="50667" decel="49333" fill="hold" grpId="2" nodeType="afterEffect">
                                  <p:stCondLst>
                                    <p:cond delay="0"/>
                                  </p:stCondLst>
                                  <p:childTnLst>
                                    <p:animMotion origin="layout" path="M 0.03932 0.08936 L 0.10794 0.28936 " pathEditMode="relative" rAng="0" ptsTypes="AA">
                                      <p:cBhvr>
                                        <p:cTn id="36" dur="750" fill="hold"/>
                                        <p:tgtEl>
                                          <p:spTgt spid="51"/>
                                        </p:tgtEl>
                                        <p:attrNameLst>
                                          <p:attrName>ppt_x</p:attrName>
                                          <p:attrName>ppt_y</p:attrName>
                                        </p:attrNameLst>
                                      </p:cBhvr>
                                      <p:rCtr x="3424" y="10000"/>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667" decel="49333" autoRev="1" fill="remove" grpId="1" nodeType="clickEffect">
                                  <p:stCondLst>
                                    <p:cond delay="0"/>
                                  </p:stCondLst>
                                  <p:childTnLst>
                                    <p:animMotion origin="layout" path="M -3.33333E-6 1.48148E-6 L -0.03958 0.08935 " pathEditMode="relative" rAng="0" ptsTypes="AA">
                                      <p:cBhvr>
                                        <p:cTn id="40" dur="750" fill="hold"/>
                                        <p:tgtEl>
                                          <p:spTgt spid="53"/>
                                        </p:tgtEl>
                                        <p:attrNameLst>
                                          <p:attrName>ppt_x</p:attrName>
                                          <p:attrName>ppt_y</p:attrName>
                                        </p:attrNameLst>
                                      </p:cBhvr>
                                      <p:rCtr x="-1979" y="4468"/>
                                    </p:animMotion>
                                  </p:childTnLst>
                                </p:cTn>
                              </p:par>
                            </p:childTnLst>
                          </p:cTn>
                        </p:par>
                        <p:par>
                          <p:cTn id="41" fill="hold">
                            <p:stCondLst>
                              <p:cond delay="1500"/>
                            </p:stCondLst>
                            <p:childTnLst>
                              <p:par>
                                <p:cTn id="42" presetID="42" presetClass="path" presetSubtype="0" accel="50667" decel="49333" autoRev="1" fill="remove" grpId="1" nodeType="afterEffect">
                                  <p:stCondLst>
                                    <p:cond delay="0"/>
                                  </p:stCondLst>
                                  <p:childTnLst>
                                    <p:animMotion origin="layout" path="M 1.25E-6 1.48148E-6 L -0.11823 0.08935 " pathEditMode="relative" rAng="0" ptsTypes="AA">
                                      <p:cBhvr>
                                        <p:cTn id="43" dur="750" fill="hold"/>
                                        <p:tgtEl>
                                          <p:spTgt spid="8"/>
                                        </p:tgtEl>
                                        <p:attrNameLst>
                                          <p:attrName>ppt_x</p:attrName>
                                          <p:attrName>ppt_y</p:attrName>
                                        </p:attrNameLst>
                                      </p:cBhvr>
                                      <p:rCtr x="-5911" y="4468"/>
                                    </p:animMotion>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2"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par>
                                <p:cTn id="49" presetID="10" presetClass="exit" presetSubtype="0" fill="hold" grpId="2" nodeType="with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par>
                          <p:cTn id="59" fill="hold">
                            <p:stCondLst>
                              <p:cond delay="1000"/>
                            </p:stCondLst>
                            <p:childTnLst>
                              <p:par>
                                <p:cTn id="60" presetID="42" presetClass="path" presetSubtype="0" accel="50667" decel="49333" fill="hold" grpId="1" nodeType="afterEffect">
                                  <p:stCondLst>
                                    <p:cond delay="0"/>
                                  </p:stCondLst>
                                  <p:childTnLst>
                                    <p:animMotion origin="layout" path="M -3.33333E-6 0 L -0.03984 0.08842 " pathEditMode="relative" rAng="0" ptsTypes="AA">
                                      <p:cBhvr>
                                        <p:cTn id="61" dur="750" fill="hold"/>
                                        <p:tgtEl>
                                          <p:spTgt spid="9"/>
                                        </p:tgtEl>
                                        <p:attrNameLst>
                                          <p:attrName>ppt_x</p:attrName>
                                          <p:attrName>ppt_y</p:attrName>
                                        </p:attrNameLst>
                                      </p:cBhvr>
                                      <p:rCtr x="-2096" y="4606"/>
                                    </p:animMotion>
                                  </p:childTnLst>
                                </p:cTn>
                              </p:par>
                            </p:childTnLst>
                          </p:cTn>
                        </p:par>
                        <p:par>
                          <p:cTn id="62" fill="hold">
                            <p:stCondLst>
                              <p:cond delay="1750"/>
                            </p:stCondLst>
                            <p:childTnLst>
                              <p:par>
                                <p:cTn id="63" presetID="42" presetClass="path" presetSubtype="0" accel="50667" decel="49333" fill="hold" grpId="2" nodeType="afterEffect">
                                  <p:stCondLst>
                                    <p:cond delay="0"/>
                                  </p:stCondLst>
                                  <p:childTnLst>
                                    <p:animMotion origin="layout" path="M -0.03984 0.08843 L -0.10547 0.1963 " pathEditMode="relative" rAng="0" ptsTypes="AA">
                                      <p:cBhvr>
                                        <p:cTn id="64" dur="750" fill="hold"/>
                                        <p:tgtEl>
                                          <p:spTgt spid="9"/>
                                        </p:tgtEl>
                                        <p:attrNameLst>
                                          <p:attrName>ppt_x</p:attrName>
                                          <p:attrName>ppt_y</p:attrName>
                                        </p:attrNameLst>
                                      </p:cBhvr>
                                      <p:rCtr x="-3281" y="5394"/>
                                    </p:animMotion>
                                  </p:childTnLst>
                                </p:cTn>
                              </p:par>
                            </p:childTnLst>
                          </p:cTn>
                        </p:par>
                        <p:par>
                          <p:cTn id="65" fill="hold">
                            <p:stCondLst>
                              <p:cond delay="2500"/>
                            </p:stCondLst>
                            <p:childTnLst>
                              <p:par>
                                <p:cTn id="66" presetID="42" presetClass="path" presetSubtype="0" accel="50667" decel="49333" fill="hold" grpId="1" nodeType="afterEffect">
                                  <p:stCondLst>
                                    <p:cond delay="0"/>
                                  </p:stCondLst>
                                  <p:childTnLst>
                                    <p:animMotion origin="layout" path="M 1.04167E-6 -4.07407E-6 L -0.11836 0.08935 " pathEditMode="relative" rAng="0" ptsTypes="AA">
                                      <p:cBhvr>
                                        <p:cTn id="67" dur="750" fill="hold"/>
                                        <p:tgtEl>
                                          <p:spTgt spid="52"/>
                                        </p:tgtEl>
                                        <p:attrNameLst>
                                          <p:attrName>ppt_x</p:attrName>
                                          <p:attrName>ppt_y</p:attrName>
                                        </p:attrNameLst>
                                      </p:cBhvr>
                                      <p:rCtr x="-5924" y="4444"/>
                                    </p:animMotion>
                                  </p:childTnLst>
                                </p:cTn>
                              </p:par>
                            </p:childTnLst>
                          </p:cTn>
                        </p:par>
                        <p:par>
                          <p:cTn id="68" fill="hold">
                            <p:stCondLst>
                              <p:cond delay="3250"/>
                            </p:stCondLst>
                            <p:childTnLst>
                              <p:par>
                                <p:cTn id="69" presetID="42" presetClass="path" presetSubtype="0" accel="50667" decel="49333" fill="hold" grpId="2" nodeType="afterEffect">
                                  <p:stCondLst>
                                    <p:cond delay="0"/>
                                  </p:stCondLst>
                                  <p:childTnLst>
                                    <p:animMotion origin="layout" path="M -0.11836 0.08936 L -0.05026 0.19723 " pathEditMode="relative" rAng="0" ptsTypes="AA">
                                      <p:cBhvr>
                                        <p:cTn id="70" dur="750" fill="hold"/>
                                        <p:tgtEl>
                                          <p:spTgt spid="52"/>
                                        </p:tgtEl>
                                        <p:attrNameLst>
                                          <p:attrName>ppt_x</p:attrName>
                                          <p:attrName>ppt_y</p:attrName>
                                        </p:attrNameLst>
                                      </p:cBhvr>
                                      <p:rCtr x="3398" y="5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42" grpId="0" animBg="1"/>
      <p:bldP spid="50" grpId="0" animBg="1"/>
      <p:bldP spid="50" grpId="1" animBg="1"/>
      <p:bldP spid="50" grpId="2" animBg="1"/>
      <p:bldP spid="51" grpId="0" animBg="1"/>
      <p:bldP spid="51" grpId="1" animBg="1"/>
      <p:bldP spid="51" grpId="2" animBg="1"/>
      <p:bldP spid="52" grpId="0" animBg="1"/>
      <p:bldP spid="52" grpId="1" animBg="1"/>
      <p:bldP spid="52" grpId="2" animBg="1"/>
      <p:bldP spid="53" grpId="0" animBg="1"/>
      <p:bldP spid="53" grpId="1" animBg="1"/>
      <p:bldP spid="53" grpId="2" animBg="1"/>
      <p:bldP spid="8" grpId="0" animBg="1"/>
      <p:bldP spid="8" grpId="1" animBg="1"/>
      <p:bldP spid="8" grpId="2" animBg="1"/>
      <p:bldP spid="9" grpId="0" animBg="1"/>
      <p:bldP spid="9" grpId="1" animBg="1"/>
      <p:bldP spid="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54A1-6162-3DB5-3B1B-4B44CE370BDD}"/>
              </a:ext>
            </a:extLst>
          </p:cNvPr>
          <p:cNvSpPr>
            <a:spLocks noGrp="1"/>
          </p:cNvSpPr>
          <p:nvPr>
            <p:ph type="title"/>
          </p:nvPr>
        </p:nvSpPr>
        <p:spPr/>
        <p:txBody>
          <a:bodyPr/>
          <a:lstStyle/>
          <a:p>
            <a:r>
              <a:rPr lang="en-US"/>
              <a:t>Fusing Prefill and Decode</a:t>
            </a:r>
          </a:p>
        </p:txBody>
      </p:sp>
      <p:sp>
        <p:nvSpPr>
          <p:cNvPr id="3" name="Content Placeholder 2">
            <a:extLst>
              <a:ext uri="{FF2B5EF4-FFF2-40B4-BE49-F238E27FC236}">
                <a16:creationId xmlns:a16="http://schemas.microsoft.com/office/drawing/2014/main" id="{4E8E642A-25BD-3342-5D99-3B06358BF9BD}"/>
              </a:ext>
            </a:extLst>
          </p:cNvPr>
          <p:cNvSpPr>
            <a:spLocks noGrp="1"/>
          </p:cNvSpPr>
          <p:nvPr>
            <p:ph idx="1"/>
          </p:nvPr>
        </p:nvSpPr>
        <p:spPr/>
        <p:txBody>
          <a:bodyPr/>
          <a:lstStyle/>
          <a:p>
            <a:r>
              <a:rPr lang="en-US" b="1" dirty="0"/>
              <a:t>Goal</a:t>
            </a:r>
            <a:r>
              <a:rPr lang="en-US" dirty="0"/>
              <a:t>: Overlap compute-heavy prefill with memory-bandwidth-heavy decode to fully utilize GPU resources.</a:t>
            </a:r>
          </a:p>
          <a:p>
            <a:pPr lvl="1"/>
            <a:r>
              <a:rPr lang="en-US" b="1" dirty="0"/>
              <a:t>Sub Goal: </a:t>
            </a:r>
            <a:r>
              <a:rPr lang="en-US" dirty="0"/>
              <a:t> Co locate prefill and decode CTAs within the same SM </a:t>
            </a:r>
          </a:p>
        </p:txBody>
      </p:sp>
      <p:sp>
        <p:nvSpPr>
          <p:cNvPr id="4" name="Slide Number Placeholder 3">
            <a:extLst>
              <a:ext uri="{FF2B5EF4-FFF2-40B4-BE49-F238E27FC236}">
                <a16:creationId xmlns:a16="http://schemas.microsoft.com/office/drawing/2014/main" id="{BC5B6E02-58A4-43FC-B59C-BAC19E0502B8}"/>
              </a:ext>
            </a:extLst>
          </p:cNvPr>
          <p:cNvSpPr>
            <a:spLocks noGrp="1"/>
          </p:cNvSpPr>
          <p:nvPr>
            <p:ph type="sldNum" sz="quarter" idx="12"/>
          </p:nvPr>
        </p:nvSpPr>
        <p:spPr/>
        <p:txBody>
          <a:bodyPr/>
          <a:lstStyle/>
          <a:p>
            <a:fld id="{540F1414-8D08-AD42-BD03-FC55440D38D1}" type="slidenum">
              <a:rPr lang="en-US" smtClean="0"/>
              <a:t>13</a:t>
            </a:fld>
            <a:endParaRPr lang="en-US"/>
          </a:p>
        </p:txBody>
      </p:sp>
    </p:spTree>
    <p:extLst>
      <p:ext uri="{BB962C8B-B14F-4D97-AF65-F5344CB8AC3E}">
        <p14:creationId xmlns:p14="http://schemas.microsoft.com/office/powerpoint/2010/main" val="255845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54A1-6162-3DB5-3B1B-4B44CE370BDD}"/>
              </a:ext>
            </a:extLst>
          </p:cNvPr>
          <p:cNvSpPr>
            <a:spLocks noGrp="1"/>
          </p:cNvSpPr>
          <p:nvPr>
            <p:ph type="title"/>
          </p:nvPr>
        </p:nvSpPr>
        <p:spPr/>
        <p:txBody>
          <a:bodyPr/>
          <a:lstStyle/>
          <a:p>
            <a:r>
              <a:rPr lang="en-US"/>
              <a:t>Known Methods of Kernel Fusion</a:t>
            </a:r>
          </a:p>
        </p:txBody>
      </p:sp>
      <p:sp>
        <p:nvSpPr>
          <p:cNvPr id="3" name="Content Placeholder 2">
            <a:extLst>
              <a:ext uri="{FF2B5EF4-FFF2-40B4-BE49-F238E27FC236}">
                <a16:creationId xmlns:a16="http://schemas.microsoft.com/office/drawing/2014/main" id="{4E8E642A-25BD-3342-5D99-3B06358BF9BD}"/>
              </a:ext>
            </a:extLst>
          </p:cNvPr>
          <p:cNvSpPr>
            <a:spLocks noGrp="1"/>
          </p:cNvSpPr>
          <p:nvPr>
            <p:ph idx="1"/>
          </p:nvPr>
        </p:nvSpPr>
        <p:spPr/>
        <p:txBody>
          <a:bodyPr>
            <a:normAutofit fontScale="92500"/>
          </a:bodyPr>
          <a:lstStyle/>
          <a:p>
            <a:pPr>
              <a:lnSpc>
                <a:spcPct val="120000"/>
              </a:lnSpc>
            </a:pPr>
            <a:r>
              <a:rPr lang="en-US" b="1" dirty="0"/>
              <a:t>Naïve fusion (</a:t>
            </a:r>
            <a:r>
              <a:rPr lang="en-US" sz="2600" b="1" dirty="0"/>
              <a:t>CTA-parallel</a:t>
            </a:r>
            <a:r>
              <a:rPr lang="en-US" b="1" dirty="0"/>
              <a:t>): </a:t>
            </a:r>
            <a:r>
              <a:rPr lang="en-US" sz="2700" dirty="0"/>
              <a:t>Combined kernel for both prefill and decode.</a:t>
            </a:r>
            <a:endParaRPr lang="en-US" sz="2700" b="1" dirty="0"/>
          </a:p>
          <a:p>
            <a:pPr>
              <a:lnSpc>
                <a:spcPct val="120000"/>
              </a:lnSpc>
            </a:pPr>
            <a:endParaRPr lang="en-US" sz="1100" b="1" dirty="0"/>
          </a:p>
          <a:p>
            <a:pPr>
              <a:lnSpc>
                <a:spcPct val="120000"/>
              </a:lnSpc>
            </a:pPr>
            <a:r>
              <a:rPr lang="en-US" b="1" dirty="0"/>
              <a:t>Kernel-parallel: </a:t>
            </a:r>
            <a:r>
              <a:rPr lang="en-US" dirty="0"/>
              <a:t>Launch kernels in separate CUDA Streams.</a:t>
            </a:r>
          </a:p>
          <a:p>
            <a:pPr>
              <a:lnSpc>
                <a:spcPct val="120000"/>
              </a:lnSpc>
            </a:pPr>
            <a:endParaRPr lang="en-US" b="1" dirty="0"/>
          </a:p>
          <a:p>
            <a:pPr>
              <a:lnSpc>
                <a:spcPct val="120000"/>
              </a:lnSpc>
            </a:pPr>
            <a:r>
              <a:rPr lang="en-US" b="1" dirty="0"/>
              <a:t>Warp-parallel</a:t>
            </a:r>
            <a:r>
              <a:rPr lang="en-US" dirty="0"/>
              <a:t>: Divide warps in the CTA among ops [</a:t>
            </a:r>
            <a:r>
              <a:rPr lang="en-US" dirty="0" err="1"/>
              <a:t>HFuse</a:t>
            </a:r>
            <a:r>
              <a:rPr lang="en-US" dirty="0"/>
              <a:t>, CGO ‘22].</a:t>
            </a:r>
          </a:p>
          <a:p>
            <a:pPr>
              <a:lnSpc>
                <a:spcPct val="120000"/>
              </a:lnSpc>
            </a:pPr>
            <a:endParaRPr lang="en-US" sz="1100" b="1" dirty="0"/>
          </a:p>
          <a:p>
            <a:pPr>
              <a:lnSpc>
                <a:spcPct val="120000"/>
              </a:lnSpc>
            </a:pPr>
            <a:r>
              <a:rPr lang="en-US" b="1" dirty="0"/>
              <a:t>Intra-thread</a:t>
            </a:r>
            <a:r>
              <a:rPr lang="en-US" dirty="0"/>
              <a:t>: Every thread performs both operations.</a:t>
            </a:r>
          </a:p>
        </p:txBody>
      </p:sp>
      <p:sp>
        <p:nvSpPr>
          <p:cNvPr id="4" name="Slide Number Placeholder 3">
            <a:extLst>
              <a:ext uri="{FF2B5EF4-FFF2-40B4-BE49-F238E27FC236}">
                <a16:creationId xmlns:a16="http://schemas.microsoft.com/office/drawing/2014/main" id="{074DB280-4897-58B4-54B7-A47C1A3E007E}"/>
              </a:ext>
            </a:extLst>
          </p:cNvPr>
          <p:cNvSpPr>
            <a:spLocks noGrp="1"/>
          </p:cNvSpPr>
          <p:nvPr>
            <p:ph type="sldNum" sz="quarter" idx="12"/>
          </p:nvPr>
        </p:nvSpPr>
        <p:spPr/>
        <p:txBody>
          <a:bodyPr/>
          <a:lstStyle/>
          <a:p>
            <a:fld id="{540F1414-8D08-AD42-BD03-FC55440D38D1}" type="slidenum">
              <a:rPr lang="en-US" smtClean="0"/>
              <a:t>14</a:t>
            </a:fld>
            <a:endParaRPr lang="en-US"/>
          </a:p>
        </p:txBody>
      </p:sp>
      <p:sp>
        <p:nvSpPr>
          <p:cNvPr id="8" name="Rectangle 7">
            <a:extLst>
              <a:ext uri="{FF2B5EF4-FFF2-40B4-BE49-F238E27FC236}">
                <a16:creationId xmlns:a16="http://schemas.microsoft.com/office/drawing/2014/main" id="{CB577201-3C92-EBD0-B908-F25035339699}"/>
              </a:ext>
            </a:extLst>
          </p:cNvPr>
          <p:cNvSpPr/>
          <p:nvPr/>
        </p:nvSpPr>
        <p:spPr>
          <a:xfrm>
            <a:off x="838200" y="1825625"/>
            <a:ext cx="10515600" cy="1551442"/>
          </a:xfrm>
          <a:prstGeom prst="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0C3CA5D-422D-E663-8AE5-07BA681188EC}"/>
              </a:ext>
            </a:extLst>
          </p:cNvPr>
          <p:cNvSpPr/>
          <p:nvPr/>
        </p:nvSpPr>
        <p:spPr>
          <a:xfrm>
            <a:off x="838199" y="4002754"/>
            <a:ext cx="10515600" cy="461665"/>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1363FB3-D013-8640-D9E2-6FA8B2B25577}"/>
              </a:ext>
            </a:extLst>
          </p:cNvPr>
          <p:cNvSpPr txBox="1"/>
          <p:nvPr/>
        </p:nvSpPr>
        <p:spPr>
          <a:xfrm>
            <a:off x="2460518" y="3377067"/>
            <a:ext cx="7270965" cy="461665"/>
          </a:xfrm>
          <a:prstGeom prst="rect">
            <a:avLst/>
          </a:prstGeom>
          <a:noFill/>
        </p:spPr>
        <p:txBody>
          <a:bodyPr wrap="none" rtlCol="0">
            <a:spAutoFit/>
          </a:bodyPr>
          <a:lstStyle/>
          <a:p>
            <a:pPr algn="ctr"/>
            <a:r>
              <a:rPr lang="en-US" sz="2400" b="1">
                <a:solidFill>
                  <a:schemeClr val="accent6"/>
                </a:solidFill>
              </a:rPr>
              <a:t>Cannot guarantee operation co-location within SM.</a:t>
            </a:r>
          </a:p>
        </p:txBody>
      </p:sp>
      <p:sp>
        <p:nvSpPr>
          <p:cNvPr id="11" name="TextBox 10">
            <a:extLst>
              <a:ext uri="{FF2B5EF4-FFF2-40B4-BE49-F238E27FC236}">
                <a16:creationId xmlns:a16="http://schemas.microsoft.com/office/drawing/2014/main" id="{E69B2625-1F82-534C-EF16-57D0699D626C}"/>
              </a:ext>
            </a:extLst>
          </p:cNvPr>
          <p:cNvSpPr txBox="1"/>
          <p:nvPr/>
        </p:nvSpPr>
        <p:spPr>
          <a:xfrm>
            <a:off x="2978158" y="4464419"/>
            <a:ext cx="6235681" cy="461665"/>
          </a:xfrm>
          <a:prstGeom prst="rect">
            <a:avLst/>
          </a:prstGeom>
          <a:noFill/>
        </p:spPr>
        <p:txBody>
          <a:bodyPr wrap="none" rtlCol="0">
            <a:spAutoFit/>
          </a:bodyPr>
          <a:lstStyle/>
          <a:p>
            <a:pPr algn="ctr"/>
            <a:r>
              <a:rPr lang="en-US" sz="2400" b="1">
                <a:solidFill>
                  <a:schemeClr val="accent2"/>
                </a:solidFill>
              </a:rPr>
              <a:t>Exhibits bad load balancing within the GPU.</a:t>
            </a:r>
          </a:p>
        </p:txBody>
      </p:sp>
      <p:sp>
        <p:nvSpPr>
          <p:cNvPr id="5" name="Rectangle 4">
            <a:extLst>
              <a:ext uri="{FF2B5EF4-FFF2-40B4-BE49-F238E27FC236}">
                <a16:creationId xmlns:a16="http://schemas.microsoft.com/office/drawing/2014/main" id="{A46502F0-AA4D-5805-A9C2-5E41961CFF4D}"/>
              </a:ext>
            </a:extLst>
          </p:cNvPr>
          <p:cNvSpPr/>
          <p:nvPr/>
        </p:nvSpPr>
        <p:spPr>
          <a:xfrm>
            <a:off x="838199" y="4955494"/>
            <a:ext cx="10515600" cy="461665"/>
          </a:xfrm>
          <a:prstGeom prst="rect">
            <a:avLst/>
          </a:prstGeom>
          <a:noFill/>
          <a:ln w="57150">
            <a:solidFill>
              <a:srgbClr val="165F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 name="TextBox 5">
            <a:extLst>
              <a:ext uri="{FF2B5EF4-FFF2-40B4-BE49-F238E27FC236}">
                <a16:creationId xmlns:a16="http://schemas.microsoft.com/office/drawing/2014/main" id="{06407666-CDC4-E292-5108-664E52F51B86}"/>
              </a:ext>
            </a:extLst>
          </p:cNvPr>
          <p:cNvSpPr txBox="1"/>
          <p:nvPr/>
        </p:nvSpPr>
        <p:spPr>
          <a:xfrm>
            <a:off x="3433859" y="5411024"/>
            <a:ext cx="5324278" cy="461665"/>
          </a:xfrm>
          <a:prstGeom prst="rect">
            <a:avLst/>
          </a:prstGeom>
          <a:noFill/>
          <a:ln>
            <a:noFill/>
          </a:ln>
        </p:spPr>
        <p:txBody>
          <a:bodyPr wrap="none" rtlCol="0">
            <a:spAutoFit/>
          </a:bodyPr>
          <a:lstStyle/>
          <a:p>
            <a:pPr algn="ctr"/>
            <a:r>
              <a:rPr lang="en-US" sz="2400" b="1">
                <a:solidFill>
                  <a:srgbClr val="165F82"/>
                </a:solidFill>
              </a:rPr>
              <a:t>Excessive synchronization overhead.</a:t>
            </a:r>
          </a:p>
        </p:txBody>
      </p:sp>
    </p:spTree>
    <p:extLst>
      <p:ext uri="{BB962C8B-B14F-4D97-AF65-F5344CB8AC3E}">
        <p14:creationId xmlns:p14="http://schemas.microsoft.com/office/powerpoint/2010/main" val="106933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FDDCBB7A-A293-CF8B-2AD7-5DA33E80279B}"/>
              </a:ext>
            </a:extLst>
          </p:cNvPr>
          <p:cNvGrpSpPr/>
          <p:nvPr/>
        </p:nvGrpSpPr>
        <p:grpSpPr>
          <a:xfrm>
            <a:off x="5137926" y="1463040"/>
            <a:ext cx="2166398" cy="2375652"/>
            <a:chOff x="5600977" y="1909482"/>
            <a:chExt cx="885265" cy="1371046"/>
          </a:xfrm>
        </p:grpSpPr>
        <p:cxnSp>
          <p:nvCxnSpPr>
            <p:cNvPr id="63" name="Straight Connector 62">
              <a:extLst>
                <a:ext uri="{FF2B5EF4-FFF2-40B4-BE49-F238E27FC236}">
                  <a16:creationId xmlns:a16="http://schemas.microsoft.com/office/drawing/2014/main" id="{EB0057C1-924F-39BE-B76E-4619D080605A}"/>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BA7FE4A2-A0A3-A9B5-9E25-52D37D055AB3}"/>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F4CF622-BA89-41A1-A106-4089921B1227}"/>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24524CE8-9FF5-C41E-51D5-599807163E08}"/>
              </a:ext>
            </a:extLst>
          </p:cNvPr>
          <p:cNvSpPr>
            <a:spLocks noGrp="1"/>
          </p:cNvSpPr>
          <p:nvPr>
            <p:ph type="title"/>
          </p:nvPr>
        </p:nvSpPr>
        <p:spPr/>
        <p:txBody>
          <a:bodyPr/>
          <a:lstStyle/>
          <a:p>
            <a:r>
              <a:rPr lang="en-US" dirty="0"/>
              <a:t>Naïve Kernel Fusion (CTA-Parallel)</a:t>
            </a:r>
          </a:p>
        </p:txBody>
      </p:sp>
      <p:sp>
        <p:nvSpPr>
          <p:cNvPr id="21" name="Slide Number Placeholder 20">
            <a:extLst>
              <a:ext uri="{FF2B5EF4-FFF2-40B4-BE49-F238E27FC236}">
                <a16:creationId xmlns:a16="http://schemas.microsoft.com/office/drawing/2014/main" id="{446A7470-562E-78E8-E441-C15CC89F3E4D}"/>
              </a:ext>
            </a:extLst>
          </p:cNvPr>
          <p:cNvSpPr>
            <a:spLocks noGrp="1"/>
          </p:cNvSpPr>
          <p:nvPr>
            <p:ph type="sldNum" sz="quarter" idx="12"/>
          </p:nvPr>
        </p:nvSpPr>
        <p:spPr/>
        <p:txBody>
          <a:bodyPr/>
          <a:lstStyle/>
          <a:p>
            <a:fld id="{540F1414-8D08-AD42-BD03-FC55440D38D1}" type="slidenum">
              <a:rPr lang="en-US" smtClean="0"/>
              <a:t>15</a:t>
            </a:fld>
            <a:endParaRPr lang="en-US"/>
          </a:p>
        </p:txBody>
      </p:sp>
      <p:sp>
        <p:nvSpPr>
          <p:cNvPr id="28" name="Text Placeholder 27">
            <a:extLst>
              <a:ext uri="{FF2B5EF4-FFF2-40B4-BE49-F238E27FC236}">
                <a16:creationId xmlns:a16="http://schemas.microsoft.com/office/drawing/2014/main" id="{57D701A8-158E-A0E3-C43A-72BC0FEA289B}"/>
              </a:ext>
            </a:extLst>
          </p:cNvPr>
          <p:cNvSpPr>
            <a:spLocks noGrp="1"/>
          </p:cNvSpPr>
          <p:nvPr>
            <p:ph type="body" idx="14"/>
          </p:nvPr>
        </p:nvSpPr>
        <p:spPr/>
        <p:txBody>
          <a:bodyPr/>
          <a:lstStyle/>
          <a:p>
            <a:r>
              <a:rPr lang="en-US" sz="2400"/>
              <a:t>Cannot guarantee SM co-location, limiting speedup.</a:t>
            </a:r>
          </a:p>
        </p:txBody>
      </p:sp>
      <p:sp>
        <p:nvSpPr>
          <p:cNvPr id="8" name="Rectangle: Rounded Corners 7">
            <a:extLst>
              <a:ext uri="{FF2B5EF4-FFF2-40B4-BE49-F238E27FC236}">
                <a16:creationId xmlns:a16="http://schemas.microsoft.com/office/drawing/2014/main" id="{497D3BFB-7A7F-DF26-A115-5EBBBDC6A386}"/>
              </a:ext>
            </a:extLst>
          </p:cNvPr>
          <p:cNvSpPr/>
          <p:nvPr/>
        </p:nvSpPr>
        <p:spPr>
          <a:xfrm>
            <a:off x="2214880" y="4550259"/>
            <a:ext cx="7762240" cy="11406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D783AFE-E90C-2D5B-7256-FE11352FEBB8}"/>
              </a:ext>
            </a:extLst>
          </p:cNvPr>
          <p:cNvGrpSpPr/>
          <p:nvPr/>
        </p:nvGrpSpPr>
        <p:grpSpPr>
          <a:xfrm>
            <a:off x="2576698" y="4613435"/>
            <a:ext cx="2057400" cy="1038063"/>
            <a:chOff x="1320799" y="2978524"/>
            <a:chExt cx="1530774" cy="1038063"/>
          </a:xfrm>
        </p:grpSpPr>
        <p:sp>
          <p:nvSpPr>
            <p:cNvPr id="9" name="Rectangle 8">
              <a:extLst>
                <a:ext uri="{FF2B5EF4-FFF2-40B4-BE49-F238E27FC236}">
                  <a16:creationId xmlns:a16="http://schemas.microsoft.com/office/drawing/2014/main" id="{217D6D67-F4B2-3C64-6CCE-12012C818CC1}"/>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9">
              <a:extLst>
                <a:ext uri="{FF2B5EF4-FFF2-40B4-BE49-F238E27FC236}">
                  <a16:creationId xmlns:a16="http://schemas.microsoft.com/office/drawing/2014/main" id="{5BF3C5B6-9D50-E069-42F7-942CD3E0D41A}"/>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11" name="TextBox 10">
              <a:extLst>
                <a:ext uri="{FF2B5EF4-FFF2-40B4-BE49-F238E27FC236}">
                  <a16:creationId xmlns:a16="http://schemas.microsoft.com/office/drawing/2014/main" id="{0EE145E0-C275-E569-5F64-3B0D1AF5B72D}"/>
                </a:ext>
              </a:extLst>
            </p:cNvPr>
            <p:cNvSpPr txBox="1"/>
            <p:nvPr/>
          </p:nvSpPr>
          <p:spPr>
            <a:xfrm>
              <a:off x="1921406" y="2978524"/>
              <a:ext cx="342795" cy="307777"/>
            </a:xfrm>
            <a:prstGeom prst="rect">
              <a:avLst/>
            </a:prstGeom>
            <a:noFill/>
          </p:spPr>
          <p:txBody>
            <a:bodyPr wrap="none" rtlCol="0">
              <a:spAutoFit/>
            </a:bodyPr>
            <a:lstStyle/>
            <a:p>
              <a:pPr algn="ctr"/>
              <a:r>
                <a:rPr lang="en-US" sz="1400" b="1"/>
                <a:t>SM</a:t>
              </a:r>
            </a:p>
          </p:txBody>
        </p:sp>
      </p:grpSp>
      <p:grpSp>
        <p:nvGrpSpPr>
          <p:cNvPr id="13" name="Group 12">
            <a:extLst>
              <a:ext uri="{FF2B5EF4-FFF2-40B4-BE49-F238E27FC236}">
                <a16:creationId xmlns:a16="http://schemas.microsoft.com/office/drawing/2014/main" id="{7285EC70-247D-C68A-CA76-37096DE2F773}"/>
              </a:ext>
            </a:extLst>
          </p:cNvPr>
          <p:cNvGrpSpPr/>
          <p:nvPr/>
        </p:nvGrpSpPr>
        <p:grpSpPr>
          <a:xfrm>
            <a:off x="5081953" y="4613435"/>
            <a:ext cx="2057400" cy="1038063"/>
            <a:chOff x="1320799" y="2978524"/>
            <a:chExt cx="1530774" cy="1038063"/>
          </a:xfrm>
        </p:grpSpPr>
        <p:sp>
          <p:nvSpPr>
            <p:cNvPr id="14" name="Rectangle 13">
              <a:extLst>
                <a:ext uri="{FF2B5EF4-FFF2-40B4-BE49-F238E27FC236}">
                  <a16:creationId xmlns:a16="http://schemas.microsoft.com/office/drawing/2014/main" id="{B4ABEDA9-8D68-59D5-3BED-FCFF9B07DFF9}"/>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0FD575B9-2EB6-10CB-9DAD-46CC5697DE8A}"/>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16" name="TextBox 15">
              <a:extLst>
                <a:ext uri="{FF2B5EF4-FFF2-40B4-BE49-F238E27FC236}">
                  <a16:creationId xmlns:a16="http://schemas.microsoft.com/office/drawing/2014/main" id="{EFB7AFD7-03EE-8429-E046-27F23DB9770C}"/>
                </a:ext>
              </a:extLst>
            </p:cNvPr>
            <p:cNvSpPr txBox="1"/>
            <p:nvPr/>
          </p:nvSpPr>
          <p:spPr>
            <a:xfrm>
              <a:off x="1922668" y="2978524"/>
              <a:ext cx="327035" cy="307777"/>
            </a:xfrm>
            <a:prstGeom prst="rect">
              <a:avLst/>
            </a:prstGeom>
            <a:noFill/>
          </p:spPr>
          <p:txBody>
            <a:bodyPr wrap="none" rtlCol="0">
              <a:spAutoFit/>
            </a:bodyPr>
            <a:lstStyle/>
            <a:p>
              <a:pPr algn="ctr"/>
              <a:r>
                <a:rPr lang="en-US" sz="1400" b="1"/>
                <a:t>SM</a:t>
              </a:r>
            </a:p>
          </p:txBody>
        </p:sp>
      </p:grpSp>
      <p:grpSp>
        <p:nvGrpSpPr>
          <p:cNvPr id="17" name="Group 16">
            <a:extLst>
              <a:ext uri="{FF2B5EF4-FFF2-40B4-BE49-F238E27FC236}">
                <a16:creationId xmlns:a16="http://schemas.microsoft.com/office/drawing/2014/main" id="{AF425698-559F-4848-D1E1-6510D43AACD2}"/>
              </a:ext>
            </a:extLst>
          </p:cNvPr>
          <p:cNvGrpSpPr/>
          <p:nvPr/>
        </p:nvGrpSpPr>
        <p:grpSpPr>
          <a:xfrm>
            <a:off x="7587207" y="4613435"/>
            <a:ext cx="2057400" cy="1038063"/>
            <a:chOff x="1320799" y="2978524"/>
            <a:chExt cx="1530774" cy="1038063"/>
          </a:xfrm>
        </p:grpSpPr>
        <p:sp>
          <p:nvSpPr>
            <p:cNvPr id="18" name="Rectangle 17">
              <a:extLst>
                <a:ext uri="{FF2B5EF4-FFF2-40B4-BE49-F238E27FC236}">
                  <a16:creationId xmlns:a16="http://schemas.microsoft.com/office/drawing/2014/main" id="{C745B2F7-B2DE-6BAA-1D8A-7F98EAFCFB69}"/>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CA51FCAC-0283-CA82-43DA-EE1E7385EB62}"/>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20" name="TextBox 19">
              <a:extLst>
                <a:ext uri="{FF2B5EF4-FFF2-40B4-BE49-F238E27FC236}">
                  <a16:creationId xmlns:a16="http://schemas.microsoft.com/office/drawing/2014/main" id="{80DEE2DE-6293-358E-03E9-7605E76084B2}"/>
                </a:ext>
              </a:extLst>
            </p:cNvPr>
            <p:cNvSpPr txBox="1"/>
            <p:nvPr/>
          </p:nvSpPr>
          <p:spPr>
            <a:xfrm>
              <a:off x="1922668" y="2978524"/>
              <a:ext cx="327035" cy="307777"/>
            </a:xfrm>
            <a:prstGeom prst="rect">
              <a:avLst/>
            </a:prstGeom>
            <a:noFill/>
          </p:spPr>
          <p:txBody>
            <a:bodyPr wrap="none" rtlCol="0">
              <a:spAutoFit/>
            </a:bodyPr>
            <a:lstStyle/>
            <a:p>
              <a:pPr algn="ctr"/>
              <a:r>
                <a:rPr lang="en-US" sz="1400" b="1"/>
                <a:t>SM</a:t>
              </a:r>
            </a:p>
          </p:txBody>
        </p:sp>
      </p:grpSp>
      <p:sp>
        <p:nvSpPr>
          <p:cNvPr id="26" name="Rectangle: Rounded Corners 25">
            <a:extLst>
              <a:ext uri="{FF2B5EF4-FFF2-40B4-BE49-F238E27FC236}">
                <a16:creationId xmlns:a16="http://schemas.microsoft.com/office/drawing/2014/main" id="{A01A2169-5F7D-36F6-657C-07C61BBDAED2}"/>
              </a:ext>
            </a:extLst>
          </p:cNvPr>
          <p:cNvSpPr/>
          <p:nvPr/>
        </p:nvSpPr>
        <p:spPr>
          <a:xfrm>
            <a:off x="4863570" y="3904933"/>
            <a:ext cx="2723637" cy="502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CTA scheduler</a:t>
            </a:r>
          </a:p>
        </p:txBody>
      </p:sp>
      <p:sp>
        <p:nvSpPr>
          <p:cNvPr id="36" name="Rectangle: Rounded Corners 35">
            <a:extLst>
              <a:ext uri="{FF2B5EF4-FFF2-40B4-BE49-F238E27FC236}">
                <a16:creationId xmlns:a16="http://schemas.microsoft.com/office/drawing/2014/main" id="{738F8011-4A59-33CB-D38C-878632194645}"/>
              </a:ext>
            </a:extLst>
          </p:cNvPr>
          <p:cNvSpPr/>
          <p:nvPr/>
        </p:nvSpPr>
        <p:spPr>
          <a:xfrm>
            <a:off x="5316370" y="3368701"/>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8" name="Rectangle: Rounded Corners 37">
            <a:extLst>
              <a:ext uri="{FF2B5EF4-FFF2-40B4-BE49-F238E27FC236}">
                <a16:creationId xmlns:a16="http://schemas.microsoft.com/office/drawing/2014/main" id="{4B5A564C-30B6-00BB-8D08-E06C4B2ED063}"/>
              </a:ext>
            </a:extLst>
          </p:cNvPr>
          <p:cNvSpPr/>
          <p:nvPr/>
        </p:nvSpPr>
        <p:spPr>
          <a:xfrm>
            <a:off x="5323338" y="291481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9" name="Rectangle: Rounded Corners 38">
            <a:extLst>
              <a:ext uri="{FF2B5EF4-FFF2-40B4-BE49-F238E27FC236}">
                <a16:creationId xmlns:a16="http://schemas.microsoft.com/office/drawing/2014/main" id="{15E97D9A-7E82-4DBE-E3BD-148A63DF34CF}"/>
              </a:ext>
            </a:extLst>
          </p:cNvPr>
          <p:cNvSpPr/>
          <p:nvPr/>
        </p:nvSpPr>
        <p:spPr>
          <a:xfrm>
            <a:off x="5323337" y="2450322"/>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41" name="Rectangle: Rounded Corners 40">
            <a:extLst>
              <a:ext uri="{FF2B5EF4-FFF2-40B4-BE49-F238E27FC236}">
                <a16:creationId xmlns:a16="http://schemas.microsoft.com/office/drawing/2014/main" id="{FBD9AE6F-D55E-4147-88D3-D338DAD66586}"/>
              </a:ext>
            </a:extLst>
          </p:cNvPr>
          <p:cNvSpPr/>
          <p:nvPr/>
        </p:nvSpPr>
        <p:spPr>
          <a:xfrm>
            <a:off x="2723872"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42" name="Rectangle: Rounded Corners 41">
            <a:extLst>
              <a:ext uri="{FF2B5EF4-FFF2-40B4-BE49-F238E27FC236}">
                <a16:creationId xmlns:a16="http://schemas.microsoft.com/office/drawing/2014/main" id="{5BDE48CD-F7BF-6298-B399-01B7A7F80D4C}"/>
              </a:ext>
            </a:extLst>
          </p:cNvPr>
          <p:cNvSpPr/>
          <p:nvPr/>
        </p:nvSpPr>
        <p:spPr>
          <a:xfrm>
            <a:off x="5228339"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43" name="Rectangle: Rounded Corners 42">
            <a:extLst>
              <a:ext uri="{FF2B5EF4-FFF2-40B4-BE49-F238E27FC236}">
                <a16:creationId xmlns:a16="http://schemas.microsoft.com/office/drawing/2014/main" id="{1E10452E-2EF6-8366-A036-9B0B21927889}"/>
              </a:ext>
            </a:extLst>
          </p:cNvPr>
          <p:cNvSpPr/>
          <p:nvPr/>
        </p:nvSpPr>
        <p:spPr>
          <a:xfrm>
            <a:off x="7736078" y="493078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 name="Rectangle: Rounded Corners 2">
            <a:extLst>
              <a:ext uri="{FF2B5EF4-FFF2-40B4-BE49-F238E27FC236}">
                <a16:creationId xmlns:a16="http://schemas.microsoft.com/office/drawing/2014/main" id="{E42ECC9C-A51D-1E17-2E66-4D7AFCA9F379}"/>
              </a:ext>
            </a:extLst>
          </p:cNvPr>
          <p:cNvSpPr/>
          <p:nvPr/>
        </p:nvSpPr>
        <p:spPr>
          <a:xfrm>
            <a:off x="3830996" y="493078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5" name="Rectangle: Rounded Corners 4">
            <a:extLst>
              <a:ext uri="{FF2B5EF4-FFF2-40B4-BE49-F238E27FC236}">
                <a16:creationId xmlns:a16="http://schemas.microsoft.com/office/drawing/2014/main" id="{0AE4D6C5-C765-1767-DA12-1B8C839B627A}"/>
              </a:ext>
            </a:extLst>
          </p:cNvPr>
          <p:cNvSpPr/>
          <p:nvPr/>
        </p:nvSpPr>
        <p:spPr>
          <a:xfrm>
            <a:off x="6338735" y="493047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7" name="Rectangle: Rounded Corners 6">
            <a:extLst>
              <a:ext uri="{FF2B5EF4-FFF2-40B4-BE49-F238E27FC236}">
                <a16:creationId xmlns:a16="http://schemas.microsoft.com/office/drawing/2014/main" id="{BECDD36F-A7C2-CC13-B42E-96B5CC111583}"/>
              </a:ext>
            </a:extLst>
          </p:cNvPr>
          <p:cNvSpPr/>
          <p:nvPr/>
        </p:nvSpPr>
        <p:spPr>
          <a:xfrm>
            <a:off x="8808071" y="493047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50" name="Rectangle: Rounded Corners 49">
            <a:extLst>
              <a:ext uri="{FF2B5EF4-FFF2-40B4-BE49-F238E27FC236}">
                <a16:creationId xmlns:a16="http://schemas.microsoft.com/office/drawing/2014/main" id="{4309291F-D234-A209-ED3C-1798CF924C5D}"/>
              </a:ext>
            </a:extLst>
          </p:cNvPr>
          <p:cNvSpPr/>
          <p:nvPr/>
        </p:nvSpPr>
        <p:spPr>
          <a:xfrm>
            <a:off x="5330309" y="198251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51" name="Rectangle: Rounded Corners 50">
            <a:extLst>
              <a:ext uri="{FF2B5EF4-FFF2-40B4-BE49-F238E27FC236}">
                <a16:creationId xmlns:a16="http://schemas.microsoft.com/office/drawing/2014/main" id="{1D652372-9CD3-2EBF-35E3-4888BC4940CB}"/>
              </a:ext>
            </a:extLst>
          </p:cNvPr>
          <p:cNvSpPr/>
          <p:nvPr/>
        </p:nvSpPr>
        <p:spPr>
          <a:xfrm>
            <a:off x="5319588" y="1516445"/>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66" name="Rectangle: Rounded Corners 65">
            <a:extLst>
              <a:ext uri="{FF2B5EF4-FFF2-40B4-BE49-F238E27FC236}">
                <a16:creationId xmlns:a16="http://schemas.microsoft.com/office/drawing/2014/main" id="{731ACEF2-D461-3918-63A1-AF5C142127A4}"/>
              </a:ext>
            </a:extLst>
          </p:cNvPr>
          <p:cNvSpPr/>
          <p:nvPr/>
        </p:nvSpPr>
        <p:spPr>
          <a:xfrm>
            <a:off x="6524693" y="3368701"/>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67" name="Rectangle: Rounded Corners 66">
            <a:extLst>
              <a:ext uri="{FF2B5EF4-FFF2-40B4-BE49-F238E27FC236}">
                <a16:creationId xmlns:a16="http://schemas.microsoft.com/office/drawing/2014/main" id="{C506D565-915D-AFD8-F826-728283B7BE1A}"/>
              </a:ext>
            </a:extLst>
          </p:cNvPr>
          <p:cNvSpPr/>
          <p:nvPr/>
        </p:nvSpPr>
        <p:spPr>
          <a:xfrm>
            <a:off x="6531661" y="2914810"/>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68" name="Rectangle: Rounded Corners 67">
            <a:extLst>
              <a:ext uri="{FF2B5EF4-FFF2-40B4-BE49-F238E27FC236}">
                <a16:creationId xmlns:a16="http://schemas.microsoft.com/office/drawing/2014/main" id="{5BC66481-EFAB-851C-5874-0E54D30C19C1}"/>
              </a:ext>
            </a:extLst>
          </p:cNvPr>
          <p:cNvSpPr/>
          <p:nvPr/>
        </p:nvSpPr>
        <p:spPr>
          <a:xfrm>
            <a:off x="6531660" y="2450322"/>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69" name="Rectangle: Rounded Corners 68">
            <a:extLst>
              <a:ext uri="{FF2B5EF4-FFF2-40B4-BE49-F238E27FC236}">
                <a16:creationId xmlns:a16="http://schemas.microsoft.com/office/drawing/2014/main" id="{1CD9E8E0-F047-29F7-C537-6044D4082D48}"/>
              </a:ext>
            </a:extLst>
          </p:cNvPr>
          <p:cNvSpPr/>
          <p:nvPr/>
        </p:nvSpPr>
        <p:spPr>
          <a:xfrm>
            <a:off x="6538632" y="198251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70" name="Rectangle: Rounded Corners 69">
            <a:extLst>
              <a:ext uri="{FF2B5EF4-FFF2-40B4-BE49-F238E27FC236}">
                <a16:creationId xmlns:a16="http://schemas.microsoft.com/office/drawing/2014/main" id="{F6BB84D8-BA08-B8A4-1221-755FD0E351C3}"/>
              </a:ext>
            </a:extLst>
          </p:cNvPr>
          <p:cNvSpPr/>
          <p:nvPr/>
        </p:nvSpPr>
        <p:spPr>
          <a:xfrm>
            <a:off x="6527911" y="1516445"/>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23" name="TextBox 22">
            <a:extLst>
              <a:ext uri="{FF2B5EF4-FFF2-40B4-BE49-F238E27FC236}">
                <a16:creationId xmlns:a16="http://schemas.microsoft.com/office/drawing/2014/main" id="{21784DD6-869F-09B4-893A-F8BA35C0F4DA}"/>
              </a:ext>
            </a:extLst>
          </p:cNvPr>
          <p:cNvSpPr txBox="1"/>
          <p:nvPr/>
        </p:nvSpPr>
        <p:spPr>
          <a:xfrm>
            <a:off x="4102470" y="2327700"/>
            <a:ext cx="946734" cy="646331"/>
          </a:xfrm>
          <a:prstGeom prst="rect">
            <a:avLst/>
          </a:prstGeom>
          <a:noFill/>
        </p:spPr>
        <p:txBody>
          <a:bodyPr wrap="none" rtlCol="0">
            <a:spAutoFit/>
          </a:bodyPr>
          <a:lstStyle/>
          <a:p>
            <a:pPr algn="ctr"/>
            <a:r>
              <a:rPr lang="en-US" b="1"/>
              <a:t>Stream</a:t>
            </a:r>
          </a:p>
          <a:p>
            <a:pPr algn="ctr"/>
            <a:r>
              <a:rPr lang="en-US" b="1"/>
              <a:t>queue</a:t>
            </a:r>
          </a:p>
        </p:txBody>
      </p:sp>
      <p:sp>
        <p:nvSpPr>
          <p:cNvPr id="24" name="TextBox 23">
            <a:extLst>
              <a:ext uri="{FF2B5EF4-FFF2-40B4-BE49-F238E27FC236}">
                <a16:creationId xmlns:a16="http://schemas.microsoft.com/office/drawing/2014/main" id="{861EDFBF-7368-3E22-DB09-4B91A7ED4E10}"/>
              </a:ext>
            </a:extLst>
          </p:cNvPr>
          <p:cNvSpPr txBox="1"/>
          <p:nvPr/>
        </p:nvSpPr>
        <p:spPr>
          <a:xfrm>
            <a:off x="8396135" y="2388238"/>
            <a:ext cx="2421818" cy="646331"/>
          </a:xfrm>
          <a:prstGeom prst="rect">
            <a:avLst/>
          </a:prstGeom>
          <a:noFill/>
        </p:spPr>
        <p:txBody>
          <a:bodyPr wrap="none" rtlCol="0">
            <a:spAutoFit/>
          </a:bodyPr>
          <a:lstStyle/>
          <a:p>
            <a:pPr algn="ctr"/>
            <a:r>
              <a:rPr lang="en-US" b="1" dirty="0">
                <a:solidFill>
                  <a:schemeClr val="accent6"/>
                </a:solidFill>
              </a:rPr>
              <a:t>Green = Prefill CTA</a:t>
            </a:r>
          </a:p>
          <a:p>
            <a:pPr algn="ctr"/>
            <a:r>
              <a:rPr lang="en-US" b="1" dirty="0">
                <a:solidFill>
                  <a:schemeClr val="accent2"/>
                </a:solidFill>
              </a:rPr>
              <a:t>Orange = Decode CTA</a:t>
            </a:r>
          </a:p>
        </p:txBody>
      </p:sp>
    </p:spTree>
    <p:extLst>
      <p:ext uri="{BB962C8B-B14F-4D97-AF65-F5344CB8AC3E}">
        <p14:creationId xmlns:p14="http://schemas.microsoft.com/office/powerpoint/2010/main" val="64139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3.33333E-6 L 0.04662 0.08287 " pathEditMode="relative" rAng="0" ptsTypes="AA">
                                      <p:cBhvr>
                                        <p:cTn id="6" dur="500" fill="hold"/>
                                        <p:tgtEl>
                                          <p:spTgt spid="36"/>
                                        </p:tgtEl>
                                        <p:attrNameLst>
                                          <p:attrName>ppt_x</p:attrName>
                                          <p:attrName>ppt_y</p:attrName>
                                        </p:attrNameLst>
                                      </p:cBhvr>
                                      <p:rCtr x="2331" y="4144"/>
                                    </p:animMotion>
                                  </p:childTnLst>
                                </p:cTn>
                              </p:par>
                            </p:childTnLst>
                          </p:cTn>
                        </p:par>
                        <p:par>
                          <p:cTn id="7" fill="hold">
                            <p:stCondLst>
                              <p:cond delay="500"/>
                            </p:stCondLst>
                            <p:childTnLst>
                              <p:par>
                                <p:cTn id="8" presetID="42" presetClass="path" presetSubtype="0" accel="50000" decel="50000" fill="hold" grpId="1" nodeType="afterEffect">
                                  <p:stCondLst>
                                    <p:cond delay="0"/>
                                  </p:stCondLst>
                                  <p:childTnLst>
                                    <p:animMotion origin="layout" path="M 0.04662 0.08287 L -0.21341 0.22616 " pathEditMode="relative" rAng="0" ptsTypes="AA">
                                      <p:cBhvr>
                                        <p:cTn id="9" dur="500" fill="hold"/>
                                        <p:tgtEl>
                                          <p:spTgt spid="36"/>
                                        </p:tgtEl>
                                        <p:attrNameLst>
                                          <p:attrName>ppt_x</p:attrName>
                                          <p:attrName>ppt_y</p:attrName>
                                        </p:attrNameLst>
                                      </p:cBhvr>
                                      <p:rCtr x="-13008" y="7153"/>
                                    </p:animMotion>
                                  </p:childTnLst>
                                </p:cTn>
                              </p:par>
                              <p:par>
                                <p:cTn id="10" presetID="42" presetClass="path" presetSubtype="0" accel="50000" decel="50000" fill="hold" grpId="0" nodeType="withEffect">
                                  <p:stCondLst>
                                    <p:cond delay="0"/>
                                  </p:stCondLst>
                                  <p:childTnLst>
                                    <p:animMotion origin="layout" path="M -1.875E-6 3.7037E-7 L 0.04609 0.14907 " pathEditMode="relative" rAng="0" ptsTypes="AA">
                                      <p:cBhvr>
                                        <p:cTn id="11" dur="500" fill="hold"/>
                                        <p:tgtEl>
                                          <p:spTgt spid="38"/>
                                        </p:tgtEl>
                                        <p:attrNameLst>
                                          <p:attrName>ppt_x</p:attrName>
                                          <p:attrName>ppt_y</p:attrName>
                                        </p:attrNameLst>
                                      </p:cBhvr>
                                      <p:rCtr x="2253" y="7454"/>
                                    </p:animMotion>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grpId="2" nodeType="afterEffect">
                                  <p:stCondLst>
                                    <p:cond delay="0"/>
                                  </p:stCondLst>
                                  <p:childTnLst>
                                    <p:set>
                                      <p:cBhvr>
                                        <p:cTn id="17" dur="1" fill="hold">
                                          <p:stCondLst>
                                            <p:cond delay="0"/>
                                          </p:stCondLst>
                                        </p:cTn>
                                        <p:tgtEl>
                                          <p:spTgt spid="36"/>
                                        </p:tgtEl>
                                        <p:attrNameLst>
                                          <p:attrName>style.visibility</p:attrName>
                                        </p:attrNameLst>
                                      </p:cBhvr>
                                      <p:to>
                                        <p:strVal val="hidden"/>
                                      </p:to>
                                    </p:set>
                                  </p:childTnLst>
                                </p:cTn>
                              </p:par>
                            </p:childTnLst>
                          </p:cTn>
                        </p:par>
                        <p:par>
                          <p:cTn id="18" fill="hold">
                            <p:stCondLst>
                              <p:cond delay="1000"/>
                            </p:stCondLst>
                            <p:childTnLst>
                              <p:par>
                                <p:cTn id="19" presetID="42" presetClass="path" presetSubtype="0" accel="50000" decel="50000" fill="hold" grpId="1" nodeType="afterEffect">
                                  <p:stCondLst>
                                    <p:cond delay="0"/>
                                  </p:stCondLst>
                                  <p:childTnLst>
                                    <p:animMotion origin="layout" path="M 0.0461 0.14907 L -0.12265 0.29236 " pathEditMode="relative" rAng="0" ptsTypes="AA">
                                      <p:cBhvr>
                                        <p:cTn id="20" dur="500" fill="hold"/>
                                        <p:tgtEl>
                                          <p:spTgt spid="38"/>
                                        </p:tgtEl>
                                        <p:attrNameLst>
                                          <p:attrName>ppt_x</p:attrName>
                                          <p:attrName>ppt_y</p:attrName>
                                        </p:attrNameLst>
                                      </p:cBhvr>
                                      <p:rCtr x="-8438" y="7153"/>
                                    </p:animMotion>
                                  </p:childTnLst>
                                </p:cTn>
                              </p:par>
                              <p:par>
                                <p:cTn id="21" presetID="42" presetClass="path" presetSubtype="0" accel="50000" decel="50000" fill="hold" grpId="0" nodeType="withEffect">
                                  <p:stCondLst>
                                    <p:cond delay="0"/>
                                  </p:stCondLst>
                                  <p:childTnLst>
                                    <p:animMotion origin="layout" path="M -1.875E-6 4.44444E-6 L 0.0461 0.21689 " pathEditMode="relative" rAng="0" ptsTypes="AA">
                                      <p:cBhvr>
                                        <p:cTn id="22" dur="500" fill="hold"/>
                                        <p:tgtEl>
                                          <p:spTgt spid="39"/>
                                        </p:tgtEl>
                                        <p:attrNameLst>
                                          <p:attrName>ppt_x</p:attrName>
                                          <p:attrName>ppt_y</p:attrName>
                                        </p:attrNameLst>
                                      </p:cBhvr>
                                      <p:rCtr x="2044" y="10833"/>
                                    </p:animMotion>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par>
                          <p:cTn id="26" fill="hold">
                            <p:stCondLst>
                              <p:cond delay="1500"/>
                            </p:stCondLst>
                            <p:childTnLst>
                              <p:par>
                                <p:cTn id="27" presetID="1" presetClass="exit" presetSubtype="0" fill="hold" grpId="2" nodeType="afterEffect">
                                  <p:stCondLst>
                                    <p:cond delay="0"/>
                                  </p:stCondLst>
                                  <p:childTnLst>
                                    <p:set>
                                      <p:cBhvr>
                                        <p:cTn id="28" dur="1" fill="hold">
                                          <p:stCondLst>
                                            <p:cond delay="0"/>
                                          </p:stCondLst>
                                        </p:cTn>
                                        <p:tgtEl>
                                          <p:spTgt spid="38"/>
                                        </p:tgtEl>
                                        <p:attrNameLst>
                                          <p:attrName>style.visibility</p:attrName>
                                        </p:attrNameLst>
                                      </p:cBhvr>
                                      <p:to>
                                        <p:strVal val="hidden"/>
                                      </p:to>
                                    </p:set>
                                  </p:childTnLst>
                                </p:cTn>
                              </p:par>
                            </p:childTnLst>
                          </p:cTn>
                        </p:par>
                        <p:par>
                          <p:cTn id="29" fill="hold">
                            <p:stCondLst>
                              <p:cond delay="1500"/>
                            </p:stCondLst>
                            <p:childTnLst>
                              <p:par>
                                <p:cTn id="30" presetID="42" presetClass="path" presetSubtype="0" accel="50000" decel="50000" fill="hold" grpId="1" nodeType="afterEffect">
                                  <p:stCondLst>
                                    <p:cond delay="0"/>
                                  </p:stCondLst>
                                  <p:childTnLst>
                                    <p:animMotion origin="layout" path="M 0.0461 0.21689 L -0.00807 0.36713 " pathEditMode="relative" rAng="0" ptsTypes="AA">
                                      <p:cBhvr>
                                        <p:cTn id="31" dur="500" fill="hold"/>
                                        <p:tgtEl>
                                          <p:spTgt spid="39"/>
                                        </p:tgtEl>
                                        <p:attrNameLst>
                                          <p:attrName>ppt_x</p:attrName>
                                          <p:attrName>ppt_y</p:attrName>
                                        </p:attrNameLst>
                                      </p:cBhvr>
                                      <p:rCtr x="-2708" y="7500"/>
                                    </p:animMotion>
                                  </p:childTnLst>
                                </p:cTn>
                              </p:par>
                              <p:par>
                                <p:cTn id="32" presetID="42" presetClass="path" presetSubtype="0" accel="50000" decel="50000" fill="hold" grpId="0" nodeType="withEffect">
                                  <p:stCondLst>
                                    <p:cond delay="0"/>
                                  </p:stCondLst>
                                  <p:childTnLst>
                                    <p:animMotion origin="layout" path="M -2.70833E-6 1.48148E-6 L 0.04558 0.28518 " pathEditMode="relative" rAng="0" ptsTypes="AA">
                                      <p:cBhvr>
                                        <p:cTn id="33" dur="500" fill="hold"/>
                                        <p:tgtEl>
                                          <p:spTgt spid="50"/>
                                        </p:tgtEl>
                                        <p:attrNameLst>
                                          <p:attrName>ppt_x</p:attrName>
                                          <p:attrName>ppt_y</p:attrName>
                                        </p:attrNameLst>
                                      </p:cBhvr>
                                      <p:rCtr x="2018" y="14005"/>
                                    </p:animMotion>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par>
                          <p:cTn id="37" fill="hold">
                            <p:stCondLst>
                              <p:cond delay="2000"/>
                            </p:stCondLst>
                            <p:childTnLst>
                              <p:par>
                                <p:cTn id="38" presetID="1" presetClass="exit" presetSubtype="0" fill="hold" grpId="2" nodeType="afterEffect">
                                  <p:stCondLst>
                                    <p:cond delay="0"/>
                                  </p:stCondLst>
                                  <p:childTnLst>
                                    <p:set>
                                      <p:cBhvr>
                                        <p:cTn id="39" dur="1" fill="hold">
                                          <p:stCondLst>
                                            <p:cond delay="0"/>
                                          </p:stCondLst>
                                        </p:cTn>
                                        <p:tgtEl>
                                          <p:spTgt spid="39"/>
                                        </p:tgtEl>
                                        <p:attrNameLst>
                                          <p:attrName>style.visibility</p:attrName>
                                        </p:attrNameLst>
                                      </p:cBhvr>
                                      <p:to>
                                        <p:strVal val="hidden"/>
                                      </p:to>
                                    </p:set>
                                  </p:childTnLst>
                                </p:cTn>
                              </p:par>
                            </p:childTnLst>
                          </p:cTn>
                        </p:par>
                        <p:par>
                          <p:cTn id="40" fill="hold">
                            <p:stCondLst>
                              <p:cond delay="2000"/>
                            </p:stCondLst>
                            <p:childTnLst>
                              <p:par>
                                <p:cTn id="41" presetID="42" presetClass="path" presetSubtype="0" accel="50000" decel="50000" fill="hold" grpId="1" nodeType="afterEffect">
                                  <p:stCondLst>
                                    <p:cond delay="0"/>
                                  </p:stCondLst>
                                  <p:childTnLst>
                                    <p:animMotion origin="layout" path="M 0.04558 0.28518 L 0.08334 0.43542 " pathEditMode="relative" rAng="0" ptsTypes="AA">
                                      <p:cBhvr>
                                        <p:cTn id="42" dur="500" fill="hold"/>
                                        <p:tgtEl>
                                          <p:spTgt spid="50"/>
                                        </p:tgtEl>
                                        <p:attrNameLst>
                                          <p:attrName>ppt_x</p:attrName>
                                          <p:attrName>ppt_y</p:attrName>
                                        </p:attrNameLst>
                                      </p:cBhvr>
                                      <p:rCtr x="1888" y="7500"/>
                                    </p:animMotion>
                                  </p:childTnLst>
                                </p:cTn>
                              </p:par>
                              <p:par>
                                <p:cTn id="43" presetID="42" presetClass="path" presetSubtype="0" accel="50000" decel="50000" fill="hold" grpId="0" nodeType="withEffect">
                                  <p:stCondLst>
                                    <p:cond delay="0"/>
                                  </p:stCondLst>
                                  <p:childTnLst>
                                    <p:animMotion origin="layout" path="M -1.45833E-6 -4.44444E-6 L 0.04636 0.35301 " pathEditMode="relative" rAng="0" ptsTypes="AA">
                                      <p:cBhvr>
                                        <p:cTn id="44" dur="500" fill="hold"/>
                                        <p:tgtEl>
                                          <p:spTgt spid="51"/>
                                        </p:tgtEl>
                                        <p:attrNameLst>
                                          <p:attrName>ppt_x</p:attrName>
                                          <p:attrName>ppt_y</p:attrName>
                                        </p:attrNameLst>
                                      </p:cBhvr>
                                      <p:rCtr x="2318" y="17315"/>
                                    </p:animMotion>
                                  </p:childTnLst>
                                </p:cTn>
                              </p:par>
                            </p:childTnLst>
                          </p:cTn>
                        </p:par>
                        <p:par>
                          <p:cTn id="45" fill="hold">
                            <p:stCondLst>
                              <p:cond delay="2500"/>
                            </p:stCondLst>
                            <p:childTnLst>
                              <p:par>
                                <p:cTn id="46" presetID="1" presetClass="entr" presetSubtype="0"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par>
                          <p:cTn id="48" fill="hold">
                            <p:stCondLst>
                              <p:cond delay="2500"/>
                            </p:stCondLst>
                            <p:childTnLst>
                              <p:par>
                                <p:cTn id="49" presetID="1" presetClass="exit" presetSubtype="0" fill="hold" grpId="2" nodeType="afterEffect">
                                  <p:stCondLst>
                                    <p:cond delay="0"/>
                                  </p:stCondLst>
                                  <p:childTnLst>
                                    <p:set>
                                      <p:cBhvr>
                                        <p:cTn id="50" dur="1" fill="hold">
                                          <p:stCondLst>
                                            <p:cond delay="0"/>
                                          </p:stCondLst>
                                        </p:cTn>
                                        <p:tgtEl>
                                          <p:spTgt spid="50"/>
                                        </p:tgtEl>
                                        <p:attrNameLst>
                                          <p:attrName>style.visibility</p:attrName>
                                        </p:attrNameLst>
                                      </p:cBhvr>
                                      <p:to>
                                        <p:strVal val="hidden"/>
                                      </p:to>
                                    </p:set>
                                  </p:childTnLst>
                                </p:cTn>
                              </p:par>
                            </p:childTnLst>
                          </p:cTn>
                        </p:par>
                        <p:par>
                          <p:cTn id="51" fill="hold">
                            <p:stCondLst>
                              <p:cond delay="2500"/>
                            </p:stCondLst>
                            <p:childTnLst>
                              <p:par>
                                <p:cTn id="52" presetID="42" presetClass="path" presetSubtype="0" accel="50000" decel="50000" fill="hold" grpId="1" nodeType="afterEffect">
                                  <p:stCondLst>
                                    <p:cond delay="0"/>
                                  </p:stCondLst>
                                  <p:childTnLst>
                                    <p:animMotion origin="layout" path="M 0.04636 0.35301 L 0.19792 0.4963 " pathEditMode="relative" rAng="0" ptsTypes="AA">
                                      <p:cBhvr>
                                        <p:cTn id="53" dur="500" fill="hold"/>
                                        <p:tgtEl>
                                          <p:spTgt spid="51"/>
                                        </p:tgtEl>
                                        <p:attrNameLst>
                                          <p:attrName>ppt_x</p:attrName>
                                          <p:attrName>ppt_y</p:attrName>
                                        </p:attrNameLst>
                                      </p:cBhvr>
                                      <p:rCtr x="7578" y="7153"/>
                                    </p:animMotion>
                                  </p:childTnLst>
                                </p:cTn>
                              </p:par>
                              <p:par>
                                <p:cTn id="54" presetID="42" presetClass="path" presetSubtype="0" accel="50667" decel="49333" fill="hold" grpId="0" nodeType="withEffect">
                                  <p:stCondLst>
                                    <p:cond delay="0"/>
                                  </p:stCondLst>
                                  <p:childTnLst>
                                    <p:animMotion origin="layout" path="M 4.16667E-7 -3.33333E-6 L -0.05247 0.08287 " pathEditMode="relative" rAng="0" ptsTypes="AA">
                                      <p:cBhvr>
                                        <p:cTn id="55" dur="500" fill="hold"/>
                                        <p:tgtEl>
                                          <p:spTgt spid="66"/>
                                        </p:tgtEl>
                                        <p:attrNameLst>
                                          <p:attrName>ppt_x</p:attrName>
                                          <p:attrName>ppt_y</p:attrName>
                                        </p:attrNameLst>
                                      </p:cBhvr>
                                      <p:rCtr x="-2630" y="4236"/>
                                    </p:animMotion>
                                  </p:childTnLst>
                                </p:cTn>
                              </p:par>
                            </p:childTnLst>
                          </p:cTn>
                        </p:par>
                        <p:par>
                          <p:cTn id="56" fill="hold">
                            <p:stCondLst>
                              <p:cond delay="3000"/>
                            </p:stCondLst>
                            <p:childTnLst>
                              <p:par>
                                <p:cTn id="57" presetID="1" presetClass="entr" presetSubtype="0"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par>
                          <p:cTn id="59" fill="hold">
                            <p:stCondLst>
                              <p:cond delay="3000"/>
                            </p:stCondLst>
                            <p:childTnLst>
                              <p:par>
                                <p:cTn id="60" presetID="1" presetClass="exit" presetSubtype="0" fill="hold" grpId="2" nodeType="afterEffect">
                                  <p:stCondLst>
                                    <p:cond delay="0"/>
                                  </p:stCondLst>
                                  <p:childTnLst>
                                    <p:set>
                                      <p:cBhvr>
                                        <p:cTn id="61" dur="1" fill="hold">
                                          <p:stCondLst>
                                            <p:cond delay="0"/>
                                          </p:stCondLst>
                                        </p:cTn>
                                        <p:tgtEl>
                                          <p:spTgt spid="51"/>
                                        </p:tgtEl>
                                        <p:attrNameLst>
                                          <p:attrName>style.visibility</p:attrName>
                                        </p:attrNameLst>
                                      </p:cBhvr>
                                      <p:to>
                                        <p:strVal val="hidden"/>
                                      </p:to>
                                    </p:set>
                                  </p:childTnLst>
                                </p:cTn>
                              </p:par>
                            </p:childTnLst>
                          </p:cTn>
                        </p:par>
                        <p:par>
                          <p:cTn id="62" fill="hold">
                            <p:stCondLst>
                              <p:cond delay="3000"/>
                            </p:stCondLst>
                            <p:childTnLst>
                              <p:par>
                                <p:cTn id="63" presetID="42" presetClass="path" presetSubtype="0" accel="50667" decel="49333" fill="hold" grpId="1" nodeType="afterEffect">
                                  <p:stCondLst>
                                    <p:cond delay="0"/>
                                  </p:stCondLst>
                                  <p:childTnLst>
                                    <p:animMotion origin="layout" path="M -0.05248 0.08287 L 0.18555 0.23311 " pathEditMode="relative" rAng="0" ptsTypes="AA">
                                      <p:cBhvr>
                                        <p:cTn id="64" dur="500" fill="hold"/>
                                        <p:tgtEl>
                                          <p:spTgt spid="66"/>
                                        </p:tgtEl>
                                        <p:attrNameLst>
                                          <p:attrName>ppt_x</p:attrName>
                                          <p:attrName>ppt_y</p:attrName>
                                        </p:attrNameLst>
                                      </p:cBhvr>
                                      <p:rCtr x="11927" y="7569"/>
                                    </p:animMotion>
                                  </p:childTnLst>
                                </p:cTn>
                              </p:par>
                            </p:childTnLst>
                          </p:cTn>
                        </p:par>
                        <p:par>
                          <p:cTn id="65" fill="hold">
                            <p:stCondLst>
                              <p:cond delay="3500"/>
                            </p:stCondLst>
                            <p:childTnLst>
                              <p:par>
                                <p:cTn id="66" presetID="1" presetClass="entr" presetSubtype="0"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childTnLst>
                                </p:cTn>
                              </p:par>
                              <p:par>
                                <p:cTn id="68" presetID="1" presetClass="exit" presetSubtype="0" fill="hold" grpId="2" nodeType="withEffect">
                                  <p:stCondLst>
                                    <p:cond delay="0"/>
                                  </p:stCondLst>
                                  <p:childTnLst>
                                    <p:set>
                                      <p:cBhvr>
                                        <p:cTn id="69"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8" grpId="0" animBg="1"/>
      <p:bldP spid="38" grpId="1" animBg="1"/>
      <p:bldP spid="38" grpId="2" animBg="1"/>
      <p:bldP spid="39" grpId="0" animBg="1"/>
      <p:bldP spid="39" grpId="1" animBg="1"/>
      <p:bldP spid="39" grpId="2" animBg="1"/>
      <p:bldP spid="41" grpId="0" animBg="1"/>
      <p:bldP spid="42" grpId="0" animBg="1"/>
      <p:bldP spid="43" grpId="0" animBg="1"/>
      <p:bldP spid="3" grpId="0" animBg="1"/>
      <p:bldP spid="5" grpId="0" animBg="1"/>
      <p:bldP spid="7" grpId="0" animBg="1"/>
      <p:bldP spid="50" grpId="0" animBg="1"/>
      <p:bldP spid="50" grpId="1" animBg="1"/>
      <p:bldP spid="50" grpId="2" animBg="1"/>
      <p:bldP spid="51" grpId="0" animBg="1"/>
      <p:bldP spid="51" grpId="1" animBg="1"/>
      <p:bldP spid="51" grpId="2" animBg="1"/>
      <p:bldP spid="66" grpId="0" animBg="1"/>
      <p:bldP spid="66" grpId="1" animBg="1"/>
      <p:bldP spid="66"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54A1-6162-3DB5-3B1B-4B44CE370BDD}"/>
              </a:ext>
            </a:extLst>
          </p:cNvPr>
          <p:cNvSpPr>
            <a:spLocks noGrp="1"/>
          </p:cNvSpPr>
          <p:nvPr>
            <p:ph type="title"/>
          </p:nvPr>
        </p:nvSpPr>
        <p:spPr/>
        <p:txBody>
          <a:bodyPr/>
          <a:lstStyle/>
          <a:p>
            <a:r>
              <a:rPr lang="en-US"/>
              <a:t>How Can We Address This?</a:t>
            </a:r>
          </a:p>
        </p:txBody>
      </p:sp>
      <p:sp>
        <p:nvSpPr>
          <p:cNvPr id="3" name="Content Placeholder 2">
            <a:extLst>
              <a:ext uri="{FF2B5EF4-FFF2-40B4-BE49-F238E27FC236}">
                <a16:creationId xmlns:a16="http://schemas.microsoft.com/office/drawing/2014/main" id="{4E8E642A-25BD-3342-5D99-3B06358BF9BD}"/>
              </a:ext>
            </a:extLst>
          </p:cNvPr>
          <p:cNvSpPr>
            <a:spLocks noGrp="1"/>
          </p:cNvSpPr>
          <p:nvPr>
            <p:ph idx="1"/>
          </p:nvPr>
        </p:nvSpPr>
        <p:spPr/>
        <p:txBody>
          <a:bodyPr/>
          <a:lstStyle/>
          <a:p>
            <a:r>
              <a:rPr lang="en-US" b="1" dirty="0"/>
              <a:t>Goal</a:t>
            </a:r>
            <a:r>
              <a:rPr lang="en-US" dirty="0"/>
              <a:t>: Overlap compute-heavy prefill with memory-bandwidth-heavy decode to fully utilize GPU resources.</a:t>
            </a:r>
          </a:p>
          <a:p>
            <a:pPr marL="0" indent="0">
              <a:buNone/>
            </a:pPr>
            <a:endParaRPr lang="en-US" b="1" dirty="0"/>
          </a:p>
          <a:p>
            <a:pPr marL="0" indent="0">
              <a:buNone/>
            </a:pPr>
            <a:endParaRPr lang="en-US" b="1" dirty="0"/>
          </a:p>
          <a:p>
            <a:r>
              <a:rPr lang="en-US" b="1" dirty="0"/>
              <a:t>Problem</a:t>
            </a:r>
            <a:r>
              <a:rPr lang="en-US" dirty="0"/>
              <a:t>: CTA scheduler is handled by GPU driver/hardware.</a:t>
            </a:r>
          </a:p>
        </p:txBody>
      </p:sp>
      <p:sp>
        <p:nvSpPr>
          <p:cNvPr id="4" name="Slide Number Placeholder 3">
            <a:extLst>
              <a:ext uri="{FF2B5EF4-FFF2-40B4-BE49-F238E27FC236}">
                <a16:creationId xmlns:a16="http://schemas.microsoft.com/office/drawing/2014/main" id="{14B48988-620C-F3FC-A4CB-FCDB1E9473A1}"/>
              </a:ext>
            </a:extLst>
          </p:cNvPr>
          <p:cNvSpPr>
            <a:spLocks noGrp="1"/>
          </p:cNvSpPr>
          <p:nvPr>
            <p:ph type="sldNum" sz="quarter" idx="12"/>
          </p:nvPr>
        </p:nvSpPr>
        <p:spPr/>
        <p:txBody>
          <a:bodyPr/>
          <a:lstStyle/>
          <a:p>
            <a:fld id="{540F1414-8D08-AD42-BD03-FC55440D38D1}" type="slidenum">
              <a:rPr lang="en-US" smtClean="0"/>
              <a:t>16</a:t>
            </a:fld>
            <a:endParaRPr lang="en-US"/>
          </a:p>
        </p:txBody>
      </p:sp>
    </p:spTree>
    <p:extLst>
      <p:ext uri="{BB962C8B-B14F-4D97-AF65-F5344CB8AC3E}">
        <p14:creationId xmlns:p14="http://schemas.microsoft.com/office/powerpoint/2010/main" val="27712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54A1-6162-3DB5-3B1B-4B44CE370BDD}"/>
              </a:ext>
            </a:extLst>
          </p:cNvPr>
          <p:cNvSpPr>
            <a:spLocks noGrp="1"/>
          </p:cNvSpPr>
          <p:nvPr>
            <p:ph type="title"/>
          </p:nvPr>
        </p:nvSpPr>
        <p:spPr/>
        <p:txBody>
          <a:bodyPr/>
          <a:lstStyle/>
          <a:p>
            <a:r>
              <a:rPr lang="en-US"/>
              <a:t>Introducing POD-Attention!</a:t>
            </a:r>
          </a:p>
        </p:txBody>
      </p:sp>
      <p:sp>
        <p:nvSpPr>
          <p:cNvPr id="3" name="Content Placeholder 2">
            <a:extLst>
              <a:ext uri="{FF2B5EF4-FFF2-40B4-BE49-F238E27FC236}">
                <a16:creationId xmlns:a16="http://schemas.microsoft.com/office/drawing/2014/main" id="{4E8E642A-25BD-3342-5D99-3B06358BF9BD}"/>
              </a:ext>
            </a:extLst>
          </p:cNvPr>
          <p:cNvSpPr>
            <a:spLocks noGrp="1"/>
          </p:cNvSpPr>
          <p:nvPr>
            <p:ph idx="1"/>
          </p:nvPr>
        </p:nvSpPr>
        <p:spPr/>
        <p:txBody>
          <a:bodyPr vert="horz" lIns="91440" tIns="45720" rIns="91440" bIns="45720" rtlCol="0" anchor="t">
            <a:normAutofit/>
          </a:bodyPr>
          <a:lstStyle/>
          <a:p>
            <a:r>
              <a:rPr lang="en-US" b="1" dirty="0"/>
              <a:t>POD-Attention</a:t>
            </a:r>
            <a:r>
              <a:rPr lang="en-US" dirty="0"/>
              <a:t>: Combines prefills and decodes into a single kernel with guaranteed SM co-location.</a:t>
            </a:r>
          </a:p>
          <a:p>
            <a:endParaRPr lang="en-US" dirty="0"/>
          </a:p>
          <a:p>
            <a:r>
              <a:rPr lang="en-US" dirty="0"/>
              <a:t>Key idea: </a:t>
            </a:r>
            <a:r>
              <a:rPr lang="en-US" b="1" dirty="0"/>
              <a:t>SM-aware CTA scheduling</a:t>
            </a:r>
          </a:p>
          <a:p>
            <a:pPr lvl="1">
              <a:buFont typeface="Courier New" panose="020B0604020202020204" pitchFamily="34" charset="0"/>
              <a:buChar char="o"/>
            </a:pPr>
            <a:r>
              <a:rPr lang="en-US" dirty="0"/>
              <a:t>Guarantees each SM runs prefill and decode CTAs in parallel.</a:t>
            </a:r>
          </a:p>
          <a:p>
            <a:pPr lvl="1">
              <a:buFont typeface="Courier New" panose="020B0604020202020204" pitchFamily="34" charset="0"/>
              <a:buChar char="o"/>
            </a:pPr>
            <a:r>
              <a:rPr lang="en-US" dirty="0"/>
              <a:t>Enables the CTA scheduler to overlap the two operations.</a:t>
            </a:r>
          </a:p>
          <a:p>
            <a:pPr lvl="1">
              <a:buFont typeface="Courier New" panose="020B0604020202020204" pitchFamily="34" charset="0"/>
              <a:buChar char="o"/>
            </a:pPr>
            <a:r>
              <a:rPr lang="en-US" dirty="0"/>
              <a:t>Utilizes compute and memory bandwidth simultaneously.</a:t>
            </a:r>
          </a:p>
        </p:txBody>
      </p:sp>
      <p:sp>
        <p:nvSpPr>
          <p:cNvPr id="4" name="Slide Number Placeholder 3">
            <a:extLst>
              <a:ext uri="{FF2B5EF4-FFF2-40B4-BE49-F238E27FC236}">
                <a16:creationId xmlns:a16="http://schemas.microsoft.com/office/drawing/2014/main" id="{8C1AC3AA-59E2-5C29-F127-AA8D0AC651DE}"/>
              </a:ext>
            </a:extLst>
          </p:cNvPr>
          <p:cNvSpPr>
            <a:spLocks noGrp="1"/>
          </p:cNvSpPr>
          <p:nvPr>
            <p:ph type="sldNum" sz="quarter" idx="12"/>
          </p:nvPr>
        </p:nvSpPr>
        <p:spPr/>
        <p:txBody>
          <a:bodyPr/>
          <a:lstStyle/>
          <a:p>
            <a:fld id="{540F1414-8D08-AD42-BD03-FC55440D38D1}" type="slidenum">
              <a:rPr lang="en-US" smtClean="0"/>
              <a:t>17</a:t>
            </a:fld>
            <a:endParaRPr lang="en-US"/>
          </a:p>
        </p:txBody>
      </p:sp>
    </p:spTree>
    <p:extLst>
      <p:ext uri="{BB962C8B-B14F-4D97-AF65-F5344CB8AC3E}">
        <p14:creationId xmlns:p14="http://schemas.microsoft.com/office/powerpoint/2010/main" val="300573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3257B-CCFF-AA07-A7AF-EB335959C7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0FC62C-391E-A55F-3A9A-BC6F24A30AAE}"/>
              </a:ext>
            </a:extLst>
          </p:cNvPr>
          <p:cNvSpPr>
            <a:spLocks noGrp="1"/>
          </p:cNvSpPr>
          <p:nvPr>
            <p:ph type="title"/>
          </p:nvPr>
        </p:nvSpPr>
        <p:spPr/>
        <p:txBody>
          <a:bodyPr/>
          <a:lstStyle/>
          <a:p>
            <a:r>
              <a:rPr lang="en-US" dirty="0"/>
              <a:t>POD-Attention: Fused kernels</a:t>
            </a:r>
          </a:p>
        </p:txBody>
      </p:sp>
      <p:sp>
        <p:nvSpPr>
          <p:cNvPr id="21" name="Slide Number Placeholder 20">
            <a:extLst>
              <a:ext uri="{FF2B5EF4-FFF2-40B4-BE49-F238E27FC236}">
                <a16:creationId xmlns:a16="http://schemas.microsoft.com/office/drawing/2014/main" id="{7B2B3441-F079-5064-3280-A299A3222A69}"/>
              </a:ext>
            </a:extLst>
          </p:cNvPr>
          <p:cNvSpPr>
            <a:spLocks noGrp="1"/>
          </p:cNvSpPr>
          <p:nvPr>
            <p:ph type="sldNum" sz="quarter" idx="12"/>
          </p:nvPr>
        </p:nvSpPr>
        <p:spPr/>
        <p:txBody>
          <a:bodyPr/>
          <a:lstStyle/>
          <a:p>
            <a:fld id="{540F1414-8D08-AD42-BD03-FC55440D38D1}" type="slidenum">
              <a:rPr lang="en-US" smtClean="0"/>
              <a:t>18</a:t>
            </a:fld>
            <a:endParaRPr lang="en-US"/>
          </a:p>
        </p:txBody>
      </p:sp>
      <p:sp>
        <p:nvSpPr>
          <p:cNvPr id="28" name="Text Placeholder 27">
            <a:extLst>
              <a:ext uri="{FF2B5EF4-FFF2-40B4-BE49-F238E27FC236}">
                <a16:creationId xmlns:a16="http://schemas.microsoft.com/office/drawing/2014/main" id="{E22367D6-E3EA-5881-683A-1C64FEA509FB}"/>
              </a:ext>
            </a:extLst>
          </p:cNvPr>
          <p:cNvSpPr>
            <a:spLocks noGrp="1"/>
          </p:cNvSpPr>
          <p:nvPr>
            <p:ph type="body" idx="14"/>
          </p:nvPr>
        </p:nvSpPr>
        <p:spPr>
          <a:xfrm>
            <a:off x="838200" y="5700212"/>
            <a:ext cx="10515600" cy="790973"/>
          </a:xfrm>
        </p:spPr>
        <p:txBody>
          <a:bodyPr/>
          <a:lstStyle/>
          <a:p>
            <a:r>
              <a:rPr lang="en-US" sz="2400" dirty="0"/>
              <a:t>We create a new kernel with enough CTAs for both prefill and decode kernels.</a:t>
            </a:r>
          </a:p>
        </p:txBody>
      </p:sp>
      <p:sp>
        <p:nvSpPr>
          <p:cNvPr id="8" name="Rectangle: Rounded Corners 7">
            <a:extLst>
              <a:ext uri="{FF2B5EF4-FFF2-40B4-BE49-F238E27FC236}">
                <a16:creationId xmlns:a16="http://schemas.microsoft.com/office/drawing/2014/main" id="{C26E208E-7DCA-AA0C-EBBD-067D6EBA8A43}"/>
              </a:ext>
            </a:extLst>
          </p:cNvPr>
          <p:cNvSpPr/>
          <p:nvPr/>
        </p:nvSpPr>
        <p:spPr>
          <a:xfrm>
            <a:off x="2214880" y="4550259"/>
            <a:ext cx="7762240" cy="11406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415FC4E-8343-CC24-4224-BEFCAEBED3E3}"/>
              </a:ext>
            </a:extLst>
          </p:cNvPr>
          <p:cNvGrpSpPr/>
          <p:nvPr/>
        </p:nvGrpSpPr>
        <p:grpSpPr>
          <a:xfrm>
            <a:off x="2576698" y="4613435"/>
            <a:ext cx="2057400" cy="1038063"/>
            <a:chOff x="1320799" y="2978524"/>
            <a:chExt cx="1530774" cy="1038063"/>
          </a:xfrm>
        </p:grpSpPr>
        <p:sp>
          <p:nvSpPr>
            <p:cNvPr id="9" name="Rectangle 8">
              <a:extLst>
                <a:ext uri="{FF2B5EF4-FFF2-40B4-BE49-F238E27FC236}">
                  <a16:creationId xmlns:a16="http://schemas.microsoft.com/office/drawing/2014/main" id="{32AEEA05-5230-0FA8-CE57-E0970C86497D}"/>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9">
              <a:extLst>
                <a:ext uri="{FF2B5EF4-FFF2-40B4-BE49-F238E27FC236}">
                  <a16:creationId xmlns:a16="http://schemas.microsoft.com/office/drawing/2014/main" id="{3038AA47-AFFA-D444-C036-561BE98D982C}"/>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11" name="TextBox 10">
              <a:extLst>
                <a:ext uri="{FF2B5EF4-FFF2-40B4-BE49-F238E27FC236}">
                  <a16:creationId xmlns:a16="http://schemas.microsoft.com/office/drawing/2014/main" id="{AE3EAA38-B76F-AA5C-287A-182F1C6E91AB}"/>
                </a:ext>
              </a:extLst>
            </p:cNvPr>
            <p:cNvSpPr txBox="1"/>
            <p:nvPr/>
          </p:nvSpPr>
          <p:spPr>
            <a:xfrm>
              <a:off x="1921406" y="2978524"/>
              <a:ext cx="342795" cy="307777"/>
            </a:xfrm>
            <a:prstGeom prst="rect">
              <a:avLst/>
            </a:prstGeom>
            <a:noFill/>
          </p:spPr>
          <p:txBody>
            <a:bodyPr wrap="none" rtlCol="0">
              <a:spAutoFit/>
            </a:bodyPr>
            <a:lstStyle/>
            <a:p>
              <a:pPr algn="ctr"/>
              <a:r>
                <a:rPr lang="en-US" sz="1400" b="1"/>
                <a:t>SM</a:t>
              </a:r>
            </a:p>
          </p:txBody>
        </p:sp>
      </p:grpSp>
      <p:grpSp>
        <p:nvGrpSpPr>
          <p:cNvPr id="13" name="Group 12">
            <a:extLst>
              <a:ext uri="{FF2B5EF4-FFF2-40B4-BE49-F238E27FC236}">
                <a16:creationId xmlns:a16="http://schemas.microsoft.com/office/drawing/2014/main" id="{57344518-4BD4-296D-2EC3-5805D8AA3D15}"/>
              </a:ext>
            </a:extLst>
          </p:cNvPr>
          <p:cNvGrpSpPr/>
          <p:nvPr/>
        </p:nvGrpSpPr>
        <p:grpSpPr>
          <a:xfrm>
            <a:off x="5081953" y="4613435"/>
            <a:ext cx="2057400" cy="1038063"/>
            <a:chOff x="1320799" y="2978524"/>
            <a:chExt cx="1530774" cy="1038063"/>
          </a:xfrm>
        </p:grpSpPr>
        <p:sp>
          <p:nvSpPr>
            <p:cNvPr id="14" name="Rectangle 13">
              <a:extLst>
                <a:ext uri="{FF2B5EF4-FFF2-40B4-BE49-F238E27FC236}">
                  <a16:creationId xmlns:a16="http://schemas.microsoft.com/office/drawing/2014/main" id="{34413A2C-F992-C6CC-C9A3-78790779ACE8}"/>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509BF5BC-9384-015D-558B-F62E0A816620}"/>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16" name="TextBox 15">
              <a:extLst>
                <a:ext uri="{FF2B5EF4-FFF2-40B4-BE49-F238E27FC236}">
                  <a16:creationId xmlns:a16="http://schemas.microsoft.com/office/drawing/2014/main" id="{7EA5A0DC-AFEE-E135-4B2C-9CA9ED026B72}"/>
                </a:ext>
              </a:extLst>
            </p:cNvPr>
            <p:cNvSpPr txBox="1"/>
            <p:nvPr/>
          </p:nvSpPr>
          <p:spPr>
            <a:xfrm>
              <a:off x="1922668" y="2978524"/>
              <a:ext cx="327035" cy="307777"/>
            </a:xfrm>
            <a:prstGeom prst="rect">
              <a:avLst/>
            </a:prstGeom>
            <a:noFill/>
          </p:spPr>
          <p:txBody>
            <a:bodyPr wrap="none" rtlCol="0">
              <a:spAutoFit/>
            </a:bodyPr>
            <a:lstStyle/>
            <a:p>
              <a:pPr algn="ctr"/>
              <a:r>
                <a:rPr lang="en-US" sz="1400" b="1"/>
                <a:t>SM</a:t>
              </a:r>
            </a:p>
          </p:txBody>
        </p:sp>
      </p:grpSp>
      <p:grpSp>
        <p:nvGrpSpPr>
          <p:cNvPr id="17" name="Group 16">
            <a:extLst>
              <a:ext uri="{FF2B5EF4-FFF2-40B4-BE49-F238E27FC236}">
                <a16:creationId xmlns:a16="http://schemas.microsoft.com/office/drawing/2014/main" id="{9D4DB1C2-2043-5F37-D787-3CCCA57EBDD4}"/>
              </a:ext>
            </a:extLst>
          </p:cNvPr>
          <p:cNvGrpSpPr/>
          <p:nvPr/>
        </p:nvGrpSpPr>
        <p:grpSpPr>
          <a:xfrm>
            <a:off x="7587207" y="4613435"/>
            <a:ext cx="2057400" cy="1038063"/>
            <a:chOff x="1320799" y="2978524"/>
            <a:chExt cx="1530774" cy="1038063"/>
          </a:xfrm>
        </p:grpSpPr>
        <p:sp>
          <p:nvSpPr>
            <p:cNvPr id="18" name="Rectangle 17">
              <a:extLst>
                <a:ext uri="{FF2B5EF4-FFF2-40B4-BE49-F238E27FC236}">
                  <a16:creationId xmlns:a16="http://schemas.microsoft.com/office/drawing/2014/main" id="{146C3665-8EC5-9F08-8804-F42A9F0DE12F}"/>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542DD2CE-7E38-CA0C-E088-4EA521DD9F6F}"/>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20" name="TextBox 19">
              <a:extLst>
                <a:ext uri="{FF2B5EF4-FFF2-40B4-BE49-F238E27FC236}">
                  <a16:creationId xmlns:a16="http://schemas.microsoft.com/office/drawing/2014/main" id="{2FAA7982-CF6E-EB24-EC96-3B504544E032}"/>
                </a:ext>
              </a:extLst>
            </p:cNvPr>
            <p:cNvSpPr txBox="1"/>
            <p:nvPr/>
          </p:nvSpPr>
          <p:spPr>
            <a:xfrm>
              <a:off x="1922668" y="2978524"/>
              <a:ext cx="327035" cy="307777"/>
            </a:xfrm>
            <a:prstGeom prst="rect">
              <a:avLst/>
            </a:prstGeom>
            <a:noFill/>
          </p:spPr>
          <p:txBody>
            <a:bodyPr wrap="none" rtlCol="0">
              <a:spAutoFit/>
            </a:bodyPr>
            <a:lstStyle/>
            <a:p>
              <a:pPr algn="ctr"/>
              <a:r>
                <a:rPr lang="en-US" sz="1400" b="1"/>
                <a:t>SM</a:t>
              </a:r>
            </a:p>
          </p:txBody>
        </p:sp>
      </p:grpSp>
      <p:sp>
        <p:nvSpPr>
          <p:cNvPr id="26" name="Rectangle: Rounded Corners 25">
            <a:extLst>
              <a:ext uri="{FF2B5EF4-FFF2-40B4-BE49-F238E27FC236}">
                <a16:creationId xmlns:a16="http://schemas.microsoft.com/office/drawing/2014/main" id="{E612C202-D684-F8E3-DCD8-17A151882F3B}"/>
              </a:ext>
            </a:extLst>
          </p:cNvPr>
          <p:cNvSpPr/>
          <p:nvPr/>
        </p:nvSpPr>
        <p:spPr>
          <a:xfrm>
            <a:off x="4863570" y="3904933"/>
            <a:ext cx="2723637" cy="502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CTA scheduler</a:t>
            </a:r>
          </a:p>
        </p:txBody>
      </p:sp>
      <p:grpSp>
        <p:nvGrpSpPr>
          <p:cNvPr id="61" name="Group 60">
            <a:extLst>
              <a:ext uri="{FF2B5EF4-FFF2-40B4-BE49-F238E27FC236}">
                <a16:creationId xmlns:a16="http://schemas.microsoft.com/office/drawing/2014/main" id="{6BD39D34-4963-59D7-341D-6709230EF918}"/>
              </a:ext>
            </a:extLst>
          </p:cNvPr>
          <p:cNvGrpSpPr/>
          <p:nvPr/>
        </p:nvGrpSpPr>
        <p:grpSpPr>
          <a:xfrm>
            <a:off x="4192341" y="2328358"/>
            <a:ext cx="4203794" cy="1510334"/>
            <a:chOff x="4192341" y="2328358"/>
            <a:chExt cx="4203794" cy="1510334"/>
          </a:xfrm>
        </p:grpSpPr>
        <p:grpSp>
          <p:nvGrpSpPr>
            <p:cNvPr id="22" name="Group 21">
              <a:extLst>
                <a:ext uri="{FF2B5EF4-FFF2-40B4-BE49-F238E27FC236}">
                  <a16:creationId xmlns:a16="http://schemas.microsoft.com/office/drawing/2014/main" id="{0B0F3162-CFA6-4ADD-BD38-26F46A58A5C0}"/>
                </a:ext>
              </a:extLst>
            </p:cNvPr>
            <p:cNvGrpSpPr/>
            <p:nvPr/>
          </p:nvGrpSpPr>
          <p:grpSpPr>
            <a:xfrm>
              <a:off x="5210735" y="2328358"/>
              <a:ext cx="885265" cy="1510333"/>
              <a:chOff x="5600977" y="1909482"/>
              <a:chExt cx="885265" cy="1371046"/>
            </a:xfrm>
          </p:grpSpPr>
          <p:cxnSp>
            <p:nvCxnSpPr>
              <p:cNvPr id="40" name="Straight Connector 39">
                <a:extLst>
                  <a:ext uri="{FF2B5EF4-FFF2-40B4-BE49-F238E27FC236}">
                    <a16:creationId xmlns:a16="http://schemas.microsoft.com/office/drawing/2014/main" id="{D5F24C17-EBFC-FD69-AF27-88D146CC660C}"/>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73A8F856-2BFD-0760-81F1-7C74E8FAA3AA}"/>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FB15486-2F3C-47C3-A648-D2AB4784CC04}"/>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36" name="Rectangle: Rounded Corners 35">
              <a:extLst>
                <a:ext uri="{FF2B5EF4-FFF2-40B4-BE49-F238E27FC236}">
                  <a16:creationId xmlns:a16="http://schemas.microsoft.com/office/drawing/2014/main" id="{62832F40-C3FF-9BE8-E7FE-DF3FFE31F004}"/>
                </a:ext>
              </a:extLst>
            </p:cNvPr>
            <p:cNvSpPr/>
            <p:nvPr/>
          </p:nvSpPr>
          <p:spPr>
            <a:xfrm>
              <a:off x="5316370" y="3368701"/>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8" name="Rectangle: Rounded Corners 37">
              <a:extLst>
                <a:ext uri="{FF2B5EF4-FFF2-40B4-BE49-F238E27FC236}">
                  <a16:creationId xmlns:a16="http://schemas.microsoft.com/office/drawing/2014/main" id="{C177DF1F-E29E-0420-9974-55D5279CF869}"/>
                </a:ext>
              </a:extLst>
            </p:cNvPr>
            <p:cNvSpPr/>
            <p:nvPr/>
          </p:nvSpPr>
          <p:spPr>
            <a:xfrm>
              <a:off x="5323338" y="291481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9" name="Rectangle: Rounded Corners 38">
              <a:extLst>
                <a:ext uri="{FF2B5EF4-FFF2-40B4-BE49-F238E27FC236}">
                  <a16:creationId xmlns:a16="http://schemas.microsoft.com/office/drawing/2014/main" id="{1F0A6029-2F4B-7FDB-9CB2-20AB98DD7B16}"/>
                </a:ext>
              </a:extLst>
            </p:cNvPr>
            <p:cNvSpPr/>
            <p:nvPr/>
          </p:nvSpPr>
          <p:spPr>
            <a:xfrm>
              <a:off x="5323337" y="2450322"/>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grpSp>
          <p:nvGrpSpPr>
            <p:cNvPr id="62" name="Group 61">
              <a:extLst>
                <a:ext uri="{FF2B5EF4-FFF2-40B4-BE49-F238E27FC236}">
                  <a16:creationId xmlns:a16="http://schemas.microsoft.com/office/drawing/2014/main" id="{8764BBF0-3072-C7CB-8104-2C86FE095656}"/>
                </a:ext>
              </a:extLst>
            </p:cNvPr>
            <p:cNvGrpSpPr/>
            <p:nvPr/>
          </p:nvGrpSpPr>
          <p:grpSpPr>
            <a:xfrm>
              <a:off x="6419058" y="2328358"/>
              <a:ext cx="885265" cy="1510334"/>
              <a:chOff x="5600977" y="1909482"/>
              <a:chExt cx="885265" cy="1371046"/>
            </a:xfrm>
          </p:grpSpPr>
          <p:cxnSp>
            <p:nvCxnSpPr>
              <p:cNvPr id="63" name="Straight Connector 62">
                <a:extLst>
                  <a:ext uri="{FF2B5EF4-FFF2-40B4-BE49-F238E27FC236}">
                    <a16:creationId xmlns:a16="http://schemas.microsoft.com/office/drawing/2014/main" id="{01B01329-F0D0-D109-4683-3F713F75D17D}"/>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DCFFFB03-4630-4046-8A3C-2B90FF1A67B6}"/>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6969CF1A-3187-A402-2E4F-7F14DC8DB407}"/>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66" name="Rectangle: Rounded Corners 65">
              <a:extLst>
                <a:ext uri="{FF2B5EF4-FFF2-40B4-BE49-F238E27FC236}">
                  <a16:creationId xmlns:a16="http://schemas.microsoft.com/office/drawing/2014/main" id="{299DDB8F-F5C5-5F5C-6262-32AD5060E2AD}"/>
                </a:ext>
              </a:extLst>
            </p:cNvPr>
            <p:cNvSpPr/>
            <p:nvPr/>
          </p:nvSpPr>
          <p:spPr>
            <a:xfrm>
              <a:off x="6524693" y="3368701"/>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67" name="Rectangle: Rounded Corners 66">
              <a:extLst>
                <a:ext uri="{FF2B5EF4-FFF2-40B4-BE49-F238E27FC236}">
                  <a16:creationId xmlns:a16="http://schemas.microsoft.com/office/drawing/2014/main" id="{9467A866-A47E-91E9-9938-3F07A6FA9930}"/>
                </a:ext>
              </a:extLst>
            </p:cNvPr>
            <p:cNvSpPr/>
            <p:nvPr/>
          </p:nvSpPr>
          <p:spPr>
            <a:xfrm>
              <a:off x="6531661" y="2914810"/>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24" name="TextBox 23">
              <a:extLst>
                <a:ext uri="{FF2B5EF4-FFF2-40B4-BE49-F238E27FC236}">
                  <a16:creationId xmlns:a16="http://schemas.microsoft.com/office/drawing/2014/main" id="{E7959C8A-CF9D-A028-0EA5-61A262747666}"/>
                </a:ext>
              </a:extLst>
            </p:cNvPr>
            <p:cNvSpPr txBox="1"/>
            <p:nvPr/>
          </p:nvSpPr>
          <p:spPr>
            <a:xfrm>
              <a:off x="4192341" y="2764423"/>
              <a:ext cx="925574" cy="646331"/>
            </a:xfrm>
            <a:prstGeom prst="rect">
              <a:avLst/>
            </a:prstGeom>
            <a:noFill/>
          </p:spPr>
          <p:txBody>
            <a:bodyPr wrap="none" rtlCol="0">
              <a:spAutoFit/>
            </a:bodyPr>
            <a:lstStyle/>
            <a:p>
              <a:pPr algn="ctr"/>
              <a:r>
                <a:rPr lang="en-US" b="1">
                  <a:solidFill>
                    <a:schemeClr val="accent6"/>
                  </a:solidFill>
                </a:rPr>
                <a:t>Prefill</a:t>
              </a:r>
            </a:p>
            <a:p>
              <a:pPr algn="ctr"/>
              <a:r>
                <a:rPr lang="en-US" b="1">
                  <a:solidFill>
                    <a:schemeClr val="accent6"/>
                  </a:solidFill>
                </a:rPr>
                <a:t>stream</a:t>
              </a:r>
            </a:p>
          </p:txBody>
        </p:sp>
        <p:sp>
          <p:nvSpPr>
            <p:cNvPr id="29" name="TextBox 28">
              <a:extLst>
                <a:ext uri="{FF2B5EF4-FFF2-40B4-BE49-F238E27FC236}">
                  <a16:creationId xmlns:a16="http://schemas.microsoft.com/office/drawing/2014/main" id="{4CDA4670-6D14-59C3-81CA-868B9F569E0E}"/>
                </a:ext>
              </a:extLst>
            </p:cNvPr>
            <p:cNvSpPr txBox="1"/>
            <p:nvPr/>
          </p:nvSpPr>
          <p:spPr>
            <a:xfrm>
              <a:off x="7397144" y="2764423"/>
              <a:ext cx="998991" cy="646331"/>
            </a:xfrm>
            <a:prstGeom prst="rect">
              <a:avLst/>
            </a:prstGeom>
            <a:noFill/>
          </p:spPr>
          <p:txBody>
            <a:bodyPr wrap="none" rtlCol="0">
              <a:spAutoFit/>
            </a:bodyPr>
            <a:lstStyle/>
            <a:p>
              <a:pPr algn="ctr"/>
              <a:r>
                <a:rPr lang="en-US" b="1">
                  <a:solidFill>
                    <a:schemeClr val="accent2"/>
                  </a:solidFill>
                </a:rPr>
                <a:t>Decode</a:t>
              </a:r>
            </a:p>
            <a:p>
              <a:pPr algn="ctr"/>
              <a:r>
                <a:rPr lang="en-US" b="1">
                  <a:solidFill>
                    <a:schemeClr val="accent2"/>
                  </a:solidFill>
                </a:rPr>
                <a:t>stream</a:t>
              </a:r>
            </a:p>
          </p:txBody>
        </p:sp>
      </p:grpSp>
      <p:grpSp>
        <p:nvGrpSpPr>
          <p:cNvPr id="71" name="Group 70">
            <a:extLst>
              <a:ext uri="{FF2B5EF4-FFF2-40B4-BE49-F238E27FC236}">
                <a16:creationId xmlns:a16="http://schemas.microsoft.com/office/drawing/2014/main" id="{3FC27F88-A883-EDF1-6413-1496DD7A12DE}"/>
              </a:ext>
            </a:extLst>
          </p:cNvPr>
          <p:cNvGrpSpPr/>
          <p:nvPr/>
        </p:nvGrpSpPr>
        <p:grpSpPr>
          <a:xfrm>
            <a:off x="4099879" y="1466583"/>
            <a:ext cx="2583332" cy="2375652"/>
            <a:chOff x="4099879" y="1466583"/>
            <a:chExt cx="2583332" cy="2375652"/>
          </a:xfrm>
        </p:grpSpPr>
        <p:grpSp>
          <p:nvGrpSpPr>
            <p:cNvPr id="72" name="Group 71">
              <a:extLst>
                <a:ext uri="{FF2B5EF4-FFF2-40B4-BE49-F238E27FC236}">
                  <a16:creationId xmlns:a16="http://schemas.microsoft.com/office/drawing/2014/main" id="{2D89F388-5003-4586-CB0D-E40BF7FA873B}"/>
                </a:ext>
              </a:extLst>
            </p:cNvPr>
            <p:cNvGrpSpPr/>
            <p:nvPr/>
          </p:nvGrpSpPr>
          <p:grpSpPr>
            <a:xfrm>
              <a:off x="5797946" y="1466583"/>
              <a:ext cx="885265" cy="2375652"/>
              <a:chOff x="5600977" y="1909482"/>
              <a:chExt cx="885265" cy="1371046"/>
            </a:xfrm>
          </p:grpSpPr>
          <p:cxnSp>
            <p:nvCxnSpPr>
              <p:cNvPr id="79" name="Straight Connector 78">
                <a:extLst>
                  <a:ext uri="{FF2B5EF4-FFF2-40B4-BE49-F238E27FC236}">
                    <a16:creationId xmlns:a16="http://schemas.microsoft.com/office/drawing/2014/main" id="{1C3FFB00-FEB7-83BF-AB6B-CD79CF73CB80}"/>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75EE9CD2-7F7B-3A03-EFFB-7107688DA564}"/>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7F759FC1-93EF-9BA0-12DD-C09DB4F289BE}"/>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73" name="TextBox 72">
              <a:extLst>
                <a:ext uri="{FF2B5EF4-FFF2-40B4-BE49-F238E27FC236}">
                  <a16:creationId xmlns:a16="http://schemas.microsoft.com/office/drawing/2014/main" id="{5EE7990B-46BF-70BC-AD57-33C85210725E}"/>
                </a:ext>
              </a:extLst>
            </p:cNvPr>
            <p:cNvSpPr txBox="1"/>
            <p:nvPr/>
          </p:nvSpPr>
          <p:spPr>
            <a:xfrm>
              <a:off x="4099879" y="2350170"/>
              <a:ext cx="1712007" cy="646331"/>
            </a:xfrm>
            <a:prstGeom prst="rect">
              <a:avLst/>
            </a:prstGeom>
            <a:noFill/>
          </p:spPr>
          <p:txBody>
            <a:bodyPr wrap="none" rtlCol="0">
              <a:spAutoFit/>
            </a:bodyPr>
            <a:lstStyle/>
            <a:p>
              <a:pPr algn="ctr"/>
              <a:r>
                <a:rPr lang="en-US" b="1"/>
                <a:t>POD-Attention</a:t>
              </a:r>
            </a:p>
            <a:p>
              <a:pPr algn="ctr"/>
              <a:r>
                <a:rPr lang="en-US" b="1"/>
                <a:t>stream</a:t>
              </a:r>
            </a:p>
          </p:txBody>
        </p:sp>
        <p:sp>
          <p:nvSpPr>
            <p:cNvPr id="74" name="Rectangle: Rounded Corners 35">
              <a:extLst>
                <a:ext uri="{FF2B5EF4-FFF2-40B4-BE49-F238E27FC236}">
                  <a16:creationId xmlns:a16="http://schemas.microsoft.com/office/drawing/2014/main" id="{BB3A26D4-66A5-8D8D-78D1-42BD61E1803E}"/>
                </a:ext>
              </a:extLst>
            </p:cNvPr>
            <p:cNvSpPr/>
            <p:nvPr/>
          </p:nvSpPr>
          <p:spPr>
            <a:xfrm>
              <a:off x="5903581" y="3372244"/>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75" name="Rectangle: Rounded Corners 37">
              <a:extLst>
                <a:ext uri="{FF2B5EF4-FFF2-40B4-BE49-F238E27FC236}">
                  <a16:creationId xmlns:a16="http://schemas.microsoft.com/office/drawing/2014/main" id="{3B448C86-5E48-3DE6-D132-A535016753A5}"/>
                </a:ext>
              </a:extLst>
            </p:cNvPr>
            <p:cNvSpPr/>
            <p:nvPr/>
          </p:nvSpPr>
          <p:spPr>
            <a:xfrm>
              <a:off x="5910549" y="2918353"/>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76" name="Rectangle: Rounded Corners 38">
              <a:extLst>
                <a:ext uri="{FF2B5EF4-FFF2-40B4-BE49-F238E27FC236}">
                  <a16:creationId xmlns:a16="http://schemas.microsoft.com/office/drawing/2014/main" id="{C7094AA5-753C-FEF4-4DDB-CDE8FFACA972}"/>
                </a:ext>
              </a:extLst>
            </p:cNvPr>
            <p:cNvSpPr/>
            <p:nvPr/>
          </p:nvSpPr>
          <p:spPr>
            <a:xfrm>
              <a:off x="5910548" y="2453865"/>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77" name="Rectangle: Rounded Corners 49">
              <a:extLst>
                <a:ext uri="{FF2B5EF4-FFF2-40B4-BE49-F238E27FC236}">
                  <a16:creationId xmlns:a16="http://schemas.microsoft.com/office/drawing/2014/main" id="{77939EB3-DF91-75D6-E4A8-1E7364CB66E9}"/>
                </a:ext>
              </a:extLst>
            </p:cNvPr>
            <p:cNvSpPr/>
            <p:nvPr/>
          </p:nvSpPr>
          <p:spPr>
            <a:xfrm>
              <a:off x="5917520" y="1986059"/>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78" name="Rectangle: Rounded Corners 50">
              <a:extLst>
                <a:ext uri="{FF2B5EF4-FFF2-40B4-BE49-F238E27FC236}">
                  <a16:creationId xmlns:a16="http://schemas.microsoft.com/office/drawing/2014/main" id="{1F7D7B0A-55F2-4C27-0E3A-DD5715DD4A6F}"/>
                </a:ext>
              </a:extLst>
            </p:cNvPr>
            <p:cNvSpPr/>
            <p:nvPr/>
          </p:nvSpPr>
          <p:spPr>
            <a:xfrm>
              <a:off x="5906799" y="1519988"/>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grpSp>
      <p:sp>
        <p:nvSpPr>
          <p:cNvPr id="3" name="TextBox 2">
            <a:extLst>
              <a:ext uri="{FF2B5EF4-FFF2-40B4-BE49-F238E27FC236}">
                <a16:creationId xmlns:a16="http://schemas.microsoft.com/office/drawing/2014/main" id="{A0068E32-3847-9764-D2F4-CDF8014ECD13}"/>
              </a:ext>
            </a:extLst>
          </p:cNvPr>
          <p:cNvSpPr txBox="1"/>
          <p:nvPr/>
        </p:nvSpPr>
        <p:spPr>
          <a:xfrm>
            <a:off x="8766211" y="2441257"/>
            <a:ext cx="2421818" cy="646331"/>
          </a:xfrm>
          <a:prstGeom prst="rect">
            <a:avLst/>
          </a:prstGeom>
          <a:noFill/>
        </p:spPr>
        <p:txBody>
          <a:bodyPr wrap="none" rtlCol="0">
            <a:spAutoFit/>
          </a:bodyPr>
          <a:lstStyle/>
          <a:p>
            <a:pPr algn="ctr"/>
            <a:r>
              <a:rPr lang="en-US" b="1">
                <a:solidFill>
                  <a:schemeClr val="accent6"/>
                </a:solidFill>
              </a:rPr>
              <a:t>Green = Prefill CTA</a:t>
            </a:r>
          </a:p>
          <a:p>
            <a:pPr algn="ctr"/>
            <a:r>
              <a:rPr lang="en-US" b="1">
                <a:solidFill>
                  <a:schemeClr val="accent2"/>
                </a:solidFill>
              </a:rPr>
              <a:t>Orange = Decode CTA</a:t>
            </a:r>
          </a:p>
        </p:txBody>
      </p:sp>
    </p:spTree>
    <p:extLst>
      <p:ext uri="{BB962C8B-B14F-4D97-AF65-F5344CB8AC3E}">
        <p14:creationId xmlns:p14="http://schemas.microsoft.com/office/powerpoint/2010/main" val="104770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1"/>
                                        </p:tgtEl>
                                      </p:cBhvr>
                                    </p:animEffect>
                                    <p:set>
                                      <p:cBhvr>
                                        <p:cTn id="7" dur="1" fill="hold">
                                          <p:stCondLst>
                                            <p:cond delay="499"/>
                                          </p:stCondLst>
                                        </p:cTn>
                                        <p:tgtEl>
                                          <p:spTgt spid="6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par>
                                <p:cTn id="12" presetID="10" presetClass="entr" presetSubtype="0" fill="hold" nodeType="withEffect">
                                  <p:stCondLst>
                                    <p:cond delay="0"/>
                                  </p:stCondLst>
                                  <p:childTnLst>
                                    <p:set>
                                      <p:cBhvr>
                                        <p:cTn id="13" dur="1" fill="hold">
                                          <p:stCondLst>
                                            <p:cond delay="0"/>
                                          </p:stCondLst>
                                        </p:cTn>
                                        <p:tgtEl>
                                          <p:spTgt spid="28">
                                            <p:txEl>
                                              <p:pRg st="0" end="0"/>
                                            </p:txEl>
                                          </p:spTgt>
                                        </p:tgtEl>
                                        <p:attrNameLst>
                                          <p:attrName>style.visibility</p:attrName>
                                        </p:attrNameLst>
                                      </p:cBhvr>
                                      <p:to>
                                        <p:strVal val="visible"/>
                                      </p:to>
                                    </p:set>
                                    <p:animEffect transition="in" filter="fade">
                                      <p:cBhvr>
                                        <p:cTn id="14"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4CE8-9FF5-C41E-51D5-599807163E08}"/>
              </a:ext>
            </a:extLst>
          </p:cNvPr>
          <p:cNvSpPr>
            <a:spLocks noGrp="1"/>
          </p:cNvSpPr>
          <p:nvPr>
            <p:ph type="title"/>
          </p:nvPr>
        </p:nvSpPr>
        <p:spPr/>
        <p:txBody>
          <a:bodyPr/>
          <a:lstStyle/>
          <a:p>
            <a:r>
              <a:rPr lang="en-US"/>
              <a:t>POD-Attention: SM-aware CTA scheduling</a:t>
            </a:r>
          </a:p>
        </p:txBody>
      </p:sp>
      <p:sp>
        <p:nvSpPr>
          <p:cNvPr id="8" name="Rectangle: Rounded Corners 7">
            <a:extLst>
              <a:ext uri="{FF2B5EF4-FFF2-40B4-BE49-F238E27FC236}">
                <a16:creationId xmlns:a16="http://schemas.microsoft.com/office/drawing/2014/main" id="{497D3BFB-7A7F-DF26-A115-5EBBBDC6A386}"/>
              </a:ext>
            </a:extLst>
          </p:cNvPr>
          <p:cNvSpPr/>
          <p:nvPr/>
        </p:nvSpPr>
        <p:spPr>
          <a:xfrm>
            <a:off x="2214880" y="4473345"/>
            <a:ext cx="7762240" cy="132556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D783AFE-E90C-2D5B-7256-FE11352FEBB8}"/>
              </a:ext>
            </a:extLst>
          </p:cNvPr>
          <p:cNvGrpSpPr/>
          <p:nvPr/>
        </p:nvGrpSpPr>
        <p:grpSpPr>
          <a:xfrm>
            <a:off x="2576698" y="4613435"/>
            <a:ext cx="2057400" cy="1038063"/>
            <a:chOff x="1320799" y="2978524"/>
            <a:chExt cx="1530774" cy="1038063"/>
          </a:xfrm>
        </p:grpSpPr>
        <p:sp>
          <p:nvSpPr>
            <p:cNvPr id="9" name="Rectangle 8">
              <a:extLst>
                <a:ext uri="{FF2B5EF4-FFF2-40B4-BE49-F238E27FC236}">
                  <a16:creationId xmlns:a16="http://schemas.microsoft.com/office/drawing/2014/main" id="{217D6D67-F4B2-3C64-6CCE-12012C818CC1}"/>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9">
              <a:extLst>
                <a:ext uri="{FF2B5EF4-FFF2-40B4-BE49-F238E27FC236}">
                  <a16:creationId xmlns:a16="http://schemas.microsoft.com/office/drawing/2014/main" id="{5BF3C5B6-9D50-E069-42F7-942CD3E0D41A}"/>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11" name="TextBox 10">
              <a:extLst>
                <a:ext uri="{FF2B5EF4-FFF2-40B4-BE49-F238E27FC236}">
                  <a16:creationId xmlns:a16="http://schemas.microsoft.com/office/drawing/2014/main" id="{0EE145E0-C275-E569-5F64-3B0D1AF5B72D}"/>
                </a:ext>
              </a:extLst>
            </p:cNvPr>
            <p:cNvSpPr txBox="1"/>
            <p:nvPr/>
          </p:nvSpPr>
          <p:spPr>
            <a:xfrm>
              <a:off x="1879790" y="2978524"/>
              <a:ext cx="426029" cy="307777"/>
            </a:xfrm>
            <a:prstGeom prst="rect">
              <a:avLst/>
            </a:prstGeom>
            <a:noFill/>
          </p:spPr>
          <p:txBody>
            <a:bodyPr wrap="none" rtlCol="0">
              <a:spAutoFit/>
            </a:bodyPr>
            <a:lstStyle/>
            <a:p>
              <a:pPr algn="ctr"/>
              <a:r>
                <a:rPr lang="en-US" sz="1400" b="1"/>
                <a:t>SM 0</a:t>
              </a:r>
            </a:p>
          </p:txBody>
        </p:sp>
      </p:grpSp>
      <p:grpSp>
        <p:nvGrpSpPr>
          <p:cNvPr id="13" name="Group 12">
            <a:extLst>
              <a:ext uri="{FF2B5EF4-FFF2-40B4-BE49-F238E27FC236}">
                <a16:creationId xmlns:a16="http://schemas.microsoft.com/office/drawing/2014/main" id="{7285EC70-247D-C68A-CA76-37096DE2F773}"/>
              </a:ext>
            </a:extLst>
          </p:cNvPr>
          <p:cNvGrpSpPr/>
          <p:nvPr/>
        </p:nvGrpSpPr>
        <p:grpSpPr>
          <a:xfrm>
            <a:off x="5081953" y="4613435"/>
            <a:ext cx="2057400" cy="1038063"/>
            <a:chOff x="1320799" y="2978524"/>
            <a:chExt cx="1530774" cy="1038063"/>
          </a:xfrm>
        </p:grpSpPr>
        <p:sp>
          <p:nvSpPr>
            <p:cNvPr id="14" name="Rectangle 13">
              <a:extLst>
                <a:ext uri="{FF2B5EF4-FFF2-40B4-BE49-F238E27FC236}">
                  <a16:creationId xmlns:a16="http://schemas.microsoft.com/office/drawing/2014/main" id="{B4ABEDA9-8D68-59D5-3BED-FCFF9B07DFF9}"/>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0FD575B9-2EB6-10CB-9DAD-46CC5697DE8A}"/>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16" name="TextBox 15">
              <a:extLst>
                <a:ext uri="{FF2B5EF4-FFF2-40B4-BE49-F238E27FC236}">
                  <a16:creationId xmlns:a16="http://schemas.microsoft.com/office/drawing/2014/main" id="{EFB7AFD7-03EE-8429-E046-27F23DB9770C}"/>
                </a:ext>
              </a:extLst>
            </p:cNvPr>
            <p:cNvSpPr txBox="1"/>
            <p:nvPr/>
          </p:nvSpPr>
          <p:spPr>
            <a:xfrm>
              <a:off x="1873172" y="2978524"/>
              <a:ext cx="426029" cy="307777"/>
            </a:xfrm>
            <a:prstGeom prst="rect">
              <a:avLst/>
            </a:prstGeom>
            <a:noFill/>
          </p:spPr>
          <p:txBody>
            <a:bodyPr wrap="none" rtlCol="0">
              <a:spAutoFit/>
            </a:bodyPr>
            <a:lstStyle/>
            <a:p>
              <a:pPr algn="ctr"/>
              <a:r>
                <a:rPr lang="en-US" sz="1400" b="1"/>
                <a:t>SM 1</a:t>
              </a:r>
            </a:p>
          </p:txBody>
        </p:sp>
      </p:grpSp>
      <p:grpSp>
        <p:nvGrpSpPr>
          <p:cNvPr id="17" name="Group 16">
            <a:extLst>
              <a:ext uri="{FF2B5EF4-FFF2-40B4-BE49-F238E27FC236}">
                <a16:creationId xmlns:a16="http://schemas.microsoft.com/office/drawing/2014/main" id="{AF425698-559F-4848-D1E1-6510D43AACD2}"/>
              </a:ext>
            </a:extLst>
          </p:cNvPr>
          <p:cNvGrpSpPr/>
          <p:nvPr/>
        </p:nvGrpSpPr>
        <p:grpSpPr>
          <a:xfrm>
            <a:off x="7587207" y="4613435"/>
            <a:ext cx="2057400" cy="1038063"/>
            <a:chOff x="1320799" y="2978524"/>
            <a:chExt cx="1530774" cy="1038063"/>
          </a:xfrm>
        </p:grpSpPr>
        <p:sp>
          <p:nvSpPr>
            <p:cNvPr id="18" name="Rectangle 17">
              <a:extLst>
                <a:ext uri="{FF2B5EF4-FFF2-40B4-BE49-F238E27FC236}">
                  <a16:creationId xmlns:a16="http://schemas.microsoft.com/office/drawing/2014/main" id="{C745B2F7-B2DE-6BAA-1D8A-7F98EAFCFB69}"/>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CA51FCAC-0283-CA82-43DA-EE1E7385EB62}"/>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20" name="TextBox 19">
              <a:extLst>
                <a:ext uri="{FF2B5EF4-FFF2-40B4-BE49-F238E27FC236}">
                  <a16:creationId xmlns:a16="http://schemas.microsoft.com/office/drawing/2014/main" id="{80DEE2DE-6293-358E-03E9-7605E76084B2}"/>
                </a:ext>
              </a:extLst>
            </p:cNvPr>
            <p:cNvSpPr txBox="1"/>
            <p:nvPr/>
          </p:nvSpPr>
          <p:spPr>
            <a:xfrm>
              <a:off x="1873172" y="2978524"/>
              <a:ext cx="426029" cy="307777"/>
            </a:xfrm>
            <a:prstGeom prst="rect">
              <a:avLst/>
            </a:prstGeom>
            <a:noFill/>
          </p:spPr>
          <p:txBody>
            <a:bodyPr wrap="none" rtlCol="0">
              <a:spAutoFit/>
            </a:bodyPr>
            <a:lstStyle/>
            <a:p>
              <a:pPr algn="ctr"/>
              <a:r>
                <a:rPr lang="en-US" sz="1400" b="1"/>
                <a:t>SM 2</a:t>
              </a:r>
            </a:p>
          </p:txBody>
        </p:sp>
      </p:grpSp>
      <p:grpSp>
        <p:nvGrpSpPr>
          <p:cNvPr id="22" name="Group 21">
            <a:extLst>
              <a:ext uri="{FF2B5EF4-FFF2-40B4-BE49-F238E27FC236}">
                <a16:creationId xmlns:a16="http://schemas.microsoft.com/office/drawing/2014/main" id="{5BBC981C-2BA9-5A5C-D7EA-4F14B70E5895}"/>
              </a:ext>
            </a:extLst>
          </p:cNvPr>
          <p:cNvGrpSpPr/>
          <p:nvPr/>
        </p:nvGrpSpPr>
        <p:grpSpPr>
          <a:xfrm>
            <a:off x="5797946" y="1466583"/>
            <a:ext cx="885265" cy="2375652"/>
            <a:chOff x="5600977" y="1909482"/>
            <a:chExt cx="885265" cy="1371046"/>
          </a:xfrm>
        </p:grpSpPr>
        <p:cxnSp>
          <p:nvCxnSpPr>
            <p:cNvPr id="40" name="Straight Connector 39">
              <a:extLst>
                <a:ext uri="{FF2B5EF4-FFF2-40B4-BE49-F238E27FC236}">
                  <a16:creationId xmlns:a16="http://schemas.microsoft.com/office/drawing/2014/main" id="{59D8981B-C77C-BBE3-77FB-81E2F1416ED9}"/>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B00F4F8F-D7DA-BECB-94A1-4EE0C1837CBD}"/>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D10B2EE-CEF8-F0F6-932D-18D13ACE2F82}"/>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26" name="Rectangle: Rounded Corners 25">
            <a:extLst>
              <a:ext uri="{FF2B5EF4-FFF2-40B4-BE49-F238E27FC236}">
                <a16:creationId xmlns:a16="http://schemas.microsoft.com/office/drawing/2014/main" id="{A01A2169-5F7D-36F6-657C-07C61BBDAED2}"/>
              </a:ext>
            </a:extLst>
          </p:cNvPr>
          <p:cNvSpPr/>
          <p:nvPr/>
        </p:nvSpPr>
        <p:spPr>
          <a:xfrm>
            <a:off x="4863570" y="3904933"/>
            <a:ext cx="2723637" cy="502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CTA scheduler</a:t>
            </a:r>
          </a:p>
        </p:txBody>
      </p:sp>
      <p:sp>
        <p:nvSpPr>
          <p:cNvPr id="27" name="TextBox 26">
            <a:extLst>
              <a:ext uri="{FF2B5EF4-FFF2-40B4-BE49-F238E27FC236}">
                <a16:creationId xmlns:a16="http://schemas.microsoft.com/office/drawing/2014/main" id="{BDF2FDD1-44CB-2200-8CA8-F8AF5075A13B}"/>
              </a:ext>
            </a:extLst>
          </p:cNvPr>
          <p:cNvSpPr txBox="1"/>
          <p:nvPr/>
        </p:nvSpPr>
        <p:spPr>
          <a:xfrm>
            <a:off x="4099879" y="2350170"/>
            <a:ext cx="1712007" cy="646331"/>
          </a:xfrm>
          <a:prstGeom prst="rect">
            <a:avLst/>
          </a:prstGeom>
          <a:noFill/>
        </p:spPr>
        <p:txBody>
          <a:bodyPr wrap="none" rtlCol="0">
            <a:spAutoFit/>
          </a:bodyPr>
          <a:lstStyle/>
          <a:p>
            <a:pPr algn="ctr"/>
            <a:r>
              <a:rPr lang="en-US" b="1"/>
              <a:t>POD-Attention</a:t>
            </a:r>
          </a:p>
          <a:p>
            <a:pPr algn="ctr"/>
            <a:r>
              <a:rPr lang="en-US" b="1"/>
              <a:t>stream</a:t>
            </a:r>
          </a:p>
        </p:txBody>
      </p:sp>
      <p:sp>
        <p:nvSpPr>
          <p:cNvPr id="36" name="Rectangle: Rounded Corners 35">
            <a:extLst>
              <a:ext uri="{FF2B5EF4-FFF2-40B4-BE49-F238E27FC236}">
                <a16:creationId xmlns:a16="http://schemas.microsoft.com/office/drawing/2014/main" id="{738F8011-4A59-33CB-D38C-878632194645}"/>
              </a:ext>
            </a:extLst>
          </p:cNvPr>
          <p:cNvSpPr/>
          <p:nvPr/>
        </p:nvSpPr>
        <p:spPr>
          <a:xfrm>
            <a:off x="5903581" y="3372244"/>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8" name="Rectangle: Rounded Corners 37">
            <a:extLst>
              <a:ext uri="{FF2B5EF4-FFF2-40B4-BE49-F238E27FC236}">
                <a16:creationId xmlns:a16="http://schemas.microsoft.com/office/drawing/2014/main" id="{4B5A564C-30B6-00BB-8D08-E06C4B2ED063}"/>
              </a:ext>
            </a:extLst>
          </p:cNvPr>
          <p:cNvSpPr/>
          <p:nvPr/>
        </p:nvSpPr>
        <p:spPr>
          <a:xfrm>
            <a:off x="5910549" y="2918353"/>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9" name="Rectangle: Rounded Corners 38">
            <a:extLst>
              <a:ext uri="{FF2B5EF4-FFF2-40B4-BE49-F238E27FC236}">
                <a16:creationId xmlns:a16="http://schemas.microsoft.com/office/drawing/2014/main" id="{15E97D9A-7E82-4DBE-E3BD-148A63DF34CF}"/>
              </a:ext>
            </a:extLst>
          </p:cNvPr>
          <p:cNvSpPr/>
          <p:nvPr/>
        </p:nvSpPr>
        <p:spPr>
          <a:xfrm>
            <a:off x="5910548" y="2453865"/>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41" name="Rectangle: Rounded Corners 40">
            <a:extLst>
              <a:ext uri="{FF2B5EF4-FFF2-40B4-BE49-F238E27FC236}">
                <a16:creationId xmlns:a16="http://schemas.microsoft.com/office/drawing/2014/main" id="{FBD9AE6F-D55E-4147-88D3-D338DAD66586}"/>
              </a:ext>
            </a:extLst>
          </p:cNvPr>
          <p:cNvSpPr/>
          <p:nvPr/>
        </p:nvSpPr>
        <p:spPr>
          <a:xfrm>
            <a:off x="2723872"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42" name="Rectangle: Rounded Corners 41">
            <a:extLst>
              <a:ext uri="{FF2B5EF4-FFF2-40B4-BE49-F238E27FC236}">
                <a16:creationId xmlns:a16="http://schemas.microsoft.com/office/drawing/2014/main" id="{5BDE48CD-F7BF-6298-B399-01B7A7F80D4C}"/>
              </a:ext>
            </a:extLst>
          </p:cNvPr>
          <p:cNvSpPr/>
          <p:nvPr/>
        </p:nvSpPr>
        <p:spPr>
          <a:xfrm>
            <a:off x="5228339"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43" name="Rectangle: Rounded Corners 42">
            <a:extLst>
              <a:ext uri="{FF2B5EF4-FFF2-40B4-BE49-F238E27FC236}">
                <a16:creationId xmlns:a16="http://schemas.microsoft.com/office/drawing/2014/main" id="{1E10452E-2EF6-8366-A036-9B0B21927889}"/>
              </a:ext>
            </a:extLst>
          </p:cNvPr>
          <p:cNvSpPr/>
          <p:nvPr/>
        </p:nvSpPr>
        <p:spPr>
          <a:xfrm>
            <a:off x="7736078" y="493078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 name="Rectangle: Rounded Corners 2">
            <a:extLst>
              <a:ext uri="{FF2B5EF4-FFF2-40B4-BE49-F238E27FC236}">
                <a16:creationId xmlns:a16="http://schemas.microsoft.com/office/drawing/2014/main" id="{E42ECC9C-A51D-1E17-2E66-4D7AFCA9F379}"/>
              </a:ext>
            </a:extLst>
          </p:cNvPr>
          <p:cNvSpPr/>
          <p:nvPr/>
        </p:nvSpPr>
        <p:spPr>
          <a:xfrm>
            <a:off x="3830996" y="493078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7" name="Rectangle: Rounded Corners 6">
            <a:extLst>
              <a:ext uri="{FF2B5EF4-FFF2-40B4-BE49-F238E27FC236}">
                <a16:creationId xmlns:a16="http://schemas.microsoft.com/office/drawing/2014/main" id="{BECDD36F-A7C2-CC13-B42E-96B5CC111583}"/>
              </a:ext>
            </a:extLst>
          </p:cNvPr>
          <p:cNvSpPr/>
          <p:nvPr/>
        </p:nvSpPr>
        <p:spPr>
          <a:xfrm>
            <a:off x="8808071" y="493047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50" name="Rectangle: Rounded Corners 49">
            <a:extLst>
              <a:ext uri="{FF2B5EF4-FFF2-40B4-BE49-F238E27FC236}">
                <a16:creationId xmlns:a16="http://schemas.microsoft.com/office/drawing/2014/main" id="{4309291F-D234-A209-ED3C-1798CF924C5D}"/>
              </a:ext>
            </a:extLst>
          </p:cNvPr>
          <p:cNvSpPr/>
          <p:nvPr/>
        </p:nvSpPr>
        <p:spPr>
          <a:xfrm>
            <a:off x="5917520" y="1986059"/>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51" name="Rectangle: Rounded Corners 50">
            <a:extLst>
              <a:ext uri="{FF2B5EF4-FFF2-40B4-BE49-F238E27FC236}">
                <a16:creationId xmlns:a16="http://schemas.microsoft.com/office/drawing/2014/main" id="{1D652372-9CD3-2EBF-35E3-4888BC4940CB}"/>
              </a:ext>
            </a:extLst>
          </p:cNvPr>
          <p:cNvSpPr/>
          <p:nvPr/>
        </p:nvSpPr>
        <p:spPr>
          <a:xfrm>
            <a:off x="5906799" y="1519988"/>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23" name="TextBox 22">
            <a:extLst>
              <a:ext uri="{FF2B5EF4-FFF2-40B4-BE49-F238E27FC236}">
                <a16:creationId xmlns:a16="http://schemas.microsoft.com/office/drawing/2014/main" id="{12F9DCCC-19A0-6834-60A6-41210C167D19}"/>
              </a:ext>
            </a:extLst>
          </p:cNvPr>
          <p:cNvSpPr txBox="1"/>
          <p:nvPr/>
        </p:nvSpPr>
        <p:spPr>
          <a:xfrm>
            <a:off x="2636685" y="6325467"/>
            <a:ext cx="1955215" cy="369332"/>
          </a:xfrm>
          <a:prstGeom prst="rect">
            <a:avLst/>
          </a:prstGeom>
          <a:noFill/>
        </p:spPr>
        <p:txBody>
          <a:bodyPr wrap="none" rtlCol="0">
            <a:spAutoFit/>
          </a:bodyPr>
          <a:lstStyle/>
          <a:p>
            <a:pPr algn="ctr"/>
            <a:r>
              <a:rPr lang="en-US" b="1"/>
              <a:t>SM counter array</a:t>
            </a:r>
          </a:p>
        </p:txBody>
      </p:sp>
      <p:sp>
        <p:nvSpPr>
          <p:cNvPr id="24" name="Rectangle 23">
            <a:extLst>
              <a:ext uri="{FF2B5EF4-FFF2-40B4-BE49-F238E27FC236}">
                <a16:creationId xmlns:a16="http://schemas.microsoft.com/office/drawing/2014/main" id="{F43E9125-C181-04E2-764B-751F073502B5}"/>
              </a:ext>
            </a:extLst>
          </p:cNvPr>
          <p:cNvSpPr/>
          <p:nvPr/>
        </p:nvSpPr>
        <p:spPr>
          <a:xfrm>
            <a:off x="3063207" y="6114517"/>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2</a:t>
            </a:r>
          </a:p>
        </p:txBody>
      </p:sp>
      <p:sp>
        <p:nvSpPr>
          <p:cNvPr id="25" name="Rectangle 24">
            <a:extLst>
              <a:ext uri="{FF2B5EF4-FFF2-40B4-BE49-F238E27FC236}">
                <a16:creationId xmlns:a16="http://schemas.microsoft.com/office/drawing/2014/main" id="{E8A0692D-371D-E6FF-95D6-19CEAE8353EA}"/>
              </a:ext>
            </a:extLst>
          </p:cNvPr>
          <p:cNvSpPr/>
          <p:nvPr/>
        </p:nvSpPr>
        <p:spPr>
          <a:xfrm>
            <a:off x="3419732" y="6113105"/>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1</a:t>
            </a:r>
          </a:p>
        </p:txBody>
      </p:sp>
      <p:sp>
        <p:nvSpPr>
          <p:cNvPr id="28" name="Rectangle 27">
            <a:extLst>
              <a:ext uri="{FF2B5EF4-FFF2-40B4-BE49-F238E27FC236}">
                <a16:creationId xmlns:a16="http://schemas.microsoft.com/office/drawing/2014/main" id="{42AB4CC2-796F-9504-DE8D-222326C49BBE}"/>
              </a:ext>
            </a:extLst>
          </p:cNvPr>
          <p:cNvSpPr/>
          <p:nvPr/>
        </p:nvSpPr>
        <p:spPr>
          <a:xfrm>
            <a:off x="3780582" y="6109890"/>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2</a:t>
            </a:r>
          </a:p>
        </p:txBody>
      </p:sp>
      <p:sp>
        <p:nvSpPr>
          <p:cNvPr id="49" name="Rectangle 48">
            <a:extLst>
              <a:ext uri="{FF2B5EF4-FFF2-40B4-BE49-F238E27FC236}">
                <a16:creationId xmlns:a16="http://schemas.microsoft.com/office/drawing/2014/main" id="{707BA774-A871-7254-26BB-835232B3567E}"/>
              </a:ext>
            </a:extLst>
          </p:cNvPr>
          <p:cNvSpPr/>
          <p:nvPr/>
        </p:nvSpPr>
        <p:spPr>
          <a:xfrm>
            <a:off x="5922905" y="6126725"/>
            <a:ext cx="359153" cy="228600"/>
          </a:xfrm>
          <a:prstGeom prst="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a:t>3</a:t>
            </a:r>
          </a:p>
        </p:txBody>
      </p:sp>
      <p:sp>
        <p:nvSpPr>
          <p:cNvPr id="52" name="Rectangle 51">
            <a:extLst>
              <a:ext uri="{FF2B5EF4-FFF2-40B4-BE49-F238E27FC236}">
                <a16:creationId xmlns:a16="http://schemas.microsoft.com/office/drawing/2014/main" id="{6F946A5E-70A8-23DD-038C-9E7228AC8D7D}"/>
              </a:ext>
            </a:extLst>
          </p:cNvPr>
          <p:cNvSpPr/>
          <p:nvPr/>
        </p:nvSpPr>
        <p:spPr>
          <a:xfrm>
            <a:off x="8490326" y="6134240"/>
            <a:ext cx="359153" cy="228600"/>
          </a:xfrm>
          <a:prstGeom prst="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a:t>2</a:t>
            </a:r>
          </a:p>
        </p:txBody>
      </p:sp>
      <p:sp>
        <p:nvSpPr>
          <p:cNvPr id="53" name="TextBox 52">
            <a:extLst>
              <a:ext uri="{FF2B5EF4-FFF2-40B4-BE49-F238E27FC236}">
                <a16:creationId xmlns:a16="http://schemas.microsoft.com/office/drawing/2014/main" id="{FF7B7643-419C-DD42-5EAE-848CD2C7CCCB}"/>
              </a:ext>
            </a:extLst>
          </p:cNvPr>
          <p:cNvSpPr txBox="1"/>
          <p:nvPr/>
        </p:nvSpPr>
        <p:spPr>
          <a:xfrm>
            <a:off x="5257926" y="6363202"/>
            <a:ext cx="1677511" cy="369332"/>
          </a:xfrm>
          <a:prstGeom prst="rect">
            <a:avLst/>
          </a:prstGeom>
          <a:noFill/>
        </p:spPr>
        <p:txBody>
          <a:bodyPr wrap="none" rtlCol="0">
            <a:spAutoFit/>
          </a:bodyPr>
          <a:lstStyle/>
          <a:p>
            <a:pPr algn="ctr"/>
            <a:r>
              <a:rPr lang="en-US" b="1"/>
              <a:t>Prefill counter</a:t>
            </a:r>
          </a:p>
        </p:txBody>
      </p:sp>
      <p:sp>
        <p:nvSpPr>
          <p:cNvPr id="54" name="TextBox 53">
            <a:extLst>
              <a:ext uri="{FF2B5EF4-FFF2-40B4-BE49-F238E27FC236}">
                <a16:creationId xmlns:a16="http://schemas.microsoft.com/office/drawing/2014/main" id="{57FDAEC1-31B2-FC2B-43AF-762B56D9EA3D}"/>
              </a:ext>
            </a:extLst>
          </p:cNvPr>
          <p:cNvSpPr txBox="1"/>
          <p:nvPr/>
        </p:nvSpPr>
        <p:spPr>
          <a:xfrm>
            <a:off x="7736078" y="6325467"/>
            <a:ext cx="1866665" cy="369332"/>
          </a:xfrm>
          <a:prstGeom prst="rect">
            <a:avLst/>
          </a:prstGeom>
          <a:noFill/>
        </p:spPr>
        <p:txBody>
          <a:bodyPr wrap="none" rtlCol="0">
            <a:spAutoFit/>
          </a:bodyPr>
          <a:lstStyle/>
          <a:p>
            <a:pPr algn="ctr"/>
            <a:r>
              <a:rPr lang="en-US" b="1"/>
              <a:t>Decode counter</a:t>
            </a:r>
          </a:p>
        </p:txBody>
      </p:sp>
      <p:sp>
        <p:nvSpPr>
          <p:cNvPr id="5" name="Slide Number Placeholder 4">
            <a:extLst>
              <a:ext uri="{FF2B5EF4-FFF2-40B4-BE49-F238E27FC236}">
                <a16:creationId xmlns:a16="http://schemas.microsoft.com/office/drawing/2014/main" id="{27B7F9A4-7043-C820-2D78-3D5ACED8D7AA}"/>
              </a:ext>
            </a:extLst>
          </p:cNvPr>
          <p:cNvSpPr>
            <a:spLocks noGrp="1"/>
          </p:cNvSpPr>
          <p:nvPr>
            <p:ph type="sldNum" sz="quarter" idx="12"/>
          </p:nvPr>
        </p:nvSpPr>
        <p:spPr/>
        <p:txBody>
          <a:bodyPr/>
          <a:lstStyle/>
          <a:p>
            <a:fld id="{540F1414-8D08-AD42-BD03-FC55440D38D1}" type="slidenum">
              <a:rPr lang="en-US" smtClean="0"/>
              <a:t>19</a:t>
            </a:fld>
            <a:endParaRPr lang="en-US"/>
          </a:p>
        </p:txBody>
      </p:sp>
      <p:sp>
        <p:nvSpPr>
          <p:cNvPr id="21" name="TextBox 20">
            <a:extLst>
              <a:ext uri="{FF2B5EF4-FFF2-40B4-BE49-F238E27FC236}">
                <a16:creationId xmlns:a16="http://schemas.microsoft.com/office/drawing/2014/main" id="{4E7D9636-7DC7-C954-F776-60110A1DD60F}"/>
              </a:ext>
            </a:extLst>
          </p:cNvPr>
          <p:cNvSpPr txBox="1"/>
          <p:nvPr/>
        </p:nvSpPr>
        <p:spPr>
          <a:xfrm>
            <a:off x="8396135" y="2388238"/>
            <a:ext cx="2421818" cy="646331"/>
          </a:xfrm>
          <a:prstGeom prst="rect">
            <a:avLst/>
          </a:prstGeom>
          <a:noFill/>
        </p:spPr>
        <p:txBody>
          <a:bodyPr wrap="none" rtlCol="0">
            <a:spAutoFit/>
          </a:bodyPr>
          <a:lstStyle/>
          <a:p>
            <a:pPr algn="ctr"/>
            <a:r>
              <a:rPr lang="en-US" b="1">
                <a:solidFill>
                  <a:schemeClr val="accent6"/>
                </a:solidFill>
              </a:rPr>
              <a:t>Green = Prefill CTA</a:t>
            </a:r>
          </a:p>
          <a:p>
            <a:pPr algn="ctr"/>
            <a:r>
              <a:rPr lang="en-US" b="1">
                <a:solidFill>
                  <a:schemeClr val="accent2"/>
                </a:solidFill>
              </a:rPr>
              <a:t>Orange = Decode CTA</a:t>
            </a:r>
          </a:p>
        </p:txBody>
      </p:sp>
    </p:spTree>
    <p:extLst>
      <p:ext uri="{BB962C8B-B14F-4D97-AF65-F5344CB8AC3E}">
        <p14:creationId xmlns:p14="http://schemas.microsoft.com/office/powerpoint/2010/main" val="349003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8" grpId="0" animBg="1"/>
      <p:bldP spid="49" grpId="0" animBg="1"/>
      <p:bldP spid="52" grpId="0" animBg="1"/>
      <p:bldP spid="53" grpId="0"/>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223A-086F-E8D8-A40C-B2D9F8F4DA7F}"/>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46C00203-5B73-138B-7E67-2ECD345E94C5}"/>
              </a:ext>
            </a:extLst>
          </p:cNvPr>
          <p:cNvSpPr>
            <a:spLocks noGrp="1"/>
          </p:cNvSpPr>
          <p:nvPr>
            <p:ph idx="1"/>
          </p:nvPr>
        </p:nvSpPr>
        <p:spPr>
          <a:xfrm>
            <a:off x="838200" y="1602344"/>
            <a:ext cx="10515600" cy="4351338"/>
          </a:xfrm>
        </p:spPr>
        <p:txBody>
          <a:bodyPr vert="horz" lIns="91440" tIns="45720" rIns="91440" bIns="45720" rtlCol="0" anchor="t">
            <a:normAutofit/>
          </a:bodyPr>
          <a:lstStyle/>
          <a:p>
            <a:pPr>
              <a:lnSpc>
                <a:spcPct val="150000"/>
              </a:lnSpc>
            </a:pPr>
            <a:r>
              <a:rPr lang="en-US"/>
              <a:t>LLM Inference and Hybrid Batching</a:t>
            </a:r>
          </a:p>
          <a:p>
            <a:pPr>
              <a:lnSpc>
                <a:spcPct val="150000"/>
              </a:lnSpc>
            </a:pPr>
            <a:r>
              <a:rPr lang="en-US"/>
              <a:t>Motivation for POD-Attention</a:t>
            </a:r>
          </a:p>
          <a:p>
            <a:pPr>
              <a:lnSpc>
                <a:spcPct val="150000"/>
              </a:lnSpc>
            </a:pPr>
            <a:r>
              <a:rPr lang="en-US"/>
              <a:t>GPU microarchitectural background and kernel fusion</a:t>
            </a:r>
          </a:p>
          <a:p>
            <a:pPr>
              <a:lnSpc>
                <a:spcPct val="150000"/>
              </a:lnSpc>
            </a:pPr>
            <a:r>
              <a:rPr lang="en-US"/>
              <a:t>POD-Attention design</a:t>
            </a:r>
          </a:p>
          <a:p>
            <a:pPr>
              <a:lnSpc>
                <a:spcPct val="150000"/>
              </a:lnSpc>
            </a:pPr>
            <a:r>
              <a:rPr lang="en-US"/>
              <a:t>Evaluation</a:t>
            </a:r>
          </a:p>
          <a:p>
            <a:endParaRPr lang="en-US"/>
          </a:p>
        </p:txBody>
      </p:sp>
      <p:sp>
        <p:nvSpPr>
          <p:cNvPr id="4" name="Slide Number Placeholder 3">
            <a:extLst>
              <a:ext uri="{FF2B5EF4-FFF2-40B4-BE49-F238E27FC236}">
                <a16:creationId xmlns:a16="http://schemas.microsoft.com/office/drawing/2014/main" id="{0118BD4B-E237-81B4-0FDF-4BE38055205E}"/>
              </a:ext>
            </a:extLst>
          </p:cNvPr>
          <p:cNvSpPr>
            <a:spLocks noGrp="1"/>
          </p:cNvSpPr>
          <p:nvPr>
            <p:ph type="sldNum" sz="quarter" idx="12"/>
          </p:nvPr>
        </p:nvSpPr>
        <p:spPr/>
        <p:txBody>
          <a:bodyPr/>
          <a:lstStyle/>
          <a:p>
            <a:fld id="{540F1414-8D08-AD42-BD03-FC55440D38D1}" type="slidenum">
              <a:rPr lang="en-US" smtClean="0"/>
              <a:t>2</a:t>
            </a:fld>
            <a:endParaRPr lang="en-US"/>
          </a:p>
        </p:txBody>
      </p:sp>
    </p:spTree>
    <p:extLst>
      <p:ext uri="{BB962C8B-B14F-4D97-AF65-F5344CB8AC3E}">
        <p14:creationId xmlns:p14="http://schemas.microsoft.com/office/powerpoint/2010/main" val="1500551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544A5-A57A-AA17-08CA-BE9C45B44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6308C1-5EEA-5969-FD87-3BDCB74FE401}"/>
              </a:ext>
            </a:extLst>
          </p:cNvPr>
          <p:cNvSpPr>
            <a:spLocks noGrp="1"/>
          </p:cNvSpPr>
          <p:nvPr>
            <p:ph type="title"/>
          </p:nvPr>
        </p:nvSpPr>
        <p:spPr/>
        <p:txBody>
          <a:bodyPr/>
          <a:lstStyle/>
          <a:p>
            <a:r>
              <a:rPr lang="en-US"/>
              <a:t>POD-Attention: SM-aware CTA scheduling</a:t>
            </a:r>
          </a:p>
        </p:txBody>
      </p:sp>
      <p:sp>
        <p:nvSpPr>
          <p:cNvPr id="8" name="Rectangle: Rounded Corners 7">
            <a:extLst>
              <a:ext uri="{FF2B5EF4-FFF2-40B4-BE49-F238E27FC236}">
                <a16:creationId xmlns:a16="http://schemas.microsoft.com/office/drawing/2014/main" id="{1F174B33-76FB-54FF-397A-76A021CB5371}"/>
              </a:ext>
            </a:extLst>
          </p:cNvPr>
          <p:cNvSpPr/>
          <p:nvPr/>
        </p:nvSpPr>
        <p:spPr>
          <a:xfrm>
            <a:off x="2214880" y="4473345"/>
            <a:ext cx="7762240" cy="132556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8218F41-50A8-7A96-1D43-28511DFDF91E}"/>
              </a:ext>
            </a:extLst>
          </p:cNvPr>
          <p:cNvGrpSpPr/>
          <p:nvPr/>
        </p:nvGrpSpPr>
        <p:grpSpPr>
          <a:xfrm>
            <a:off x="2576698" y="4613435"/>
            <a:ext cx="2057400" cy="1038063"/>
            <a:chOff x="1320799" y="2978524"/>
            <a:chExt cx="1530774" cy="1038063"/>
          </a:xfrm>
        </p:grpSpPr>
        <p:sp>
          <p:nvSpPr>
            <p:cNvPr id="9" name="Rectangle 8">
              <a:extLst>
                <a:ext uri="{FF2B5EF4-FFF2-40B4-BE49-F238E27FC236}">
                  <a16:creationId xmlns:a16="http://schemas.microsoft.com/office/drawing/2014/main" id="{0E7469D7-247C-88E9-7996-C48A83616CAD}"/>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9">
              <a:extLst>
                <a:ext uri="{FF2B5EF4-FFF2-40B4-BE49-F238E27FC236}">
                  <a16:creationId xmlns:a16="http://schemas.microsoft.com/office/drawing/2014/main" id="{5FD31C46-89AF-B302-BDD3-EE99318ABA78}"/>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11" name="TextBox 10">
              <a:extLst>
                <a:ext uri="{FF2B5EF4-FFF2-40B4-BE49-F238E27FC236}">
                  <a16:creationId xmlns:a16="http://schemas.microsoft.com/office/drawing/2014/main" id="{023B7519-BE0A-F619-98CA-38666359622C}"/>
                </a:ext>
              </a:extLst>
            </p:cNvPr>
            <p:cNvSpPr txBox="1"/>
            <p:nvPr/>
          </p:nvSpPr>
          <p:spPr>
            <a:xfrm>
              <a:off x="1879790" y="2978524"/>
              <a:ext cx="426029" cy="307777"/>
            </a:xfrm>
            <a:prstGeom prst="rect">
              <a:avLst/>
            </a:prstGeom>
            <a:noFill/>
          </p:spPr>
          <p:txBody>
            <a:bodyPr wrap="none" rtlCol="0">
              <a:spAutoFit/>
            </a:bodyPr>
            <a:lstStyle/>
            <a:p>
              <a:pPr algn="ctr"/>
              <a:r>
                <a:rPr lang="en-US" sz="1400" b="1"/>
                <a:t>SM 0</a:t>
              </a:r>
            </a:p>
          </p:txBody>
        </p:sp>
      </p:grpSp>
      <p:grpSp>
        <p:nvGrpSpPr>
          <p:cNvPr id="13" name="Group 12">
            <a:extLst>
              <a:ext uri="{FF2B5EF4-FFF2-40B4-BE49-F238E27FC236}">
                <a16:creationId xmlns:a16="http://schemas.microsoft.com/office/drawing/2014/main" id="{57C6D7EB-2398-2032-873C-F5A5CDFCF27D}"/>
              </a:ext>
            </a:extLst>
          </p:cNvPr>
          <p:cNvGrpSpPr/>
          <p:nvPr/>
        </p:nvGrpSpPr>
        <p:grpSpPr>
          <a:xfrm>
            <a:off x="5081953" y="4613435"/>
            <a:ext cx="2057400" cy="1038063"/>
            <a:chOff x="1320799" y="2978524"/>
            <a:chExt cx="1530774" cy="1038063"/>
          </a:xfrm>
        </p:grpSpPr>
        <p:sp>
          <p:nvSpPr>
            <p:cNvPr id="14" name="Rectangle 13">
              <a:extLst>
                <a:ext uri="{FF2B5EF4-FFF2-40B4-BE49-F238E27FC236}">
                  <a16:creationId xmlns:a16="http://schemas.microsoft.com/office/drawing/2014/main" id="{0762C594-137B-9497-E9B6-EA3042620E33}"/>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C46F5BA4-6D94-E38F-5F5C-28A9BDE8F045}"/>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16" name="TextBox 15">
              <a:extLst>
                <a:ext uri="{FF2B5EF4-FFF2-40B4-BE49-F238E27FC236}">
                  <a16:creationId xmlns:a16="http://schemas.microsoft.com/office/drawing/2014/main" id="{A5CD6880-2FEE-38FA-89C7-BA90883866C3}"/>
                </a:ext>
              </a:extLst>
            </p:cNvPr>
            <p:cNvSpPr txBox="1"/>
            <p:nvPr/>
          </p:nvSpPr>
          <p:spPr>
            <a:xfrm>
              <a:off x="1873172" y="2978524"/>
              <a:ext cx="426029" cy="307777"/>
            </a:xfrm>
            <a:prstGeom prst="rect">
              <a:avLst/>
            </a:prstGeom>
            <a:noFill/>
          </p:spPr>
          <p:txBody>
            <a:bodyPr wrap="none" rtlCol="0">
              <a:spAutoFit/>
            </a:bodyPr>
            <a:lstStyle/>
            <a:p>
              <a:pPr algn="ctr"/>
              <a:r>
                <a:rPr lang="en-US" sz="1400" b="1"/>
                <a:t>SM 1</a:t>
              </a:r>
            </a:p>
          </p:txBody>
        </p:sp>
      </p:grpSp>
      <p:grpSp>
        <p:nvGrpSpPr>
          <p:cNvPr id="17" name="Group 16">
            <a:extLst>
              <a:ext uri="{FF2B5EF4-FFF2-40B4-BE49-F238E27FC236}">
                <a16:creationId xmlns:a16="http://schemas.microsoft.com/office/drawing/2014/main" id="{1D4C33B4-29BD-18BC-F274-891F5F6013A1}"/>
              </a:ext>
            </a:extLst>
          </p:cNvPr>
          <p:cNvGrpSpPr/>
          <p:nvPr/>
        </p:nvGrpSpPr>
        <p:grpSpPr>
          <a:xfrm>
            <a:off x="7587207" y="4613435"/>
            <a:ext cx="2057400" cy="1038063"/>
            <a:chOff x="1320799" y="2978524"/>
            <a:chExt cx="1530774" cy="1038063"/>
          </a:xfrm>
        </p:grpSpPr>
        <p:sp>
          <p:nvSpPr>
            <p:cNvPr id="18" name="Rectangle 17">
              <a:extLst>
                <a:ext uri="{FF2B5EF4-FFF2-40B4-BE49-F238E27FC236}">
                  <a16:creationId xmlns:a16="http://schemas.microsoft.com/office/drawing/2014/main" id="{AEDD73B0-4AD1-0088-0E90-DBB602648045}"/>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35F0B854-ED83-EC7E-34C0-4983DEBED5A2}"/>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20" name="TextBox 19">
              <a:extLst>
                <a:ext uri="{FF2B5EF4-FFF2-40B4-BE49-F238E27FC236}">
                  <a16:creationId xmlns:a16="http://schemas.microsoft.com/office/drawing/2014/main" id="{176ACB9F-EB91-5D56-167C-DF218132145C}"/>
                </a:ext>
              </a:extLst>
            </p:cNvPr>
            <p:cNvSpPr txBox="1"/>
            <p:nvPr/>
          </p:nvSpPr>
          <p:spPr>
            <a:xfrm>
              <a:off x="1873172" y="2978524"/>
              <a:ext cx="426029" cy="307777"/>
            </a:xfrm>
            <a:prstGeom prst="rect">
              <a:avLst/>
            </a:prstGeom>
            <a:noFill/>
          </p:spPr>
          <p:txBody>
            <a:bodyPr wrap="none" rtlCol="0">
              <a:spAutoFit/>
            </a:bodyPr>
            <a:lstStyle/>
            <a:p>
              <a:pPr algn="ctr"/>
              <a:r>
                <a:rPr lang="en-US" sz="1400" b="1"/>
                <a:t>SM 2</a:t>
              </a:r>
            </a:p>
          </p:txBody>
        </p:sp>
      </p:grpSp>
      <p:grpSp>
        <p:nvGrpSpPr>
          <p:cNvPr id="22" name="Group 21">
            <a:extLst>
              <a:ext uri="{FF2B5EF4-FFF2-40B4-BE49-F238E27FC236}">
                <a16:creationId xmlns:a16="http://schemas.microsoft.com/office/drawing/2014/main" id="{0E511C79-BEA7-64E8-F901-77B4A3BB4F25}"/>
              </a:ext>
            </a:extLst>
          </p:cNvPr>
          <p:cNvGrpSpPr/>
          <p:nvPr/>
        </p:nvGrpSpPr>
        <p:grpSpPr>
          <a:xfrm>
            <a:off x="5797946" y="1466583"/>
            <a:ext cx="885265" cy="2375652"/>
            <a:chOff x="5600977" y="1909482"/>
            <a:chExt cx="885265" cy="1371046"/>
          </a:xfrm>
        </p:grpSpPr>
        <p:cxnSp>
          <p:nvCxnSpPr>
            <p:cNvPr id="40" name="Straight Connector 39">
              <a:extLst>
                <a:ext uri="{FF2B5EF4-FFF2-40B4-BE49-F238E27FC236}">
                  <a16:creationId xmlns:a16="http://schemas.microsoft.com/office/drawing/2014/main" id="{5E1A1859-C285-CDB0-DA1D-7D2F2C68583D}"/>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5FEEE6E1-F2FE-1794-69B0-18408DFC0372}"/>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5694FC10-B7FD-2A7C-5D86-222370B157B4}"/>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26" name="Rectangle: Rounded Corners 25">
            <a:extLst>
              <a:ext uri="{FF2B5EF4-FFF2-40B4-BE49-F238E27FC236}">
                <a16:creationId xmlns:a16="http://schemas.microsoft.com/office/drawing/2014/main" id="{D69497D2-071B-ECB8-A581-638C991E1342}"/>
              </a:ext>
            </a:extLst>
          </p:cNvPr>
          <p:cNvSpPr/>
          <p:nvPr/>
        </p:nvSpPr>
        <p:spPr>
          <a:xfrm>
            <a:off x="4863570" y="3904933"/>
            <a:ext cx="2723637" cy="502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CTA scheduler</a:t>
            </a:r>
          </a:p>
        </p:txBody>
      </p:sp>
      <p:sp>
        <p:nvSpPr>
          <p:cNvPr id="27" name="TextBox 26">
            <a:extLst>
              <a:ext uri="{FF2B5EF4-FFF2-40B4-BE49-F238E27FC236}">
                <a16:creationId xmlns:a16="http://schemas.microsoft.com/office/drawing/2014/main" id="{8E6CA0A3-08A9-9F5C-A103-9788332E6E39}"/>
              </a:ext>
            </a:extLst>
          </p:cNvPr>
          <p:cNvSpPr txBox="1"/>
          <p:nvPr/>
        </p:nvSpPr>
        <p:spPr>
          <a:xfrm>
            <a:off x="4099879" y="2350170"/>
            <a:ext cx="1712007" cy="646331"/>
          </a:xfrm>
          <a:prstGeom prst="rect">
            <a:avLst/>
          </a:prstGeom>
          <a:noFill/>
        </p:spPr>
        <p:txBody>
          <a:bodyPr wrap="none" rtlCol="0">
            <a:spAutoFit/>
          </a:bodyPr>
          <a:lstStyle/>
          <a:p>
            <a:pPr algn="ctr"/>
            <a:r>
              <a:rPr lang="en-US" b="1"/>
              <a:t>POD-Attention</a:t>
            </a:r>
          </a:p>
          <a:p>
            <a:pPr algn="ctr"/>
            <a:r>
              <a:rPr lang="en-US" b="1"/>
              <a:t>stream</a:t>
            </a:r>
          </a:p>
        </p:txBody>
      </p:sp>
      <p:sp>
        <p:nvSpPr>
          <p:cNvPr id="36" name="Rectangle: Rounded Corners 35">
            <a:extLst>
              <a:ext uri="{FF2B5EF4-FFF2-40B4-BE49-F238E27FC236}">
                <a16:creationId xmlns:a16="http://schemas.microsoft.com/office/drawing/2014/main" id="{E3C9816A-CEA5-0FF7-7C63-EF2C92506440}"/>
              </a:ext>
            </a:extLst>
          </p:cNvPr>
          <p:cNvSpPr/>
          <p:nvPr/>
        </p:nvSpPr>
        <p:spPr>
          <a:xfrm>
            <a:off x="5903581" y="3372244"/>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8" name="Rectangle: Rounded Corners 37">
            <a:extLst>
              <a:ext uri="{FF2B5EF4-FFF2-40B4-BE49-F238E27FC236}">
                <a16:creationId xmlns:a16="http://schemas.microsoft.com/office/drawing/2014/main" id="{DE79985A-7BC8-B8E7-DED2-E908F57CDA7C}"/>
              </a:ext>
            </a:extLst>
          </p:cNvPr>
          <p:cNvSpPr/>
          <p:nvPr/>
        </p:nvSpPr>
        <p:spPr>
          <a:xfrm>
            <a:off x="5910549" y="2918353"/>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9" name="Rectangle: Rounded Corners 38">
            <a:extLst>
              <a:ext uri="{FF2B5EF4-FFF2-40B4-BE49-F238E27FC236}">
                <a16:creationId xmlns:a16="http://schemas.microsoft.com/office/drawing/2014/main" id="{17DEFE86-06E2-E3EC-B14F-161294E3A6BC}"/>
              </a:ext>
            </a:extLst>
          </p:cNvPr>
          <p:cNvSpPr/>
          <p:nvPr/>
        </p:nvSpPr>
        <p:spPr>
          <a:xfrm>
            <a:off x="5910548" y="2453865"/>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41" name="Rectangle: Rounded Corners 40">
            <a:extLst>
              <a:ext uri="{FF2B5EF4-FFF2-40B4-BE49-F238E27FC236}">
                <a16:creationId xmlns:a16="http://schemas.microsoft.com/office/drawing/2014/main" id="{25775698-AEBC-1103-107D-FC52662F205C}"/>
              </a:ext>
            </a:extLst>
          </p:cNvPr>
          <p:cNvSpPr/>
          <p:nvPr/>
        </p:nvSpPr>
        <p:spPr>
          <a:xfrm>
            <a:off x="2723872"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42" name="Rectangle: Rounded Corners 41">
            <a:extLst>
              <a:ext uri="{FF2B5EF4-FFF2-40B4-BE49-F238E27FC236}">
                <a16:creationId xmlns:a16="http://schemas.microsoft.com/office/drawing/2014/main" id="{7D2A35C0-D84C-7E25-AAD3-02132B05C32B}"/>
              </a:ext>
            </a:extLst>
          </p:cNvPr>
          <p:cNvSpPr/>
          <p:nvPr/>
        </p:nvSpPr>
        <p:spPr>
          <a:xfrm>
            <a:off x="5228339"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43" name="Rectangle: Rounded Corners 42">
            <a:extLst>
              <a:ext uri="{FF2B5EF4-FFF2-40B4-BE49-F238E27FC236}">
                <a16:creationId xmlns:a16="http://schemas.microsoft.com/office/drawing/2014/main" id="{823E012B-976B-A0E0-F391-60693648988D}"/>
              </a:ext>
            </a:extLst>
          </p:cNvPr>
          <p:cNvSpPr/>
          <p:nvPr/>
        </p:nvSpPr>
        <p:spPr>
          <a:xfrm>
            <a:off x="7736078" y="493078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 name="Rectangle: Rounded Corners 2">
            <a:extLst>
              <a:ext uri="{FF2B5EF4-FFF2-40B4-BE49-F238E27FC236}">
                <a16:creationId xmlns:a16="http://schemas.microsoft.com/office/drawing/2014/main" id="{F5CED3C4-FDB6-B6C9-3C09-7078DBE22C9B}"/>
              </a:ext>
            </a:extLst>
          </p:cNvPr>
          <p:cNvSpPr/>
          <p:nvPr/>
        </p:nvSpPr>
        <p:spPr>
          <a:xfrm>
            <a:off x="3830996" y="493078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7" name="Rectangle: Rounded Corners 6">
            <a:extLst>
              <a:ext uri="{FF2B5EF4-FFF2-40B4-BE49-F238E27FC236}">
                <a16:creationId xmlns:a16="http://schemas.microsoft.com/office/drawing/2014/main" id="{715B9CE7-3D25-B396-7CE3-9ECD1E718BCF}"/>
              </a:ext>
            </a:extLst>
          </p:cNvPr>
          <p:cNvSpPr/>
          <p:nvPr/>
        </p:nvSpPr>
        <p:spPr>
          <a:xfrm>
            <a:off x="8808071" y="493047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50" name="Rectangle: Rounded Corners 49">
            <a:extLst>
              <a:ext uri="{FF2B5EF4-FFF2-40B4-BE49-F238E27FC236}">
                <a16:creationId xmlns:a16="http://schemas.microsoft.com/office/drawing/2014/main" id="{040004BB-C126-D55F-4024-C58944552BE7}"/>
              </a:ext>
            </a:extLst>
          </p:cNvPr>
          <p:cNvSpPr/>
          <p:nvPr/>
        </p:nvSpPr>
        <p:spPr>
          <a:xfrm>
            <a:off x="5917520" y="1986059"/>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51" name="Rectangle: Rounded Corners 50">
            <a:extLst>
              <a:ext uri="{FF2B5EF4-FFF2-40B4-BE49-F238E27FC236}">
                <a16:creationId xmlns:a16="http://schemas.microsoft.com/office/drawing/2014/main" id="{258BD94A-AEBA-0628-72FB-6153B9AD7FE2}"/>
              </a:ext>
            </a:extLst>
          </p:cNvPr>
          <p:cNvSpPr/>
          <p:nvPr/>
        </p:nvSpPr>
        <p:spPr>
          <a:xfrm>
            <a:off x="5906799" y="1519988"/>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21" name="Rectangle: Rounded Corners 20">
            <a:extLst>
              <a:ext uri="{FF2B5EF4-FFF2-40B4-BE49-F238E27FC236}">
                <a16:creationId xmlns:a16="http://schemas.microsoft.com/office/drawing/2014/main" id="{D4336847-D853-325A-8507-00FA5AE3FC28}"/>
              </a:ext>
            </a:extLst>
          </p:cNvPr>
          <p:cNvSpPr/>
          <p:nvPr/>
        </p:nvSpPr>
        <p:spPr>
          <a:xfrm>
            <a:off x="6307574" y="4913871"/>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23" name="TextBox 22">
            <a:extLst>
              <a:ext uri="{FF2B5EF4-FFF2-40B4-BE49-F238E27FC236}">
                <a16:creationId xmlns:a16="http://schemas.microsoft.com/office/drawing/2014/main" id="{2B4BAEE7-FC74-93DE-30C8-7EA6808E3330}"/>
              </a:ext>
            </a:extLst>
          </p:cNvPr>
          <p:cNvSpPr txBox="1"/>
          <p:nvPr/>
        </p:nvSpPr>
        <p:spPr>
          <a:xfrm>
            <a:off x="2636685" y="6325467"/>
            <a:ext cx="1955215" cy="369332"/>
          </a:xfrm>
          <a:prstGeom prst="rect">
            <a:avLst/>
          </a:prstGeom>
          <a:noFill/>
        </p:spPr>
        <p:txBody>
          <a:bodyPr wrap="none" rtlCol="0">
            <a:spAutoFit/>
          </a:bodyPr>
          <a:lstStyle/>
          <a:p>
            <a:pPr algn="ctr"/>
            <a:r>
              <a:rPr lang="en-US" b="1"/>
              <a:t>SM counter array</a:t>
            </a:r>
          </a:p>
        </p:txBody>
      </p:sp>
      <p:sp>
        <p:nvSpPr>
          <p:cNvPr id="24" name="Rectangle 23">
            <a:extLst>
              <a:ext uri="{FF2B5EF4-FFF2-40B4-BE49-F238E27FC236}">
                <a16:creationId xmlns:a16="http://schemas.microsoft.com/office/drawing/2014/main" id="{D101E6DB-B7DF-29E7-1784-6B1F2F302966}"/>
              </a:ext>
            </a:extLst>
          </p:cNvPr>
          <p:cNvSpPr/>
          <p:nvPr/>
        </p:nvSpPr>
        <p:spPr>
          <a:xfrm>
            <a:off x="3063207" y="6114517"/>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2</a:t>
            </a:r>
          </a:p>
        </p:txBody>
      </p:sp>
      <p:sp>
        <p:nvSpPr>
          <p:cNvPr id="25" name="Rectangle 24">
            <a:extLst>
              <a:ext uri="{FF2B5EF4-FFF2-40B4-BE49-F238E27FC236}">
                <a16:creationId xmlns:a16="http://schemas.microsoft.com/office/drawing/2014/main" id="{4BEC7588-B9C3-D127-4EC5-7FEC412135E5}"/>
              </a:ext>
            </a:extLst>
          </p:cNvPr>
          <p:cNvSpPr/>
          <p:nvPr/>
        </p:nvSpPr>
        <p:spPr>
          <a:xfrm>
            <a:off x="3419732" y="6113105"/>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1</a:t>
            </a:r>
          </a:p>
        </p:txBody>
      </p:sp>
      <p:sp>
        <p:nvSpPr>
          <p:cNvPr id="28" name="Rectangle 27">
            <a:extLst>
              <a:ext uri="{FF2B5EF4-FFF2-40B4-BE49-F238E27FC236}">
                <a16:creationId xmlns:a16="http://schemas.microsoft.com/office/drawing/2014/main" id="{BA20ECE4-63A1-CAE3-0BA8-E9C096A3F18D}"/>
              </a:ext>
            </a:extLst>
          </p:cNvPr>
          <p:cNvSpPr/>
          <p:nvPr/>
        </p:nvSpPr>
        <p:spPr>
          <a:xfrm>
            <a:off x="3780582" y="6109890"/>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2</a:t>
            </a:r>
          </a:p>
        </p:txBody>
      </p:sp>
      <p:cxnSp>
        <p:nvCxnSpPr>
          <p:cNvPr id="30" name="Straight Arrow Connector 29">
            <a:extLst>
              <a:ext uri="{FF2B5EF4-FFF2-40B4-BE49-F238E27FC236}">
                <a16:creationId xmlns:a16="http://schemas.microsoft.com/office/drawing/2014/main" id="{27AFBE1C-FA46-EBFA-9C52-84E1C7F40E80}"/>
              </a:ext>
            </a:extLst>
          </p:cNvPr>
          <p:cNvCxnSpPr>
            <a:cxnSpLocks/>
          </p:cNvCxnSpPr>
          <p:nvPr/>
        </p:nvCxnSpPr>
        <p:spPr>
          <a:xfrm flipH="1" flipV="1">
            <a:off x="6307574" y="4841715"/>
            <a:ext cx="297391" cy="26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17AB92F5-FF93-983D-6B79-1948FBA07A71}"/>
              </a:ext>
            </a:extLst>
          </p:cNvPr>
          <p:cNvCxnSpPr>
            <a:cxnSpLocks/>
            <a:endCxn id="25" idx="0"/>
          </p:cNvCxnSpPr>
          <p:nvPr/>
        </p:nvCxnSpPr>
        <p:spPr>
          <a:xfrm flipH="1">
            <a:off x="3599309" y="5129780"/>
            <a:ext cx="3043335" cy="9833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9DDDFC70-1D13-3CEF-DD1B-F954F19D389C}"/>
              </a:ext>
            </a:extLst>
          </p:cNvPr>
          <p:cNvSpPr/>
          <p:nvPr/>
        </p:nvSpPr>
        <p:spPr>
          <a:xfrm>
            <a:off x="3419732" y="6113533"/>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2</a:t>
            </a:r>
          </a:p>
        </p:txBody>
      </p:sp>
      <p:sp>
        <p:nvSpPr>
          <p:cNvPr id="35" name="TextBox 34">
            <a:extLst>
              <a:ext uri="{FF2B5EF4-FFF2-40B4-BE49-F238E27FC236}">
                <a16:creationId xmlns:a16="http://schemas.microsoft.com/office/drawing/2014/main" id="{12F6364B-EAB4-70E7-4556-8136635FC7EF}"/>
              </a:ext>
            </a:extLst>
          </p:cNvPr>
          <p:cNvSpPr txBox="1"/>
          <p:nvPr/>
        </p:nvSpPr>
        <p:spPr>
          <a:xfrm>
            <a:off x="7587207" y="1824142"/>
            <a:ext cx="3931289" cy="1754326"/>
          </a:xfrm>
          <a:prstGeom prst="rect">
            <a:avLst/>
          </a:prstGeom>
          <a:noFill/>
        </p:spPr>
        <p:txBody>
          <a:bodyPr wrap="square" rtlCol="0">
            <a:spAutoFit/>
          </a:bodyPr>
          <a:lstStyle/>
          <a:p>
            <a:pPr marL="342900" indent="-342900">
              <a:buFont typeface="+mj-lt"/>
              <a:buAutoNum type="arabicPeriod"/>
            </a:pPr>
            <a:r>
              <a:rPr lang="en-US"/>
              <a:t>Read SM ID hardware register</a:t>
            </a:r>
          </a:p>
          <a:p>
            <a:pPr marL="342900" indent="-342900">
              <a:buFont typeface="+mj-lt"/>
              <a:buAutoNum type="arabicPeriod"/>
            </a:pPr>
            <a:r>
              <a:rPr lang="en-US"/>
              <a:t>Atomically increment SM counter to find which op to perform</a:t>
            </a:r>
          </a:p>
          <a:p>
            <a:pPr marL="342900" indent="-342900">
              <a:buFont typeface="+mj-lt"/>
              <a:buAutoNum type="arabicPeriod"/>
            </a:pPr>
            <a:r>
              <a:rPr lang="en-US"/>
              <a:t>Atomically increment op counter to get CTA_ID</a:t>
            </a:r>
          </a:p>
          <a:p>
            <a:pPr marL="342900" indent="-342900">
              <a:buFont typeface="+mj-lt"/>
              <a:buAutoNum type="arabicPeriod"/>
            </a:pPr>
            <a:r>
              <a:rPr lang="en-US"/>
              <a:t>Begin operation</a:t>
            </a:r>
          </a:p>
        </p:txBody>
      </p:sp>
      <p:sp>
        <p:nvSpPr>
          <p:cNvPr id="49" name="Rectangle 48">
            <a:extLst>
              <a:ext uri="{FF2B5EF4-FFF2-40B4-BE49-F238E27FC236}">
                <a16:creationId xmlns:a16="http://schemas.microsoft.com/office/drawing/2014/main" id="{FC483799-C6E6-2D2C-835D-26833082C21A}"/>
              </a:ext>
            </a:extLst>
          </p:cNvPr>
          <p:cNvSpPr/>
          <p:nvPr/>
        </p:nvSpPr>
        <p:spPr>
          <a:xfrm>
            <a:off x="5922905" y="6126725"/>
            <a:ext cx="359153" cy="228600"/>
          </a:xfrm>
          <a:prstGeom prst="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a:t>3</a:t>
            </a:r>
          </a:p>
        </p:txBody>
      </p:sp>
      <p:sp>
        <p:nvSpPr>
          <p:cNvPr id="52" name="Rectangle 51">
            <a:extLst>
              <a:ext uri="{FF2B5EF4-FFF2-40B4-BE49-F238E27FC236}">
                <a16:creationId xmlns:a16="http://schemas.microsoft.com/office/drawing/2014/main" id="{1F00594C-242D-0AE8-C47B-0F64BF3072F0}"/>
              </a:ext>
            </a:extLst>
          </p:cNvPr>
          <p:cNvSpPr/>
          <p:nvPr/>
        </p:nvSpPr>
        <p:spPr>
          <a:xfrm>
            <a:off x="8490326" y="6134240"/>
            <a:ext cx="359153" cy="228600"/>
          </a:xfrm>
          <a:prstGeom prst="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a:t>2</a:t>
            </a:r>
          </a:p>
        </p:txBody>
      </p:sp>
      <p:sp>
        <p:nvSpPr>
          <p:cNvPr id="53" name="TextBox 52">
            <a:extLst>
              <a:ext uri="{FF2B5EF4-FFF2-40B4-BE49-F238E27FC236}">
                <a16:creationId xmlns:a16="http://schemas.microsoft.com/office/drawing/2014/main" id="{1B3142D3-EBD6-A681-1D44-4EA3E919051F}"/>
              </a:ext>
            </a:extLst>
          </p:cNvPr>
          <p:cNvSpPr txBox="1"/>
          <p:nvPr/>
        </p:nvSpPr>
        <p:spPr>
          <a:xfrm>
            <a:off x="5257926" y="6363202"/>
            <a:ext cx="1677511" cy="369332"/>
          </a:xfrm>
          <a:prstGeom prst="rect">
            <a:avLst/>
          </a:prstGeom>
          <a:noFill/>
        </p:spPr>
        <p:txBody>
          <a:bodyPr wrap="none" rtlCol="0">
            <a:spAutoFit/>
          </a:bodyPr>
          <a:lstStyle/>
          <a:p>
            <a:pPr algn="ctr"/>
            <a:r>
              <a:rPr lang="en-US" b="1"/>
              <a:t>Prefill counter</a:t>
            </a:r>
          </a:p>
        </p:txBody>
      </p:sp>
      <p:sp>
        <p:nvSpPr>
          <p:cNvPr id="54" name="TextBox 53">
            <a:extLst>
              <a:ext uri="{FF2B5EF4-FFF2-40B4-BE49-F238E27FC236}">
                <a16:creationId xmlns:a16="http://schemas.microsoft.com/office/drawing/2014/main" id="{F29585EF-98D1-D2C8-FEB2-7108883FF64C}"/>
              </a:ext>
            </a:extLst>
          </p:cNvPr>
          <p:cNvSpPr txBox="1"/>
          <p:nvPr/>
        </p:nvSpPr>
        <p:spPr>
          <a:xfrm>
            <a:off x="7736078" y="6325467"/>
            <a:ext cx="1866665" cy="369332"/>
          </a:xfrm>
          <a:prstGeom prst="rect">
            <a:avLst/>
          </a:prstGeom>
          <a:noFill/>
        </p:spPr>
        <p:txBody>
          <a:bodyPr wrap="none" rtlCol="0">
            <a:spAutoFit/>
          </a:bodyPr>
          <a:lstStyle/>
          <a:p>
            <a:pPr algn="ctr"/>
            <a:r>
              <a:rPr lang="en-US" b="1"/>
              <a:t>Decode counter</a:t>
            </a:r>
          </a:p>
        </p:txBody>
      </p:sp>
      <p:sp>
        <p:nvSpPr>
          <p:cNvPr id="56" name="Rectangle 55">
            <a:extLst>
              <a:ext uri="{FF2B5EF4-FFF2-40B4-BE49-F238E27FC236}">
                <a16:creationId xmlns:a16="http://schemas.microsoft.com/office/drawing/2014/main" id="{E35AD450-0616-A1FD-3707-E1BF1628C945}"/>
              </a:ext>
            </a:extLst>
          </p:cNvPr>
          <p:cNvSpPr/>
          <p:nvPr/>
        </p:nvSpPr>
        <p:spPr>
          <a:xfrm>
            <a:off x="8490326" y="6132453"/>
            <a:ext cx="359153" cy="228600"/>
          </a:xfrm>
          <a:prstGeom prst="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a:t>3</a:t>
            </a:r>
          </a:p>
        </p:txBody>
      </p:sp>
      <p:cxnSp>
        <p:nvCxnSpPr>
          <p:cNvPr id="57" name="Straight Arrow Connector 56">
            <a:extLst>
              <a:ext uri="{FF2B5EF4-FFF2-40B4-BE49-F238E27FC236}">
                <a16:creationId xmlns:a16="http://schemas.microsoft.com/office/drawing/2014/main" id="{CF5A59BF-0EC4-34D2-3DFB-7C29C587747B}"/>
              </a:ext>
            </a:extLst>
          </p:cNvPr>
          <p:cNvCxnSpPr>
            <a:cxnSpLocks/>
            <a:endCxn id="56" idx="0"/>
          </p:cNvCxnSpPr>
          <p:nvPr/>
        </p:nvCxnSpPr>
        <p:spPr>
          <a:xfrm>
            <a:off x="6642644" y="5116013"/>
            <a:ext cx="2027259" cy="1016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Rectangle: Rounded Corners 59">
            <a:extLst>
              <a:ext uri="{FF2B5EF4-FFF2-40B4-BE49-F238E27FC236}">
                <a16:creationId xmlns:a16="http://schemas.microsoft.com/office/drawing/2014/main" id="{2E7D9B49-624B-5818-00AD-CC2DC06F5A31}"/>
              </a:ext>
            </a:extLst>
          </p:cNvPr>
          <p:cNvSpPr/>
          <p:nvPr/>
        </p:nvSpPr>
        <p:spPr>
          <a:xfrm>
            <a:off x="6315524" y="4906882"/>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5" name="Slide Number Placeholder 4">
            <a:extLst>
              <a:ext uri="{FF2B5EF4-FFF2-40B4-BE49-F238E27FC236}">
                <a16:creationId xmlns:a16="http://schemas.microsoft.com/office/drawing/2014/main" id="{0062F792-17FC-3325-F5E9-B729F60130F8}"/>
              </a:ext>
            </a:extLst>
          </p:cNvPr>
          <p:cNvSpPr>
            <a:spLocks noGrp="1"/>
          </p:cNvSpPr>
          <p:nvPr>
            <p:ph type="sldNum" sz="quarter" idx="12"/>
          </p:nvPr>
        </p:nvSpPr>
        <p:spPr/>
        <p:txBody>
          <a:bodyPr/>
          <a:lstStyle/>
          <a:p>
            <a:fld id="{540F1414-8D08-AD42-BD03-FC55440D38D1}" type="slidenum">
              <a:rPr lang="en-US" smtClean="0"/>
              <a:t>20</a:t>
            </a:fld>
            <a:endParaRPr lang="en-US"/>
          </a:p>
        </p:txBody>
      </p:sp>
    </p:spTree>
    <p:extLst>
      <p:ext uri="{BB962C8B-B14F-4D97-AF65-F5344CB8AC3E}">
        <p14:creationId xmlns:p14="http://schemas.microsoft.com/office/powerpoint/2010/main" val="418043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667" decel="49333" fill="hold" grpId="0" nodeType="withEffect">
                                  <p:stCondLst>
                                    <p:cond delay="0"/>
                                  </p:stCondLst>
                                  <p:childTnLst>
                                    <p:animMotion origin="layout" path="M 1.875E-6 3.7037E-6 L -0.00234 0.08194 " pathEditMode="relative" rAng="0" ptsTypes="AA">
                                      <p:cBhvr>
                                        <p:cTn id="6" dur="750" fill="hold"/>
                                        <p:tgtEl>
                                          <p:spTgt spid="36"/>
                                        </p:tgtEl>
                                        <p:attrNameLst>
                                          <p:attrName>ppt_x</p:attrName>
                                          <p:attrName>ppt_y</p:attrName>
                                        </p:attrNameLst>
                                      </p:cBhvr>
                                      <p:rCtr x="0" y="4630"/>
                                    </p:animMotion>
                                  </p:childTnLst>
                                </p:cTn>
                              </p:par>
                            </p:childTnLst>
                          </p:cTn>
                        </p:par>
                        <p:par>
                          <p:cTn id="7" fill="hold">
                            <p:stCondLst>
                              <p:cond delay="750"/>
                            </p:stCondLst>
                            <p:childTnLst>
                              <p:par>
                                <p:cTn id="8" presetID="42" presetClass="path" presetSubtype="0" accel="50667" decel="49333" fill="hold" grpId="1" nodeType="afterEffect">
                                  <p:stCondLst>
                                    <p:cond delay="0"/>
                                  </p:stCondLst>
                                  <p:childTnLst>
                                    <p:animMotion origin="layout" path="M -0.00235 0.08194 L 0.03255 0.22731 " pathEditMode="relative" rAng="0" ptsTypes="AA">
                                      <p:cBhvr>
                                        <p:cTn id="9" dur="750" fill="hold"/>
                                        <p:tgtEl>
                                          <p:spTgt spid="36"/>
                                        </p:tgtEl>
                                        <p:attrNameLst>
                                          <p:attrName>ppt_x</p:attrName>
                                          <p:attrName>ppt_y</p:attrName>
                                        </p:attrNameLst>
                                      </p:cBhvr>
                                      <p:rCtr x="1745" y="7269"/>
                                    </p:animMotion>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xit" presetSubtype="0" fill="hold" grpId="2" nodeType="withEffect">
                                  <p:stCondLst>
                                    <p:cond delay="0"/>
                                  </p:stCondLst>
                                  <p:childTnLst>
                                    <p:set>
                                      <p:cBhvr>
                                        <p:cTn id="14" dur="1" fill="hold">
                                          <p:stCondLst>
                                            <p:cond delay="0"/>
                                          </p:stCondLst>
                                        </p:cTn>
                                        <p:tgtEl>
                                          <p:spTgt spid="36"/>
                                        </p:tgtEl>
                                        <p:attrNameLst>
                                          <p:attrName>style.visibility</p:attrName>
                                        </p:attrNameLst>
                                      </p:cBhvr>
                                      <p:to>
                                        <p:strVal val="hidden"/>
                                      </p:to>
                                    </p:se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5">
                                            <p:txEl>
                                              <p:pRg st="0" end="0"/>
                                            </p:txEl>
                                          </p:spTgt>
                                        </p:tgtEl>
                                        <p:attrNameLst>
                                          <p:attrName>style.visibility</p:attrName>
                                        </p:attrNameLst>
                                      </p:cBhvr>
                                      <p:to>
                                        <p:strVal val="visible"/>
                                      </p:to>
                                    </p:set>
                                    <p:animEffect transition="in" filter="fade">
                                      <p:cBhvr>
                                        <p:cTn id="22" dur="500"/>
                                        <p:tgtEl>
                                          <p:spTgt spid="3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0"/>
                                        </p:tgtEl>
                                        <p:attrNameLst>
                                          <p:attrName>style.visibility</p:attrName>
                                        </p:attrNameLst>
                                      </p:cBhvr>
                                      <p:to>
                                        <p:strVal val="hidden"/>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childTnLst>
                          </p:cTn>
                        </p:par>
                        <p:par>
                          <p:cTn id="35" fill="hold">
                            <p:stCondLst>
                              <p:cond delay="1000"/>
                            </p:stCondLst>
                            <p:childTnLst>
                              <p:par>
                                <p:cTn id="36" presetID="1" presetClass="exit"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35">
                                            <p:txEl>
                                              <p:pRg st="1" end="1"/>
                                            </p:txEl>
                                          </p:spTgt>
                                        </p:tgtEl>
                                        <p:attrNameLst>
                                          <p:attrName>style.visibility</p:attrName>
                                        </p:attrNameLst>
                                      </p:cBhvr>
                                      <p:to>
                                        <p:strVal val="visible"/>
                                      </p:to>
                                    </p:set>
                                    <p:animEffect transition="in" filter="fade">
                                      <p:cBhvr>
                                        <p:cTn id="40" dur="500"/>
                                        <p:tgtEl>
                                          <p:spTgt spid="35">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33"/>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up)">
                                      <p:cBhvr>
                                        <p:cTn id="56" dur="500"/>
                                        <p:tgtEl>
                                          <p:spTgt spid="57"/>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wipe(left)">
                                      <p:cBhvr>
                                        <p:cTn id="60" dur="500"/>
                                        <p:tgtEl>
                                          <p:spTgt spid="56"/>
                                        </p:tgtEl>
                                      </p:cBhvr>
                                    </p:animEffect>
                                  </p:childTnLst>
                                </p:cTn>
                              </p:par>
                            </p:childTnLst>
                          </p:cTn>
                        </p:par>
                        <p:par>
                          <p:cTn id="61" fill="hold">
                            <p:stCondLst>
                              <p:cond delay="1000"/>
                            </p:stCondLst>
                            <p:childTnLst>
                              <p:par>
                                <p:cTn id="62" presetID="1" presetClass="exit" presetSubtype="0" fill="hold" grpId="0" nodeType="afterEffect">
                                  <p:stCondLst>
                                    <p:cond delay="0"/>
                                  </p:stCondLst>
                                  <p:childTnLst>
                                    <p:set>
                                      <p:cBhvr>
                                        <p:cTn id="63" dur="1" fill="hold">
                                          <p:stCondLst>
                                            <p:cond delay="0"/>
                                          </p:stCondLst>
                                        </p:cTn>
                                        <p:tgtEl>
                                          <p:spTgt spid="52"/>
                                        </p:tgtEl>
                                        <p:attrNameLst>
                                          <p:attrName>style.visibility</p:attrName>
                                        </p:attrNameLst>
                                      </p:cBhvr>
                                      <p:to>
                                        <p:strVal val="hidden"/>
                                      </p:to>
                                    </p:se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35">
                                            <p:txEl>
                                              <p:pRg st="2" end="2"/>
                                            </p:txEl>
                                          </p:spTgt>
                                        </p:tgtEl>
                                        <p:attrNameLst>
                                          <p:attrName>style.visibility</p:attrName>
                                        </p:attrNameLst>
                                      </p:cBhvr>
                                      <p:to>
                                        <p:strVal val="visible"/>
                                      </p:to>
                                    </p:set>
                                    <p:animEffect transition="in" filter="fade">
                                      <p:cBhvr>
                                        <p:cTn id="67" dur="500"/>
                                        <p:tgtEl>
                                          <p:spTgt spid="35">
                                            <p:txEl>
                                              <p:pRg st="2" end="2"/>
                                            </p:txEl>
                                          </p:spTgt>
                                        </p:tgtEl>
                                      </p:cBhvr>
                                    </p:animEffect>
                                  </p:childTnLst>
                                </p:cTn>
                              </p:par>
                            </p:childTnLst>
                          </p:cTn>
                        </p:par>
                        <p:par>
                          <p:cTn id="68" fill="hold">
                            <p:stCondLst>
                              <p:cond delay="1500"/>
                            </p:stCondLst>
                            <p:childTnLst>
                              <p:par>
                                <p:cTn id="69" presetID="1" presetClass="exit" presetSubtype="0" fill="hold" nodeType="afterEffect">
                                  <p:stCondLst>
                                    <p:cond delay="0"/>
                                  </p:stCondLst>
                                  <p:childTnLst>
                                    <p:set>
                                      <p:cBhvr>
                                        <p:cTn id="70" dur="1" fill="hold">
                                          <p:stCondLst>
                                            <p:cond delay="0"/>
                                          </p:stCondLst>
                                        </p:cTn>
                                        <p:tgtEl>
                                          <p:spTgt spid="5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5">
                                            <p:txEl>
                                              <p:pRg st="3" end="3"/>
                                            </p:txEl>
                                          </p:spTgt>
                                        </p:tgtEl>
                                        <p:attrNameLst>
                                          <p:attrName>style.visibility</p:attrName>
                                        </p:attrNameLst>
                                      </p:cBhvr>
                                      <p:to>
                                        <p:strVal val="visible"/>
                                      </p:to>
                                    </p:set>
                                    <p:animEffect transition="in" filter="fade">
                                      <p:cBhvr>
                                        <p:cTn id="75"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21" grpId="0" animBg="1"/>
      <p:bldP spid="21" grpId="1" animBg="1"/>
      <p:bldP spid="25" grpId="0" animBg="1"/>
      <p:bldP spid="34" grpId="0" animBg="1"/>
      <p:bldP spid="35" grpId="0" uiExpand="1" build="p"/>
      <p:bldP spid="52" grpId="0" animBg="1"/>
      <p:bldP spid="56" grpId="0" animBg="1"/>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AEC4E-5481-5F40-B426-6CCA1CEE0B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9B8F4-0E9A-248E-53BC-B5EEF756F3BA}"/>
              </a:ext>
            </a:extLst>
          </p:cNvPr>
          <p:cNvSpPr>
            <a:spLocks noGrp="1"/>
          </p:cNvSpPr>
          <p:nvPr>
            <p:ph type="title"/>
          </p:nvPr>
        </p:nvSpPr>
        <p:spPr/>
        <p:txBody>
          <a:bodyPr/>
          <a:lstStyle/>
          <a:p>
            <a:r>
              <a:rPr lang="en-US"/>
              <a:t>Attention-specific Optimizations</a:t>
            </a:r>
          </a:p>
        </p:txBody>
      </p:sp>
      <p:sp>
        <p:nvSpPr>
          <p:cNvPr id="3" name="Content Placeholder 2">
            <a:extLst>
              <a:ext uri="{FF2B5EF4-FFF2-40B4-BE49-F238E27FC236}">
                <a16:creationId xmlns:a16="http://schemas.microsoft.com/office/drawing/2014/main" id="{302C90AA-ED4A-FAFF-FAA3-2B5BBD62BAC0}"/>
              </a:ext>
            </a:extLst>
          </p:cNvPr>
          <p:cNvSpPr>
            <a:spLocks noGrp="1"/>
          </p:cNvSpPr>
          <p:nvPr>
            <p:ph idx="1"/>
          </p:nvPr>
        </p:nvSpPr>
        <p:spPr/>
        <p:txBody>
          <a:bodyPr vert="horz" lIns="91440" tIns="45720" rIns="91440" bIns="45720" rtlCol="0" anchor="t">
            <a:normAutofit/>
          </a:bodyPr>
          <a:lstStyle/>
          <a:p>
            <a:r>
              <a:rPr lang="en-US" dirty="0"/>
              <a:t>Decode tiling</a:t>
            </a:r>
          </a:p>
          <a:p>
            <a:pPr lvl="1">
              <a:buFont typeface="Courier New" panose="020B0604020202020204" pitchFamily="34" charset="0"/>
              <a:buChar char="o"/>
            </a:pPr>
            <a:r>
              <a:rPr lang="en-US" dirty="0"/>
              <a:t>Smaller tiles minimize compute utilization of decode CTAs</a:t>
            </a:r>
          </a:p>
          <a:p>
            <a:endParaRPr lang="en-US" dirty="0"/>
          </a:p>
          <a:p>
            <a:r>
              <a:rPr lang="en-US" dirty="0"/>
              <a:t>Varying number of CTAs per SM</a:t>
            </a:r>
          </a:p>
          <a:p>
            <a:pPr lvl="1">
              <a:buFont typeface="Courier New" panose="020B0604020202020204" pitchFamily="34" charset="0"/>
              <a:buChar char="o"/>
            </a:pPr>
            <a:r>
              <a:rPr lang="en-US" sz="2800" dirty="0"/>
              <a:t> </a:t>
            </a:r>
            <a:r>
              <a:rPr lang="en-US" dirty="0"/>
              <a:t>Enables fine-grained overlap of prefill and decode CTAs</a:t>
            </a:r>
          </a:p>
          <a:p>
            <a:endParaRPr lang="en-US" dirty="0"/>
          </a:p>
          <a:p>
            <a:r>
              <a:rPr lang="en-US" dirty="0"/>
              <a:t>Limited prefill splitting</a:t>
            </a:r>
          </a:p>
          <a:p>
            <a:pPr lvl="1">
              <a:buFont typeface="Courier New" panose="020B0604020202020204" pitchFamily="34" charset="0"/>
              <a:buChar char="o"/>
            </a:pPr>
            <a:r>
              <a:rPr lang="en-US" dirty="0"/>
              <a:t>Reduces memory bandwidth usage of prefill CTAs</a:t>
            </a:r>
            <a:endParaRPr lang="en-US" sz="2800" dirty="0"/>
          </a:p>
        </p:txBody>
      </p:sp>
      <p:sp>
        <p:nvSpPr>
          <p:cNvPr id="4" name="Slide Number Placeholder 3">
            <a:extLst>
              <a:ext uri="{FF2B5EF4-FFF2-40B4-BE49-F238E27FC236}">
                <a16:creationId xmlns:a16="http://schemas.microsoft.com/office/drawing/2014/main" id="{F5E5A108-000A-A717-CAAB-50305831E1F3}"/>
              </a:ext>
            </a:extLst>
          </p:cNvPr>
          <p:cNvSpPr>
            <a:spLocks noGrp="1"/>
          </p:cNvSpPr>
          <p:nvPr>
            <p:ph type="sldNum" sz="quarter" idx="12"/>
          </p:nvPr>
        </p:nvSpPr>
        <p:spPr/>
        <p:txBody>
          <a:bodyPr/>
          <a:lstStyle/>
          <a:p>
            <a:fld id="{540F1414-8D08-AD42-BD03-FC55440D38D1}" type="slidenum">
              <a:rPr lang="en-US" smtClean="0"/>
              <a:t>21</a:t>
            </a:fld>
            <a:endParaRPr lang="en-US"/>
          </a:p>
        </p:txBody>
      </p:sp>
    </p:spTree>
    <p:extLst>
      <p:ext uri="{BB962C8B-B14F-4D97-AF65-F5344CB8AC3E}">
        <p14:creationId xmlns:p14="http://schemas.microsoft.com/office/powerpoint/2010/main" val="102265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B35B5B-417B-EE54-3E4B-B67542860ECE}"/>
              </a:ext>
            </a:extLst>
          </p:cNvPr>
          <p:cNvSpPr>
            <a:spLocks noGrp="1"/>
          </p:cNvSpPr>
          <p:nvPr>
            <p:ph type="title"/>
          </p:nvPr>
        </p:nvSpPr>
        <p:spPr>
          <a:xfrm>
            <a:off x="838200" y="8984"/>
            <a:ext cx="10515600" cy="1325563"/>
          </a:xfrm>
        </p:spPr>
        <p:txBody>
          <a:bodyPr anchor="ctr">
            <a:normAutofit/>
          </a:bodyPr>
          <a:lstStyle/>
          <a:p>
            <a:r>
              <a:rPr lang="en-US"/>
              <a:t>POD-Attention Performance</a:t>
            </a:r>
          </a:p>
        </p:txBody>
      </p:sp>
      <p:pic>
        <p:nvPicPr>
          <p:cNvPr id="5" name="Picture 4" descr="A diagram of different colored shapes&#10;&#10;AI-generated content may be incorrect.">
            <a:extLst>
              <a:ext uri="{FF2B5EF4-FFF2-40B4-BE49-F238E27FC236}">
                <a16:creationId xmlns:a16="http://schemas.microsoft.com/office/drawing/2014/main" id="{89189841-45A5-FF9A-8ADD-46C311666F03}"/>
              </a:ext>
            </a:extLst>
          </p:cNvPr>
          <p:cNvPicPr>
            <a:picLocks noChangeAspect="1"/>
          </p:cNvPicPr>
          <p:nvPr/>
        </p:nvPicPr>
        <p:blipFill>
          <a:blip r:embed="rId3"/>
          <a:stretch>
            <a:fillRect/>
          </a:stretch>
        </p:blipFill>
        <p:spPr>
          <a:xfrm>
            <a:off x="1548453" y="1825624"/>
            <a:ext cx="9095094" cy="3660775"/>
          </a:xfrm>
          <a:prstGeom prst="rect">
            <a:avLst/>
          </a:prstGeom>
          <a:noFill/>
        </p:spPr>
      </p:pic>
      <p:sp>
        <p:nvSpPr>
          <p:cNvPr id="4" name="Slide Number Placeholder 3">
            <a:extLst>
              <a:ext uri="{FF2B5EF4-FFF2-40B4-BE49-F238E27FC236}">
                <a16:creationId xmlns:a16="http://schemas.microsoft.com/office/drawing/2014/main" id="{BE94227E-4B0E-1BA3-E80A-584F9250B3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40F1414-8D08-AD42-BD03-FC55440D38D1}" type="slidenum">
              <a:rPr lang="en-US" smtClean="0"/>
              <a:pPr>
                <a:spcAft>
                  <a:spcPts val="600"/>
                </a:spcAft>
              </a:pPr>
              <a:t>22</a:t>
            </a:fld>
            <a:endParaRPr lang="en-US"/>
          </a:p>
        </p:txBody>
      </p:sp>
      <p:sp>
        <p:nvSpPr>
          <p:cNvPr id="10" name="Text Placeholder 9">
            <a:extLst>
              <a:ext uri="{FF2B5EF4-FFF2-40B4-BE49-F238E27FC236}">
                <a16:creationId xmlns:a16="http://schemas.microsoft.com/office/drawing/2014/main" id="{87EB9CD4-46B5-128B-D511-D3A16CAB1CE5}"/>
              </a:ext>
            </a:extLst>
          </p:cNvPr>
          <p:cNvSpPr>
            <a:spLocks noGrp="1"/>
          </p:cNvSpPr>
          <p:nvPr>
            <p:ph type="body" idx="14"/>
          </p:nvPr>
        </p:nvSpPr>
        <p:spPr>
          <a:xfrm>
            <a:off x="838200" y="5565377"/>
            <a:ext cx="10515600" cy="790973"/>
          </a:xfrm>
        </p:spPr>
        <p:txBody>
          <a:bodyPr anchor="ctr">
            <a:normAutofit/>
          </a:bodyPr>
          <a:lstStyle/>
          <a:p>
            <a:r>
              <a:rPr lang="en-US"/>
              <a:t>POD beats all existing alternatives, with up to 61% speedup (33% average).</a:t>
            </a:r>
          </a:p>
        </p:txBody>
      </p:sp>
      <p:sp>
        <p:nvSpPr>
          <p:cNvPr id="2" name="Rectangle 1">
            <a:extLst>
              <a:ext uri="{FF2B5EF4-FFF2-40B4-BE49-F238E27FC236}">
                <a16:creationId xmlns:a16="http://schemas.microsoft.com/office/drawing/2014/main" id="{22B4C761-90DC-1F38-3405-581A7AD43A9C}"/>
              </a:ext>
            </a:extLst>
          </p:cNvPr>
          <p:cNvSpPr/>
          <p:nvPr/>
        </p:nvSpPr>
        <p:spPr>
          <a:xfrm>
            <a:off x="2929574" y="5167700"/>
            <a:ext cx="1275501" cy="2387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Streams</a:t>
            </a:r>
          </a:p>
        </p:txBody>
      </p:sp>
      <p:sp>
        <p:nvSpPr>
          <p:cNvPr id="3" name="Rectangle 2">
            <a:extLst>
              <a:ext uri="{FF2B5EF4-FFF2-40B4-BE49-F238E27FC236}">
                <a16:creationId xmlns:a16="http://schemas.microsoft.com/office/drawing/2014/main" id="{A57DBC3C-09F7-EAB6-7302-139E1C02F2B6}"/>
              </a:ext>
            </a:extLst>
          </p:cNvPr>
          <p:cNvSpPr/>
          <p:nvPr/>
        </p:nvSpPr>
        <p:spPr>
          <a:xfrm>
            <a:off x="4878741" y="5167700"/>
            <a:ext cx="1275501" cy="2387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Batched</a:t>
            </a:r>
          </a:p>
        </p:txBody>
      </p:sp>
      <p:sp>
        <p:nvSpPr>
          <p:cNvPr id="6" name="Rectangle 5">
            <a:extLst>
              <a:ext uri="{FF2B5EF4-FFF2-40B4-BE49-F238E27FC236}">
                <a16:creationId xmlns:a16="http://schemas.microsoft.com/office/drawing/2014/main" id="{544F7252-CB60-1289-D647-9DCEDBA1936E}"/>
              </a:ext>
            </a:extLst>
          </p:cNvPr>
          <p:cNvSpPr/>
          <p:nvPr/>
        </p:nvSpPr>
        <p:spPr>
          <a:xfrm>
            <a:off x="6743457" y="5167700"/>
            <a:ext cx="1275501" cy="2387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HFuse</a:t>
            </a:r>
            <a:endParaRPr lang="en-US" dirty="0">
              <a:solidFill>
                <a:schemeClr val="tx1"/>
              </a:solidFill>
            </a:endParaRPr>
          </a:p>
        </p:txBody>
      </p:sp>
    </p:spTree>
    <p:extLst>
      <p:ext uri="{BB962C8B-B14F-4D97-AF65-F5344CB8AC3E}">
        <p14:creationId xmlns:p14="http://schemas.microsoft.com/office/powerpoint/2010/main" val="13716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D6939-5081-79EE-1B9E-4BCAF0B31CCE}"/>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ADCB43-D5EE-A757-BC0F-9A693120A6C6}"/>
              </a:ext>
            </a:extLst>
          </p:cNvPr>
          <p:cNvSpPr>
            <a:spLocks noGrp="1"/>
          </p:cNvSpPr>
          <p:nvPr>
            <p:ph type="sldNum" sz="quarter" idx="12"/>
          </p:nvPr>
        </p:nvSpPr>
        <p:spPr/>
        <p:txBody>
          <a:bodyPr/>
          <a:lstStyle/>
          <a:p>
            <a:fld id="{540F1414-8D08-AD42-BD03-FC55440D38D1}" type="slidenum">
              <a:rPr lang="en-US" smtClean="0"/>
              <a:t>23</a:t>
            </a:fld>
            <a:endParaRPr lang="en-US"/>
          </a:p>
        </p:txBody>
      </p:sp>
      <p:sp>
        <p:nvSpPr>
          <p:cNvPr id="31" name="Title 30">
            <a:extLst>
              <a:ext uri="{FF2B5EF4-FFF2-40B4-BE49-F238E27FC236}">
                <a16:creationId xmlns:a16="http://schemas.microsoft.com/office/drawing/2014/main" id="{799A742C-2CF1-D01D-C43B-5B3EF3405A01}"/>
              </a:ext>
            </a:extLst>
          </p:cNvPr>
          <p:cNvSpPr>
            <a:spLocks noGrp="1"/>
          </p:cNvSpPr>
          <p:nvPr>
            <p:ph type="title"/>
          </p:nvPr>
        </p:nvSpPr>
        <p:spPr/>
        <p:txBody>
          <a:bodyPr/>
          <a:lstStyle/>
          <a:p>
            <a:r>
              <a:rPr lang="en-US"/>
              <a:t>LLM Evaluation: Baselines and Workloads</a:t>
            </a:r>
          </a:p>
        </p:txBody>
      </p:sp>
      <p:graphicFrame>
        <p:nvGraphicFramePr>
          <p:cNvPr id="45" name="Table 44">
            <a:extLst>
              <a:ext uri="{FF2B5EF4-FFF2-40B4-BE49-F238E27FC236}">
                <a16:creationId xmlns:a16="http://schemas.microsoft.com/office/drawing/2014/main" id="{DA6557E5-7FEC-C457-1C50-2A88D7E182AD}"/>
              </a:ext>
            </a:extLst>
          </p:cNvPr>
          <p:cNvGraphicFramePr>
            <a:graphicFrameLocks noGrp="1"/>
          </p:cNvGraphicFramePr>
          <p:nvPr>
            <p:extLst>
              <p:ext uri="{D42A27DB-BD31-4B8C-83A1-F6EECF244321}">
                <p14:modId xmlns:p14="http://schemas.microsoft.com/office/powerpoint/2010/main" val="2396175126"/>
              </p:ext>
            </p:extLst>
          </p:nvPr>
        </p:nvGraphicFramePr>
        <p:xfrm>
          <a:off x="1450608" y="2333786"/>
          <a:ext cx="9205723" cy="1412240"/>
        </p:xfrm>
        <a:graphic>
          <a:graphicData uri="http://schemas.openxmlformats.org/drawingml/2006/table">
            <a:tbl>
              <a:tblPr firstRow="1" bandRow="1">
                <a:tableStyleId>{5C22544A-7EE6-4342-B048-85BDC9FD1C3A}</a:tableStyleId>
              </a:tblPr>
              <a:tblGrid>
                <a:gridCol w="2122125">
                  <a:extLst>
                    <a:ext uri="{9D8B030D-6E8A-4147-A177-3AD203B41FA5}">
                      <a16:colId xmlns:a16="http://schemas.microsoft.com/office/drawing/2014/main" val="1924880814"/>
                    </a:ext>
                  </a:extLst>
                </a:gridCol>
                <a:gridCol w="7083598">
                  <a:extLst>
                    <a:ext uri="{9D8B030D-6E8A-4147-A177-3AD203B41FA5}">
                      <a16:colId xmlns:a16="http://schemas.microsoft.com/office/drawing/2014/main" val="1380693385"/>
                    </a:ext>
                  </a:extLst>
                </a:gridCol>
              </a:tblGrid>
              <a:tr h="370840">
                <a:tc>
                  <a:txBody>
                    <a:bodyPr/>
                    <a:lstStyle/>
                    <a:p>
                      <a:pPr algn="ctr"/>
                      <a:r>
                        <a:rPr lang="en-US" sz="1600"/>
                        <a:t>Framework</a:t>
                      </a:r>
                    </a:p>
                  </a:txBody>
                  <a:tcPr anchor="ctr"/>
                </a:tc>
                <a:tc>
                  <a:txBody>
                    <a:bodyPr/>
                    <a:lstStyle/>
                    <a:p>
                      <a:pPr algn="ctr"/>
                      <a:r>
                        <a:rPr lang="en-US" sz="1600"/>
                        <a:t>Description</a:t>
                      </a:r>
                    </a:p>
                  </a:txBody>
                  <a:tcPr anchor="ctr"/>
                </a:tc>
                <a:extLst>
                  <a:ext uri="{0D108BD9-81ED-4DB2-BD59-A6C34878D82A}">
                    <a16:rowId xmlns:a16="http://schemas.microsoft.com/office/drawing/2014/main" val="3940229622"/>
                  </a:ext>
                </a:extLst>
              </a:tr>
              <a:tr h="370840">
                <a:tc>
                  <a:txBody>
                    <a:bodyPr/>
                    <a:lstStyle/>
                    <a:p>
                      <a:pPr algn="ctr"/>
                      <a:r>
                        <a:rPr lang="en-US" sz="1600" err="1"/>
                        <a:t>vLLM</a:t>
                      </a:r>
                      <a:r>
                        <a:rPr lang="en-US" sz="1600"/>
                        <a:t> [SOSP ‘23]</a:t>
                      </a:r>
                    </a:p>
                  </a:txBody>
                  <a:tcPr anchor="ctr"/>
                </a:tc>
                <a:tc>
                  <a:txBody>
                    <a:bodyPr/>
                    <a:lstStyle/>
                    <a:p>
                      <a:pPr algn="ctr"/>
                      <a:r>
                        <a:rPr lang="en-US" sz="1600"/>
                        <a:t>Popular framework that prioritizes prefill latency (TTFT).</a:t>
                      </a:r>
                    </a:p>
                  </a:txBody>
                  <a:tcPr anchor="ctr"/>
                </a:tc>
                <a:extLst>
                  <a:ext uri="{0D108BD9-81ED-4DB2-BD59-A6C34878D82A}">
                    <a16:rowId xmlns:a16="http://schemas.microsoft.com/office/drawing/2014/main" val="495777214"/>
                  </a:ext>
                </a:extLst>
              </a:tr>
              <a:tr h="0">
                <a:tc>
                  <a:txBody>
                    <a:bodyPr/>
                    <a:lstStyle/>
                    <a:p>
                      <a:pPr algn="ctr"/>
                      <a:r>
                        <a:rPr lang="en-US" sz="1600"/>
                        <a:t>Sarathi [OSDI ‘24]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Uses hybrid-batching to improve decode latency (TBT).</a:t>
                      </a:r>
                    </a:p>
                  </a:txBody>
                  <a:tcPr anchor="ctr"/>
                </a:tc>
                <a:extLst>
                  <a:ext uri="{0D108BD9-81ED-4DB2-BD59-A6C34878D82A}">
                    <a16:rowId xmlns:a16="http://schemas.microsoft.com/office/drawing/2014/main" val="1584388993"/>
                  </a:ext>
                </a:extLst>
              </a:tr>
              <a:tr h="0">
                <a:tc>
                  <a:txBody>
                    <a:bodyPr/>
                    <a:lstStyle/>
                    <a:p>
                      <a:pPr algn="ctr"/>
                      <a:r>
                        <a:rPr lang="en-US" sz="1600" b="1"/>
                        <a:t>Sarathi + POD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Sarathi enhanced with POD-Attention.</a:t>
                      </a:r>
                    </a:p>
                  </a:txBody>
                  <a:tcPr anchor="ctr"/>
                </a:tc>
                <a:extLst>
                  <a:ext uri="{0D108BD9-81ED-4DB2-BD59-A6C34878D82A}">
                    <a16:rowId xmlns:a16="http://schemas.microsoft.com/office/drawing/2014/main" val="3933791105"/>
                  </a:ext>
                </a:extLst>
              </a:tr>
            </a:tbl>
          </a:graphicData>
        </a:graphic>
      </p:graphicFrame>
      <p:sp>
        <p:nvSpPr>
          <p:cNvPr id="46" name="TextBox 45">
            <a:extLst>
              <a:ext uri="{FF2B5EF4-FFF2-40B4-BE49-F238E27FC236}">
                <a16:creationId xmlns:a16="http://schemas.microsoft.com/office/drawing/2014/main" id="{3C6C0B23-D3D6-1A4C-869D-CC77D496753E}"/>
              </a:ext>
            </a:extLst>
          </p:cNvPr>
          <p:cNvSpPr txBox="1"/>
          <p:nvPr/>
        </p:nvSpPr>
        <p:spPr>
          <a:xfrm>
            <a:off x="4813770" y="1964454"/>
            <a:ext cx="2479398" cy="369332"/>
          </a:xfrm>
          <a:prstGeom prst="rect">
            <a:avLst/>
          </a:prstGeom>
          <a:noFill/>
        </p:spPr>
        <p:txBody>
          <a:bodyPr wrap="none" rtlCol="0">
            <a:spAutoFit/>
          </a:bodyPr>
          <a:lstStyle/>
          <a:p>
            <a:pPr algn="ctr"/>
            <a:r>
              <a:rPr lang="en-US" b="1"/>
              <a:t>Inference frameworks</a:t>
            </a:r>
          </a:p>
        </p:txBody>
      </p:sp>
      <p:pic>
        <p:nvPicPr>
          <p:cNvPr id="2" name="Content Placeholder 6">
            <a:extLst>
              <a:ext uri="{FF2B5EF4-FFF2-40B4-BE49-F238E27FC236}">
                <a16:creationId xmlns:a16="http://schemas.microsoft.com/office/drawing/2014/main" id="{737F4BD9-1F58-747C-6FD2-9F390B515080}"/>
              </a:ext>
            </a:extLst>
          </p:cNvPr>
          <p:cNvPicPr>
            <a:picLocks noGrp="1" noChangeAspect="1"/>
          </p:cNvPicPr>
          <p:nvPr>
            <p:ph idx="1"/>
          </p:nvPr>
        </p:nvPicPr>
        <p:blipFill>
          <a:blip r:embed="rId3"/>
          <a:srcRect b="19116"/>
          <a:stretch/>
        </p:blipFill>
        <p:spPr>
          <a:xfrm>
            <a:off x="3346450" y="4753321"/>
            <a:ext cx="5499100" cy="1181315"/>
          </a:xfrm>
          <a:prstGeom prst="rect">
            <a:avLst/>
          </a:prstGeom>
        </p:spPr>
      </p:pic>
      <p:sp>
        <p:nvSpPr>
          <p:cNvPr id="3" name="TextBox 2">
            <a:extLst>
              <a:ext uri="{FF2B5EF4-FFF2-40B4-BE49-F238E27FC236}">
                <a16:creationId xmlns:a16="http://schemas.microsoft.com/office/drawing/2014/main" id="{D87EB48B-FD97-40DA-5FAF-A47561EC07C5}"/>
              </a:ext>
            </a:extLst>
          </p:cNvPr>
          <p:cNvSpPr txBox="1"/>
          <p:nvPr/>
        </p:nvSpPr>
        <p:spPr>
          <a:xfrm>
            <a:off x="4879768" y="4389124"/>
            <a:ext cx="2432461" cy="369332"/>
          </a:xfrm>
          <a:prstGeom prst="rect">
            <a:avLst/>
          </a:prstGeom>
          <a:noFill/>
        </p:spPr>
        <p:txBody>
          <a:bodyPr wrap="none" rtlCol="0">
            <a:spAutoFit/>
          </a:bodyPr>
          <a:lstStyle/>
          <a:p>
            <a:pPr algn="ctr"/>
            <a:r>
              <a:rPr lang="en-US" b="1"/>
              <a:t>Models and hardware</a:t>
            </a:r>
          </a:p>
        </p:txBody>
      </p:sp>
    </p:spTree>
    <p:extLst>
      <p:ext uri="{BB962C8B-B14F-4D97-AF65-F5344CB8AC3E}">
        <p14:creationId xmlns:p14="http://schemas.microsoft.com/office/powerpoint/2010/main" val="943113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F1B64-D82F-DE39-A94C-271FA0C05C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AFF35-7324-A881-415E-17EEA2431E00}"/>
              </a:ext>
            </a:extLst>
          </p:cNvPr>
          <p:cNvSpPr>
            <a:spLocks noGrp="1"/>
          </p:cNvSpPr>
          <p:nvPr>
            <p:ph type="title"/>
          </p:nvPr>
        </p:nvSpPr>
        <p:spPr/>
        <p:txBody>
          <a:bodyPr/>
          <a:lstStyle/>
          <a:p>
            <a:r>
              <a:rPr lang="en-US"/>
              <a:t>Online Inference Performance</a:t>
            </a:r>
          </a:p>
        </p:txBody>
      </p:sp>
      <p:sp>
        <p:nvSpPr>
          <p:cNvPr id="4" name="Slide Number Placeholder 3">
            <a:extLst>
              <a:ext uri="{FF2B5EF4-FFF2-40B4-BE49-F238E27FC236}">
                <a16:creationId xmlns:a16="http://schemas.microsoft.com/office/drawing/2014/main" id="{10AF2B69-2CC4-60BC-1771-5F880A371F7A}"/>
              </a:ext>
            </a:extLst>
          </p:cNvPr>
          <p:cNvSpPr>
            <a:spLocks noGrp="1"/>
          </p:cNvSpPr>
          <p:nvPr>
            <p:ph type="sldNum" sz="quarter" idx="12"/>
          </p:nvPr>
        </p:nvSpPr>
        <p:spPr/>
        <p:txBody>
          <a:bodyPr/>
          <a:lstStyle/>
          <a:p>
            <a:fld id="{540F1414-8D08-AD42-BD03-FC55440D38D1}" type="slidenum">
              <a:rPr lang="en-US" smtClean="0"/>
              <a:t>24</a:t>
            </a:fld>
            <a:endParaRPr lang="en-US"/>
          </a:p>
        </p:txBody>
      </p:sp>
      <p:sp>
        <p:nvSpPr>
          <p:cNvPr id="6" name="Text Placeholder 5">
            <a:extLst>
              <a:ext uri="{FF2B5EF4-FFF2-40B4-BE49-F238E27FC236}">
                <a16:creationId xmlns:a16="http://schemas.microsoft.com/office/drawing/2014/main" id="{A7AF44C4-467A-AC51-9FF2-D2839866942F}"/>
              </a:ext>
            </a:extLst>
          </p:cNvPr>
          <p:cNvSpPr>
            <a:spLocks noGrp="1"/>
          </p:cNvSpPr>
          <p:nvPr>
            <p:ph type="body" idx="14"/>
          </p:nvPr>
        </p:nvSpPr>
        <p:spPr>
          <a:xfrm>
            <a:off x="1633736" y="5425672"/>
            <a:ext cx="9032631" cy="1079776"/>
          </a:xfrm>
        </p:spPr>
        <p:txBody>
          <a:bodyPr>
            <a:normAutofit fontScale="85000" lnSpcReduction="20000"/>
          </a:bodyPr>
          <a:lstStyle/>
          <a:p>
            <a:pPr marL="342900" indent="-342900" algn="l">
              <a:buFont typeface="Arial" panose="020B0604020202020204" pitchFamily="34" charset="0"/>
              <a:buChar char="•"/>
            </a:pPr>
            <a:r>
              <a:rPr lang="en-US"/>
              <a:t>vLLM provides low TTFT but </a:t>
            </a:r>
            <a:r>
              <a:rPr lang="en-US">
                <a:solidFill>
                  <a:srgbClr val="FF0000"/>
                </a:solidFill>
              </a:rPr>
              <a:t>high TBT</a:t>
            </a:r>
            <a:r>
              <a:rPr lang="en-US"/>
              <a:t>, stalling nearly all requests</a:t>
            </a:r>
          </a:p>
          <a:p>
            <a:pPr marL="342900" indent="-342900" algn="l">
              <a:buFont typeface="Arial" panose="020B0604020202020204" pitchFamily="34" charset="0"/>
              <a:buChar char="•"/>
            </a:pPr>
            <a:r>
              <a:rPr lang="en-US"/>
              <a:t>Sarathi provides low TBT, but </a:t>
            </a:r>
            <a:r>
              <a:rPr lang="en-US">
                <a:solidFill>
                  <a:srgbClr val="FF0000"/>
                </a:solidFill>
              </a:rPr>
              <a:t>high TTFT</a:t>
            </a:r>
          </a:p>
          <a:p>
            <a:pPr marL="342900" indent="-342900" algn="l">
              <a:buFont typeface="Arial" panose="020B0604020202020204" pitchFamily="34" charset="0"/>
              <a:buChar char="•"/>
            </a:pPr>
            <a:r>
              <a:rPr lang="en-US"/>
              <a:t>Sarathi + POD reduces TBT stalls with TTFT closer to vLLM</a:t>
            </a:r>
          </a:p>
        </p:txBody>
      </p:sp>
      <p:graphicFrame>
        <p:nvGraphicFramePr>
          <p:cNvPr id="20" name="Chart 19">
            <a:extLst>
              <a:ext uri="{FF2B5EF4-FFF2-40B4-BE49-F238E27FC236}">
                <a16:creationId xmlns:a16="http://schemas.microsoft.com/office/drawing/2014/main" id="{389DFE47-ED57-4C14-9BCC-4DB1AA18ECF0}"/>
              </a:ext>
            </a:extLst>
          </p:cNvPr>
          <p:cNvGraphicFramePr/>
          <p:nvPr>
            <p:extLst>
              <p:ext uri="{D42A27DB-BD31-4B8C-83A1-F6EECF244321}">
                <p14:modId xmlns:p14="http://schemas.microsoft.com/office/powerpoint/2010/main" val="2010814104"/>
              </p:ext>
            </p:extLst>
          </p:nvPr>
        </p:nvGraphicFramePr>
        <p:xfrm>
          <a:off x="2423537" y="1937287"/>
          <a:ext cx="3443156" cy="28678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a:extLst>
              <a:ext uri="{FF2B5EF4-FFF2-40B4-BE49-F238E27FC236}">
                <a16:creationId xmlns:a16="http://schemas.microsoft.com/office/drawing/2014/main" id="{DE7B10E4-45B0-09C7-DC94-5D641690B3DD}"/>
              </a:ext>
            </a:extLst>
          </p:cNvPr>
          <p:cNvGraphicFramePr/>
          <p:nvPr>
            <p:extLst>
              <p:ext uri="{D42A27DB-BD31-4B8C-83A1-F6EECF244321}">
                <p14:modId xmlns:p14="http://schemas.microsoft.com/office/powerpoint/2010/main" val="1483632412"/>
              </p:ext>
            </p:extLst>
          </p:nvPr>
        </p:nvGraphicFramePr>
        <p:xfrm>
          <a:off x="6590633" y="1937287"/>
          <a:ext cx="3469270" cy="2867811"/>
        </p:xfrm>
        <a:graphic>
          <a:graphicData uri="http://schemas.openxmlformats.org/drawingml/2006/chart">
            <c:chart xmlns:c="http://schemas.openxmlformats.org/drawingml/2006/chart" xmlns:r="http://schemas.openxmlformats.org/officeDocument/2006/relationships" r:id="rId4"/>
          </a:graphicData>
        </a:graphic>
      </p:graphicFrame>
      <p:sp>
        <p:nvSpPr>
          <p:cNvPr id="30" name="TextBox 29">
            <a:extLst>
              <a:ext uri="{FF2B5EF4-FFF2-40B4-BE49-F238E27FC236}">
                <a16:creationId xmlns:a16="http://schemas.microsoft.com/office/drawing/2014/main" id="{D3C8335A-8A29-62C7-F84E-35C60C15C133}"/>
              </a:ext>
            </a:extLst>
          </p:cNvPr>
          <p:cNvSpPr txBox="1"/>
          <p:nvPr/>
        </p:nvSpPr>
        <p:spPr>
          <a:xfrm>
            <a:off x="3694417" y="1490190"/>
            <a:ext cx="4803174" cy="369332"/>
          </a:xfrm>
          <a:prstGeom prst="rect">
            <a:avLst/>
          </a:prstGeom>
          <a:noFill/>
        </p:spPr>
        <p:txBody>
          <a:bodyPr wrap="none" rtlCol="0">
            <a:spAutoFit/>
          </a:bodyPr>
          <a:lstStyle/>
          <a:p>
            <a:pPr algn="ctr"/>
            <a:r>
              <a:rPr lang="en-US" b="1" dirty="0"/>
              <a:t>Llama 3 8B, </a:t>
            </a:r>
            <a:r>
              <a:rPr lang="en-US" b="1" err="1"/>
              <a:t>arXiv</a:t>
            </a:r>
            <a:r>
              <a:rPr lang="en-US" b="1"/>
              <a:t>-Summarization, QPS = 0.95</a:t>
            </a:r>
          </a:p>
        </p:txBody>
      </p:sp>
      <p:pic>
        <p:nvPicPr>
          <p:cNvPr id="7" name="Picture 6">
            <a:extLst>
              <a:ext uri="{FF2B5EF4-FFF2-40B4-BE49-F238E27FC236}">
                <a16:creationId xmlns:a16="http://schemas.microsoft.com/office/drawing/2014/main" id="{3BCE5E58-0BD8-42F7-8356-35A04EFCDDCD}"/>
              </a:ext>
            </a:extLst>
          </p:cNvPr>
          <p:cNvPicPr>
            <a:picLocks noChangeAspect="1"/>
          </p:cNvPicPr>
          <p:nvPr/>
        </p:nvPicPr>
        <p:blipFill>
          <a:blip r:embed="rId5"/>
          <a:stretch>
            <a:fillRect/>
          </a:stretch>
        </p:blipFill>
        <p:spPr>
          <a:xfrm>
            <a:off x="4145115" y="4914278"/>
            <a:ext cx="4050651" cy="266490"/>
          </a:xfrm>
          <a:prstGeom prst="rect">
            <a:avLst/>
          </a:prstGeom>
        </p:spPr>
      </p:pic>
      <p:cxnSp>
        <p:nvCxnSpPr>
          <p:cNvPr id="5" name="Straight Arrow Connector 4">
            <a:extLst>
              <a:ext uri="{FF2B5EF4-FFF2-40B4-BE49-F238E27FC236}">
                <a16:creationId xmlns:a16="http://schemas.microsoft.com/office/drawing/2014/main" id="{FFCB2B20-387D-27D6-6836-3878999B73CE}"/>
              </a:ext>
            </a:extLst>
          </p:cNvPr>
          <p:cNvCxnSpPr/>
          <p:nvPr/>
        </p:nvCxnSpPr>
        <p:spPr>
          <a:xfrm>
            <a:off x="10538351" y="2496311"/>
            <a:ext cx="0" cy="186537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E543BD6-871F-1F8B-F695-1F76E4D8A65B}"/>
              </a:ext>
            </a:extLst>
          </p:cNvPr>
          <p:cNvSpPr txBox="1"/>
          <p:nvPr/>
        </p:nvSpPr>
        <p:spPr>
          <a:xfrm>
            <a:off x="10538351" y="3044278"/>
            <a:ext cx="1299971" cy="769441"/>
          </a:xfrm>
          <a:prstGeom prst="rect">
            <a:avLst/>
          </a:prstGeom>
          <a:noFill/>
        </p:spPr>
        <p:txBody>
          <a:bodyPr wrap="none" rtlCol="0">
            <a:spAutoFit/>
          </a:bodyPr>
          <a:lstStyle/>
          <a:p>
            <a:pPr algn="ctr"/>
            <a:r>
              <a:rPr lang="en-US" sz="2200" b="1" dirty="0"/>
              <a:t>Lower is </a:t>
            </a:r>
          </a:p>
          <a:p>
            <a:pPr algn="ctr"/>
            <a:r>
              <a:rPr lang="en-US" sz="2200" b="1" dirty="0"/>
              <a:t>better</a:t>
            </a:r>
          </a:p>
        </p:txBody>
      </p:sp>
    </p:spTree>
    <p:extLst>
      <p:ext uri="{BB962C8B-B14F-4D97-AF65-F5344CB8AC3E}">
        <p14:creationId xmlns:p14="http://schemas.microsoft.com/office/powerpoint/2010/main" val="1632705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a:t>Summary</a:t>
            </a:r>
            <a:endParaRPr lang="en-US" baseline="30000"/>
          </a:p>
        </p:txBody>
      </p:sp>
      <p:sp>
        <p:nvSpPr>
          <p:cNvPr id="13" name="Text Placeholder 1">
            <a:extLst>
              <a:ext uri="{FF2B5EF4-FFF2-40B4-BE49-F238E27FC236}">
                <a16:creationId xmlns:a16="http://schemas.microsoft.com/office/drawing/2014/main" id="{A8F6A7EF-0F32-0C5A-C3DF-24F6DFB71985}"/>
              </a:ext>
            </a:extLst>
          </p:cNvPr>
          <p:cNvSpPr>
            <a:spLocks noGrp="1"/>
          </p:cNvSpPr>
          <p:nvPr>
            <p:ph idx="1"/>
          </p:nvPr>
        </p:nvSpPr>
        <p:spPr>
          <a:xfrm>
            <a:off x="838200" y="1825624"/>
            <a:ext cx="11027229" cy="4222852"/>
          </a:xfrm>
        </p:spPr>
        <p:txBody>
          <a:bodyPr>
            <a:normAutofit/>
          </a:bodyPr>
          <a:lstStyle/>
          <a:p>
            <a:pPr algn="just">
              <a:lnSpc>
                <a:spcPct val="100000"/>
              </a:lnSpc>
            </a:pPr>
            <a:r>
              <a:rPr lang="en-US" sz="2200"/>
              <a:t>POD-Attention fuses prefill and decode attention to maximize GPU resource utilization</a:t>
            </a:r>
            <a:endParaRPr lang="en-US" sz="2133"/>
          </a:p>
          <a:p>
            <a:pPr algn="just">
              <a:lnSpc>
                <a:spcPct val="150000"/>
              </a:lnSpc>
            </a:pPr>
            <a:r>
              <a:rPr lang="en-US" sz="2200"/>
              <a:t>Performance improvement:</a:t>
            </a:r>
          </a:p>
          <a:p>
            <a:pPr lvl="1" algn="just">
              <a:lnSpc>
                <a:spcPct val="150000"/>
              </a:lnSpc>
            </a:pPr>
            <a:r>
              <a:rPr lang="en-US" sz="2000"/>
              <a:t>Up to 61% faster hybrid attention over current methods</a:t>
            </a:r>
          </a:p>
          <a:p>
            <a:pPr lvl="1" algn="just">
              <a:lnSpc>
                <a:spcPct val="100000"/>
              </a:lnSpc>
            </a:pPr>
            <a:r>
              <a:rPr lang="en-US" sz="2000"/>
              <a:t>Up to 22% higher end-to-end throughput</a:t>
            </a:r>
          </a:p>
          <a:p>
            <a:pPr lvl="1" algn="just">
              <a:lnSpc>
                <a:spcPct val="100000"/>
              </a:lnSpc>
            </a:pPr>
            <a:r>
              <a:rPr lang="en-US" sz="2000"/>
              <a:t>Lower latency and stalls that state-of-the-art frameworks vLLM and Sarathi</a:t>
            </a:r>
          </a:p>
          <a:p>
            <a:pPr algn="just">
              <a:lnSpc>
                <a:spcPct val="100000"/>
              </a:lnSpc>
            </a:pPr>
            <a:r>
              <a:rPr lang="en-US" sz="2400"/>
              <a:t>Available for </a:t>
            </a:r>
            <a:r>
              <a:rPr lang="en-US" sz="2400" err="1"/>
              <a:t>FlashAttention</a:t>
            </a:r>
            <a:r>
              <a:rPr lang="en-US" sz="2400"/>
              <a:t>:</a:t>
            </a:r>
          </a:p>
          <a:p>
            <a:pPr marL="457200" lvl="1" indent="0" algn="just">
              <a:lnSpc>
                <a:spcPct val="100000"/>
              </a:lnSpc>
              <a:buNone/>
            </a:pPr>
            <a:r>
              <a:rPr lang="en-US" sz="2000">
                <a:hlinkClick r:id="rId3"/>
              </a:rPr>
              <a:t>https://github.com/microsoft/vattention/tree/main/pod_attn</a:t>
            </a:r>
            <a:endParaRPr lang="en-US" sz="2000"/>
          </a:p>
          <a:p>
            <a:pPr algn="just">
              <a:lnSpc>
                <a:spcPct val="100000"/>
              </a:lnSpc>
            </a:pPr>
            <a:r>
              <a:rPr lang="en-US" sz="2400"/>
              <a:t>As well as </a:t>
            </a:r>
            <a:r>
              <a:rPr lang="en-US" sz="2400" err="1"/>
              <a:t>FlashInfer</a:t>
            </a:r>
            <a:r>
              <a:rPr lang="en-US" sz="2400"/>
              <a:t>: </a:t>
            </a:r>
          </a:p>
          <a:p>
            <a:pPr marL="457200" lvl="1" indent="0" algn="just">
              <a:lnSpc>
                <a:spcPct val="100000"/>
              </a:lnSpc>
              <a:buNone/>
            </a:pPr>
            <a:r>
              <a:rPr lang="en-US" sz="2000">
                <a:hlinkClick r:id="rId4"/>
              </a:rPr>
              <a:t>https://</a:t>
            </a:r>
            <a:r>
              <a:rPr lang="en-US" sz="2000" err="1">
                <a:hlinkClick r:id="rId4"/>
              </a:rPr>
              <a:t>github.com</a:t>
            </a:r>
            <a:r>
              <a:rPr lang="en-US" sz="2000">
                <a:hlinkClick r:id="rId4"/>
              </a:rPr>
              <a:t>/</a:t>
            </a:r>
            <a:r>
              <a:rPr lang="en-US" sz="2000" err="1">
                <a:hlinkClick r:id="rId4"/>
              </a:rPr>
              <a:t>flashinfer</a:t>
            </a:r>
            <a:r>
              <a:rPr lang="en-US" sz="2000">
                <a:hlinkClick r:id="rId4"/>
              </a:rPr>
              <a:t>-ai/</a:t>
            </a:r>
            <a:r>
              <a:rPr lang="en-US" sz="2000" err="1">
                <a:hlinkClick r:id="rId4"/>
              </a:rPr>
              <a:t>flashinfer</a:t>
            </a:r>
            <a:endParaRPr lang="en-US" sz="2000"/>
          </a:p>
        </p:txBody>
      </p:sp>
      <p:pic>
        <p:nvPicPr>
          <p:cNvPr id="17" name="Picture 16" descr="A qr code with green squares&#10;&#10;AI-generated content may be incorrect.">
            <a:extLst>
              <a:ext uri="{FF2B5EF4-FFF2-40B4-BE49-F238E27FC236}">
                <a16:creationId xmlns:a16="http://schemas.microsoft.com/office/drawing/2014/main" id="{B2A4BE69-AB90-E29D-9262-D7BC1E14C961}"/>
              </a:ext>
            </a:extLst>
          </p:cNvPr>
          <p:cNvPicPr>
            <a:picLocks noChangeAspect="1"/>
          </p:cNvPicPr>
          <p:nvPr/>
        </p:nvPicPr>
        <p:blipFill>
          <a:blip r:embed="rId5"/>
          <a:stretch>
            <a:fillRect/>
          </a:stretch>
        </p:blipFill>
        <p:spPr>
          <a:xfrm>
            <a:off x="10163881" y="172200"/>
            <a:ext cx="1407886" cy="1407886"/>
          </a:xfrm>
          <a:prstGeom prst="rect">
            <a:avLst/>
          </a:prstGeom>
        </p:spPr>
      </p:pic>
      <p:sp>
        <p:nvSpPr>
          <p:cNvPr id="2" name="Slide Number Placeholder 1">
            <a:extLst>
              <a:ext uri="{FF2B5EF4-FFF2-40B4-BE49-F238E27FC236}">
                <a16:creationId xmlns:a16="http://schemas.microsoft.com/office/drawing/2014/main" id="{7A6F9F13-29A7-0AF1-798D-54F287C703D2}"/>
              </a:ext>
            </a:extLst>
          </p:cNvPr>
          <p:cNvSpPr>
            <a:spLocks noGrp="1"/>
          </p:cNvSpPr>
          <p:nvPr>
            <p:ph type="sldNum" sz="quarter" idx="12"/>
          </p:nvPr>
        </p:nvSpPr>
        <p:spPr/>
        <p:txBody>
          <a:bodyPr/>
          <a:lstStyle/>
          <a:p>
            <a:fld id="{540F1414-8D08-AD42-BD03-FC55440D38D1}" type="slidenum">
              <a:rPr lang="en-US" smtClean="0"/>
              <a:t>25</a:t>
            </a:fld>
            <a:endParaRPr lang="en-US"/>
          </a:p>
        </p:txBody>
      </p:sp>
    </p:spTree>
    <p:extLst>
      <p:ext uri="{BB962C8B-B14F-4D97-AF65-F5344CB8AC3E}">
        <p14:creationId xmlns:p14="http://schemas.microsoft.com/office/powerpoint/2010/main" val="2786654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2D125-3105-9C13-8C1A-1B0E1969DB4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035B0B8-3297-3959-FF39-0F4218EE9B2C}"/>
              </a:ext>
            </a:extLst>
          </p:cNvPr>
          <p:cNvSpPr>
            <a:spLocks noGrp="1"/>
          </p:cNvSpPr>
          <p:nvPr>
            <p:ph type="title"/>
          </p:nvPr>
        </p:nvSpPr>
        <p:spPr/>
        <p:txBody>
          <a:bodyPr/>
          <a:lstStyle/>
          <a:p>
            <a:pPr algn="ctr"/>
            <a:r>
              <a:rPr lang="en-US" dirty="0"/>
              <a:t>Thank you</a:t>
            </a:r>
          </a:p>
        </p:txBody>
      </p:sp>
      <p:sp>
        <p:nvSpPr>
          <p:cNvPr id="4" name="Slide Number Placeholder 3">
            <a:extLst>
              <a:ext uri="{FF2B5EF4-FFF2-40B4-BE49-F238E27FC236}">
                <a16:creationId xmlns:a16="http://schemas.microsoft.com/office/drawing/2014/main" id="{0425FDDF-E1A5-2E06-57C4-42B8CBFDCA1C}"/>
              </a:ext>
            </a:extLst>
          </p:cNvPr>
          <p:cNvSpPr>
            <a:spLocks noGrp="1"/>
          </p:cNvSpPr>
          <p:nvPr>
            <p:ph type="sldNum" sz="quarter" idx="12"/>
          </p:nvPr>
        </p:nvSpPr>
        <p:spPr/>
        <p:txBody>
          <a:bodyPr/>
          <a:lstStyle/>
          <a:p>
            <a:fld id="{540F1414-8D08-AD42-BD03-FC55440D38D1}" type="slidenum">
              <a:rPr lang="en-US" smtClean="0"/>
              <a:t>26</a:t>
            </a:fld>
            <a:endParaRPr lang="en-US"/>
          </a:p>
        </p:txBody>
      </p:sp>
      <p:pic>
        <p:nvPicPr>
          <p:cNvPr id="8" name="Picture 4" descr="POD-Attention">
            <a:extLst>
              <a:ext uri="{FF2B5EF4-FFF2-40B4-BE49-F238E27FC236}">
                <a16:creationId xmlns:a16="http://schemas.microsoft.com/office/drawing/2014/main" id="{80A474D3-31FA-A0A3-9A19-140B099DC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2064" y="752011"/>
            <a:ext cx="1695171" cy="2676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279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94E1FA-6DD6-BCC9-BB8E-371F7B313A47}"/>
              </a:ext>
            </a:extLst>
          </p:cNvPr>
          <p:cNvSpPr>
            <a:spLocks noGrp="1"/>
          </p:cNvSpPr>
          <p:nvPr>
            <p:ph type="title"/>
          </p:nvPr>
        </p:nvSpPr>
        <p:spPr/>
        <p:txBody>
          <a:bodyPr/>
          <a:lstStyle/>
          <a:p>
            <a:pPr algn="ctr"/>
            <a:r>
              <a:rPr lang="en-US"/>
              <a:t>Backup slides</a:t>
            </a:r>
          </a:p>
        </p:txBody>
      </p:sp>
      <p:sp>
        <p:nvSpPr>
          <p:cNvPr id="4" name="Slide Number Placeholder 3">
            <a:extLst>
              <a:ext uri="{FF2B5EF4-FFF2-40B4-BE49-F238E27FC236}">
                <a16:creationId xmlns:a16="http://schemas.microsoft.com/office/drawing/2014/main" id="{A202D529-BF16-7D1D-3EFC-B4BC5FDE6AA2}"/>
              </a:ext>
            </a:extLst>
          </p:cNvPr>
          <p:cNvSpPr>
            <a:spLocks noGrp="1"/>
          </p:cNvSpPr>
          <p:nvPr>
            <p:ph type="sldNum" sz="quarter" idx="12"/>
          </p:nvPr>
        </p:nvSpPr>
        <p:spPr/>
        <p:txBody>
          <a:bodyPr/>
          <a:lstStyle/>
          <a:p>
            <a:fld id="{540F1414-8D08-AD42-BD03-FC55440D38D1}" type="slidenum">
              <a:rPr lang="en-US" smtClean="0"/>
              <a:t>27</a:t>
            </a:fld>
            <a:endParaRPr lang="en-US"/>
          </a:p>
        </p:txBody>
      </p:sp>
      <p:pic>
        <p:nvPicPr>
          <p:cNvPr id="8" name="Picture 4" descr="POD-Attention">
            <a:extLst>
              <a:ext uri="{FF2B5EF4-FFF2-40B4-BE49-F238E27FC236}">
                <a16:creationId xmlns:a16="http://schemas.microsoft.com/office/drawing/2014/main" id="{7EB46A17-E11E-280B-AAEE-842D41C89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2064" y="752011"/>
            <a:ext cx="1695171" cy="2676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026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48C98-2BC6-E6F7-1496-61EF4EFFA73C}"/>
            </a:ext>
          </a:extLst>
        </p:cNvPr>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41141444-C65D-D96E-D8D7-60D6FCD9DE30}"/>
              </a:ext>
            </a:extLst>
          </p:cNvPr>
          <p:cNvCxnSpPr>
            <a:cxnSpLocks/>
          </p:cNvCxnSpPr>
          <p:nvPr/>
        </p:nvCxnSpPr>
        <p:spPr>
          <a:xfrm>
            <a:off x="2675206" y="2200598"/>
            <a:ext cx="6560232" cy="0"/>
          </a:xfrm>
          <a:prstGeom prst="line">
            <a:avLst/>
          </a:prstGeom>
          <a:ln w="28575"/>
        </p:spPr>
        <p:style>
          <a:lnRef idx="2">
            <a:schemeClr val="dk1"/>
          </a:lnRef>
          <a:fillRef idx="0">
            <a:schemeClr val="dk1"/>
          </a:fillRef>
          <a:effectRef idx="1">
            <a:schemeClr val="dk1"/>
          </a:effectRef>
          <a:fontRef idx="minor">
            <a:schemeClr val="tx1"/>
          </a:fontRef>
        </p:style>
      </p:cxnSp>
      <p:sp>
        <p:nvSpPr>
          <p:cNvPr id="2" name="Title 1">
            <a:extLst>
              <a:ext uri="{FF2B5EF4-FFF2-40B4-BE49-F238E27FC236}">
                <a16:creationId xmlns:a16="http://schemas.microsoft.com/office/drawing/2014/main" id="{9B15DA99-E917-B1E9-39CB-D432CB74E154}"/>
              </a:ext>
            </a:extLst>
          </p:cNvPr>
          <p:cNvSpPr>
            <a:spLocks noGrp="1"/>
          </p:cNvSpPr>
          <p:nvPr>
            <p:ph type="title"/>
          </p:nvPr>
        </p:nvSpPr>
        <p:spPr/>
        <p:txBody>
          <a:bodyPr/>
          <a:lstStyle/>
          <a:p>
            <a:r>
              <a:rPr lang="en-US"/>
              <a:t>LLM Scheduling</a:t>
            </a:r>
          </a:p>
        </p:txBody>
      </p:sp>
      <p:sp>
        <p:nvSpPr>
          <p:cNvPr id="9" name="Slide Number Placeholder 8">
            <a:extLst>
              <a:ext uri="{FF2B5EF4-FFF2-40B4-BE49-F238E27FC236}">
                <a16:creationId xmlns:a16="http://schemas.microsoft.com/office/drawing/2014/main" id="{252C2EE2-2E9C-1CDE-5E8E-3A145E62CF09}"/>
              </a:ext>
            </a:extLst>
          </p:cNvPr>
          <p:cNvSpPr>
            <a:spLocks noGrp="1"/>
          </p:cNvSpPr>
          <p:nvPr>
            <p:ph type="sldNum" sz="quarter" idx="12"/>
          </p:nvPr>
        </p:nvSpPr>
        <p:spPr/>
        <p:txBody>
          <a:bodyPr/>
          <a:lstStyle/>
          <a:p>
            <a:fld id="{540F1414-8D08-AD42-BD03-FC55440D38D1}" type="slidenum">
              <a:rPr lang="en-US" smtClean="0"/>
              <a:t>28</a:t>
            </a:fld>
            <a:endParaRPr lang="en-US"/>
          </a:p>
        </p:txBody>
      </p:sp>
      <p:sp>
        <p:nvSpPr>
          <p:cNvPr id="21" name="Text Placeholder 20">
            <a:extLst>
              <a:ext uri="{FF2B5EF4-FFF2-40B4-BE49-F238E27FC236}">
                <a16:creationId xmlns:a16="http://schemas.microsoft.com/office/drawing/2014/main" id="{C6945D2B-FF39-0F26-F540-86D74112AB47}"/>
              </a:ext>
            </a:extLst>
          </p:cNvPr>
          <p:cNvSpPr>
            <a:spLocks noGrp="1"/>
          </p:cNvSpPr>
          <p:nvPr>
            <p:ph type="body" idx="14"/>
          </p:nvPr>
        </p:nvSpPr>
        <p:spPr>
          <a:xfrm>
            <a:off x="1931810" y="5959828"/>
            <a:ext cx="8782323" cy="790973"/>
          </a:xfrm>
        </p:spPr>
        <p:txBody>
          <a:bodyPr>
            <a:normAutofit/>
          </a:bodyPr>
          <a:lstStyle/>
          <a:p>
            <a:r>
              <a:rPr lang="en-US" sz="2200"/>
              <a:t>Hybrid-batching trades off slightly higher TTFT for low TBT</a:t>
            </a:r>
          </a:p>
        </p:txBody>
      </p:sp>
      <p:grpSp>
        <p:nvGrpSpPr>
          <p:cNvPr id="32" name="Group 31">
            <a:extLst>
              <a:ext uri="{FF2B5EF4-FFF2-40B4-BE49-F238E27FC236}">
                <a16:creationId xmlns:a16="http://schemas.microsoft.com/office/drawing/2014/main" id="{42CDFDE1-39F9-B3F8-328E-8609C1CFA1E3}"/>
              </a:ext>
            </a:extLst>
          </p:cNvPr>
          <p:cNvGrpSpPr/>
          <p:nvPr/>
        </p:nvGrpSpPr>
        <p:grpSpPr>
          <a:xfrm>
            <a:off x="2824950" y="1879322"/>
            <a:ext cx="6260745" cy="642552"/>
            <a:chOff x="2985266" y="3193668"/>
            <a:chExt cx="6260745" cy="642552"/>
          </a:xfrm>
        </p:grpSpPr>
        <p:sp>
          <p:nvSpPr>
            <p:cNvPr id="12" name="Rectangle 11">
              <a:extLst>
                <a:ext uri="{FF2B5EF4-FFF2-40B4-BE49-F238E27FC236}">
                  <a16:creationId xmlns:a16="http://schemas.microsoft.com/office/drawing/2014/main" id="{16F56F4F-F0C5-8A73-9F7E-5800D900BCF8}"/>
                </a:ext>
              </a:extLst>
            </p:cNvPr>
            <p:cNvSpPr/>
            <p:nvPr/>
          </p:nvSpPr>
          <p:spPr>
            <a:xfrm>
              <a:off x="2985266" y="3193668"/>
              <a:ext cx="2248930" cy="6425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Prefill</a:t>
              </a:r>
            </a:p>
          </p:txBody>
        </p:sp>
        <p:sp>
          <p:nvSpPr>
            <p:cNvPr id="24" name="Rectangle 23">
              <a:extLst>
                <a:ext uri="{FF2B5EF4-FFF2-40B4-BE49-F238E27FC236}">
                  <a16:creationId xmlns:a16="http://schemas.microsoft.com/office/drawing/2014/main" id="{80655E21-4FFA-4854-F459-607854C0088B}"/>
                </a:ext>
              </a:extLst>
            </p:cNvPr>
            <p:cNvSpPr/>
            <p:nvPr/>
          </p:nvSpPr>
          <p:spPr>
            <a:xfrm>
              <a:off x="6465748" y="3193668"/>
              <a:ext cx="2248930" cy="64255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t>Prefill</a:t>
              </a:r>
            </a:p>
          </p:txBody>
        </p:sp>
        <p:sp>
          <p:nvSpPr>
            <p:cNvPr id="25" name="Rectangle 24">
              <a:extLst>
                <a:ext uri="{FF2B5EF4-FFF2-40B4-BE49-F238E27FC236}">
                  <a16:creationId xmlns:a16="http://schemas.microsoft.com/office/drawing/2014/main" id="{C7A4E812-CCC0-A650-9F07-53D99A3BF18C}"/>
                </a:ext>
              </a:extLst>
            </p:cNvPr>
            <p:cNvSpPr/>
            <p:nvPr/>
          </p:nvSpPr>
          <p:spPr>
            <a:xfrm>
              <a:off x="5401014" y="3193668"/>
              <a:ext cx="366583" cy="64255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vert270" rtlCol="0" anchor="ctr"/>
            <a:lstStyle/>
            <a:p>
              <a:pPr algn="ctr"/>
              <a:r>
                <a:rPr lang="en-US" sz="1200"/>
                <a:t>Decode</a:t>
              </a:r>
            </a:p>
          </p:txBody>
        </p:sp>
        <p:sp>
          <p:nvSpPr>
            <p:cNvPr id="26" name="Rectangle 25">
              <a:extLst>
                <a:ext uri="{FF2B5EF4-FFF2-40B4-BE49-F238E27FC236}">
                  <a16:creationId xmlns:a16="http://schemas.microsoft.com/office/drawing/2014/main" id="{FF3BE87F-1960-699A-3677-66F6D9AC1D5A}"/>
                </a:ext>
              </a:extLst>
            </p:cNvPr>
            <p:cNvSpPr/>
            <p:nvPr/>
          </p:nvSpPr>
          <p:spPr>
            <a:xfrm>
              <a:off x="8879428" y="3193668"/>
              <a:ext cx="366583" cy="64255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vert270" rtlCol="0" anchor="ctr"/>
            <a:lstStyle/>
            <a:p>
              <a:pPr algn="ctr"/>
              <a:r>
                <a:rPr lang="en-US" sz="1200"/>
                <a:t>Decode</a:t>
              </a:r>
            </a:p>
          </p:txBody>
        </p:sp>
        <p:sp>
          <p:nvSpPr>
            <p:cNvPr id="27" name="Rectangle 26">
              <a:extLst>
                <a:ext uri="{FF2B5EF4-FFF2-40B4-BE49-F238E27FC236}">
                  <a16:creationId xmlns:a16="http://schemas.microsoft.com/office/drawing/2014/main" id="{06DDB923-2F81-E1C3-E991-2434C0B98D25}"/>
                </a:ext>
              </a:extLst>
            </p:cNvPr>
            <p:cNvSpPr/>
            <p:nvPr/>
          </p:nvSpPr>
          <p:spPr>
            <a:xfrm>
              <a:off x="5934415" y="3193668"/>
              <a:ext cx="366583" cy="64255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vert270" rtlCol="0" anchor="ctr"/>
            <a:lstStyle/>
            <a:p>
              <a:pPr algn="ctr"/>
              <a:r>
                <a:rPr lang="en-US" sz="1200"/>
                <a:t>Decode</a:t>
              </a:r>
            </a:p>
          </p:txBody>
        </p:sp>
      </p:grpSp>
      <p:sp>
        <p:nvSpPr>
          <p:cNvPr id="47" name="TextBox 46">
            <a:extLst>
              <a:ext uri="{FF2B5EF4-FFF2-40B4-BE49-F238E27FC236}">
                <a16:creationId xmlns:a16="http://schemas.microsoft.com/office/drawing/2014/main" id="{6709810C-A2E6-75A1-8FD4-C68F2DE50BEC}"/>
              </a:ext>
            </a:extLst>
          </p:cNvPr>
          <p:cNvSpPr txBox="1"/>
          <p:nvPr/>
        </p:nvSpPr>
        <p:spPr>
          <a:xfrm>
            <a:off x="4344143" y="1407522"/>
            <a:ext cx="3222357" cy="369332"/>
          </a:xfrm>
          <a:prstGeom prst="rect">
            <a:avLst/>
          </a:prstGeom>
          <a:noFill/>
        </p:spPr>
        <p:txBody>
          <a:bodyPr wrap="none" rtlCol="0">
            <a:spAutoFit/>
          </a:bodyPr>
          <a:lstStyle/>
          <a:p>
            <a:r>
              <a:rPr lang="en-US" b="1"/>
              <a:t>Prefill-prioritizing scheduling</a:t>
            </a:r>
          </a:p>
        </p:txBody>
      </p:sp>
      <p:grpSp>
        <p:nvGrpSpPr>
          <p:cNvPr id="67" name="Group 66">
            <a:extLst>
              <a:ext uri="{FF2B5EF4-FFF2-40B4-BE49-F238E27FC236}">
                <a16:creationId xmlns:a16="http://schemas.microsoft.com/office/drawing/2014/main" id="{2E35D183-29B0-3537-CC16-C74E5DD8AAFC}"/>
              </a:ext>
            </a:extLst>
          </p:cNvPr>
          <p:cNvGrpSpPr/>
          <p:nvPr/>
        </p:nvGrpSpPr>
        <p:grpSpPr>
          <a:xfrm>
            <a:off x="2824950" y="2622240"/>
            <a:ext cx="6260745" cy="405646"/>
            <a:chOff x="2889149" y="2675934"/>
            <a:chExt cx="6260745" cy="405646"/>
          </a:xfrm>
        </p:grpSpPr>
        <p:sp>
          <p:nvSpPr>
            <p:cNvPr id="3" name="TextBox 2">
              <a:extLst>
                <a:ext uri="{FF2B5EF4-FFF2-40B4-BE49-F238E27FC236}">
                  <a16:creationId xmlns:a16="http://schemas.microsoft.com/office/drawing/2014/main" id="{B67856D3-C123-F984-6F3C-DBB64B15BC57}"/>
                </a:ext>
              </a:extLst>
            </p:cNvPr>
            <p:cNvSpPr txBox="1"/>
            <p:nvPr/>
          </p:nvSpPr>
          <p:spPr>
            <a:xfrm>
              <a:off x="3446151" y="2675934"/>
              <a:ext cx="1134926" cy="369332"/>
            </a:xfrm>
            <a:prstGeom prst="rect">
              <a:avLst/>
            </a:prstGeom>
            <a:noFill/>
            <a:ln>
              <a:noFill/>
            </a:ln>
          </p:spPr>
          <p:txBody>
            <a:bodyPr wrap="none" rtlCol="0">
              <a:spAutoFit/>
            </a:bodyPr>
            <a:lstStyle/>
            <a:p>
              <a:r>
                <a:rPr lang="en-US" b="1"/>
                <a:t>Low TTFT</a:t>
              </a:r>
            </a:p>
          </p:txBody>
        </p:sp>
        <p:cxnSp>
          <p:nvCxnSpPr>
            <p:cNvPr id="4" name="Straight Arrow Connector 3">
              <a:extLst>
                <a:ext uri="{FF2B5EF4-FFF2-40B4-BE49-F238E27FC236}">
                  <a16:creationId xmlns:a16="http://schemas.microsoft.com/office/drawing/2014/main" id="{E0FBAE31-A5F0-1BAC-ED7B-D07E17E88A5B}"/>
                </a:ext>
              </a:extLst>
            </p:cNvPr>
            <p:cNvCxnSpPr/>
            <p:nvPr/>
          </p:nvCxnSpPr>
          <p:spPr>
            <a:xfrm>
              <a:off x="2889149" y="2678036"/>
              <a:ext cx="2248930" cy="0"/>
            </a:xfrm>
            <a:prstGeom prst="straightConnector1">
              <a:avLst/>
            </a:prstGeom>
            <a:ln>
              <a:solidFill>
                <a:schemeClr val="tx2"/>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1A97036F-65D6-4E99-8E24-2D08E7072C83}"/>
                </a:ext>
              </a:extLst>
            </p:cNvPr>
            <p:cNvSpPr txBox="1"/>
            <p:nvPr/>
          </p:nvSpPr>
          <p:spPr>
            <a:xfrm>
              <a:off x="7218602" y="2712248"/>
              <a:ext cx="1081899" cy="369332"/>
            </a:xfrm>
            <a:prstGeom prst="rect">
              <a:avLst/>
            </a:prstGeom>
            <a:noFill/>
            <a:ln>
              <a:noFill/>
            </a:ln>
          </p:spPr>
          <p:txBody>
            <a:bodyPr wrap="none" rtlCol="0">
              <a:spAutoFit/>
            </a:bodyPr>
            <a:lstStyle/>
            <a:p>
              <a:r>
                <a:rPr lang="en-US" b="1">
                  <a:solidFill>
                    <a:srgbClr val="FF0000"/>
                  </a:solidFill>
                </a:rPr>
                <a:t>High TBT</a:t>
              </a:r>
            </a:p>
          </p:txBody>
        </p:sp>
        <p:cxnSp>
          <p:nvCxnSpPr>
            <p:cNvPr id="6" name="Straight Arrow Connector 5">
              <a:extLst>
                <a:ext uri="{FF2B5EF4-FFF2-40B4-BE49-F238E27FC236}">
                  <a16:creationId xmlns:a16="http://schemas.microsoft.com/office/drawing/2014/main" id="{4D1E871E-03E1-D24C-812C-952A80C331E7}"/>
                </a:ext>
              </a:extLst>
            </p:cNvPr>
            <p:cNvCxnSpPr>
              <a:cxnSpLocks/>
            </p:cNvCxnSpPr>
            <p:nvPr/>
          </p:nvCxnSpPr>
          <p:spPr>
            <a:xfrm flipV="1">
              <a:off x="6369211" y="2712178"/>
              <a:ext cx="2780683" cy="2102"/>
            </a:xfrm>
            <a:prstGeom prst="straightConnector1">
              <a:avLst/>
            </a:prstGeom>
            <a:ln>
              <a:solidFill>
                <a:srgbClr val="FF0000"/>
              </a:solidFill>
              <a:headEnd type="triangle"/>
              <a:tailEnd type="triangle"/>
            </a:ln>
          </p:spPr>
          <p:style>
            <a:lnRef idx="1">
              <a:schemeClr val="accent5"/>
            </a:lnRef>
            <a:fillRef idx="0">
              <a:schemeClr val="accent5"/>
            </a:fillRef>
            <a:effectRef idx="0">
              <a:schemeClr val="accent5"/>
            </a:effectRef>
            <a:fontRef idx="minor">
              <a:schemeClr val="tx1"/>
            </a:fontRef>
          </p:style>
        </p:cxnSp>
      </p:grpSp>
      <p:cxnSp>
        <p:nvCxnSpPr>
          <p:cNvPr id="13" name="Straight Connector 12">
            <a:extLst>
              <a:ext uri="{FF2B5EF4-FFF2-40B4-BE49-F238E27FC236}">
                <a16:creationId xmlns:a16="http://schemas.microsoft.com/office/drawing/2014/main" id="{57AB63F5-1F8F-8C2D-C146-CCBAD1AB790A}"/>
              </a:ext>
            </a:extLst>
          </p:cNvPr>
          <p:cNvCxnSpPr>
            <a:cxnSpLocks/>
          </p:cNvCxnSpPr>
          <p:nvPr/>
        </p:nvCxnSpPr>
        <p:spPr>
          <a:xfrm>
            <a:off x="2692379" y="3963968"/>
            <a:ext cx="6560232" cy="0"/>
          </a:xfrm>
          <a:prstGeom prst="line">
            <a:avLst/>
          </a:prstGeom>
          <a:ln w="28575"/>
        </p:spPr>
        <p:style>
          <a:lnRef idx="2">
            <a:schemeClr val="dk1"/>
          </a:lnRef>
          <a:fillRef idx="0">
            <a:schemeClr val="dk1"/>
          </a:fillRef>
          <a:effectRef idx="1">
            <a:schemeClr val="dk1"/>
          </a:effectRef>
          <a:fontRef idx="minor">
            <a:schemeClr val="tx1"/>
          </a:fontRef>
        </p:style>
      </p:cxnSp>
      <p:grpSp>
        <p:nvGrpSpPr>
          <p:cNvPr id="14" name="Group 13">
            <a:extLst>
              <a:ext uri="{FF2B5EF4-FFF2-40B4-BE49-F238E27FC236}">
                <a16:creationId xmlns:a16="http://schemas.microsoft.com/office/drawing/2014/main" id="{87656E46-1E59-782C-25C7-590BF8CD7B13}"/>
              </a:ext>
            </a:extLst>
          </p:cNvPr>
          <p:cNvGrpSpPr/>
          <p:nvPr/>
        </p:nvGrpSpPr>
        <p:grpSpPr>
          <a:xfrm>
            <a:off x="2824950" y="3642692"/>
            <a:ext cx="6201440" cy="642811"/>
            <a:chOff x="2968093" y="3193668"/>
            <a:chExt cx="6201440" cy="642811"/>
          </a:xfrm>
        </p:grpSpPr>
        <p:sp>
          <p:nvSpPr>
            <p:cNvPr id="15" name="Rectangle 14">
              <a:extLst>
                <a:ext uri="{FF2B5EF4-FFF2-40B4-BE49-F238E27FC236}">
                  <a16:creationId xmlns:a16="http://schemas.microsoft.com/office/drawing/2014/main" id="{06E31870-2D7D-5ECD-BBA2-1253828AC4E4}"/>
                </a:ext>
              </a:extLst>
            </p:cNvPr>
            <p:cNvSpPr/>
            <p:nvPr/>
          </p:nvSpPr>
          <p:spPr>
            <a:xfrm>
              <a:off x="4067075" y="3193927"/>
              <a:ext cx="2248930" cy="6425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Prefill</a:t>
              </a:r>
            </a:p>
          </p:txBody>
        </p:sp>
        <p:sp>
          <p:nvSpPr>
            <p:cNvPr id="16" name="Rectangle 15">
              <a:extLst>
                <a:ext uri="{FF2B5EF4-FFF2-40B4-BE49-F238E27FC236}">
                  <a16:creationId xmlns:a16="http://schemas.microsoft.com/office/drawing/2014/main" id="{7E2941DB-DFE7-729E-B77A-EE73F156FB4D}"/>
                </a:ext>
              </a:extLst>
            </p:cNvPr>
            <p:cNvSpPr/>
            <p:nvPr/>
          </p:nvSpPr>
          <p:spPr>
            <a:xfrm>
              <a:off x="6920603" y="3193668"/>
              <a:ext cx="2248930" cy="64255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t>Prefill</a:t>
              </a:r>
            </a:p>
          </p:txBody>
        </p:sp>
        <p:sp>
          <p:nvSpPr>
            <p:cNvPr id="17" name="Rectangle 16">
              <a:extLst>
                <a:ext uri="{FF2B5EF4-FFF2-40B4-BE49-F238E27FC236}">
                  <a16:creationId xmlns:a16="http://schemas.microsoft.com/office/drawing/2014/main" id="{B1F43DD3-BE7E-CEAB-87E9-EE94F6D38850}"/>
                </a:ext>
              </a:extLst>
            </p:cNvPr>
            <p:cNvSpPr/>
            <p:nvPr/>
          </p:nvSpPr>
          <p:spPr>
            <a:xfrm>
              <a:off x="2968093" y="3193668"/>
              <a:ext cx="366583" cy="64255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vert270" rtlCol="0" anchor="ctr"/>
            <a:lstStyle/>
            <a:p>
              <a:pPr algn="ctr"/>
              <a:r>
                <a:rPr lang="en-US" sz="1200"/>
                <a:t>Decode</a:t>
              </a:r>
            </a:p>
          </p:txBody>
        </p:sp>
        <p:sp>
          <p:nvSpPr>
            <p:cNvPr id="18" name="Rectangle 17">
              <a:extLst>
                <a:ext uri="{FF2B5EF4-FFF2-40B4-BE49-F238E27FC236}">
                  <a16:creationId xmlns:a16="http://schemas.microsoft.com/office/drawing/2014/main" id="{EBBEF1E2-C452-BCC6-7535-9E0EFEAD8CC4}"/>
                </a:ext>
              </a:extLst>
            </p:cNvPr>
            <p:cNvSpPr/>
            <p:nvPr/>
          </p:nvSpPr>
          <p:spPr>
            <a:xfrm>
              <a:off x="6431649" y="3193668"/>
              <a:ext cx="366583" cy="64255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vert270" rtlCol="0" anchor="ctr"/>
            <a:lstStyle/>
            <a:p>
              <a:pPr algn="ctr"/>
              <a:r>
                <a:rPr lang="en-US" sz="1200"/>
                <a:t>Decode</a:t>
              </a:r>
            </a:p>
          </p:txBody>
        </p:sp>
        <p:sp>
          <p:nvSpPr>
            <p:cNvPr id="19" name="Rectangle 18">
              <a:extLst>
                <a:ext uri="{FF2B5EF4-FFF2-40B4-BE49-F238E27FC236}">
                  <a16:creationId xmlns:a16="http://schemas.microsoft.com/office/drawing/2014/main" id="{03FAB756-6ADF-66E3-7CE2-D9DFF29A5623}"/>
                </a:ext>
              </a:extLst>
            </p:cNvPr>
            <p:cNvSpPr/>
            <p:nvPr/>
          </p:nvSpPr>
          <p:spPr>
            <a:xfrm>
              <a:off x="3501494" y="3193668"/>
              <a:ext cx="366583" cy="64255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vert270" rtlCol="0" anchor="ctr"/>
            <a:lstStyle/>
            <a:p>
              <a:pPr algn="ctr"/>
              <a:r>
                <a:rPr lang="en-US" sz="1200"/>
                <a:t>Decode</a:t>
              </a:r>
            </a:p>
          </p:txBody>
        </p:sp>
      </p:grpSp>
      <p:sp>
        <p:nvSpPr>
          <p:cNvPr id="20" name="TextBox 19">
            <a:extLst>
              <a:ext uri="{FF2B5EF4-FFF2-40B4-BE49-F238E27FC236}">
                <a16:creationId xmlns:a16="http://schemas.microsoft.com/office/drawing/2014/main" id="{3228777A-0756-AEE8-AA90-4F9D78184273}"/>
              </a:ext>
            </a:extLst>
          </p:cNvPr>
          <p:cNvSpPr txBox="1"/>
          <p:nvPr/>
        </p:nvSpPr>
        <p:spPr>
          <a:xfrm>
            <a:off x="4361316" y="3170892"/>
            <a:ext cx="3411511" cy="369332"/>
          </a:xfrm>
          <a:prstGeom prst="rect">
            <a:avLst/>
          </a:prstGeom>
          <a:noFill/>
        </p:spPr>
        <p:txBody>
          <a:bodyPr wrap="none" rtlCol="0">
            <a:spAutoFit/>
          </a:bodyPr>
          <a:lstStyle/>
          <a:p>
            <a:r>
              <a:rPr lang="en-US" b="1"/>
              <a:t>Decode-prioritizing scheduling</a:t>
            </a:r>
          </a:p>
        </p:txBody>
      </p:sp>
      <p:grpSp>
        <p:nvGrpSpPr>
          <p:cNvPr id="68" name="Group 67">
            <a:extLst>
              <a:ext uri="{FF2B5EF4-FFF2-40B4-BE49-F238E27FC236}">
                <a16:creationId xmlns:a16="http://schemas.microsoft.com/office/drawing/2014/main" id="{7E558570-8FA6-1047-98CC-BF3B73B851BB}"/>
              </a:ext>
            </a:extLst>
          </p:cNvPr>
          <p:cNvGrpSpPr/>
          <p:nvPr/>
        </p:nvGrpSpPr>
        <p:grpSpPr>
          <a:xfrm>
            <a:off x="2523408" y="4365861"/>
            <a:ext cx="3641470" cy="467283"/>
            <a:chOff x="2514219" y="4451908"/>
            <a:chExt cx="3641470" cy="467283"/>
          </a:xfrm>
        </p:grpSpPr>
        <p:sp>
          <p:nvSpPr>
            <p:cNvPr id="22" name="TextBox 21">
              <a:extLst>
                <a:ext uri="{FF2B5EF4-FFF2-40B4-BE49-F238E27FC236}">
                  <a16:creationId xmlns:a16="http://schemas.microsoft.com/office/drawing/2014/main" id="{3BBD2B0E-5322-0BB4-CB2B-19B3B1E922A6}"/>
                </a:ext>
              </a:extLst>
            </p:cNvPr>
            <p:cNvSpPr txBox="1"/>
            <p:nvPr/>
          </p:nvSpPr>
          <p:spPr>
            <a:xfrm>
              <a:off x="3922856" y="4451908"/>
              <a:ext cx="1190069" cy="369332"/>
            </a:xfrm>
            <a:prstGeom prst="rect">
              <a:avLst/>
            </a:prstGeom>
            <a:noFill/>
            <a:ln>
              <a:noFill/>
            </a:ln>
          </p:spPr>
          <p:txBody>
            <a:bodyPr wrap="none" rtlCol="0">
              <a:spAutoFit/>
            </a:bodyPr>
            <a:lstStyle/>
            <a:p>
              <a:r>
                <a:rPr lang="en-US" b="1">
                  <a:solidFill>
                    <a:srgbClr val="FF0000"/>
                  </a:solidFill>
                </a:rPr>
                <a:t>High TTFT</a:t>
              </a:r>
            </a:p>
          </p:txBody>
        </p:sp>
        <p:cxnSp>
          <p:nvCxnSpPr>
            <p:cNvPr id="23" name="Straight Arrow Connector 22">
              <a:extLst>
                <a:ext uri="{FF2B5EF4-FFF2-40B4-BE49-F238E27FC236}">
                  <a16:creationId xmlns:a16="http://schemas.microsoft.com/office/drawing/2014/main" id="{49753422-87AE-9E6F-1D77-D56EF94017CC}"/>
                </a:ext>
              </a:extLst>
            </p:cNvPr>
            <p:cNvCxnSpPr>
              <a:cxnSpLocks/>
            </p:cNvCxnSpPr>
            <p:nvPr/>
          </p:nvCxnSpPr>
          <p:spPr>
            <a:xfrm flipV="1">
              <a:off x="2824950" y="4455953"/>
              <a:ext cx="3330739" cy="2102"/>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E163BB4B-196E-4ABE-11DD-0126148FBF8B}"/>
                </a:ext>
              </a:extLst>
            </p:cNvPr>
            <p:cNvSpPr txBox="1"/>
            <p:nvPr/>
          </p:nvSpPr>
          <p:spPr>
            <a:xfrm>
              <a:off x="2514219" y="4549859"/>
              <a:ext cx="1026756" cy="369332"/>
            </a:xfrm>
            <a:prstGeom prst="rect">
              <a:avLst/>
            </a:prstGeom>
            <a:noFill/>
            <a:ln>
              <a:noFill/>
            </a:ln>
          </p:spPr>
          <p:txBody>
            <a:bodyPr wrap="none" rtlCol="0">
              <a:spAutoFit/>
            </a:bodyPr>
            <a:lstStyle/>
            <a:p>
              <a:r>
                <a:rPr lang="en-US" b="1"/>
                <a:t>Low TBT</a:t>
              </a:r>
            </a:p>
          </p:txBody>
        </p:sp>
        <p:cxnSp>
          <p:nvCxnSpPr>
            <p:cNvPr id="30" name="Straight Arrow Connector 29">
              <a:extLst>
                <a:ext uri="{FF2B5EF4-FFF2-40B4-BE49-F238E27FC236}">
                  <a16:creationId xmlns:a16="http://schemas.microsoft.com/office/drawing/2014/main" id="{1E68E1DC-6E4B-8196-A90E-410852633D23}"/>
                </a:ext>
              </a:extLst>
            </p:cNvPr>
            <p:cNvCxnSpPr>
              <a:cxnSpLocks/>
            </p:cNvCxnSpPr>
            <p:nvPr/>
          </p:nvCxnSpPr>
          <p:spPr>
            <a:xfrm>
              <a:off x="2773168" y="4553021"/>
              <a:ext cx="42019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46A09298-37DE-3A97-D5AD-7A3350635718}"/>
              </a:ext>
            </a:extLst>
          </p:cNvPr>
          <p:cNvGrpSpPr/>
          <p:nvPr/>
        </p:nvGrpSpPr>
        <p:grpSpPr>
          <a:xfrm>
            <a:off x="2675206" y="5311638"/>
            <a:ext cx="6560232" cy="642552"/>
            <a:chOff x="2815883" y="3958998"/>
            <a:chExt cx="6560232" cy="642552"/>
          </a:xfrm>
        </p:grpSpPr>
        <p:cxnSp>
          <p:nvCxnSpPr>
            <p:cNvPr id="51" name="Straight Connector 50">
              <a:extLst>
                <a:ext uri="{FF2B5EF4-FFF2-40B4-BE49-F238E27FC236}">
                  <a16:creationId xmlns:a16="http://schemas.microsoft.com/office/drawing/2014/main" id="{95512A3B-4D64-215A-B515-747B5BF8551B}"/>
                </a:ext>
              </a:extLst>
            </p:cNvPr>
            <p:cNvCxnSpPr>
              <a:cxnSpLocks/>
            </p:cNvCxnSpPr>
            <p:nvPr/>
          </p:nvCxnSpPr>
          <p:spPr>
            <a:xfrm>
              <a:off x="2815883" y="4292928"/>
              <a:ext cx="6560232" cy="0"/>
            </a:xfrm>
            <a:prstGeom prst="line">
              <a:avLst/>
            </a:prstGeom>
            <a:ln w="28575"/>
          </p:spPr>
          <p:style>
            <a:lnRef idx="2">
              <a:schemeClr val="dk1"/>
            </a:lnRef>
            <a:fillRef idx="0">
              <a:schemeClr val="dk1"/>
            </a:fillRef>
            <a:effectRef idx="1">
              <a:schemeClr val="dk1"/>
            </a:effectRef>
            <a:fontRef idx="minor">
              <a:schemeClr val="tx1"/>
            </a:fontRef>
          </p:style>
        </p:cxnSp>
        <p:sp>
          <p:nvSpPr>
            <p:cNvPr id="52" name="Rectangle 51">
              <a:extLst>
                <a:ext uri="{FF2B5EF4-FFF2-40B4-BE49-F238E27FC236}">
                  <a16:creationId xmlns:a16="http://schemas.microsoft.com/office/drawing/2014/main" id="{4F617F4D-2B74-6563-3FCD-27B26F525864}"/>
                </a:ext>
              </a:extLst>
            </p:cNvPr>
            <p:cNvSpPr/>
            <p:nvPr/>
          </p:nvSpPr>
          <p:spPr>
            <a:xfrm>
              <a:off x="2965627" y="3958998"/>
              <a:ext cx="749808" cy="6425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Prefill</a:t>
              </a:r>
            </a:p>
            <a:p>
              <a:pPr algn="ctr"/>
              <a:r>
                <a:rPr lang="en-US"/>
                <a:t>1 / 3</a:t>
              </a:r>
            </a:p>
          </p:txBody>
        </p:sp>
        <p:sp>
          <p:nvSpPr>
            <p:cNvPr id="53" name="Rectangle 52">
              <a:extLst>
                <a:ext uri="{FF2B5EF4-FFF2-40B4-BE49-F238E27FC236}">
                  <a16:creationId xmlns:a16="http://schemas.microsoft.com/office/drawing/2014/main" id="{A3EE3FD4-F610-3A15-99EE-FB6BEA274BF6}"/>
                </a:ext>
              </a:extLst>
            </p:cNvPr>
            <p:cNvSpPr/>
            <p:nvPr/>
          </p:nvSpPr>
          <p:spPr>
            <a:xfrm>
              <a:off x="4264170" y="3958998"/>
              <a:ext cx="749808" cy="6425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Prefill</a:t>
              </a:r>
            </a:p>
            <a:p>
              <a:pPr algn="ctr"/>
              <a:r>
                <a:rPr lang="en-US"/>
                <a:t>2 / 3</a:t>
              </a:r>
            </a:p>
          </p:txBody>
        </p:sp>
        <p:sp>
          <p:nvSpPr>
            <p:cNvPr id="54" name="Rectangle 53">
              <a:extLst>
                <a:ext uri="{FF2B5EF4-FFF2-40B4-BE49-F238E27FC236}">
                  <a16:creationId xmlns:a16="http://schemas.microsoft.com/office/drawing/2014/main" id="{6538860D-0776-4450-EADD-7426910EFEF3}"/>
                </a:ext>
              </a:extLst>
            </p:cNvPr>
            <p:cNvSpPr/>
            <p:nvPr/>
          </p:nvSpPr>
          <p:spPr>
            <a:xfrm>
              <a:off x="5564666" y="3958998"/>
              <a:ext cx="749808" cy="6425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Prefill</a:t>
              </a:r>
            </a:p>
            <a:p>
              <a:pPr algn="ctr"/>
              <a:r>
                <a:rPr lang="en-US"/>
                <a:t>3 / 3</a:t>
              </a:r>
            </a:p>
          </p:txBody>
        </p:sp>
        <p:sp>
          <p:nvSpPr>
            <p:cNvPr id="55" name="Rectangle 54">
              <a:extLst>
                <a:ext uri="{FF2B5EF4-FFF2-40B4-BE49-F238E27FC236}">
                  <a16:creationId xmlns:a16="http://schemas.microsoft.com/office/drawing/2014/main" id="{C34927A7-5145-D455-54AF-C9EDC0F9D5DF}"/>
                </a:ext>
              </a:extLst>
            </p:cNvPr>
            <p:cNvSpPr/>
            <p:nvPr/>
          </p:nvSpPr>
          <p:spPr>
            <a:xfrm>
              <a:off x="3715435" y="3958998"/>
              <a:ext cx="366583" cy="64255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vert270" rtlCol="0" anchor="ctr"/>
            <a:lstStyle/>
            <a:p>
              <a:pPr algn="ctr"/>
              <a:r>
                <a:rPr lang="en-US" sz="1200"/>
                <a:t>Decode</a:t>
              </a:r>
            </a:p>
          </p:txBody>
        </p:sp>
        <p:sp>
          <p:nvSpPr>
            <p:cNvPr id="56" name="Rectangle 55">
              <a:extLst>
                <a:ext uri="{FF2B5EF4-FFF2-40B4-BE49-F238E27FC236}">
                  <a16:creationId xmlns:a16="http://schemas.microsoft.com/office/drawing/2014/main" id="{893AA6ED-9CB0-527B-A55A-17EE89BEBFB3}"/>
                </a:ext>
              </a:extLst>
            </p:cNvPr>
            <p:cNvSpPr/>
            <p:nvPr/>
          </p:nvSpPr>
          <p:spPr>
            <a:xfrm>
              <a:off x="5012838" y="3958998"/>
              <a:ext cx="366583" cy="64255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vert270" rtlCol="0" anchor="ctr"/>
            <a:lstStyle/>
            <a:p>
              <a:pPr algn="ctr"/>
              <a:r>
                <a:rPr lang="en-US" sz="1200"/>
                <a:t>Decode</a:t>
              </a:r>
            </a:p>
          </p:txBody>
        </p:sp>
        <p:sp>
          <p:nvSpPr>
            <p:cNvPr id="57" name="Rectangle 56">
              <a:extLst>
                <a:ext uri="{FF2B5EF4-FFF2-40B4-BE49-F238E27FC236}">
                  <a16:creationId xmlns:a16="http://schemas.microsoft.com/office/drawing/2014/main" id="{71816188-3D48-4688-2E4D-AA08CC838B5B}"/>
                </a:ext>
              </a:extLst>
            </p:cNvPr>
            <p:cNvSpPr/>
            <p:nvPr/>
          </p:nvSpPr>
          <p:spPr>
            <a:xfrm>
              <a:off x="6313905" y="3958998"/>
              <a:ext cx="366583" cy="64255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vert270" rtlCol="0" anchor="ctr"/>
            <a:lstStyle/>
            <a:p>
              <a:pPr algn="ctr"/>
              <a:r>
                <a:rPr lang="en-US" sz="1200"/>
                <a:t>Decode</a:t>
              </a:r>
            </a:p>
          </p:txBody>
        </p:sp>
        <p:sp>
          <p:nvSpPr>
            <p:cNvPr id="58" name="Rectangle 57">
              <a:extLst>
                <a:ext uri="{FF2B5EF4-FFF2-40B4-BE49-F238E27FC236}">
                  <a16:creationId xmlns:a16="http://schemas.microsoft.com/office/drawing/2014/main" id="{0F77D97D-100C-DFBB-AF9F-C45F00234EE6}"/>
                </a:ext>
              </a:extLst>
            </p:cNvPr>
            <p:cNvSpPr/>
            <p:nvPr/>
          </p:nvSpPr>
          <p:spPr>
            <a:xfrm>
              <a:off x="6860536" y="3958998"/>
              <a:ext cx="749808" cy="64255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t>Prefill</a:t>
              </a:r>
            </a:p>
            <a:p>
              <a:pPr algn="ctr"/>
              <a:r>
                <a:rPr lang="en-US"/>
                <a:t>1 / 3</a:t>
              </a:r>
            </a:p>
          </p:txBody>
        </p:sp>
        <p:sp>
          <p:nvSpPr>
            <p:cNvPr id="59" name="Rectangle 58">
              <a:extLst>
                <a:ext uri="{FF2B5EF4-FFF2-40B4-BE49-F238E27FC236}">
                  <a16:creationId xmlns:a16="http://schemas.microsoft.com/office/drawing/2014/main" id="{05640D85-F76C-571B-3252-52BAF805FE3D}"/>
                </a:ext>
              </a:extLst>
            </p:cNvPr>
            <p:cNvSpPr/>
            <p:nvPr/>
          </p:nvSpPr>
          <p:spPr>
            <a:xfrm>
              <a:off x="7610344" y="3958998"/>
              <a:ext cx="366583" cy="64255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vert270" rtlCol="0" anchor="ctr"/>
            <a:lstStyle/>
            <a:p>
              <a:pPr algn="ctr"/>
              <a:r>
                <a:rPr lang="en-US" sz="1200"/>
                <a:t>Decode</a:t>
              </a:r>
            </a:p>
          </p:txBody>
        </p:sp>
        <p:sp>
          <p:nvSpPr>
            <p:cNvPr id="60" name="Rectangle 59">
              <a:extLst>
                <a:ext uri="{FF2B5EF4-FFF2-40B4-BE49-F238E27FC236}">
                  <a16:creationId xmlns:a16="http://schemas.microsoft.com/office/drawing/2014/main" id="{352A89E8-CEC8-341F-7C71-C2F396A69066}"/>
                </a:ext>
              </a:extLst>
            </p:cNvPr>
            <p:cNvSpPr/>
            <p:nvPr/>
          </p:nvSpPr>
          <p:spPr>
            <a:xfrm>
              <a:off x="8166821" y="3958998"/>
              <a:ext cx="749808" cy="64255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t>Prefill</a:t>
              </a:r>
            </a:p>
            <a:p>
              <a:pPr algn="ctr"/>
              <a:r>
                <a:rPr lang="en-US"/>
                <a:t>2 / 3</a:t>
              </a:r>
            </a:p>
          </p:txBody>
        </p:sp>
        <p:sp>
          <p:nvSpPr>
            <p:cNvPr id="61" name="Rectangle 60">
              <a:extLst>
                <a:ext uri="{FF2B5EF4-FFF2-40B4-BE49-F238E27FC236}">
                  <a16:creationId xmlns:a16="http://schemas.microsoft.com/office/drawing/2014/main" id="{5B47F3C9-A14D-B839-D40D-D097B193A845}"/>
                </a:ext>
              </a:extLst>
            </p:cNvPr>
            <p:cNvSpPr/>
            <p:nvPr/>
          </p:nvSpPr>
          <p:spPr>
            <a:xfrm>
              <a:off x="8916629" y="3958998"/>
              <a:ext cx="366583" cy="64255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vert270" rtlCol="0" anchor="ctr"/>
            <a:lstStyle/>
            <a:p>
              <a:pPr algn="ctr"/>
              <a:r>
                <a:rPr lang="en-US" sz="1200"/>
                <a:t>Decode</a:t>
              </a:r>
            </a:p>
          </p:txBody>
        </p:sp>
      </p:grpSp>
      <p:sp>
        <p:nvSpPr>
          <p:cNvPr id="62" name="TextBox 61">
            <a:extLst>
              <a:ext uri="{FF2B5EF4-FFF2-40B4-BE49-F238E27FC236}">
                <a16:creationId xmlns:a16="http://schemas.microsoft.com/office/drawing/2014/main" id="{1478C86D-8A70-2340-3D53-473F0A59271A}"/>
              </a:ext>
            </a:extLst>
          </p:cNvPr>
          <p:cNvSpPr txBox="1"/>
          <p:nvPr/>
        </p:nvSpPr>
        <p:spPr>
          <a:xfrm>
            <a:off x="3999497" y="4899169"/>
            <a:ext cx="3771162" cy="369332"/>
          </a:xfrm>
          <a:prstGeom prst="rect">
            <a:avLst/>
          </a:prstGeom>
          <a:noFill/>
        </p:spPr>
        <p:txBody>
          <a:bodyPr wrap="none" rtlCol="0">
            <a:spAutoFit/>
          </a:bodyPr>
          <a:lstStyle/>
          <a:p>
            <a:pPr algn="ctr"/>
            <a:r>
              <a:rPr lang="en-US" b="1"/>
              <a:t>Hybrid-batching based scheduling</a:t>
            </a:r>
          </a:p>
        </p:txBody>
      </p:sp>
    </p:spTree>
    <p:extLst>
      <p:ext uri="{BB962C8B-B14F-4D97-AF65-F5344CB8AC3E}">
        <p14:creationId xmlns:p14="http://schemas.microsoft.com/office/powerpoint/2010/main" val="21741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2000"/>
                                        <p:tgtEl>
                                          <p:spTgt spid="3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2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2000"/>
                                        <p:tgtEl>
                                          <p:spTgt spid="14"/>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par>
                                <p:cTn id="32" presetID="22" presetClass="entr" presetSubtype="8"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2000"/>
                                        <p:tgtEl>
                                          <p:spTgt spid="50"/>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21">
                                            <p:txEl>
                                              <p:pRg st="0" end="0"/>
                                            </p:txEl>
                                          </p:spTgt>
                                        </p:tgtEl>
                                        <p:attrNameLst>
                                          <p:attrName>style.visibility</p:attrName>
                                        </p:attrNameLst>
                                      </p:cBhvr>
                                      <p:to>
                                        <p:strVal val="visible"/>
                                      </p:to>
                                    </p:set>
                                    <p:animEffect transition="in" filter="fade">
                                      <p:cBhvr>
                                        <p:cTn id="3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0" grpId="0"/>
      <p:bldP spid="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2CF74-AEF4-ADB4-30E9-D85EF6D19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9697A8-305B-8D07-9650-4AD8A961F961}"/>
              </a:ext>
            </a:extLst>
          </p:cNvPr>
          <p:cNvSpPr>
            <a:spLocks noGrp="1"/>
          </p:cNvSpPr>
          <p:nvPr>
            <p:ph type="title"/>
          </p:nvPr>
        </p:nvSpPr>
        <p:spPr/>
        <p:txBody>
          <a:bodyPr/>
          <a:lstStyle/>
          <a:p>
            <a:r>
              <a:rPr lang="en-US"/>
              <a:t>Kernel-parallel Execution with Streams</a:t>
            </a:r>
          </a:p>
        </p:txBody>
      </p:sp>
      <p:sp>
        <p:nvSpPr>
          <p:cNvPr id="21" name="Slide Number Placeholder 20">
            <a:extLst>
              <a:ext uri="{FF2B5EF4-FFF2-40B4-BE49-F238E27FC236}">
                <a16:creationId xmlns:a16="http://schemas.microsoft.com/office/drawing/2014/main" id="{61EC4766-789A-3565-396D-3D6B1A9DA86F}"/>
              </a:ext>
            </a:extLst>
          </p:cNvPr>
          <p:cNvSpPr>
            <a:spLocks noGrp="1"/>
          </p:cNvSpPr>
          <p:nvPr>
            <p:ph type="sldNum" sz="quarter" idx="12"/>
          </p:nvPr>
        </p:nvSpPr>
        <p:spPr/>
        <p:txBody>
          <a:bodyPr/>
          <a:lstStyle/>
          <a:p>
            <a:fld id="{540F1414-8D08-AD42-BD03-FC55440D38D1}" type="slidenum">
              <a:rPr lang="en-US" smtClean="0"/>
              <a:t>29</a:t>
            </a:fld>
            <a:endParaRPr lang="en-US"/>
          </a:p>
        </p:txBody>
      </p:sp>
      <p:sp>
        <p:nvSpPr>
          <p:cNvPr id="28" name="Text Placeholder 27">
            <a:extLst>
              <a:ext uri="{FF2B5EF4-FFF2-40B4-BE49-F238E27FC236}">
                <a16:creationId xmlns:a16="http://schemas.microsoft.com/office/drawing/2014/main" id="{563290D1-2C2E-2787-F518-48D1759A3C85}"/>
              </a:ext>
            </a:extLst>
          </p:cNvPr>
          <p:cNvSpPr>
            <a:spLocks noGrp="1"/>
          </p:cNvSpPr>
          <p:nvPr>
            <p:ph type="body" idx="14"/>
          </p:nvPr>
        </p:nvSpPr>
        <p:spPr/>
        <p:txBody>
          <a:bodyPr/>
          <a:lstStyle/>
          <a:p>
            <a:r>
              <a:rPr lang="en-US" sz="2400"/>
              <a:t>Streams cannot guarantee SM co-location, limiting potential speedup.</a:t>
            </a:r>
          </a:p>
        </p:txBody>
      </p:sp>
      <p:sp>
        <p:nvSpPr>
          <p:cNvPr id="8" name="Rectangle: Rounded Corners 7">
            <a:extLst>
              <a:ext uri="{FF2B5EF4-FFF2-40B4-BE49-F238E27FC236}">
                <a16:creationId xmlns:a16="http://schemas.microsoft.com/office/drawing/2014/main" id="{3FB81856-4B10-D46E-BCF8-ACCF1C6C96A3}"/>
              </a:ext>
            </a:extLst>
          </p:cNvPr>
          <p:cNvSpPr/>
          <p:nvPr/>
        </p:nvSpPr>
        <p:spPr>
          <a:xfrm>
            <a:off x="2214880" y="4550259"/>
            <a:ext cx="7762240" cy="11406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CB3B971-BA39-D149-4C6C-FCA9DA80F8CA}"/>
              </a:ext>
            </a:extLst>
          </p:cNvPr>
          <p:cNvGrpSpPr/>
          <p:nvPr/>
        </p:nvGrpSpPr>
        <p:grpSpPr>
          <a:xfrm>
            <a:off x="2576698" y="4613435"/>
            <a:ext cx="2057400" cy="1038063"/>
            <a:chOff x="1320799" y="2978524"/>
            <a:chExt cx="1530774" cy="1038063"/>
          </a:xfrm>
        </p:grpSpPr>
        <p:sp>
          <p:nvSpPr>
            <p:cNvPr id="9" name="Rectangle 8">
              <a:extLst>
                <a:ext uri="{FF2B5EF4-FFF2-40B4-BE49-F238E27FC236}">
                  <a16:creationId xmlns:a16="http://schemas.microsoft.com/office/drawing/2014/main" id="{D8318664-B433-6EDD-3735-AB2B59FD2B74}"/>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Rectangle 9">
              <a:extLst>
                <a:ext uri="{FF2B5EF4-FFF2-40B4-BE49-F238E27FC236}">
                  <a16:creationId xmlns:a16="http://schemas.microsoft.com/office/drawing/2014/main" id="{14E112D3-78B9-240B-4E2F-C54064E92D7C}"/>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11" name="TextBox 10">
              <a:extLst>
                <a:ext uri="{FF2B5EF4-FFF2-40B4-BE49-F238E27FC236}">
                  <a16:creationId xmlns:a16="http://schemas.microsoft.com/office/drawing/2014/main" id="{EEDC98BD-10C9-6F8C-B61B-F44DCBDE8444}"/>
                </a:ext>
              </a:extLst>
            </p:cNvPr>
            <p:cNvSpPr txBox="1"/>
            <p:nvPr/>
          </p:nvSpPr>
          <p:spPr>
            <a:xfrm>
              <a:off x="1921406" y="2978524"/>
              <a:ext cx="342795" cy="307777"/>
            </a:xfrm>
            <a:prstGeom prst="rect">
              <a:avLst/>
            </a:prstGeom>
            <a:noFill/>
          </p:spPr>
          <p:txBody>
            <a:bodyPr wrap="none" rtlCol="0">
              <a:spAutoFit/>
            </a:bodyPr>
            <a:lstStyle/>
            <a:p>
              <a:pPr algn="ctr"/>
              <a:r>
                <a:rPr lang="en-US" sz="1400" b="1"/>
                <a:t>SM</a:t>
              </a:r>
            </a:p>
          </p:txBody>
        </p:sp>
      </p:grpSp>
      <p:grpSp>
        <p:nvGrpSpPr>
          <p:cNvPr id="13" name="Group 12">
            <a:extLst>
              <a:ext uri="{FF2B5EF4-FFF2-40B4-BE49-F238E27FC236}">
                <a16:creationId xmlns:a16="http://schemas.microsoft.com/office/drawing/2014/main" id="{8EB05A19-9668-3AA9-62F5-8A3068744A59}"/>
              </a:ext>
            </a:extLst>
          </p:cNvPr>
          <p:cNvGrpSpPr/>
          <p:nvPr/>
        </p:nvGrpSpPr>
        <p:grpSpPr>
          <a:xfrm>
            <a:off x="5081953" y="4613435"/>
            <a:ext cx="2057400" cy="1038063"/>
            <a:chOff x="1320799" y="2978524"/>
            <a:chExt cx="1530774" cy="1038063"/>
          </a:xfrm>
        </p:grpSpPr>
        <p:sp>
          <p:nvSpPr>
            <p:cNvPr id="14" name="Rectangle 13">
              <a:extLst>
                <a:ext uri="{FF2B5EF4-FFF2-40B4-BE49-F238E27FC236}">
                  <a16:creationId xmlns:a16="http://schemas.microsoft.com/office/drawing/2014/main" id="{2D621DB9-76D2-6314-1A88-528AA903978E}"/>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9CDCAEF6-8529-6937-CD23-ABA1C1326DDE}"/>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16" name="TextBox 15">
              <a:extLst>
                <a:ext uri="{FF2B5EF4-FFF2-40B4-BE49-F238E27FC236}">
                  <a16:creationId xmlns:a16="http://schemas.microsoft.com/office/drawing/2014/main" id="{989BA5FB-17E8-5B30-3A5F-CB9B0A25A08E}"/>
                </a:ext>
              </a:extLst>
            </p:cNvPr>
            <p:cNvSpPr txBox="1"/>
            <p:nvPr/>
          </p:nvSpPr>
          <p:spPr>
            <a:xfrm>
              <a:off x="1922668" y="2978524"/>
              <a:ext cx="327035" cy="307777"/>
            </a:xfrm>
            <a:prstGeom prst="rect">
              <a:avLst/>
            </a:prstGeom>
            <a:noFill/>
          </p:spPr>
          <p:txBody>
            <a:bodyPr wrap="none" rtlCol="0">
              <a:spAutoFit/>
            </a:bodyPr>
            <a:lstStyle/>
            <a:p>
              <a:pPr algn="ctr"/>
              <a:r>
                <a:rPr lang="en-US" sz="1400" b="1"/>
                <a:t>SM</a:t>
              </a:r>
            </a:p>
          </p:txBody>
        </p:sp>
      </p:grpSp>
      <p:grpSp>
        <p:nvGrpSpPr>
          <p:cNvPr id="17" name="Group 16">
            <a:extLst>
              <a:ext uri="{FF2B5EF4-FFF2-40B4-BE49-F238E27FC236}">
                <a16:creationId xmlns:a16="http://schemas.microsoft.com/office/drawing/2014/main" id="{4D5D4E40-0BB9-5CC4-C6E9-5CF7A998CFB8}"/>
              </a:ext>
            </a:extLst>
          </p:cNvPr>
          <p:cNvGrpSpPr/>
          <p:nvPr/>
        </p:nvGrpSpPr>
        <p:grpSpPr>
          <a:xfrm>
            <a:off x="7587207" y="4613435"/>
            <a:ext cx="2057400" cy="1038063"/>
            <a:chOff x="1320799" y="2978524"/>
            <a:chExt cx="1530774" cy="1038063"/>
          </a:xfrm>
        </p:grpSpPr>
        <p:sp>
          <p:nvSpPr>
            <p:cNvPr id="18" name="Rectangle 17">
              <a:extLst>
                <a:ext uri="{FF2B5EF4-FFF2-40B4-BE49-F238E27FC236}">
                  <a16:creationId xmlns:a16="http://schemas.microsoft.com/office/drawing/2014/main" id="{6F81E66F-717B-A9D0-35E5-EE959773DF58}"/>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6E673B35-45AE-D2BE-BF83-1ADB803E4F0C}"/>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a:solidFill>
                    <a:schemeClr val="tx1"/>
                  </a:solidFill>
                </a:rPr>
                <a:t>L1 $ / Shared mem</a:t>
              </a:r>
            </a:p>
          </p:txBody>
        </p:sp>
        <p:sp>
          <p:nvSpPr>
            <p:cNvPr id="20" name="TextBox 19">
              <a:extLst>
                <a:ext uri="{FF2B5EF4-FFF2-40B4-BE49-F238E27FC236}">
                  <a16:creationId xmlns:a16="http://schemas.microsoft.com/office/drawing/2014/main" id="{97975391-7647-BB91-6632-4FA38EA1BE1B}"/>
                </a:ext>
              </a:extLst>
            </p:cNvPr>
            <p:cNvSpPr txBox="1"/>
            <p:nvPr/>
          </p:nvSpPr>
          <p:spPr>
            <a:xfrm>
              <a:off x="1922668" y="2978524"/>
              <a:ext cx="327035" cy="307777"/>
            </a:xfrm>
            <a:prstGeom prst="rect">
              <a:avLst/>
            </a:prstGeom>
            <a:noFill/>
          </p:spPr>
          <p:txBody>
            <a:bodyPr wrap="none" rtlCol="0">
              <a:spAutoFit/>
            </a:bodyPr>
            <a:lstStyle/>
            <a:p>
              <a:pPr algn="ctr"/>
              <a:r>
                <a:rPr lang="en-US" sz="1400" b="1"/>
                <a:t>SM</a:t>
              </a:r>
            </a:p>
          </p:txBody>
        </p:sp>
      </p:grpSp>
      <p:grpSp>
        <p:nvGrpSpPr>
          <p:cNvPr id="22" name="Group 21">
            <a:extLst>
              <a:ext uri="{FF2B5EF4-FFF2-40B4-BE49-F238E27FC236}">
                <a16:creationId xmlns:a16="http://schemas.microsoft.com/office/drawing/2014/main" id="{4BCDD044-E1EC-D6B9-1E6C-AD128B9CCBB1}"/>
              </a:ext>
            </a:extLst>
          </p:cNvPr>
          <p:cNvGrpSpPr/>
          <p:nvPr/>
        </p:nvGrpSpPr>
        <p:grpSpPr>
          <a:xfrm>
            <a:off x="5210735" y="1463040"/>
            <a:ext cx="885265" cy="2375652"/>
            <a:chOff x="5600977" y="1909482"/>
            <a:chExt cx="885265" cy="1371046"/>
          </a:xfrm>
        </p:grpSpPr>
        <p:cxnSp>
          <p:nvCxnSpPr>
            <p:cNvPr id="40" name="Straight Connector 39">
              <a:extLst>
                <a:ext uri="{FF2B5EF4-FFF2-40B4-BE49-F238E27FC236}">
                  <a16:creationId xmlns:a16="http://schemas.microsoft.com/office/drawing/2014/main" id="{41C525A5-45FE-2678-033E-71BEFD1C8896}"/>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02265160-0FC4-3738-F8D4-8A0C0C5198DF}"/>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B1388E12-31D0-0EF7-DFEC-17ABB0D17B09}"/>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26" name="Rectangle: Rounded Corners 25">
            <a:extLst>
              <a:ext uri="{FF2B5EF4-FFF2-40B4-BE49-F238E27FC236}">
                <a16:creationId xmlns:a16="http://schemas.microsoft.com/office/drawing/2014/main" id="{DF553092-C91A-FF82-659E-E2CD673B33E5}"/>
              </a:ext>
            </a:extLst>
          </p:cNvPr>
          <p:cNvSpPr/>
          <p:nvPr/>
        </p:nvSpPr>
        <p:spPr>
          <a:xfrm>
            <a:off x="4863570" y="3904933"/>
            <a:ext cx="2723637" cy="502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CTA scheduler</a:t>
            </a:r>
          </a:p>
        </p:txBody>
      </p:sp>
      <p:sp>
        <p:nvSpPr>
          <p:cNvPr id="27" name="TextBox 26">
            <a:extLst>
              <a:ext uri="{FF2B5EF4-FFF2-40B4-BE49-F238E27FC236}">
                <a16:creationId xmlns:a16="http://schemas.microsoft.com/office/drawing/2014/main" id="{1A1F3B35-195D-C677-B002-285FBAC9A18F}"/>
              </a:ext>
            </a:extLst>
          </p:cNvPr>
          <p:cNvSpPr txBox="1"/>
          <p:nvPr/>
        </p:nvSpPr>
        <p:spPr>
          <a:xfrm>
            <a:off x="4212351" y="2328359"/>
            <a:ext cx="925574" cy="646331"/>
          </a:xfrm>
          <a:prstGeom prst="rect">
            <a:avLst/>
          </a:prstGeom>
          <a:noFill/>
        </p:spPr>
        <p:txBody>
          <a:bodyPr wrap="none" rtlCol="0">
            <a:spAutoFit/>
          </a:bodyPr>
          <a:lstStyle/>
          <a:p>
            <a:pPr algn="ctr"/>
            <a:r>
              <a:rPr lang="en-US" b="1">
                <a:solidFill>
                  <a:schemeClr val="accent6"/>
                </a:solidFill>
              </a:rPr>
              <a:t>Prefill</a:t>
            </a:r>
          </a:p>
          <a:p>
            <a:pPr algn="ctr"/>
            <a:r>
              <a:rPr lang="en-US" b="1">
                <a:solidFill>
                  <a:schemeClr val="accent6"/>
                </a:solidFill>
              </a:rPr>
              <a:t>stream</a:t>
            </a:r>
          </a:p>
        </p:txBody>
      </p:sp>
      <p:sp>
        <p:nvSpPr>
          <p:cNvPr id="36" name="Rectangle: Rounded Corners 35">
            <a:extLst>
              <a:ext uri="{FF2B5EF4-FFF2-40B4-BE49-F238E27FC236}">
                <a16:creationId xmlns:a16="http://schemas.microsoft.com/office/drawing/2014/main" id="{7F1E3A47-D96A-3784-9ADD-91D67448146D}"/>
              </a:ext>
            </a:extLst>
          </p:cNvPr>
          <p:cNvSpPr/>
          <p:nvPr/>
        </p:nvSpPr>
        <p:spPr>
          <a:xfrm>
            <a:off x="5316370" y="3368701"/>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8" name="Rectangle: Rounded Corners 37">
            <a:extLst>
              <a:ext uri="{FF2B5EF4-FFF2-40B4-BE49-F238E27FC236}">
                <a16:creationId xmlns:a16="http://schemas.microsoft.com/office/drawing/2014/main" id="{1E4F7270-7B71-6476-071A-5D4574DC412A}"/>
              </a:ext>
            </a:extLst>
          </p:cNvPr>
          <p:cNvSpPr/>
          <p:nvPr/>
        </p:nvSpPr>
        <p:spPr>
          <a:xfrm>
            <a:off x="5323338" y="291481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9" name="Rectangle: Rounded Corners 38">
            <a:extLst>
              <a:ext uri="{FF2B5EF4-FFF2-40B4-BE49-F238E27FC236}">
                <a16:creationId xmlns:a16="http://schemas.microsoft.com/office/drawing/2014/main" id="{A0F5CCFA-898E-6467-FFD8-1EAEF6A076E3}"/>
              </a:ext>
            </a:extLst>
          </p:cNvPr>
          <p:cNvSpPr/>
          <p:nvPr/>
        </p:nvSpPr>
        <p:spPr>
          <a:xfrm>
            <a:off x="5323337" y="2450322"/>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41" name="Rectangle: Rounded Corners 40">
            <a:extLst>
              <a:ext uri="{FF2B5EF4-FFF2-40B4-BE49-F238E27FC236}">
                <a16:creationId xmlns:a16="http://schemas.microsoft.com/office/drawing/2014/main" id="{A5611F0F-8BD2-14D7-DCA1-411F16039634}"/>
              </a:ext>
            </a:extLst>
          </p:cNvPr>
          <p:cNvSpPr/>
          <p:nvPr/>
        </p:nvSpPr>
        <p:spPr>
          <a:xfrm>
            <a:off x="2723872"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42" name="Rectangle: Rounded Corners 41">
            <a:extLst>
              <a:ext uri="{FF2B5EF4-FFF2-40B4-BE49-F238E27FC236}">
                <a16:creationId xmlns:a16="http://schemas.microsoft.com/office/drawing/2014/main" id="{9A444148-C13B-2C7B-5C36-D26A6D40FC94}"/>
              </a:ext>
            </a:extLst>
          </p:cNvPr>
          <p:cNvSpPr/>
          <p:nvPr/>
        </p:nvSpPr>
        <p:spPr>
          <a:xfrm>
            <a:off x="5228339"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43" name="Rectangle: Rounded Corners 42">
            <a:extLst>
              <a:ext uri="{FF2B5EF4-FFF2-40B4-BE49-F238E27FC236}">
                <a16:creationId xmlns:a16="http://schemas.microsoft.com/office/drawing/2014/main" id="{46BBD0DA-B9B9-A2BA-CF21-8A3D06EF5B17}"/>
              </a:ext>
            </a:extLst>
          </p:cNvPr>
          <p:cNvSpPr/>
          <p:nvPr/>
        </p:nvSpPr>
        <p:spPr>
          <a:xfrm>
            <a:off x="7736078" y="493078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3" name="Rectangle: Rounded Corners 2">
            <a:extLst>
              <a:ext uri="{FF2B5EF4-FFF2-40B4-BE49-F238E27FC236}">
                <a16:creationId xmlns:a16="http://schemas.microsoft.com/office/drawing/2014/main" id="{79F4E7F1-E0C8-7F1B-7DC3-8947775168C4}"/>
              </a:ext>
            </a:extLst>
          </p:cNvPr>
          <p:cNvSpPr/>
          <p:nvPr/>
        </p:nvSpPr>
        <p:spPr>
          <a:xfrm>
            <a:off x="3830996" y="493078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5" name="Rectangle: Rounded Corners 4">
            <a:extLst>
              <a:ext uri="{FF2B5EF4-FFF2-40B4-BE49-F238E27FC236}">
                <a16:creationId xmlns:a16="http://schemas.microsoft.com/office/drawing/2014/main" id="{6233632B-6731-D5AA-AD1B-1E4FD6E9C50C}"/>
              </a:ext>
            </a:extLst>
          </p:cNvPr>
          <p:cNvSpPr/>
          <p:nvPr/>
        </p:nvSpPr>
        <p:spPr>
          <a:xfrm>
            <a:off x="6338735" y="493047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7" name="Rectangle: Rounded Corners 6">
            <a:extLst>
              <a:ext uri="{FF2B5EF4-FFF2-40B4-BE49-F238E27FC236}">
                <a16:creationId xmlns:a16="http://schemas.microsoft.com/office/drawing/2014/main" id="{FD3C13BA-CC88-31B5-B62B-00B0DB03024F}"/>
              </a:ext>
            </a:extLst>
          </p:cNvPr>
          <p:cNvSpPr/>
          <p:nvPr/>
        </p:nvSpPr>
        <p:spPr>
          <a:xfrm>
            <a:off x="8808071" y="493047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46" name="TextBox 45">
            <a:extLst>
              <a:ext uri="{FF2B5EF4-FFF2-40B4-BE49-F238E27FC236}">
                <a16:creationId xmlns:a16="http://schemas.microsoft.com/office/drawing/2014/main" id="{16F65F00-439B-A4EA-DFEF-49C0FF13D93C}"/>
              </a:ext>
            </a:extLst>
          </p:cNvPr>
          <p:cNvSpPr txBox="1"/>
          <p:nvPr/>
        </p:nvSpPr>
        <p:spPr>
          <a:xfrm>
            <a:off x="7361666" y="2328359"/>
            <a:ext cx="998991" cy="646331"/>
          </a:xfrm>
          <a:prstGeom prst="rect">
            <a:avLst/>
          </a:prstGeom>
          <a:noFill/>
        </p:spPr>
        <p:txBody>
          <a:bodyPr wrap="none" rtlCol="0">
            <a:spAutoFit/>
          </a:bodyPr>
          <a:lstStyle/>
          <a:p>
            <a:pPr algn="ctr"/>
            <a:r>
              <a:rPr lang="en-US" b="1">
                <a:solidFill>
                  <a:schemeClr val="accent2"/>
                </a:solidFill>
              </a:rPr>
              <a:t>Decode</a:t>
            </a:r>
          </a:p>
          <a:p>
            <a:pPr algn="ctr"/>
            <a:r>
              <a:rPr lang="en-US" b="1">
                <a:solidFill>
                  <a:schemeClr val="accent2"/>
                </a:solidFill>
              </a:rPr>
              <a:t>stream</a:t>
            </a:r>
          </a:p>
        </p:txBody>
      </p:sp>
      <p:sp>
        <p:nvSpPr>
          <p:cNvPr id="50" name="Rectangle: Rounded Corners 49">
            <a:extLst>
              <a:ext uri="{FF2B5EF4-FFF2-40B4-BE49-F238E27FC236}">
                <a16:creationId xmlns:a16="http://schemas.microsoft.com/office/drawing/2014/main" id="{59E13C7B-A001-C78D-31A0-7F868ED9BD90}"/>
              </a:ext>
            </a:extLst>
          </p:cNvPr>
          <p:cNvSpPr/>
          <p:nvPr/>
        </p:nvSpPr>
        <p:spPr>
          <a:xfrm>
            <a:off x="5330309" y="198251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sp>
        <p:nvSpPr>
          <p:cNvPr id="51" name="Rectangle: Rounded Corners 50">
            <a:extLst>
              <a:ext uri="{FF2B5EF4-FFF2-40B4-BE49-F238E27FC236}">
                <a16:creationId xmlns:a16="http://schemas.microsoft.com/office/drawing/2014/main" id="{291CD327-82A3-B00B-EB66-87D0EC77A172}"/>
              </a:ext>
            </a:extLst>
          </p:cNvPr>
          <p:cNvSpPr/>
          <p:nvPr/>
        </p:nvSpPr>
        <p:spPr>
          <a:xfrm>
            <a:off x="5319588" y="1516445"/>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CTA</a:t>
            </a:r>
          </a:p>
        </p:txBody>
      </p:sp>
      <p:grpSp>
        <p:nvGrpSpPr>
          <p:cNvPr id="62" name="Group 61">
            <a:extLst>
              <a:ext uri="{FF2B5EF4-FFF2-40B4-BE49-F238E27FC236}">
                <a16:creationId xmlns:a16="http://schemas.microsoft.com/office/drawing/2014/main" id="{34CB31BC-7D75-594E-9042-B26C0095D9EC}"/>
              </a:ext>
            </a:extLst>
          </p:cNvPr>
          <p:cNvGrpSpPr/>
          <p:nvPr/>
        </p:nvGrpSpPr>
        <p:grpSpPr>
          <a:xfrm>
            <a:off x="6419058" y="1463040"/>
            <a:ext cx="885265" cy="2375652"/>
            <a:chOff x="5600977" y="1909482"/>
            <a:chExt cx="885265" cy="1371046"/>
          </a:xfrm>
        </p:grpSpPr>
        <p:cxnSp>
          <p:nvCxnSpPr>
            <p:cNvPr id="63" name="Straight Connector 62">
              <a:extLst>
                <a:ext uri="{FF2B5EF4-FFF2-40B4-BE49-F238E27FC236}">
                  <a16:creationId xmlns:a16="http://schemas.microsoft.com/office/drawing/2014/main" id="{394B574B-0C4E-E520-89E0-D0D22AE06920}"/>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D81125D-9B2A-137C-0D6C-1F5ED41BB3D5}"/>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C6BA9A12-29F7-2E47-C284-9684928F037C}"/>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66" name="Rectangle: Rounded Corners 65">
            <a:extLst>
              <a:ext uri="{FF2B5EF4-FFF2-40B4-BE49-F238E27FC236}">
                <a16:creationId xmlns:a16="http://schemas.microsoft.com/office/drawing/2014/main" id="{263731A2-B089-2AA0-D425-A5A3A478F9FE}"/>
              </a:ext>
            </a:extLst>
          </p:cNvPr>
          <p:cNvSpPr/>
          <p:nvPr/>
        </p:nvSpPr>
        <p:spPr>
          <a:xfrm>
            <a:off x="6524693" y="3368701"/>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67" name="Rectangle: Rounded Corners 66">
            <a:extLst>
              <a:ext uri="{FF2B5EF4-FFF2-40B4-BE49-F238E27FC236}">
                <a16:creationId xmlns:a16="http://schemas.microsoft.com/office/drawing/2014/main" id="{D51BFDD0-AF5A-9014-5189-EF6B6F9F6F6A}"/>
              </a:ext>
            </a:extLst>
          </p:cNvPr>
          <p:cNvSpPr/>
          <p:nvPr/>
        </p:nvSpPr>
        <p:spPr>
          <a:xfrm>
            <a:off x="6531661" y="2914810"/>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68" name="Rectangle: Rounded Corners 67">
            <a:extLst>
              <a:ext uri="{FF2B5EF4-FFF2-40B4-BE49-F238E27FC236}">
                <a16:creationId xmlns:a16="http://schemas.microsoft.com/office/drawing/2014/main" id="{EF85BD4E-450B-3160-5B79-AB292817F6B8}"/>
              </a:ext>
            </a:extLst>
          </p:cNvPr>
          <p:cNvSpPr/>
          <p:nvPr/>
        </p:nvSpPr>
        <p:spPr>
          <a:xfrm>
            <a:off x="6531660" y="2450322"/>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69" name="Rectangle: Rounded Corners 68">
            <a:extLst>
              <a:ext uri="{FF2B5EF4-FFF2-40B4-BE49-F238E27FC236}">
                <a16:creationId xmlns:a16="http://schemas.microsoft.com/office/drawing/2014/main" id="{206CC7DE-263B-961E-C805-2B1626FB50AF}"/>
              </a:ext>
            </a:extLst>
          </p:cNvPr>
          <p:cNvSpPr/>
          <p:nvPr/>
        </p:nvSpPr>
        <p:spPr>
          <a:xfrm>
            <a:off x="6538632" y="198251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
        <p:nvSpPr>
          <p:cNvPr id="70" name="Rectangle: Rounded Corners 69">
            <a:extLst>
              <a:ext uri="{FF2B5EF4-FFF2-40B4-BE49-F238E27FC236}">
                <a16:creationId xmlns:a16="http://schemas.microsoft.com/office/drawing/2014/main" id="{8227CB98-559E-D562-14C8-161F9BEB4026}"/>
              </a:ext>
            </a:extLst>
          </p:cNvPr>
          <p:cNvSpPr/>
          <p:nvPr/>
        </p:nvSpPr>
        <p:spPr>
          <a:xfrm>
            <a:off x="6527911" y="1516445"/>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CTA</a:t>
            </a:r>
          </a:p>
        </p:txBody>
      </p:sp>
    </p:spTree>
    <p:extLst>
      <p:ext uri="{BB962C8B-B14F-4D97-AF65-F5344CB8AC3E}">
        <p14:creationId xmlns:p14="http://schemas.microsoft.com/office/powerpoint/2010/main" val="347642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3.33333E-6 L 0.04662 0.08287 " pathEditMode="relative" rAng="0" ptsTypes="AA">
                                      <p:cBhvr>
                                        <p:cTn id="6" dur="500" fill="hold"/>
                                        <p:tgtEl>
                                          <p:spTgt spid="36"/>
                                        </p:tgtEl>
                                        <p:attrNameLst>
                                          <p:attrName>ppt_x</p:attrName>
                                          <p:attrName>ppt_y</p:attrName>
                                        </p:attrNameLst>
                                      </p:cBhvr>
                                      <p:rCtr x="2331" y="4144"/>
                                    </p:animMotion>
                                  </p:childTnLst>
                                </p:cTn>
                              </p:par>
                            </p:childTnLst>
                          </p:cTn>
                        </p:par>
                        <p:par>
                          <p:cTn id="7" fill="hold">
                            <p:stCondLst>
                              <p:cond delay="500"/>
                            </p:stCondLst>
                            <p:childTnLst>
                              <p:par>
                                <p:cTn id="8" presetID="42" presetClass="path" presetSubtype="0" accel="50000" decel="50000" fill="hold" grpId="1" nodeType="afterEffect">
                                  <p:stCondLst>
                                    <p:cond delay="0"/>
                                  </p:stCondLst>
                                  <p:childTnLst>
                                    <p:animMotion origin="layout" path="M 0.04662 0.08287 L -0.21341 0.22616 " pathEditMode="relative" rAng="0" ptsTypes="AA">
                                      <p:cBhvr>
                                        <p:cTn id="9" dur="500" fill="hold"/>
                                        <p:tgtEl>
                                          <p:spTgt spid="36"/>
                                        </p:tgtEl>
                                        <p:attrNameLst>
                                          <p:attrName>ppt_x</p:attrName>
                                          <p:attrName>ppt_y</p:attrName>
                                        </p:attrNameLst>
                                      </p:cBhvr>
                                      <p:rCtr x="-13008" y="7153"/>
                                    </p:animMotion>
                                  </p:childTnLst>
                                </p:cTn>
                              </p:par>
                              <p:par>
                                <p:cTn id="10" presetID="42" presetClass="path" presetSubtype="0" accel="50000" decel="50000" fill="hold" grpId="0" nodeType="withEffect">
                                  <p:stCondLst>
                                    <p:cond delay="0"/>
                                  </p:stCondLst>
                                  <p:childTnLst>
                                    <p:animMotion origin="layout" path="M -1.875E-6 3.7037E-7 L 0.04609 0.14907 " pathEditMode="relative" rAng="0" ptsTypes="AA">
                                      <p:cBhvr>
                                        <p:cTn id="11" dur="500" fill="hold"/>
                                        <p:tgtEl>
                                          <p:spTgt spid="38"/>
                                        </p:tgtEl>
                                        <p:attrNameLst>
                                          <p:attrName>ppt_x</p:attrName>
                                          <p:attrName>ppt_y</p:attrName>
                                        </p:attrNameLst>
                                      </p:cBhvr>
                                      <p:rCtr x="2253" y="7454"/>
                                    </p:animMotion>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grpId="2" nodeType="afterEffect">
                                  <p:stCondLst>
                                    <p:cond delay="0"/>
                                  </p:stCondLst>
                                  <p:childTnLst>
                                    <p:set>
                                      <p:cBhvr>
                                        <p:cTn id="17" dur="1" fill="hold">
                                          <p:stCondLst>
                                            <p:cond delay="0"/>
                                          </p:stCondLst>
                                        </p:cTn>
                                        <p:tgtEl>
                                          <p:spTgt spid="36"/>
                                        </p:tgtEl>
                                        <p:attrNameLst>
                                          <p:attrName>style.visibility</p:attrName>
                                        </p:attrNameLst>
                                      </p:cBhvr>
                                      <p:to>
                                        <p:strVal val="hidden"/>
                                      </p:to>
                                    </p:set>
                                  </p:childTnLst>
                                </p:cTn>
                              </p:par>
                            </p:childTnLst>
                          </p:cTn>
                        </p:par>
                        <p:par>
                          <p:cTn id="18" fill="hold">
                            <p:stCondLst>
                              <p:cond delay="1000"/>
                            </p:stCondLst>
                            <p:childTnLst>
                              <p:par>
                                <p:cTn id="19" presetID="42" presetClass="path" presetSubtype="0" accel="50000" decel="50000" fill="hold" grpId="1" nodeType="afterEffect">
                                  <p:stCondLst>
                                    <p:cond delay="0"/>
                                  </p:stCondLst>
                                  <p:childTnLst>
                                    <p:animMotion origin="layout" path="M 0.0461 0.14907 L -0.12265 0.29236 " pathEditMode="relative" rAng="0" ptsTypes="AA">
                                      <p:cBhvr>
                                        <p:cTn id="20" dur="500" fill="hold"/>
                                        <p:tgtEl>
                                          <p:spTgt spid="38"/>
                                        </p:tgtEl>
                                        <p:attrNameLst>
                                          <p:attrName>ppt_x</p:attrName>
                                          <p:attrName>ppt_y</p:attrName>
                                        </p:attrNameLst>
                                      </p:cBhvr>
                                      <p:rCtr x="-8438" y="7153"/>
                                    </p:animMotion>
                                  </p:childTnLst>
                                </p:cTn>
                              </p:par>
                              <p:par>
                                <p:cTn id="21" presetID="42" presetClass="path" presetSubtype="0" accel="50000" decel="50000" fill="hold" grpId="0" nodeType="withEffect">
                                  <p:stCondLst>
                                    <p:cond delay="0"/>
                                  </p:stCondLst>
                                  <p:childTnLst>
                                    <p:animMotion origin="layout" path="M -1.875E-6 4.44444E-6 L 0.0461 0.21689 " pathEditMode="relative" rAng="0" ptsTypes="AA">
                                      <p:cBhvr>
                                        <p:cTn id="22" dur="500" fill="hold"/>
                                        <p:tgtEl>
                                          <p:spTgt spid="39"/>
                                        </p:tgtEl>
                                        <p:attrNameLst>
                                          <p:attrName>ppt_x</p:attrName>
                                          <p:attrName>ppt_y</p:attrName>
                                        </p:attrNameLst>
                                      </p:cBhvr>
                                      <p:rCtr x="2044" y="10833"/>
                                    </p:animMotion>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par>
                          <p:cTn id="26" fill="hold">
                            <p:stCondLst>
                              <p:cond delay="1500"/>
                            </p:stCondLst>
                            <p:childTnLst>
                              <p:par>
                                <p:cTn id="27" presetID="1" presetClass="exit" presetSubtype="0" fill="hold" grpId="2" nodeType="afterEffect">
                                  <p:stCondLst>
                                    <p:cond delay="0"/>
                                  </p:stCondLst>
                                  <p:childTnLst>
                                    <p:set>
                                      <p:cBhvr>
                                        <p:cTn id="28" dur="1" fill="hold">
                                          <p:stCondLst>
                                            <p:cond delay="0"/>
                                          </p:stCondLst>
                                        </p:cTn>
                                        <p:tgtEl>
                                          <p:spTgt spid="38"/>
                                        </p:tgtEl>
                                        <p:attrNameLst>
                                          <p:attrName>style.visibility</p:attrName>
                                        </p:attrNameLst>
                                      </p:cBhvr>
                                      <p:to>
                                        <p:strVal val="hidden"/>
                                      </p:to>
                                    </p:set>
                                  </p:childTnLst>
                                </p:cTn>
                              </p:par>
                            </p:childTnLst>
                          </p:cTn>
                        </p:par>
                        <p:par>
                          <p:cTn id="29" fill="hold">
                            <p:stCondLst>
                              <p:cond delay="1500"/>
                            </p:stCondLst>
                            <p:childTnLst>
                              <p:par>
                                <p:cTn id="30" presetID="42" presetClass="path" presetSubtype="0" accel="50000" decel="50000" fill="hold" grpId="1" nodeType="afterEffect">
                                  <p:stCondLst>
                                    <p:cond delay="0"/>
                                  </p:stCondLst>
                                  <p:childTnLst>
                                    <p:animMotion origin="layout" path="M 0.0461 0.21689 L -0.00807 0.36713 " pathEditMode="relative" rAng="0" ptsTypes="AA">
                                      <p:cBhvr>
                                        <p:cTn id="31" dur="500" fill="hold"/>
                                        <p:tgtEl>
                                          <p:spTgt spid="39"/>
                                        </p:tgtEl>
                                        <p:attrNameLst>
                                          <p:attrName>ppt_x</p:attrName>
                                          <p:attrName>ppt_y</p:attrName>
                                        </p:attrNameLst>
                                      </p:cBhvr>
                                      <p:rCtr x="-2708" y="7500"/>
                                    </p:animMotion>
                                  </p:childTnLst>
                                </p:cTn>
                              </p:par>
                              <p:par>
                                <p:cTn id="32" presetID="42" presetClass="path" presetSubtype="0" accel="50000" decel="50000" fill="hold" grpId="0" nodeType="withEffect">
                                  <p:stCondLst>
                                    <p:cond delay="0"/>
                                  </p:stCondLst>
                                  <p:childTnLst>
                                    <p:animMotion origin="layout" path="M -2.70833E-6 1.48148E-6 L 0.04558 0.28518 " pathEditMode="relative" rAng="0" ptsTypes="AA">
                                      <p:cBhvr>
                                        <p:cTn id="33" dur="500" fill="hold"/>
                                        <p:tgtEl>
                                          <p:spTgt spid="50"/>
                                        </p:tgtEl>
                                        <p:attrNameLst>
                                          <p:attrName>ppt_x</p:attrName>
                                          <p:attrName>ppt_y</p:attrName>
                                        </p:attrNameLst>
                                      </p:cBhvr>
                                      <p:rCtr x="2018" y="14005"/>
                                    </p:animMotion>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par>
                          <p:cTn id="37" fill="hold">
                            <p:stCondLst>
                              <p:cond delay="2000"/>
                            </p:stCondLst>
                            <p:childTnLst>
                              <p:par>
                                <p:cTn id="38" presetID="1" presetClass="exit" presetSubtype="0" fill="hold" grpId="2" nodeType="afterEffect">
                                  <p:stCondLst>
                                    <p:cond delay="0"/>
                                  </p:stCondLst>
                                  <p:childTnLst>
                                    <p:set>
                                      <p:cBhvr>
                                        <p:cTn id="39" dur="1" fill="hold">
                                          <p:stCondLst>
                                            <p:cond delay="0"/>
                                          </p:stCondLst>
                                        </p:cTn>
                                        <p:tgtEl>
                                          <p:spTgt spid="39"/>
                                        </p:tgtEl>
                                        <p:attrNameLst>
                                          <p:attrName>style.visibility</p:attrName>
                                        </p:attrNameLst>
                                      </p:cBhvr>
                                      <p:to>
                                        <p:strVal val="hidden"/>
                                      </p:to>
                                    </p:set>
                                  </p:childTnLst>
                                </p:cTn>
                              </p:par>
                            </p:childTnLst>
                          </p:cTn>
                        </p:par>
                        <p:par>
                          <p:cTn id="40" fill="hold">
                            <p:stCondLst>
                              <p:cond delay="2000"/>
                            </p:stCondLst>
                            <p:childTnLst>
                              <p:par>
                                <p:cTn id="41" presetID="42" presetClass="path" presetSubtype="0" accel="50000" decel="50000" fill="hold" grpId="1" nodeType="afterEffect">
                                  <p:stCondLst>
                                    <p:cond delay="0"/>
                                  </p:stCondLst>
                                  <p:childTnLst>
                                    <p:animMotion origin="layout" path="M 0.04558 0.28518 L 0.08334 0.43542 " pathEditMode="relative" rAng="0" ptsTypes="AA">
                                      <p:cBhvr>
                                        <p:cTn id="42" dur="500" fill="hold"/>
                                        <p:tgtEl>
                                          <p:spTgt spid="50"/>
                                        </p:tgtEl>
                                        <p:attrNameLst>
                                          <p:attrName>ppt_x</p:attrName>
                                          <p:attrName>ppt_y</p:attrName>
                                        </p:attrNameLst>
                                      </p:cBhvr>
                                      <p:rCtr x="1888" y="7500"/>
                                    </p:animMotion>
                                  </p:childTnLst>
                                </p:cTn>
                              </p:par>
                              <p:par>
                                <p:cTn id="43" presetID="42" presetClass="path" presetSubtype="0" accel="50000" decel="50000" fill="hold" grpId="0" nodeType="withEffect">
                                  <p:stCondLst>
                                    <p:cond delay="0"/>
                                  </p:stCondLst>
                                  <p:childTnLst>
                                    <p:animMotion origin="layout" path="M -1.45833E-6 -4.44444E-6 L 0.04636 0.35301 " pathEditMode="relative" rAng="0" ptsTypes="AA">
                                      <p:cBhvr>
                                        <p:cTn id="44" dur="500" fill="hold"/>
                                        <p:tgtEl>
                                          <p:spTgt spid="51"/>
                                        </p:tgtEl>
                                        <p:attrNameLst>
                                          <p:attrName>ppt_x</p:attrName>
                                          <p:attrName>ppt_y</p:attrName>
                                        </p:attrNameLst>
                                      </p:cBhvr>
                                      <p:rCtr x="2318" y="17315"/>
                                    </p:animMotion>
                                  </p:childTnLst>
                                </p:cTn>
                              </p:par>
                            </p:childTnLst>
                          </p:cTn>
                        </p:par>
                        <p:par>
                          <p:cTn id="45" fill="hold">
                            <p:stCondLst>
                              <p:cond delay="2500"/>
                            </p:stCondLst>
                            <p:childTnLst>
                              <p:par>
                                <p:cTn id="46" presetID="1" presetClass="entr" presetSubtype="0"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par>
                          <p:cTn id="48" fill="hold">
                            <p:stCondLst>
                              <p:cond delay="2500"/>
                            </p:stCondLst>
                            <p:childTnLst>
                              <p:par>
                                <p:cTn id="49" presetID="1" presetClass="exit" presetSubtype="0" fill="hold" grpId="2" nodeType="afterEffect">
                                  <p:stCondLst>
                                    <p:cond delay="0"/>
                                  </p:stCondLst>
                                  <p:childTnLst>
                                    <p:set>
                                      <p:cBhvr>
                                        <p:cTn id="50" dur="1" fill="hold">
                                          <p:stCondLst>
                                            <p:cond delay="0"/>
                                          </p:stCondLst>
                                        </p:cTn>
                                        <p:tgtEl>
                                          <p:spTgt spid="50"/>
                                        </p:tgtEl>
                                        <p:attrNameLst>
                                          <p:attrName>style.visibility</p:attrName>
                                        </p:attrNameLst>
                                      </p:cBhvr>
                                      <p:to>
                                        <p:strVal val="hidden"/>
                                      </p:to>
                                    </p:set>
                                  </p:childTnLst>
                                </p:cTn>
                              </p:par>
                            </p:childTnLst>
                          </p:cTn>
                        </p:par>
                        <p:par>
                          <p:cTn id="51" fill="hold">
                            <p:stCondLst>
                              <p:cond delay="2500"/>
                            </p:stCondLst>
                            <p:childTnLst>
                              <p:par>
                                <p:cTn id="52" presetID="42" presetClass="path" presetSubtype="0" accel="50000" decel="50000" fill="hold" grpId="1" nodeType="afterEffect">
                                  <p:stCondLst>
                                    <p:cond delay="0"/>
                                  </p:stCondLst>
                                  <p:childTnLst>
                                    <p:animMotion origin="layout" path="M 0.04636 0.35301 L 0.19792 0.4963 " pathEditMode="relative" rAng="0" ptsTypes="AA">
                                      <p:cBhvr>
                                        <p:cTn id="53" dur="500" fill="hold"/>
                                        <p:tgtEl>
                                          <p:spTgt spid="51"/>
                                        </p:tgtEl>
                                        <p:attrNameLst>
                                          <p:attrName>ppt_x</p:attrName>
                                          <p:attrName>ppt_y</p:attrName>
                                        </p:attrNameLst>
                                      </p:cBhvr>
                                      <p:rCtr x="7578" y="7153"/>
                                    </p:animMotion>
                                  </p:childTnLst>
                                </p:cTn>
                              </p:par>
                            </p:childTnLst>
                          </p:cTn>
                        </p:par>
                        <p:par>
                          <p:cTn id="54" fill="hold">
                            <p:stCondLst>
                              <p:cond delay="3000"/>
                            </p:stCondLst>
                            <p:childTnLst>
                              <p:par>
                                <p:cTn id="55" presetID="1"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3000"/>
                            </p:stCondLst>
                            <p:childTnLst>
                              <p:par>
                                <p:cTn id="58" presetID="1" presetClass="exit" presetSubtype="0" fill="hold" grpId="2" nodeType="afterEffect">
                                  <p:stCondLst>
                                    <p:cond delay="0"/>
                                  </p:stCondLst>
                                  <p:childTnLst>
                                    <p:set>
                                      <p:cBhvr>
                                        <p:cTn id="59" dur="1" fill="hold">
                                          <p:stCondLst>
                                            <p:cond delay="0"/>
                                          </p:stCondLst>
                                        </p:cTn>
                                        <p:tgtEl>
                                          <p:spTgt spid="51"/>
                                        </p:tgtEl>
                                        <p:attrNameLst>
                                          <p:attrName>style.visibility</p:attrName>
                                        </p:attrNameLst>
                                      </p:cBhvr>
                                      <p:to>
                                        <p:strVal val="hidden"/>
                                      </p:to>
                                    </p:set>
                                  </p:childTnLst>
                                </p:cTn>
                              </p:par>
                            </p:childTnLst>
                          </p:cTn>
                        </p:par>
                        <p:par>
                          <p:cTn id="60" fill="hold">
                            <p:stCondLst>
                              <p:cond delay="3000"/>
                            </p:stCondLst>
                            <p:childTnLst>
                              <p:par>
                                <p:cTn id="61" presetID="42" presetClass="path" presetSubtype="0" accel="50667" decel="49333" fill="hold" grpId="0" nodeType="afterEffect">
                                  <p:stCondLst>
                                    <p:cond delay="0"/>
                                  </p:stCondLst>
                                  <p:childTnLst>
                                    <p:animMotion origin="layout" path="M 4.16667E-7 -3.33333E-6 L -0.05247 0.08287 " pathEditMode="relative" rAng="0" ptsTypes="AA">
                                      <p:cBhvr>
                                        <p:cTn id="62" dur="750" fill="hold"/>
                                        <p:tgtEl>
                                          <p:spTgt spid="66"/>
                                        </p:tgtEl>
                                        <p:attrNameLst>
                                          <p:attrName>ppt_x</p:attrName>
                                          <p:attrName>ppt_y</p:attrName>
                                        </p:attrNameLst>
                                      </p:cBhvr>
                                      <p:rCtr x="-2630" y="4236"/>
                                    </p:animMotion>
                                  </p:childTnLst>
                                </p:cTn>
                              </p:par>
                            </p:childTnLst>
                          </p:cTn>
                        </p:par>
                        <p:par>
                          <p:cTn id="63" fill="hold">
                            <p:stCondLst>
                              <p:cond delay="3750"/>
                            </p:stCondLst>
                            <p:childTnLst>
                              <p:par>
                                <p:cTn id="64" presetID="42" presetClass="path" presetSubtype="0" accel="50667" decel="49333" fill="hold" grpId="1" nodeType="afterEffect">
                                  <p:stCondLst>
                                    <p:cond delay="0"/>
                                  </p:stCondLst>
                                  <p:childTnLst>
                                    <p:animMotion origin="layout" path="M -0.05248 0.08287 L 0.18555 0.23311 " pathEditMode="relative" rAng="0" ptsTypes="AA">
                                      <p:cBhvr>
                                        <p:cTn id="65" dur="750" fill="hold"/>
                                        <p:tgtEl>
                                          <p:spTgt spid="66"/>
                                        </p:tgtEl>
                                        <p:attrNameLst>
                                          <p:attrName>ppt_x</p:attrName>
                                          <p:attrName>ppt_y</p:attrName>
                                        </p:attrNameLst>
                                      </p:cBhvr>
                                      <p:rCtr x="11927" y="7569"/>
                                    </p:animMotion>
                                  </p:childTnLst>
                                </p:cTn>
                              </p:par>
                            </p:childTnLst>
                          </p:cTn>
                        </p:par>
                        <p:par>
                          <p:cTn id="66" fill="hold">
                            <p:stCondLst>
                              <p:cond delay="4500"/>
                            </p:stCondLst>
                            <p:childTnLst>
                              <p:par>
                                <p:cTn id="67" presetID="1" presetClass="entr" presetSubtype="0"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childTnLst>
                                </p:cTn>
                              </p:par>
                              <p:par>
                                <p:cTn id="69" presetID="1" presetClass="exit" presetSubtype="0" fill="hold" grpId="2" nodeType="withEffect">
                                  <p:stCondLst>
                                    <p:cond delay="0"/>
                                  </p:stCondLst>
                                  <p:childTnLst>
                                    <p:set>
                                      <p:cBhvr>
                                        <p:cTn id="70"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8" grpId="0" animBg="1"/>
      <p:bldP spid="38" grpId="1" animBg="1"/>
      <p:bldP spid="38" grpId="2" animBg="1"/>
      <p:bldP spid="39" grpId="0" animBg="1"/>
      <p:bldP spid="39" grpId="1" animBg="1"/>
      <p:bldP spid="39" grpId="2" animBg="1"/>
      <p:bldP spid="41" grpId="0" animBg="1"/>
      <p:bldP spid="42" grpId="0" animBg="1"/>
      <p:bldP spid="43" grpId="0" animBg="1"/>
      <p:bldP spid="3" grpId="0" animBg="1"/>
      <p:bldP spid="5" grpId="0" animBg="1"/>
      <p:bldP spid="7" grpId="0" animBg="1"/>
      <p:bldP spid="50" grpId="0" animBg="1"/>
      <p:bldP spid="50" grpId="1" animBg="1"/>
      <p:bldP spid="50" grpId="2" animBg="1"/>
      <p:bldP spid="51" grpId="0" animBg="1"/>
      <p:bldP spid="51" grpId="1" animBg="1"/>
      <p:bldP spid="51" grpId="2" animBg="1"/>
      <p:bldP spid="66" grpId="0" animBg="1"/>
      <p:bldP spid="66" grpId="1" animBg="1"/>
      <p:bldP spid="66"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3B7C-DDAA-77E6-4A8B-A8068950D8AA}"/>
              </a:ext>
            </a:extLst>
          </p:cNvPr>
          <p:cNvSpPr>
            <a:spLocks noGrp="1"/>
          </p:cNvSpPr>
          <p:nvPr>
            <p:ph type="title"/>
          </p:nvPr>
        </p:nvSpPr>
        <p:spPr/>
        <p:txBody>
          <a:bodyPr/>
          <a:lstStyle/>
          <a:p>
            <a:r>
              <a:rPr lang="en-US" dirty="0"/>
              <a:t>LLM Prefill</a:t>
            </a:r>
          </a:p>
        </p:txBody>
      </p:sp>
      <p:sp>
        <p:nvSpPr>
          <p:cNvPr id="5" name="Content Placeholder 2">
            <a:extLst>
              <a:ext uri="{FF2B5EF4-FFF2-40B4-BE49-F238E27FC236}">
                <a16:creationId xmlns:a16="http://schemas.microsoft.com/office/drawing/2014/main" id="{734191B6-64B8-92CB-35B1-3E9622C0FBDF}"/>
              </a:ext>
            </a:extLst>
          </p:cNvPr>
          <p:cNvSpPr txBox="1">
            <a:spLocks/>
          </p:cNvSpPr>
          <p:nvPr/>
        </p:nvSpPr>
        <p:spPr>
          <a:xfrm>
            <a:off x="1481839" y="3319969"/>
            <a:ext cx="1897925" cy="490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N Layers </a:t>
            </a:r>
            <a:r>
              <a:rPr lang="en-US" b="1" dirty="0"/>
              <a:t>⨉</a:t>
            </a:r>
          </a:p>
        </p:txBody>
      </p:sp>
      <p:sp>
        <p:nvSpPr>
          <p:cNvPr id="6" name="Rectangle 5">
            <a:extLst>
              <a:ext uri="{FF2B5EF4-FFF2-40B4-BE49-F238E27FC236}">
                <a16:creationId xmlns:a16="http://schemas.microsoft.com/office/drawing/2014/main" id="{ED2F4D09-7881-0EA2-FD9D-AB6FB2E96353}"/>
              </a:ext>
            </a:extLst>
          </p:cNvPr>
          <p:cNvSpPr/>
          <p:nvPr/>
        </p:nvSpPr>
        <p:spPr>
          <a:xfrm>
            <a:off x="3772800" y="2419856"/>
            <a:ext cx="4957442" cy="2018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61FD571-E036-FEFE-07A1-778538E79418}"/>
              </a:ext>
            </a:extLst>
          </p:cNvPr>
          <p:cNvSpPr/>
          <p:nvPr/>
        </p:nvSpPr>
        <p:spPr>
          <a:xfrm>
            <a:off x="3934272" y="2667505"/>
            <a:ext cx="4621911" cy="60858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D97F245-8529-A4F6-0D1C-DA5C76A268B6}"/>
              </a:ext>
            </a:extLst>
          </p:cNvPr>
          <p:cNvSpPr txBox="1"/>
          <p:nvPr/>
        </p:nvSpPr>
        <p:spPr>
          <a:xfrm>
            <a:off x="3934274" y="2771949"/>
            <a:ext cx="4485830" cy="461665"/>
          </a:xfrm>
          <a:prstGeom prst="rect">
            <a:avLst/>
          </a:prstGeom>
          <a:noFill/>
        </p:spPr>
        <p:txBody>
          <a:bodyPr wrap="square" rtlCol="0">
            <a:spAutoFit/>
          </a:bodyPr>
          <a:lstStyle/>
          <a:p>
            <a:pPr algn="ctr"/>
            <a:r>
              <a:rPr lang="en-US" sz="2400" dirty="0"/>
              <a:t>Feed-Forward Network</a:t>
            </a:r>
          </a:p>
        </p:txBody>
      </p:sp>
      <p:sp>
        <p:nvSpPr>
          <p:cNvPr id="9" name="Rectangle 8">
            <a:extLst>
              <a:ext uri="{FF2B5EF4-FFF2-40B4-BE49-F238E27FC236}">
                <a16:creationId xmlns:a16="http://schemas.microsoft.com/office/drawing/2014/main" id="{9FDF2B80-CA4F-D914-3507-365DAA08A055}"/>
              </a:ext>
            </a:extLst>
          </p:cNvPr>
          <p:cNvSpPr/>
          <p:nvPr/>
        </p:nvSpPr>
        <p:spPr>
          <a:xfrm>
            <a:off x="3934273" y="3709987"/>
            <a:ext cx="4621910" cy="549005"/>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2EFD22A-802F-D916-DE79-E003D91CBF64}"/>
              </a:ext>
            </a:extLst>
          </p:cNvPr>
          <p:cNvSpPr txBox="1"/>
          <p:nvPr/>
        </p:nvSpPr>
        <p:spPr>
          <a:xfrm>
            <a:off x="3934273" y="3764083"/>
            <a:ext cx="4488975" cy="461665"/>
          </a:xfrm>
          <a:prstGeom prst="rect">
            <a:avLst/>
          </a:prstGeom>
          <a:noFill/>
        </p:spPr>
        <p:txBody>
          <a:bodyPr wrap="square" rtlCol="0">
            <a:spAutoFit/>
          </a:bodyPr>
          <a:lstStyle/>
          <a:p>
            <a:pPr algn="ctr"/>
            <a:r>
              <a:rPr lang="en-US" sz="2400" dirty="0"/>
              <a:t>Self-Attention</a:t>
            </a:r>
          </a:p>
        </p:txBody>
      </p:sp>
      <p:grpSp>
        <p:nvGrpSpPr>
          <p:cNvPr id="11" name="Group 10">
            <a:extLst>
              <a:ext uri="{FF2B5EF4-FFF2-40B4-BE49-F238E27FC236}">
                <a16:creationId xmlns:a16="http://schemas.microsoft.com/office/drawing/2014/main" id="{CD29A232-DB14-E586-99AB-FCAB42BB4ABB}"/>
              </a:ext>
            </a:extLst>
          </p:cNvPr>
          <p:cNvGrpSpPr/>
          <p:nvPr/>
        </p:nvGrpSpPr>
        <p:grpSpPr>
          <a:xfrm>
            <a:off x="4043392" y="4620463"/>
            <a:ext cx="2992856" cy="412277"/>
            <a:chOff x="2400388" y="4743782"/>
            <a:chExt cx="2992856" cy="412277"/>
          </a:xfrm>
        </p:grpSpPr>
        <p:sp>
          <p:nvSpPr>
            <p:cNvPr id="12" name="TextBox 11">
              <a:extLst>
                <a:ext uri="{FF2B5EF4-FFF2-40B4-BE49-F238E27FC236}">
                  <a16:creationId xmlns:a16="http://schemas.microsoft.com/office/drawing/2014/main" id="{1FE011D9-E073-1F18-6653-D2B2F63F54C9}"/>
                </a:ext>
              </a:extLst>
            </p:cNvPr>
            <p:cNvSpPr txBox="1"/>
            <p:nvPr/>
          </p:nvSpPr>
          <p:spPr>
            <a:xfrm>
              <a:off x="2400388" y="4752394"/>
              <a:ext cx="688009" cy="400110"/>
            </a:xfrm>
            <a:prstGeom prst="rect">
              <a:avLst/>
            </a:prstGeom>
            <a:noFill/>
          </p:spPr>
          <p:txBody>
            <a:bodyPr wrap="none" rtlCol="0">
              <a:spAutoFit/>
            </a:bodyPr>
            <a:lstStyle/>
            <a:p>
              <a:r>
                <a:rPr lang="en-US" sz="2000" dirty="0">
                  <a:solidFill>
                    <a:srgbClr val="FF0000"/>
                  </a:solidFill>
                </a:rPr>
                <a:t>This </a:t>
              </a:r>
            </a:p>
          </p:txBody>
        </p:sp>
        <p:sp>
          <p:nvSpPr>
            <p:cNvPr id="13" name="TextBox 12">
              <a:extLst>
                <a:ext uri="{FF2B5EF4-FFF2-40B4-BE49-F238E27FC236}">
                  <a16:creationId xmlns:a16="http://schemas.microsoft.com/office/drawing/2014/main" id="{8EB28A46-E177-0BE6-2D11-38ECF0495784}"/>
                </a:ext>
              </a:extLst>
            </p:cNvPr>
            <p:cNvSpPr txBox="1"/>
            <p:nvPr/>
          </p:nvSpPr>
          <p:spPr>
            <a:xfrm>
              <a:off x="3138676" y="4743783"/>
              <a:ext cx="429926" cy="400110"/>
            </a:xfrm>
            <a:prstGeom prst="rect">
              <a:avLst/>
            </a:prstGeom>
            <a:noFill/>
          </p:spPr>
          <p:txBody>
            <a:bodyPr wrap="none" rtlCol="0">
              <a:spAutoFit/>
            </a:bodyPr>
            <a:lstStyle/>
            <a:p>
              <a:r>
                <a:rPr lang="en-US" sz="2000" dirty="0">
                  <a:solidFill>
                    <a:srgbClr val="FF0000"/>
                  </a:solidFill>
                </a:rPr>
                <a:t>Is </a:t>
              </a:r>
            </a:p>
          </p:txBody>
        </p:sp>
        <p:sp>
          <p:nvSpPr>
            <p:cNvPr id="14" name="TextBox 13">
              <a:extLst>
                <a:ext uri="{FF2B5EF4-FFF2-40B4-BE49-F238E27FC236}">
                  <a16:creationId xmlns:a16="http://schemas.microsoft.com/office/drawing/2014/main" id="{25C4420E-46FE-4609-DE25-DCADCAECDFBA}"/>
                </a:ext>
              </a:extLst>
            </p:cNvPr>
            <p:cNvSpPr txBox="1"/>
            <p:nvPr/>
          </p:nvSpPr>
          <p:spPr>
            <a:xfrm>
              <a:off x="3956624" y="4743782"/>
              <a:ext cx="335348" cy="400110"/>
            </a:xfrm>
            <a:prstGeom prst="rect">
              <a:avLst/>
            </a:prstGeom>
            <a:noFill/>
          </p:spPr>
          <p:txBody>
            <a:bodyPr wrap="none" rtlCol="0">
              <a:spAutoFit/>
            </a:bodyPr>
            <a:lstStyle/>
            <a:p>
              <a:r>
                <a:rPr lang="en-US" sz="2000" dirty="0">
                  <a:solidFill>
                    <a:srgbClr val="FF0000"/>
                  </a:solidFill>
                </a:rPr>
                <a:t>A</a:t>
              </a:r>
            </a:p>
          </p:txBody>
        </p:sp>
        <p:sp>
          <p:nvSpPr>
            <p:cNvPr id="15" name="TextBox 14">
              <a:extLst>
                <a:ext uri="{FF2B5EF4-FFF2-40B4-BE49-F238E27FC236}">
                  <a16:creationId xmlns:a16="http://schemas.microsoft.com/office/drawing/2014/main" id="{B6CB0E72-EFEC-C447-688B-1A7ED5D7DF94}"/>
                </a:ext>
              </a:extLst>
            </p:cNvPr>
            <p:cNvSpPr txBox="1"/>
            <p:nvPr/>
          </p:nvSpPr>
          <p:spPr>
            <a:xfrm>
              <a:off x="4573404" y="4755949"/>
              <a:ext cx="819840" cy="400110"/>
            </a:xfrm>
            <a:prstGeom prst="rect">
              <a:avLst/>
            </a:prstGeom>
            <a:noFill/>
          </p:spPr>
          <p:txBody>
            <a:bodyPr wrap="none" rtlCol="0">
              <a:spAutoFit/>
            </a:bodyPr>
            <a:lstStyle/>
            <a:p>
              <a:r>
                <a:rPr lang="en-US" sz="2000" dirty="0">
                  <a:solidFill>
                    <a:srgbClr val="FF0000"/>
                  </a:solidFill>
                </a:rPr>
                <a:t>Prefill</a:t>
              </a:r>
            </a:p>
          </p:txBody>
        </p:sp>
      </p:grpSp>
      <p:sp>
        <p:nvSpPr>
          <p:cNvPr id="16" name="TextBox 15">
            <a:extLst>
              <a:ext uri="{FF2B5EF4-FFF2-40B4-BE49-F238E27FC236}">
                <a16:creationId xmlns:a16="http://schemas.microsoft.com/office/drawing/2014/main" id="{5D13B49D-EB3D-84B4-9603-7C5D64EA0C46}"/>
              </a:ext>
            </a:extLst>
          </p:cNvPr>
          <p:cNvSpPr txBox="1"/>
          <p:nvPr/>
        </p:nvSpPr>
        <p:spPr>
          <a:xfrm>
            <a:off x="6060550" y="1780373"/>
            <a:ext cx="1018227" cy="400110"/>
          </a:xfrm>
          <a:prstGeom prst="rect">
            <a:avLst/>
          </a:prstGeom>
          <a:noFill/>
        </p:spPr>
        <p:txBody>
          <a:bodyPr wrap="none" rtlCol="0">
            <a:spAutoFit/>
          </a:bodyPr>
          <a:lstStyle/>
          <a:p>
            <a:r>
              <a:rPr lang="en-US" sz="2000" dirty="0">
                <a:solidFill>
                  <a:srgbClr val="7030A0"/>
                </a:solidFill>
              </a:rPr>
              <a:t>decode</a:t>
            </a:r>
          </a:p>
        </p:txBody>
      </p:sp>
      <p:grpSp>
        <p:nvGrpSpPr>
          <p:cNvPr id="20" name="Group 19">
            <a:extLst>
              <a:ext uri="{FF2B5EF4-FFF2-40B4-BE49-F238E27FC236}">
                <a16:creationId xmlns:a16="http://schemas.microsoft.com/office/drawing/2014/main" id="{7A0A7BCC-8EE9-5779-38DC-F5520A722EE7}"/>
              </a:ext>
            </a:extLst>
          </p:cNvPr>
          <p:cNvGrpSpPr/>
          <p:nvPr/>
        </p:nvGrpSpPr>
        <p:grpSpPr>
          <a:xfrm>
            <a:off x="4422345" y="2125363"/>
            <a:ext cx="2223225" cy="2563146"/>
            <a:chOff x="2779341" y="2248682"/>
            <a:chExt cx="2223225" cy="2563146"/>
          </a:xfrm>
        </p:grpSpPr>
        <p:cxnSp>
          <p:nvCxnSpPr>
            <p:cNvPr id="21" name="Straight Arrow Connector 20">
              <a:extLst>
                <a:ext uri="{FF2B5EF4-FFF2-40B4-BE49-F238E27FC236}">
                  <a16:creationId xmlns:a16="http://schemas.microsoft.com/office/drawing/2014/main" id="{C5F76E38-D1A0-6AE6-46EE-6F25561FF907}"/>
                </a:ext>
              </a:extLst>
            </p:cNvPr>
            <p:cNvCxnSpPr>
              <a:cxnSpLocks/>
            </p:cNvCxnSpPr>
            <p:nvPr/>
          </p:nvCxnSpPr>
          <p:spPr>
            <a:xfrm flipV="1">
              <a:off x="2779341" y="2261540"/>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D52707C-8D1F-5B16-8E00-740EB9C3C810}"/>
                </a:ext>
              </a:extLst>
            </p:cNvPr>
            <p:cNvCxnSpPr>
              <a:cxnSpLocks/>
            </p:cNvCxnSpPr>
            <p:nvPr/>
          </p:nvCxnSpPr>
          <p:spPr>
            <a:xfrm flipV="1">
              <a:off x="3392269" y="2255876"/>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5B94D3B-03D0-FF15-8675-9097CC2EAF0E}"/>
                </a:ext>
              </a:extLst>
            </p:cNvPr>
            <p:cNvCxnSpPr>
              <a:cxnSpLocks/>
            </p:cNvCxnSpPr>
            <p:nvPr/>
          </p:nvCxnSpPr>
          <p:spPr>
            <a:xfrm flipV="1">
              <a:off x="4983324" y="2248682"/>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58F9E91-1EAB-0482-9DCC-FE6722EE9B0F}"/>
                </a:ext>
              </a:extLst>
            </p:cNvPr>
            <p:cNvCxnSpPr>
              <a:cxnSpLocks/>
            </p:cNvCxnSpPr>
            <p:nvPr/>
          </p:nvCxnSpPr>
          <p:spPr>
            <a:xfrm flipV="1">
              <a:off x="4141938" y="2264397"/>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pic>
        <p:nvPicPr>
          <p:cNvPr id="44" name="Content Placeholder 7" descr="User outline">
            <a:extLst>
              <a:ext uri="{FF2B5EF4-FFF2-40B4-BE49-F238E27FC236}">
                <a16:creationId xmlns:a16="http://schemas.microsoft.com/office/drawing/2014/main" id="{13ED8900-7579-C5C4-A004-643AA48A9FC2}"/>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70620" y="4350284"/>
            <a:ext cx="1866100" cy="1866100"/>
          </a:xfrm>
        </p:spPr>
      </p:pic>
      <p:sp>
        <p:nvSpPr>
          <p:cNvPr id="45" name="TextBox 44">
            <a:extLst>
              <a:ext uri="{FF2B5EF4-FFF2-40B4-BE49-F238E27FC236}">
                <a16:creationId xmlns:a16="http://schemas.microsoft.com/office/drawing/2014/main" id="{5FE5AFEB-E238-3852-929E-6C77E70D89FE}"/>
              </a:ext>
            </a:extLst>
          </p:cNvPr>
          <p:cNvSpPr txBox="1"/>
          <p:nvPr/>
        </p:nvSpPr>
        <p:spPr>
          <a:xfrm>
            <a:off x="2282432" y="5873369"/>
            <a:ext cx="842475" cy="461665"/>
          </a:xfrm>
          <a:prstGeom prst="rect">
            <a:avLst/>
          </a:prstGeom>
          <a:noFill/>
        </p:spPr>
        <p:txBody>
          <a:bodyPr wrap="none" rtlCol="0">
            <a:spAutoFit/>
          </a:bodyPr>
          <a:lstStyle/>
          <a:p>
            <a:pPr algn="ctr"/>
            <a:r>
              <a:rPr lang="en-US" sz="2400" b="1" dirty="0"/>
              <a:t>User</a:t>
            </a:r>
          </a:p>
        </p:txBody>
      </p:sp>
      <p:cxnSp>
        <p:nvCxnSpPr>
          <p:cNvPr id="47" name="Straight Connector 46">
            <a:extLst>
              <a:ext uri="{FF2B5EF4-FFF2-40B4-BE49-F238E27FC236}">
                <a16:creationId xmlns:a16="http://schemas.microsoft.com/office/drawing/2014/main" id="{1190ABFD-A2E5-821C-36B7-E660C683FBAC}"/>
              </a:ext>
            </a:extLst>
          </p:cNvPr>
          <p:cNvCxnSpPr>
            <a:cxnSpLocks/>
          </p:cNvCxnSpPr>
          <p:nvPr/>
        </p:nvCxnSpPr>
        <p:spPr>
          <a:xfrm flipV="1">
            <a:off x="3249085" y="4961035"/>
            <a:ext cx="663628" cy="454204"/>
          </a:xfrm>
          <a:prstGeom prst="line">
            <a:avLst/>
          </a:prstGeom>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82C2FE34-05A0-8E9E-3AA4-A0952D6EECB9}"/>
              </a:ext>
            </a:extLst>
          </p:cNvPr>
          <p:cNvSpPr/>
          <p:nvPr/>
        </p:nvSpPr>
        <p:spPr>
          <a:xfrm>
            <a:off x="4781680" y="5486519"/>
            <a:ext cx="3051790" cy="4204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Large Language Model (LLM)</a:t>
            </a:r>
          </a:p>
        </p:txBody>
      </p:sp>
      <p:sp>
        <p:nvSpPr>
          <p:cNvPr id="67" name="Right Brace 66">
            <a:extLst>
              <a:ext uri="{FF2B5EF4-FFF2-40B4-BE49-F238E27FC236}">
                <a16:creationId xmlns:a16="http://schemas.microsoft.com/office/drawing/2014/main" id="{394E1B06-A34A-636E-1B29-ABAFACE85CC1}"/>
              </a:ext>
            </a:extLst>
          </p:cNvPr>
          <p:cNvSpPr/>
          <p:nvPr/>
        </p:nvSpPr>
        <p:spPr>
          <a:xfrm>
            <a:off x="8936531" y="1613647"/>
            <a:ext cx="1047675" cy="348855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C3BCEDBA-0DCD-BB99-CEF4-B81BCFF729AC}"/>
              </a:ext>
            </a:extLst>
          </p:cNvPr>
          <p:cNvSpPr txBox="1"/>
          <p:nvPr/>
        </p:nvSpPr>
        <p:spPr>
          <a:xfrm>
            <a:off x="9709622" y="3105834"/>
            <a:ext cx="2002885" cy="646331"/>
          </a:xfrm>
          <a:prstGeom prst="rect">
            <a:avLst/>
          </a:prstGeom>
          <a:noFill/>
        </p:spPr>
        <p:txBody>
          <a:bodyPr wrap="square" rtlCol="0">
            <a:spAutoFit/>
          </a:bodyPr>
          <a:lstStyle/>
          <a:p>
            <a:pPr algn="ctr"/>
            <a:r>
              <a:rPr lang="en-US" b="1" dirty="0"/>
              <a:t>Prefill</a:t>
            </a:r>
            <a:endParaRPr lang="en-US" dirty="0"/>
          </a:p>
          <a:p>
            <a:pPr algn="ctr"/>
            <a:r>
              <a:rPr lang="en-US" dirty="0"/>
              <a:t>Large input size </a:t>
            </a:r>
          </a:p>
        </p:txBody>
      </p:sp>
      <p:sp>
        <p:nvSpPr>
          <p:cNvPr id="74" name="TextBox 73">
            <a:extLst>
              <a:ext uri="{FF2B5EF4-FFF2-40B4-BE49-F238E27FC236}">
                <a16:creationId xmlns:a16="http://schemas.microsoft.com/office/drawing/2014/main" id="{C25BF542-7283-8701-B9F7-25C8300D0137}"/>
              </a:ext>
            </a:extLst>
          </p:cNvPr>
          <p:cNvSpPr txBox="1"/>
          <p:nvPr/>
        </p:nvSpPr>
        <p:spPr>
          <a:xfrm>
            <a:off x="3772800" y="759800"/>
            <a:ext cx="3846349" cy="923330"/>
          </a:xfrm>
          <a:prstGeom prst="rect">
            <a:avLst/>
          </a:prstGeom>
          <a:noFill/>
        </p:spPr>
        <p:txBody>
          <a:bodyPr wrap="square" rtlCol="0">
            <a:spAutoFit/>
          </a:bodyPr>
          <a:lstStyle/>
          <a:p>
            <a:pPr algn="ctr"/>
            <a:r>
              <a:rPr lang="en-US" b="1" dirty="0"/>
              <a:t>Time-To-First-Token (TTFT)</a:t>
            </a:r>
            <a:r>
              <a:rPr lang="en-US" dirty="0"/>
              <a:t> </a:t>
            </a:r>
          </a:p>
          <a:p>
            <a:pPr algn="ctr"/>
            <a:r>
              <a:rPr lang="en-US" dirty="0"/>
              <a:t>Time taken by this iteration</a:t>
            </a:r>
          </a:p>
          <a:p>
            <a:pPr algn="ctr"/>
            <a:r>
              <a:rPr lang="en-US" b="1" dirty="0"/>
              <a:t>  </a:t>
            </a:r>
          </a:p>
        </p:txBody>
      </p:sp>
      <p:sp>
        <p:nvSpPr>
          <p:cNvPr id="4" name="Left Brace 3">
            <a:extLst>
              <a:ext uri="{FF2B5EF4-FFF2-40B4-BE49-F238E27FC236}">
                <a16:creationId xmlns:a16="http://schemas.microsoft.com/office/drawing/2014/main" id="{8E429C01-CEDB-F880-E61B-2FFB7A4BA916}"/>
              </a:ext>
            </a:extLst>
          </p:cNvPr>
          <p:cNvSpPr/>
          <p:nvPr/>
        </p:nvSpPr>
        <p:spPr>
          <a:xfrm rot="5400000">
            <a:off x="5537118" y="248001"/>
            <a:ext cx="319231" cy="267903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Slide Number Placeholder 16">
            <a:extLst>
              <a:ext uri="{FF2B5EF4-FFF2-40B4-BE49-F238E27FC236}">
                <a16:creationId xmlns:a16="http://schemas.microsoft.com/office/drawing/2014/main" id="{AF271598-FA00-69C6-F7F0-6BB7A4A72EA0}"/>
              </a:ext>
            </a:extLst>
          </p:cNvPr>
          <p:cNvSpPr>
            <a:spLocks noGrp="1"/>
          </p:cNvSpPr>
          <p:nvPr>
            <p:ph type="sldNum" sz="quarter" idx="12"/>
          </p:nvPr>
        </p:nvSpPr>
        <p:spPr/>
        <p:txBody>
          <a:bodyPr/>
          <a:lstStyle/>
          <a:p>
            <a:fld id="{540F1414-8D08-AD42-BD03-FC55440D38D1}" type="slidenum">
              <a:rPr lang="en-US" smtClean="0"/>
              <a:t>3</a:t>
            </a:fld>
            <a:endParaRPr lang="en-US"/>
          </a:p>
        </p:txBody>
      </p:sp>
    </p:spTree>
    <p:extLst>
      <p:ext uri="{BB962C8B-B14F-4D97-AF65-F5344CB8AC3E}">
        <p14:creationId xmlns:p14="http://schemas.microsoft.com/office/powerpoint/2010/main" val="9775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1000"/>
                            </p:stCondLst>
                            <p:childTnLst>
                              <p:par>
                                <p:cTn id="48" presetID="55" presetClass="entr" presetSubtype="0" fill="hold" grpId="0" nodeType="afterEffect">
                                  <p:stCondLst>
                                    <p:cond delay="0"/>
                                  </p:stCondLst>
                                  <p:childTnLst>
                                    <p:set>
                                      <p:cBhvr>
                                        <p:cTn id="49" dur="1" fill="hold">
                                          <p:stCondLst>
                                            <p:cond delay="0"/>
                                          </p:stCondLst>
                                        </p:cTn>
                                        <p:tgtEl>
                                          <p:spTgt spid="67"/>
                                        </p:tgtEl>
                                        <p:attrNameLst>
                                          <p:attrName>style.visibility</p:attrName>
                                        </p:attrNameLst>
                                      </p:cBhvr>
                                      <p:to>
                                        <p:strVal val="visible"/>
                                      </p:to>
                                    </p:set>
                                    <p:anim calcmode="lin" valueType="num">
                                      <p:cBhvr>
                                        <p:cTn id="50" dur="1000" fill="hold"/>
                                        <p:tgtEl>
                                          <p:spTgt spid="67"/>
                                        </p:tgtEl>
                                        <p:attrNameLst>
                                          <p:attrName>ppt_w</p:attrName>
                                        </p:attrNameLst>
                                      </p:cBhvr>
                                      <p:tavLst>
                                        <p:tav tm="0">
                                          <p:val>
                                            <p:strVal val="#ppt_w*0.70"/>
                                          </p:val>
                                        </p:tav>
                                        <p:tav tm="100000">
                                          <p:val>
                                            <p:strVal val="#ppt_w"/>
                                          </p:val>
                                        </p:tav>
                                      </p:tavLst>
                                    </p:anim>
                                    <p:anim calcmode="lin" valueType="num">
                                      <p:cBhvr>
                                        <p:cTn id="51" dur="1000" fill="hold"/>
                                        <p:tgtEl>
                                          <p:spTgt spid="67"/>
                                        </p:tgtEl>
                                        <p:attrNameLst>
                                          <p:attrName>ppt_h</p:attrName>
                                        </p:attrNameLst>
                                      </p:cBhvr>
                                      <p:tavLst>
                                        <p:tav tm="0">
                                          <p:val>
                                            <p:strVal val="#ppt_h"/>
                                          </p:val>
                                        </p:tav>
                                        <p:tav tm="100000">
                                          <p:val>
                                            <p:strVal val="#ppt_h"/>
                                          </p:val>
                                        </p:tav>
                                      </p:tavLst>
                                    </p:anim>
                                    <p:animEffect transition="in" filter="fade">
                                      <p:cBhvr>
                                        <p:cTn id="52" dur="1000"/>
                                        <p:tgtEl>
                                          <p:spTgt spid="6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fade">
                                      <p:cBhvr>
                                        <p:cTn id="6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p:bldP spid="9" grpId="0" animBg="1"/>
      <p:bldP spid="10" grpId="0"/>
      <p:bldP spid="16" grpId="0"/>
      <p:bldP spid="45" grpId="0"/>
      <p:bldP spid="67" grpId="0" animBg="1"/>
      <p:bldP spid="68" grpId="0"/>
      <p:bldP spid="74" grpId="0"/>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49F94-B802-3123-30DE-5713DA2BB93B}"/>
              </a:ext>
            </a:extLst>
          </p:cNvPr>
          <p:cNvSpPr>
            <a:spLocks noGrp="1"/>
          </p:cNvSpPr>
          <p:nvPr>
            <p:ph type="title"/>
          </p:nvPr>
        </p:nvSpPr>
        <p:spPr/>
        <p:txBody>
          <a:bodyPr/>
          <a:lstStyle/>
          <a:p>
            <a:r>
              <a:rPr lang="en-US"/>
              <a:t>Offline Inference Performance</a:t>
            </a:r>
          </a:p>
        </p:txBody>
      </p:sp>
      <p:pic>
        <p:nvPicPr>
          <p:cNvPr id="6" name="Content Placeholder 5">
            <a:extLst>
              <a:ext uri="{FF2B5EF4-FFF2-40B4-BE49-F238E27FC236}">
                <a16:creationId xmlns:a16="http://schemas.microsoft.com/office/drawing/2014/main" id="{68C9E800-FC87-80DD-C5C2-4B54BC4EFDCC}"/>
              </a:ext>
            </a:extLst>
          </p:cNvPr>
          <p:cNvPicPr>
            <a:picLocks noGrp="1" noChangeAspect="1"/>
          </p:cNvPicPr>
          <p:nvPr>
            <p:ph idx="1"/>
          </p:nvPr>
        </p:nvPicPr>
        <p:blipFill>
          <a:blip r:embed="rId3"/>
          <a:stretch>
            <a:fillRect/>
          </a:stretch>
        </p:blipFill>
        <p:spPr>
          <a:xfrm>
            <a:off x="2102427" y="1825625"/>
            <a:ext cx="7987145" cy="3660775"/>
          </a:xfrm>
        </p:spPr>
      </p:pic>
      <p:sp>
        <p:nvSpPr>
          <p:cNvPr id="4" name="Slide Number Placeholder 3">
            <a:extLst>
              <a:ext uri="{FF2B5EF4-FFF2-40B4-BE49-F238E27FC236}">
                <a16:creationId xmlns:a16="http://schemas.microsoft.com/office/drawing/2014/main" id="{422C3ACB-53B3-1327-58F8-F3AEE4A254FC}"/>
              </a:ext>
            </a:extLst>
          </p:cNvPr>
          <p:cNvSpPr>
            <a:spLocks noGrp="1"/>
          </p:cNvSpPr>
          <p:nvPr>
            <p:ph type="sldNum" sz="quarter" idx="12"/>
          </p:nvPr>
        </p:nvSpPr>
        <p:spPr/>
        <p:txBody>
          <a:bodyPr/>
          <a:lstStyle/>
          <a:p>
            <a:fld id="{540F1414-8D08-AD42-BD03-FC55440D38D1}" type="slidenum">
              <a:rPr lang="en-US" smtClean="0"/>
              <a:t>30</a:t>
            </a:fld>
            <a:endParaRPr lang="en-US"/>
          </a:p>
        </p:txBody>
      </p:sp>
      <p:sp>
        <p:nvSpPr>
          <p:cNvPr id="7" name="Text Placeholder 6">
            <a:extLst>
              <a:ext uri="{FF2B5EF4-FFF2-40B4-BE49-F238E27FC236}">
                <a16:creationId xmlns:a16="http://schemas.microsoft.com/office/drawing/2014/main" id="{A4534E0A-D9C3-DC90-9F64-8D54BC584E96}"/>
              </a:ext>
            </a:extLst>
          </p:cNvPr>
          <p:cNvSpPr>
            <a:spLocks noGrp="1"/>
          </p:cNvSpPr>
          <p:nvPr>
            <p:ph type="body" idx="14"/>
          </p:nvPr>
        </p:nvSpPr>
        <p:spPr/>
        <p:txBody>
          <a:bodyPr/>
          <a:lstStyle/>
          <a:p>
            <a:r>
              <a:rPr lang="en-US"/>
              <a:t>Up to 27% higher throughput than Sarathi and vLLM</a:t>
            </a:r>
          </a:p>
        </p:txBody>
      </p:sp>
    </p:spTree>
    <p:extLst>
      <p:ext uri="{BB962C8B-B14F-4D97-AF65-F5344CB8AC3E}">
        <p14:creationId xmlns:p14="http://schemas.microsoft.com/office/powerpoint/2010/main" val="3802102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BB430-7D29-D824-158A-29B0F04795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41A2C7-CA9A-D802-3373-1D7E70FC26BC}"/>
              </a:ext>
            </a:extLst>
          </p:cNvPr>
          <p:cNvSpPr>
            <a:spLocks noGrp="1"/>
          </p:cNvSpPr>
          <p:nvPr>
            <p:ph type="title"/>
          </p:nvPr>
        </p:nvSpPr>
        <p:spPr/>
        <p:txBody>
          <a:bodyPr/>
          <a:lstStyle/>
          <a:p>
            <a:r>
              <a:rPr lang="en-US"/>
              <a:t>Online Inference Performance</a:t>
            </a:r>
          </a:p>
        </p:txBody>
      </p:sp>
      <p:sp>
        <p:nvSpPr>
          <p:cNvPr id="4" name="Slide Number Placeholder 3">
            <a:extLst>
              <a:ext uri="{FF2B5EF4-FFF2-40B4-BE49-F238E27FC236}">
                <a16:creationId xmlns:a16="http://schemas.microsoft.com/office/drawing/2014/main" id="{3CDF20E5-46B2-658A-86EF-3E8F5DBF3614}"/>
              </a:ext>
            </a:extLst>
          </p:cNvPr>
          <p:cNvSpPr>
            <a:spLocks noGrp="1"/>
          </p:cNvSpPr>
          <p:nvPr>
            <p:ph type="sldNum" sz="quarter" idx="12"/>
          </p:nvPr>
        </p:nvSpPr>
        <p:spPr/>
        <p:txBody>
          <a:bodyPr/>
          <a:lstStyle/>
          <a:p>
            <a:fld id="{540F1414-8D08-AD42-BD03-FC55440D38D1}" type="slidenum">
              <a:rPr lang="en-US" smtClean="0"/>
              <a:t>31</a:t>
            </a:fld>
            <a:endParaRPr lang="en-US"/>
          </a:p>
        </p:txBody>
      </p:sp>
      <p:pic>
        <p:nvPicPr>
          <p:cNvPr id="6" name="Content Placeholder 5">
            <a:extLst>
              <a:ext uri="{FF2B5EF4-FFF2-40B4-BE49-F238E27FC236}">
                <a16:creationId xmlns:a16="http://schemas.microsoft.com/office/drawing/2014/main" id="{0DCCF723-3C6D-882F-2F67-A2F73B361D0F}"/>
              </a:ext>
            </a:extLst>
          </p:cNvPr>
          <p:cNvPicPr>
            <a:picLocks noGrp="1" noChangeAspect="1"/>
          </p:cNvPicPr>
          <p:nvPr>
            <p:ph idx="1"/>
          </p:nvPr>
        </p:nvPicPr>
        <p:blipFill>
          <a:blip r:embed="rId3"/>
          <a:stretch>
            <a:fillRect/>
          </a:stretch>
        </p:blipFill>
        <p:spPr>
          <a:xfrm>
            <a:off x="2494059" y="1847850"/>
            <a:ext cx="7203881" cy="4351338"/>
          </a:xfrm>
          <a:prstGeom prst="rect">
            <a:avLst/>
          </a:prstGeom>
        </p:spPr>
      </p:pic>
    </p:spTree>
    <p:extLst>
      <p:ext uri="{BB962C8B-B14F-4D97-AF65-F5344CB8AC3E}">
        <p14:creationId xmlns:p14="http://schemas.microsoft.com/office/powerpoint/2010/main" val="566331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54A1-6162-3DB5-3B1B-4B44CE370BDD}"/>
              </a:ext>
            </a:extLst>
          </p:cNvPr>
          <p:cNvSpPr>
            <a:spLocks noGrp="1"/>
          </p:cNvSpPr>
          <p:nvPr>
            <p:ph type="title"/>
          </p:nvPr>
        </p:nvSpPr>
        <p:spPr/>
        <p:txBody>
          <a:bodyPr/>
          <a:lstStyle/>
          <a:p>
            <a:r>
              <a:rPr lang="en-US"/>
              <a:t>Steps to integrate POD-Attention</a:t>
            </a:r>
          </a:p>
        </p:txBody>
      </p:sp>
      <p:sp>
        <p:nvSpPr>
          <p:cNvPr id="3" name="Content Placeholder 2">
            <a:extLst>
              <a:ext uri="{FF2B5EF4-FFF2-40B4-BE49-F238E27FC236}">
                <a16:creationId xmlns:a16="http://schemas.microsoft.com/office/drawing/2014/main" id="{4E8E642A-25BD-3342-5D99-3B06358BF9BD}"/>
              </a:ext>
            </a:extLst>
          </p:cNvPr>
          <p:cNvSpPr>
            <a:spLocks noGrp="1"/>
          </p:cNvSpPr>
          <p:nvPr>
            <p:ph idx="1"/>
          </p:nvPr>
        </p:nvSpPr>
        <p:spPr/>
        <p:txBody>
          <a:bodyPr>
            <a:normAutofit lnSpcReduction="10000"/>
          </a:bodyPr>
          <a:lstStyle/>
          <a:p>
            <a:pPr marL="514350" indent="-514350">
              <a:buFont typeface="+mj-lt"/>
              <a:buAutoNum type="arabicPeriod"/>
            </a:pPr>
            <a:r>
              <a:rPr lang="en-US"/>
              <a:t>Convert prefill/decode kernels into generic device functions.</a:t>
            </a:r>
          </a:p>
          <a:p>
            <a:pPr marL="514350" indent="-514350">
              <a:buFont typeface="+mj-lt"/>
              <a:buAutoNum type="arabicPeriod"/>
            </a:pPr>
            <a:r>
              <a:rPr lang="en-US"/>
              <a:t>Remove references to CTA ID within kernel, instead pass as a parameter.</a:t>
            </a:r>
          </a:p>
          <a:p>
            <a:pPr marL="457200" lvl="1" indent="0" algn="ctr">
              <a:buNone/>
            </a:pPr>
            <a:endParaRPr lang="en-US" b="1"/>
          </a:p>
          <a:p>
            <a:pPr marL="457200" lvl="1" indent="0" algn="ctr">
              <a:buNone/>
            </a:pPr>
            <a:r>
              <a:rPr lang="en-US" b="1"/>
              <a:t>__global__ </a:t>
            </a:r>
            <a:r>
              <a:rPr lang="en-US"/>
              <a:t>void </a:t>
            </a:r>
            <a:r>
              <a:rPr lang="en-US" err="1"/>
              <a:t>flash_fwd_kernel</a:t>
            </a:r>
            <a:r>
              <a:rPr lang="en-US"/>
              <a:t>(…params…) </a:t>
            </a:r>
          </a:p>
          <a:p>
            <a:pPr marL="457200" lvl="1" indent="0" algn="ctr">
              <a:buNone/>
            </a:pPr>
            <a:r>
              <a:rPr lang="en-US"/>
              <a:t>to</a:t>
            </a:r>
          </a:p>
          <a:p>
            <a:pPr marL="457200" lvl="1" indent="0" algn="ctr">
              <a:buNone/>
            </a:pPr>
            <a:r>
              <a:rPr lang="en-US"/>
              <a:t> </a:t>
            </a:r>
            <a:r>
              <a:rPr lang="en-US" b="1"/>
              <a:t>__device__ </a:t>
            </a:r>
            <a:r>
              <a:rPr lang="en-US"/>
              <a:t>void </a:t>
            </a:r>
            <a:r>
              <a:rPr lang="en-US" err="1"/>
              <a:t>flash_fwd_func</a:t>
            </a:r>
            <a:r>
              <a:rPr lang="en-US"/>
              <a:t>(…params…,</a:t>
            </a:r>
            <a:r>
              <a:rPr lang="en-US" b="1"/>
              <a:t> int CTA_ID</a:t>
            </a:r>
            <a:r>
              <a:rPr lang="en-US"/>
              <a:t>)</a:t>
            </a:r>
          </a:p>
          <a:p>
            <a:endParaRPr lang="en-US"/>
          </a:p>
          <a:p>
            <a:pPr marL="514350" indent="-514350">
              <a:buAutoNum type="arabicPeriod" startAt="3"/>
            </a:pPr>
            <a:r>
              <a:rPr lang="en-US"/>
              <a:t>Use SM-aware CTA scheduling to pick whether to run prefill or</a:t>
            </a:r>
          </a:p>
          <a:p>
            <a:pPr marL="0" indent="0">
              <a:buNone/>
            </a:pPr>
            <a:r>
              <a:rPr lang="en-US"/>
              <a:t>       decode and decide CTA ID to be passed.</a:t>
            </a:r>
          </a:p>
        </p:txBody>
      </p:sp>
      <p:sp>
        <p:nvSpPr>
          <p:cNvPr id="4" name="Slide Number Placeholder 3">
            <a:extLst>
              <a:ext uri="{FF2B5EF4-FFF2-40B4-BE49-F238E27FC236}">
                <a16:creationId xmlns:a16="http://schemas.microsoft.com/office/drawing/2014/main" id="{135A5829-C4A2-2977-E33A-243473A32AF1}"/>
              </a:ext>
            </a:extLst>
          </p:cNvPr>
          <p:cNvSpPr>
            <a:spLocks noGrp="1"/>
          </p:cNvSpPr>
          <p:nvPr>
            <p:ph type="sldNum" sz="quarter" idx="12"/>
          </p:nvPr>
        </p:nvSpPr>
        <p:spPr/>
        <p:txBody>
          <a:bodyPr/>
          <a:lstStyle/>
          <a:p>
            <a:fld id="{540F1414-8D08-AD42-BD03-FC55440D38D1}" type="slidenum">
              <a:rPr lang="en-US" smtClean="0"/>
              <a:t>32</a:t>
            </a:fld>
            <a:endParaRPr lang="en-US"/>
          </a:p>
        </p:txBody>
      </p:sp>
    </p:spTree>
    <p:extLst>
      <p:ext uri="{BB962C8B-B14F-4D97-AF65-F5344CB8AC3E}">
        <p14:creationId xmlns:p14="http://schemas.microsoft.com/office/powerpoint/2010/main" val="2751226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2FC0-BF1A-7677-4C0F-96EC7101BDB0}"/>
              </a:ext>
            </a:extLst>
          </p:cNvPr>
          <p:cNvSpPr>
            <a:spLocks noGrp="1"/>
          </p:cNvSpPr>
          <p:nvPr>
            <p:ph type="title"/>
          </p:nvPr>
        </p:nvSpPr>
        <p:spPr/>
        <p:txBody>
          <a:bodyPr/>
          <a:lstStyle/>
          <a:p>
            <a:r>
              <a:rPr lang="en-US"/>
              <a:t>Sensitivity: Scheduling style</a:t>
            </a:r>
          </a:p>
        </p:txBody>
      </p:sp>
      <p:pic>
        <p:nvPicPr>
          <p:cNvPr id="6" name="Content Placeholder 5">
            <a:extLst>
              <a:ext uri="{FF2B5EF4-FFF2-40B4-BE49-F238E27FC236}">
                <a16:creationId xmlns:a16="http://schemas.microsoft.com/office/drawing/2014/main" id="{82EF1BF0-DEF1-5404-46F5-8C77AB5E1916}"/>
              </a:ext>
            </a:extLst>
          </p:cNvPr>
          <p:cNvPicPr>
            <a:picLocks noGrp="1" noChangeAspect="1"/>
          </p:cNvPicPr>
          <p:nvPr>
            <p:ph idx="1"/>
          </p:nvPr>
        </p:nvPicPr>
        <p:blipFill>
          <a:blip r:embed="rId2"/>
          <a:stretch>
            <a:fillRect/>
          </a:stretch>
        </p:blipFill>
        <p:spPr>
          <a:xfrm>
            <a:off x="1995446" y="1935862"/>
            <a:ext cx="8201107" cy="4130864"/>
          </a:xfrm>
        </p:spPr>
      </p:pic>
      <p:sp>
        <p:nvSpPr>
          <p:cNvPr id="22" name="TextBox 21">
            <a:extLst>
              <a:ext uri="{FF2B5EF4-FFF2-40B4-BE49-F238E27FC236}">
                <a16:creationId xmlns:a16="http://schemas.microsoft.com/office/drawing/2014/main" id="{AAAF92E9-136D-A433-9C6B-F3116CD24C41}"/>
              </a:ext>
            </a:extLst>
          </p:cNvPr>
          <p:cNvSpPr txBox="1"/>
          <p:nvPr/>
        </p:nvSpPr>
        <p:spPr>
          <a:xfrm>
            <a:off x="4894967" y="6308209"/>
            <a:ext cx="2402069" cy="369332"/>
          </a:xfrm>
          <a:prstGeom prst="rect">
            <a:avLst/>
          </a:prstGeom>
          <a:noFill/>
        </p:spPr>
        <p:txBody>
          <a:bodyPr wrap="none" rtlCol="0">
            <a:spAutoFit/>
          </a:bodyPr>
          <a:lstStyle/>
          <a:p>
            <a:pPr algn="ctr"/>
            <a:r>
              <a:rPr lang="en-US"/>
              <a:t>8K context length, tp-1</a:t>
            </a:r>
          </a:p>
        </p:txBody>
      </p:sp>
      <p:sp>
        <p:nvSpPr>
          <p:cNvPr id="3" name="Slide Number Placeholder 2">
            <a:extLst>
              <a:ext uri="{FF2B5EF4-FFF2-40B4-BE49-F238E27FC236}">
                <a16:creationId xmlns:a16="http://schemas.microsoft.com/office/drawing/2014/main" id="{55F5809C-314E-0393-6E20-9F23E2EDED71}"/>
              </a:ext>
            </a:extLst>
          </p:cNvPr>
          <p:cNvSpPr>
            <a:spLocks noGrp="1"/>
          </p:cNvSpPr>
          <p:nvPr>
            <p:ph type="sldNum" sz="quarter" idx="12"/>
          </p:nvPr>
        </p:nvSpPr>
        <p:spPr/>
        <p:txBody>
          <a:bodyPr/>
          <a:lstStyle/>
          <a:p>
            <a:fld id="{540F1414-8D08-AD42-BD03-FC55440D38D1}" type="slidenum">
              <a:rPr lang="en-US" smtClean="0"/>
              <a:t>33</a:t>
            </a:fld>
            <a:endParaRPr lang="en-US"/>
          </a:p>
        </p:txBody>
      </p:sp>
    </p:spTree>
    <p:extLst>
      <p:ext uri="{BB962C8B-B14F-4D97-AF65-F5344CB8AC3E}">
        <p14:creationId xmlns:p14="http://schemas.microsoft.com/office/powerpoint/2010/main" val="331596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92242-36DC-13A2-F8F4-2E08CCDC2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8601A4-DD51-2219-1B48-CE09360651D8}"/>
              </a:ext>
            </a:extLst>
          </p:cNvPr>
          <p:cNvSpPr>
            <a:spLocks noGrp="1"/>
          </p:cNvSpPr>
          <p:nvPr>
            <p:ph type="title"/>
          </p:nvPr>
        </p:nvSpPr>
        <p:spPr/>
        <p:txBody>
          <a:bodyPr/>
          <a:lstStyle/>
          <a:p>
            <a:r>
              <a:rPr lang="en-US" dirty="0"/>
              <a:t>LLM Decode</a:t>
            </a:r>
          </a:p>
        </p:txBody>
      </p:sp>
      <p:sp>
        <p:nvSpPr>
          <p:cNvPr id="5" name="Content Placeholder 2">
            <a:extLst>
              <a:ext uri="{FF2B5EF4-FFF2-40B4-BE49-F238E27FC236}">
                <a16:creationId xmlns:a16="http://schemas.microsoft.com/office/drawing/2014/main" id="{53E253BD-4644-5851-FA63-1A5CB9AB69B9}"/>
              </a:ext>
            </a:extLst>
          </p:cNvPr>
          <p:cNvSpPr txBox="1">
            <a:spLocks/>
          </p:cNvSpPr>
          <p:nvPr/>
        </p:nvSpPr>
        <p:spPr>
          <a:xfrm>
            <a:off x="1872186" y="3319969"/>
            <a:ext cx="1507578" cy="49053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 Layers X</a:t>
            </a:r>
          </a:p>
        </p:txBody>
      </p:sp>
      <p:sp>
        <p:nvSpPr>
          <p:cNvPr id="6" name="Rectangle 5">
            <a:extLst>
              <a:ext uri="{FF2B5EF4-FFF2-40B4-BE49-F238E27FC236}">
                <a16:creationId xmlns:a16="http://schemas.microsoft.com/office/drawing/2014/main" id="{5AEDDA95-C056-3813-F4B0-E699FC102590}"/>
              </a:ext>
            </a:extLst>
          </p:cNvPr>
          <p:cNvSpPr/>
          <p:nvPr/>
        </p:nvSpPr>
        <p:spPr>
          <a:xfrm>
            <a:off x="3772800" y="2419856"/>
            <a:ext cx="4957442" cy="2018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09858A-D7E3-99CA-FE91-106AB5962592}"/>
              </a:ext>
            </a:extLst>
          </p:cNvPr>
          <p:cNvSpPr/>
          <p:nvPr/>
        </p:nvSpPr>
        <p:spPr>
          <a:xfrm>
            <a:off x="3934273" y="2667505"/>
            <a:ext cx="4469454" cy="60858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25B98FB-0EE9-6526-0DF0-6D6A58648A1D}"/>
              </a:ext>
            </a:extLst>
          </p:cNvPr>
          <p:cNvSpPr txBox="1"/>
          <p:nvPr/>
        </p:nvSpPr>
        <p:spPr>
          <a:xfrm>
            <a:off x="3934274" y="2771949"/>
            <a:ext cx="4485830" cy="461665"/>
          </a:xfrm>
          <a:prstGeom prst="rect">
            <a:avLst/>
          </a:prstGeom>
          <a:noFill/>
        </p:spPr>
        <p:txBody>
          <a:bodyPr wrap="square" rtlCol="0">
            <a:spAutoFit/>
          </a:bodyPr>
          <a:lstStyle/>
          <a:p>
            <a:pPr algn="ctr"/>
            <a:r>
              <a:rPr lang="en-US" sz="2400" dirty="0"/>
              <a:t>Feed-Forward Network</a:t>
            </a:r>
          </a:p>
        </p:txBody>
      </p:sp>
      <p:sp>
        <p:nvSpPr>
          <p:cNvPr id="9" name="Rectangle 8">
            <a:extLst>
              <a:ext uri="{FF2B5EF4-FFF2-40B4-BE49-F238E27FC236}">
                <a16:creationId xmlns:a16="http://schemas.microsoft.com/office/drawing/2014/main" id="{5D5F502B-8BB0-7CB3-F23F-D2FC97E1FF0F}"/>
              </a:ext>
            </a:extLst>
          </p:cNvPr>
          <p:cNvSpPr/>
          <p:nvPr/>
        </p:nvSpPr>
        <p:spPr>
          <a:xfrm>
            <a:off x="3934273" y="3709987"/>
            <a:ext cx="4469454" cy="549005"/>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ED051-9AB5-A9B5-DAE1-53BE7D935C81}"/>
              </a:ext>
            </a:extLst>
          </p:cNvPr>
          <p:cNvSpPr txBox="1"/>
          <p:nvPr/>
        </p:nvSpPr>
        <p:spPr>
          <a:xfrm>
            <a:off x="3934273" y="3764083"/>
            <a:ext cx="4488975" cy="461665"/>
          </a:xfrm>
          <a:prstGeom prst="rect">
            <a:avLst/>
          </a:prstGeom>
          <a:noFill/>
        </p:spPr>
        <p:txBody>
          <a:bodyPr wrap="square" rtlCol="0">
            <a:spAutoFit/>
          </a:bodyPr>
          <a:lstStyle/>
          <a:p>
            <a:pPr algn="ctr"/>
            <a:r>
              <a:rPr lang="en-US" sz="2400" dirty="0"/>
              <a:t>Self-Attention</a:t>
            </a:r>
          </a:p>
        </p:txBody>
      </p:sp>
      <p:grpSp>
        <p:nvGrpSpPr>
          <p:cNvPr id="11" name="Group 10">
            <a:extLst>
              <a:ext uri="{FF2B5EF4-FFF2-40B4-BE49-F238E27FC236}">
                <a16:creationId xmlns:a16="http://schemas.microsoft.com/office/drawing/2014/main" id="{62E6492D-F07A-8D38-EBF5-D84967F0A947}"/>
              </a:ext>
            </a:extLst>
          </p:cNvPr>
          <p:cNvGrpSpPr/>
          <p:nvPr/>
        </p:nvGrpSpPr>
        <p:grpSpPr>
          <a:xfrm>
            <a:off x="4043392" y="4620463"/>
            <a:ext cx="2992856" cy="412277"/>
            <a:chOff x="2400388" y="4743782"/>
            <a:chExt cx="2992856" cy="412277"/>
          </a:xfrm>
        </p:grpSpPr>
        <p:sp>
          <p:nvSpPr>
            <p:cNvPr id="12" name="TextBox 11">
              <a:extLst>
                <a:ext uri="{FF2B5EF4-FFF2-40B4-BE49-F238E27FC236}">
                  <a16:creationId xmlns:a16="http://schemas.microsoft.com/office/drawing/2014/main" id="{622395B7-82D5-B664-3C14-8D8B527C8A85}"/>
                </a:ext>
              </a:extLst>
            </p:cNvPr>
            <p:cNvSpPr txBox="1"/>
            <p:nvPr/>
          </p:nvSpPr>
          <p:spPr>
            <a:xfrm>
              <a:off x="2400388" y="4752394"/>
              <a:ext cx="688009" cy="400110"/>
            </a:xfrm>
            <a:prstGeom prst="rect">
              <a:avLst/>
            </a:prstGeom>
            <a:noFill/>
          </p:spPr>
          <p:txBody>
            <a:bodyPr wrap="none" rtlCol="0">
              <a:spAutoFit/>
            </a:bodyPr>
            <a:lstStyle/>
            <a:p>
              <a:r>
                <a:rPr lang="en-US" sz="2000" dirty="0">
                  <a:solidFill>
                    <a:srgbClr val="FF0000"/>
                  </a:solidFill>
                </a:rPr>
                <a:t>This </a:t>
              </a:r>
            </a:p>
          </p:txBody>
        </p:sp>
        <p:sp>
          <p:nvSpPr>
            <p:cNvPr id="13" name="TextBox 12">
              <a:extLst>
                <a:ext uri="{FF2B5EF4-FFF2-40B4-BE49-F238E27FC236}">
                  <a16:creationId xmlns:a16="http://schemas.microsoft.com/office/drawing/2014/main" id="{F4CCDDBE-A660-4EC0-7D43-CD481C5DCEA3}"/>
                </a:ext>
              </a:extLst>
            </p:cNvPr>
            <p:cNvSpPr txBox="1"/>
            <p:nvPr/>
          </p:nvSpPr>
          <p:spPr>
            <a:xfrm>
              <a:off x="3138676" y="4743783"/>
              <a:ext cx="429926" cy="400110"/>
            </a:xfrm>
            <a:prstGeom prst="rect">
              <a:avLst/>
            </a:prstGeom>
            <a:noFill/>
          </p:spPr>
          <p:txBody>
            <a:bodyPr wrap="none" rtlCol="0">
              <a:spAutoFit/>
            </a:bodyPr>
            <a:lstStyle/>
            <a:p>
              <a:r>
                <a:rPr lang="en-US" sz="2000" dirty="0">
                  <a:solidFill>
                    <a:srgbClr val="FF0000"/>
                  </a:solidFill>
                </a:rPr>
                <a:t>Is </a:t>
              </a:r>
            </a:p>
          </p:txBody>
        </p:sp>
        <p:sp>
          <p:nvSpPr>
            <p:cNvPr id="14" name="TextBox 13">
              <a:extLst>
                <a:ext uri="{FF2B5EF4-FFF2-40B4-BE49-F238E27FC236}">
                  <a16:creationId xmlns:a16="http://schemas.microsoft.com/office/drawing/2014/main" id="{B9BE3FDB-65D1-ADF0-53E4-D0E39E8FEF7F}"/>
                </a:ext>
              </a:extLst>
            </p:cNvPr>
            <p:cNvSpPr txBox="1"/>
            <p:nvPr/>
          </p:nvSpPr>
          <p:spPr>
            <a:xfrm>
              <a:off x="3956624" y="4743782"/>
              <a:ext cx="335348" cy="400110"/>
            </a:xfrm>
            <a:prstGeom prst="rect">
              <a:avLst/>
            </a:prstGeom>
            <a:noFill/>
          </p:spPr>
          <p:txBody>
            <a:bodyPr wrap="none" rtlCol="0">
              <a:spAutoFit/>
            </a:bodyPr>
            <a:lstStyle/>
            <a:p>
              <a:r>
                <a:rPr lang="en-US" sz="2000" dirty="0">
                  <a:solidFill>
                    <a:srgbClr val="FF0000"/>
                  </a:solidFill>
                </a:rPr>
                <a:t>A</a:t>
              </a:r>
            </a:p>
          </p:txBody>
        </p:sp>
        <p:sp>
          <p:nvSpPr>
            <p:cNvPr id="15" name="TextBox 14">
              <a:extLst>
                <a:ext uri="{FF2B5EF4-FFF2-40B4-BE49-F238E27FC236}">
                  <a16:creationId xmlns:a16="http://schemas.microsoft.com/office/drawing/2014/main" id="{2E1A2B32-D3CA-EFF8-8C34-A43FCD44DE2B}"/>
                </a:ext>
              </a:extLst>
            </p:cNvPr>
            <p:cNvSpPr txBox="1"/>
            <p:nvPr/>
          </p:nvSpPr>
          <p:spPr>
            <a:xfrm>
              <a:off x="4573404" y="4755949"/>
              <a:ext cx="819840" cy="400110"/>
            </a:xfrm>
            <a:prstGeom prst="rect">
              <a:avLst/>
            </a:prstGeom>
            <a:noFill/>
          </p:spPr>
          <p:txBody>
            <a:bodyPr wrap="none" rtlCol="0">
              <a:spAutoFit/>
            </a:bodyPr>
            <a:lstStyle/>
            <a:p>
              <a:r>
                <a:rPr lang="en-US" sz="2000" dirty="0">
                  <a:solidFill>
                    <a:srgbClr val="FF0000"/>
                  </a:solidFill>
                </a:rPr>
                <a:t>Prefill</a:t>
              </a:r>
            </a:p>
          </p:txBody>
        </p:sp>
      </p:grpSp>
      <p:sp>
        <p:nvSpPr>
          <p:cNvPr id="16" name="TextBox 15">
            <a:extLst>
              <a:ext uri="{FF2B5EF4-FFF2-40B4-BE49-F238E27FC236}">
                <a16:creationId xmlns:a16="http://schemas.microsoft.com/office/drawing/2014/main" id="{2D56A23B-EC87-B981-B42C-93CF1F07E241}"/>
              </a:ext>
            </a:extLst>
          </p:cNvPr>
          <p:cNvSpPr txBox="1"/>
          <p:nvPr/>
        </p:nvSpPr>
        <p:spPr>
          <a:xfrm>
            <a:off x="6060550" y="1780373"/>
            <a:ext cx="1018227" cy="400110"/>
          </a:xfrm>
          <a:prstGeom prst="rect">
            <a:avLst/>
          </a:prstGeom>
          <a:noFill/>
        </p:spPr>
        <p:txBody>
          <a:bodyPr wrap="none" rtlCol="0">
            <a:spAutoFit/>
          </a:bodyPr>
          <a:lstStyle/>
          <a:p>
            <a:r>
              <a:rPr lang="en-US" sz="2000" dirty="0">
                <a:solidFill>
                  <a:srgbClr val="7030A0"/>
                </a:solidFill>
              </a:rPr>
              <a:t>decode</a:t>
            </a:r>
          </a:p>
        </p:txBody>
      </p:sp>
      <p:sp>
        <p:nvSpPr>
          <p:cNvPr id="17" name="TextBox 16">
            <a:extLst>
              <a:ext uri="{FF2B5EF4-FFF2-40B4-BE49-F238E27FC236}">
                <a16:creationId xmlns:a16="http://schemas.microsoft.com/office/drawing/2014/main" id="{C0928256-1A45-27D4-9A4B-05FFDFCD7FC8}"/>
              </a:ext>
            </a:extLst>
          </p:cNvPr>
          <p:cNvSpPr txBox="1"/>
          <p:nvPr/>
        </p:nvSpPr>
        <p:spPr>
          <a:xfrm>
            <a:off x="6937088" y="4629075"/>
            <a:ext cx="1018227" cy="400110"/>
          </a:xfrm>
          <a:prstGeom prst="rect">
            <a:avLst/>
          </a:prstGeom>
          <a:noFill/>
        </p:spPr>
        <p:txBody>
          <a:bodyPr wrap="none" rtlCol="0">
            <a:spAutoFit/>
          </a:bodyPr>
          <a:lstStyle/>
          <a:p>
            <a:r>
              <a:rPr lang="en-US" sz="2000" dirty="0">
                <a:solidFill>
                  <a:srgbClr val="7030A0"/>
                </a:solidFill>
              </a:rPr>
              <a:t>decode</a:t>
            </a:r>
          </a:p>
        </p:txBody>
      </p:sp>
      <p:sp>
        <p:nvSpPr>
          <p:cNvPr id="18" name="TextBox 17">
            <a:extLst>
              <a:ext uri="{FF2B5EF4-FFF2-40B4-BE49-F238E27FC236}">
                <a16:creationId xmlns:a16="http://schemas.microsoft.com/office/drawing/2014/main" id="{DCA58168-D3F4-9A6E-BD9B-91D408AA2FE7}"/>
              </a:ext>
            </a:extLst>
          </p:cNvPr>
          <p:cNvSpPr txBox="1"/>
          <p:nvPr/>
        </p:nvSpPr>
        <p:spPr>
          <a:xfrm>
            <a:off x="7256464" y="1771574"/>
            <a:ext cx="370614" cy="400110"/>
          </a:xfrm>
          <a:prstGeom prst="rect">
            <a:avLst/>
          </a:prstGeom>
          <a:noFill/>
        </p:spPr>
        <p:txBody>
          <a:bodyPr wrap="none" rtlCol="0">
            <a:spAutoFit/>
          </a:bodyPr>
          <a:lstStyle/>
          <a:p>
            <a:r>
              <a:rPr lang="en-US" sz="2000" dirty="0">
                <a:solidFill>
                  <a:srgbClr val="7030A0"/>
                </a:solidFill>
              </a:rPr>
              <a:t>is</a:t>
            </a:r>
          </a:p>
        </p:txBody>
      </p:sp>
      <p:sp>
        <p:nvSpPr>
          <p:cNvPr id="19" name="TextBox 18">
            <a:extLst>
              <a:ext uri="{FF2B5EF4-FFF2-40B4-BE49-F238E27FC236}">
                <a16:creationId xmlns:a16="http://schemas.microsoft.com/office/drawing/2014/main" id="{6BABDA06-1B1C-F43B-2566-D3055E22A187}"/>
              </a:ext>
            </a:extLst>
          </p:cNvPr>
          <p:cNvSpPr txBox="1"/>
          <p:nvPr/>
        </p:nvSpPr>
        <p:spPr>
          <a:xfrm>
            <a:off x="8049490" y="4625520"/>
            <a:ext cx="370614" cy="400110"/>
          </a:xfrm>
          <a:prstGeom prst="rect">
            <a:avLst/>
          </a:prstGeom>
          <a:noFill/>
        </p:spPr>
        <p:txBody>
          <a:bodyPr wrap="none" rtlCol="0">
            <a:spAutoFit/>
          </a:bodyPr>
          <a:lstStyle/>
          <a:p>
            <a:r>
              <a:rPr lang="en-US" sz="2000" dirty="0">
                <a:solidFill>
                  <a:srgbClr val="7030A0"/>
                </a:solidFill>
              </a:rPr>
              <a:t>is</a:t>
            </a:r>
          </a:p>
        </p:txBody>
      </p:sp>
      <p:grpSp>
        <p:nvGrpSpPr>
          <p:cNvPr id="20" name="Group 19">
            <a:extLst>
              <a:ext uri="{FF2B5EF4-FFF2-40B4-BE49-F238E27FC236}">
                <a16:creationId xmlns:a16="http://schemas.microsoft.com/office/drawing/2014/main" id="{D981BE36-91C5-57DF-C211-010F04A83038}"/>
              </a:ext>
            </a:extLst>
          </p:cNvPr>
          <p:cNvGrpSpPr/>
          <p:nvPr/>
        </p:nvGrpSpPr>
        <p:grpSpPr>
          <a:xfrm>
            <a:off x="4422345" y="2125363"/>
            <a:ext cx="2223225" cy="2563146"/>
            <a:chOff x="2779341" y="2248682"/>
            <a:chExt cx="2223225" cy="2563146"/>
          </a:xfrm>
        </p:grpSpPr>
        <p:cxnSp>
          <p:nvCxnSpPr>
            <p:cNvPr id="21" name="Straight Arrow Connector 20">
              <a:extLst>
                <a:ext uri="{FF2B5EF4-FFF2-40B4-BE49-F238E27FC236}">
                  <a16:creationId xmlns:a16="http://schemas.microsoft.com/office/drawing/2014/main" id="{7EF80CD4-1258-9783-7356-8C22FEE91575}"/>
                </a:ext>
              </a:extLst>
            </p:cNvPr>
            <p:cNvCxnSpPr>
              <a:cxnSpLocks/>
            </p:cNvCxnSpPr>
            <p:nvPr/>
          </p:nvCxnSpPr>
          <p:spPr>
            <a:xfrm flipV="1">
              <a:off x="2779341" y="2261540"/>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0537959D-8C8D-E99B-B212-E1BEE72054B6}"/>
                </a:ext>
              </a:extLst>
            </p:cNvPr>
            <p:cNvCxnSpPr>
              <a:cxnSpLocks/>
            </p:cNvCxnSpPr>
            <p:nvPr/>
          </p:nvCxnSpPr>
          <p:spPr>
            <a:xfrm flipV="1">
              <a:off x="3392269" y="2255876"/>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D6CB840-A176-BFAC-3434-7C32AB89D066}"/>
                </a:ext>
              </a:extLst>
            </p:cNvPr>
            <p:cNvCxnSpPr>
              <a:cxnSpLocks/>
            </p:cNvCxnSpPr>
            <p:nvPr/>
          </p:nvCxnSpPr>
          <p:spPr>
            <a:xfrm flipV="1">
              <a:off x="4983324" y="2248682"/>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B1FC8E6-0FE4-03D9-0955-13B4CD24932F}"/>
                </a:ext>
              </a:extLst>
            </p:cNvPr>
            <p:cNvCxnSpPr>
              <a:cxnSpLocks/>
            </p:cNvCxnSpPr>
            <p:nvPr/>
          </p:nvCxnSpPr>
          <p:spPr>
            <a:xfrm flipV="1">
              <a:off x="4141938" y="2264397"/>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2F2F8E8D-04B3-9B4C-6785-FF272B6D1C4E}"/>
              </a:ext>
            </a:extLst>
          </p:cNvPr>
          <p:cNvCxnSpPr>
            <a:cxnSpLocks/>
          </p:cNvCxnSpPr>
          <p:nvPr/>
        </p:nvCxnSpPr>
        <p:spPr>
          <a:xfrm flipV="1">
            <a:off x="8218946" y="2132556"/>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5B7E0D9F-EBAC-6150-0732-D6A872E5EDA7}"/>
              </a:ext>
            </a:extLst>
          </p:cNvPr>
          <p:cNvCxnSpPr>
            <a:cxnSpLocks/>
          </p:cNvCxnSpPr>
          <p:nvPr/>
        </p:nvCxnSpPr>
        <p:spPr>
          <a:xfrm flipV="1">
            <a:off x="7446008" y="2132554"/>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3F74B6BB-FF20-A702-0C63-D5ED20A60AF1}"/>
              </a:ext>
            </a:extLst>
          </p:cNvPr>
          <p:cNvSpPr txBox="1"/>
          <p:nvPr/>
        </p:nvSpPr>
        <p:spPr>
          <a:xfrm>
            <a:off x="7689671" y="1771574"/>
            <a:ext cx="1428596" cy="400110"/>
          </a:xfrm>
          <a:prstGeom prst="rect">
            <a:avLst/>
          </a:prstGeom>
          <a:noFill/>
        </p:spPr>
        <p:txBody>
          <a:bodyPr wrap="none" rtlCol="0">
            <a:spAutoFit/>
          </a:bodyPr>
          <a:lstStyle/>
          <a:p>
            <a:r>
              <a:rPr lang="en-US" sz="2000" dirty="0">
                <a:solidFill>
                  <a:srgbClr val="7030A0"/>
                </a:solidFill>
              </a:rPr>
              <a:t>happening!</a:t>
            </a:r>
          </a:p>
        </p:txBody>
      </p:sp>
      <p:cxnSp>
        <p:nvCxnSpPr>
          <p:cNvPr id="31" name="Connector: Elbow 30">
            <a:extLst>
              <a:ext uri="{FF2B5EF4-FFF2-40B4-BE49-F238E27FC236}">
                <a16:creationId xmlns:a16="http://schemas.microsoft.com/office/drawing/2014/main" id="{30766E3D-B691-4184-59BF-388F7A7B533D}"/>
              </a:ext>
            </a:extLst>
          </p:cNvPr>
          <p:cNvCxnSpPr>
            <a:cxnSpLocks/>
            <a:stCxn id="16" idx="0"/>
            <a:endCxn id="17" idx="2"/>
          </p:cNvCxnSpPr>
          <p:nvPr/>
        </p:nvCxnSpPr>
        <p:spPr>
          <a:xfrm rot="16200000" flipH="1">
            <a:off x="5383527" y="2966510"/>
            <a:ext cx="3248812" cy="876538"/>
          </a:xfrm>
          <a:prstGeom prst="bentConnector5">
            <a:avLst>
              <a:gd name="adj1" fmla="val -7036"/>
              <a:gd name="adj2" fmla="val 298161"/>
              <a:gd name="adj3" fmla="val 1070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9BC61E29-038A-C6AD-EAB4-3F43D3C77310}"/>
              </a:ext>
            </a:extLst>
          </p:cNvPr>
          <p:cNvCxnSpPr>
            <a:cxnSpLocks/>
            <a:stCxn id="18" idx="0"/>
            <a:endCxn id="19" idx="2"/>
          </p:cNvCxnSpPr>
          <p:nvPr/>
        </p:nvCxnSpPr>
        <p:spPr>
          <a:xfrm rot="16200000" flipH="1">
            <a:off x="6211256" y="3002089"/>
            <a:ext cx="3254056" cy="793026"/>
          </a:xfrm>
          <a:prstGeom prst="bentConnector5">
            <a:avLst>
              <a:gd name="adj1" fmla="val -7025"/>
              <a:gd name="adj2" fmla="val 221175"/>
              <a:gd name="adj3" fmla="val 107025"/>
            </a:avLst>
          </a:prstGeom>
          <a:ln>
            <a:tailEnd type="triangle"/>
          </a:ln>
        </p:spPr>
        <p:style>
          <a:lnRef idx="2">
            <a:schemeClr val="accent1"/>
          </a:lnRef>
          <a:fillRef idx="0">
            <a:schemeClr val="accent1"/>
          </a:fillRef>
          <a:effectRef idx="1">
            <a:schemeClr val="accent1"/>
          </a:effectRef>
          <a:fontRef idx="minor">
            <a:schemeClr val="tx1"/>
          </a:fontRef>
        </p:style>
      </p:cxnSp>
      <p:pic>
        <p:nvPicPr>
          <p:cNvPr id="44" name="Content Placeholder 7" descr="User outline">
            <a:extLst>
              <a:ext uri="{FF2B5EF4-FFF2-40B4-BE49-F238E27FC236}">
                <a16:creationId xmlns:a16="http://schemas.microsoft.com/office/drawing/2014/main" id="{0E16A52B-2DB1-E397-117F-733BA5A8DDC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770620" y="4350284"/>
            <a:ext cx="1866100" cy="1866100"/>
          </a:xfrm>
        </p:spPr>
      </p:pic>
      <p:sp>
        <p:nvSpPr>
          <p:cNvPr id="45" name="TextBox 44">
            <a:extLst>
              <a:ext uri="{FF2B5EF4-FFF2-40B4-BE49-F238E27FC236}">
                <a16:creationId xmlns:a16="http://schemas.microsoft.com/office/drawing/2014/main" id="{28F3A05B-0CE8-51A9-B024-0ECA3A3B7653}"/>
              </a:ext>
            </a:extLst>
          </p:cNvPr>
          <p:cNvSpPr txBox="1"/>
          <p:nvPr/>
        </p:nvSpPr>
        <p:spPr>
          <a:xfrm>
            <a:off x="2282432" y="5873369"/>
            <a:ext cx="842475" cy="461665"/>
          </a:xfrm>
          <a:prstGeom prst="rect">
            <a:avLst/>
          </a:prstGeom>
          <a:noFill/>
        </p:spPr>
        <p:txBody>
          <a:bodyPr wrap="none" rtlCol="0">
            <a:spAutoFit/>
          </a:bodyPr>
          <a:lstStyle/>
          <a:p>
            <a:pPr algn="ctr"/>
            <a:r>
              <a:rPr lang="en-US" sz="2400" b="1" dirty="0"/>
              <a:t>User</a:t>
            </a:r>
          </a:p>
        </p:txBody>
      </p:sp>
      <p:cxnSp>
        <p:nvCxnSpPr>
          <p:cNvPr id="47" name="Straight Connector 46">
            <a:extLst>
              <a:ext uri="{FF2B5EF4-FFF2-40B4-BE49-F238E27FC236}">
                <a16:creationId xmlns:a16="http://schemas.microsoft.com/office/drawing/2014/main" id="{7B616B30-B572-13F1-28D2-D5530C19BCDF}"/>
              </a:ext>
            </a:extLst>
          </p:cNvPr>
          <p:cNvCxnSpPr>
            <a:cxnSpLocks/>
          </p:cNvCxnSpPr>
          <p:nvPr/>
        </p:nvCxnSpPr>
        <p:spPr>
          <a:xfrm flipV="1">
            <a:off x="3249085" y="4961035"/>
            <a:ext cx="663628" cy="454204"/>
          </a:xfrm>
          <a:prstGeom prst="line">
            <a:avLst/>
          </a:prstGeom>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6D35ECCE-5157-92DB-55DD-50FB6B81F6B1}"/>
              </a:ext>
            </a:extLst>
          </p:cNvPr>
          <p:cNvSpPr/>
          <p:nvPr/>
        </p:nvSpPr>
        <p:spPr>
          <a:xfrm>
            <a:off x="4781680" y="5486519"/>
            <a:ext cx="3051790" cy="4204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Large Language Model (LLM)</a:t>
            </a:r>
          </a:p>
        </p:txBody>
      </p:sp>
      <p:sp>
        <p:nvSpPr>
          <p:cNvPr id="28" name="Right Brace 27">
            <a:extLst>
              <a:ext uri="{FF2B5EF4-FFF2-40B4-BE49-F238E27FC236}">
                <a16:creationId xmlns:a16="http://schemas.microsoft.com/office/drawing/2014/main" id="{3D386D71-0D9F-EEF6-39F0-6933EF5C63B7}"/>
              </a:ext>
            </a:extLst>
          </p:cNvPr>
          <p:cNvSpPr/>
          <p:nvPr/>
        </p:nvSpPr>
        <p:spPr>
          <a:xfrm>
            <a:off x="9134154" y="1381504"/>
            <a:ext cx="1047675" cy="40495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77F7FA6C-0236-CA83-2039-7FA87548B8ED}"/>
              </a:ext>
            </a:extLst>
          </p:cNvPr>
          <p:cNvSpPr txBox="1"/>
          <p:nvPr/>
        </p:nvSpPr>
        <p:spPr>
          <a:xfrm>
            <a:off x="9863699" y="2953128"/>
            <a:ext cx="2064359" cy="923330"/>
          </a:xfrm>
          <a:prstGeom prst="rect">
            <a:avLst/>
          </a:prstGeom>
          <a:noFill/>
        </p:spPr>
        <p:txBody>
          <a:bodyPr wrap="square" rtlCol="0">
            <a:spAutoFit/>
          </a:bodyPr>
          <a:lstStyle/>
          <a:p>
            <a:pPr algn="ctr"/>
            <a:r>
              <a:rPr lang="en-US" b="1" dirty="0"/>
              <a:t>Decode</a:t>
            </a:r>
            <a:endParaRPr lang="en-US" dirty="0"/>
          </a:p>
          <a:p>
            <a:pPr algn="ctr"/>
            <a:r>
              <a:rPr lang="en-US" dirty="0"/>
              <a:t>Single token input/output size. </a:t>
            </a:r>
          </a:p>
        </p:txBody>
      </p:sp>
      <p:sp>
        <p:nvSpPr>
          <p:cNvPr id="33" name="Left Brace 32">
            <a:extLst>
              <a:ext uri="{FF2B5EF4-FFF2-40B4-BE49-F238E27FC236}">
                <a16:creationId xmlns:a16="http://schemas.microsoft.com/office/drawing/2014/main" id="{7297437B-92E1-92E1-6367-3465B1BD364C}"/>
              </a:ext>
            </a:extLst>
          </p:cNvPr>
          <p:cNvSpPr/>
          <p:nvPr/>
        </p:nvSpPr>
        <p:spPr>
          <a:xfrm rot="5400000">
            <a:off x="7760806" y="733610"/>
            <a:ext cx="388023" cy="93057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8D2A556B-5120-6230-ECD9-E3FC30512BD7}"/>
              </a:ext>
            </a:extLst>
          </p:cNvPr>
          <p:cNvSpPr txBox="1"/>
          <p:nvPr/>
        </p:nvSpPr>
        <p:spPr>
          <a:xfrm>
            <a:off x="5934976" y="378782"/>
            <a:ext cx="3781067" cy="646331"/>
          </a:xfrm>
          <a:prstGeom prst="rect">
            <a:avLst/>
          </a:prstGeom>
          <a:noFill/>
        </p:spPr>
        <p:txBody>
          <a:bodyPr wrap="square" rtlCol="0">
            <a:spAutoFit/>
          </a:bodyPr>
          <a:lstStyle/>
          <a:p>
            <a:pPr algn="ctr"/>
            <a:r>
              <a:rPr lang="en-US" b="1" dirty="0"/>
              <a:t>Time-Between-Token (TBT)</a:t>
            </a:r>
            <a:endParaRPr lang="en-US" dirty="0"/>
          </a:p>
          <a:p>
            <a:pPr algn="ctr"/>
            <a:r>
              <a:rPr lang="en-US" dirty="0"/>
              <a:t>Time between two decodes </a:t>
            </a:r>
          </a:p>
        </p:txBody>
      </p:sp>
      <p:sp>
        <p:nvSpPr>
          <p:cNvPr id="60" name="Slide Number Placeholder 59">
            <a:extLst>
              <a:ext uri="{FF2B5EF4-FFF2-40B4-BE49-F238E27FC236}">
                <a16:creationId xmlns:a16="http://schemas.microsoft.com/office/drawing/2014/main" id="{8969BD9F-F99C-20E0-0B61-42D88FEDE545}"/>
              </a:ext>
            </a:extLst>
          </p:cNvPr>
          <p:cNvSpPr>
            <a:spLocks noGrp="1"/>
          </p:cNvSpPr>
          <p:nvPr>
            <p:ph type="sldNum" sz="quarter" idx="12"/>
          </p:nvPr>
        </p:nvSpPr>
        <p:spPr/>
        <p:txBody>
          <a:bodyPr/>
          <a:lstStyle/>
          <a:p>
            <a:fld id="{540F1414-8D08-AD42-BD03-FC55440D38D1}" type="slidenum">
              <a:rPr lang="en-US" smtClean="0"/>
              <a:t>4</a:t>
            </a:fld>
            <a:endParaRPr lang="en-US"/>
          </a:p>
        </p:txBody>
      </p:sp>
    </p:spTree>
    <p:extLst>
      <p:ext uri="{BB962C8B-B14F-4D97-AF65-F5344CB8AC3E}">
        <p14:creationId xmlns:p14="http://schemas.microsoft.com/office/powerpoint/2010/main" val="207516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1000" fill="hold"/>
                                        <p:tgtEl>
                                          <p:spTgt spid="28"/>
                                        </p:tgtEl>
                                        <p:attrNameLst>
                                          <p:attrName>ppt_w</p:attrName>
                                        </p:attrNameLst>
                                      </p:cBhvr>
                                      <p:tavLst>
                                        <p:tav tm="0">
                                          <p:val>
                                            <p:strVal val="#ppt_w*0.70"/>
                                          </p:val>
                                        </p:tav>
                                        <p:tav tm="100000">
                                          <p:val>
                                            <p:strVal val="#ppt_w"/>
                                          </p:val>
                                        </p:tav>
                                      </p:tavLst>
                                    </p:anim>
                                    <p:anim calcmode="lin" valueType="num">
                                      <p:cBhvr>
                                        <p:cTn id="25" dur="1000" fill="hold"/>
                                        <p:tgtEl>
                                          <p:spTgt spid="28"/>
                                        </p:tgtEl>
                                        <p:attrNameLst>
                                          <p:attrName>ppt_h</p:attrName>
                                        </p:attrNameLst>
                                      </p:cBhvr>
                                      <p:tavLst>
                                        <p:tav tm="0">
                                          <p:val>
                                            <p:strVal val="#ppt_h"/>
                                          </p:val>
                                        </p:tav>
                                        <p:tav tm="100000">
                                          <p:val>
                                            <p:strVal val="#ppt_h"/>
                                          </p:val>
                                        </p:tav>
                                      </p:tavLst>
                                    </p:anim>
                                    <p:animEffect transition="in" filter="fade">
                                      <p:cBhvr>
                                        <p:cTn id="26" dur="10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7" grpId="0"/>
      <p:bldP spid="28" grpId="0" animBg="1"/>
      <p:bldP spid="32" grpId="0"/>
      <p:bldP spid="33" grpId="0" animBg="1"/>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F457-20C2-819B-7ACA-82092975C49C}"/>
              </a:ext>
            </a:extLst>
          </p:cNvPr>
          <p:cNvSpPr>
            <a:spLocks noGrp="1"/>
          </p:cNvSpPr>
          <p:nvPr>
            <p:ph type="title"/>
          </p:nvPr>
        </p:nvSpPr>
        <p:spPr/>
        <p:txBody>
          <a:bodyPr/>
          <a:lstStyle/>
          <a:p>
            <a:r>
              <a:rPr lang="en-US" dirty="0"/>
              <a:t>LLM Hybrid Batching [Sarathi-Serve, OSDI’24]</a:t>
            </a:r>
          </a:p>
        </p:txBody>
      </p:sp>
      <p:sp>
        <p:nvSpPr>
          <p:cNvPr id="9" name="Slide Number Placeholder 8">
            <a:extLst>
              <a:ext uri="{FF2B5EF4-FFF2-40B4-BE49-F238E27FC236}">
                <a16:creationId xmlns:a16="http://schemas.microsoft.com/office/drawing/2014/main" id="{61F5C3EB-FD64-8E62-E662-30C50BDED948}"/>
              </a:ext>
            </a:extLst>
          </p:cNvPr>
          <p:cNvSpPr>
            <a:spLocks noGrp="1"/>
          </p:cNvSpPr>
          <p:nvPr>
            <p:ph type="sldNum" sz="quarter" idx="12"/>
          </p:nvPr>
        </p:nvSpPr>
        <p:spPr/>
        <p:txBody>
          <a:bodyPr/>
          <a:lstStyle/>
          <a:p>
            <a:fld id="{540F1414-8D08-AD42-BD03-FC55440D38D1}" type="slidenum">
              <a:rPr lang="en-US" smtClean="0"/>
              <a:t>5</a:t>
            </a:fld>
            <a:endParaRPr lang="en-US"/>
          </a:p>
        </p:txBody>
      </p:sp>
      <p:sp>
        <p:nvSpPr>
          <p:cNvPr id="21" name="Text Placeholder 20">
            <a:extLst>
              <a:ext uri="{FF2B5EF4-FFF2-40B4-BE49-F238E27FC236}">
                <a16:creationId xmlns:a16="http://schemas.microsoft.com/office/drawing/2014/main" id="{6F63C13B-EFD0-6C56-5FA1-DB4C5203F55E}"/>
              </a:ext>
            </a:extLst>
          </p:cNvPr>
          <p:cNvSpPr>
            <a:spLocks noGrp="1"/>
          </p:cNvSpPr>
          <p:nvPr>
            <p:ph type="body" idx="14"/>
          </p:nvPr>
        </p:nvSpPr>
        <p:spPr>
          <a:xfrm>
            <a:off x="707570" y="5403095"/>
            <a:ext cx="10895319" cy="790973"/>
          </a:xfrm>
        </p:spPr>
        <p:txBody>
          <a:bodyPr>
            <a:normAutofit fontScale="92500" lnSpcReduction="10000"/>
          </a:bodyPr>
          <a:lstStyle/>
          <a:p>
            <a:r>
              <a:rPr lang="en-US" dirty="0"/>
              <a:t>Prefill and decode inputs of multiple requests are combined as a single input</a:t>
            </a:r>
          </a:p>
          <a:p>
            <a:r>
              <a:rPr lang="en-US" dirty="0"/>
              <a:t>Improves throughput by reusing model weights and reducing latencies.</a:t>
            </a:r>
          </a:p>
        </p:txBody>
      </p:sp>
      <p:sp>
        <p:nvSpPr>
          <p:cNvPr id="13" name="Rectangle 12">
            <a:extLst>
              <a:ext uri="{FF2B5EF4-FFF2-40B4-BE49-F238E27FC236}">
                <a16:creationId xmlns:a16="http://schemas.microsoft.com/office/drawing/2014/main" id="{8564DFB7-5BA4-72E7-BF00-C22AFC849989}"/>
              </a:ext>
            </a:extLst>
          </p:cNvPr>
          <p:cNvSpPr/>
          <p:nvPr/>
        </p:nvSpPr>
        <p:spPr>
          <a:xfrm>
            <a:off x="459302" y="2641009"/>
            <a:ext cx="1025386" cy="904460"/>
          </a:xfrm>
          <a:prstGeom prst="rect">
            <a:avLst/>
          </a:prstGeom>
          <a:solidFill>
            <a:schemeClr val="accent6">
              <a:lumMod val="110000"/>
              <a:satMod val="105000"/>
              <a:tint val="67000"/>
            </a:schemeClr>
          </a:solidFill>
          <a:ln w="190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Prefill</a:t>
            </a:r>
          </a:p>
        </p:txBody>
      </p:sp>
      <p:sp>
        <p:nvSpPr>
          <p:cNvPr id="14" name="Rectangle 13">
            <a:extLst>
              <a:ext uri="{FF2B5EF4-FFF2-40B4-BE49-F238E27FC236}">
                <a16:creationId xmlns:a16="http://schemas.microsoft.com/office/drawing/2014/main" id="{470AE999-D8D5-8637-8F2C-D3340C92E4B8}"/>
              </a:ext>
            </a:extLst>
          </p:cNvPr>
          <p:cNvSpPr/>
          <p:nvPr/>
        </p:nvSpPr>
        <p:spPr>
          <a:xfrm>
            <a:off x="452223" y="4075749"/>
            <a:ext cx="1025386" cy="337932"/>
          </a:xfrm>
          <a:prstGeom prst="rect">
            <a:avLst/>
          </a:prstGeom>
          <a:solidFill>
            <a:schemeClr val="accent2">
              <a:lumMod val="110000"/>
              <a:satMod val="105000"/>
              <a:tint val="67000"/>
            </a:schemeClr>
          </a:solidFill>
          <a:ln w="19050"/>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Decode</a:t>
            </a:r>
          </a:p>
        </p:txBody>
      </p:sp>
      <p:grpSp>
        <p:nvGrpSpPr>
          <p:cNvPr id="17" name="Group 16">
            <a:extLst>
              <a:ext uri="{FF2B5EF4-FFF2-40B4-BE49-F238E27FC236}">
                <a16:creationId xmlns:a16="http://schemas.microsoft.com/office/drawing/2014/main" id="{BC7C49F7-FA14-5026-ECCC-6DF8C5A49E4D}"/>
              </a:ext>
            </a:extLst>
          </p:cNvPr>
          <p:cNvGrpSpPr/>
          <p:nvPr/>
        </p:nvGrpSpPr>
        <p:grpSpPr>
          <a:xfrm>
            <a:off x="474627" y="2641009"/>
            <a:ext cx="1025386" cy="1247359"/>
            <a:chOff x="261278" y="4522302"/>
            <a:chExt cx="1025386" cy="1247359"/>
          </a:xfrm>
        </p:grpSpPr>
        <p:sp>
          <p:nvSpPr>
            <p:cNvPr id="15" name="Rectangle 14">
              <a:extLst>
                <a:ext uri="{FF2B5EF4-FFF2-40B4-BE49-F238E27FC236}">
                  <a16:creationId xmlns:a16="http://schemas.microsoft.com/office/drawing/2014/main" id="{99C3397E-F63A-7F25-802A-D314218D65AB}"/>
                </a:ext>
              </a:extLst>
            </p:cNvPr>
            <p:cNvSpPr/>
            <p:nvPr/>
          </p:nvSpPr>
          <p:spPr>
            <a:xfrm>
              <a:off x="261278" y="4522302"/>
              <a:ext cx="1025386" cy="904460"/>
            </a:xfrm>
            <a:prstGeom prst="rect">
              <a:avLst/>
            </a:prstGeom>
            <a:solidFill>
              <a:schemeClr val="accent6">
                <a:lumMod val="110000"/>
                <a:satMod val="105000"/>
                <a:tint val="67000"/>
              </a:schemeClr>
            </a:solidFill>
            <a:ln w="190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Prefill</a:t>
              </a:r>
            </a:p>
          </p:txBody>
        </p:sp>
        <p:sp>
          <p:nvSpPr>
            <p:cNvPr id="16" name="Rectangle 15">
              <a:extLst>
                <a:ext uri="{FF2B5EF4-FFF2-40B4-BE49-F238E27FC236}">
                  <a16:creationId xmlns:a16="http://schemas.microsoft.com/office/drawing/2014/main" id="{EFDBC396-4607-A260-919A-062D1C7DB02B}"/>
                </a:ext>
              </a:extLst>
            </p:cNvPr>
            <p:cNvSpPr/>
            <p:nvPr/>
          </p:nvSpPr>
          <p:spPr>
            <a:xfrm>
              <a:off x="261278" y="5431729"/>
              <a:ext cx="1025386" cy="337932"/>
            </a:xfrm>
            <a:prstGeom prst="rect">
              <a:avLst/>
            </a:prstGeom>
            <a:solidFill>
              <a:schemeClr val="accent2">
                <a:lumMod val="110000"/>
                <a:satMod val="105000"/>
                <a:tint val="67000"/>
              </a:schemeClr>
            </a:solidFill>
            <a:ln w="19050"/>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Decode</a:t>
              </a:r>
            </a:p>
          </p:txBody>
        </p:sp>
      </p:grpSp>
      <p:sp>
        <p:nvSpPr>
          <p:cNvPr id="18" name="Rectangle 17">
            <a:extLst>
              <a:ext uri="{FF2B5EF4-FFF2-40B4-BE49-F238E27FC236}">
                <a16:creationId xmlns:a16="http://schemas.microsoft.com/office/drawing/2014/main" id="{F9895E4C-7435-AFC6-4F5F-F1672FB2B7AA}"/>
              </a:ext>
            </a:extLst>
          </p:cNvPr>
          <p:cNvSpPr/>
          <p:nvPr/>
        </p:nvSpPr>
        <p:spPr>
          <a:xfrm>
            <a:off x="3485788" y="1945198"/>
            <a:ext cx="5763025" cy="292761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3" name="Graphic 22" descr="Gears with solid fill">
            <a:extLst>
              <a:ext uri="{FF2B5EF4-FFF2-40B4-BE49-F238E27FC236}">
                <a16:creationId xmlns:a16="http://schemas.microsoft.com/office/drawing/2014/main" id="{5DC5C8C1-492E-1107-9293-778FAD7BA2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474546">
            <a:off x="8052345" y="1985292"/>
            <a:ext cx="914400" cy="914400"/>
          </a:xfrm>
          <a:prstGeom prst="rect">
            <a:avLst/>
          </a:prstGeom>
        </p:spPr>
      </p:pic>
      <p:pic>
        <p:nvPicPr>
          <p:cNvPr id="24" name="Graphic 23" descr="Gears with solid fill">
            <a:extLst>
              <a:ext uri="{FF2B5EF4-FFF2-40B4-BE49-F238E27FC236}">
                <a16:creationId xmlns:a16="http://schemas.microsoft.com/office/drawing/2014/main" id="{77871205-2152-8A60-F0C2-9F0314FECA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375575">
            <a:off x="3640317" y="3964043"/>
            <a:ext cx="914400" cy="914400"/>
          </a:xfrm>
          <a:prstGeom prst="rect">
            <a:avLst/>
          </a:prstGeom>
        </p:spPr>
      </p:pic>
      <p:sp>
        <p:nvSpPr>
          <p:cNvPr id="25" name="TextBox 24">
            <a:extLst>
              <a:ext uri="{FF2B5EF4-FFF2-40B4-BE49-F238E27FC236}">
                <a16:creationId xmlns:a16="http://schemas.microsoft.com/office/drawing/2014/main" id="{E8CBF933-2B2F-DF27-DA5C-4B77AAA3E1E0}"/>
              </a:ext>
            </a:extLst>
          </p:cNvPr>
          <p:cNvSpPr txBox="1"/>
          <p:nvPr/>
        </p:nvSpPr>
        <p:spPr>
          <a:xfrm>
            <a:off x="5779471" y="3132007"/>
            <a:ext cx="1175657" cy="553998"/>
          </a:xfrm>
          <a:prstGeom prst="rect">
            <a:avLst/>
          </a:prstGeom>
          <a:noFill/>
        </p:spPr>
        <p:txBody>
          <a:bodyPr wrap="square" rtlCol="0">
            <a:spAutoFit/>
          </a:bodyPr>
          <a:lstStyle/>
          <a:p>
            <a:r>
              <a:rPr lang="en-US" sz="3000" dirty="0"/>
              <a:t>LLMs</a:t>
            </a:r>
          </a:p>
        </p:txBody>
      </p:sp>
      <p:sp>
        <p:nvSpPr>
          <p:cNvPr id="26" name="Arrow: Right 25">
            <a:extLst>
              <a:ext uri="{FF2B5EF4-FFF2-40B4-BE49-F238E27FC236}">
                <a16:creationId xmlns:a16="http://schemas.microsoft.com/office/drawing/2014/main" id="{9F12D482-4B47-65CD-721C-84CE89485DC3}"/>
              </a:ext>
            </a:extLst>
          </p:cNvPr>
          <p:cNvSpPr/>
          <p:nvPr/>
        </p:nvSpPr>
        <p:spPr>
          <a:xfrm>
            <a:off x="1913324" y="3311818"/>
            <a:ext cx="1290918" cy="3379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Trophy with solid fill">
            <a:extLst>
              <a:ext uri="{FF2B5EF4-FFF2-40B4-BE49-F238E27FC236}">
                <a16:creationId xmlns:a16="http://schemas.microsoft.com/office/drawing/2014/main" id="{5FEF2378-B096-BD42-8F5E-FC58EF61F0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623" y="5699550"/>
            <a:ext cx="575659" cy="575659"/>
          </a:xfrm>
          <a:prstGeom prst="rect">
            <a:avLst/>
          </a:prstGeom>
        </p:spPr>
      </p:pic>
    </p:spTree>
    <p:extLst>
      <p:ext uri="{BB962C8B-B14F-4D97-AF65-F5344CB8AC3E}">
        <p14:creationId xmlns:p14="http://schemas.microsoft.com/office/powerpoint/2010/main" val="13779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667" decel="49333" fill="hold" grpId="0" nodeType="clickEffect">
                                  <p:stCondLst>
                                    <p:cond delay="0"/>
                                  </p:stCondLst>
                                  <p:childTnLst>
                                    <p:animMotion origin="layout" path="M 3.33333E-6 -3.7037E-7 L 0.00026 -0.07454 " pathEditMode="relative" rAng="0" ptsTypes="AA">
                                      <p:cBhvr>
                                        <p:cTn id="6" dur="750" fill="hold"/>
                                        <p:tgtEl>
                                          <p:spTgt spid="14"/>
                                        </p:tgtEl>
                                        <p:attrNameLst>
                                          <p:attrName>ppt_x</p:attrName>
                                          <p:attrName>ppt_y</p:attrName>
                                        </p:attrNameLst>
                                      </p:cBhvr>
                                      <p:rCtr x="13" y="-3727"/>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4"/>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750"/>
                            </p:stCondLst>
                            <p:childTnLst>
                              <p:par>
                                <p:cTn id="15" presetID="10" presetClass="entr" presetSubtype="0" fill="hold" grpId="0" nodeType="afterEffect">
                                  <p:stCondLst>
                                    <p:cond delay="25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21">
                                            <p:txEl>
                                              <p:pRg st="0" end="0"/>
                                            </p:txEl>
                                          </p:spTgt>
                                        </p:tgtEl>
                                        <p:attrNameLst>
                                          <p:attrName>style.visibility</p:attrName>
                                        </p:attrNameLst>
                                      </p:cBhvr>
                                      <p:to>
                                        <p:strVal val="visible"/>
                                      </p:to>
                                    </p:set>
                                    <p:animEffect transition="in" filter="fade">
                                      <p:cBhvr>
                                        <p:cTn id="20" dur="500"/>
                                        <p:tgtEl>
                                          <p:spTgt spid="21">
                                            <p:txEl>
                                              <p:pRg st="0" end="0"/>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1">
                                            <p:txEl>
                                              <p:pRg st="1" end="1"/>
                                            </p:txEl>
                                          </p:spTgt>
                                        </p:tgtEl>
                                        <p:attrNameLst>
                                          <p:attrName>style.visibility</p:attrName>
                                        </p:attrNameLst>
                                      </p:cBhvr>
                                      <p:to>
                                        <p:strVal val="visible"/>
                                      </p:to>
                                    </p:set>
                                    <p:animEffect transition="in" filter="fade">
                                      <p:cBhvr>
                                        <p:cTn id="24" dur="500"/>
                                        <p:tgtEl>
                                          <p:spTgt spid="21">
                                            <p:txEl>
                                              <p:pRg st="1" end="1"/>
                                            </p:txEl>
                                          </p:spTgt>
                                        </p:tgtEl>
                                      </p:cBhvr>
                                    </p:animEffect>
                                  </p:childTnLst>
                                </p:cTn>
                              </p:par>
                              <p:par>
                                <p:cTn id="25" presetID="10" presetClass="entr" presetSubtype="0" fill="hold" nodeType="with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13" grpId="0" animBg="1"/>
      <p:bldP spid="14" grpId="0" animBg="1"/>
      <p:bldP spid="14" grpId="1"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D1E1D7-DBD8-A5CC-737D-4ABF3609F0D6}"/>
              </a:ext>
            </a:extLst>
          </p:cNvPr>
          <p:cNvCxnSpPr>
            <a:cxnSpLocks/>
          </p:cNvCxnSpPr>
          <p:nvPr/>
        </p:nvCxnSpPr>
        <p:spPr>
          <a:xfrm>
            <a:off x="1763712" y="3429000"/>
            <a:ext cx="10262636" cy="0"/>
          </a:xfrm>
          <a:prstGeom prst="line">
            <a:avLst/>
          </a:prstGeom>
          <a:ln w="28575"/>
        </p:spPr>
        <p:style>
          <a:lnRef idx="2">
            <a:schemeClr val="dk1"/>
          </a:lnRef>
          <a:fillRef idx="0">
            <a:schemeClr val="dk1"/>
          </a:fillRef>
          <a:effectRef idx="1">
            <a:schemeClr val="dk1"/>
          </a:effectRef>
          <a:fontRef idx="minor">
            <a:schemeClr val="tx1"/>
          </a:fontRef>
        </p:style>
      </p:cxnSp>
      <p:sp>
        <p:nvSpPr>
          <p:cNvPr id="2" name="Title 1">
            <a:extLst>
              <a:ext uri="{FF2B5EF4-FFF2-40B4-BE49-F238E27FC236}">
                <a16:creationId xmlns:a16="http://schemas.microsoft.com/office/drawing/2014/main" id="{E5B3F457-20C2-819B-7ACA-82092975C49C}"/>
              </a:ext>
            </a:extLst>
          </p:cNvPr>
          <p:cNvSpPr>
            <a:spLocks noGrp="1"/>
          </p:cNvSpPr>
          <p:nvPr>
            <p:ph type="title"/>
          </p:nvPr>
        </p:nvSpPr>
        <p:spPr/>
        <p:txBody>
          <a:bodyPr/>
          <a:lstStyle/>
          <a:p>
            <a:r>
              <a:rPr lang="en-US"/>
              <a:t>LLM Hybrid Batching – A Closer Look</a:t>
            </a:r>
          </a:p>
        </p:txBody>
      </p:sp>
      <p:sp>
        <p:nvSpPr>
          <p:cNvPr id="9" name="Slide Number Placeholder 8">
            <a:extLst>
              <a:ext uri="{FF2B5EF4-FFF2-40B4-BE49-F238E27FC236}">
                <a16:creationId xmlns:a16="http://schemas.microsoft.com/office/drawing/2014/main" id="{61F5C3EB-FD64-8E62-E662-30C50BDED948}"/>
              </a:ext>
            </a:extLst>
          </p:cNvPr>
          <p:cNvSpPr>
            <a:spLocks noGrp="1"/>
          </p:cNvSpPr>
          <p:nvPr>
            <p:ph type="sldNum" sz="quarter" idx="12"/>
          </p:nvPr>
        </p:nvSpPr>
        <p:spPr/>
        <p:txBody>
          <a:bodyPr/>
          <a:lstStyle/>
          <a:p>
            <a:fld id="{540F1414-8D08-AD42-BD03-FC55440D38D1}" type="slidenum">
              <a:rPr lang="en-US" smtClean="0"/>
              <a:t>6</a:t>
            </a:fld>
            <a:endParaRPr lang="en-US"/>
          </a:p>
        </p:txBody>
      </p:sp>
      <p:sp>
        <p:nvSpPr>
          <p:cNvPr id="3" name="Rectangle: Rounded Corners 2">
            <a:extLst>
              <a:ext uri="{FF2B5EF4-FFF2-40B4-BE49-F238E27FC236}">
                <a16:creationId xmlns:a16="http://schemas.microsoft.com/office/drawing/2014/main" id="{47224F01-7548-9788-6087-89A7A8F707BC}"/>
              </a:ext>
            </a:extLst>
          </p:cNvPr>
          <p:cNvSpPr/>
          <p:nvPr/>
        </p:nvSpPr>
        <p:spPr>
          <a:xfrm>
            <a:off x="1948463" y="2122620"/>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Layer norm</a:t>
            </a:r>
          </a:p>
        </p:txBody>
      </p:sp>
      <p:sp>
        <p:nvSpPr>
          <p:cNvPr id="5" name="Rectangle: Rounded Corners 4">
            <a:extLst>
              <a:ext uri="{FF2B5EF4-FFF2-40B4-BE49-F238E27FC236}">
                <a16:creationId xmlns:a16="http://schemas.microsoft.com/office/drawing/2014/main" id="{69472305-5C9A-C1D5-B50D-1E79D13ACB79}"/>
              </a:ext>
            </a:extLst>
          </p:cNvPr>
          <p:cNvSpPr/>
          <p:nvPr/>
        </p:nvSpPr>
        <p:spPr>
          <a:xfrm>
            <a:off x="2853779" y="2122621"/>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Pre-projection</a:t>
            </a:r>
          </a:p>
        </p:txBody>
      </p:sp>
      <p:sp>
        <p:nvSpPr>
          <p:cNvPr id="6" name="Rectangle: Rounded Corners 5">
            <a:extLst>
              <a:ext uri="{FF2B5EF4-FFF2-40B4-BE49-F238E27FC236}">
                <a16:creationId xmlns:a16="http://schemas.microsoft.com/office/drawing/2014/main" id="{7DAEE040-8E43-FAD9-4AAC-DD7EE27D0601}"/>
              </a:ext>
            </a:extLst>
          </p:cNvPr>
          <p:cNvSpPr/>
          <p:nvPr/>
        </p:nvSpPr>
        <p:spPr>
          <a:xfrm>
            <a:off x="3827814" y="3032050"/>
            <a:ext cx="1914939" cy="824948"/>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b="1">
                <a:solidFill>
                  <a:schemeClr val="bg1"/>
                </a:solidFill>
              </a:rPr>
              <a:t>Prefill </a:t>
            </a:r>
          </a:p>
          <a:p>
            <a:pPr algn="ctr"/>
            <a:r>
              <a:rPr lang="en-US" b="1">
                <a:solidFill>
                  <a:schemeClr val="bg1"/>
                </a:solidFill>
              </a:rPr>
              <a:t>Attention</a:t>
            </a:r>
          </a:p>
        </p:txBody>
      </p:sp>
      <p:sp>
        <p:nvSpPr>
          <p:cNvPr id="7" name="Rectangle: Rounded Corners 6">
            <a:extLst>
              <a:ext uri="{FF2B5EF4-FFF2-40B4-BE49-F238E27FC236}">
                <a16:creationId xmlns:a16="http://schemas.microsoft.com/office/drawing/2014/main" id="{D5857BE9-BD9C-1722-F743-466084ACD28B}"/>
              </a:ext>
            </a:extLst>
          </p:cNvPr>
          <p:cNvSpPr/>
          <p:nvPr/>
        </p:nvSpPr>
        <p:spPr>
          <a:xfrm>
            <a:off x="6185045" y="3032050"/>
            <a:ext cx="1914939" cy="82494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b="1">
                <a:solidFill>
                  <a:schemeClr val="bg1"/>
                </a:solidFill>
              </a:rPr>
              <a:t>Decode Attention</a:t>
            </a:r>
          </a:p>
        </p:txBody>
      </p:sp>
      <p:sp>
        <p:nvSpPr>
          <p:cNvPr id="8" name="Rectangle: Rounded Corners 7">
            <a:extLst>
              <a:ext uri="{FF2B5EF4-FFF2-40B4-BE49-F238E27FC236}">
                <a16:creationId xmlns:a16="http://schemas.microsoft.com/office/drawing/2014/main" id="{F3B5F799-336A-5DCB-35F2-786EEBADC2AA}"/>
              </a:ext>
            </a:extLst>
          </p:cNvPr>
          <p:cNvSpPr/>
          <p:nvPr/>
        </p:nvSpPr>
        <p:spPr>
          <a:xfrm>
            <a:off x="8706269" y="2122619"/>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Post-projection</a:t>
            </a:r>
          </a:p>
        </p:txBody>
      </p:sp>
      <p:sp>
        <p:nvSpPr>
          <p:cNvPr id="10" name="Rectangle: Rounded Corners 9">
            <a:extLst>
              <a:ext uri="{FF2B5EF4-FFF2-40B4-BE49-F238E27FC236}">
                <a16:creationId xmlns:a16="http://schemas.microsoft.com/office/drawing/2014/main" id="{2F3AE919-4C23-5FE1-9CA5-54272A494423}"/>
              </a:ext>
            </a:extLst>
          </p:cNvPr>
          <p:cNvSpPr/>
          <p:nvPr/>
        </p:nvSpPr>
        <p:spPr>
          <a:xfrm>
            <a:off x="10188805" y="2157405"/>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Layer norm</a:t>
            </a:r>
          </a:p>
        </p:txBody>
      </p:sp>
      <p:sp>
        <p:nvSpPr>
          <p:cNvPr id="11" name="Rectangle: Rounded Corners 10">
            <a:extLst>
              <a:ext uri="{FF2B5EF4-FFF2-40B4-BE49-F238E27FC236}">
                <a16:creationId xmlns:a16="http://schemas.microsoft.com/office/drawing/2014/main" id="{B3755CF9-4E86-04C3-F7D1-7F3128557B19}"/>
              </a:ext>
            </a:extLst>
          </p:cNvPr>
          <p:cNvSpPr/>
          <p:nvPr/>
        </p:nvSpPr>
        <p:spPr>
          <a:xfrm>
            <a:off x="11297070" y="2122618"/>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FFN</a:t>
            </a:r>
          </a:p>
        </p:txBody>
      </p:sp>
      <p:grpSp>
        <p:nvGrpSpPr>
          <p:cNvPr id="17" name="Group 16">
            <a:extLst>
              <a:ext uri="{FF2B5EF4-FFF2-40B4-BE49-F238E27FC236}">
                <a16:creationId xmlns:a16="http://schemas.microsoft.com/office/drawing/2014/main" id="{BC7C49F7-FA14-5026-ECCC-6DF8C5A49E4D}"/>
              </a:ext>
            </a:extLst>
          </p:cNvPr>
          <p:cNvGrpSpPr/>
          <p:nvPr/>
        </p:nvGrpSpPr>
        <p:grpSpPr>
          <a:xfrm>
            <a:off x="517180" y="2715443"/>
            <a:ext cx="1025386" cy="1247359"/>
            <a:chOff x="261278" y="4522302"/>
            <a:chExt cx="1025386" cy="1247359"/>
          </a:xfrm>
        </p:grpSpPr>
        <p:sp>
          <p:nvSpPr>
            <p:cNvPr id="15" name="Rectangle 14">
              <a:extLst>
                <a:ext uri="{FF2B5EF4-FFF2-40B4-BE49-F238E27FC236}">
                  <a16:creationId xmlns:a16="http://schemas.microsoft.com/office/drawing/2014/main" id="{99C3397E-F63A-7F25-802A-D314218D65AB}"/>
                </a:ext>
              </a:extLst>
            </p:cNvPr>
            <p:cNvSpPr/>
            <p:nvPr/>
          </p:nvSpPr>
          <p:spPr>
            <a:xfrm>
              <a:off x="261278" y="4522302"/>
              <a:ext cx="1025386" cy="904460"/>
            </a:xfrm>
            <a:prstGeom prst="rect">
              <a:avLst/>
            </a:prstGeom>
            <a:solidFill>
              <a:schemeClr val="accent6">
                <a:lumMod val="110000"/>
                <a:satMod val="105000"/>
                <a:tint val="67000"/>
              </a:schemeClr>
            </a:solidFill>
            <a:ln w="190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Prefill</a:t>
              </a:r>
            </a:p>
          </p:txBody>
        </p:sp>
        <p:sp>
          <p:nvSpPr>
            <p:cNvPr id="16" name="Rectangle 15">
              <a:extLst>
                <a:ext uri="{FF2B5EF4-FFF2-40B4-BE49-F238E27FC236}">
                  <a16:creationId xmlns:a16="http://schemas.microsoft.com/office/drawing/2014/main" id="{EFDBC396-4607-A260-919A-062D1C7DB02B}"/>
                </a:ext>
              </a:extLst>
            </p:cNvPr>
            <p:cNvSpPr/>
            <p:nvPr/>
          </p:nvSpPr>
          <p:spPr>
            <a:xfrm>
              <a:off x="261278" y="5431729"/>
              <a:ext cx="1025386" cy="337932"/>
            </a:xfrm>
            <a:prstGeom prst="rect">
              <a:avLst/>
            </a:prstGeom>
            <a:solidFill>
              <a:schemeClr val="accent2">
                <a:lumMod val="110000"/>
                <a:satMod val="105000"/>
                <a:tint val="67000"/>
              </a:schemeClr>
            </a:solidFill>
            <a:ln w="19050"/>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Decode</a:t>
              </a:r>
            </a:p>
          </p:txBody>
        </p:sp>
      </p:grpSp>
    </p:spTree>
    <p:extLst>
      <p:ext uri="{BB962C8B-B14F-4D97-AF65-F5344CB8AC3E}">
        <p14:creationId xmlns:p14="http://schemas.microsoft.com/office/powerpoint/2010/main" val="94964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667" decel="49333" fill="hold" nodeType="clickEffect">
                                  <p:stCondLst>
                                    <p:cond delay="0"/>
                                  </p:stCondLst>
                                  <p:childTnLst>
                                    <p:animMotion origin="layout" path="M 4.79167E-6 4.44444E-6 L 0.10638 0.01435 " pathEditMode="relative" rAng="0" ptsTypes="AA">
                                      <p:cBhvr>
                                        <p:cTn id="6" dur="750" fill="hold"/>
                                        <p:tgtEl>
                                          <p:spTgt spid="17"/>
                                        </p:tgtEl>
                                        <p:attrNameLst>
                                          <p:attrName>ppt_x</p:attrName>
                                          <p:attrName>ppt_y</p:attrName>
                                        </p:attrNameLst>
                                      </p:cBhvr>
                                      <p:rCtr x="5313" y="718"/>
                                    </p:animMotion>
                                  </p:childTnLst>
                                </p:cTn>
                              </p:par>
                            </p:childTnLst>
                          </p:cTn>
                        </p:par>
                        <p:par>
                          <p:cTn id="7" fill="hold">
                            <p:stCondLst>
                              <p:cond delay="750"/>
                            </p:stCondLst>
                            <p:childTnLst>
                              <p:par>
                                <p:cTn id="8" presetID="42" presetClass="path" presetSubtype="0" accel="50667" decel="49333" fill="hold" nodeType="afterEffect">
                                  <p:stCondLst>
                                    <p:cond delay="0"/>
                                  </p:stCondLst>
                                  <p:childTnLst>
                                    <p:animMotion origin="layout" path="M 0.10638 0.01435 L 0.17526 0.0199 " pathEditMode="relative" rAng="0" ptsTypes="AA">
                                      <p:cBhvr>
                                        <p:cTn id="9" dur="750" fill="hold"/>
                                        <p:tgtEl>
                                          <p:spTgt spid="17"/>
                                        </p:tgtEl>
                                        <p:attrNameLst>
                                          <p:attrName>ppt_x</p:attrName>
                                          <p:attrName>ppt_y</p:attrName>
                                        </p:attrNameLst>
                                      </p:cBhvr>
                                      <p:rCtr x="3438" y="278"/>
                                    </p:animMotion>
                                  </p:childTnLst>
                                </p:cTn>
                              </p:par>
                            </p:childTnLst>
                          </p:cTn>
                        </p:par>
                        <p:par>
                          <p:cTn id="10" fill="hold">
                            <p:stCondLst>
                              <p:cond delay="1500"/>
                            </p:stCondLst>
                            <p:childTnLst>
                              <p:par>
                                <p:cTn id="11" presetID="42" presetClass="path" presetSubtype="0" accel="50667" decel="49333" fill="hold" nodeType="afterEffect">
                                  <p:stCondLst>
                                    <p:cond delay="0"/>
                                  </p:stCondLst>
                                  <p:childTnLst>
                                    <p:animMotion origin="layout" path="M 0.17526 0.0199 L 0.41966 -0.19422 " pathEditMode="relative" rAng="0" ptsTypes="AA">
                                      <p:cBhvr>
                                        <p:cTn id="12" dur="750" fill="hold"/>
                                        <p:tgtEl>
                                          <p:spTgt spid="17"/>
                                        </p:tgtEl>
                                        <p:attrNameLst>
                                          <p:attrName>ppt_x</p:attrName>
                                          <p:attrName>ppt_y</p:attrName>
                                        </p:attrNameLst>
                                      </p:cBhvr>
                                      <p:rCtr x="12214" y="-107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6A096-6642-9015-7AFE-FDE6155E5FD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27614E3-69BF-2395-B2F7-E229BFE54BB6}"/>
              </a:ext>
            </a:extLst>
          </p:cNvPr>
          <p:cNvCxnSpPr>
            <a:cxnSpLocks/>
          </p:cNvCxnSpPr>
          <p:nvPr/>
        </p:nvCxnSpPr>
        <p:spPr>
          <a:xfrm>
            <a:off x="1763712" y="3429000"/>
            <a:ext cx="10262636" cy="0"/>
          </a:xfrm>
          <a:prstGeom prst="line">
            <a:avLst/>
          </a:prstGeom>
          <a:ln w="28575"/>
        </p:spPr>
        <p:style>
          <a:lnRef idx="2">
            <a:schemeClr val="dk1"/>
          </a:lnRef>
          <a:fillRef idx="0">
            <a:schemeClr val="dk1"/>
          </a:fillRef>
          <a:effectRef idx="1">
            <a:schemeClr val="dk1"/>
          </a:effectRef>
          <a:fontRef idx="minor">
            <a:schemeClr val="tx1"/>
          </a:fontRef>
        </p:style>
      </p:cxnSp>
      <p:sp>
        <p:nvSpPr>
          <p:cNvPr id="2" name="Title 1">
            <a:extLst>
              <a:ext uri="{FF2B5EF4-FFF2-40B4-BE49-F238E27FC236}">
                <a16:creationId xmlns:a16="http://schemas.microsoft.com/office/drawing/2014/main" id="{A13F9C27-053D-E0C1-03A2-20BEA0515D43}"/>
              </a:ext>
            </a:extLst>
          </p:cNvPr>
          <p:cNvSpPr>
            <a:spLocks noGrp="1"/>
          </p:cNvSpPr>
          <p:nvPr>
            <p:ph type="title"/>
          </p:nvPr>
        </p:nvSpPr>
        <p:spPr/>
        <p:txBody>
          <a:bodyPr/>
          <a:lstStyle/>
          <a:p>
            <a:r>
              <a:rPr lang="en-US"/>
              <a:t>LLM Hybrid Batching – A Closer Look</a:t>
            </a:r>
          </a:p>
        </p:txBody>
      </p:sp>
      <p:sp>
        <p:nvSpPr>
          <p:cNvPr id="9" name="Slide Number Placeholder 8">
            <a:extLst>
              <a:ext uri="{FF2B5EF4-FFF2-40B4-BE49-F238E27FC236}">
                <a16:creationId xmlns:a16="http://schemas.microsoft.com/office/drawing/2014/main" id="{5138CF93-21C4-A629-D56B-48E3BDA36C79}"/>
              </a:ext>
            </a:extLst>
          </p:cNvPr>
          <p:cNvSpPr>
            <a:spLocks noGrp="1"/>
          </p:cNvSpPr>
          <p:nvPr>
            <p:ph type="sldNum" sz="quarter" idx="12"/>
          </p:nvPr>
        </p:nvSpPr>
        <p:spPr/>
        <p:txBody>
          <a:bodyPr/>
          <a:lstStyle/>
          <a:p>
            <a:fld id="{540F1414-8D08-AD42-BD03-FC55440D38D1}" type="slidenum">
              <a:rPr lang="en-US" smtClean="0"/>
              <a:t>7</a:t>
            </a:fld>
            <a:endParaRPr lang="en-US"/>
          </a:p>
        </p:txBody>
      </p:sp>
      <p:sp>
        <p:nvSpPr>
          <p:cNvPr id="3" name="Rectangle: Rounded Corners 2">
            <a:extLst>
              <a:ext uri="{FF2B5EF4-FFF2-40B4-BE49-F238E27FC236}">
                <a16:creationId xmlns:a16="http://schemas.microsoft.com/office/drawing/2014/main" id="{8B53AE91-6C7C-07E1-E157-1B2FB4A09005}"/>
              </a:ext>
            </a:extLst>
          </p:cNvPr>
          <p:cNvSpPr/>
          <p:nvPr/>
        </p:nvSpPr>
        <p:spPr>
          <a:xfrm>
            <a:off x="1948463" y="2122620"/>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Layer norm</a:t>
            </a:r>
          </a:p>
        </p:txBody>
      </p:sp>
      <p:sp>
        <p:nvSpPr>
          <p:cNvPr id="5" name="Rectangle: Rounded Corners 4">
            <a:extLst>
              <a:ext uri="{FF2B5EF4-FFF2-40B4-BE49-F238E27FC236}">
                <a16:creationId xmlns:a16="http://schemas.microsoft.com/office/drawing/2014/main" id="{146CCB59-46F6-B7DE-5976-C2A92173FC7A}"/>
              </a:ext>
            </a:extLst>
          </p:cNvPr>
          <p:cNvSpPr/>
          <p:nvPr/>
        </p:nvSpPr>
        <p:spPr>
          <a:xfrm>
            <a:off x="2853779" y="2122621"/>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Pre-projection</a:t>
            </a:r>
          </a:p>
        </p:txBody>
      </p:sp>
      <p:sp>
        <p:nvSpPr>
          <p:cNvPr id="6" name="Rectangle: Rounded Corners 5">
            <a:extLst>
              <a:ext uri="{FF2B5EF4-FFF2-40B4-BE49-F238E27FC236}">
                <a16:creationId xmlns:a16="http://schemas.microsoft.com/office/drawing/2014/main" id="{8301A598-A150-D3C0-0B9A-A043BF2CFFC0}"/>
              </a:ext>
            </a:extLst>
          </p:cNvPr>
          <p:cNvSpPr/>
          <p:nvPr/>
        </p:nvSpPr>
        <p:spPr>
          <a:xfrm>
            <a:off x="3827814" y="3032050"/>
            <a:ext cx="1914939" cy="824948"/>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b="1">
                <a:solidFill>
                  <a:schemeClr val="bg1"/>
                </a:solidFill>
              </a:rPr>
              <a:t>Prefill </a:t>
            </a:r>
          </a:p>
          <a:p>
            <a:pPr algn="ctr"/>
            <a:r>
              <a:rPr lang="en-US" b="1">
                <a:solidFill>
                  <a:schemeClr val="bg1"/>
                </a:solidFill>
              </a:rPr>
              <a:t>Attention</a:t>
            </a:r>
          </a:p>
        </p:txBody>
      </p:sp>
      <p:sp>
        <p:nvSpPr>
          <p:cNvPr id="7" name="Rectangle: Rounded Corners 6">
            <a:extLst>
              <a:ext uri="{FF2B5EF4-FFF2-40B4-BE49-F238E27FC236}">
                <a16:creationId xmlns:a16="http://schemas.microsoft.com/office/drawing/2014/main" id="{57ED19AC-C9DA-F471-5036-EE67BB4D8D98}"/>
              </a:ext>
            </a:extLst>
          </p:cNvPr>
          <p:cNvSpPr/>
          <p:nvPr/>
        </p:nvSpPr>
        <p:spPr>
          <a:xfrm>
            <a:off x="6185045" y="3032050"/>
            <a:ext cx="1914939" cy="82494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b="1">
                <a:solidFill>
                  <a:schemeClr val="bg1"/>
                </a:solidFill>
              </a:rPr>
              <a:t>Decode Attention</a:t>
            </a:r>
          </a:p>
        </p:txBody>
      </p:sp>
      <p:sp>
        <p:nvSpPr>
          <p:cNvPr id="8" name="Rectangle: Rounded Corners 7">
            <a:extLst>
              <a:ext uri="{FF2B5EF4-FFF2-40B4-BE49-F238E27FC236}">
                <a16:creationId xmlns:a16="http://schemas.microsoft.com/office/drawing/2014/main" id="{86338B81-6F38-43B1-CC14-7186F639BA7E}"/>
              </a:ext>
            </a:extLst>
          </p:cNvPr>
          <p:cNvSpPr/>
          <p:nvPr/>
        </p:nvSpPr>
        <p:spPr>
          <a:xfrm>
            <a:off x="8706269" y="2122619"/>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Post-projection</a:t>
            </a:r>
          </a:p>
        </p:txBody>
      </p:sp>
      <p:sp>
        <p:nvSpPr>
          <p:cNvPr id="10" name="Rectangle: Rounded Corners 9">
            <a:extLst>
              <a:ext uri="{FF2B5EF4-FFF2-40B4-BE49-F238E27FC236}">
                <a16:creationId xmlns:a16="http://schemas.microsoft.com/office/drawing/2014/main" id="{277EB387-2695-CDD1-1BF0-FA16CE1F1C09}"/>
              </a:ext>
            </a:extLst>
          </p:cNvPr>
          <p:cNvSpPr/>
          <p:nvPr/>
        </p:nvSpPr>
        <p:spPr>
          <a:xfrm>
            <a:off x="10188805" y="2157405"/>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Layer norm</a:t>
            </a:r>
          </a:p>
        </p:txBody>
      </p:sp>
      <p:sp>
        <p:nvSpPr>
          <p:cNvPr id="11" name="Rectangle: Rounded Corners 10">
            <a:extLst>
              <a:ext uri="{FF2B5EF4-FFF2-40B4-BE49-F238E27FC236}">
                <a16:creationId xmlns:a16="http://schemas.microsoft.com/office/drawing/2014/main" id="{01D29EAE-DD9C-01AA-DA45-4072789CC8BA}"/>
              </a:ext>
            </a:extLst>
          </p:cNvPr>
          <p:cNvSpPr/>
          <p:nvPr/>
        </p:nvSpPr>
        <p:spPr>
          <a:xfrm>
            <a:off x="11297070" y="2122618"/>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FFN</a:t>
            </a:r>
          </a:p>
        </p:txBody>
      </p:sp>
      <p:grpSp>
        <p:nvGrpSpPr>
          <p:cNvPr id="17" name="Group 16">
            <a:extLst>
              <a:ext uri="{FF2B5EF4-FFF2-40B4-BE49-F238E27FC236}">
                <a16:creationId xmlns:a16="http://schemas.microsoft.com/office/drawing/2014/main" id="{4D1B277E-7985-A666-D2A5-2F694918DBED}"/>
              </a:ext>
            </a:extLst>
          </p:cNvPr>
          <p:cNvGrpSpPr/>
          <p:nvPr/>
        </p:nvGrpSpPr>
        <p:grpSpPr>
          <a:xfrm>
            <a:off x="5533202" y="1328398"/>
            <a:ext cx="1025386" cy="1247359"/>
            <a:chOff x="261278" y="4522302"/>
            <a:chExt cx="1025386" cy="1247359"/>
          </a:xfrm>
        </p:grpSpPr>
        <p:sp>
          <p:nvSpPr>
            <p:cNvPr id="15" name="Rectangle 14">
              <a:extLst>
                <a:ext uri="{FF2B5EF4-FFF2-40B4-BE49-F238E27FC236}">
                  <a16:creationId xmlns:a16="http://schemas.microsoft.com/office/drawing/2014/main" id="{25C60694-0450-69FC-278B-04C6F9B390B2}"/>
                </a:ext>
              </a:extLst>
            </p:cNvPr>
            <p:cNvSpPr/>
            <p:nvPr/>
          </p:nvSpPr>
          <p:spPr>
            <a:xfrm>
              <a:off x="261278" y="4522302"/>
              <a:ext cx="1025386" cy="904460"/>
            </a:xfrm>
            <a:prstGeom prst="rect">
              <a:avLst/>
            </a:prstGeom>
            <a:solidFill>
              <a:schemeClr val="accent6">
                <a:lumMod val="110000"/>
                <a:satMod val="105000"/>
                <a:tint val="67000"/>
              </a:schemeClr>
            </a:solidFill>
            <a:ln w="190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Prefill</a:t>
              </a:r>
            </a:p>
          </p:txBody>
        </p:sp>
        <p:sp>
          <p:nvSpPr>
            <p:cNvPr id="16" name="Rectangle 15">
              <a:extLst>
                <a:ext uri="{FF2B5EF4-FFF2-40B4-BE49-F238E27FC236}">
                  <a16:creationId xmlns:a16="http://schemas.microsoft.com/office/drawing/2014/main" id="{47B0F35C-08B2-636E-B6AC-F53C0F2863E8}"/>
                </a:ext>
              </a:extLst>
            </p:cNvPr>
            <p:cNvSpPr/>
            <p:nvPr/>
          </p:nvSpPr>
          <p:spPr>
            <a:xfrm>
              <a:off x="261278" y="5431729"/>
              <a:ext cx="1025386" cy="337932"/>
            </a:xfrm>
            <a:prstGeom prst="rect">
              <a:avLst/>
            </a:prstGeom>
            <a:solidFill>
              <a:schemeClr val="accent2">
                <a:lumMod val="110000"/>
                <a:satMod val="105000"/>
                <a:tint val="67000"/>
              </a:schemeClr>
            </a:solidFill>
            <a:ln w="19050"/>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Decode</a:t>
              </a:r>
            </a:p>
          </p:txBody>
        </p:sp>
      </p:grpSp>
      <p:grpSp>
        <p:nvGrpSpPr>
          <p:cNvPr id="18" name="Group 17">
            <a:extLst>
              <a:ext uri="{FF2B5EF4-FFF2-40B4-BE49-F238E27FC236}">
                <a16:creationId xmlns:a16="http://schemas.microsoft.com/office/drawing/2014/main" id="{19D36A73-17BB-AC4D-C89E-9770A0020DFA}"/>
              </a:ext>
            </a:extLst>
          </p:cNvPr>
          <p:cNvGrpSpPr/>
          <p:nvPr/>
        </p:nvGrpSpPr>
        <p:grpSpPr>
          <a:xfrm>
            <a:off x="5533202" y="4199019"/>
            <a:ext cx="1025386" cy="1247359"/>
            <a:chOff x="261278" y="4522302"/>
            <a:chExt cx="1025386" cy="1247359"/>
          </a:xfrm>
        </p:grpSpPr>
        <p:sp>
          <p:nvSpPr>
            <p:cNvPr id="19" name="Rectangle 18">
              <a:extLst>
                <a:ext uri="{FF2B5EF4-FFF2-40B4-BE49-F238E27FC236}">
                  <a16:creationId xmlns:a16="http://schemas.microsoft.com/office/drawing/2014/main" id="{11C287D5-B574-F807-0ADD-9E4A50E6A229}"/>
                </a:ext>
              </a:extLst>
            </p:cNvPr>
            <p:cNvSpPr/>
            <p:nvPr/>
          </p:nvSpPr>
          <p:spPr>
            <a:xfrm>
              <a:off x="261278" y="4522302"/>
              <a:ext cx="1025386" cy="904460"/>
            </a:xfrm>
            <a:prstGeom prst="rect">
              <a:avLst/>
            </a:prstGeom>
            <a:solidFill>
              <a:schemeClr val="accent6">
                <a:lumMod val="110000"/>
                <a:satMod val="105000"/>
                <a:tint val="67000"/>
              </a:schemeClr>
            </a:solidFill>
            <a:ln w="190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Prefill</a:t>
              </a:r>
            </a:p>
          </p:txBody>
        </p:sp>
        <p:sp>
          <p:nvSpPr>
            <p:cNvPr id="20" name="Rectangle 19">
              <a:extLst>
                <a:ext uri="{FF2B5EF4-FFF2-40B4-BE49-F238E27FC236}">
                  <a16:creationId xmlns:a16="http://schemas.microsoft.com/office/drawing/2014/main" id="{0F7B8EB7-ABF7-51A8-91A9-6713E86223B9}"/>
                </a:ext>
              </a:extLst>
            </p:cNvPr>
            <p:cNvSpPr/>
            <p:nvPr/>
          </p:nvSpPr>
          <p:spPr>
            <a:xfrm>
              <a:off x="261278" y="5431729"/>
              <a:ext cx="1025386" cy="337932"/>
            </a:xfrm>
            <a:prstGeom prst="rect">
              <a:avLst/>
            </a:prstGeom>
            <a:solidFill>
              <a:schemeClr val="accent2">
                <a:lumMod val="110000"/>
                <a:satMod val="105000"/>
                <a:tint val="67000"/>
              </a:schemeClr>
            </a:solidFill>
            <a:ln w="19050"/>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Decode</a:t>
              </a:r>
            </a:p>
          </p:txBody>
        </p:sp>
      </p:grpSp>
      <p:sp>
        <p:nvSpPr>
          <p:cNvPr id="22" name="Rectangle 21">
            <a:extLst>
              <a:ext uri="{FF2B5EF4-FFF2-40B4-BE49-F238E27FC236}">
                <a16:creationId xmlns:a16="http://schemas.microsoft.com/office/drawing/2014/main" id="{5D22F183-02CE-DDEE-5309-DFDEDD7FB735}"/>
              </a:ext>
            </a:extLst>
          </p:cNvPr>
          <p:cNvSpPr/>
          <p:nvPr/>
        </p:nvSpPr>
        <p:spPr>
          <a:xfrm>
            <a:off x="5533202" y="1334085"/>
            <a:ext cx="1025386" cy="904460"/>
          </a:xfrm>
          <a:prstGeom prst="rect">
            <a:avLst/>
          </a:prstGeom>
          <a:solidFill>
            <a:schemeClr val="accent6">
              <a:lumMod val="110000"/>
              <a:satMod val="105000"/>
              <a:tint val="67000"/>
            </a:schemeClr>
          </a:solidFill>
          <a:ln w="19050"/>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Prefill</a:t>
            </a:r>
          </a:p>
        </p:txBody>
      </p:sp>
      <p:sp>
        <p:nvSpPr>
          <p:cNvPr id="23" name="Rectangle 22">
            <a:extLst>
              <a:ext uri="{FF2B5EF4-FFF2-40B4-BE49-F238E27FC236}">
                <a16:creationId xmlns:a16="http://schemas.microsoft.com/office/drawing/2014/main" id="{44241425-3A63-6485-334F-BD1A28246194}"/>
              </a:ext>
            </a:extLst>
          </p:cNvPr>
          <p:cNvSpPr/>
          <p:nvPr/>
        </p:nvSpPr>
        <p:spPr>
          <a:xfrm>
            <a:off x="5533202" y="2237825"/>
            <a:ext cx="1025386" cy="337932"/>
          </a:xfrm>
          <a:prstGeom prst="rect">
            <a:avLst/>
          </a:prstGeom>
          <a:solidFill>
            <a:schemeClr val="accent2">
              <a:lumMod val="110000"/>
              <a:satMod val="105000"/>
              <a:tint val="67000"/>
            </a:schemeClr>
          </a:solidFill>
          <a:ln w="19050"/>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Decode</a:t>
            </a:r>
          </a:p>
        </p:txBody>
      </p:sp>
      <p:sp>
        <p:nvSpPr>
          <p:cNvPr id="24" name="Text Placeholder 23">
            <a:extLst>
              <a:ext uri="{FF2B5EF4-FFF2-40B4-BE49-F238E27FC236}">
                <a16:creationId xmlns:a16="http://schemas.microsoft.com/office/drawing/2014/main" id="{FCD5B66D-EB31-8F0E-1F76-FF86BAA8A24D}"/>
              </a:ext>
            </a:extLst>
          </p:cNvPr>
          <p:cNvSpPr>
            <a:spLocks noGrp="1"/>
          </p:cNvSpPr>
          <p:nvPr>
            <p:ph type="body" idx="14"/>
          </p:nvPr>
        </p:nvSpPr>
        <p:spPr/>
        <p:txBody>
          <a:bodyPr>
            <a:normAutofit fontScale="92500" lnSpcReduction="10000"/>
          </a:bodyPr>
          <a:lstStyle/>
          <a:p>
            <a:r>
              <a:rPr lang="en-US"/>
              <a:t>Attention operates on discrete data items (no data reuse across input requests).</a:t>
            </a:r>
          </a:p>
          <a:p>
            <a:r>
              <a:rPr lang="en-US"/>
              <a:t>Kernels optimized independently for prefill or decode.</a:t>
            </a:r>
          </a:p>
        </p:txBody>
      </p:sp>
    </p:spTree>
    <p:extLst>
      <p:ext uri="{BB962C8B-B14F-4D97-AF65-F5344CB8AC3E}">
        <p14:creationId xmlns:p14="http://schemas.microsoft.com/office/powerpoint/2010/main" val="216812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3"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par>
                          <p:cTn id="11" fill="hold">
                            <p:stCondLst>
                              <p:cond delay="0"/>
                            </p:stCondLst>
                            <p:childTnLst>
                              <p:par>
                                <p:cTn id="12" presetID="42" presetClass="path" presetSubtype="0" accel="50667" decel="49333" fill="hold" grpId="1" nodeType="afterEffect">
                                  <p:stCondLst>
                                    <p:cond delay="0"/>
                                  </p:stCondLst>
                                  <p:childTnLst>
                                    <p:animMotion origin="layout" path="M -3.33333E-6 3.33333E-6 L -0.10039 0.23264 " pathEditMode="relative" rAng="0" ptsTypes="AA">
                                      <p:cBhvr>
                                        <p:cTn id="13" dur="750" fill="hold"/>
                                        <p:tgtEl>
                                          <p:spTgt spid="22"/>
                                        </p:tgtEl>
                                        <p:attrNameLst>
                                          <p:attrName>ppt_x</p:attrName>
                                          <p:attrName>ppt_y</p:attrName>
                                        </p:attrNameLst>
                                      </p:cBhvr>
                                      <p:rCtr x="-5026" y="11620"/>
                                    </p:animMotion>
                                  </p:childTnLst>
                                </p:cTn>
                              </p:par>
                            </p:childTnLst>
                          </p:cTn>
                        </p:par>
                        <p:par>
                          <p:cTn id="14" fill="hold">
                            <p:stCondLst>
                              <p:cond delay="750"/>
                            </p:stCondLst>
                            <p:childTnLst>
                              <p:par>
                                <p:cTn id="15" presetID="42" presetClass="path" presetSubtype="0" accel="50667" decel="49333" fill="hold" grpId="2" nodeType="afterEffect">
                                  <p:stCondLst>
                                    <p:cond delay="0"/>
                                  </p:stCondLst>
                                  <p:childTnLst>
                                    <p:animMotion origin="layout" path="M -0.10039 0.23264 L -0.00312 0.40092 " pathEditMode="relative" rAng="0" ptsTypes="AA">
                                      <p:cBhvr>
                                        <p:cTn id="16" dur="750" fill="hold"/>
                                        <p:tgtEl>
                                          <p:spTgt spid="22"/>
                                        </p:tgtEl>
                                        <p:attrNameLst>
                                          <p:attrName>ppt_x</p:attrName>
                                          <p:attrName>ppt_y</p:attrName>
                                        </p:attrNameLst>
                                      </p:cBhvr>
                                      <p:rCtr x="4857" y="8403"/>
                                    </p:animMotion>
                                  </p:childTnLst>
                                </p:cTn>
                              </p:par>
                            </p:childTnLst>
                          </p:cTn>
                        </p:par>
                        <p:par>
                          <p:cTn id="17" fill="hold">
                            <p:stCondLst>
                              <p:cond delay="1500"/>
                            </p:stCondLst>
                            <p:childTnLst>
                              <p:par>
                                <p:cTn id="18" presetID="42" presetClass="path" presetSubtype="0" accel="50667" decel="49333" fill="hold" grpId="0" nodeType="afterEffect">
                                  <p:stCondLst>
                                    <p:cond delay="0"/>
                                  </p:stCondLst>
                                  <p:childTnLst>
                                    <p:animMotion origin="layout" path="M -3.33333E-6 4.07407E-6 L 0.08933 0.15879 " pathEditMode="relative" rAng="0" ptsTypes="AA">
                                      <p:cBhvr>
                                        <p:cTn id="19" dur="750" fill="hold"/>
                                        <p:tgtEl>
                                          <p:spTgt spid="23"/>
                                        </p:tgtEl>
                                        <p:attrNameLst>
                                          <p:attrName>ppt_x</p:attrName>
                                          <p:attrName>ppt_y</p:attrName>
                                        </p:attrNameLst>
                                      </p:cBhvr>
                                      <p:rCtr x="4466" y="7940"/>
                                    </p:animMotion>
                                  </p:childTnLst>
                                </p:cTn>
                              </p:par>
                            </p:childTnLst>
                          </p:cTn>
                        </p:par>
                        <p:par>
                          <p:cTn id="20" fill="hold">
                            <p:stCondLst>
                              <p:cond delay="2250"/>
                            </p:stCondLst>
                            <p:childTnLst>
                              <p:par>
                                <p:cTn id="21" presetID="42" presetClass="path" presetSubtype="0" accel="50667" decel="49333" fill="hold" grpId="1" nodeType="afterEffect">
                                  <p:stCondLst>
                                    <p:cond delay="0"/>
                                  </p:stCondLst>
                                  <p:childTnLst>
                                    <p:animMotion origin="layout" path="M 0.08933 0.15879 L 0.00039 0.41551 " pathEditMode="relative" rAng="0" ptsTypes="AA">
                                      <p:cBhvr>
                                        <p:cTn id="22" dur="750" fill="hold"/>
                                        <p:tgtEl>
                                          <p:spTgt spid="23"/>
                                        </p:tgtEl>
                                        <p:attrNameLst>
                                          <p:attrName>ppt_x</p:attrName>
                                          <p:attrName>ppt_y</p:attrName>
                                        </p:attrNameLst>
                                      </p:cBhvr>
                                      <p:rCtr x="-4453" y="12824"/>
                                    </p:animMotion>
                                  </p:childTnLst>
                                </p:cTn>
                              </p:par>
                            </p:childTnLst>
                          </p:cTn>
                        </p:par>
                        <p:par>
                          <p:cTn id="23" fill="hold">
                            <p:stCondLst>
                              <p:cond delay="3000"/>
                            </p:stCondLst>
                            <p:childTnLst>
                              <p:par>
                                <p:cTn id="24" presetID="1"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par>
                                <p:cTn id="26" presetID="1" presetClass="exit" presetSubtype="0" fill="hold" grpId="3" nodeType="withEffect">
                                  <p:stCondLst>
                                    <p:cond delay="0"/>
                                  </p:stCondLst>
                                  <p:childTnLst>
                                    <p:set>
                                      <p:cBhvr>
                                        <p:cTn id="27" dur="1" fill="hold">
                                          <p:stCondLst>
                                            <p:cond delay="0"/>
                                          </p:stCondLst>
                                        </p:cTn>
                                        <p:tgtEl>
                                          <p:spTgt spid="22"/>
                                        </p:tgtEl>
                                        <p:attrNameLst>
                                          <p:attrName>style.visibility</p:attrName>
                                        </p:attrNameLst>
                                      </p:cBhvr>
                                      <p:to>
                                        <p:strVal val="hidden"/>
                                      </p:to>
                                    </p:set>
                                  </p:childTnLst>
                                </p:cTn>
                              </p:par>
                              <p:par>
                                <p:cTn id="28" presetID="1" presetClass="exit" presetSubtype="0" fill="hold" grpId="2" nodeType="withEffect">
                                  <p:stCondLst>
                                    <p:cond delay="0"/>
                                  </p:stCondLst>
                                  <p:childTnLst>
                                    <p:set>
                                      <p:cBhvr>
                                        <p:cTn id="29" dur="1" fill="hold">
                                          <p:stCondLst>
                                            <p:cond delay="0"/>
                                          </p:stCondLst>
                                        </p:cTn>
                                        <p:tgtEl>
                                          <p:spTgt spid="23"/>
                                        </p:tgtEl>
                                        <p:attrNameLst>
                                          <p:attrName>style.visibility</p:attrName>
                                        </p:attrNameLst>
                                      </p:cBhvr>
                                      <p:to>
                                        <p:strVal val="hidden"/>
                                      </p:to>
                                    </p:set>
                                  </p:childTnLst>
                                </p:cTn>
                              </p:par>
                            </p:childTnLst>
                          </p:cTn>
                        </p:par>
                        <p:par>
                          <p:cTn id="30" fill="hold">
                            <p:stCondLst>
                              <p:cond delay="3000"/>
                            </p:stCondLst>
                            <p:childTnLst>
                              <p:par>
                                <p:cTn id="31" presetID="42" presetClass="path" presetSubtype="0" accel="50667" decel="49333" fill="hold" nodeType="afterEffect">
                                  <p:stCondLst>
                                    <p:cond delay="0"/>
                                  </p:stCondLst>
                                  <p:childTnLst>
                                    <p:animMotion origin="layout" path="M -3.33333E-6 0.01111 L 0.23868 -0.2375 " pathEditMode="relative" rAng="0" ptsTypes="AA">
                                      <p:cBhvr>
                                        <p:cTn id="32" dur="750" fill="hold"/>
                                        <p:tgtEl>
                                          <p:spTgt spid="18"/>
                                        </p:tgtEl>
                                        <p:attrNameLst>
                                          <p:attrName>ppt_x</p:attrName>
                                          <p:attrName>ppt_y</p:attrName>
                                        </p:attrNameLst>
                                      </p:cBhvr>
                                      <p:rCtr x="11927" y="-12500"/>
                                    </p:animMotion>
                                  </p:childTnLst>
                                </p:cTn>
                              </p:par>
                            </p:childTnLst>
                          </p:cTn>
                        </p:par>
                        <p:par>
                          <p:cTn id="33" fill="hold">
                            <p:stCondLst>
                              <p:cond delay="3750"/>
                            </p:stCondLst>
                            <p:childTnLst>
                              <p:par>
                                <p:cTn id="34" presetID="42" presetClass="path" presetSubtype="0" accel="50667" decel="49333" fill="hold" nodeType="afterEffect">
                                  <p:stCondLst>
                                    <p:cond delay="0"/>
                                  </p:stCondLst>
                                  <p:childTnLst>
                                    <p:animMotion origin="layout" path="M 0.23868 -0.2375 L 0.36381 -0.24352 " pathEditMode="relative" rAng="0" ptsTypes="AA">
                                      <p:cBhvr>
                                        <p:cTn id="35" dur="750" fill="hold"/>
                                        <p:tgtEl>
                                          <p:spTgt spid="18"/>
                                        </p:tgtEl>
                                        <p:attrNameLst>
                                          <p:attrName>ppt_x</p:attrName>
                                          <p:attrName>ppt_y</p:attrName>
                                        </p:attrNameLst>
                                      </p:cBhvr>
                                      <p:rCtr x="6250" y="-301"/>
                                    </p:animMotion>
                                  </p:childTnLst>
                                </p:cTn>
                              </p:par>
                            </p:childTnLst>
                          </p:cTn>
                        </p:par>
                        <p:par>
                          <p:cTn id="36" fill="hold">
                            <p:stCondLst>
                              <p:cond delay="4500"/>
                            </p:stCondLst>
                            <p:childTnLst>
                              <p:par>
                                <p:cTn id="37" presetID="42" presetClass="path" presetSubtype="0" accel="50667" decel="49333" fill="hold" nodeType="afterEffect">
                                  <p:stCondLst>
                                    <p:cond delay="0"/>
                                  </p:stCondLst>
                                  <p:childTnLst>
                                    <p:animMotion origin="layout" path="M 0.36381 -0.24352 L 0.44831 -0.24352 " pathEditMode="relative" rAng="0" ptsTypes="AA">
                                      <p:cBhvr>
                                        <p:cTn id="38" dur="750" fill="hold"/>
                                        <p:tgtEl>
                                          <p:spTgt spid="18"/>
                                        </p:tgtEl>
                                        <p:attrNameLst>
                                          <p:attrName>ppt_x</p:attrName>
                                          <p:attrName>ppt_y</p:attrName>
                                        </p:attrNameLst>
                                      </p:cBhvr>
                                      <p:rCtr x="42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23" grpId="0" animBg="1"/>
      <p:bldP spid="23" grpId="1" animBg="1"/>
      <p:bldP spid="23" grpId="2" animBg="1"/>
      <p:bldP spid="23" grpId="3"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CFA9-1494-4E7F-40F2-5414905E2DB1}"/>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211E14B-396B-7654-3DE3-F0E636A161F5}"/>
              </a:ext>
            </a:extLst>
          </p:cNvPr>
          <p:cNvCxnSpPr>
            <a:cxnSpLocks/>
          </p:cNvCxnSpPr>
          <p:nvPr/>
        </p:nvCxnSpPr>
        <p:spPr>
          <a:xfrm>
            <a:off x="1763712" y="3429000"/>
            <a:ext cx="10262636" cy="0"/>
          </a:xfrm>
          <a:prstGeom prst="line">
            <a:avLst/>
          </a:prstGeom>
          <a:ln w="28575"/>
        </p:spPr>
        <p:style>
          <a:lnRef idx="2">
            <a:schemeClr val="dk1"/>
          </a:lnRef>
          <a:fillRef idx="0">
            <a:schemeClr val="dk1"/>
          </a:fillRef>
          <a:effectRef idx="1">
            <a:schemeClr val="dk1"/>
          </a:effectRef>
          <a:fontRef idx="minor">
            <a:schemeClr val="tx1"/>
          </a:fontRef>
        </p:style>
      </p:cxnSp>
      <p:sp>
        <p:nvSpPr>
          <p:cNvPr id="2" name="Title 1">
            <a:extLst>
              <a:ext uri="{FF2B5EF4-FFF2-40B4-BE49-F238E27FC236}">
                <a16:creationId xmlns:a16="http://schemas.microsoft.com/office/drawing/2014/main" id="{DFCAECA2-C523-6FA1-31E6-598EF67C06D0}"/>
              </a:ext>
            </a:extLst>
          </p:cNvPr>
          <p:cNvSpPr>
            <a:spLocks noGrp="1"/>
          </p:cNvSpPr>
          <p:nvPr>
            <p:ph type="title"/>
          </p:nvPr>
        </p:nvSpPr>
        <p:spPr/>
        <p:txBody>
          <a:bodyPr/>
          <a:lstStyle/>
          <a:p>
            <a:r>
              <a:rPr lang="en-US" dirty="0"/>
              <a:t>Our Goal </a:t>
            </a:r>
            <a:r>
              <a:rPr lang="en-US"/>
              <a:t>With</a:t>
            </a:r>
            <a:r>
              <a:rPr lang="en-US" dirty="0"/>
              <a:t> POD-Attention</a:t>
            </a:r>
          </a:p>
        </p:txBody>
      </p:sp>
      <p:sp>
        <p:nvSpPr>
          <p:cNvPr id="9" name="Slide Number Placeholder 8">
            <a:extLst>
              <a:ext uri="{FF2B5EF4-FFF2-40B4-BE49-F238E27FC236}">
                <a16:creationId xmlns:a16="http://schemas.microsoft.com/office/drawing/2014/main" id="{724E4388-75C4-A1E3-C489-CA2A3C5CF725}"/>
              </a:ext>
            </a:extLst>
          </p:cNvPr>
          <p:cNvSpPr>
            <a:spLocks noGrp="1"/>
          </p:cNvSpPr>
          <p:nvPr>
            <p:ph type="sldNum" sz="quarter" idx="12"/>
          </p:nvPr>
        </p:nvSpPr>
        <p:spPr/>
        <p:txBody>
          <a:bodyPr/>
          <a:lstStyle/>
          <a:p>
            <a:fld id="{540F1414-8D08-AD42-BD03-FC55440D38D1}" type="slidenum">
              <a:rPr lang="en-US" smtClean="0"/>
              <a:t>8</a:t>
            </a:fld>
            <a:endParaRPr lang="en-US"/>
          </a:p>
        </p:txBody>
      </p:sp>
      <p:sp>
        <p:nvSpPr>
          <p:cNvPr id="3" name="Rectangle: Rounded Corners 2">
            <a:extLst>
              <a:ext uri="{FF2B5EF4-FFF2-40B4-BE49-F238E27FC236}">
                <a16:creationId xmlns:a16="http://schemas.microsoft.com/office/drawing/2014/main" id="{C06F5B7A-AAA3-32DD-3551-031C70DEDC21}"/>
              </a:ext>
            </a:extLst>
          </p:cNvPr>
          <p:cNvSpPr/>
          <p:nvPr/>
        </p:nvSpPr>
        <p:spPr>
          <a:xfrm>
            <a:off x="1948463" y="2122620"/>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Layer norm</a:t>
            </a:r>
          </a:p>
        </p:txBody>
      </p:sp>
      <p:sp>
        <p:nvSpPr>
          <p:cNvPr id="5" name="Rectangle: Rounded Corners 4">
            <a:extLst>
              <a:ext uri="{FF2B5EF4-FFF2-40B4-BE49-F238E27FC236}">
                <a16:creationId xmlns:a16="http://schemas.microsoft.com/office/drawing/2014/main" id="{DCE3F4F6-4C16-271F-02C9-5820CE587B42}"/>
              </a:ext>
            </a:extLst>
          </p:cNvPr>
          <p:cNvSpPr/>
          <p:nvPr/>
        </p:nvSpPr>
        <p:spPr>
          <a:xfrm>
            <a:off x="2853779" y="2122621"/>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Pre-projection</a:t>
            </a:r>
          </a:p>
        </p:txBody>
      </p:sp>
      <p:sp>
        <p:nvSpPr>
          <p:cNvPr id="6" name="Rectangle: Rounded Corners 5">
            <a:extLst>
              <a:ext uri="{FF2B5EF4-FFF2-40B4-BE49-F238E27FC236}">
                <a16:creationId xmlns:a16="http://schemas.microsoft.com/office/drawing/2014/main" id="{8A12ED7F-AED6-FAAC-014B-29D485568C9B}"/>
              </a:ext>
            </a:extLst>
          </p:cNvPr>
          <p:cNvSpPr/>
          <p:nvPr/>
        </p:nvSpPr>
        <p:spPr>
          <a:xfrm>
            <a:off x="3827814" y="3032050"/>
            <a:ext cx="1914939" cy="824948"/>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b="1">
                <a:solidFill>
                  <a:schemeClr val="bg1"/>
                </a:solidFill>
              </a:rPr>
              <a:t>Prefill </a:t>
            </a:r>
          </a:p>
          <a:p>
            <a:pPr algn="ctr"/>
            <a:r>
              <a:rPr lang="en-US" b="1">
                <a:solidFill>
                  <a:schemeClr val="bg1"/>
                </a:solidFill>
              </a:rPr>
              <a:t>Attention</a:t>
            </a:r>
          </a:p>
        </p:txBody>
      </p:sp>
      <p:sp>
        <p:nvSpPr>
          <p:cNvPr id="7" name="Rectangle: Rounded Corners 6">
            <a:extLst>
              <a:ext uri="{FF2B5EF4-FFF2-40B4-BE49-F238E27FC236}">
                <a16:creationId xmlns:a16="http://schemas.microsoft.com/office/drawing/2014/main" id="{65DE4F4E-7CEF-58E9-0221-D1363292FBBA}"/>
              </a:ext>
            </a:extLst>
          </p:cNvPr>
          <p:cNvSpPr/>
          <p:nvPr/>
        </p:nvSpPr>
        <p:spPr>
          <a:xfrm>
            <a:off x="6185045" y="3032050"/>
            <a:ext cx="1914939" cy="82494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b="1">
                <a:solidFill>
                  <a:schemeClr val="bg1"/>
                </a:solidFill>
              </a:rPr>
              <a:t>Decode Attention</a:t>
            </a:r>
          </a:p>
        </p:txBody>
      </p:sp>
      <p:sp>
        <p:nvSpPr>
          <p:cNvPr id="8" name="Rectangle: Rounded Corners 7">
            <a:extLst>
              <a:ext uri="{FF2B5EF4-FFF2-40B4-BE49-F238E27FC236}">
                <a16:creationId xmlns:a16="http://schemas.microsoft.com/office/drawing/2014/main" id="{436CE5FA-46AB-0972-ED1F-9518C76A4CD0}"/>
              </a:ext>
            </a:extLst>
          </p:cNvPr>
          <p:cNvSpPr/>
          <p:nvPr/>
        </p:nvSpPr>
        <p:spPr>
          <a:xfrm>
            <a:off x="8706269" y="2122619"/>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Post-projection</a:t>
            </a:r>
          </a:p>
        </p:txBody>
      </p:sp>
      <p:sp>
        <p:nvSpPr>
          <p:cNvPr id="10" name="Rectangle: Rounded Corners 9">
            <a:extLst>
              <a:ext uri="{FF2B5EF4-FFF2-40B4-BE49-F238E27FC236}">
                <a16:creationId xmlns:a16="http://schemas.microsoft.com/office/drawing/2014/main" id="{9A05E0D3-429E-9E03-2ABB-A293910FD1C8}"/>
              </a:ext>
            </a:extLst>
          </p:cNvPr>
          <p:cNvSpPr/>
          <p:nvPr/>
        </p:nvSpPr>
        <p:spPr>
          <a:xfrm>
            <a:off x="10188805" y="2157405"/>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Layer norm</a:t>
            </a:r>
          </a:p>
        </p:txBody>
      </p:sp>
      <p:sp>
        <p:nvSpPr>
          <p:cNvPr id="11" name="Rectangle: Rounded Corners 10">
            <a:extLst>
              <a:ext uri="{FF2B5EF4-FFF2-40B4-BE49-F238E27FC236}">
                <a16:creationId xmlns:a16="http://schemas.microsoft.com/office/drawing/2014/main" id="{E09654D7-7467-6580-7F0A-962A6C53D37E}"/>
              </a:ext>
            </a:extLst>
          </p:cNvPr>
          <p:cNvSpPr/>
          <p:nvPr/>
        </p:nvSpPr>
        <p:spPr>
          <a:xfrm>
            <a:off x="11297070" y="2122618"/>
            <a:ext cx="531743" cy="26438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t>FFN</a:t>
            </a:r>
          </a:p>
        </p:txBody>
      </p:sp>
      <p:sp>
        <p:nvSpPr>
          <p:cNvPr id="24" name="Rectangle: Rounded Corners 23">
            <a:extLst>
              <a:ext uri="{FF2B5EF4-FFF2-40B4-BE49-F238E27FC236}">
                <a16:creationId xmlns:a16="http://schemas.microsoft.com/office/drawing/2014/main" id="{B89E7120-25C9-B136-C0EE-C114C0072D1A}"/>
              </a:ext>
            </a:extLst>
          </p:cNvPr>
          <p:cNvSpPr/>
          <p:nvPr/>
        </p:nvSpPr>
        <p:spPr>
          <a:xfrm>
            <a:off x="3693226" y="2807388"/>
            <a:ext cx="4572000" cy="1236991"/>
          </a:xfrm>
          <a:prstGeom prst="round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BA43335-564F-D474-125F-FC08FEFDE233}"/>
              </a:ext>
            </a:extLst>
          </p:cNvPr>
          <p:cNvSpPr txBox="1"/>
          <p:nvPr/>
        </p:nvSpPr>
        <p:spPr>
          <a:xfrm>
            <a:off x="4479000" y="2438056"/>
            <a:ext cx="3000452" cy="369332"/>
          </a:xfrm>
          <a:prstGeom prst="rect">
            <a:avLst/>
          </a:prstGeom>
          <a:noFill/>
        </p:spPr>
        <p:txBody>
          <a:bodyPr wrap="square" rtlCol="0">
            <a:spAutoFit/>
          </a:bodyPr>
          <a:lstStyle/>
          <a:p>
            <a:pPr algn="ctr"/>
            <a:r>
              <a:rPr lang="en-US" b="1">
                <a:solidFill>
                  <a:srgbClr val="C00000"/>
                </a:solidFill>
              </a:rPr>
              <a:t>Can we optimize this part?</a:t>
            </a:r>
          </a:p>
        </p:txBody>
      </p:sp>
    </p:spTree>
    <p:extLst>
      <p:ext uri="{BB962C8B-B14F-4D97-AF65-F5344CB8AC3E}">
        <p14:creationId xmlns:p14="http://schemas.microsoft.com/office/powerpoint/2010/main" val="128068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885E418-0837-A721-7677-7E0804A3B48A}"/>
              </a:ext>
            </a:extLst>
          </p:cNvPr>
          <p:cNvPicPr>
            <a:picLocks noGrp="1" noChangeAspect="1"/>
          </p:cNvPicPr>
          <p:nvPr>
            <p:ph idx="1"/>
          </p:nvPr>
        </p:nvPicPr>
        <p:blipFill>
          <a:blip r:embed="rId3"/>
          <a:stretch>
            <a:fillRect/>
          </a:stretch>
        </p:blipFill>
        <p:spPr>
          <a:xfrm>
            <a:off x="838200" y="2012950"/>
            <a:ext cx="10515600" cy="3286125"/>
          </a:xfrm>
        </p:spPr>
      </p:pic>
      <p:sp>
        <p:nvSpPr>
          <p:cNvPr id="2" name="Title 1">
            <a:extLst>
              <a:ext uri="{FF2B5EF4-FFF2-40B4-BE49-F238E27FC236}">
                <a16:creationId xmlns:a16="http://schemas.microsoft.com/office/drawing/2014/main" id="{E5B3F457-20C2-819B-7ACA-82092975C49C}"/>
              </a:ext>
            </a:extLst>
          </p:cNvPr>
          <p:cNvSpPr>
            <a:spLocks noGrp="1"/>
          </p:cNvSpPr>
          <p:nvPr>
            <p:ph type="title"/>
          </p:nvPr>
        </p:nvSpPr>
        <p:spPr/>
        <p:txBody>
          <a:bodyPr/>
          <a:lstStyle/>
          <a:p>
            <a:r>
              <a:rPr lang="en-US"/>
              <a:t>Why Optimize Attention?</a:t>
            </a:r>
          </a:p>
        </p:txBody>
      </p:sp>
      <p:sp>
        <p:nvSpPr>
          <p:cNvPr id="3" name="Slide Number Placeholder 2">
            <a:extLst>
              <a:ext uri="{FF2B5EF4-FFF2-40B4-BE49-F238E27FC236}">
                <a16:creationId xmlns:a16="http://schemas.microsoft.com/office/drawing/2014/main" id="{628909B6-6CEC-4404-7404-356D0DB1EE60}"/>
              </a:ext>
            </a:extLst>
          </p:cNvPr>
          <p:cNvSpPr>
            <a:spLocks noGrp="1"/>
          </p:cNvSpPr>
          <p:nvPr>
            <p:ph type="sldNum" sz="quarter" idx="12"/>
          </p:nvPr>
        </p:nvSpPr>
        <p:spPr/>
        <p:txBody>
          <a:bodyPr/>
          <a:lstStyle/>
          <a:p>
            <a:fld id="{540F1414-8D08-AD42-BD03-FC55440D38D1}" type="slidenum">
              <a:rPr lang="en-US" smtClean="0"/>
              <a:t>9</a:t>
            </a:fld>
            <a:endParaRPr lang="en-US"/>
          </a:p>
        </p:txBody>
      </p:sp>
      <p:sp>
        <p:nvSpPr>
          <p:cNvPr id="5" name="Text Placeholder 4">
            <a:extLst>
              <a:ext uri="{FF2B5EF4-FFF2-40B4-BE49-F238E27FC236}">
                <a16:creationId xmlns:a16="http://schemas.microsoft.com/office/drawing/2014/main" id="{F81F0948-63C8-8BF8-942A-8E3B93FC679C}"/>
              </a:ext>
            </a:extLst>
          </p:cNvPr>
          <p:cNvSpPr>
            <a:spLocks noGrp="1"/>
          </p:cNvSpPr>
          <p:nvPr>
            <p:ph type="body" idx="14"/>
          </p:nvPr>
        </p:nvSpPr>
        <p:spPr/>
        <p:txBody>
          <a:bodyPr/>
          <a:lstStyle/>
          <a:p>
            <a:r>
              <a:rPr lang="en-US" sz="2400"/>
              <a:t>Attention is the biggest bottleneck at large context lengths.</a:t>
            </a:r>
          </a:p>
        </p:txBody>
      </p:sp>
      <p:sp>
        <p:nvSpPr>
          <p:cNvPr id="14" name="Rectangle: Rounded Corners 23">
            <a:extLst>
              <a:ext uri="{FF2B5EF4-FFF2-40B4-BE49-F238E27FC236}">
                <a16:creationId xmlns:a16="http://schemas.microsoft.com/office/drawing/2014/main" id="{99DDFE34-DDFA-E65A-51DE-F181D09B612A}"/>
              </a:ext>
            </a:extLst>
          </p:cNvPr>
          <p:cNvSpPr/>
          <p:nvPr/>
        </p:nvSpPr>
        <p:spPr>
          <a:xfrm>
            <a:off x="2002970" y="3984172"/>
            <a:ext cx="5633279" cy="620487"/>
          </a:xfrm>
          <a:prstGeom prst="roundRect">
            <a:avLst/>
          </a:prstGeom>
          <a:noFill/>
          <a:ln w="381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5631C64-C07B-DB38-9DC4-8532286D987B}"/>
              </a:ext>
            </a:extLst>
          </p:cNvPr>
          <p:cNvSpPr txBox="1"/>
          <p:nvPr/>
        </p:nvSpPr>
        <p:spPr>
          <a:xfrm>
            <a:off x="3319383" y="3614840"/>
            <a:ext cx="3000452" cy="461665"/>
          </a:xfrm>
          <a:prstGeom prst="rect">
            <a:avLst/>
          </a:prstGeom>
          <a:noFill/>
        </p:spPr>
        <p:txBody>
          <a:bodyPr wrap="square" rtlCol="0">
            <a:spAutoFit/>
          </a:bodyPr>
          <a:lstStyle/>
          <a:p>
            <a:pPr algn="ctr"/>
            <a:r>
              <a:rPr lang="en-US" sz="2400" b="1" dirty="0">
                <a:solidFill>
                  <a:srgbClr val="C00000"/>
                </a:solidFill>
              </a:rPr>
              <a:t>60% of overall time</a:t>
            </a:r>
          </a:p>
        </p:txBody>
      </p:sp>
      <p:sp>
        <p:nvSpPr>
          <p:cNvPr id="6" name="TextBox 5">
            <a:extLst>
              <a:ext uri="{FF2B5EF4-FFF2-40B4-BE49-F238E27FC236}">
                <a16:creationId xmlns:a16="http://schemas.microsoft.com/office/drawing/2014/main" id="{2B69FDA3-D797-673F-CB1C-ADCAE8A805D3}"/>
              </a:ext>
            </a:extLst>
          </p:cNvPr>
          <p:cNvSpPr txBox="1"/>
          <p:nvPr/>
        </p:nvSpPr>
        <p:spPr>
          <a:xfrm>
            <a:off x="2732974" y="5299075"/>
            <a:ext cx="7792565" cy="369332"/>
          </a:xfrm>
          <a:prstGeom prst="rect">
            <a:avLst/>
          </a:prstGeom>
          <a:noFill/>
        </p:spPr>
        <p:txBody>
          <a:bodyPr wrap="square">
            <a:spAutoFit/>
          </a:bodyPr>
          <a:lstStyle/>
          <a:p>
            <a:r>
              <a:rPr lang="en-US" dirty="0"/>
              <a:t>Model: Llama-3-8B, Hardware A100 x 2, Decode Batch Size: 60 </a:t>
            </a:r>
          </a:p>
        </p:txBody>
      </p:sp>
    </p:spTree>
    <p:extLst>
      <p:ext uri="{BB962C8B-B14F-4D97-AF65-F5344CB8AC3E}">
        <p14:creationId xmlns:p14="http://schemas.microsoft.com/office/powerpoint/2010/main" val="232543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2510</TotalTime>
  <Words>3625</Words>
  <Application>Microsoft Macintosh PowerPoint</Application>
  <PresentationFormat>Widescreen</PresentationFormat>
  <Paragraphs>513</Paragraphs>
  <Slides>33</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Aptos</vt:lpstr>
      <vt:lpstr>Aptos Display</vt:lpstr>
      <vt:lpstr>Arial</vt:lpstr>
      <vt:lpstr>Courier New</vt:lpstr>
      <vt:lpstr>Encode Sans Normal Black</vt:lpstr>
      <vt:lpstr>Open Sans</vt:lpstr>
      <vt:lpstr>Office Theme</vt:lpstr>
      <vt:lpstr>POD-Attention: Unlocking Full Prefill-Decode  Overlap for Faster LLM Inference</vt:lpstr>
      <vt:lpstr>Outline</vt:lpstr>
      <vt:lpstr>LLM Prefill</vt:lpstr>
      <vt:lpstr>LLM Decode</vt:lpstr>
      <vt:lpstr>LLM Hybrid Batching [Sarathi-Serve, OSDI’24]</vt:lpstr>
      <vt:lpstr>LLM Hybrid Batching – A Closer Look</vt:lpstr>
      <vt:lpstr>LLM Hybrid Batching – A Closer Look</vt:lpstr>
      <vt:lpstr>Our Goal With POD-Attention</vt:lpstr>
      <vt:lpstr>Why Optimize Attention?</vt:lpstr>
      <vt:lpstr>Opportunity: Resource (Under)utilization</vt:lpstr>
      <vt:lpstr>GPU Execution: CTA Scheduling</vt:lpstr>
      <vt:lpstr>GPU Execution: Warp Scheduling</vt:lpstr>
      <vt:lpstr>Fusing Prefill and Decode</vt:lpstr>
      <vt:lpstr>Known Methods of Kernel Fusion</vt:lpstr>
      <vt:lpstr>Naïve Kernel Fusion (CTA-Parallel)</vt:lpstr>
      <vt:lpstr>How Can We Address This?</vt:lpstr>
      <vt:lpstr>Introducing POD-Attention!</vt:lpstr>
      <vt:lpstr>POD-Attention: Fused kernels</vt:lpstr>
      <vt:lpstr>POD-Attention: SM-aware CTA scheduling</vt:lpstr>
      <vt:lpstr>POD-Attention: SM-aware CTA scheduling</vt:lpstr>
      <vt:lpstr>Attention-specific Optimizations</vt:lpstr>
      <vt:lpstr>POD-Attention Performance</vt:lpstr>
      <vt:lpstr>LLM Evaluation: Baselines and Workloads</vt:lpstr>
      <vt:lpstr>Online Inference Performance</vt:lpstr>
      <vt:lpstr>Summary</vt:lpstr>
      <vt:lpstr>Thank you</vt:lpstr>
      <vt:lpstr>Backup slides</vt:lpstr>
      <vt:lpstr>LLM Scheduling</vt:lpstr>
      <vt:lpstr>Kernel-parallel Execution with Streams</vt:lpstr>
      <vt:lpstr>Offline Inference Performance</vt:lpstr>
      <vt:lpstr>Online Inference Performance</vt:lpstr>
      <vt:lpstr>Steps to integrate POD-Attention</vt:lpstr>
      <vt:lpstr>Sensitivity: Scheduling style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Kamath (Business Guest)</dc:creator>
  <cp:lastModifiedBy>Aditya Kamath (Business Guest)</cp:lastModifiedBy>
  <cp:revision>27</cp:revision>
  <dcterms:created xsi:type="dcterms:W3CDTF">2025-03-07T21:10:20Z</dcterms:created>
  <dcterms:modified xsi:type="dcterms:W3CDTF">2025-04-11T21:22:34Z</dcterms:modified>
</cp:coreProperties>
</file>