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omments/comment3.xml" ContentType="application/vnd.openxmlformats-officedocument.presentationml.comments+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comments/comment4.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5.xml" ContentType="application/vnd.openxmlformats-officedocument.presentationml.comments+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omments/comment6.xml" ContentType="application/vnd.openxmlformats-officedocument.presentationml.comments+xml"/>
  <Override PartName="/ppt/tags/tag17.xml" ContentType="application/vnd.openxmlformats-officedocument.presentationml.tags+xml"/>
  <Override PartName="/ppt/notesSlides/notesSlide3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omments/comment7.xml" ContentType="application/vnd.openxmlformats-officedocument.presentationml.comments+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672" r:id="rId5"/>
    <p:sldMasterId id="2147483684" r:id="rId6"/>
  </p:sldMasterIdLst>
  <p:notesMasterIdLst>
    <p:notesMasterId r:id="rId40"/>
  </p:notesMasterIdLst>
  <p:sldIdLst>
    <p:sldId id="257" r:id="rId7"/>
    <p:sldId id="258" r:id="rId8"/>
    <p:sldId id="259" r:id="rId9"/>
    <p:sldId id="287" r:id="rId10"/>
    <p:sldId id="260" r:id="rId11"/>
    <p:sldId id="261" r:id="rId12"/>
    <p:sldId id="288" r:id="rId13"/>
    <p:sldId id="278" r:id="rId14"/>
    <p:sldId id="266" r:id="rId15"/>
    <p:sldId id="280" r:id="rId16"/>
    <p:sldId id="284" r:id="rId17"/>
    <p:sldId id="263" r:id="rId18"/>
    <p:sldId id="265" r:id="rId19"/>
    <p:sldId id="267" r:id="rId20"/>
    <p:sldId id="285" r:id="rId21"/>
    <p:sldId id="281" r:id="rId22"/>
    <p:sldId id="289" r:id="rId23"/>
    <p:sldId id="286" r:id="rId24"/>
    <p:sldId id="292" r:id="rId25"/>
    <p:sldId id="290" r:id="rId26"/>
    <p:sldId id="269" r:id="rId27"/>
    <p:sldId id="270" r:id="rId28"/>
    <p:sldId id="282" r:id="rId29"/>
    <p:sldId id="271" r:id="rId30"/>
    <p:sldId id="294" r:id="rId31"/>
    <p:sldId id="296" r:id="rId32"/>
    <p:sldId id="297" r:id="rId33"/>
    <p:sldId id="293" r:id="rId34"/>
    <p:sldId id="272" r:id="rId35"/>
    <p:sldId id="273" r:id="rId36"/>
    <p:sldId id="291" r:id="rId37"/>
    <p:sldId id="274" r:id="rId38"/>
    <p:sldId id="27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 Pandey" initials="SP" lastIdx="2" clrIdx="0">
    <p:extLst>
      <p:ext uri="{19B8F6BF-5375-455C-9EA6-DF929625EA0E}">
        <p15:presenceInfo xmlns:p15="http://schemas.microsoft.com/office/powerpoint/2012/main" userId="Shweta Pandey" providerId="None"/>
      </p:ext>
    </p:extLst>
  </p:cmAuthor>
  <p:cmAuthor id="2" name="Arkaprava Basu" initials="AB" lastIdx="9" clrIdx="1">
    <p:extLst>
      <p:ext uri="{19B8F6BF-5375-455C-9EA6-DF929625EA0E}">
        <p15:presenceInfo xmlns:p15="http://schemas.microsoft.com/office/powerpoint/2012/main" userId="S::arkapravab@IISc.ac.in::82f39501-c5b2-4bfb-87c3-f17ca74c00b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66"/>
    <a:srgbClr val="FF8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337CF2-9DBD-4925-B917-178B0FAB2924}" v="22" vWet="24" dt="2023-03-20T11:41:10.634"/>
    <p1510:client id="{567DA773-3ADC-A141-A701-EC38A6DF5B09}" v="2302" dt="2023-03-26T18:37:01.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451"/>
  </p:normalViewPr>
  <p:slideViewPr>
    <p:cSldViewPr snapToGrid="0">
      <p:cViewPr varScale="1">
        <p:scale>
          <a:sx n="95" d="100"/>
          <a:sy n="95"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33906868818774"/>
          <c:y val="0.17250457147233217"/>
          <c:w val="0.86366093131181232"/>
          <c:h val="0.65112266045885892"/>
        </c:manualLayout>
      </c:layout>
      <c:barChart>
        <c:barDir val="col"/>
        <c:grouping val="clustered"/>
        <c:varyColors val="0"/>
        <c:ser>
          <c:idx val="0"/>
          <c:order val="0"/>
          <c:tx>
            <c:strRef>
              <c:f>Sheet1!$H$1</c:f>
              <c:strCache>
                <c:ptCount val="1"/>
                <c:pt idx="0">
                  <c:v>GPM</c:v>
                </c:pt>
              </c:strCache>
            </c:strRef>
          </c:tx>
          <c:spPr>
            <a:solidFill>
              <a:schemeClr val="bg1">
                <a:lumMod val="85000"/>
              </a:schemeClr>
            </a:solidFill>
            <a:ln>
              <a:solidFill>
                <a:schemeClr val="tx1"/>
              </a:solidFill>
            </a:ln>
            <a:effectLst/>
          </c:spPr>
          <c:invertIfNegative val="0"/>
          <c:val>
            <c:numRef>
              <c:f>Sheet1!$H$2:$H$8</c:f>
              <c:numCache>
                <c:formatCode>General</c:formatCode>
                <c:ptCount val="7"/>
                <c:pt idx="0">
                  <c:v>1</c:v>
                </c:pt>
                <c:pt idx="1">
                  <c:v>1</c:v>
                </c:pt>
                <c:pt idx="2">
                  <c:v>1</c:v>
                </c:pt>
                <c:pt idx="3">
                  <c:v>1</c:v>
                </c:pt>
                <c:pt idx="4">
                  <c:v>1</c:v>
                </c:pt>
                <c:pt idx="5">
                  <c:v>1</c:v>
                </c:pt>
                <c:pt idx="6">
                  <c:v>1</c:v>
                </c:pt>
              </c:numCache>
            </c:numRef>
          </c:val>
          <c:extLst>
            <c:ext xmlns:c16="http://schemas.microsoft.com/office/drawing/2014/chart" uri="{C3380CC4-5D6E-409C-BE32-E72D297353CC}">
              <c16:uniqueId val="{00000006-7D8B-A542-8A83-15962A761412}"/>
            </c:ext>
          </c:extLst>
        </c:ser>
        <c:ser>
          <c:idx val="11"/>
          <c:order val="2"/>
          <c:tx>
            <c:strRef>
              <c:f>Sheet1!$J$1</c:f>
              <c:strCache>
                <c:ptCount val="1"/>
                <c:pt idx="0">
                  <c:v>SBRP</c:v>
                </c:pt>
              </c:strCache>
              <c:extLst xmlns:c15="http://schemas.microsoft.com/office/drawing/2012/chart"/>
            </c:strRef>
          </c:tx>
          <c:spPr>
            <a:solidFill>
              <a:schemeClr val="accent2"/>
            </a:solidFill>
            <a:ln>
              <a:solidFill>
                <a:schemeClr val="tx1"/>
              </a:solidFill>
            </a:ln>
            <a:effectLst/>
          </c:spPr>
          <c:invertIfNegative val="0"/>
          <c:cat>
            <c:strRef>
              <c:f>Sheet1!$A$2:$A$8</c:f>
              <c:strCache>
                <c:ptCount val="7"/>
                <c:pt idx="0">
                  <c:v>gpKVS</c:v>
                </c:pt>
                <c:pt idx="1">
                  <c:v>HM</c:v>
                </c:pt>
                <c:pt idx="2">
                  <c:v>SRAD</c:v>
                </c:pt>
                <c:pt idx="3">
                  <c:v>Red</c:v>
                </c:pt>
                <c:pt idx="4">
                  <c:v>MQ</c:v>
                </c:pt>
                <c:pt idx="5">
                  <c:v>Scan</c:v>
                </c:pt>
                <c:pt idx="6">
                  <c:v>Mean</c:v>
                </c:pt>
              </c:strCache>
              <c:extLst xmlns:c15="http://schemas.microsoft.com/office/drawing/2012/chart"/>
            </c:strRef>
          </c:cat>
          <c:val>
            <c:numRef>
              <c:f>Sheet1!$J$2:$J$8</c:f>
              <c:numCache>
                <c:formatCode>General</c:formatCode>
                <c:ptCount val="7"/>
                <c:pt idx="0">
                  <c:v>2.7192391610405244</c:v>
                </c:pt>
                <c:pt idx="1">
                  <c:v>2.343752610036371</c:v>
                </c:pt>
                <c:pt idx="2">
                  <c:v>2.711237590732205</c:v>
                </c:pt>
                <c:pt idx="3">
                  <c:v>3.4532969679990853</c:v>
                </c:pt>
                <c:pt idx="4">
                  <c:v>2.5551777693455193</c:v>
                </c:pt>
                <c:pt idx="5">
                  <c:v>2.2477002845860206</c:v>
                </c:pt>
                <c:pt idx="6">
                  <c:v>2.6453716814017056</c:v>
                </c:pt>
              </c:numCache>
              <c:extLst xmlns:c15="http://schemas.microsoft.com/office/drawing/2012/chart"/>
            </c:numRef>
          </c:val>
          <c:extLst xmlns:c15="http://schemas.microsoft.com/office/drawing/2012/chart">
            <c:ext xmlns:c16="http://schemas.microsoft.com/office/drawing/2014/chart" uri="{C3380CC4-5D6E-409C-BE32-E72D297353CC}">
              <c16:uniqueId val="{00000005-7D8B-A542-8A83-15962A761412}"/>
            </c:ext>
          </c:extLst>
        </c:ser>
        <c:dLbls>
          <c:showLegendKey val="0"/>
          <c:showVal val="0"/>
          <c:showCatName val="0"/>
          <c:showSerName val="0"/>
          <c:showPercent val="0"/>
          <c:showBubbleSize val="0"/>
        </c:dLbls>
        <c:gapWidth val="159"/>
        <c:overlap val="-42"/>
        <c:axId val="1914693120"/>
        <c:axId val="1880226832"/>
        <c:extLst>
          <c:ext xmlns:c15="http://schemas.microsoft.com/office/drawing/2012/chart" uri="{02D57815-91ED-43cb-92C2-25804820EDAC}">
            <c15:filteredBarSeries>
              <c15:ser>
                <c:idx val="8"/>
                <c:order val="1"/>
                <c:tx>
                  <c:strRef>
                    <c:extLst>
                      <c:ext uri="{02D57815-91ED-43cb-92C2-25804820EDAC}">
                        <c15:formulaRef>
                          <c15:sqref>Sheet1!$I$1</c15:sqref>
                        </c15:formulaRef>
                      </c:ext>
                    </c:extLst>
                    <c:strCache>
                      <c:ptCount val="1"/>
                      <c:pt idx="0">
                        <c:v>SBRP-far</c:v>
                      </c:pt>
                    </c:strCache>
                  </c:strRef>
                </c:tx>
                <c:spPr>
                  <a:solidFill>
                    <a:schemeClr val="accent4"/>
                  </a:solidFill>
                  <a:ln>
                    <a:solidFill>
                      <a:schemeClr val="tx1"/>
                    </a:solidFill>
                  </a:ln>
                  <a:effectLst/>
                </c:spPr>
                <c:invertIfNegative val="0"/>
                <c:cat>
                  <c:strRef>
                    <c:extLst>
                      <c:ext uri="{02D57815-91ED-43cb-92C2-25804820EDAC}">
                        <c15:formulaRef>
                          <c15:sqref>Sheet1!$A$2:$A$8</c15:sqref>
                        </c15:formulaRef>
                      </c:ext>
                    </c:extLst>
                    <c:strCache>
                      <c:ptCount val="7"/>
                      <c:pt idx="0">
                        <c:v>gpKVS</c:v>
                      </c:pt>
                      <c:pt idx="1">
                        <c:v>HM</c:v>
                      </c:pt>
                      <c:pt idx="2">
                        <c:v>SRAD</c:v>
                      </c:pt>
                      <c:pt idx="3">
                        <c:v>Red</c:v>
                      </c:pt>
                      <c:pt idx="4">
                        <c:v>MQ</c:v>
                      </c:pt>
                      <c:pt idx="5">
                        <c:v>Scan</c:v>
                      </c:pt>
                      <c:pt idx="6">
                        <c:v>Mean</c:v>
                      </c:pt>
                    </c:strCache>
                  </c:strRef>
                </c:cat>
                <c:val>
                  <c:numRef>
                    <c:extLst>
                      <c:ext uri="{02D57815-91ED-43cb-92C2-25804820EDAC}">
                        <c15:formulaRef>
                          <c15:sqref>Sheet1!$I$2:$I$8</c15:sqref>
                        </c15:formulaRef>
                      </c:ext>
                    </c:extLst>
                    <c:numCache>
                      <c:formatCode>General</c:formatCode>
                      <c:ptCount val="7"/>
                      <c:pt idx="0">
                        <c:v>1.1020244933480536</c:v>
                      </c:pt>
                      <c:pt idx="1">
                        <c:v>1.0540053744097446</c:v>
                      </c:pt>
                      <c:pt idx="2">
                        <c:v>0.98610927737827014</c:v>
                      </c:pt>
                      <c:pt idx="3">
                        <c:v>2.2118026065454841</c:v>
                      </c:pt>
                      <c:pt idx="4">
                        <c:v>1.1011131997253434</c:v>
                      </c:pt>
                      <c:pt idx="5">
                        <c:v>1.1100495599889653</c:v>
                      </c:pt>
                      <c:pt idx="6">
                        <c:v>1.2072947258006781</c:v>
                      </c:pt>
                    </c:numCache>
                  </c:numRef>
                </c:val>
                <c:extLst>
                  <c:ext xmlns:c16="http://schemas.microsoft.com/office/drawing/2014/chart" uri="{C3380CC4-5D6E-409C-BE32-E72D297353CC}">
                    <c16:uniqueId val="{00000002-7D8B-A542-8A83-15962A761412}"/>
                  </c:ext>
                </c:extLst>
              </c15:ser>
            </c15:filteredBarSeries>
          </c:ext>
        </c:extLst>
      </c:barChart>
      <c:catAx>
        <c:axId val="19146931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1880226832"/>
        <c:crossesAt val="0"/>
        <c:auto val="1"/>
        <c:lblAlgn val="ctr"/>
        <c:lblOffset val="100"/>
        <c:noMultiLvlLbl val="0"/>
      </c:catAx>
      <c:valAx>
        <c:axId val="1880226832"/>
        <c:scaling>
          <c:orientation val="minMax"/>
          <c:max val="3.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1" i="0" u="none" strike="noStrike" kern="1200" baseline="0">
                    <a:solidFill>
                      <a:schemeClr val="tx1"/>
                    </a:solidFill>
                    <a:latin typeface="+mn-lt"/>
                    <a:ea typeface="+mn-ea"/>
                    <a:cs typeface="+mn-cs"/>
                  </a:defRPr>
                </a:pPr>
                <a:r>
                  <a:rPr lang="en-US"/>
                  <a:t>Normalized</a:t>
                </a:r>
                <a:r>
                  <a:rPr lang="en-US" baseline="0"/>
                  <a:t> speedup </a:t>
                </a:r>
                <a:endParaRPr lang="en-IN"/>
              </a:p>
            </c:rich>
          </c:tx>
          <c:layout>
            <c:manualLayout>
              <c:xMode val="edge"/>
              <c:yMode val="edge"/>
              <c:x val="9.6428571428571429E-4"/>
              <c:y val="0.10892569782877803"/>
            </c:manualLayout>
          </c:layout>
          <c:overlay val="0"/>
          <c:spPr>
            <a:noFill/>
            <a:ln>
              <a:noFill/>
            </a:ln>
            <a:effectLst/>
          </c:spPr>
          <c:txPr>
            <a:bodyPr rot="-54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crossAx val="1914693120"/>
        <c:crosses val="autoZero"/>
        <c:crossBetween val="between"/>
        <c:minorUnit val="0.5"/>
      </c:valAx>
      <c:spPr>
        <a:noFill/>
        <a:ln>
          <a:noFill/>
        </a:ln>
        <a:effectLst/>
      </c:spPr>
    </c:plotArea>
    <c:legend>
      <c:legendPos val="t"/>
      <c:layout>
        <c:manualLayout>
          <c:xMode val="edge"/>
          <c:yMode val="edge"/>
          <c:x val="0.24338805689829424"/>
          <c:y val="6.6858608087802995E-4"/>
          <c:w val="0.55044282251316523"/>
          <c:h val="0.12144548070619013"/>
        </c:manualLayout>
      </c:layout>
      <c:overlay val="1"/>
      <c:spPr>
        <a:noFill/>
        <a:ln>
          <a:noFill/>
        </a:ln>
        <a:effectLst/>
      </c:spPr>
      <c:txPr>
        <a:bodyPr rot="0" spcFirstLastPara="1" vertOverflow="ellipsis" vert="horz" wrap="square" anchor="ctr" anchorCtr="1"/>
        <a:lstStyle/>
        <a:p>
          <a:pPr>
            <a:defRPr sz="28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sz="2800" b="1">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2" dt="2023-03-20T16:32:29.719" idx="1">
    <p:pos x="5292" y="1176"/>
    <p:text>[@Shweta Pandey]: exapand to Persistent Memory (PM)</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3-04T11:03:51.493" idx="1">
    <p:pos x="10" y="10"/>
    <p:text>We can start with Intel optane image, add memory-based semantics SSD image and CXL persistent memory pool image later as we discuss them.</p:text>
    <p:extLst>
      <p:ext uri="{C676402C-5697-4E1C-873F-D02D1690AC5C}">
        <p15:threadingInfo xmlns:p15="http://schemas.microsoft.com/office/powerpoint/2012/main" timeZoneBias="-330"/>
      </p:ext>
    </p:extLst>
  </p:cm>
  <p:cm authorId="1" dt="2023-03-04T11:05:29.003" idx="2">
    <p:pos x="10" y="146"/>
    <p:text>Explain that while our system currently is evaluated with "existing" PM technology, it is applicable for upcoming PM techs too.</p:text>
    <p:extLst>
      <p:ext uri="{C676402C-5697-4E1C-873F-D02D1690AC5C}">
        <p15:threadingInfo xmlns:p15="http://schemas.microsoft.com/office/powerpoint/2012/main" timeZoneBias="-330">
          <p15:parentCm authorId="1" idx="1"/>
        </p15:threadingInfo>
      </p:ext>
    </p:extLst>
  </p:cm>
  <p:cm authorId="2" dt="2023-03-20T16:33:39.104" idx="2">
    <p:pos x="106" y="106"/>
    <p:text>[@Shweta Pandey]: put image credit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3-03-20T16:34:27.307" idx="3">
    <p:pos x="10" y="10"/>
    <p:text>[@Shweta Pandey]: On CXL discussion, after mentoning global persiste flush, say that it reflects expecation of wider availability of CXL-attaced PM</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3-03-20T16:46:13.219" idx="4">
    <p:pos x="10" y="10"/>
    <p:text>[@Shweta Pandey]: can we quickly mention what ofence or dfence does?</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3-03-20T16:47:35.282" idx="5">
    <p:pos x="4504" y="1234"/>
    <p:text>[@Shweta Pandey]: Put a lane? (double line may be)</p:text>
    <p:extLst>
      <p:ext uri="{C676402C-5697-4E1C-873F-D02D1690AC5C}">
        <p15:threadingInfo xmlns:p15="http://schemas.microsoft.com/office/powerpoint/2012/main" timeZoneBias="-330"/>
      </p:ext>
    </p:extLst>
  </p:cm>
  <p:cm authorId="2" dt="2023-03-20T16:47:59.811" idx="6">
    <p:pos x="2668" y="3616"/>
    <p:text>Write programming hierarchy</p:text>
    <p:extLst>
      <p:ext uri="{C676402C-5697-4E1C-873F-D02D1690AC5C}">
        <p15:threadingInfo xmlns:p15="http://schemas.microsoft.com/office/powerpoint/2012/main" timeZoneBias="-330"/>
      </p:ext>
    </p:extLst>
  </p:cm>
  <p:cm authorId="2" dt="2023-03-20T16:48:16.071" idx="7">
    <p:pos x="4474" y="3496"/>
    <p:text>Write hardware hirerachy</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3-03-20T16:52:01.506" idx="8">
    <p:pos x="10" y="10"/>
    <p:text>Remind people again what GPM is [@Shweta Pandey]</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23-03-20T16:53:53.713" idx="9">
    <p:pos x="7004" y="1065"/>
    <p:text>Say that beyond provciding a framework for reasoning about correctness of recoverability, SBRP helps improve performance too [@Shweta Pandey]</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B2D4CE-DD4F-4610-B15B-F18D50B9C159}" type="datetimeFigureOut">
              <a:rPr lang="en-IN" smtClean="0"/>
              <a:t>31/03/23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3EA2E-4D5A-4A04-9126-ACA277D690D5}" type="slidenum">
              <a:rPr lang="en-IN" smtClean="0"/>
              <a:t>‹#›</a:t>
            </a:fld>
            <a:endParaRPr lang="en-IN"/>
          </a:p>
        </p:txBody>
      </p:sp>
    </p:spTree>
    <p:extLst>
      <p:ext uri="{BB962C8B-B14F-4D97-AF65-F5344CB8AC3E}">
        <p14:creationId xmlns:p14="http://schemas.microsoft.com/office/powerpoint/2010/main" val="2446727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BB225C-EF73-4F18-8E11-CA5282D1FBEC}" type="slidenum">
              <a:rPr lang="en-IN" smtClean="0"/>
              <a:t>1</a:t>
            </a:fld>
            <a:endParaRPr lang="en-IN"/>
          </a:p>
        </p:txBody>
      </p:sp>
    </p:spTree>
    <p:extLst>
      <p:ext uri="{BB962C8B-B14F-4D97-AF65-F5344CB8AC3E}">
        <p14:creationId xmlns:p14="http://schemas.microsoft.com/office/powerpoint/2010/main" val="2447320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Secondly, CPU persistency models rely on global ordering of persists, which is not well-suited for the GPU’s highly parallel architecture. Furthermore, GPU applications may require PMO both within and across </a:t>
            </a:r>
            <a:r>
              <a:rPr lang="en-US" sz="1800" b="0" i="0" u="none" strike="noStrike" err="1">
                <a:solidFill>
                  <a:srgbClr val="000000"/>
                </a:solidFill>
                <a:effectLst/>
                <a:latin typeface="Arial" panose="020B0604020202020204" pitchFamily="34" charset="0"/>
              </a:rPr>
              <a:t>threadblocks</a:t>
            </a:r>
            <a:r>
              <a:rPr lang="en-US" sz="1800" b="0" i="0" u="none" strike="noStrike">
                <a:solidFill>
                  <a:srgbClr val="000000"/>
                </a:solidFill>
                <a:effectLst/>
                <a:latin typeface="Arial" panose="020B0604020202020204" pitchFamily="34" charset="0"/>
              </a:rPr>
              <a:t>. Hence, only globally ordering persists is not just expensive but also unnecessary.</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10</a:t>
            </a:fld>
            <a:endParaRPr lang="en-IN"/>
          </a:p>
        </p:txBody>
      </p:sp>
    </p:spTree>
    <p:extLst>
      <p:ext uri="{BB962C8B-B14F-4D97-AF65-F5344CB8AC3E}">
        <p14:creationId xmlns:p14="http://schemas.microsoft.com/office/powerpoint/2010/main" val="2810349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Finally, GPU programs require very high bandwidth and issue persists in bursts. However, as PM offers lower bandwidth than what is demanded by GPUs, buffering of persists is necessary for GPU kernels.</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11</a:t>
            </a:fld>
            <a:endParaRPr lang="en-IN"/>
          </a:p>
        </p:txBody>
      </p:sp>
    </p:spTree>
    <p:extLst>
      <p:ext uri="{BB962C8B-B14F-4D97-AF65-F5344CB8AC3E}">
        <p14:creationId xmlns:p14="http://schemas.microsoft.com/office/powerpoint/2010/main" val="2229463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While CPU persistency models propose buffers for performance, traditional CPU buffers are not scalable for GPUs. Sharing a single buffer among all processors is not feasible and makes it almost impossible to track ordering across persists. </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12</a:t>
            </a:fld>
            <a:endParaRPr lang="en-IN"/>
          </a:p>
        </p:txBody>
      </p:sp>
    </p:spTree>
    <p:extLst>
      <p:ext uri="{BB962C8B-B14F-4D97-AF65-F5344CB8AC3E}">
        <p14:creationId xmlns:p14="http://schemas.microsoft.com/office/powerpoint/2010/main" val="2665288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Alternatively, a per-thread buffer would incur massive hardware overheads due to the hundreds of thousands of concurrent GPU threads. It would also make the detection and enforcement of inter-thread PMO difficult. </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13</a:t>
            </a:fld>
            <a:endParaRPr lang="en-IN"/>
          </a:p>
        </p:txBody>
      </p:sp>
    </p:spTree>
    <p:extLst>
      <p:ext uri="{BB962C8B-B14F-4D97-AF65-F5344CB8AC3E}">
        <p14:creationId xmlns:p14="http://schemas.microsoft.com/office/powerpoint/2010/main" val="1723635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To summarize, CPU persistency models are not suitable for GPUs. One, in the absence of coherent L1 caches, GPU models cannot easily communicate inter-thread PMO. Two, global communication of persists is expensive and often unnecessary. Three, naive extensions of CPU persist buffers are impractical for GPUs. Therefore, a formal GPU persistency model that caters to the GPU's unique architecture is essential for high-performance computing</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14</a:t>
            </a:fld>
            <a:endParaRPr lang="en-IN"/>
          </a:p>
        </p:txBody>
      </p:sp>
    </p:spTree>
    <p:extLst>
      <p:ext uri="{BB962C8B-B14F-4D97-AF65-F5344CB8AC3E}">
        <p14:creationId xmlns:p14="http://schemas.microsoft.com/office/powerpoint/2010/main" val="2578495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To this end, we propose Scoped Buffered Release Persistency or SBRP.</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15</a:t>
            </a:fld>
            <a:endParaRPr lang="en-IN"/>
          </a:p>
        </p:txBody>
      </p:sp>
    </p:spTree>
    <p:extLst>
      <p:ext uri="{BB962C8B-B14F-4D97-AF65-F5344CB8AC3E}">
        <p14:creationId xmlns:p14="http://schemas.microsoft.com/office/powerpoint/2010/main" val="412732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provide persist acquire-release operations, which help the programmer to explicitly define the inter-thread PMO as shown. Thus, we do not depend on coherence messages for tracking inter-thread PMO. These instructions are not foreign to GPU programmers. We borrow existing </a:t>
            </a:r>
            <a:r>
              <a:rPr lang="en-US" sz="1800" b="0" i="0" u="none" strike="noStrike" err="1">
                <a:solidFill>
                  <a:srgbClr val="000000"/>
                </a:solidFill>
                <a:effectLst/>
                <a:latin typeface="Arial" panose="020B0604020202020204" pitchFamily="34" charset="0"/>
              </a:rPr>
              <a:t>ofence</a:t>
            </a:r>
            <a:r>
              <a:rPr lang="en-US" sz="1800" b="0" i="0" u="none" strike="noStrike">
                <a:solidFill>
                  <a:srgbClr val="000000"/>
                </a:solidFill>
                <a:effectLst/>
                <a:latin typeface="Arial" panose="020B0604020202020204" pitchFamily="34" charset="0"/>
              </a:rPr>
              <a:t> and </a:t>
            </a:r>
            <a:r>
              <a:rPr lang="en-US" sz="1800" b="0" i="0" u="none" strike="noStrike" err="1">
                <a:solidFill>
                  <a:srgbClr val="000000"/>
                </a:solidFill>
                <a:effectLst/>
                <a:latin typeface="Arial" panose="020B0604020202020204" pitchFamily="34" charset="0"/>
              </a:rPr>
              <a:t>dfence</a:t>
            </a:r>
            <a:r>
              <a:rPr lang="en-US" sz="1800" b="0" i="0" u="none" strike="noStrike">
                <a:solidFill>
                  <a:srgbClr val="000000"/>
                </a:solidFill>
                <a:effectLst/>
                <a:latin typeface="Arial" panose="020B0604020202020204" pitchFamily="34" charset="0"/>
              </a:rPr>
              <a:t> operations for intra-thread order. </a:t>
            </a:r>
            <a:r>
              <a:rPr lang="en-US" sz="1800" b="0" i="0" u="none" strike="noStrike" err="1">
                <a:solidFill>
                  <a:srgbClr val="000000"/>
                </a:solidFill>
                <a:effectLst/>
                <a:latin typeface="Arial" panose="020B0604020202020204" pitchFamily="34" charset="0"/>
              </a:rPr>
              <a:t>ofence</a:t>
            </a:r>
            <a:r>
              <a:rPr lang="en-US" sz="1800" b="0" i="0" u="none" strike="noStrike">
                <a:solidFill>
                  <a:srgbClr val="000000"/>
                </a:solidFill>
                <a:effectLst/>
                <a:latin typeface="Arial" panose="020B0604020202020204" pitchFamily="34" charset="0"/>
              </a:rPr>
              <a:t> provides the basic intra-thread ordering guarantee. </a:t>
            </a:r>
            <a:r>
              <a:rPr lang="en-US" sz="1800" b="0" i="0" u="none" strike="noStrike" err="1">
                <a:solidFill>
                  <a:srgbClr val="000000"/>
                </a:solidFill>
                <a:effectLst/>
                <a:latin typeface="Arial" panose="020B0604020202020204" pitchFamily="34" charset="0"/>
              </a:rPr>
              <a:t>Dfence</a:t>
            </a:r>
            <a:r>
              <a:rPr lang="en-US" sz="1800" b="0" i="0" u="none" strike="noStrike">
                <a:solidFill>
                  <a:srgbClr val="000000"/>
                </a:solidFill>
                <a:effectLst/>
                <a:latin typeface="Arial" panose="020B0604020202020204" pitchFamily="34" charset="0"/>
              </a:rPr>
              <a:t> provides a stronger guarantee that all data prior to the operation has been persisted.</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16</a:t>
            </a:fld>
            <a:endParaRPr lang="en-IN"/>
          </a:p>
        </p:txBody>
      </p:sp>
    </p:spTree>
    <p:extLst>
      <p:ext uri="{BB962C8B-B14F-4D97-AF65-F5344CB8AC3E}">
        <p14:creationId xmlns:p14="http://schemas.microsoft.com/office/powerpoint/2010/main" val="1232595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Next, to avoid globally ordering persists, we take cue from GPU’s memory consistency model. </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17</a:t>
            </a:fld>
            <a:endParaRPr lang="en-IN"/>
          </a:p>
        </p:txBody>
      </p:sp>
    </p:spTree>
    <p:extLst>
      <p:ext uri="{BB962C8B-B14F-4D97-AF65-F5344CB8AC3E}">
        <p14:creationId xmlns:p14="http://schemas.microsoft.com/office/powerpoint/2010/main" val="3613247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a:solidFill>
                  <a:srgbClr val="000000"/>
                </a:solidFill>
                <a:effectLst/>
                <a:latin typeface="Arial" panose="020B0604020202020204" pitchFamily="34" charset="0"/>
              </a:rPr>
              <a:t>A GPU program arranges hundreds of thousands of concurrent threads in a hierarchy. It uses scopes to allow programmers to specify the subset of threads that should participate in synchronization. </a:t>
            </a:r>
            <a:r>
              <a:rPr lang="en-US">
                <a:solidFill>
                  <a:srgbClr val="000000"/>
                </a:solidFill>
                <a:latin typeface="Arial" panose="020B0604020202020204" pitchFamily="34" charset="0"/>
              </a:rPr>
              <a:t>Describe hardware</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18</a:t>
            </a:fld>
            <a:endParaRPr lang="en-IN"/>
          </a:p>
        </p:txBody>
      </p:sp>
    </p:spTree>
    <p:extLst>
      <p:ext uri="{BB962C8B-B14F-4D97-AF65-F5344CB8AC3E}">
        <p14:creationId xmlns:p14="http://schemas.microsoft.com/office/powerpoint/2010/main" val="293324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posit that GPU persistency models should similarly, support scopes to specify and enforce inter-thread PMO. In the example shown, threads within a </a:t>
            </a:r>
            <a:r>
              <a:rPr lang="en-US" sz="1800" b="0" i="0" u="none" strike="noStrike" err="1">
                <a:solidFill>
                  <a:srgbClr val="000000"/>
                </a:solidFill>
                <a:effectLst/>
                <a:latin typeface="Arial" panose="020B0604020202020204" pitchFamily="34" charset="0"/>
              </a:rPr>
              <a:t>threadblock</a:t>
            </a:r>
            <a:r>
              <a:rPr lang="en-US" sz="1800" b="0" i="0" u="none" strike="noStrike">
                <a:solidFill>
                  <a:srgbClr val="000000"/>
                </a:solidFill>
                <a:effectLst/>
                <a:latin typeface="Arial" panose="020B0604020202020204" pitchFamily="34" charset="0"/>
              </a:rPr>
              <a:t> issue block-scoped acquire-release operations for ordering.</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19</a:t>
            </a:fld>
            <a:endParaRPr lang="en-IN"/>
          </a:p>
        </p:txBody>
      </p:sp>
    </p:spTree>
    <p:extLst>
      <p:ext uri="{BB962C8B-B14F-4D97-AF65-F5344CB8AC3E}">
        <p14:creationId xmlns:p14="http://schemas.microsoft.com/office/powerpoint/2010/main" val="70981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Let me start with a brief summary of our work. </a:t>
            </a:r>
          </a:p>
          <a:p>
            <a:endParaRPr lang="en-US" sz="1800" b="0" i="0" u="none" strike="noStrike">
              <a:solidFill>
                <a:srgbClr val="000000"/>
              </a:solidFill>
              <a:effectLst/>
              <a:latin typeface="Arial" panose="020B0604020202020204" pitchFamily="34" charset="0"/>
            </a:endParaRPr>
          </a:p>
          <a:p>
            <a:r>
              <a:rPr lang="en-US" sz="1800" b="0" i="0" u="none" strike="noStrike">
                <a:solidFill>
                  <a:srgbClr val="000000"/>
                </a:solidFill>
                <a:effectLst/>
                <a:latin typeface="Arial" panose="020B0604020202020204" pitchFamily="34" charset="0"/>
              </a:rPr>
              <a:t>Prior work has shown that many applications can benefit from GPU's parallelism and the durability provided by Persistent Memories.</a:t>
            </a:r>
          </a:p>
          <a:p>
            <a:r>
              <a:rPr lang="en-US" sz="1800" b="0" i="0" u="none" strike="noStrike">
                <a:solidFill>
                  <a:srgbClr val="000000"/>
                </a:solidFill>
                <a:effectLst/>
                <a:latin typeface="Arial" panose="020B0604020202020204" pitchFamily="34" charset="0"/>
              </a:rPr>
              <a:t>However, it does not define a persistency model, which is crucial to write correct recoverable programs. </a:t>
            </a:r>
          </a:p>
          <a:p>
            <a:r>
              <a:rPr lang="en-US" sz="1800" b="0" i="0" u="none" strike="noStrike">
                <a:solidFill>
                  <a:srgbClr val="000000"/>
                </a:solidFill>
                <a:effectLst/>
                <a:latin typeface="Arial" panose="020B0604020202020204" pitchFamily="34" charset="0"/>
              </a:rPr>
              <a:t>We find that traditional CPU persistency models do not scale well for GPUs. </a:t>
            </a:r>
          </a:p>
          <a:p>
            <a:r>
              <a:rPr lang="en-US" sz="1800" b="0" i="0" u="none" strike="noStrike">
                <a:solidFill>
                  <a:srgbClr val="000000"/>
                </a:solidFill>
                <a:effectLst/>
                <a:latin typeface="Arial" panose="020B0604020202020204" pitchFamily="34" charset="0"/>
              </a:rPr>
              <a:t>To address this gap, we propose a persistency model which is optimized for the GPU’s highly parallel architecture.</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2</a:t>
            </a:fld>
            <a:endParaRPr lang="en-IN"/>
          </a:p>
        </p:txBody>
      </p:sp>
    </p:spTree>
    <p:extLst>
      <p:ext uri="{BB962C8B-B14F-4D97-AF65-F5344CB8AC3E}">
        <p14:creationId xmlns:p14="http://schemas.microsoft.com/office/powerpoint/2010/main" val="3681925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finally propose novel GPU persist buffers that allow us to bridge the gap between GPU’s bandwidth needs and the bandwidth sported by PMs.</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20</a:t>
            </a:fld>
            <a:endParaRPr lang="en-IN"/>
          </a:p>
        </p:txBody>
      </p:sp>
    </p:spTree>
    <p:extLst>
      <p:ext uri="{BB962C8B-B14F-4D97-AF65-F5344CB8AC3E}">
        <p14:creationId xmlns:p14="http://schemas.microsoft.com/office/powerpoint/2010/main" val="1740990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add a persist buffer per SM. Let us now take a deeper look to see how these unique buffers work.</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21</a:t>
            </a:fld>
            <a:endParaRPr lang="en-IN"/>
          </a:p>
        </p:txBody>
      </p:sp>
    </p:spTree>
    <p:extLst>
      <p:ext uri="{BB962C8B-B14F-4D97-AF65-F5344CB8AC3E}">
        <p14:creationId xmlns:p14="http://schemas.microsoft.com/office/powerpoint/2010/main" val="41224904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The buffers are closely coupled with the L1 cache. Each buffer entry contains three fields. The first is the "type" which indicates whether the buffer entry is for a persist operation, a fence operation, or a scoped acquire/release. The second field, the "L1 cache index," is only used for persist operations and identifies the </a:t>
            </a:r>
            <a:r>
              <a:rPr lang="en-US" sz="1800" b="0" i="0" u="none" strike="noStrike" err="1">
                <a:solidFill>
                  <a:srgbClr val="000000"/>
                </a:solidFill>
                <a:effectLst/>
                <a:latin typeface="Arial" panose="020B0604020202020204" pitchFamily="34" charset="0"/>
              </a:rPr>
              <a:t>cacheline</a:t>
            </a:r>
            <a:r>
              <a:rPr lang="en-US" sz="1800" b="0" i="0" u="none" strike="noStrike">
                <a:solidFill>
                  <a:srgbClr val="000000"/>
                </a:solidFill>
                <a:effectLst/>
                <a:latin typeface="Arial" panose="020B0604020202020204" pitchFamily="34" charset="0"/>
              </a:rPr>
              <a:t> containing the data for the entry. The last field, the "warp bitmask," identifies the warp(s) that executed the operation. Further details can be found in our paper.</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22</a:t>
            </a:fld>
            <a:endParaRPr lang="en-IN"/>
          </a:p>
        </p:txBody>
      </p:sp>
    </p:spTree>
    <p:extLst>
      <p:ext uri="{BB962C8B-B14F-4D97-AF65-F5344CB8AC3E}">
        <p14:creationId xmlns:p14="http://schemas.microsoft.com/office/powerpoint/2010/main" val="2887828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employ this buffer in tandem with the GPU's warp scheduler to enforce the programmer's indicated PMO. For example, the </a:t>
            </a:r>
            <a:r>
              <a:rPr lang="en-US" sz="1800" b="0" i="0" u="none" strike="noStrike" err="1">
                <a:solidFill>
                  <a:srgbClr val="000000"/>
                </a:solidFill>
                <a:effectLst/>
                <a:latin typeface="Arial" panose="020B0604020202020204" pitchFamily="34" charset="0"/>
              </a:rPr>
              <a:t>dfence</a:t>
            </a:r>
            <a:r>
              <a:rPr lang="en-US" sz="1800" b="0" i="0" u="none" strike="noStrike">
                <a:solidFill>
                  <a:srgbClr val="000000"/>
                </a:solidFill>
                <a:effectLst/>
                <a:latin typeface="Arial" panose="020B0604020202020204" pitchFamily="34" charset="0"/>
              </a:rPr>
              <a:t> operation necessitates that all previous persists be durable before execution can proceed. When a warp persists </a:t>
            </a:r>
            <a:r>
              <a:rPr lang="en-US" sz="1800" b="0" i="0" u="none" strike="noStrike" err="1">
                <a:solidFill>
                  <a:srgbClr val="000000"/>
                </a:solidFill>
                <a:effectLst/>
                <a:latin typeface="Arial" panose="020B0604020202020204" pitchFamily="34" charset="0"/>
              </a:rPr>
              <a:t>pX</a:t>
            </a:r>
            <a:r>
              <a:rPr lang="en-US" sz="1800" b="0" i="0" u="none" strike="noStrike">
                <a:solidFill>
                  <a:srgbClr val="000000"/>
                </a:solidFill>
                <a:effectLst/>
                <a:latin typeface="Arial" panose="020B0604020202020204" pitchFamily="34" charset="0"/>
              </a:rPr>
              <a:t> and then another warp persists </a:t>
            </a:r>
            <a:r>
              <a:rPr lang="en-US" sz="1800" b="0" i="0" u="none" strike="noStrike" err="1">
                <a:solidFill>
                  <a:srgbClr val="000000"/>
                </a:solidFill>
                <a:effectLst/>
                <a:latin typeface="Arial" panose="020B0604020202020204" pitchFamily="34" charset="0"/>
              </a:rPr>
              <a:t>pY</a:t>
            </a:r>
            <a:r>
              <a:rPr lang="en-US" sz="1800" b="0" i="0" u="none" strike="noStrike">
                <a:solidFill>
                  <a:srgbClr val="000000"/>
                </a:solidFill>
                <a:effectLst/>
                <a:latin typeface="Arial" panose="020B0604020202020204" pitchFamily="34" charset="0"/>
              </a:rPr>
              <a:t>, the warp is </a:t>
            </a:r>
            <a:r>
              <a:rPr lang="en-US" sz="1800" b="0" i="0" u="none" strike="noStrike" err="1">
                <a:solidFill>
                  <a:srgbClr val="000000"/>
                </a:solidFill>
                <a:effectLst/>
                <a:latin typeface="Arial" panose="020B0604020202020204" pitchFamily="34" charset="0"/>
              </a:rPr>
              <a:t>descheduled</a:t>
            </a:r>
            <a:r>
              <a:rPr lang="en-US" sz="1800" b="0" i="0" u="none" strike="noStrike">
                <a:solidFill>
                  <a:srgbClr val="000000"/>
                </a:solidFill>
                <a:effectLst/>
                <a:latin typeface="Arial" panose="020B0604020202020204" pitchFamily="34" charset="0"/>
              </a:rPr>
              <a:t> when it reaches the </a:t>
            </a:r>
            <a:r>
              <a:rPr lang="en-US" sz="1800" b="0" i="0" u="none" strike="noStrike" err="1">
                <a:solidFill>
                  <a:srgbClr val="000000"/>
                </a:solidFill>
                <a:effectLst/>
                <a:latin typeface="Arial" panose="020B0604020202020204" pitchFamily="34" charset="0"/>
              </a:rPr>
              <a:t>dfence</a:t>
            </a:r>
            <a:r>
              <a:rPr lang="en-US" sz="1800" b="0" i="0" u="none" strike="noStrike">
                <a:solidFill>
                  <a:srgbClr val="000000"/>
                </a:solidFill>
                <a:effectLst/>
                <a:latin typeface="Arial" panose="020B0604020202020204" pitchFamily="34" charset="0"/>
              </a:rPr>
              <a:t> and is not scheduled again until its </a:t>
            </a:r>
            <a:r>
              <a:rPr lang="en-US" sz="1800" b="0" i="0" u="none" strike="noStrike" err="1">
                <a:solidFill>
                  <a:srgbClr val="000000"/>
                </a:solidFill>
                <a:effectLst/>
                <a:latin typeface="Arial" panose="020B0604020202020204" pitchFamily="34" charset="0"/>
              </a:rPr>
              <a:t>dfence</a:t>
            </a:r>
            <a:r>
              <a:rPr lang="en-US" sz="1800" b="0" i="0" u="none" strike="noStrike">
                <a:solidFill>
                  <a:srgbClr val="000000"/>
                </a:solidFill>
                <a:effectLst/>
                <a:latin typeface="Arial" panose="020B0604020202020204" pitchFamily="34" charset="0"/>
              </a:rPr>
              <a:t> operation is at the buffer's head.</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23</a:t>
            </a:fld>
            <a:endParaRPr lang="en-IN"/>
          </a:p>
        </p:txBody>
      </p:sp>
    </p:spTree>
    <p:extLst>
      <p:ext uri="{BB962C8B-B14F-4D97-AF65-F5344CB8AC3E}">
        <p14:creationId xmlns:p14="http://schemas.microsoft.com/office/powerpoint/2010/main" val="3523757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Now, let's examine how inter-thread PMO is enforced. First, a warp persists </a:t>
            </a:r>
            <a:r>
              <a:rPr lang="en-US" sz="1800" b="0" i="0" u="none" strike="noStrike" err="1">
                <a:solidFill>
                  <a:srgbClr val="000000"/>
                </a:solidFill>
                <a:effectLst/>
                <a:latin typeface="Arial" panose="020B0604020202020204" pitchFamily="34" charset="0"/>
              </a:rPr>
              <a:t>pX</a:t>
            </a:r>
            <a:r>
              <a:rPr lang="en-US" sz="1800" b="0" i="0" u="none" strike="noStrike">
                <a:solidFill>
                  <a:srgbClr val="000000"/>
                </a:solidFill>
                <a:effectLst/>
                <a:latin typeface="Arial" panose="020B0604020202020204" pitchFamily="34" charset="0"/>
              </a:rPr>
              <a:t> and releases it. Then, another warp acquires and persists </a:t>
            </a:r>
            <a:r>
              <a:rPr lang="en-US" sz="1800" b="0" i="0" u="none" strike="noStrike" err="1">
                <a:solidFill>
                  <a:srgbClr val="000000"/>
                </a:solidFill>
                <a:effectLst/>
                <a:latin typeface="Arial" panose="020B0604020202020204" pitchFamily="34" charset="0"/>
              </a:rPr>
              <a:t>pY</a:t>
            </a:r>
            <a:r>
              <a:rPr lang="en-US" sz="1800" b="0" i="0" u="none" strike="noStrike">
                <a:solidFill>
                  <a:srgbClr val="000000"/>
                </a:solidFill>
                <a:effectLst/>
                <a:latin typeface="Arial" panose="020B0604020202020204" pitchFamily="34" charset="0"/>
              </a:rPr>
              <a:t>. Assume that the second warp tries to evict </a:t>
            </a:r>
            <a:r>
              <a:rPr lang="en-US" sz="1800" b="0" i="0" u="none" strike="noStrike" err="1">
                <a:solidFill>
                  <a:srgbClr val="000000"/>
                </a:solidFill>
                <a:effectLst/>
                <a:latin typeface="Arial" panose="020B0604020202020204" pitchFamily="34" charset="0"/>
              </a:rPr>
              <a:t>pY</a:t>
            </a:r>
            <a:r>
              <a:rPr lang="en-US" sz="1800" b="0" i="0" u="none" strike="noStrike">
                <a:solidFill>
                  <a:srgbClr val="000000"/>
                </a:solidFill>
                <a:effectLst/>
                <a:latin typeface="Arial" panose="020B0604020202020204" pitchFamily="34" charset="0"/>
              </a:rPr>
              <a:t> before </a:t>
            </a:r>
            <a:r>
              <a:rPr lang="en-US" sz="1800" b="0" i="0" u="none" strike="noStrike" err="1">
                <a:solidFill>
                  <a:srgbClr val="000000"/>
                </a:solidFill>
                <a:effectLst/>
                <a:latin typeface="Arial" panose="020B0604020202020204" pitchFamily="34" charset="0"/>
              </a:rPr>
              <a:t>pX</a:t>
            </a:r>
            <a:r>
              <a:rPr lang="en-US" sz="1800" b="0" i="0" u="none" strike="noStrike">
                <a:solidFill>
                  <a:srgbClr val="000000"/>
                </a:solidFill>
                <a:effectLst/>
                <a:latin typeface="Arial" panose="020B0604020202020204" pitchFamily="34" charset="0"/>
              </a:rPr>
              <a:t> is persisted, violating the PMO. The second warp is </a:t>
            </a:r>
            <a:r>
              <a:rPr lang="en-US" sz="1800" b="0" i="0" u="none" strike="noStrike" err="1">
                <a:solidFill>
                  <a:srgbClr val="000000"/>
                </a:solidFill>
                <a:effectLst/>
                <a:latin typeface="Arial" panose="020B0604020202020204" pitchFamily="34" charset="0"/>
              </a:rPr>
              <a:t>descheduled</a:t>
            </a:r>
            <a:r>
              <a:rPr lang="en-US" sz="1800" b="0" i="0" u="none" strike="noStrike">
                <a:solidFill>
                  <a:srgbClr val="000000"/>
                </a:solidFill>
                <a:effectLst/>
                <a:latin typeface="Arial" panose="020B0604020202020204" pitchFamily="34" charset="0"/>
              </a:rPr>
              <a:t> until the prior data is persisted, guaranteeing the PMO is ensured.</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24</a:t>
            </a:fld>
            <a:endParaRPr lang="en-IN"/>
          </a:p>
        </p:txBody>
      </p:sp>
    </p:spTree>
    <p:extLst>
      <p:ext uri="{BB962C8B-B14F-4D97-AF65-F5344CB8AC3E}">
        <p14:creationId xmlns:p14="http://schemas.microsoft.com/office/powerpoint/2010/main" val="899270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A key performance consideration while designing the buffers is deciding when to flush dirty PM cache lines. One option is to eagerly flush all persists. While this ensures that the NVM bandwidth is </a:t>
            </a:r>
            <a:r>
              <a:rPr lang="en-US" sz="1800" b="0" i="0" u="none" strike="noStrike" err="1">
                <a:solidFill>
                  <a:srgbClr val="000000"/>
                </a:solidFill>
                <a:effectLst/>
                <a:latin typeface="Arial" panose="020B0604020202020204" pitchFamily="34" charset="0"/>
              </a:rPr>
              <a:t>utilised</a:t>
            </a:r>
            <a:r>
              <a:rPr lang="en-US" sz="1800" b="0" i="0" u="none" strike="noStrike">
                <a:solidFill>
                  <a:srgbClr val="000000"/>
                </a:solidFill>
                <a:effectLst/>
                <a:latin typeface="Arial" panose="020B0604020202020204" pitchFamily="34" charset="0"/>
              </a:rPr>
              <a:t> well, it reduces the opportunities to coalesce in the cache. GPUs coalesce writes to the same cache line to reduce the number of write packets drained from caches to memory.</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25</a:t>
            </a:fld>
            <a:endParaRPr lang="en-IN"/>
          </a:p>
        </p:txBody>
      </p:sp>
    </p:spTree>
    <p:extLst>
      <p:ext uri="{BB962C8B-B14F-4D97-AF65-F5344CB8AC3E}">
        <p14:creationId xmlns:p14="http://schemas.microsoft.com/office/powerpoint/2010/main" val="4084228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On the other hand, lazily flushing persists at an ordering operation leads to poor utilization of NVM bandwidth and leads back to our original problem of bursts of persists to NVM and stalls in GPU. </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26</a:t>
            </a:fld>
            <a:endParaRPr lang="en-IN"/>
          </a:p>
        </p:txBody>
      </p:sp>
    </p:spTree>
    <p:extLst>
      <p:ext uri="{BB962C8B-B14F-4D97-AF65-F5344CB8AC3E}">
        <p14:creationId xmlns:p14="http://schemas.microsoft.com/office/powerpoint/2010/main" val="3212427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propose a window-based policy to get the best of both worlds. Each SM tries to maintain a fixed number of outstanding persists, creating a stream of persists and avoiding bursts, while allowing for coalescing opportunities.</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27</a:t>
            </a:fld>
            <a:endParaRPr lang="en-IN"/>
          </a:p>
        </p:txBody>
      </p:sp>
    </p:spTree>
    <p:extLst>
      <p:ext uri="{BB962C8B-B14F-4D97-AF65-F5344CB8AC3E}">
        <p14:creationId xmlns:p14="http://schemas.microsoft.com/office/powerpoint/2010/main" val="788874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To summarize, we present SBRP, which utilizes scoped-acquire-release operations to dictate PMO between threads, allowing it to scale effectively across hundreds of thousands of concurrent GPU threads while adhering to the GPU's existing memory architecture. Finally, we propose a novel persist buffer design for GPUs that efficiently implements all types of PM</a:t>
            </a:r>
            <a:r>
              <a:rPr lang="en-US" sz="1800" b="0" i="0" u="none" strike="noStrike">
                <a:solidFill>
                  <a:srgbClr val="374151"/>
                </a:solidFill>
                <a:effectLst/>
                <a:latin typeface="Roboto" panose="020F0502020204030204" pitchFamily="34" charset="0"/>
              </a:rPr>
              <a:t>O.</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28</a:t>
            </a:fld>
            <a:endParaRPr lang="en-IN"/>
          </a:p>
        </p:txBody>
      </p:sp>
    </p:spTree>
    <p:extLst>
      <p:ext uri="{BB962C8B-B14F-4D97-AF65-F5344CB8AC3E}">
        <p14:creationId xmlns:p14="http://schemas.microsoft.com/office/powerpoint/2010/main" val="27802010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Let’s now look at the stimulated platform and the results we obtained. We evaluated SBRP by extending </a:t>
            </a:r>
            <a:r>
              <a:rPr lang="en-US" sz="1800" b="1" i="0" u="none" strike="noStrike">
                <a:solidFill>
                  <a:srgbClr val="000000"/>
                </a:solidFill>
                <a:effectLst/>
                <a:latin typeface="Arial" panose="020B0604020202020204" pitchFamily="34" charset="0"/>
              </a:rPr>
              <a:t>GPGPU-Sim 4.0</a:t>
            </a:r>
            <a:r>
              <a:rPr lang="en-US" sz="1800" b="0" i="0" u="none" strike="noStrike">
                <a:solidFill>
                  <a:srgbClr val="000000"/>
                </a:solidFill>
                <a:effectLst/>
                <a:latin typeface="Arial" panose="020B0604020202020204" pitchFamily="34" charset="0"/>
              </a:rPr>
              <a:t>. The following table lists the simulated configuration.</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29</a:t>
            </a:fld>
            <a:endParaRPr lang="en-IN"/>
          </a:p>
        </p:txBody>
      </p:sp>
    </p:spTree>
    <p:extLst>
      <p:ext uri="{BB962C8B-B14F-4D97-AF65-F5344CB8AC3E}">
        <p14:creationId xmlns:p14="http://schemas.microsoft.com/office/powerpoint/2010/main" val="29547114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Non-volatile memory technologies such as Intel’s Optane DC memory blur the long-held distinction between memory and storage by allowing for byte-addressable, fine-grain persistence at near-dram performance.</a:t>
            </a:r>
          </a:p>
          <a:p>
            <a:r>
              <a:rPr lang="en-US" sz="1800" b="0" i="0" u="none" strike="noStrike">
                <a:solidFill>
                  <a:srgbClr val="000000"/>
                </a:solidFill>
                <a:effectLst/>
                <a:latin typeface="Arial" panose="020B0604020202020204" pitchFamily="34" charset="0"/>
              </a:rPr>
              <a:t>We refer to NVM accessed via loads and stores at byte granularity as Persistent Memory or PM.</a:t>
            </a:r>
            <a:endParaRPr lang="en-IN"/>
          </a:p>
        </p:txBody>
      </p:sp>
      <p:sp>
        <p:nvSpPr>
          <p:cNvPr id="4" name="Slide Number Placeholder 3"/>
          <p:cNvSpPr>
            <a:spLocks noGrp="1"/>
          </p:cNvSpPr>
          <p:nvPr>
            <p:ph type="sldNum" sz="quarter" idx="10"/>
          </p:nvPr>
        </p:nvSpPr>
        <p:spPr/>
        <p:txBody>
          <a:bodyPr/>
          <a:lstStyle/>
          <a:p>
            <a:fld id="{A0AB54FA-0BA3-4E6A-BB93-36B3E1D2DCB5}" type="slidenum">
              <a:rPr lang="en-IN" smtClean="0"/>
              <a:t>3</a:t>
            </a:fld>
            <a:endParaRPr lang="en-IN"/>
          </a:p>
        </p:txBody>
      </p:sp>
    </p:spTree>
    <p:extLst>
      <p:ext uri="{BB962C8B-B14F-4D97-AF65-F5344CB8AC3E}">
        <p14:creationId xmlns:p14="http://schemas.microsoft.com/office/powerpoint/2010/main" val="2942283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evaluate the six applications shown in the table. Each application places its key data structures in the PM for recoverability. These applications have different types of PMO – intra-thread, intra-, and inter-</a:t>
            </a:r>
            <a:r>
              <a:rPr lang="en-US" sz="1800" b="0" i="0" u="none" strike="noStrike" err="1">
                <a:solidFill>
                  <a:srgbClr val="000000"/>
                </a:solidFill>
                <a:effectLst/>
                <a:latin typeface="Arial" panose="020B0604020202020204" pitchFamily="34" charset="0"/>
              </a:rPr>
              <a:t>threadblock</a:t>
            </a:r>
            <a:r>
              <a:rPr lang="en-US" sz="1800" b="0" i="0" u="none" strike="noStrike">
                <a:solidFill>
                  <a:srgbClr val="000000"/>
                </a:solidFill>
                <a:effectLst/>
                <a:latin typeface="Arial" panose="020B0604020202020204" pitchFamily="34" charset="0"/>
              </a:rPr>
              <a:t>.</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30</a:t>
            </a:fld>
            <a:endParaRPr lang="en-IN"/>
          </a:p>
        </p:txBody>
      </p:sp>
    </p:spTree>
    <p:extLst>
      <p:ext uri="{BB962C8B-B14F-4D97-AF65-F5344CB8AC3E}">
        <p14:creationId xmlns:p14="http://schemas.microsoft.com/office/powerpoint/2010/main" val="2046236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compare SBRP against GPM. GPM allows GPU kernels to access PMs directly. A system-scoped thread fence is used to dictate ordering boundaries. We find that, GPM follows a scope-agnostic, unbuffered persistency model. The model is similar to CPU’s epoch persistency model as it employs system scope fences that act as an epoch barrier, and globally orders all persists.</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31</a:t>
            </a:fld>
            <a:endParaRPr lang="en-IN"/>
          </a:p>
        </p:txBody>
      </p:sp>
    </p:spTree>
    <p:extLst>
      <p:ext uri="{BB962C8B-B14F-4D97-AF65-F5344CB8AC3E}">
        <p14:creationId xmlns:p14="http://schemas.microsoft.com/office/powerpoint/2010/main" val="2044161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SBRP not only defines a persistency model that helps programmers in reasoning about the intra- and inter-thread PMO, but also improves performance.  </a:t>
            </a:r>
            <a:br>
              <a:rPr lang="en-US" sz="1800" b="0" i="0" u="none" strike="noStrike">
                <a:solidFill>
                  <a:srgbClr val="000000"/>
                </a:solidFill>
                <a:effectLst/>
                <a:latin typeface="Arial" panose="020B0604020202020204" pitchFamily="34" charset="0"/>
              </a:rPr>
            </a:br>
            <a:r>
              <a:rPr lang="en-US" sz="1800" b="0" i="0" u="none" strike="noStrike">
                <a:solidFill>
                  <a:srgbClr val="000000"/>
                </a:solidFill>
                <a:effectLst/>
                <a:latin typeface="Arial" panose="020B0604020202020204" pitchFamily="34" charset="0"/>
              </a:rPr>
              <a:t>On average, SBRP improves by 2.7x over GPM. Reduction greatly benefits from SBRP because the persists can remain in the L1 cache without being flushed to the PM in intra-</a:t>
            </a:r>
            <a:r>
              <a:rPr lang="en-US" sz="1800" b="0" i="0" u="none" strike="noStrike" err="1">
                <a:solidFill>
                  <a:srgbClr val="000000"/>
                </a:solidFill>
                <a:effectLst/>
                <a:latin typeface="Arial" panose="020B0604020202020204" pitchFamily="34" charset="0"/>
              </a:rPr>
              <a:t>threadblock</a:t>
            </a:r>
            <a:r>
              <a:rPr lang="en-US" sz="1800" b="0" i="0" u="none" strike="noStrike">
                <a:solidFill>
                  <a:srgbClr val="000000"/>
                </a:solidFill>
                <a:effectLst/>
                <a:latin typeface="Arial" panose="020B0604020202020204" pitchFamily="34" charset="0"/>
              </a:rPr>
              <a:t> PMO. It speeds up by 3.5x over GPM. </a:t>
            </a:r>
          </a:p>
          <a:p>
            <a:endParaRPr lang="en-US" sz="1800" b="0" i="0" u="none" strike="noStrike">
              <a:solidFill>
                <a:srgbClr val="000000"/>
              </a:solidFill>
              <a:effectLst/>
              <a:latin typeface="Arial" panose="020B0604020202020204" pitchFamily="34" charset="0"/>
            </a:endParaRPr>
          </a:p>
          <a:p>
            <a:r>
              <a:rPr lang="en-US" sz="1800" b="0" i="0" u="none" strike="noStrike">
                <a:solidFill>
                  <a:srgbClr val="000000"/>
                </a:solidFill>
                <a:effectLst/>
                <a:latin typeface="Arial" panose="020B0604020202020204" pitchFamily="34" charset="0"/>
              </a:rPr>
              <a:t>In our paper we provide a more detailed evaluation with other persistency models.</a:t>
            </a:r>
            <a:endParaRPr lang="en-IN"/>
          </a:p>
        </p:txBody>
      </p:sp>
      <p:sp>
        <p:nvSpPr>
          <p:cNvPr id="4" name="Slide Number Placeholder 3"/>
          <p:cNvSpPr>
            <a:spLocks noGrp="1"/>
          </p:cNvSpPr>
          <p:nvPr>
            <p:ph type="sldNum" sz="quarter" idx="10"/>
          </p:nvPr>
        </p:nvSpPr>
        <p:spPr/>
        <p:txBody>
          <a:bodyPr/>
          <a:lstStyle/>
          <a:p>
            <a:fld id="{08C3EA2E-4D5A-4A04-9126-ACA277D690D5}" type="slidenum">
              <a:rPr lang="en-IN" smtClean="0"/>
              <a:t>32</a:t>
            </a:fld>
            <a:endParaRPr lang="en-IN"/>
          </a:p>
        </p:txBody>
      </p:sp>
    </p:spTree>
    <p:extLst>
      <p:ext uri="{BB962C8B-B14F-4D97-AF65-F5344CB8AC3E}">
        <p14:creationId xmlns:p14="http://schemas.microsoft.com/office/powerpoint/2010/main" val="16609839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To summarize, we propose scoped buffered persistency model that supports scoped acquire-release operations for dictating PMO and supports buffers designed specifically for GPUs. Our artifact is open source and has received all the badges. Thank you! </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33</a:t>
            </a:fld>
            <a:endParaRPr lang="en-IN"/>
          </a:p>
        </p:txBody>
      </p:sp>
    </p:spTree>
    <p:extLst>
      <p:ext uri="{BB962C8B-B14F-4D97-AF65-F5344CB8AC3E}">
        <p14:creationId xmlns:p14="http://schemas.microsoft.com/office/powerpoint/2010/main" val="3826154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Although Optane discontinued. </a:t>
            </a:r>
          </a:p>
          <a:p>
            <a:r>
              <a:rPr lang="en-US" sz="1800" b="0" i="0" u="none" strike="noStrike">
                <a:solidFill>
                  <a:srgbClr val="000000"/>
                </a:solidFill>
                <a:effectLst/>
                <a:latin typeface="Arial" panose="020B0604020202020204" pitchFamily="34" charset="0"/>
              </a:rPr>
              <a:t>Compute Express Link 2.0 specification incorporated a global persistent flush operation for manipulating PM-resident data structures. </a:t>
            </a:r>
          </a:p>
          <a:p>
            <a:r>
              <a:rPr lang="en-US" sz="1800" b="0" i="0" u="none" strike="noStrike">
                <a:solidFill>
                  <a:srgbClr val="000000"/>
                </a:solidFill>
                <a:effectLst/>
                <a:latin typeface="Arial" panose="020B0604020202020204" pitchFamily="34" charset="0"/>
              </a:rPr>
              <a:t>Samsung has also launched memory-semantic SSDs that can effectively act as PM</a:t>
            </a:r>
          </a:p>
          <a:p>
            <a:r>
              <a:rPr lang="en-US" sz="1800" b="0" i="0" u="none" strike="noStrike">
                <a:solidFill>
                  <a:srgbClr val="000000"/>
                </a:solidFill>
                <a:effectLst/>
                <a:latin typeface="Arial" panose="020B0604020202020204" pitchFamily="34" charset="0"/>
              </a:rPr>
              <a:t>Hence, while Intel Optane was the first commercially available PM, it is unlikely to be the last.</a:t>
            </a:r>
          </a:p>
        </p:txBody>
      </p:sp>
      <p:sp>
        <p:nvSpPr>
          <p:cNvPr id="4" name="Slide Number Placeholder 3"/>
          <p:cNvSpPr>
            <a:spLocks noGrp="1"/>
          </p:cNvSpPr>
          <p:nvPr>
            <p:ph type="sldNum" sz="quarter" idx="5"/>
          </p:nvPr>
        </p:nvSpPr>
        <p:spPr/>
        <p:txBody>
          <a:bodyPr/>
          <a:lstStyle/>
          <a:p>
            <a:fld id="{08C3EA2E-4D5A-4A04-9126-ACA277D690D5}" type="slidenum">
              <a:rPr lang="en-IN" smtClean="0"/>
              <a:t>4</a:t>
            </a:fld>
            <a:endParaRPr lang="en-IN"/>
          </a:p>
        </p:txBody>
      </p:sp>
    </p:spTree>
    <p:extLst>
      <p:ext uri="{BB962C8B-B14F-4D97-AF65-F5344CB8AC3E}">
        <p14:creationId xmlns:p14="http://schemas.microsoft.com/office/powerpoint/2010/main" val="5435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In our previous work, GPM, we demonstrated how GPU kernels can directly access PM without requiring any hardware modification. This enables many GPU-accelerated applications to benefit from both the parallelism provided by GPUs and the persistence provided by PMs, including GPU-accelerated persistent key-value stores and faster checkpointing of long-running DNN kernels. </a:t>
            </a:r>
            <a:endParaRPr lang="en-IN"/>
          </a:p>
        </p:txBody>
      </p:sp>
      <p:sp>
        <p:nvSpPr>
          <p:cNvPr id="4" name="Slide Number Placeholder 3"/>
          <p:cNvSpPr>
            <a:spLocks noGrp="1"/>
          </p:cNvSpPr>
          <p:nvPr>
            <p:ph type="sldNum" sz="quarter" idx="10"/>
          </p:nvPr>
        </p:nvSpPr>
        <p:spPr/>
        <p:txBody>
          <a:bodyPr/>
          <a:lstStyle/>
          <a:p>
            <a:fld id="{C153B46B-AD26-4C71-899E-24A43EC548F6}" type="slidenum">
              <a:rPr lang="en-IN" smtClean="0"/>
              <a:t>5</a:t>
            </a:fld>
            <a:endParaRPr lang="en-IN"/>
          </a:p>
        </p:txBody>
      </p:sp>
    </p:spTree>
    <p:extLst>
      <p:ext uri="{BB962C8B-B14F-4D97-AF65-F5344CB8AC3E}">
        <p14:creationId xmlns:p14="http://schemas.microsoft.com/office/powerpoint/2010/main" val="2082873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Arial" panose="020B0604020202020204" pitchFamily="34" charset="0"/>
              </a:rPr>
              <a:t>Ensuring recoverability of data structures is a fundamental requirement for any PM program. Writes to PM-resident data structures from different threads can be cached in volatile caches and drained to the PM in arbitrary order. </a:t>
            </a:r>
          </a:p>
          <a:p>
            <a:pPr rtl="0">
              <a:spcBef>
                <a:spcPts val="0"/>
              </a:spcBef>
              <a:spcAft>
                <a:spcPts val="0"/>
              </a:spcAft>
            </a:pPr>
            <a:r>
              <a:rPr lang="en-US" sz="1800" b="0" i="0" u="none" strike="noStrike" dirty="0">
                <a:solidFill>
                  <a:srgbClr val="000000"/>
                </a:solidFill>
                <a:effectLst/>
                <a:latin typeface="Arial" panose="020B0604020202020204" pitchFamily="34" charset="0"/>
              </a:rPr>
              <a:t>A crash or a power failure can, thus, leave PM-resident data structures inconsistent.</a:t>
            </a:r>
            <a:endParaRPr lang="en-US" b="0" dirty="0">
              <a:effectLst/>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While GPM demonstrated the benefits of PM for GPU programs, it does not specify a persistency model, making it difficult for programmers to reason about whether a program is correctly recoverable.</a:t>
            </a:r>
            <a:endParaRPr lang="en-US" b="0" dirty="0">
              <a:effectLst/>
            </a:endParaRPr>
          </a:p>
        </p:txBody>
      </p:sp>
      <p:sp>
        <p:nvSpPr>
          <p:cNvPr id="4" name="Slide Number Placeholder 3"/>
          <p:cNvSpPr>
            <a:spLocks noGrp="1"/>
          </p:cNvSpPr>
          <p:nvPr>
            <p:ph type="sldNum" sz="quarter" idx="10"/>
          </p:nvPr>
        </p:nvSpPr>
        <p:spPr/>
        <p:txBody>
          <a:bodyPr/>
          <a:lstStyle/>
          <a:p>
            <a:fld id="{C153B46B-AD26-4C71-899E-24A43EC548F6}" type="slidenum">
              <a:rPr lang="en-IN" smtClean="0"/>
              <a:t>6</a:t>
            </a:fld>
            <a:endParaRPr lang="en-IN"/>
          </a:p>
        </p:txBody>
      </p:sp>
    </p:spTree>
    <p:extLst>
      <p:ext uri="{BB962C8B-B14F-4D97-AF65-F5344CB8AC3E}">
        <p14:creationId xmlns:p14="http://schemas.microsoft.com/office/powerpoint/2010/main" val="2584532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a:solidFill>
                  <a:srgbClr val="000000"/>
                </a:solidFill>
                <a:effectLst/>
                <a:latin typeface="Arial" panose="020B0604020202020204" pitchFamily="34" charset="0"/>
              </a:rPr>
              <a:t>Persistency models define the order in which writes to PM (persists) should become persistent (durable). We refer to this order as persist memory order (PMO). A model</a:t>
            </a:r>
            <a:r>
              <a:rPr lang="en-US" sz="1200" b="0" i="0" u="none" strike="noStrike">
                <a:solidFill>
                  <a:schemeClr val="tx1"/>
                </a:solidFill>
                <a:effectLst/>
                <a:latin typeface="+mn-lt"/>
              </a:rPr>
              <a:t> </a:t>
            </a:r>
            <a:r>
              <a:rPr lang="en-US" sz="1800" b="0" i="0" u="none" strike="noStrike">
                <a:solidFill>
                  <a:srgbClr val="000000"/>
                </a:solidFill>
                <a:effectLst/>
                <a:latin typeface="Arial" panose="020B0604020202020204" pitchFamily="34" charset="0"/>
              </a:rPr>
              <a:t>determines how programmers can express PMOs, both within a thread (intra-thread PMO) and across threads (inter-thread PMO). While there has been a plethora of work on designing persistency models for CPUs, we focus on designing a persistency model for GPUs. </a:t>
            </a:r>
            <a:endParaRPr lang="en-US" b="0">
              <a:effectLst/>
            </a:endParaRPr>
          </a:p>
        </p:txBody>
      </p:sp>
      <p:sp>
        <p:nvSpPr>
          <p:cNvPr id="4" name="Slide Number Placeholder 3"/>
          <p:cNvSpPr>
            <a:spLocks noGrp="1"/>
          </p:cNvSpPr>
          <p:nvPr>
            <p:ph type="sldNum" sz="quarter" idx="10"/>
          </p:nvPr>
        </p:nvSpPr>
        <p:spPr/>
        <p:txBody>
          <a:bodyPr/>
          <a:lstStyle/>
          <a:p>
            <a:fld id="{C153B46B-AD26-4C71-899E-24A43EC548F6}" type="slidenum">
              <a:rPr lang="en-IN" smtClean="0"/>
              <a:t>7</a:t>
            </a:fld>
            <a:endParaRPr lang="en-IN"/>
          </a:p>
        </p:txBody>
      </p:sp>
    </p:spTree>
    <p:extLst>
      <p:ext uri="{BB962C8B-B14F-4D97-AF65-F5344CB8AC3E}">
        <p14:creationId xmlns:p14="http://schemas.microsoft.com/office/powerpoint/2010/main" val="397313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We propose to formally define a GPU persistency model which conforms to the GPU’s memory architecture. It should scale to thousands of concurrent GPU threads while bridging the gap between GPU's bandwidth needs and the lower bandwidth provided by PMs. We find that CPU persistency models are not well suited for these goals. We shall now look at some unique challenges in designing a GPU persistency model.</a:t>
            </a:r>
            <a:endParaRPr lang="en-US" baseline="0"/>
          </a:p>
        </p:txBody>
      </p:sp>
      <p:sp>
        <p:nvSpPr>
          <p:cNvPr id="4" name="Slide Number Placeholder 3"/>
          <p:cNvSpPr>
            <a:spLocks noGrp="1"/>
          </p:cNvSpPr>
          <p:nvPr>
            <p:ph type="sldNum" sz="quarter" idx="10"/>
          </p:nvPr>
        </p:nvSpPr>
        <p:spPr/>
        <p:txBody>
          <a:bodyPr/>
          <a:lstStyle/>
          <a:p>
            <a:fld id="{08C3EA2E-4D5A-4A04-9126-ACA277D690D5}" type="slidenum">
              <a:rPr lang="en-IN" smtClean="0"/>
              <a:t>8</a:t>
            </a:fld>
            <a:endParaRPr lang="en-IN"/>
          </a:p>
        </p:txBody>
      </p:sp>
    </p:spTree>
    <p:extLst>
      <p:ext uri="{BB962C8B-B14F-4D97-AF65-F5344CB8AC3E}">
        <p14:creationId xmlns:p14="http://schemas.microsoft.com/office/powerpoint/2010/main" val="262782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a:solidFill>
                  <a:srgbClr val="000000"/>
                </a:solidFill>
                <a:effectLst/>
                <a:latin typeface="Arial" panose="020B0604020202020204" pitchFamily="34" charset="0"/>
              </a:rPr>
              <a:t>Firstly, unlike CPUs, the GPU’s hardware is not responsible for keeping its L1 caches coherent. Hence unlike CPU persistency models, we cannot rely on coherence messages for tracking inter-thread ordering dependencies.</a:t>
            </a:r>
            <a:endParaRPr lang="en-US"/>
          </a:p>
        </p:txBody>
      </p:sp>
      <p:sp>
        <p:nvSpPr>
          <p:cNvPr id="4" name="Slide Number Placeholder 3"/>
          <p:cNvSpPr>
            <a:spLocks noGrp="1"/>
          </p:cNvSpPr>
          <p:nvPr>
            <p:ph type="sldNum" sz="quarter" idx="5"/>
          </p:nvPr>
        </p:nvSpPr>
        <p:spPr/>
        <p:txBody>
          <a:bodyPr/>
          <a:lstStyle/>
          <a:p>
            <a:fld id="{08C3EA2E-4D5A-4A04-9126-ACA277D690D5}" type="slidenum">
              <a:rPr lang="en-IN" smtClean="0"/>
              <a:t>9</a:t>
            </a:fld>
            <a:endParaRPr lang="en-IN"/>
          </a:p>
        </p:txBody>
      </p:sp>
    </p:spTree>
    <p:extLst>
      <p:ext uri="{BB962C8B-B14F-4D97-AF65-F5344CB8AC3E}">
        <p14:creationId xmlns:p14="http://schemas.microsoft.com/office/powerpoint/2010/main" val="469102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1CCD6688-7F3F-2D4A-9FB5-2A58C0D567A4}" type="datetime1">
              <a:rPr lang="en-US" smtClean="0"/>
              <a:t>3/31/23</a:t>
            </a:fld>
            <a:endParaRPr lang="en-IN"/>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3348926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35C-964B-42A1-9539-5855DD593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D6D02-96D0-4B3C-A1F3-17A94B43D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DCB5E-DBE6-4ABA-8C1E-0DDE138685AB}"/>
              </a:ext>
            </a:extLst>
          </p:cNvPr>
          <p:cNvSpPr>
            <a:spLocks noGrp="1"/>
          </p:cNvSpPr>
          <p:nvPr>
            <p:ph type="dt" sz="half" idx="10"/>
          </p:nvPr>
        </p:nvSpPr>
        <p:spPr/>
        <p:txBody>
          <a:bodyPr/>
          <a:lstStyle/>
          <a:p>
            <a:fld id="{D251123A-0369-5A4A-BF33-2E0191D37FB4}" type="datetime1">
              <a:rPr lang="en-US" smtClean="0"/>
              <a:t>3/31/23</a:t>
            </a:fld>
            <a:endParaRPr lang="en-US"/>
          </a:p>
        </p:txBody>
      </p:sp>
      <p:sp>
        <p:nvSpPr>
          <p:cNvPr id="5" name="Footer Placeholder 4">
            <a:extLst>
              <a:ext uri="{FF2B5EF4-FFF2-40B4-BE49-F238E27FC236}">
                <a16:creationId xmlns:a16="http://schemas.microsoft.com/office/drawing/2014/main" id="{659FDB57-CE62-44D9-A5A7-B55DFF4A2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E7C5-D467-4E50-B11B-34143C3E510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594660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AB4-8EBC-43E6-9D69-CD2DA1C8DFB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31A2517-FCB4-4D88-80FC-438B5D87C0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0346-3D9D-4AF9-A052-2414BBEFDD47}"/>
              </a:ext>
            </a:extLst>
          </p:cNvPr>
          <p:cNvSpPr>
            <a:spLocks noGrp="1"/>
          </p:cNvSpPr>
          <p:nvPr>
            <p:ph type="dt" sz="half" idx="10"/>
          </p:nvPr>
        </p:nvSpPr>
        <p:spPr/>
        <p:txBody>
          <a:bodyPr/>
          <a:lstStyle/>
          <a:p>
            <a:fld id="{E1C930D9-38DA-224B-967B-CDDC7B8611A0}" type="datetime1">
              <a:rPr lang="en-US" smtClean="0"/>
              <a:t>3/31/23</a:t>
            </a:fld>
            <a:endParaRPr lang="en-US"/>
          </a:p>
        </p:txBody>
      </p:sp>
      <p:sp>
        <p:nvSpPr>
          <p:cNvPr id="5" name="Footer Placeholder 4">
            <a:extLst>
              <a:ext uri="{FF2B5EF4-FFF2-40B4-BE49-F238E27FC236}">
                <a16:creationId xmlns:a16="http://schemas.microsoft.com/office/drawing/2014/main" id="{623ACC4A-E4BD-461A-8291-C1DB00859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F05F2-113C-4AEF-996E-1CD11623AED4}"/>
              </a:ext>
            </a:extLst>
          </p:cNvPr>
          <p:cNvSpPr>
            <a:spLocks noGrp="1"/>
          </p:cNvSpPr>
          <p:nvPr>
            <p:ph type="sldNum" sz="quarter" idx="12"/>
          </p:nvPr>
        </p:nvSpPr>
        <p:spPr>
          <a:xfrm>
            <a:off x="838200" y="6405533"/>
            <a:ext cx="2743200" cy="365125"/>
          </a:xfrm>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003387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6A81645D-9D22-E04F-AA03-6D47968EA794}" type="datetime1">
              <a:rPr lang="en-US" smtClean="0"/>
              <a:t>3/31/23</a:t>
            </a:fld>
            <a:endParaRPr lang="en-US"/>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83189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B781AAEB-1CFE-D449-8569-54491BEE43CF}" type="datetime1">
              <a:rPr lang="en-US" smtClean="0"/>
              <a:t>3/31/23</a:t>
            </a:fld>
            <a:endParaRPr lang="en-US"/>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459902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1B1FB57E-9571-9849-B61A-268ECE2A490B}" type="datetime1">
              <a:rPr lang="en-US" smtClean="0"/>
              <a:t>3/31/23</a:t>
            </a:fld>
            <a:endParaRPr lang="en-US"/>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20685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17572E62-DE83-A54D-9444-9F24661EBEFB}" type="datetime1">
              <a:rPr lang="en-US" smtClean="0"/>
              <a:t>3/31/23</a:t>
            </a:fld>
            <a:endParaRPr lang="en-US"/>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918537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7FAD09DE-90B2-F84D-933A-E725E6D2F177}" type="datetime1">
              <a:rPr lang="en-US" smtClean="0"/>
              <a:t>3/31/23</a:t>
            </a:fld>
            <a:endParaRPr lang="en-US"/>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42913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22A7332F-9DC6-6F41-B333-BF93B7C8CF64}" type="datetime1">
              <a:rPr lang="en-US" smtClean="0"/>
              <a:t>3/31/23</a:t>
            </a:fld>
            <a:endParaRPr lang="en-US"/>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042120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9720C1D4-F788-3F4A-A727-1C542ADD4463}" type="datetime1">
              <a:rPr lang="en-US" smtClean="0"/>
              <a:t>3/31/23</a:t>
            </a:fld>
            <a:endParaRPr lang="en-US"/>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325394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3D57F5F2-F9C9-5C46-BC9E-D2DB220E0127}" type="datetime1">
              <a:rPr lang="en-US" smtClean="0"/>
              <a:t>3/31/23</a:t>
            </a:fld>
            <a:endParaRPr lang="en-US"/>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719778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2A7C9263-6901-CB40-93C1-F2B89B0E04BE}" type="datetime1">
              <a:rPr lang="en-US" smtClean="0"/>
              <a:t>3/31/23</a:t>
            </a:fld>
            <a:endParaRPr lang="en-IN"/>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9592106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8AF7AD9F-D3FF-7343-BFF1-F6C73E1660EE}" type="datetime1">
              <a:rPr lang="en-US" smtClean="0"/>
              <a:t>3/31/23</a:t>
            </a:fld>
            <a:endParaRPr lang="en-US"/>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58619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35C-964B-42A1-9539-5855DD593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D6D02-96D0-4B3C-A1F3-17A94B43D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DCB5E-DBE6-4ABA-8C1E-0DDE138685AB}"/>
              </a:ext>
            </a:extLst>
          </p:cNvPr>
          <p:cNvSpPr>
            <a:spLocks noGrp="1"/>
          </p:cNvSpPr>
          <p:nvPr>
            <p:ph type="dt" sz="half" idx="10"/>
          </p:nvPr>
        </p:nvSpPr>
        <p:spPr/>
        <p:txBody>
          <a:bodyPr/>
          <a:lstStyle/>
          <a:p>
            <a:fld id="{2E06107A-61E3-DD4F-86A5-B333590B427F}" type="datetime1">
              <a:rPr lang="en-US" smtClean="0"/>
              <a:t>3/31/23</a:t>
            </a:fld>
            <a:endParaRPr lang="en-IN"/>
          </a:p>
        </p:txBody>
      </p:sp>
      <p:sp>
        <p:nvSpPr>
          <p:cNvPr id="5" name="Footer Placeholder 4">
            <a:extLst>
              <a:ext uri="{FF2B5EF4-FFF2-40B4-BE49-F238E27FC236}">
                <a16:creationId xmlns:a16="http://schemas.microsoft.com/office/drawing/2014/main" id="{659FDB57-CE62-44D9-A5A7-B55DFF4A2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CE7C5-D467-4E50-B11B-34143C3E5104}"/>
              </a:ext>
            </a:extLst>
          </p:cNvPr>
          <p:cNvSpPr>
            <a:spLocks noGrp="1"/>
          </p:cNvSpPr>
          <p:nvPr>
            <p:ph type="sldNum" sz="quarter" idx="12"/>
          </p:nvPr>
        </p:nvSpPr>
        <p:spPr>
          <a:xfrm>
            <a:off x="152400" y="6497674"/>
            <a:ext cx="2743200" cy="365125"/>
          </a:xfrm>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836118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AB4-8EBC-43E6-9D69-CD2DA1C8DFB4}"/>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A31A2517-FCB4-4D88-80FC-438B5D87C0B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0346-3D9D-4AF9-A052-2414BBEFDD47}"/>
              </a:ext>
            </a:extLst>
          </p:cNvPr>
          <p:cNvSpPr>
            <a:spLocks noGrp="1"/>
          </p:cNvSpPr>
          <p:nvPr>
            <p:ph type="dt" sz="half" idx="10"/>
          </p:nvPr>
        </p:nvSpPr>
        <p:spPr/>
        <p:txBody>
          <a:bodyPr/>
          <a:lstStyle/>
          <a:p>
            <a:fld id="{204DC2C3-1BD8-C84F-9254-67DA7B91DFEA}" type="datetime1">
              <a:rPr lang="en-US" smtClean="0"/>
              <a:t>3/31/23</a:t>
            </a:fld>
            <a:endParaRPr lang="en-IN"/>
          </a:p>
        </p:txBody>
      </p:sp>
      <p:sp>
        <p:nvSpPr>
          <p:cNvPr id="5" name="Footer Placeholder 4">
            <a:extLst>
              <a:ext uri="{FF2B5EF4-FFF2-40B4-BE49-F238E27FC236}">
                <a16:creationId xmlns:a16="http://schemas.microsoft.com/office/drawing/2014/main" id="{623ACC4A-E4BD-461A-8291-C1DB00859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F05F2-113C-4AEF-996E-1CD11623AED4}"/>
              </a:ext>
            </a:extLst>
          </p:cNvPr>
          <p:cNvSpPr>
            <a:spLocks noGrp="1"/>
          </p:cNvSpPr>
          <p:nvPr>
            <p:ph type="sldNum" sz="quarter" idx="12"/>
          </p:nvPr>
        </p:nvSpPr>
        <p:spPr>
          <a:xfrm>
            <a:off x="185057" y="6475903"/>
            <a:ext cx="2743200" cy="365125"/>
          </a:xfrm>
        </p:spPr>
        <p:txBody>
          <a:bodyPr/>
          <a:lstStyle>
            <a:lvl1pPr>
              <a:defRPr sz="1400">
                <a:latin typeface="Arial" panose="020B0604020202020204" pitchFamily="34" charset="0"/>
                <a:cs typeface="Arial" panose="020B0604020202020204" pitchFamily="34" charset="0"/>
              </a:defRPr>
            </a:lvl1pPr>
          </a:lstStyle>
          <a:p>
            <a:fld id="{1836BD13-D94A-4E47-8520-ED1F8D0933CA}" type="slidenum">
              <a:rPr lang="en-IN" smtClean="0"/>
              <a:pPr/>
              <a:t>‹#›</a:t>
            </a:fld>
            <a:endParaRPr lang="en-IN"/>
          </a:p>
        </p:txBody>
      </p:sp>
    </p:spTree>
    <p:extLst>
      <p:ext uri="{BB962C8B-B14F-4D97-AF65-F5344CB8AC3E}">
        <p14:creationId xmlns:p14="http://schemas.microsoft.com/office/powerpoint/2010/main" val="39603116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1CCD6688-7F3F-2D4A-9FB5-2A58C0D567A4}" type="datetime1">
              <a:rPr lang="en-US" smtClean="0"/>
              <a:t>3/31/23</a:t>
            </a:fld>
            <a:endParaRPr lang="en-IN"/>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4909313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2A7C9263-6901-CB40-93C1-F2B89B0E04BE}" type="datetime1">
              <a:rPr lang="en-US" smtClean="0"/>
              <a:t>3/31/23</a:t>
            </a:fld>
            <a:endParaRPr lang="en-IN"/>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39092037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F48101B4-9695-F94D-8CE4-AE228B0B091E}" type="datetime1">
              <a:rPr lang="en-US" smtClean="0"/>
              <a:t>3/31/23</a:t>
            </a:fld>
            <a:endParaRPr lang="en-IN"/>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7379090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882E49BA-2493-7749-A67E-C9757106FDFA}" type="datetime1">
              <a:rPr lang="en-US" smtClean="0"/>
              <a:t>3/31/23</a:t>
            </a:fld>
            <a:endParaRPr lang="en-IN"/>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4664719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C7DDF65D-A4FF-DC4E-9A1A-CC58D7607FB2}" type="datetime1">
              <a:rPr lang="en-US" smtClean="0"/>
              <a:t>3/31/23</a:t>
            </a:fld>
            <a:endParaRPr lang="en-IN"/>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39352490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01AEF690-0B9F-434D-B7F2-969B1F97C1B5}" type="datetime1">
              <a:rPr lang="en-US" smtClean="0"/>
              <a:t>3/31/23</a:t>
            </a:fld>
            <a:endParaRPr lang="en-IN"/>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36003885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4D55BC33-1C64-6244-953B-5183B3279042}" type="datetime1">
              <a:rPr lang="en-US" smtClean="0"/>
              <a:t>3/31/23</a:t>
            </a:fld>
            <a:endParaRPr lang="en-IN"/>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79367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F48101B4-9695-F94D-8CE4-AE228B0B091E}" type="datetime1">
              <a:rPr lang="en-US" smtClean="0"/>
              <a:t>3/31/23</a:t>
            </a:fld>
            <a:endParaRPr lang="en-IN"/>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6517430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B19A599F-E120-A84C-A301-257ACAF85B02}" type="datetime1">
              <a:rPr lang="en-US" smtClean="0"/>
              <a:t>3/31/23</a:t>
            </a:fld>
            <a:endParaRPr lang="en-IN"/>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6556927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FCF1762A-E6B7-0B4B-9349-3C6285500B31}" type="datetime1">
              <a:rPr lang="en-US" smtClean="0"/>
              <a:t>3/31/23</a:t>
            </a:fld>
            <a:endParaRPr lang="en-IN"/>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107669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882E49BA-2493-7749-A67E-C9757106FDFA}" type="datetime1">
              <a:rPr lang="en-US" smtClean="0"/>
              <a:t>3/31/23</a:t>
            </a:fld>
            <a:endParaRPr lang="en-IN"/>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1469860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C7DDF65D-A4FF-DC4E-9A1A-CC58D7607FB2}" type="datetime1">
              <a:rPr lang="en-US" smtClean="0"/>
              <a:t>3/31/23</a:t>
            </a:fld>
            <a:endParaRPr lang="en-IN"/>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193230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01AEF690-0B9F-434D-B7F2-969B1F97C1B5}" type="datetime1">
              <a:rPr lang="en-US" smtClean="0"/>
              <a:t>3/31/23</a:t>
            </a:fld>
            <a:endParaRPr lang="en-IN"/>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3931881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4D55BC33-1C64-6244-953B-5183B3279042}" type="datetime1">
              <a:rPr lang="en-US" smtClean="0"/>
              <a:t>3/31/23</a:t>
            </a:fld>
            <a:endParaRPr lang="en-IN"/>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161140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B19A599F-E120-A84C-A301-257ACAF85B02}" type="datetime1">
              <a:rPr lang="en-US" smtClean="0"/>
              <a:t>3/31/23</a:t>
            </a:fld>
            <a:endParaRPr lang="en-IN"/>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1816081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FCF1762A-E6B7-0B4B-9349-3C6285500B31}" type="datetime1">
              <a:rPr lang="en-US" smtClean="0"/>
              <a:t>3/31/23</a:t>
            </a:fld>
            <a:endParaRPr lang="en-IN"/>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1836BD13-D94A-4E47-8520-ED1F8D0933CA}" type="slidenum">
              <a:rPr lang="en-IN" smtClean="0"/>
              <a:t>‹#›</a:t>
            </a:fld>
            <a:endParaRPr lang="en-IN"/>
          </a:p>
        </p:txBody>
      </p:sp>
    </p:spTree>
    <p:extLst>
      <p:ext uri="{BB962C8B-B14F-4D97-AF65-F5344CB8AC3E}">
        <p14:creationId xmlns:p14="http://schemas.microsoft.com/office/powerpoint/2010/main" val="2699690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jpe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610600" y="638382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74448-AAA1-8A4A-A880-E8F54D4095D0}" type="datetime1">
              <a:rPr lang="en-US" smtClean="0"/>
              <a:t>3/31/23</a:t>
            </a:fld>
            <a:endParaRPr lang="en-IN"/>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838200" y="6413558"/>
            <a:ext cx="2743200" cy="365125"/>
          </a:xfrm>
          <a:prstGeom prst="rect">
            <a:avLst/>
          </a:prstGeom>
        </p:spPr>
        <p:txBody>
          <a:bodyPr vert="horz" lIns="91440" tIns="45720" rIns="91440" bIns="45720" rtlCol="0" anchor="ctr"/>
          <a:lstStyle>
            <a:lvl1pPr algn="l">
              <a:defRPr sz="1200" b="1">
                <a:solidFill>
                  <a:srgbClr val="000088"/>
                </a:solidFill>
              </a:defRPr>
            </a:lvl1pPr>
          </a:lstStyle>
          <a:p>
            <a:fld id="{1836BD13-D94A-4E47-8520-ED1F8D0933CA}" type="slidenum">
              <a:rPr lang="en-IN" smtClean="0"/>
              <a:t>‹#›</a:t>
            </a:fld>
            <a:endParaRPr lang="en-IN"/>
          </a:p>
        </p:txBody>
      </p:sp>
    </p:spTree>
    <p:extLst>
      <p:ext uri="{BB962C8B-B14F-4D97-AF65-F5344CB8AC3E}">
        <p14:creationId xmlns:p14="http://schemas.microsoft.com/office/powerpoint/2010/main" val="200228420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hf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610600" y="638382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D8CAD-24B4-9E44-8959-B32E56E7FD3A}" type="datetime1">
              <a:rPr lang="en-US" smtClean="0"/>
              <a:t>3/31/23</a:t>
            </a:fld>
            <a:endParaRPr lang="en-US"/>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838200" y="6413558"/>
            <a:ext cx="2743200" cy="365125"/>
          </a:xfrm>
          <a:prstGeom prst="rect">
            <a:avLst/>
          </a:prstGeom>
        </p:spPr>
        <p:txBody>
          <a:bodyPr vert="horz" lIns="91440" tIns="45720" rIns="91440" bIns="45720" rtlCol="0" anchor="ctr"/>
          <a:lstStyle>
            <a:lvl1pPr algn="l">
              <a:defRPr sz="1200" b="1">
                <a:solidFill>
                  <a:srgbClr val="000088"/>
                </a:solidFill>
              </a:defRPr>
            </a:lvl1pPr>
          </a:lstStyle>
          <a:p>
            <a:fld id="{54A9233F-6CA2-476F-8FB8-EFB5D52F48CF}" type="slidenum">
              <a:rPr lang="en-US" smtClean="0"/>
              <a:pPr/>
              <a:t>‹#›</a:t>
            </a:fld>
            <a:endParaRPr lang="en-US"/>
          </a:p>
        </p:txBody>
      </p:sp>
    </p:spTree>
    <p:extLst>
      <p:ext uri="{BB962C8B-B14F-4D97-AF65-F5344CB8AC3E}">
        <p14:creationId xmlns:p14="http://schemas.microsoft.com/office/powerpoint/2010/main" val="16472530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610600" y="6383828"/>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A74448-AAA1-8A4A-A880-E8F54D4095D0}" type="datetime1">
              <a:rPr lang="en-US" smtClean="0"/>
              <a:t>3/31/23</a:t>
            </a:fld>
            <a:endParaRPr lang="en-IN"/>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195943" y="6492875"/>
            <a:ext cx="2743200" cy="365125"/>
          </a:xfrm>
          <a:prstGeom prst="rect">
            <a:avLst/>
          </a:prstGeom>
        </p:spPr>
        <p:txBody>
          <a:bodyPr vert="horz" lIns="91440" tIns="45720" rIns="91440" bIns="45720" rtlCol="0" anchor="ctr"/>
          <a:lstStyle>
            <a:lvl1pPr algn="l">
              <a:defRPr sz="1400" b="1">
                <a:solidFill>
                  <a:srgbClr val="000088"/>
                </a:solidFill>
                <a:latin typeface="Arial" panose="020B0604020202020204" pitchFamily="34" charset="0"/>
                <a:cs typeface="Arial" panose="020B0604020202020204" pitchFamily="34" charset="0"/>
              </a:defRPr>
            </a:lvl1pPr>
          </a:lstStyle>
          <a:p>
            <a:fld id="{1836BD13-D94A-4E47-8520-ED1F8D0933CA}" type="slidenum">
              <a:rPr lang="en-IN" smtClean="0"/>
              <a:pPr/>
              <a:t>‹#›</a:t>
            </a:fld>
            <a:endParaRPr lang="en-IN"/>
          </a:p>
        </p:txBody>
      </p:sp>
    </p:spTree>
    <p:extLst>
      <p:ext uri="{BB962C8B-B14F-4D97-AF65-F5344CB8AC3E}">
        <p14:creationId xmlns:p14="http://schemas.microsoft.com/office/powerpoint/2010/main" val="40426623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sl.csa.iisc.ac.in/"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2.xml"/><Relationship Id="rId1" Type="http://schemas.openxmlformats.org/officeDocument/2006/relationships/tags" Target="../tags/tag8.xml"/><Relationship Id="rId4" Type="http://schemas.openxmlformats.org/officeDocument/2006/relationships/comments" Target="../comments/commen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2.xml"/><Relationship Id="rId5" Type="http://schemas.openxmlformats.org/officeDocument/2006/relationships/comments" Target="../comments/comment5.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2.xml"/><Relationship Id="rId1" Type="http://schemas.openxmlformats.org/officeDocument/2006/relationships/tags" Target="../tags/tag1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2.xml"/><Relationship Id="rId5" Type="http://schemas.openxmlformats.org/officeDocument/2006/relationships/comments" Target="../comments/comment2.xml"/><Relationship Id="rId4" Type="http://schemas.openxmlformats.org/officeDocument/2006/relationships/hyperlink" Target="https://news.samsung.com/us/samsung-electronics-introduces-industrys-first-512gb-cxl-memory-module/&#160;"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2.xml"/><Relationship Id="rId1" Type="http://schemas.openxmlformats.org/officeDocument/2006/relationships/tags" Target="../tags/tag17.xml"/><Relationship Id="rId5" Type="http://schemas.openxmlformats.org/officeDocument/2006/relationships/comments" Target="../comments/comment7.xml"/><Relationship Id="rId4" Type="http://schemas.openxmlformats.org/officeDocument/2006/relationships/chart" Target="../charts/chart1.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2.xml"/><Relationship Id="rId6" Type="http://schemas.openxmlformats.org/officeDocument/2006/relationships/hyperlink" Target="https://github.com/csl-iisc/SBRP-ASPLOS23" TargetMode="Externa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comments" Target="../comments/comment3.xml"/><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hyperlink" Target="https://news.samsung.com/us/samsung-electronics-unveils-next-generation-memory-solutions-flash-memory-summit-2022/" TargetMode="External"/><Relationship Id="rId5" Type="http://schemas.openxmlformats.org/officeDocument/2006/relationships/hyperlink" Target="https://news.samsung.com/us/samsung-electronics-introduces-industrys-first-512gb-cxl-memory-module/"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22.xml"/><Relationship Id="rId1" Type="http://schemas.openxmlformats.org/officeDocument/2006/relationships/tags" Target="../tags/tag1.xml"/><Relationship Id="rId6" Type="http://schemas.openxmlformats.org/officeDocument/2006/relationships/hyperlink" Target="https://www.amazon.com/Intel-Optane-Memory-2280/" TargetMode="External"/><Relationship Id="rId5" Type="http://schemas.openxmlformats.org/officeDocument/2006/relationships/hyperlink" Target="https://www.nvidia.com/en-gb/graphics-cards/"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45E5-658E-42D9-9CFB-365BBF87A388}"/>
              </a:ext>
            </a:extLst>
          </p:cNvPr>
          <p:cNvSpPr>
            <a:spLocks noGrp="1"/>
          </p:cNvSpPr>
          <p:nvPr>
            <p:ph type="ctrTitle"/>
          </p:nvPr>
        </p:nvSpPr>
        <p:spPr/>
        <p:txBody>
          <a:bodyPr>
            <a:normAutofit/>
          </a:bodyPr>
          <a:lstStyle/>
          <a:p>
            <a:r>
              <a:rPr lang="en-IN" sz="4400">
                <a:latin typeface="Verdana"/>
                <a:ea typeface="Verdana"/>
              </a:rPr>
              <a:t>Scoped Buffered Persistency Model for GPUs</a:t>
            </a:r>
          </a:p>
        </p:txBody>
      </p:sp>
      <p:sp>
        <p:nvSpPr>
          <p:cNvPr id="3" name="Subtitle 2">
            <a:extLst>
              <a:ext uri="{FF2B5EF4-FFF2-40B4-BE49-F238E27FC236}">
                <a16:creationId xmlns:a16="http://schemas.microsoft.com/office/drawing/2014/main" id="{B1ABAA54-7642-4E6F-943E-19FB1DF1B258}"/>
              </a:ext>
            </a:extLst>
          </p:cNvPr>
          <p:cNvSpPr>
            <a:spLocks noGrp="1"/>
          </p:cNvSpPr>
          <p:nvPr>
            <p:ph type="subTitle" idx="1"/>
          </p:nvPr>
        </p:nvSpPr>
        <p:spPr/>
        <p:txBody>
          <a:bodyPr/>
          <a:lstStyle/>
          <a:p>
            <a:r>
              <a:rPr lang="en-IN"/>
              <a:t>Shweta Pandey*, </a:t>
            </a:r>
            <a:r>
              <a:rPr lang="en-IN" u="sng"/>
              <a:t>Aditya K Kamath</a:t>
            </a:r>
            <a:r>
              <a:rPr lang="en-IN"/>
              <a:t>*, </a:t>
            </a:r>
            <a:r>
              <a:rPr lang="en-IN" err="1"/>
              <a:t>Arkaprava</a:t>
            </a:r>
            <a:r>
              <a:rPr lang="en-IN"/>
              <a:t> </a:t>
            </a:r>
            <a:r>
              <a:rPr lang="en-IN" err="1"/>
              <a:t>Basu</a:t>
            </a:r>
            <a:r>
              <a:rPr lang="en-IN"/>
              <a:t> </a:t>
            </a:r>
          </a:p>
        </p:txBody>
      </p:sp>
      <p:sp>
        <p:nvSpPr>
          <p:cNvPr id="5" name="TextBox 4">
            <a:extLst>
              <a:ext uri="{FF2B5EF4-FFF2-40B4-BE49-F238E27FC236}">
                <a16:creationId xmlns:a16="http://schemas.microsoft.com/office/drawing/2014/main" id="{93679F67-3305-45C6-8DF0-5C5A0151FA52}"/>
              </a:ext>
            </a:extLst>
          </p:cNvPr>
          <p:cNvSpPr txBox="1"/>
          <p:nvPr/>
        </p:nvSpPr>
        <p:spPr>
          <a:xfrm>
            <a:off x="3966899" y="4429184"/>
            <a:ext cx="4135582" cy="523220"/>
          </a:xfrm>
          <a:prstGeom prst="rect">
            <a:avLst/>
          </a:prstGeom>
          <a:noFill/>
        </p:spPr>
        <p:txBody>
          <a:bodyPr wrap="square" lIns="91440" tIns="45720" rIns="91440" bIns="45720" anchor="t">
            <a:spAutoFit/>
          </a:bodyPr>
          <a:lstStyle/>
          <a:p>
            <a:pPr algn="ctr"/>
            <a:r>
              <a:rPr lang="en-IN" sz="2800" b="1">
                <a:hlinkClick r:id="rId3"/>
              </a:rPr>
              <a:t>https://csl.csa.iisc.ac.in/</a:t>
            </a:r>
            <a:r>
              <a:rPr lang="en-IN" sz="2800" b="1"/>
              <a:t> </a:t>
            </a:r>
          </a:p>
        </p:txBody>
      </p:sp>
      <p:sp>
        <p:nvSpPr>
          <p:cNvPr id="6" name="TextBox 5">
            <a:extLst>
              <a:ext uri="{FF2B5EF4-FFF2-40B4-BE49-F238E27FC236}">
                <a16:creationId xmlns:a16="http://schemas.microsoft.com/office/drawing/2014/main" id="{FE751A3F-D4C1-4F47-BA34-9899EC4D3811}"/>
              </a:ext>
            </a:extLst>
          </p:cNvPr>
          <p:cNvSpPr txBox="1"/>
          <p:nvPr/>
        </p:nvSpPr>
        <p:spPr>
          <a:xfrm>
            <a:off x="8637886" y="6065242"/>
            <a:ext cx="3554114" cy="369332"/>
          </a:xfrm>
          <a:prstGeom prst="rect">
            <a:avLst/>
          </a:prstGeom>
          <a:noFill/>
        </p:spPr>
        <p:txBody>
          <a:bodyPr wrap="none" rtlCol="0">
            <a:spAutoFit/>
          </a:bodyPr>
          <a:lstStyle/>
          <a:p>
            <a:r>
              <a:rPr lang="en-IN">
                <a:solidFill>
                  <a:srgbClr val="000088"/>
                </a:solidFill>
              </a:rPr>
              <a:t>* Both authors contributed equally </a:t>
            </a:r>
          </a:p>
        </p:txBody>
      </p:sp>
    </p:spTree>
    <p:extLst>
      <p:ext uri="{BB962C8B-B14F-4D97-AF65-F5344CB8AC3E}">
        <p14:creationId xmlns:p14="http://schemas.microsoft.com/office/powerpoint/2010/main" val="30698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C2:Global PMO in a GPU is expensive</a:t>
            </a:r>
            <a:endParaRPr lang="en-IN"/>
          </a:p>
        </p:txBody>
      </p:sp>
      <p:sp>
        <p:nvSpPr>
          <p:cNvPr id="3" name="Slide Number Placeholder 2">
            <a:extLst>
              <a:ext uri="{FF2B5EF4-FFF2-40B4-BE49-F238E27FC236}">
                <a16:creationId xmlns:a16="http://schemas.microsoft.com/office/drawing/2014/main" id="{0282D2CA-9948-1BDE-B976-6D3E72046CB0}"/>
              </a:ext>
            </a:extLst>
          </p:cNvPr>
          <p:cNvSpPr>
            <a:spLocks noGrp="1"/>
          </p:cNvSpPr>
          <p:nvPr>
            <p:ph type="sldNum" sz="quarter" idx="12"/>
          </p:nvPr>
        </p:nvSpPr>
        <p:spPr/>
        <p:txBody>
          <a:bodyPr/>
          <a:lstStyle/>
          <a:p>
            <a:fld id="{1836BD13-D94A-4E47-8520-ED1F8D0933CA}" type="slidenum">
              <a:rPr lang="en-IN" smtClean="0"/>
              <a:pPr/>
              <a:t>10</a:t>
            </a:fld>
            <a:endParaRPr lang="en-IN"/>
          </a:p>
        </p:txBody>
      </p:sp>
      <p:sp>
        <p:nvSpPr>
          <p:cNvPr id="4" name="Rounded Rectangle 3"/>
          <p:cNvSpPr/>
          <p:nvPr/>
        </p:nvSpPr>
        <p:spPr>
          <a:xfrm>
            <a:off x="2722987"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ounded Rectangle 4"/>
          <p:cNvSpPr/>
          <p:nvPr/>
        </p:nvSpPr>
        <p:spPr>
          <a:xfrm>
            <a:off x="2896300"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6" name="Rounded Rectangle 5"/>
          <p:cNvSpPr/>
          <p:nvPr/>
        </p:nvSpPr>
        <p:spPr>
          <a:xfrm>
            <a:off x="2987326"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ectangle 6"/>
          <p:cNvSpPr/>
          <p:nvPr/>
        </p:nvSpPr>
        <p:spPr>
          <a:xfrm>
            <a:off x="3262725"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8" name="Diamond 7"/>
          <p:cNvSpPr/>
          <p:nvPr/>
        </p:nvSpPr>
        <p:spPr>
          <a:xfrm>
            <a:off x="3669500"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3108693"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0" name="Rounded Rectangle 9"/>
          <p:cNvSpPr/>
          <p:nvPr/>
        </p:nvSpPr>
        <p:spPr>
          <a:xfrm>
            <a:off x="4398123"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ounded Rectangle 10"/>
          <p:cNvSpPr/>
          <p:nvPr/>
        </p:nvSpPr>
        <p:spPr>
          <a:xfrm>
            <a:off x="4571436"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2" name="Rounded Rectangle 11"/>
          <p:cNvSpPr/>
          <p:nvPr/>
        </p:nvSpPr>
        <p:spPr>
          <a:xfrm>
            <a:off x="4662462"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3" name="Rectangle 12"/>
          <p:cNvSpPr/>
          <p:nvPr/>
        </p:nvSpPr>
        <p:spPr>
          <a:xfrm>
            <a:off x="4937861"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4" name="Diamond 13"/>
          <p:cNvSpPr/>
          <p:nvPr/>
        </p:nvSpPr>
        <p:spPr>
          <a:xfrm>
            <a:off x="5344636"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ounded Rectangle 14"/>
          <p:cNvSpPr/>
          <p:nvPr/>
        </p:nvSpPr>
        <p:spPr>
          <a:xfrm>
            <a:off x="4783829"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6" name="Rounded Rectangle 15"/>
          <p:cNvSpPr/>
          <p:nvPr/>
        </p:nvSpPr>
        <p:spPr>
          <a:xfrm>
            <a:off x="6073259"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6246572"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8" name="Rounded Rectangle 17"/>
          <p:cNvSpPr/>
          <p:nvPr/>
        </p:nvSpPr>
        <p:spPr>
          <a:xfrm>
            <a:off x="6337598"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9" name="Rectangle 18"/>
          <p:cNvSpPr/>
          <p:nvPr/>
        </p:nvSpPr>
        <p:spPr>
          <a:xfrm>
            <a:off x="6612997"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0" name="Diamond 19"/>
          <p:cNvSpPr/>
          <p:nvPr/>
        </p:nvSpPr>
        <p:spPr>
          <a:xfrm>
            <a:off x="7019772"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ounded Rectangle 20"/>
          <p:cNvSpPr/>
          <p:nvPr/>
        </p:nvSpPr>
        <p:spPr>
          <a:xfrm>
            <a:off x="6458965"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2" name="Rounded Rectangle 21"/>
          <p:cNvSpPr/>
          <p:nvPr/>
        </p:nvSpPr>
        <p:spPr>
          <a:xfrm>
            <a:off x="7748395"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ounded Rectangle 22"/>
          <p:cNvSpPr/>
          <p:nvPr/>
        </p:nvSpPr>
        <p:spPr>
          <a:xfrm>
            <a:off x="7921708"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4" name="Rounded Rectangle 23"/>
          <p:cNvSpPr/>
          <p:nvPr/>
        </p:nvSpPr>
        <p:spPr>
          <a:xfrm>
            <a:off x="8012734"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5" name="Rectangle 24"/>
          <p:cNvSpPr/>
          <p:nvPr/>
        </p:nvSpPr>
        <p:spPr>
          <a:xfrm>
            <a:off x="8288133"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6" name="Diamond 25"/>
          <p:cNvSpPr/>
          <p:nvPr/>
        </p:nvSpPr>
        <p:spPr>
          <a:xfrm>
            <a:off x="8694908"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ounded Rectangle 26"/>
          <p:cNvSpPr/>
          <p:nvPr/>
        </p:nvSpPr>
        <p:spPr>
          <a:xfrm>
            <a:off x="8134101"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8" name="TextBox 27"/>
          <p:cNvSpPr txBox="1"/>
          <p:nvPr/>
        </p:nvSpPr>
        <p:spPr>
          <a:xfrm>
            <a:off x="3246913" y="2140172"/>
            <a:ext cx="453970" cy="338554"/>
          </a:xfrm>
          <a:prstGeom prst="rect">
            <a:avLst/>
          </a:prstGeom>
          <a:noFill/>
        </p:spPr>
        <p:txBody>
          <a:bodyPr wrap="none" rtlCol="0">
            <a:spAutoFit/>
          </a:bodyPr>
          <a:lstStyle/>
          <a:p>
            <a:r>
              <a:rPr lang="en-US" sz="1600"/>
              <a:t>SM</a:t>
            </a:r>
            <a:endParaRPr lang="en-IN" sz="1600"/>
          </a:p>
        </p:txBody>
      </p:sp>
      <p:sp>
        <p:nvSpPr>
          <p:cNvPr id="29" name="TextBox 28"/>
          <p:cNvSpPr txBox="1"/>
          <p:nvPr/>
        </p:nvSpPr>
        <p:spPr>
          <a:xfrm>
            <a:off x="4922049" y="2140172"/>
            <a:ext cx="453970" cy="338554"/>
          </a:xfrm>
          <a:prstGeom prst="rect">
            <a:avLst/>
          </a:prstGeom>
          <a:noFill/>
        </p:spPr>
        <p:txBody>
          <a:bodyPr wrap="none" rtlCol="0">
            <a:spAutoFit/>
          </a:bodyPr>
          <a:lstStyle/>
          <a:p>
            <a:r>
              <a:rPr lang="en-US" sz="1600"/>
              <a:t>SM</a:t>
            </a:r>
            <a:endParaRPr lang="en-IN" sz="1600"/>
          </a:p>
        </p:txBody>
      </p:sp>
      <p:sp>
        <p:nvSpPr>
          <p:cNvPr id="30" name="TextBox 29"/>
          <p:cNvSpPr txBox="1"/>
          <p:nvPr/>
        </p:nvSpPr>
        <p:spPr>
          <a:xfrm>
            <a:off x="6597185" y="2140172"/>
            <a:ext cx="453970" cy="338554"/>
          </a:xfrm>
          <a:prstGeom prst="rect">
            <a:avLst/>
          </a:prstGeom>
          <a:noFill/>
        </p:spPr>
        <p:txBody>
          <a:bodyPr wrap="none" rtlCol="0">
            <a:spAutoFit/>
          </a:bodyPr>
          <a:lstStyle/>
          <a:p>
            <a:r>
              <a:rPr lang="en-US" sz="1600"/>
              <a:t>SM</a:t>
            </a:r>
            <a:endParaRPr lang="en-IN" sz="1600"/>
          </a:p>
        </p:txBody>
      </p:sp>
      <p:sp>
        <p:nvSpPr>
          <p:cNvPr id="31" name="TextBox 30"/>
          <p:cNvSpPr txBox="1"/>
          <p:nvPr/>
        </p:nvSpPr>
        <p:spPr>
          <a:xfrm>
            <a:off x="8272321" y="2140172"/>
            <a:ext cx="453970" cy="338554"/>
          </a:xfrm>
          <a:prstGeom prst="rect">
            <a:avLst/>
          </a:prstGeom>
          <a:noFill/>
        </p:spPr>
        <p:txBody>
          <a:bodyPr wrap="none" rtlCol="0">
            <a:spAutoFit/>
          </a:bodyPr>
          <a:lstStyle/>
          <a:p>
            <a:r>
              <a:rPr lang="en-US" sz="1600"/>
              <a:t>SM</a:t>
            </a:r>
            <a:endParaRPr lang="en-IN" sz="1600"/>
          </a:p>
        </p:txBody>
      </p:sp>
      <p:sp>
        <p:nvSpPr>
          <p:cNvPr id="32" name="Up-Down Arrow 31"/>
          <p:cNvSpPr/>
          <p:nvPr/>
        </p:nvSpPr>
        <p:spPr>
          <a:xfrm>
            <a:off x="5023034" y="3915575"/>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Up-Down Arrow 32"/>
          <p:cNvSpPr/>
          <p:nvPr/>
        </p:nvSpPr>
        <p:spPr>
          <a:xfrm>
            <a:off x="6698170" y="3915575"/>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Up-Down Arrow 33"/>
          <p:cNvSpPr/>
          <p:nvPr/>
        </p:nvSpPr>
        <p:spPr>
          <a:xfrm>
            <a:off x="3347898" y="3915575"/>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Up-Down Arrow 34"/>
          <p:cNvSpPr/>
          <p:nvPr/>
        </p:nvSpPr>
        <p:spPr>
          <a:xfrm>
            <a:off x="8373306" y="3915575"/>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Rectangle 35"/>
          <p:cNvSpPr/>
          <p:nvPr/>
        </p:nvSpPr>
        <p:spPr>
          <a:xfrm>
            <a:off x="2722236" y="4508013"/>
            <a:ext cx="6481353"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sp>
        <p:nvSpPr>
          <p:cNvPr id="43" name="Diamond 42"/>
          <p:cNvSpPr/>
          <p:nvPr/>
        </p:nvSpPr>
        <p:spPr>
          <a:xfrm>
            <a:off x="3669500" y="2832800"/>
            <a:ext cx="252000" cy="252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Diamond 44"/>
          <p:cNvSpPr/>
          <p:nvPr/>
        </p:nvSpPr>
        <p:spPr>
          <a:xfrm>
            <a:off x="5347886" y="2832478"/>
            <a:ext cx="252000" cy="252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ectangle 45"/>
          <p:cNvSpPr/>
          <p:nvPr/>
        </p:nvSpPr>
        <p:spPr>
          <a:xfrm>
            <a:off x="3261558" y="3688916"/>
            <a:ext cx="653504" cy="107319"/>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Rectangle 46"/>
          <p:cNvSpPr/>
          <p:nvPr/>
        </p:nvSpPr>
        <p:spPr>
          <a:xfrm>
            <a:off x="4938124" y="3683818"/>
            <a:ext cx="653504" cy="107319"/>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9" name="Curved Connector 48"/>
          <p:cNvCxnSpPr>
            <a:stCxn id="7" idx="2"/>
            <a:endCxn id="47" idx="2"/>
          </p:cNvCxnSpPr>
          <p:nvPr/>
        </p:nvCxnSpPr>
        <p:spPr>
          <a:xfrm rot="5400000" flipH="1" flipV="1">
            <a:off x="4424627" y="2955986"/>
            <a:ext cx="5098" cy="1675399"/>
          </a:xfrm>
          <a:prstGeom prst="curvedConnector3">
            <a:avLst>
              <a:gd name="adj1" fmla="val -1022381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Diamond 51"/>
          <p:cNvSpPr/>
          <p:nvPr/>
        </p:nvSpPr>
        <p:spPr>
          <a:xfrm>
            <a:off x="3495532" y="2832478"/>
            <a:ext cx="252000" cy="252000"/>
          </a:xfrm>
          <a:prstGeom prst="diamond">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Rectangle 52"/>
          <p:cNvSpPr/>
          <p:nvPr/>
        </p:nvSpPr>
        <p:spPr>
          <a:xfrm>
            <a:off x="3261558" y="3575565"/>
            <a:ext cx="653504" cy="107319"/>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8" name="Curved Connector 77"/>
          <p:cNvCxnSpPr>
            <a:endCxn id="53" idx="3"/>
          </p:cNvCxnSpPr>
          <p:nvPr/>
        </p:nvCxnSpPr>
        <p:spPr>
          <a:xfrm rot="5400000" flipH="1" flipV="1">
            <a:off x="3781724" y="3660350"/>
            <a:ext cx="164463" cy="102214"/>
          </a:xfrm>
          <a:prstGeom prst="curvedConnector4">
            <a:avLst>
              <a:gd name="adj1" fmla="val -106519"/>
              <a:gd name="adj2" fmla="val 323648"/>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5431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2.08333E-6 4.07407E-6 L 0.00156 0.10509 " pathEditMode="relative" rAng="0" ptsTypes="AA">
                                      <p:cBhvr>
                                        <p:cTn id="8" dur="1000" fill="hold"/>
                                        <p:tgtEl>
                                          <p:spTgt spid="43"/>
                                        </p:tgtEl>
                                        <p:attrNameLst>
                                          <p:attrName>ppt_x</p:attrName>
                                          <p:attrName>ppt_y</p:attrName>
                                        </p:attrNameLst>
                                      </p:cBhvr>
                                      <p:rCtr x="78" y="5255"/>
                                    </p:animMotion>
                                  </p:childTnLst>
                                </p:cTn>
                              </p:par>
                            </p:childTnLst>
                          </p:cTn>
                        </p:par>
                        <p:par>
                          <p:cTn id="9" fill="hold">
                            <p:stCondLst>
                              <p:cond delay="1000"/>
                            </p:stCondLst>
                            <p:childTnLst>
                              <p:par>
                                <p:cTn id="10" presetID="1" presetClass="exit" presetSubtype="0" fill="hold" grpId="2" nodeType="afterEffect">
                                  <p:stCondLst>
                                    <p:cond delay="0"/>
                                  </p:stCondLst>
                                  <p:childTnLst>
                                    <p:set>
                                      <p:cBhvr>
                                        <p:cTn id="11" dur="1" fill="hold">
                                          <p:stCondLst>
                                            <p:cond delay="0"/>
                                          </p:stCondLst>
                                        </p:cTn>
                                        <p:tgtEl>
                                          <p:spTgt spid="43"/>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wipe(down)">
                                      <p:cBhvr>
                                        <p:cTn id="14" dur="500"/>
                                        <p:tgtEl>
                                          <p:spTgt spid="46"/>
                                        </p:tgtEl>
                                      </p:cBhvr>
                                    </p:animEffec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0"/>
                                          </p:stCondLst>
                                        </p:cTn>
                                        <p:tgtEl>
                                          <p:spTgt spid="45"/>
                                        </p:tgtEl>
                                        <p:attrNameLst>
                                          <p:attrName>style.visibility</p:attrName>
                                        </p:attrNameLst>
                                      </p:cBhvr>
                                      <p:to>
                                        <p:strVal val="visible"/>
                                      </p:to>
                                    </p:set>
                                  </p:childTnLst>
                                </p:cTn>
                              </p:par>
                              <p:par>
                                <p:cTn id="18" presetID="42" presetClass="path" presetSubtype="0" accel="50000" decel="50000" fill="hold" grpId="1" nodeType="withEffect">
                                  <p:stCondLst>
                                    <p:cond delay="0"/>
                                  </p:stCondLst>
                                  <p:childTnLst>
                                    <p:animMotion origin="layout" path="M 1.66667E-6 0 L 0.00117 0.10162 " pathEditMode="relative" rAng="0" ptsTypes="AA">
                                      <p:cBhvr>
                                        <p:cTn id="19" dur="1000" fill="hold"/>
                                        <p:tgtEl>
                                          <p:spTgt spid="45"/>
                                        </p:tgtEl>
                                        <p:attrNameLst>
                                          <p:attrName>ppt_x</p:attrName>
                                          <p:attrName>ppt_y</p:attrName>
                                        </p:attrNameLst>
                                      </p:cBhvr>
                                      <p:rCtr x="52" y="5069"/>
                                    </p:animMotion>
                                  </p:childTnLst>
                                </p:cTn>
                              </p:par>
                            </p:childTnLst>
                          </p:cTn>
                        </p:par>
                        <p:par>
                          <p:cTn id="20" fill="hold">
                            <p:stCondLst>
                              <p:cond delay="2500"/>
                            </p:stCondLst>
                            <p:childTnLst>
                              <p:par>
                                <p:cTn id="21" presetID="1" presetClass="exit" presetSubtype="0" fill="hold" grpId="2" nodeType="afterEffect">
                                  <p:stCondLst>
                                    <p:cond delay="0"/>
                                  </p:stCondLst>
                                  <p:childTnLst>
                                    <p:set>
                                      <p:cBhvr>
                                        <p:cTn id="22" dur="1" fill="hold">
                                          <p:stCondLst>
                                            <p:cond delay="0"/>
                                          </p:stCondLst>
                                        </p:cTn>
                                        <p:tgtEl>
                                          <p:spTgt spid="45"/>
                                        </p:tgtEl>
                                        <p:attrNameLst>
                                          <p:attrName>style.visibility</p:attrName>
                                        </p:attrNameLst>
                                      </p:cBhvr>
                                      <p:to>
                                        <p:strVal val="hidden"/>
                                      </p:to>
                                    </p:set>
                                  </p:childTnLst>
                                </p:cTn>
                              </p:par>
                              <p:par>
                                <p:cTn id="23" presetID="22" presetClass="entr" presetSubtype="4"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par>
                                <p:cTn id="26" presetID="1" presetClass="entr" presetSubtype="0" fill="hold" nodeType="withEffect">
                                  <p:stCondLst>
                                    <p:cond delay="0"/>
                                  </p:stCondLst>
                                  <p:childTnLst>
                                    <p:set>
                                      <p:cBhvr>
                                        <p:cTn id="27" dur="1" fill="hold">
                                          <p:stCondLst>
                                            <p:cond delay="0"/>
                                          </p:stCondLst>
                                        </p:cTn>
                                        <p:tgtEl>
                                          <p:spTgt spid="49"/>
                                        </p:tgtEl>
                                        <p:attrNameLst>
                                          <p:attrName>style.visibility</p:attrName>
                                        </p:attrNameLst>
                                      </p:cBhvr>
                                      <p:to>
                                        <p:strVal val="visible"/>
                                      </p:to>
                                    </p:se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4.79167E-6 4.44444E-6 L 0.00156 0.10509 " pathEditMode="relative" rAng="0" ptsTypes="AA">
                                      <p:cBhvr>
                                        <p:cTn id="32" dur="1000" fill="hold"/>
                                        <p:tgtEl>
                                          <p:spTgt spid="52"/>
                                        </p:tgtEl>
                                        <p:attrNameLst>
                                          <p:attrName>ppt_x</p:attrName>
                                          <p:attrName>ppt_y</p:attrName>
                                        </p:attrNameLst>
                                      </p:cBhvr>
                                      <p:rCtr x="78" y="5255"/>
                                    </p:animMotion>
                                  </p:childTnLst>
                                </p:cTn>
                              </p:par>
                            </p:childTnLst>
                          </p:cTn>
                        </p:par>
                        <p:par>
                          <p:cTn id="33" fill="hold">
                            <p:stCondLst>
                              <p:cond delay="4000"/>
                            </p:stCondLst>
                            <p:childTnLst>
                              <p:par>
                                <p:cTn id="34" presetID="1" presetClass="exit" presetSubtype="0" fill="hold" grpId="2" nodeType="afterEffect">
                                  <p:stCondLst>
                                    <p:cond delay="0"/>
                                  </p:stCondLst>
                                  <p:childTnLst>
                                    <p:set>
                                      <p:cBhvr>
                                        <p:cTn id="35" dur="1" fill="hold">
                                          <p:stCondLst>
                                            <p:cond delay="0"/>
                                          </p:stCondLst>
                                        </p:cTn>
                                        <p:tgtEl>
                                          <p:spTgt spid="52"/>
                                        </p:tgtEl>
                                        <p:attrNameLst>
                                          <p:attrName>style.visibility</p:attrName>
                                        </p:attrNameLst>
                                      </p:cBhvr>
                                      <p:to>
                                        <p:strVal val="hidden"/>
                                      </p:to>
                                    </p:set>
                                  </p:childTnLst>
                                </p:cTn>
                              </p:par>
                              <p:par>
                                <p:cTn id="36" presetID="22" presetClass="entr" presetSubtype="4"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wipe(down)">
                                      <p:cBhvr>
                                        <p:cTn id="38" dur="500"/>
                                        <p:tgtEl>
                                          <p:spTgt spid="53"/>
                                        </p:tgtEl>
                                      </p:cBhvr>
                                    </p:animEffec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3" grpId="2" animBg="1"/>
      <p:bldP spid="45" grpId="0" animBg="1"/>
      <p:bldP spid="45" grpId="1" animBg="1"/>
      <p:bldP spid="45" grpId="2" animBg="1"/>
      <p:bldP spid="46" grpId="0" animBg="1"/>
      <p:bldP spid="47" grpId="0" animBg="1"/>
      <p:bldP spid="52" grpId="0" animBg="1"/>
      <p:bldP spid="52" grpId="1" animBg="1"/>
      <p:bldP spid="52" grpId="2" animBg="1"/>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C3:GPU programs need high bandwidth</a:t>
            </a:r>
            <a:endParaRPr lang="en-IN"/>
          </a:p>
        </p:txBody>
      </p:sp>
      <p:sp>
        <p:nvSpPr>
          <p:cNvPr id="37" name="Slide Number Placeholder 36">
            <a:extLst>
              <a:ext uri="{FF2B5EF4-FFF2-40B4-BE49-F238E27FC236}">
                <a16:creationId xmlns:a16="http://schemas.microsoft.com/office/drawing/2014/main" id="{031F299F-462D-6303-2A16-728289B18832}"/>
              </a:ext>
            </a:extLst>
          </p:cNvPr>
          <p:cNvSpPr>
            <a:spLocks noGrp="1"/>
          </p:cNvSpPr>
          <p:nvPr>
            <p:ph type="sldNum" sz="quarter" idx="12"/>
          </p:nvPr>
        </p:nvSpPr>
        <p:spPr/>
        <p:txBody>
          <a:bodyPr/>
          <a:lstStyle/>
          <a:p>
            <a:fld id="{1836BD13-D94A-4E47-8520-ED1F8D0933CA}" type="slidenum">
              <a:rPr lang="en-IN" smtClean="0"/>
              <a:pPr/>
              <a:t>11</a:t>
            </a:fld>
            <a:endParaRPr lang="en-IN"/>
          </a:p>
        </p:txBody>
      </p:sp>
      <p:sp>
        <p:nvSpPr>
          <p:cNvPr id="4" name="Rounded Rectangle 3"/>
          <p:cNvSpPr/>
          <p:nvPr/>
        </p:nvSpPr>
        <p:spPr>
          <a:xfrm>
            <a:off x="2722987"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ounded Rectangle 4"/>
          <p:cNvSpPr/>
          <p:nvPr/>
        </p:nvSpPr>
        <p:spPr>
          <a:xfrm>
            <a:off x="2896300"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6" name="Rounded Rectangle 5"/>
          <p:cNvSpPr/>
          <p:nvPr/>
        </p:nvSpPr>
        <p:spPr>
          <a:xfrm>
            <a:off x="2987326"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ectangle 6"/>
          <p:cNvSpPr/>
          <p:nvPr/>
        </p:nvSpPr>
        <p:spPr>
          <a:xfrm>
            <a:off x="3262725"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8" name="Diamond 7"/>
          <p:cNvSpPr/>
          <p:nvPr/>
        </p:nvSpPr>
        <p:spPr>
          <a:xfrm>
            <a:off x="3669500"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3108693"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0" name="Rounded Rectangle 9"/>
          <p:cNvSpPr/>
          <p:nvPr/>
        </p:nvSpPr>
        <p:spPr>
          <a:xfrm>
            <a:off x="4398123"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ounded Rectangle 10"/>
          <p:cNvSpPr/>
          <p:nvPr/>
        </p:nvSpPr>
        <p:spPr>
          <a:xfrm>
            <a:off x="4571436"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2" name="Rounded Rectangle 11"/>
          <p:cNvSpPr/>
          <p:nvPr/>
        </p:nvSpPr>
        <p:spPr>
          <a:xfrm>
            <a:off x="4662462"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3" name="Rectangle 12"/>
          <p:cNvSpPr/>
          <p:nvPr/>
        </p:nvSpPr>
        <p:spPr>
          <a:xfrm>
            <a:off x="4937861"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4" name="Diamond 13"/>
          <p:cNvSpPr/>
          <p:nvPr/>
        </p:nvSpPr>
        <p:spPr>
          <a:xfrm>
            <a:off x="5344636"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ounded Rectangle 14"/>
          <p:cNvSpPr/>
          <p:nvPr/>
        </p:nvSpPr>
        <p:spPr>
          <a:xfrm>
            <a:off x="4783829"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6" name="Rounded Rectangle 15"/>
          <p:cNvSpPr/>
          <p:nvPr/>
        </p:nvSpPr>
        <p:spPr>
          <a:xfrm>
            <a:off x="6073259"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6246572"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8" name="Rounded Rectangle 17"/>
          <p:cNvSpPr/>
          <p:nvPr/>
        </p:nvSpPr>
        <p:spPr>
          <a:xfrm>
            <a:off x="6337598"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9" name="Rectangle 18"/>
          <p:cNvSpPr/>
          <p:nvPr/>
        </p:nvSpPr>
        <p:spPr>
          <a:xfrm>
            <a:off x="6612997"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0" name="Diamond 19"/>
          <p:cNvSpPr/>
          <p:nvPr/>
        </p:nvSpPr>
        <p:spPr>
          <a:xfrm>
            <a:off x="7019772"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ounded Rectangle 20"/>
          <p:cNvSpPr/>
          <p:nvPr/>
        </p:nvSpPr>
        <p:spPr>
          <a:xfrm>
            <a:off x="6458965"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2" name="Rounded Rectangle 21"/>
          <p:cNvSpPr/>
          <p:nvPr/>
        </p:nvSpPr>
        <p:spPr>
          <a:xfrm>
            <a:off x="7748395" y="2479745"/>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ounded Rectangle 22"/>
          <p:cNvSpPr/>
          <p:nvPr/>
        </p:nvSpPr>
        <p:spPr>
          <a:xfrm>
            <a:off x="7921708" y="2522751"/>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4" name="Rounded Rectangle 23"/>
          <p:cNvSpPr/>
          <p:nvPr/>
        </p:nvSpPr>
        <p:spPr>
          <a:xfrm>
            <a:off x="8012734" y="2606252"/>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5" name="Rectangle 24"/>
          <p:cNvSpPr/>
          <p:nvPr/>
        </p:nvSpPr>
        <p:spPr>
          <a:xfrm>
            <a:off x="8288133" y="3271932"/>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6" name="Diamond 25"/>
          <p:cNvSpPr/>
          <p:nvPr/>
        </p:nvSpPr>
        <p:spPr>
          <a:xfrm>
            <a:off x="8694908" y="2938827"/>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ounded Rectangle 26"/>
          <p:cNvSpPr/>
          <p:nvPr/>
        </p:nvSpPr>
        <p:spPr>
          <a:xfrm>
            <a:off x="8134101" y="2689754"/>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8" name="TextBox 27"/>
          <p:cNvSpPr txBox="1"/>
          <p:nvPr/>
        </p:nvSpPr>
        <p:spPr>
          <a:xfrm>
            <a:off x="3246913" y="2140172"/>
            <a:ext cx="453970" cy="338554"/>
          </a:xfrm>
          <a:prstGeom prst="rect">
            <a:avLst/>
          </a:prstGeom>
          <a:noFill/>
        </p:spPr>
        <p:txBody>
          <a:bodyPr wrap="none" rtlCol="0">
            <a:spAutoFit/>
          </a:bodyPr>
          <a:lstStyle/>
          <a:p>
            <a:r>
              <a:rPr lang="en-US" sz="1600"/>
              <a:t>SM</a:t>
            </a:r>
            <a:endParaRPr lang="en-IN" sz="1600"/>
          </a:p>
        </p:txBody>
      </p:sp>
      <p:sp>
        <p:nvSpPr>
          <p:cNvPr id="29" name="TextBox 28"/>
          <p:cNvSpPr txBox="1"/>
          <p:nvPr/>
        </p:nvSpPr>
        <p:spPr>
          <a:xfrm>
            <a:off x="4922049" y="2140172"/>
            <a:ext cx="453970" cy="338554"/>
          </a:xfrm>
          <a:prstGeom prst="rect">
            <a:avLst/>
          </a:prstGeom>
          <a:noFill/>
        </p:spPr>
        <p:txBody>
          <a:bodyPr wrap="none" rtlCol="0">
            <a:spAutoFit/>
          </a:bodyPr>
          <a:lstStyle/>
          <a:p>
            <a:r>
              <a:rPr lang="en-US" sz="1600"/>
              <a:t>SM</a:t>
            </a:r>
            <a:endParaRPr lang="en-IN" sz="1600"/>
          </a:p>
        </p:txBody>
      </p:sp>
      <p:sp>
        <p:nvSpPr>
          <p:cNvPr id="30" name="TextBox 29"/>
          <p:cNvSpPr txBox="1"/>
          <p:nvPr/>
        </p:nvSpPr>
        <p:spPr>
          <a:xfrm>
            <a:off x="6597185" y="2140172"/>
            <a:ext cx="453970" cy="338554"/>
          </a:xfrm>
          <a:prstGeom prst="rect">
            <a:avLst/>
          </a:prstGeom>
          <a:noFill/>
        </p:spPr>
        <p:txBody>
          <a:bodyPr wrap="none" rtlCol="0">
            <a:spAutoFit/>
          </a:bodyPr>
          <a:lstStyle/>
          <a:p>
            <a:r>
              <a:rPr lang="en-US" sz="1600"/>
              <a:t>SM</a:t>
            </a:r>
            <a:endParaRPr lang="en-IN" sz="1600"/>
          </a:p>
        </p:txBody>
      </p:sp>
      <p:sp>
        <p:nvSpPr>
          <p:cNvPr id="31" name="TextBox 30"/>
          <p:cNvSpPr txBox="1"/>
          <p:nvPr/>
        </p:nvSpPr>
        <p:spPr>
          <a:xfrm>
            <a:off x="8272321" y="2140172"/>
            <a:ext cx="453970" cy="338554"/>
          </a:xfrm>
          <a:prstGeom prst="rect">
            <a:avLst/>
          </a:prstGeom>
          <a:noFill/>
        </p:spPr>
        <p:txBody>
          <a:bodyPr wrap="none" rtlCol="0">
            <a:spAutoFit/>
          </a:bodyPr>
          <a:lstStyle/>
          <a:p>
            <a:r>
              <a:rPr lang="en-US" sz="1600"/>
              <a:t>SM</a:t>
            </a:r>
            <a:endParaRPr lang="en-IN" sz="1600"/>
          </a:p>
        </p:txBody>
      </p:sp>
      <p:sp>
        <p:nvSpPr>
          <p:cNvPr id="32" name="Up-Down Arrow 31"/>
          <p:cNvSpPr/>
          <p:nvPr/>
        </p:nvSpPr>
        <p:spPr>
          <a:xfrm>
            <a:off x="5023034" y="3915575"/>
            <a:ext cx="252000" cy="720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Up-Down Arrow 32"/>
          <p:cNvSpPr/>
          <p:nvPr/>
        </p:nvSpPr>
        <p:spPr>
          <a:xfrm>
            <a:off x="6698170" y="3915575"/>
            <a:ext cx="252000" cy="720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Up-Down Arrow 33"/>
          <p:cNvSpPr/>
          <p:nvPr/>
        </p:nvSpPr>
        <p:spPr>
          <a:xfrm>
            <a:off x="3347898" y="3915575"/>
            <a:ext cx="252000" cy="720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Up-Down Arrow 34"/>
          <p:cNvSpPr/>
          <p:nvPr/>
        </p:nvSpPr>
        <p:spPr>
          <a:xfrm>
            <a:off x="8373306" y="3915575"/>
            <a:ext cx="252000" cy="720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Rectangle 35"/>
          <p:cNvSpPr/>
          <p:nvPr/>
        </p:nvSpPr>
        <p:spPr>
          <a:xfrm>
            <a:off x="2722987" y="4708038"/>
            <a:ext cx="6481353"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sp>
        <p:nvSpPr>
          <p:cNvPr id="52" name="Diamond 51"/>
          <p:cNvSpPr/>
          <p:nvPr/>
        </p:nvSpPr>
        <p:spPr>
          <a:xfrm>
            <a:off x="3759682" y="2837197"/>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Diamond 52"/>
          <p:cNvSpPr/>
          <p:nvPr/>
        </p:nvSpPr>
        <p:spPr>
          <a:xfrm>
            <a:off x="5429386" y="284720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Diamond 53"/>
          <p:cNvSpPr/>
          <p:nvPr/>
        </p:nvSpPr>
        <p:spPr>
          <a:xfrm>
            <a:off x="7094385" y="283839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5" name="Diamond 54"/>
          <p:cNvSpPr/>
          <p:nvPr/>
        </p:nvSpPr>
        <p:spPr>
          <a:xfrm>
            <a:off x="8795218" y="2844249"/>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Diamond 55"/>
          <p:cNvSpPr/>
          <p:nvPr/>
        </p:nvSpPr>
        <p:spPr>
          <a:xfrm>
            <a:off x="3678962" y="2837197"/>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7" name="Diamond 56"/>
          <p:cNvSpPr/>
          <p:nvPr/>
        </p:nvSpPr>
        <p:spPr>
          <a:xfrm>
            <a:off x="7200776" y="283839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Diamond 57"/>
          <p:cNvSpPr/>
          <p:nvPr/>
        </p:nvSpPr>
        <p:spPr>
          <a:xfrm>
            <a:off x="5518873" y="284720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Diamond 58"/>
          <p:cNvSpPr/>
          <p:nvPr/>
        </p:nvSpPr>
        <p:spPr>
          <a:xfrm>
            <a:off x="8680846" y="2844249"/>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Diamond 59"/>
          <p:cNvSpPr/>
          <p:nvPr/>
        </p:nvSpPr>
        <p:spPr>
          <a:xfrm>
            <a:off x="3840402" y="2837197"/>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Diamond 60"/>
          <p:cNvSpPr/>
          <p:nvPr/>
        </p:nvSpPr>
        <p:spPr>
          <a:xfrm>
            <a:off x="5339900" y="284720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2" name="Diamond 61"/>
          <p:cNvSpPr/>
          <p:nvPr/>
        </p:nvSpPr>
        <p:spPr>
          <a:xfrm>
            <a:off x="6987994" y="283839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Diamond 62"/>
          <p:cNvSpPr/>
          <p:nvPr/>
        </p:nvSpPr>
        <p:spPr>
          <a:xfrm>
            <a:off x="8566475" y="2844249"/>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4" name="Diamond 63"/>
          <p:cNvSpPr/>
          <p:nvPr/>
        </p:nvSpPr>
        <p:spPr>
          <a:xfrm>
            <a:off x="3590139" y="284935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Diamond 64"/>
          <p:cNvSpPr/>
          <p:nvPr/>
        </p:nvSpPr>
        <p:spPr>
          <a:xfrm>
            <a:off x="5245467" y="2842522"/>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6" name="Diamond 65"/>
          <p:cNvSpPr/>
          <p:nvPr/>
        </p:nvSpPr>
        <p:spPr>
          <a:xfrm>
            <a:off x="6893171" y="282249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7" name="Diamond 66"/>
          <p:cNvSpPr/>
          <p:nvPr/>
        </p:nvSpPr>
        <p:spPr>
          <a:xfrm>
            <a:off x="8449602" y="283957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9" name="TextBox 68"/>
          <p:cNvSpPr txBox="1"/>
          <p:nvPr/>
        </p:nvSpPr>
        <p:spPr>
          <a:xfrm>
            <a:off x="9565719" y="3927793"/>
            <a:ext cx="1436188" cy="646331"/>
          </a:xfrm>
          <a:prstGeom prst="rect">
            <a:avLst/>
          </a:prstGeom>
          <a:noFill/>
        </p:spPr>
        <p:txBody>
          <a:bodyPr wrap="square" rtlCol="0">
            <a:spAutoFit/>
          </a:bodyPr>
          <a:lstStyle/>
          <a:p>
            <a:pPr algn="ctr"/>
            <a:r>
              <a:rPr lang="en-US"/>
              <a:t>Waiting to be persisted</a:t>
            </a:r>
            <a:endParaRPr lang="en-IN"/>
          </a:p>
        </p:txBody>
      </p:sp>
      <p:sp>
        <p:nvSpPr>
          <p:cNvPr id="70" name="TextBox 69"/>
          <p:cNvSpPr txBox="1"/>
          <p:nvPr/>
        </p:nvSpPr>
        <p:spPr>
          <a:xfrm>
            <a:off x="9565719" y="2521083"/>
            <a:ext cx="1436188" cy="646331"/>
          </a:xfrm>
          <a:prstGeom prst="rect">
            <a:avLst/>
          </a:prstGeom>
          <a:noFill/>
        </p:spPr>
        <p:txBody>
          <a:bodyPr wrap="square" rtlCol="0">
            <a:spAutoFit/>
          </a:bodyPr>
          <a:lstStyle/>
          <a:p>
            <a:pPr algn="ctr"/>
            <a:r>
              <a:rPr lang="en-US"/>
              <a:t>Stalled write operations</a:t>
            </a:r>
            <a:endParaRPr lang="en-IN"/>
          </a:p>
        </p:txBody>
      </p:sp>
      <p:sp>
        <p:nvSpPr>
          <p:cNvPr id="3" name="TextBox 2">
            <a:extLst>
              <a:ext uri="{FF2B5EF4-FFF2-40B4-BE49-F238E27FC236}">
                <a16:creationId xmlns:a16="http://schemas.microsoft.com/office/drawing/2014/main" id="{A8555B06-5033-D504-AA5B-25C9C6A39EBA}"/>
              </a:ext>
            </a:extLst>
          </p:cNvPr>
          <p:cNvSpPr txBox="1"/>
          <p:nvPr/>
        </p:nvSpPr>
        <p:spPr>
          <a:xfrm>
            <a:off x="9565719" y="4767212"/>
            <a:ext cx="1436188" cy="369332"/>
          </a:xfrm>
          <a:prstGeom prst="rect">
            <a:avLst/>
          </a:prstGeom>
          <a:noFill/>
        </p:spPr>
        <p:txBody>
          <a:bodyPr wrap="square" rtlCol="0">
            <a:spAutoFit/>
          </a:bodyPr>
          <a:lstStyle/>
          <a:p>
            <a:pPr algn="ctr"/>
            <a:r>
              <a:rPr lang="en-US"/>
              <a:t>Persisting</a:t>
            </a:r>
            <a:endParaRPr lang="en-IN"/>
          </a:p>
        </p:txBody>
      </p:sp>
      <p:sp>
        <p:nvSpPr>
          <p:cNvPr id="38" name="TextBox 37">
            <a:extLst>
              <a:ext uri="{FF2B5EF4-FFF2-40B4-BE49-F238E27FC236}">
                <a16:creationId xmlns:a16="http://schemas.microsoft.com/office/drawing/2014/main" id="{B58B39A3-8F2D-2DB7-7C31-BE52C5C72C74}"/>
              </a:ext>
            </a:extLst>
          </p:cNvPr>
          <p:cNvSpPr txBox="1"/>
          <p:nvPr/>
        </p:nvSpPr>
        <p:spPr>
          <a:xfrm>
            <a:off x="3675923" y="5683668"/>
            <a:ext cx="4840155" cy="461665"/>
          </a:xfrm>
          <a:prstGeom prst="rect">
            <a:avLst/>
          </a:prstGeom>
          <a:noFill/>
        </p:spPr>
        <p:txBody>
          <a:bodyPr wrap="square" rtlCol="0">
            <a:spAutoFit/>
          </a:bodyPr>
          <a:lstStyle/>
          <a:p>
            <a:pPr algn="ctr"/>
            <a:r>
              <a:rPr lang="en-US" sz="2400" b="1">
                <a:solidFill>
                  <a:srgbClr val="C00000"/>
                </a:solidFill>
              </a:rPr>
              <a:t>Buffering of persists is necessary</a:t>
            </a:r>
            <a:endParaRPr lang="en-IN" sz="2400" b="1">
              <a:solidFill>
                <a:srgbClr val="C00000"/>
              </a:solidFill>
            </a:endParaRPr>
          </a:p>
        </p:txBody>
      </p:sp>
    </p:spTree>
    <p:custDataLst>
      <p:tags r:id="rId1"/>
    </p:custDataLst>
    <p:extLst>
      <p:ext uri="{BB962C8B-B14F-4D97-AF65-F5344CB8AC3E}">
        <p14:creationId xmlns:p14="http://schemas.microsoft.com/office/powerpoint/2010/main" val="381850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2761 -0.00186 L -0.03282 0.29421 " pathEditMode="relative" rAng="0" ptsTypes="AA">
                                      <p:cBhvr>
                                        <p:cTn id="14" dur="500" fill="hold"/>
                                        <p:tgtEl>
                                          <p:spTgt spid="52"/>
                                        </p:tgtEl>
                                        <p:attrNameLst>
                                          <p:attrName>ppt_x</p:attrName>
                                          <p:attrName>ppt_y</p:attrName>
                                        </p:attrNameLst>
                                      </p:cBhvr>
                                      <p:rCtr x="-260" y="14792"/>
                                    </p:animMotion>
                                  </p:childTnLst>
                                </p:cTn>
                              </p:par>
                              <p:par>
                                <p:cTn id="15" presetID="42" presetClass="path" presetSubtype="0" accel="50000" decel="50000" fill="hold" grpId="0" nodeType="withEffect">
                                  <p:stCondLst>
                                    <p:cond delay="0"/>
                                  </p:stCondLst>
                                  <p:childTnLst>
                                    <p:animMotion origin="layout" path="M -0.0306 -0.00209 L -0.03321 0.28819 " pathEditMode="relative" rAng="0" ptsTypes="AA">
                                      <p:cBhvr>
                                        <p:cTn id="16" dur="500" fill="hold"/>
                                        <p:tgtEl>
                                          <p:spTgt spid="53"/>
                                        </p:tgtEl>
                                        <p:attrNameLst>
                                          <p:attrName>ppt_x</p:attrName>
                                          <p:attrName>ppt_y</p:attrName>
                                        </p:attrNameLst>
                                      </p:cBhvr>
                                      <p:rCtr x="-130" y="14514"/>
                                    </p:animMotion>
                                  </p:childTnLst>
                                </p:cTn>
                              </p:par>
                              <p:par>
                                <p:cTn id="17" presetID="42" presetClass="path" presetSubtype="0" accel="50000" decel="50000" fill="hold" grpId="0" nodeType="withEffect">
                                  <p:stCondLst>
                                    <p:cond delay="0"/>
                                  </p:stCondLst>
                                  <p:childTnLst>
                                    <p:animMotion origin="layout" path="M -0.03217 -0.00209 L -0.02995 0.29305 " pathEditMode="relative" rAng="0" ptsTypes="AA">
                                      <p:cBhvr>
                                        <p:cTn id="18" dur="500" fill="hold"/>
                                        <p:tgtEl>
                                          <p:spTgt spid="54"/>
                                        </p:tgtEl>
                                        <p:attrNameLst>
                                          <p:attrName>ppt_x</p:attrName>
                                          <p:attrName>ppt_y</p:attrName>
                                        </p:attrNameLst>
                                      </p:cBhvr>
                                      <p:rCtr x="104" y="14745"/>
                                    </p:animMotion>
                                  </p:childTnLst>
                                </p:cTn>
                              </p:par>
                              <p:par>
                                <p:cTn id="19" presetID="42" presetClass="path" presetSubtype="0" accel="50000" decel="50000" fill="hold" grpId="0" nodeType="withEffect">
                                  <p:stCondLst>
                                    <p:cond delay="0"/>
                                  </p:stCondLst>
                                  <p:childTnLst>
                                    <p:animMotion origin="layout" path="M -0.03203 -0.00162 L -0.03047 0.29584 " pathEditMode="relative" rAng="0" ptsTypes="AA">
                                      <p:cBhvr>
                                        <p:cTn id="20" dur="500" fill="hold"/>
                                        <p:tgtEl>
                                          <p:spTgt spid="55"/>
                                        </p:tgtEl>
                                        <p:attrNameLst>
                                          <p:attrName>ppt_x</p:attrName>
                                          <p:attrName>ppt_y</p:attrName>
                                        </p:attrNameLst>
                                      </p:cBhvr>
                                      <p:rCtr x="78" y="14861"/>
                                    </p:animMotion>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par>
                          <p:cTn id="24" fill="hold">
                            <p:stCondLst>
                              <p:cond delay="500"/>
                            </p:stCondLst>
                            <p:childTnLst>
                              <p:par>
                                <p:cTn id="25" presetID="24" presetClass="emph" presetSubtype="0" fill="hold" grpId="2" nodeType="afterEffect">
                                  <p:stCondLst>
                                    <p:cond delay="0"/>
                                  </p:stCondLst>
                                  <p:childTnLst>
                                    <p:animClr clrSpc="hsl" dir="cw">
                                      <p:cBhvr override="childStyle">
                                        <p:cTn id="26" dur="5000" fill="hold"/>
                                        <p:tgtEl>
                                          <p:spTgt spid="52"/>
                                        </p:tgtEl>
                                        <p:attrNameLst>
                                          <p:attrName>style.color</p:attrName>
                                        </p:attrNameLst>
                                      </p:cBhvr>
                                      <p:by>
                                        <p:hsl h="0" s="-12549" l="-25098"/>
                                      </p:by>
                                    </p:animClr>
                                    <p:animClr clrSpc="hsl" dir="cw">
                                      <p:cBhvr>
                                        <p:cTn id="27" dur="5000" fill="hold"/>
                                        <p:tgtEl>
                                          <p:spTgt spid="52"/>
                                        </p:tgtEl>
                                        <p:attrNameLst>
                                          <p:attrName>fillcolor</p:attrName>
                                        </p:attrNameLst>
                                      </p:cBhvr>
                                      <p:by>
                                        <p:hsl h="0" s="-12549" l="-25098"/>
                                      </p:by>
                                    </p:animClr>
                                    <p:animClr clrSpc="hsl" dir="cw">
                                      <p:cBhvr>
                                        <p:cTn id="28" dur="5000" fill="hold"/>
                                        <p:tgtEl>
                                          <p:spTgt spid="52"/>
                                        </p:tgtEl>
                                        <p:attrNameLst>
                                          <p:attrName>stroke.color</p:attrName>
                                        </p:attrNameLst>
                                      </p:cBhvr>
                                      <p:by>
                                        <p:hsl h="0" s="-12549" l="-25098"/>
                                      </p:by>
                                    </p:animClr>
                                    <p:set>
                                      <p:cBhvr>
                                        <p:cTn id="29" dur="5000" fill="hold"/>
                                        <p:tgtEl>
                                          <p:spTgt spid="52"/>
                                        </p:tgtEl>
                                        <p:attrNameLst>
                                          <p:attrName>fill.type</p:attrName>
                                        </p:attrNameLst>
                                      </p:cBhvr>
                                      <p:to>
                                        <p:strVal val="solid"/>
                                      </p:to>
                                    </p:set>
                                  </p:childTnLst>
                                </p:cTn>
                              </p:par>
                              <p:par>
                                <p:cTn id="30" presetID="24" presetClass="emph" presetSubtype="0" fill="hold" grpId="2" nodeType="withEffect">
                                  <p:stCondLst>
                                    <p:cond delay="0"/>
                                  </p:stCondLst>
                                  <p:childTnLst>
                                    <p:animClr clrSpc="hsl" dir="cw">
                                      <p:cBhvr override="childStyle">
                                        <p:cTn id="31" dur="5000" fill="hold"/>
                                        <p:tgtEl>
                                          <p:spTgt spid="53"/>
                                        </p:tgtEl>
                                        <p:attrNameLst>
                                          <p:attrName>style.color</p:attrName>
                                        </p:attrNameLst>
                                      </p:cBhvr>
                                      <p:by>
                                        <p:hsl h="0" s="-12549" l="-25098"/>
                                      </p:by>
                                    </p:animClr>
                                    <p:animClr clrSpc="hsl" dir="cw">
                                      <p:cBhvr>
                                        <p:cTn id="32" dur="5000" fill="hold"/>
                                        <p:tgtEl>
                                          <p:spTgt spid="53"/>
                                        </p:tgtEl>
                                        <p:attrNameLst>
                                          <p:attrName>fillcolor</p:attrName>
                                        </p:attrNameLst>
                                      </p:cBhvr>
                                      <p:by>
                                        <p:hsl h="0" s="-12549" l="-25098"/>
                                      </p:by>
                                    </p:animClr>
                                    <p:animClr clrSpc="hsl" dir="cw">
                                      <p:cBhvr>
                                        <p:cTn id="33" dur="5000" fill="hold"/>
                                        <p:tgtEl>
                                          <p:spTgt spid="53"/>
                                        </p:tgtEl>
                                        <p:attrNameLst>
                                          <p:attrName>stroke.color</p:attrName>
                                        </p:attrNameLst>
                                      </p:cBhvr>
                                      <p:by>
                                        <p:hsl h="0" s="-12549" l="-25098"/>
                                      </p:by>
                                    </p:animClr>
                                    <p:set>
                                      <p:cBhvr>
                                        <p:cTn id="34" dur="5000" fill="hold"/>
                                        <p:tgtEl>
                                          <p:spTgt spid="53"/>
                                        </p:tgtEl>
                                        <p:attrNameLst>
                                          <p:attrName>fill.type</p:attrName>
                                        </p:attrNameLst>
                                      </p:cBhvr>
                                      <p:to>
                                        <p:strVal val="solid"/>
                                      </p:to>
                                    </p:set>
                                  </p:childTnLst>
                                </p:cTn>
                              </p:par>
                              <p:par>
                                <p:cTn id="35" presetID="24" presetClass="emph" presetSubtype="0" fill="hold" grpId="2" nodeType="withEffect">
                                  <p:stCondLst>
                                    <p:cond delay="0"/>
                                  </p:stCondLst>
                                  <p:childTnLst>
                                    <p:animClr clrSpc="hsl" dir="cw">
                                      <p:cBhvr override="childStyle">
                                        <p:cTn id="36" dur="5000" fill="hold"/>
                                        <p:tgtEl>
                                          <p:spTgt spid="54"/>
                                        </p:tgtEl>
                                        <p:attrNameLst>
                                          <p:attrName>style.color</p:attrName>
                                        </p:attrNameLst>
                                      </p:cBhvr>
                                      <p:by>
                                        <p:hsl h="0" s="-12549" l="-25098"/>
                                      </p:by>
                                    </p:animClr>
                                    <p:animClr clrSpc="hsl" dir="cw">
                                      <p:cBhvr>
                                        <p:cTn id="37" dur="5000" fill="hold"/>
                                        <p:tgtEl>
                                          <p:spTgt spid="54"/>
                                        </p:tgtEl>
                                        <p:attrNameLst>
                                          <p:attrName>fillcolor</p:attrName>
                                        </p:attrNameLst>
                                      </p:cBhvr>
                                      <p:by>
                                        <p:hsl h="0" s="-12549" l="-25098"/>
                                      </p:by>
                                    </p:animClr>
                                    <p:animClr clrSpc="hsl" dir="cw">
                                      <p:cBhvr>
                                        <p:cTn id="38" dur="5000" fill="hold"/>
                                        <p:tgtEl>
                                          <p:spTgt spid="54"/>
                                        </p:tgtEl>
                                        <p:attrNameLst>
                                          <p:attrName>stroke.color</p:attrName>
                                        </p:attrNameLst>
                                      </p:cBhvr>
                                      <p:by>
                                        <p:hsl h="0" s="-12549" l="-25098"/>
                                      </p:by>
                                    </p:animClr>
                                    <p:set>
                                      <p:cBhvr>
                                        <p:cTn id="39" dur="5000" fill="hold"/>
                                        <p:tgtEl>
                                          <p:spTgt spid="54"/>
                                        </p:tgtEl>
                                        <p:attrNameLst>
                                          <p:attrName>fill.type</p:attrName>
                                        </p:attrNameLst>
                                      </p:cBhvr>
                                      <p:to>
                                        <p:strVal val="solid"/>
                                      </p:to>
                                    </p:set>
                                  </p:childTnLst>
                                </p:cTn>
                              </p:par>
                              <p:par>
                                <p:cTn id="40" presetID="24" presetClass="emph" presetSubtype="0" fill="hold" grpId="2" nodeType="withEffect">
                                  <p:stCondLst>
                                    <p:cond delay="0"/>
                                  </p:stCondLst>
                                  <p:childTnLst>
                                    <p:animClr clrSpc="hsl" dir="cw">
                                      <p:cBhvr override="childStyle">
                                        <p:cTn id="41" dur="5000" fill="hold"/>
                                        <p:tgtEl>
                                          <p:spTgt spid="55"/>
                                        </p:tgtEl>
                                        <p:attrNameLst>
                                          <p:attrName>style.color</p:attrName>
                                        </p:attrNameLst>
                                      </p:cBhvr>
                                      <p:by>
                                        <p:hsl h="0" s="-12549" l="-25098"/>
                                      </p:by>
                                    </p:animClr>
                                    <p:animClr clrSpc="hsl" dir="cw">
                                      <p:cBhvr>
                                        <p:cTn id="42" dur="5000" fill="hold"/>
                                        <p:tgtEl>
                                          <p:spTgt spid="55"/>
                                        </p:tgtEl>
                                        <p:attrNameLst>
                                          <p:attrName>fillcolor</p:attrName>
                                        </p:attrNameLst>
                                      </p:cBhvr>
                                      <p:by>
                                        <p:hsl h="0" s="-12549" l="-25098"/>
                                      </p:by>
                                    </p:animClr>
                                    <p:animClr clrSpc="hsl" dir="cw">
                                      <p:cBhvr>
                                        <p:cTn id="43" dur="5000" fill="hold"/>
                                        <p:tgtEl>
                                          <p:spTgt spid="55"/>
                                        </p:tgtEl>
                                        <p:attrNameLst>
                                          <p:attrName>stroke.color</p:attrName>
                                        </p:attrNameLst>
                                      </p:cBhvr>
                                      <p:by>
                                        <p:hsl h="0" s="-12549" l="-25098"/>
                                      </p:by>
                                    </p:animClr>
                                    <p:set>
                                      <p:cBhvr>
                                        <p:cTn id="44" dur="5000" fill="hold"/>
                                        <p:tgtEl>
                                          <p:spTgt spid="55"/>
                                        </p:tgtEl>
                                        <p:attrNameLst>
                                          <p:attrName>fill.type</p:attrName>
                                        </p:attrNameLst>
                                      </p:cBhvr>
                                      <p:to>
                                        <p:strVal val="solid"/>
                                      </p:to>
                                    </p:set>
                                  </p:childTnLst>
                                </p:cTn>
                              </p:par>
                              <p:par>
                                <p:cTn id="45" presetID="1" presetClass="entr" presetSubtype="0" fill="hold" grpId="1" nodeType="withEffect">
                                  <p:stCondLst>
                                    <p:cond delay="50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1" nodeType="withEffect">
                                  <p:stCondLst>
                                    <p:cond delay="50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1" nodeType="withEffect">
                                  <p:stCondLst>
                                    <p:cond delay="50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1" nodeType="withEffect">
                                  <p:stCondLst>
                                    <p:cond delay="500"/>
                                  </p:stCondLst>
                                  <p:childTnLst>
                                    <p:set>
                                      <p:cBhvr>
                                        <p:cTn id="52" dur="1" fill="hold">
                                          <p:stCondLst>
                                            <p:cond delay="0"/>
                                          </p:stCondLst>
                                        </p:cTn>
                                        <p:tgtEl>
                                          <p:spTgt spid="59"/>
                                        </p:tgtEl>
                                        <p:attrNameLst>
                                          <p:attrName>style.visibility</p:attrName>
                                        </p:attrNameLst>
                                      </p:cBhvr>
                                      <p:to>
                                        <p:strVal val="visible"/>
                                      </p:to>
                                    </p:set>
                                  </p:childTnLst>
                                </p:cTn>
                              </p:par>
                              <p:par>
                                <p:cTn id="53" presetID="42" presetClass="path" presetSubtype="0" accel="50000" decel="50000" fill="hold" grpId="0" nodeType="withEffect">
                                  <p:stCondLst>
                                    <p:cond delay="500"/>
                                  </p:stCondLst>
                                  <p:childTnLst>
                                    <p:animMotion origin="layout" path="M 3.33333E-6 4.81481E-6 L -0.02552 0.21064 " pathEditMode="relative" rAng="0" ptsTypes="AA">
                                      <p:cBhvr>
                                        <p:cTn id="54" dur="500" fill="hold"/>
                                        <p:tgtEl>
                                          <p:spTgt spid="56"/>
                                        </p:tgtEl>
                                        <p:attrNameLst>
                                          <p:attrName>ppt_x</p:attrName>
                                          <p:attrName>ppt_y</p:attrName>
                                        </p:attrNameLst>
                                      </p:cBhvr>
                                      <p:rCtr x="-1276" y="10532"/>
                                    </p:animMotion>
                                  </p:childTnLst>
                                </p:cTn>
                              </p:par>
                              <p:par>
                                <p:cTn id="55" presetID="42" presetClass="path" presetSubtype="0" accel="50000" decel="50000" fill="hold" grpId="0" nodeType="withEffect">
                                  <p:stCondLst>
                                    <p:cond delay="500"/>
                                  </p:stCondLst>
                                  <p:childTnLst>
                                    <p:animMotion origin="layout" path="M 1.04167E-6 3.33333E-6 L -0.04089 0.21805 " pathEditMode="relative" rAng="0" ptsTypes="AA">
                                      <p:cBhvr>
                                        <p:cTn id="56" dur="500" fill="hold"/>
                                        <p:tgtEl>
                                          <p:spTgt spid="57"/>
                                        </p:tgtEl>
                                        <p:attrNameLst>
                                          <p:attrName>ppt_x</p:attrName>
                                          <p:attrName>ppt_y</p:attrName>
                                        </p:attrNameLst>
                                      </p:cBhvr>
                                      <p:rCtr x="-2044" y="10903"/>
                                    </p:animMotion>
                                  </p:childTnLst>
                                </p:cTn>
                              </p:par>
                              <p:par>
                                <p:cTn id="57" presetID="42" presetClass="path" presetSubtype="0" accel="50000" decel="50000" fill="hold" grpId="0" nodeType="withEffect">
                                  <p:stCondLst>
                                    <p:cond delay="500"/>
                                  </p:stCondLst>
                                  <p:childTnLst>
                                    <p:animMotion origin="layout" path="M 1.875E-6 4.44444E-6 L -0.03763 0.21018 " pathEditMode="relative" rAng="0" ptsTypes="AA">
                                      <p:cBhvr>
                                        <p:cTn id="58" dur="500" fill="hold"/>
                                        <p:tgtEl>
                                          <p:spTgt spid="58"/>
                                        </p:tgtEl>
                                        <p:attrNameLst>
                                          <p:attrName>ppt_x</p:attrName>
                                          <p:attrName>ppt_y</p:attrName>
                                        </p:attrNameLst>
                                      </p:cBhvr>
                                      <p:rCtr x="-1888" y="10509"/>
                                    </p:animMotion>
                                  </p:childTnLst>
                                </p:cTn>
                              </p:par>
                              <p:par>
                                <p:cTn id="59" presetID="42" presetClass="path" presetSubtype="0" accel="50000" decel="50000" fill="hold" grpId="0" nodeType="withEffect">
                                  <p:stCondLst>
                                    <p:cond delay="500"/>
                                  </p:stCondLst>
                                  <p:childTnLst>
                                    <p:animMotion origin="layout" path="M -3.125E-6 -2.59259E-6 L -0.02382 0.20926 " pathEditMode="relative" rAng="0" ptsTypes="AA">
                                      <p:cBhvr>
                                        <p:cTn id="60" dur="500" fill="hold"/>
                                        <p:tgtEl>
                                          <p:spTgt spid="59"/>
                                        </p:tgtEl>
                                        <p:attrNameLst>
                                          <p:attrName>ppt_x</p:attrName>
                                          <p:attrName>ppt_y</p:attrName>
                                        </p:attrNameLst>
                                      </p:cBhvr>
                                      <p:rCtr x="-1198" y="10463"/>
                                    </p:animMotion>
                                  </p:childTnLst>
                                </p:cTn>
                              </p:par>
                              <p:par>
                                <p:cTn id="61" presetID="1" presetClass="entr" presetSubtype="0" fill="hold" grpId="0" nodeType="withEffect">
                                  <p:stCondLst>
                                    <p:cond delay="150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1" nodeType="withEffect">
                                  <p:stCondLst>
                                    <p:cond delay="150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1" nodeType="withEffect">
                                  <p:stCondLst>
                                    <p:cond delay="150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grpId="1" nodeType="withEffect">
                                  <p:stCondLst>
                                    <p:cond delay="150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grpId="1" nodeType="withEffect">
                                  <p:stCondLst>
                                    <p:cond delay="1500"/>
                                  </p:stCondLst>
                                  <p:childTnLst>
                                    <p:set>
                                      <p:cBhvr>
                                        <p:cTn id="70" dur="1" fill="hold">
                                          <p:stCondLst>
                                            <p:cond delay="0"/>
                                          </p:stCondLst>
                                        </p:cTn>
                                        <p:tgtEl>
                                          <p:spTgt spid="63"/>
                                        </p:tgtEl>
                                        <p:attrNameLst>
                                          <p:attrName>style.visibility</p:attrName>
                                        </p:attrNameLst>
                                      </p:cBhvr>
                                      <p:to>
                                        <p:strVal val="visible"/>
                                      </p:to>
                                    </p:set>
                                  </p:childTnLst>
                                </p:cTn>
                              </p:par>
                              <p:par>
                                <p:cTn id="71" presetID="42" presetClass="path" presetSubtype="0" accel="50000" decel="50000" fill="hold" grpId="0" nodeType="withEffect">
                                  <p:stCondLst>
                                    <p:cond delay="1500"/>
                                  </p:stCondLst>
                                  <p:childTnLst>
                                    <p:animMotion origin="layout" path="M 2.08333E-6 4.81481E-6 L -0.04011 0.17592 " pathEditMode="relative" rAng="0" ptsTypes="AA">
                                      <p:cBhvr>
                                        <p:cTn id="72" dur="500" fill="hold"/>
                                        <p:tgtEl>
                                          <p:spTgt spid="60"/>
                                        </p:tgtEl>
                                        <p:attrNameLst>
                                          <p:attrName>ppt_x</p:attrName>
                                          <p:attrName>ppt_y</p:attrName>
                                        </p:attrNameLst>
                                      </p:cBhvr>
                                      <p:rCtr x="-2005" y="8796"/>
                                    </p:animMotion>
                                  </p:childTnLst>
                                </p:cTn>
                              </p:par>
                              <p:par>
                                <p:cTn id="73" presetID="42" presetClass="path" presetSubtype="0" accel="50000" decel="50000" fill="hold" grpId="0" nodeType="withEffect">
                                  <p:stCondLst>
                                    <p:cond delay="1500"/>
                                  </p:stCondLst>
                                  <p:childTnLst>
                                    <p:animMotion origin="layout" path="M -4.79167E-6 4.44444E-6 L -0.0246 0.17384 " pathEditMode="relative" rAng="0" ptsTypes="AA">
                                      <p:cBhvr>
                                        <p:cTn id="74" dur="500" fill="hold"/>
                                        <p:tgtEl>
                                          <p:spTgt spid="61"/>
                                        </p:tgtEl>
                                        <p:attrNameLst>
                                          <p:attrName>ppt_x</p:attrName>
                                          <p:attrName>ppt_y</p:attrName>
                                        </p:attrNameLst>
                                      </p:cBhvr>
                                      <p:rCtr x="-1237" y="8681"/>
                                    </p:animMotion>
                                  </p:childTnLst>
                                </p:cTn>
                              </p:par>
                              <p:par>
                                <p:cTn id="75" presetID="42" presetClass="path" presetSubtype="0" accel="50000" decel="50000" fill="hold" grpId="0" nodeType="withEffect">
                                  <p:stCondLst>
                                    <p:cond delay="1500"/>
                                  </p:stCondLst>
                                  <p:childTnLst>
                                    <p:animMotion origin="layout" path="M -1.04167E-6 3.33333E-6 L -0.02318 0.17523 " pathEditMode="relative" rAng="0" ptsTypes="AA">
                                      <p:cBhvr>
                                        <p:cTn id="76" dur="500" fill="hold"/>
                                        <p:tgtEl>
                                          <p:spTgt spid="62"/>
                                        </p:tgtEl>
                                        <p:attrNameLst>
                                          <p:attrName>ppt_x</p:attrName>
                                          <p:attrName>ppt_y</p:attrName>
                                        </p:attrNameLst>
                                      </p:cBhvr>
                                      <p:rCtr x="-1159" y="8750"/>
                                    </p:animMotion>
                                  </p:childTnLst>
                                </p:cTn>
                              </p:par>
                              <p:par>
                                <p:cTn id="77" presetID="42" presetClass="path" presetSubtype="0" accel="50000" decel="50000" fill="hold" grpId="0" nodeType="withEffect">
                                  <p:stCondLst>
                                    <p:cond delay="1500"/>
                                  </p:stCondLst>
                                  <p:childTnLst>
                                    <p:animMotion origin="layout" path="M 1.875E-6 -2.59259E-6 L -0.01445 0.17431 " pathEditMode="relative" rAng="0" ptsTypes="AA">
                                      <p:cBhvr>
                                        <p:cTn id="78" dur="500" fill="hold"/>
                                        <p:tgtEl>
                                          <p:spTgt spid="63"/>
                                        </p:tgtEl>
                                        <p:attrNameLst>
                                          <p:attrName>ppt_x</p:attrName>
                                          <p:attrName>ppt_y</p:attrName>
                                        </p:attrNameLst>
                                      </p:cBhvr>
                                      <p:rCtr x="-729" y="8704"/>
                                    </p:animMotion>
                                  </p:childTnLst>
                                </p:cTn>
                              </p:par>
                              <p:par>
                                <p:cTn id="79" presetID="1" presetClass="entr" presetSubtype="0" fill="hold" grpId="0" nodeType="withEffect">
                                  <p:stCondLst>
                                    <p:cond delay="250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2500"/>
                                  </p:stCondLst>
                                  <p:childTnLst>
                                    <p:set>
                                      <p:cBhvr>
                                        <p:cTn id="82" dur="1" fill="hold">
                                          <p:stCondLst>
                                            <p:cond delay="0"/>
                                          </p:stCondLst>
                                        </p:cTn>
                                        <p:tgtEl>
                                          <p:spTgt spid="65"/>
                                        </p:tgtEl>
                                        <p:attrNameLst>
                                          <p:attrName>style.visibility</p:attrName>
                                        </p:attrNameLst>
                                      </p:cBhvr>
                                      <p:to>
                                        <p:strVal val="visible"/>
                                      </p:to>
                                    </p:set>
                                  </p:childTnLst>
                                </p:cTn>
                              </p:par>
                              <p:par>
                                <p:cTn id="83" presetID="1" presetClass="entr" presetSubtype="0" fill="hold" grpId="0" nodeType="withEffect">
                                  <p:stCondLst>
                                    <p:cond delay="2500"/>
                                  </p:stCondLst>
                                  <p:childTnLst>
                                    <p:set>
                                      <p:cBhvr>
                                        <p:cTn id="84" dur="1" fill="hold">
                                          <p:stCondLst>
                                            <p:cond delay="0"/>
                                          </p:stCondLst>
                                        </p:cTn>
                                        <p:tgtEl>
                                          <p:spTgt spid="66"/>
                                        </p:tgtEl>
                                        <p:attrNameLst>
                                          <p:attrName>style.visibility</p:attrName>
                                        </p:attrNameLst>
                                      </p:cBhvr>
                                      <p:to>
                                        <p:strVal val="visible"/>
                                      </p:to>
                                    </p:set>
                                  </p:childTnLst>
                                </p:cTn>
                              </p:par>
                              <p:par>
                                <p:cTn id="85" presetID="1" presetClass="entr" presetSubtype="0" fill="hold" grpId="0" nodeType="withEffect">
                                  <p:stCondLst>
                                    <p:cond delay="2500"/>
                                  </p:stCondLst>
                                  <p:childTnLst>
                                    <p:set>
                                      <p:cBhvr>
                                        <p:cTn id="86" dur="1" fill="hold">
                                          <p:stCondLst>
                                            <p:cond delay="0"/>
                                          </p:stCondLst>
                                        </p:cTn>
                                        <p:tgtEl>
                                          <p:spTgt spid="67"/>
                                        </p:tgtEl>
                                        <p:attrNameLst>
                                          <p:attrName>style.visibility</p:attrName>
                                        </p:attrNameLst>
                                      </p:cBhvr>
                                      <p:to>
                                        <p:strVal val="visible"/>
                                      </p:to>
                                    </p:set>
                                  </p:childTnLst>
                                </p:cTn>
                              </p:par>
                              <p:par>
                                <p:cTn id="87" presetID="1" presetClass="entr" presetSubtype="0" fill="hold" grpId="0" nodeType="withEffect">
                                  <p:stCondLst>
                                    <p:cond delay="2500"/>
                                  </p:stCondLst>
                                  <p:childTnLst>
                                    <p:set>
                                      <p:cBhvr>
                                        <p:cTn id="88" dur="1" fill="hold">
                                          <p:stCondLst>
                                            <p:cond delay="0"/>
                                          </p:stCondLst>
                                        </p:cTn>
                                        <p:tgtEl>
                                          <p:spTgt spid="70"/>
                                        </p:tgtEl>
                                        <p:attrNameLst>
                                          <p:attrName>style.visibility</p:attrName>
                                        </p:attrNameLst>
                                      </p:cBhvr>
                                      <p:to>
                                        <p:strVal val="visible"/>
                                      </p:to>
                                    </p:set>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5" grpId="0" animBg="1"/>
      <p:bldP spid="66" grpId="0" animBg="1"/>
      <p:bldP spid="67" grpId="0" animBg="1"/>
      <p:bldP spid="69" grpId="0"/>
      <p:bldP spid="70" grpId="0"/>
      <p:bldP spid="3" grpId="0"/>
      <p:bldP spid="3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CPU-like buffers do not scale</a:t>
            </a:r>
            <a:endParaRPr lang="en-IN"/>
          </a:p>
        </p:txBody>
      </p:sp>
      <p:sp>
        <p:nvSpPr>
          <p:cNvPr id="3" name="Slide Number Placeholder 2">
            <a:extLst>
              <a:ext uri="{FF2B5EF4-FFF2-40B4-BE49-F238E27FC236}">
                <a16:creationId xmlns:a16="http://schemas.microsoft.com/office/drawing/2014/main" id="{AC24A3EA-B979-5913-5FFE-4AB1ED3BBF8C}"/>
              </a:ext>
            </a:extLst>
          </p:cNvPr>
          <p:cNvSpPr>
            <a:spLocks noGrp="1"/>
          </p:cNvSpPr>
          <p:nvPr>
            <p:ph type="sldNum" sz="quarter" idx="12"/>
          </p:nvPr>
        </p:nvSpPr>
        <p:spPr/>
        <p:txBody>
          <a:bodyPr/>
          <a:lstStyle/>
          <a:p>
            <a:fld id="{1836BD13-D94A-4E47-8520-ED1F8D0933CA}" type="slidenum">
              <a:rPr lang="en-IN" smtClean="0"/>
              <a:pPr/>
              <a:t>12</a:t>
            </a:fld>
            <a:endParaRPr lang="en-IN"/>
          </a:p>
        </p:txBody>
      </p:sp>
      <p:sp>
        <p:nvSpPr>
          <p:cNvPr id="14" name="TextBox 13"/>
          <p:cNvSpPr txBox="1"/>
          <p:nvPr/>
        </p:nvSpPr>
        <p:spPr>
          <a:xfrm>
            <a:off x="3372607" y="1516439"/>
            <a:ext cx="453970" cy="338554"/>
          </a:xfrm>
          <a:prstGeom prst="rect">
            <a:avLst/>
          </a:prstGeom>
          <a:noFill/>
        </p:spPr>
        <p:txBody>
          <a:bodyPr wrap="none" rtlCol="0">
            <a:spAutoFit/>
          </a:bodyPr>
          <a:lstStyle/>
          <a:p>
            <a:r>
              <a:rPr lang="en-US" sz="1600"/>
              <a:t>SM</a:t>
            </a:r>
            <a:endParaRPr lang="en-IN" sz="1600"/>
          </a:p>
        </p:txBody>
      </p:sp>
      <p:grpSp>
        <p:nvGrpSpPr>
          <p:cNvPr id="84" name="Group 83"/>
          <p:cNvGrpSpPr/>
          <p:nvPr/>
        </p:nvGrpSpPr>
        <p:grpSpPr>
          <a:xfrm>
            <a:off x="2848681" y="1829472"/>
            <a:ext cx="1501823" cy="1366399"/>
            <a:chOff x="2400625" y="1859401"/>
            <a:chExt cx="1885822" cy="1870380"/>
          </a:xfrm>
        </p:grpSpPr>
        <p:sp>
          <p:nvSpPr>
            <p:cNvPr id="5" name="Rounded Rectangle 4"/>
            <p:cNvSpPr/>
            <p:nvPr/>
          </p:nvSpPr>
          <p:spPr>
            <a:xfrm>
              <a:off x="2400625" y="1859401"/>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ounded Rectangle 5"/>
            <p:cNvSpPr/>
            <p:nvPr/>
          </p:nvSpPr>
          <p:spPr>
            <a:xfrm>
              <a:off x="2618252" y="19182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ounded Rectangle 6"/>
            <p:cNvSpPr/>
            <p:nvPr/>
          </p:nvSpPr>
          <p:spPr>
            <a:xfrm>
              <a:off x="2732552" y="20325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8" name="Rectangle 7"/>
            <p:cNvSpPr/>
            <p:nvPr/>
          </p:nvSpPr>
          <p:spPr>
            <a:xfrm>
              <a:off x="2933237" y="2943777"/>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3" name="Diamond 12"/>
            <p:cNvSpPr/>
            <p:nvPr/>
          </p:nvSpPr>
          <p:spPr>
            <a:xfrm>
              <a:off x="3589150" y="2487810"/>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ounded Rectangle 14"/>
            <p:cNvSpPr/>
            <p:nvPr/>
          </p:nvSpPr>
          <p:spPr>
            <a:xfrm>
              <a:off x="2884952" y="21468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grpSp>
      <p:sp>
        <p:nvSpPr>
          <p:cNvPr id="27" name="TextBox 26"/>
          <p:cNvSpPr txBox="1"/>
          <p:nvPr/>
        </p:nvSpPr>
        <p:spPr>
          <a:xfrm>
            <a:off x="5032450" y="1516439"/>
            <a:ext cx="453970" cy="338554"/>
          </a:xfrm>
          <a:prstGeom prst="rect">
            <a:avLst/>
          </a:prstGeom>
          <a:noFill/>
        </p:spPr>
        <p:txBody>
          <a:bodyPr wrap="none" rtlCol="0">
            <a:spAutoFit/>
          </a:bodyPr>
          <a:lstStyle/>
          <a:p>
            <a:r>
              <a:rPr lang="en-US" sz="1600"/>
              <a:t>SM</a:t>
            </a:r>
            <a:endParaRPr lang="en-IN" sz="1600"/>
          </a:p>
        </p:txBody>
      </p:sp>
      <p:sp>
        <p:nvSpPr>
          <p:cNvPr id="40" name="TextBox 39"/>
          <p:cNvSpPr txBox="1"/>
          <p:nvPr/>
        </p:nvSpPr>
        <p:spPr>
          <a:xfrm>
            <a:off x="6692293" y="1516439"/>
            <a:ext cx="453970" cy="338554"/>
          </a:xfrm>
          <a:prstGeom prst="rect">
            <a:avLst/>
          </a:prstGeom>
          <a:noFill/>
        </p:spPr>
        <p:txBody>
          <a:bodyPr wrap="none" rtlCol="0">
            <a:spAutoFit/>
          </a:bodyPr>
          <a:lstStyle/>
          <a:p>
            <a:r>
              <a:rPr lang="en-US" sz="1600"/>
              <a:t>SM</a:t>
            </a:r>
            <a:endParaRPr lang="en-IN" sz="1600"/>
          </a:p>
        </p:txBody>
      </p:sp>
      <p:sp>
        <p:nvSpPr>
          <p:cNvPr id="43" name="Rectangle 42"/>
          <p:cNvSpPr/>
          <p:nvPr/>
        </p:nvSpPr>
        <p:spPr>
          <a:xfrm>
            <a:off x="2848681" y="5235533"/>
            <a:ext cx="6481353"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sp>
        <p:nvSpPr>
          <p:cNvPr id="45" name="Up-Down Arrow 44"/>
          <p:cNvSpPr/>
          <p:nvPr/>
        </p:nvSpPr>
        <p:spPr>
          <a:xfrm>
            <a:off x="5133435" y="3226993"/>
            <a:ext cx="252000" cy="631362"/>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Up-Down Arrow 45"/>
          <p:cNvSpPr/>
          <p:nvPr/>
        </p:nvSpPr>
        <p:spPr>
          <a:xfrm rot="-3600000">
            <a:off x="4360912" y="2842440"/>
            <a:ext cx="252000" cy="1484528"/>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7" name="TextBox 56"/>
          <p:cNvSpPr txBox="1"/>
          <p:nvPr/>
        </p:nvSpPr>
        <p:spPr>
          <a:xfrm>
            <a:off x="8352137" y="1516439"/>
            <a:ext cx="453970" cy="338554"/>
          </a:xfrm>
          <a:prstGeom prst="rect">
            <a:avLst/>
          </a:prstGeom>
          <a:noFill/>
        </p:spPr>
        <p:txBody>
          <a:bodyPr wrap="none" rtlCol="0">
            <a:spAutoFit/>
          </a:bodyPr>
          <a:lstStyle/>
          <a:p>
            <a:r>
              <a:rPr lang="en-US" sz="1600"/>
              <a:t>SM</a:t>
            </a:r>
            <a:endParaRPr lang="en-IN" sz="1600"/>
          </a:p>
        </p:txBody>
      </p:sp>
      <p:grpSp>
        <p:nvGrpSpPr>
          <p:cNvPr id="99" name="Group 98"/>
          <p:cNvGrpSpPr/>
          <p:nvPr/>
        </p:nvGrpSpPr>
        <p:grpSpPr>
          <a:xfrm>
            <a:off x="4508524" y="1829472"/>
            <a:ext cx="1501823" cy="1366399"/>
            <a:chOff x="2400625" y="1859401"/>
            <a:chExt cx="1885822" cy="1870380"/>
          </a:xfrm>
        </p:grpSpPr>
        <p:sp>
          <p:nvSpPr>
            <p:cNvPr id="100" name="Rounded Rectangle 99"/>
            <p:cNvSpPr/>
            <p:nvPr/>
          </p:nvSpPr>
          <p:spPr>
            <a:xfrm>
              <a:off x="2400625" y="1859401"/>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1" name="Rounded Rectangle 100"/>
            <p:cNvSpPr/>
            <p:nvPr/>
          </p:nvSpPr>
          <p:spPr>
            <a:xfrm>
              <a:off x="2618252" y="19182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02" name="Rounded Rectangle 101"/>
            <p:cNvSpPr/>
            <p:nvPr/>
          </p:nvSpPr>
          <p:spPr>
            <a:xfrm>
              <a:off x="2732552" y="20325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03" name="Rectangle 102"/>
            <p:cNvSpPr/>
            <p:nvPr/>
          </p:nvSpPr>
          <p:spPr>
            <a:xfrm>
              <a:off x="2933237" y="2943777"/>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04" name="Diamond 103"/>
            <p:cNvSpPr/>
            <p:nvPr/>
          </p:nvSpPr>
          <p:spPr>
            <a:xfrm>
              <a:off x="3589150" y="2487810"/>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5" name="Rounded Rectangle 104"/>
            <p:cNvSpPr/>
            <p:nvPr/>
          </p:nvSpPr>
          <p:spPr>
            <a:xfrm>
              <a:off x="2884952" y="21468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grpSp>
      <p:grpSp>
        <p:nvGrpSpPr>
          <p:cNvPr id="106" name="Group 105"/>
          <p:cNvGrpSpPr/>
          <p:nvPr/>
        </p:nvGrpSpPr>
        <p:grpSpPr>
          <a:xfrm>
            <a:off x="6168367" y="1829472"/>
            <a:ext cx="1501823" cy="1366399"/>
            <a:chOff x="2400625" y="1859401"/>
            <a:chExt cx="1885822" cy="1870380"/>
          </a:xfrm>
        </p:grpSpPr>
        <p:sp>
          <p:nvSpPr>
            <p:cNvPr id="107" name="Rounded Rectangle 106"/>
            <p:cNvSpPr/>
            <p:nvPr/>
          </p:nvSpPr>
          <p:spPr>
            <a:xfrm>
              <a:off x="2400625" y="1859401"/>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8" name="Rounded Rectangle 107"/>
            <p:cNvSpPr/>
            <p:nvPr/>
          </p:nvSpPr>
          <p:spPr>
            <a:xfrm>
              <a:off x="2618252" y="19182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09" name="Rounded Rectangle 108"/>
            <p:cNvSpPr/>
            <p:nvPr/>
          </p:nvSpPr>
          <p:spPr>
            <a:xfrm>
              <a:off x="2732552" y="20325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10" name="Rectangle 109"/>
            <p:cNvSpPr/>
            <p:nvPr/>
          </p:nvSpPr>
          <p:spPr>
            <a:xfrm>
              <a:off x="2933237" y="2943777"/>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11" name="Diamond 110"/>
            <p:cNvSpPr/>
            <p:nvPr/>
          </p:nvSpPr>
          <p:spPr>
            <a:xfrm>
              <a:off x="3589150" y="2487810"/>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2" name="Rounded Rectangle 111"/>
            <p:cNvSpPr/>
            <p:nvPr/>
          </p:nvSpPr>
          <p:spPr>
            <a:xfrm>
              <a:off x="2884952" y="21468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grpSp>
      <p:grpSp>
        <p:nvGrpSpPr>
          <p:cNvPr id="113" name="Group 112"/>
          <p:cNvGrpSpPr/>
          <p:nvPr/>
        </p:nvGrpSpPr>
        <p:grpSpPr>
          <a:xfrm>
            <a:off x="7828211" y="1829472"/>
            <a:ext cx="1501823" cy="1366399"/>
            <a:chOff x="2400625" y="1859401"/>
            <a:chExt cx="1885822" cy="1870380"/>
          </a:xfrm>
        </p:grpSpPr>
        <p:sp>
          <p:nvSpPr>
            <p:cNvPr id="114" name="Rounded Rectangle 113"/>
            <p:cNvSpPr/>
            <p:nvPr/>
          </p:nvSpPr>
          <p:spPr>
            <a:xfrm>
              <a:off x="2400625" y="1859401"/>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5" name="Rounded Rectangle 114"/>
            <p:cNvSpPr/>
            <p:nvPr/>
          </p:nvSpPr>
          <p:spPr>
            <a:xfrm>
              <a:off x="2618252" y="19182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16" name="Rounded Rectangle 115"/>
            <p:cNvSpPr/>
            <p:nvPr/>
          </p:nvSpPr>
          <p:spPr>
            <a:xfrm>
              <a:off x="2732552" y="20325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17" name="Rectangle 116"/>
            <p:cNvSpPr/>
            <p:nvPr/>
          </p:nvSpPr>
          <p:spPr>
            <a:xfrm>
              <a:off x="2933237" y="2943777"/>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18" name="Diamond 117"/>
            <p:cNvSpPr/>
            <p:nvPr/>
          </p:nvSpPr>
          <p:spPr>
            <a:xfrm>
              <a:off x="3589150" y="2487810"/>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9" name="Rounded Rectangle 118"/>
            <p:cNvSpPr/>
            <p:nvPr/>
          </p:nvSpPr>
          <p:spPr>
            <a:xfrm>
              <a:off x="2884952" y="2146869"/>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grpSp>
      <p:sp>
        <p:nvSpPr>
          <p:cNvPr id="120" name="Up-Down Arrow 119"/>
          <p:cNvSpPr/>
          <p:nvPr/>
        </p:nvSpPr>
        <p:spPr>
          <a:xfrm>
            <a:off x="6793278" y="3226992"/>
            <a:ext cx="252000" cy="654962"/>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1" name="Rectangle 120"/>
          <p:cNvSpPr/>
          <p:nvPr/>
        </p:nvSpPr>
        <p:spPr>
          <a:xfrm>
            <a:off x="5141810" y="3873046"/>
            <a:ext cx="1895094" cy="82993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3" name="Up-Down Arrow 122"/>
          <p:cNvSpPr/>
          <p:nvPr/>
        </p:nvSpPr>
        <p:spPr>
          <a:xfrm>
            <a:off x="5963357" y="4702982"/>
            <a:ext cx="252000" cy="536298"/>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Diamond 124"/>
          <p:cNvSpPr/>
          <p:nvPr/>
        </p:nvSpPr>
        <p:spPr>
          <a:xfrm>
            <a:off x="3839194" y="2201098"/>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6" name="Diamond 125"/>
          <p:cNvSpPr/>
          <p:nvPr/>
        </p:nvSpPr>
        <p:spPr>
          <a:xfrm>
            <a:off x="5508898" y="221110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7" name="Diamond 126"/>
          <p:cNvSpPr/>
          <p:nvPr/>
        </p:nvSpPr>
        <p:spPr>
          <a:xfrm>
            <a:off x="7173897" y="220229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8" name="Diamond 127"/>
          <p:cNvSpPr/>
          <p:nvPr/>
        </p:nvSpPr>
        <p:spPr>
          <a:xfrm>
            <a:off x="8874730" y="220815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130" name="Straight Connector 129"/>
          <p:cNvCxnSpPr/>
          <p:nvPr/>
        </p:nvCxnSpPr>
        <p:spPr>
          <a:xfrm>
            <a:off x="51451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53035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4620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56204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a:off x="57789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59373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60958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a:off x="62542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a:off x="64127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a:off x="65711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672963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a:off x="6888085" y="3873046"/>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7032678" y="3882304"/>
            <a:ext cx="0" cy="829936"/>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133435" y="4057650"/>
            <a:ext cx="1908000" cy="730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a:off x="5133435" y="4217194"/>
            <a:ext cx="1908000" cy="730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a:off x="5133435" y="4376738"/>
            <a:ext cx="1908000" cy="730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5133435" y="4536282"/>
            <a:ext cx="1908000" cy="730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5133435" y="4695825"/>
            <a:ext cx="1908000" cy="7305"/>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48461"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5" name="Rectangle 154"/>
          <p:cNvSpPr/>
          <p:nvPr/>
        </p:nvSpPr>
        <p:spPr>
          <a:xfrm>
            <a:off x="5306155"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6" name="Rectangle 155"/>
          <p:cNvSpPr/>
          <p:nvPr/>
        </p:nvSpPr>
        <p:spPr>
          <a:xfrm>
            <a:off x="5463849"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3" name="Diamond 162"/>
          <p:cNvSpPr/>
          <p:nvPr/>
        </p:nvSpPr>
        <p:spPr>
          <a:xfrm>
            <a:off x="3758474" y="2201098"/>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7" name="Rectangle 156"/>
          <p:cNvSpPr/>
          <p:nvPr/>
        </p:nvSpPr>
        <p:spPr>
          <a:xfrm>
            <a:off x="5621543"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8" name="Rectangle 157"/>
          <p:cNvSpPr/>
          <p:nvPr/>
        </p:nvSpPr>
        <p:spPr>
          <a:xfrm>
            <a:off x="5779237"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9" name="Rectangle 158"/>
          <p:cNvSpPr/>
          <p:nvPr/>
        </p:nvSpPr>
        <p:spPr>
          <a:xfrm>
            <a:off x="5936931"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0" name="Rectangle 159"/>
          <p:cNvSpPr/>
          <p:nvPr/>
        </p:nvSpPr>
        <p:spPr>
          <a:xfrm>
            <a:off x="6094625"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1" name="Rectangle 160"/>
          <p:cNvSpPr/>
          <p:nvPr/>
        </p:nvSpPr>
        <p:spPr>
          <a:xfrm>
            <a:off x="6252319"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4" name="Diamond 163"/>
          <p:cNvSpPr/>
          <p:nvPr/>
        </p:nvSpPr>
        <p:spPr>
          <a:xfrm>
            <a:off x="7280288" y="220229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5" name="Diamond 164"/>
          <p:cNvSpPr/>
          <p:nvPr/>
        </p:nvSpPr>
        <p:spPr>
          <a:xfrm>
            <a:off x="5598385" y="221110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6" name="Diamond 165"/>
          <p:cNvSpPr/>
          <p:nvPr/>
        </p:nvSpPr>
        <p:spPr>
          <a:xfrm>
            <a:off x="8760358" y="220815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0" name="Diamond 169"/>
          <p:cNvSpPr/>
          <p:nvPr/>
        </p:nvSpPr>
        <p:spPr>
          <a:xfrm>
            <a:off x="3919914" y="2201098"/>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1" name="Diamond 170"/>
          <p:cNvSpPr/>
          <p:nvPr/>
        </p:nvSpPr>
        <p:spPr>
          <a:xfrm>
            <a:off x="5419412" y="221110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2" name="Diamond 171"/>
          <p:cNvSpPr/>
          <p:nvPr/>
        </p:nvSpPr>
        <p:spPr>
          <a:xfrm>
            <a:off x="7067506" y="2202291"/>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3" name="Diamond 172"/>
          <p:cNvSpPr/>
          <p:nvPr/>
        </p:nvSpPr>
        <p:spPr>
          <a:xfrm>
            <a:off x="8645987" y="2208150"/>
            <a:ext cx="213270" cy="21039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4" name="Rectangle 173"/>
          <p:cNvSpPr/>
          <p:nvPr/>
        </p:nvSpPr>
        <p:spPr>
          <a:xfrm>
            <a:off x="6410013"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5" name="Rectangle 174"/>
          <p:cNvSpPr/>
          <p:nvPr/>
        </p:nvSpPr>
        <p:spPr>
          <a:xfrm>
            <a:off x="6567707"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6" name="Rectangle 175"/>
          <p:cNvSpPr/>
          <p:nvPr/>
        </p:nvSpPr>
        <p:spPr>
          <a:xfrm>
            <a:off x="6725401"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7" name="Rectangle 176"/>
          <p:cNvSpPr/>
          <p:nvPr/>
        </p:nvSpPr>
        <p:spPr>
          <a:xfrm>
            <a:off x="6883093" y="3870444"/>
            <a:ext cx="158450" cy="191909"/>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4" name="TextBox 193"/>
          <p:cNvSpPr txBox="1"/>
          <p:nvPr/>
        </p:nvSpPr>
        <p:spPr>
          <a:xfrm>
            <a:off x="3929523" y="3858355"/>
            <a:ext cx="1226088" cy="923330"/>
          </a:xfrm>
          <a:prstGeom prst="rect">
            <a:avLst/>
          </a:prstGeom>
          <a:noFill/>
        </p:spPr>
        <p:txBody>
          <a:bodyPr wrap="square" rtlCol="0">
            <a:spAutoFit/>
          </a:bodyPr>
          <a:lstStyle/>
          <a:p>
            <a:pPr algn="ctr"/>
            <a:r>
              <a:rPr lang="en-US">
                <a:solidFill>
                  <a:schemeClr val="accent1">
                    <a:lumMod val="50000"/>
                  </a:schemeClr>
                </a:solidFill>
              </a:rPr>
              <a:t>Global Persist Buffer </a:t>
            </a:r>
            <a:endParaRPr lang="en-IN">
              <a:solidFill>
                <a:schemeClr val="accent1">
                  <a:lumMod val="50000"/>
                </a:schemeClr>
              </a:solidFill>
            </a:endParaRPr>
          </a:p>
        </p:txBody>
      </p:sp>
      <p:sp>
        <p:nvSpPr>
          <p:cNvPr id="195" name="Multiply 194"/>
          <p:cNvSpPr/>
          <p:nvPr/>
        </p:nvSpPr>
        <p:spPr>
          <a:xfrm>
            <a:off x="4069262" y="3891196"/>
            <a:ext cx="931414" cy="821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Up-Down Arrow 43"/>
          <p:cNvSpPr/>
          <p:nvPr/>
        </p:nvSpPr>
        <p:spPr>
          <a:xfrm rot="3600000">
            <a:off x="7618557" y="2801828"/>
            <a:ext cx="252000" cy="157567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 name="Curved Connector 3"/>
          <p:cNvCxnSpPr>
            <a:stCxn id="155" idx="2"/>
            <a:endCxn id="160" idx="2"/>
          </p:cNvCxnSpPr>
          <p:nvPr/>
        </p:nvCxnSpPr>
        <p:spPr>
          <a:xfrm rot="16200000" flipH="1">
            <a:off x="5779615" y="3668118"/>
            <a:ext cx="12700" cy="788470"/>
          </a:xfrm>
          <a:prstGeom prst="curvedConnector3">
            <a:avLst>
              <a:gd name="adj1" fmla="val 18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Curved Connector 88"/>
          <p:cNvCxnSpPr/>
          <p:nvPr/>
        </p:nvCxnSpPr>
        <p:spPr>
          <a:xfrm rot="16200000" flipH="1">
            <a:off x="6227877" y="3655269"/>
            <a:ext cx="12700" cy="788470"/>
          </a:xfrm>
          <a:prstGeom prst="curvedConnector3">
            <a:avLst>
              <a:gd name="adj1" fmla="val 18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7" idx="2"/>
            <a:endCxn id="177" idx="2"/>
          </p:cNvCxnSpPr>
          <p:nvPr/>
        </p:nvCxnSpPr>
        <p:spPr>
          <a:xfrm rot="16200000" flipH="1">
            <a:off x="6331543" y="3431578"/>
            <a:ext cx="12700" cy="1261550"/>
          </a:xfrm>
          <a:prstGeom prst="curvedConnector3">
            <a:avLst>
              <a:gd name="adj1" fmla="val 18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56" idx="2"/>
            <a:endCxn id="161" idx="2"/>
          </p:cNvCxnSpPr>
          <p:nvPr/>
        </p:nvCxnSpPr>
        <p:spPr>
          <a:xfrm rot="16200000" flipH="1">
            <a:off x="5937309" y="3668118"/>
            <a:ext cx="12700" cy="788470"/>
          </a:xfrm>
          <a:prstGeom prst="curvedConnector3">
            <a:avLst>
              <a:gd name="adj1" fmla="val 1800000"/>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6594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25"/>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28"/>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1.66667E-6 4.44444E-6 L 0.1043 0.24699 " pathEditMode="relative" rAng="0" ptsTypes="AA">
                                      <p:cBhvr>
                                        <p:cTn id="14" dur="500" fill="hold"/>
                                        <p:tgtEl>
                                          <p:spTgt spid="125"/>
                                        </p:tgtEl>
                                        <p:attrNameLst>
                                          <p:attrName>ppt_x</p:attrName>
                                          <p:attrName>ppt_y</p:attrName>
                                        </p:attrNameLst>
                                      </p:cBhvr>
                                      <p:rCtr x="5208" y="12338"/>
                                    </p:animMotion>
                                  </p:childTnLst>
                                </p:cTn>
                              </p:par>
                              <p:par>
                                <p:cTn id="15" presetID="42" presetClass="path" presetSubtype="0" accel="50000" decel="50000" fill="hold" grpId="0" nodeType="withEffect">
                                  <p:stCondLst>
                                    <p:cond delay="0"/>
                                  </p:stCondLst>
                                  <p:childTnLst>
                                    <p:animMotion origin="layout" path="M 1.66667E-6 4.44444E-6 L 0.00169 0.24699 " pathEditMode="relative" rAng="0" ptsTypes="AA">
                                      <p:cBhvr>
                                        <p:cTn id="16" dur="500" fill="hold"/>
                                        <p:tgtEl>
                                          <p:spTgt spid="126"/>
                                        </p:tgtEl>
                                        <p:attrNameLst>
                                          <p:attrName>ppt_x</p:attrName>
                                          <p:attrName>ppt_y</p:attrName>
                                        </p:attrNameLst>
                                      </p:cBhvr>
                                      <p:rCtr x="78" y="12338"/>
                                    </p:animMotion>
                                  </p:childTnLst>
                                </p:cTn>
                              </p:par>
                              <p:par>
                                <p:cTn id="17" presetID="42" presetClass="path" presetSubtype="0" accel="50000" decel="50000" fill="hold" grpId="0" nodeType="withEffect">
                                  <p:stCondLst>
                                    <p:cond delay="0"/>
                                  </p:stCondLst>
                                  <p:childTnLst>
                                    <p:animMotion origin="layout" path="M 1.45833E-6 4.44444E-6 L -0.08568 0.24814 " pathEditMode="relative" rAng="0" ptsTypes="AA">
                                      <p:cBhvr>
                                        <p:cTn id="18" dur="500" fill="hold"/>
                                        <p:tgtEl>
                                          <p:spTgt spid="127"/>
                                        </p:tgtEl>
                                        <p:attrNameLst>
                                          <p:attrName>ppt_x</p:attrName>
                                          <p:attrName>ppt_y</p:attrName>
                                        </p:attrNameLst>
                                      </p:cBhvr>
                                      <p:rCtr x="-4284" y="12407"/>
                                    </p:animMotion>
                                  </p:childTnLst>
                                </p:cTn>
                              </p:par>
                              <p:par>
                                <p:cTn id="19" presetID="42" presetClass="path" presetSubtype="0" accel="50000" decel="50000" fill="hold" grpId="0" nodeType="withEffect">
                                  <p:stCondLst>
                                    <p:cond delay="0"/>
                                  </p:stCondLst>
                                  <p:childTnLst>
                                    <p:animMotion origin="layout" path="M 1.45833E-6 4.44444E-6 L -0.16602 0.25046 " pathEditMode="relative" rAng="0" ptsTypes="AA">
                                      <p:cBhvr>
                                        <p:cTn id="20" dur="500" fill="hold"/>
                                        <p:tgtEl>
                                          <p:spTgt spid="128"/>
                                        </p:tgtEl>
                                        <p:attrNameLst>
                                          <p:attrName>ppt_x</p:attrName>
                                          <p:attrName>ppt_y</p:attrName>
                                        </p:attrNameLst>
                                      </p:cBhvr>
                                      <p:rCtr x="-8307" y="12523"/>
                                    </p:animMotion>
                                  </p:childTnLst>
                                </p:cTn>
                              </p:par>
                            </p:childTnLst>
                          </p:cTn>
                        </p:par>
                        <p:par>
                          <p:cTn id="21" fill="hold">
                            <p:stCondLst>
                              <p:cond delay="500"/>
                            </p:stCondLst>
                            <p:childTnLst>
                              <p:par>
                                <p:cTn id="22" presetID="1" presetClass="exit" presetSubtype="0" fill="hold" grpId="2" nodeType="afterEffect">
                                  <p:stCondLst>
                                    <p:cond delay="0"/>
                                  </p:stCondLst>
                                  <p:childTnLst>
                                    <p:set>
                                      <p:cBhvr>
                                        <p:cTn id="23" dur="1" fill="hold">
                                          <p:stCondLst>
                                            <p:cond delay="0"/>
                                          </p:stCondLst>
                                        </p:cTn>
                                        <p:tgtEl>
                                          <p:spTgt spid="125"/>
                                        </p:tgtEl>
                                        <p:attrNameLst>
                                          <p:attrName>style.visibility</p:attrName>
                                        </p:attrNameLst>
                                      </p:cBhvr>
                                      <p:to>
                                        <p:strVal val="hidden"/>
                                      </p:to>
                                    </p:set>
                                  </p:childTnLst>
                                </p:cTn>
                              </p:par>
                            </p:childTnLst>
                          </p:cTn>
                        </p:par>
                        <p:par>
                          <p:cTn id="24" fill="hold">
                            <p:stCondLst>
                              <p:cond delay="500"/>
                            </p:stCondLst>
                            <p:childTnLst>
                              <p:par>
                                <p:cTn id="25" presetID="1" presetClass="exit" presetSubtype="0" fill="hold" grpId="2" nodeType="afterEffect">
                                  <p:stCondLst>
                                    <p:cond delay="0"/>
                                  </p:stCondLst>
                                  <p:childTnLst>
                                    <p:set>
                                      <p:cBhvr>
                                        <p:cTn id="26" dur="1" fill="hold">
                                          <p:stCondLst>
                                            <p:cond delay="0"/>
                                          </p:stCondLst>
                                        </p:cTn>
                                        <p:tgtEl>
                                          <p:spTgt spid="126"/>
                                        </p:tgtEl>
                                        <p:attrNameLst>
                                          <p:attrName>style.visibility</p:attrName>
                                        </p:attrNameLst>
                                      </p:cBhvr>
                                      <p:to>
                                        <p:strVal val="hidden"/>
                                      </p:to>
                                    </p:set>
                                  </p:childTnLst>
                                </p:cTn>
                              </p:par>
                            </p:childTnLst>
                          </p:cTn>
                        </p:par>
                        <p:par>
                          <p:cTn id="27" fill="hold">
                            <p:stCondLst>
                              <p:cond delay="500"/>
                            </p:stCondLst>
                            <p:childTnLst>
                              <p:par>
                                <p:cTn id="28" presetID="1" presetClass="exit" presetSubtype="0" fill="hold" grpId="2" nodeType="afterEffect">
                                  <p:stCondLst>
                                    <p:cond delay="0"/>
                                  </p:stCondLst>
                                  <p:childTnLst>
                                    <p:set>
                                      <p:cBhvr>
                                        <p:cTn id="29" dur="1" fill="hold">
                                          <p:stCondLst>
                                            <p:cond delay="0"/>
                                          </p:stCondLst>
                                        </p:cTn>
                                        <p:tgtEl>
                                          <p:spTgt spid="127"/>
                                        </p:tgtEl>
                                        <p:attrNameLst>
                                          <p:attrName>style.visibility</p:attrName>
                                        </p:attrNameLst>
                                      </p:cBhvr>
                                      <p:to>
                                        <p:strVal val="hidden"/>
                                      </p:to>
                                    </p:set>
                                  </p:childTnLst>
                                </p:cTn>
                              </p:par>
                            </p:childTnLst>
                          </p:cTn>
                        </p:par>
                        <p:par>
                          <p:cTn id="30" fill="hold">
                            <p:stCondLst>
                              <p:cond delay="500"/>
                            </p:stCondLst>
                            <p:childTnLst>
                              <p:par>
                                <p:cTn id="31" presetID="1" presetClass="exit" presetSubtype="0" fill="hold" grpId="2" nodeType="afterEffect">
                                  <p:stCondLst>
                                    <p:cond delay="0"/>
                                  </p:stCondLst>
                                  <p:childTnLst>
                                    <p:set>
                                      <p:cBhvr>
                                        <p:cTn id="32" dur="1" fill="hold">
                                          <p:stCondLst>
                                            <p:cond delay="0"/>
                                          </p:stCondLst>
                                        </p:cTn>
                                        <p:tgtEl>
                                          <p:spTgt spid="128"/>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1" nodeType="afterEffect">
                                  <p:stCondLst>
                                    <p:cond delay="0"/>
                                  </p:stCondLst>
                                  <p:childTnLst>
                                    <p:set>
                                      <p:cBhvr>
                                        <p:cTn id="43" dur="1" fill="hold">
                                          <p:stCondLst>
                                            <p:cond delay="0"/>
                                          </p:stCondLst>
                                        </p:cTn>
                                        <p:tgtEl>
                                          <p:spTgt spid="163"/>
                                        </p:tgtEl>
                                        <p:attrNameLst>
                                          <p:attrName>style.visibility</p:attrName>
                                        </p:attrNameLst>
                                      </p:cBhvr>
                                      <p:to>
                                        <p:strVal val="visible"/>
                                      </p:to>
                                    </p:set>
                                  </p:childTnLst>
                                </p:cTn>
                              </p:par>
                              <p:par>
                                <p:cTn id="44" presetID="1" presetClass="entr" presetSubtype="0" fill="hold" grpId="1" nodeType="withEffect">
                                  <p:stCondLst>
                                    <p:cond delay="0"/>
                                  </p:stCondLst>
                                  <p:childTnLst>
                                    <p:set>
                                      <p:cBhvr>
                                        <p:cTn id="45" dur="1" fill="hold">
                                          <p:stCondLst>
                                            <p:cond delay="0"/>
                                          </p:stCondLst>
                                        </p:cTn>
                                        <p:tgtEl>
                                          <p:spTgt spid="164"/>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165"/>
                                        </p:tgtEl>
                                        <p:attrNameLst>
                                          <p:attrName>style.visibility</p:attrName>
                                        </p:attrNameLst>
                                      </p:cBhvr>
                                      <p:to>
                                        <p:strVal val="visible"/>
                                      </p:to>
                                    </p:set>
                                  </p:childTnLst>
                                </p:cTn>
                              </p:par>
                              <p:par>
                                <p:cTn id="48" presetID="1" presetClass="entr" presetSubtype="0" fill="hold" grpId="1" nodeType="withEffect">
                                  <p:stCondLst>
                                    <p:cond delay="0"/>
                                  </p:stCondLst>
                                  <p:childTnLst>
                                    <p:set>
                                      <p:cBhvr>
                                        <p:cTn id="49" dur="1" fill="hold">
                                          <p:stCondLst>
                                            <p:cond delay="0"/>
                                          </p:stCondLst>
                                        </p:cTn>
                                        <p:tgtEl>
                                          <p:spTgt spid="166"/>
                                        </p:tgtEl>
                                        <p:attrNameLst>
                                          <p:attrName>style.visibility</p:attrName>
                                        </p:attrNameLst>
                                      </p:cBhvr>
                                      <p:to>
                                        <p:strVal val="visible"/>
                                      </p:to>
                                    </p:set>
                                  </p:childTnLst>
                                </p:cTn>
                              </p:par>
                              <p:par>
                                <p:cTn id="50" presetID="42" presetClass="path" presetSubtype="0" accel="50000" decel="50000" fill="hold" grpId="0" nodeType="withEffect">
                                  <p:stCondLst>
                                    <p:cond delay="0"/>
                                  </p:stCondLst>
                                  <p:childTnLst>
                                    <p:animMotion origin="layout" path="M 2.70833E-6 1.85185E-6 L 0.10429 0.24699 " pathEditMode="relative" rAng="0" ptsTypes="AA">
                                      <p:cBhvr>
                                        <p:cTn id="51" dur="500" fill="hold"/>
                                        <p:tgtEl>
                                          <p:spTgt spid="163"/>
                                        </p:tgtEl>
                                        <p:attrNameLst>
                                          <p:attrName>ppt_x</p:attrName>
                                          <p:attrName>ppt_y</p:attrName>
                                        </p:attrNameLst>
                                      </p:cBhvr>
                                      <p:rCtr x="5208" y="12338"/>
                                    </p:animMotion>
                                  </p:childTnLst>
                                </p:cTn>
                              </p:par>
                              <p:par>
                                <p:cTn id="52" presetID="42" presetClass="path" presetSubtype="0" accel="50000" decel="50000" fill="hold" grpId="0" nodeType="withEffect">
                                  <p:stCondLst>
                                    <p:cond delay="0"/>
                                  </p:stCondLst>
                                  <p:childTnLst>
                                    <p:animMotion origin="layout" path="M 6.25E-7 -1.48148E-6 L -0.08568 0.24815 " pathEditMode="relative" rAng="0" ptsTypes="AA">
                                      <p:cBhvr>
                                        <p:cTn id="53" dur="500" fill="hold"/>
                                        <p:tgtEl>
                                          <p:spTgt spid="164"/>
                                        </p:tgtEl>
                                        <p:attrNameLst>
                                          <p:attrName>ppt_x</p:attrName>
                                          <p:attrName>ppt_y</p:attrName>
                                        </p:attrNameLst>
                                      </p:cBhvr>
                                      <p:rCtr x="-4284" y="12407"/>
                                    </p:animMotion>
                                  </p:childTnLst>
                                </p:cTn>
                              </p:par>
                              <p:par>
                                <p:cTn id="54" presetID="42" presetClass="path" presetSubtype="0" accel="50000" decel="50000" fill="hold" grpId="0" nodeType="withEffect">
                                  <p:stCondLst>
                                    <p:cond delay="0"/>
                                  </p:stCondLst>
                                  <p:childTnLst>
                                    <p:animMotion origin="layout" path="M 1.25E-6 2.59259E-6 L 0.00169 0.24699 " pathEditMode="relative" rAng="0" ptsTypes="AA">
                                      <p:cBhvr>
                                        <p:cTn id="55" dur="500" fill="hold"/>
                                        <p:tgtEl>
                                          <p:spTgt spid="165"/>
                                        </p:tgtEl>
                                        <p:attrNameLst>
                                          <p:attrName>ppt_x</p:attrName>
                                          <p:attrName>ppt_y</p:attrName>
                                        </p:attrNameLst>
                                      </p:cBhvr>
                                      <p:rCtr x="78" y="12338"/>
                                    </p:animMotion>
                                  </p:childTnLst>
                                </p:cTn>
                              </p:par>
                              <p:par>
                                <p:cTn id="56" presetID="42" presetClass="path" presetSubtype="0" accel="50000" decel="50000" fill="hold" grpId="0" nodeType="withEffect">
                                  <p:stCondLst>
                                    <p:cond delay="0"/>
                                  </p:stCondLst>
                                  <p:childTnLst>
                                    <p:animMotion origin="layout" path="M 1.45833E-6 4.44444E-6 L -0.16602 0.25046 " pathEditMode="relative" rAng="0" ptsTypes="AA">
                                      <p:cBhvr>
                                        <p:cTn id="57" dur="500" fill="hold"/>
                                        <p:tgtEl>
                                          <p:spTgt spid="166"/>
                                        </p:tgtEl>
                                        <p:attrNameLst>
                                          <p:attrName>ppt_x</p:attrName>
                                          <p:attrName>ppt_y</p:attrName>
                                        </p:attrNameLst>
                                      </p:cBhvr>
                                      <p:rCtr x="-8307" y="12523"/>
                                    </p:animMotion>
                                  </p:childTnLst>
                                </p:cTn>
                              </p:par>
                            </p:childTnLst>
                          </p:cTn>
                        </p:par>
                        <p:par>
                          <p:cTn id="58" fill="hold">
                            <p:stCondLst>
                              <p:cond delay="1000"/>
                            </p:stCondLst>
                            <p:childTnLst>
                              <p:par>
                                <p:cTn id="59" presetID="1" presetClass="exit" presetSubtype="0" fill="hold" grpId="2" nodeType="afterEffect">
                                  <p:stCondLst>
                                    <p:cond delay="0"/>
                                  </p:stCondLst>
                                  <p:childTnLst>
                                    <p:set>
                                      <p:cBhvr>
                                        <p:cTn id="60" dur="1" fill="hold">
                                          <p:stCondLst>
                                            <p:cond delay="0"/>
                                          </p:stCondLst>
                                        </p:cTn>
                                        <p:tgtEl>
                                          <p:spTgt spid="163"/>
                                        </p:tgtEl>
                                        <p:attrNameLst>
                                          <p:attrName>style.visibility</p:attrName>
                                        </p:attrNameLst>
                                      </p:cBhvr>
                                      <p:to>
                                        <p:strVal val="hidden"/>
                                      </p:to>
                                    </p:set>
                                  </p:childTnLst>
                                </p:cTn>
                              </p:par>
                            </p:childTnLst>
                          </p:cTn>
                        </p:par>
                        <p:par>
                          <p:cTn id="61" fill="hold">
                            <p:stCondLst>
                              <p:cond delay="1000"/>
                            </p:stCondLst>
                            <p:childTnLst>
                              <p:par>
                                <p:cTn id="62" presetID="1" presetClass="exit" presetSubtype="0" fill="hold" grpId="2" nodeType="afterEffect">
                                  <p:stCondLst>
                                    <p:cond delay="0"/>
                                  </p:stCondLst>
                                  <p:childTnLst>
                                    <p:set>
                                      <p:cBhvr>
                                        <p:cTn id="63" dur="1" fill="hold">
                                          <p:stCondLst>
                                            <p:cond delay="0"/>
                                          </p:stCondLst>
                                        </p:cTn>
                                        <p:tgtEl>
                                          <p:spTgt spid="164"/>
                                        </p:tgtEl>
                                        <p:attrNameLst>
                                          <p:attrName>style.visibility</p:attrName>
                                        </p:attrNameLst>
                                      </p:cBhvr>
                                      <p:to>
                                        <p:strVal val="hidden"/>
                                      </p:to>
                                    </p:set>
                                  </p:childTnLst>
                                </p:cTn>
                              </p:par>
                            </p:childTnLst>
                          </p:cTn>
                        </p:par>
                        <p:par>
                          <p:cTn id="64" fill="hold">
                            <p:stCondLst>
                              <p:cond delay="1000"/>
                            </p:stCondLst>
                            <p:childTnLst>
                              <p:par>
                                <p:cTn id="65" presetID="1" presetClass="exit" presetSubtype="0" fill="hold" grpId="2" nodeType="afterEffect">
                                  <p:stCondLst>
                                    <p:cond delay="0"/>
                                  </p:stCondLst>
                                  <p:childTnLst>
                                    <p:set>
                                      <p:cBhvr>
                                        <p:cTn id="66" dur="1" fill="hold">
                                          <p:stCondLst>
                                            <p:cond delay="0"/>
                                          </p:stCondLst>
                                        </p:cTn>
                                        <p:tgtEl>
                                          <p:spTgt spid="165"/>
                                        </p:tgtEl>
                                        <p:attrNameLst>
                                          <p:attrName>style.visibility</p:attrName>
                                        </p:attrNameLst>
                                      </p:cBhvr>
                                      <p:to>
                                        <p:strVal val="hidden"/>
                                      </p:to>
                                    </p:set>
                                  </p:childTnLst>
                                </p:cTn>
                              </p:par>
                            </p:childTnLst>
                          </p:cTn>
                        </p:par>
                        <p:par>
                          <p:cTn id="67" fill="hold">
                            <p:stCondLst>
                              <p:cond delay="1000"/>
                            </p:stCondLst>
                            <p:childTnLst>
                              <p:par>
                                <p:cTn id="68" presetID="1" presetClass="exit" presetSubtype="0" fill="hold" grpId="2" nodeType="afterEffect">
                                  <p:stCondLst>
                                    <p:cond delay="0"/>
                                  </p:stCondLst>
                                  <p:childTnLst>
                                    <p:set>
                                      <p:cBhvr>
                                        <p:cTn id="69" dur="1" fill="hold">
                                          <p:stCondLst>
                                            <p:cond delay="0"/>
                                          </p:stCondLst>
                                        </p:cTn>
                                        <p:tgtEl>
                                          <p:spTgt spid="166"/>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5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59"/>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60"/>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61"/>
                                        </p:tgtEl>
                                        <p:attrNameLst>
                                          <p:attrName>style.visibility</p:attrName>
                                        </p:attrNameLst>
                                      </p:cBhvr>
                                      <p:to>
                                        <p:strVal val="visible"/>
                                      </p:to>
                                    </p:set>
                                  </p:childTnLst>
                                </p:cTn>
                              </p:par>
                            </p:childTnLst>
                          </p:cTn>
                        </p:par>
                        <p:par>
                          <p:cTn id="78" fill="hold">
                            <p:stCondLst>
                              <p:cond delay="1000"/>
                            </p:stCondLst>
                            <p:childTnLst>
                              <p:par>
                                <p:cTn id="79" presetID="1" presetClass="entr" presetSubtype="0" fill="hold" grpId="1" nodeType="afterEffect">
                                  <p:stCondLst>
                                    <p:cond delay="0"/>
                                  </p:stCondLst>
                                  <p:childTnLst>
                                    <p:set>
                                      <p:cBhvr>
                                        <p:cTn id="80" dur="1" fill="hold">
                                          <p:stCondLst>
                                            <p:cond delay="0"/>
                                          </p:stCondLst>
                                        </p:cTn>
                                        <p:tgtEl>
                                          <p:spTgt spid="170"/>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171"/>
                                        </p:tgtEl>
                                        <p:attrNameLst>
                                          <p:attrName>style.visibility</p:attrName>
                                        </p:attrNameLst>
                                      </p:cBhvr>
                                      <p:to>
                                        <p:strVal val="visible"/>
                                      </p:to>
                                    </p:set>
                                  </p:childTnLst>
                                </p:cTn>
                              </p:par>
                              <p:par>
                                <p:cTn id="83" presetID="1" presetClass="entr" presetSubtype="0" fill="hold" grpId="1" nodeType="withEffect">
                                  <p:stCondLst>
                                    <p:cond delay="0"/>
                                  </p:stCondLst>
                                  <p:childTnLst>
                                    <p:set>
                                      <p:cBhvr>
                                        <p:cTn id="84" dur="1" fill="hold">
                                          <p:stCondLst>
                                            <p:cond delay="0"/>
                                          </p:stCondLst>
                                        </p:cTn>
                                        <p:tgtEl>
                                          <p:spTgt spid="172"/>
                                        </p:tgtEl>
                                        <p:attrNameLst>
                                          <p:attrName>style.visibility</p:attrName>
                                        </p:attrNameLst>
                                      </p:cBhvr>
                                      <p:to>
                                        <p:strVal val="visible"/>
                                      </p:to>
                                    </p:set>
                                  </p:childTnLst>
                                </p:cTn>
                              </p:par>
                              <p:par>
                                <p:cTn id="85" presetID="1" presetClass="entr" presetSubtype="0" fill="hold" grpId="1" nodeType="withEffect">
                                  <p:stCondLst>
                                    <p:cond delay="0"/>
                                  </p:stCondLst>
                                  <p:childTnLst>
                                    <p:set>
                                      <p:cBhvr>
                                        <p:cTn id="86" dur="1" fill="hold">
                                          <p:stCondLst>
                                            <p:cond delay="0"/>
                                          </p:stCondLst>
                                        </p:cTn>
                                        <p:tgtEl>
                                          <p:spTgt spid="173"/>
                                        </p:tgtEl>
                                        <p:attrNameLst>
                                          <p:attrName>style.visibility</p:attrName>
                                        </p:attrNameLst>
                                      </p:cBhvr>
                                      <p:to>
                                        <p:strVal val="visible"/>
                                      </p:to>
                                    </p:set>
                                  </p:childTnLst>
                                </p:cTn>
                              </p:par>
                              <p:par>
                                <p:cTn id="87" presetID="42" presetClass="path" presetSubtype="0" accel="50000" decel="50000" fill="hold" grpId="0" nodeType="withEffect">
                                  <p:stCondLst>
                                    <p:cond delay="0"/>
                                  </p:stCondLst>
                                  <p:childTnLst>
                                    <p:animMotion origin="layout" path="M 1.66667E-6 4.44444E-6 L 0.1043 0.24699 " pathEditMode="relative" rAng="0" ptsTypes="AA">
                                      <p:cBhvr>
                                        <p:cTn id="88" dur="500" fill="hold"/>
                                        <p:tgtEl>
                                          <p:spTgt spid="170"/>
                                        </p:tgtEl>
                                        <p:attrNameLst>
                                          <p:attrName>ppt_x</p:attrName>
                                          <p:attrName>ppt_y</p:attrName>
                                        </p:attrNameLst>
                                      </p:cBhvr>
                                      <p:rCtr x="5208" y="12338"/>
                                    </p:animMotion>
                                  </p:childTnLst>
                                </p:cTn>
                              </p:par>
                              <p:par>
                                <p:cTn id="89" presetID="42" presetClass="path" presetSubtype="0" accel="50000" decel="50000" fill="hold" grpId="0" nodeType="withEffect">
                                  <p:stCondLst>
                                    <p:cond delay="0"/>
                                  </p:stCondLst>
                                  <p:childTnLst>
                                    <p:animMotion origin="layout" path="M 4.79167E-6 2.59259E-6 L 0.00169 0.24699 " pathEditMode="relative" rAng="0" ptsTypes="AA">
                                      <p:cBhvr>
                                        <p:cTn id="90" dur="500" fill="hold"/>
                                        <p:tgtEl>
                                          <p:spTgt spid="171"/>
                                        </p:tgtEl>
                                        <p:attrNameLst>
                                          <p:attrName>ppt_x</p:attrName>
                                          <p:attrName>ppt_y</p:attrName>
                                        </p:attrNameLst>
                                      </p:cBhvr>
                                      <p:rCtr x="78" y="12338"/>
                                    </p:animMotion>
                                  </p:childTnLst>
                                </p:cTn>
                              </p:par>
                              <p:par>
                                <p:cTn id="91" presetID="42" presetClass="path" presetSubtype="0" accel="50000" decel="50000" fill="hold" grpId="0" nodeType="withEffect">
                                  <p:stCondLst>
                                    <p:cond delay="0"/>
                                  </p:stCondLst>
                                  <p:childTnLst>
                                    <p:animMotion origin="layout" path="M -1.45833E-6 -3.7037E-6 L -0.08568 0.24815 " pathEditMode="relative" rAng="0" ptsTypes="AA">
                                      <p:cBhvr>
                                        <p:cTn id="92" dur="500" fill="hold"/>
                                        <p:tgtEl>
                                          <p:spTgt spid="172"/>
                                        </p:tgtEl>
                                        <p:attrNameLst>
                                          <p:attrName>ppt_x</p:attrName>
                                          <p:attrName>ppt_y</p:attrName>
                                        </p:attrNameLst>
                                      </p:cBhvr>
                                      <p:rCtr x="-4284" y="12407"/>
                                    </p:animMotion>
                                  </p:childTnLst>
                                </p:cTn>
                              </p:par>
                              <p:par>
                                <p:cTn id="93" presetID="42" presetClass="path" presetSubtype="0" accel="50000" decel="50000" fill="hold" grpId="0" nodeType="withEffect">
                                  <p:stCondLst>
                                    <p:cond delay="0"/>
                                  </p:stCondLst>
                                  <p:childTnLst>
                                    <p:animMotion origin="layout" path="M 1.45833E-6 -1.48148E-6 L -0.16602 0.25046 " pathEditMode="relative" rAng="0" ptsTypes="AA">
                                      <p:cBhvr>
                                        <p:cTn id="94" dur="500" fill="hold"/>
                                        <p:tgtEl>
                                          <p:spTgt spid="173"/>
                                        </p:tgtEl>
                                        <p:attrNameLst>
                                          <p:attrName>ppt_x</p:attrName>
                                          <p:attrName>ppt_y</p:attrName>
                                        </p:attrNameLst>
                                      </p:cBhvr>
                                      <p:rCtr x="-8307" y="12523"/>
                                    </p:animMotion>
                                  </p:childTnLst>
                                </p:cTn>
                              </p:par>
                            </p:childTnLst>
                          </p:cTn>
                        </p:par>
                        <p:par>
                          <p:cTn id="95" fill="hold">
                            <p:stCondLst>
                              <p:cond delay="1500"/>
                            </p:stCondLst>
                            <p:childTnLst>
                              <p:par>
                                <p:cTn id="96" presetID="1" presetClass="exit" presetSubtype="0" fill="hold" grpId="2" nodeType="afterEffect">
                                  <p:stCondLst>
                                    <p:cond delay="0"/>
                                  </p:stCondLst>
                                  <p:childTnLst>
                                    <p:set>
                                      <p:cBhvr>
                                        <p:cTn id="97" dur="1" fill="hold">
                                          <p:stCondLst>
                                            <p:cond delay="0"/>
                                          </p:stCondLst>
                                        </p:cTn>
                                        <p:tgtEl>
                                          <p:spTgt spid="170"/>
                                        </p:tgtEl>
                                        <p:attrNameLst>
                                          <p:attrName>style.visibility</p:attrName>
                                        </p:attrNameLst>
                                      </p:cBhvr>
                                      <p:to>
                                        <p:strVal val="hidden"/>
                                      </p:to>
                                    </p:set>
                                  </p:childTnLst>
                                </p:cTn>
                              </p:par>
                            </p:childTnLst>
                          </p:cTn>
                        </p:par>
                        <p:par>
                          <p:cTn id="98" fill="hold">
                            <p:stCondLst>
                              <p:cond delay="1500"/>
                            </p:stCondLst>
                            <p:childTnLst>
                              <p:par>
                                <p:cTn id="99" presetID="1" presetClass="exit" presetSubtype="0" fill="hold" grpId="2" nodeType="afterEffect">
                                  <p:stCondLst>
                                    <p:cond delay="0"/>
                                  </p:stCondLst>
                                  <p:childTnLst>
                                    <p:set>
                                      <p:cBhvr>
                                        <p:cTn id="100" dur="1" fill="hold">
                                          <p:stCondLst>
                                            <p:cond delay="0"/>
                                          </p:stCondLst>
                                        </p:cTn>
                                        <p:tgtEl>
                                          <p:spTgt spid="171"/>
                                        </p:tgtEl>
                                        <p:attrNameLst>
                                          <p:attrName>style.visibility</p:attrName>
                                        </p:attrNameLst>
                                      </p:cBhvr>
                                      <p:to>
                                        <p:strVal val="hidden"/>
                                      </p:to>
                                    </p:set>
                                  </p:childTnLst>
                                </p:cTn>
                              </p:par>
                            </p:childTnLst>
                          </p:cTn>
                        </p:par>
                        <p:par>
                          <p:cTn id="101" fill="hold">
                            <p:stCondLst>
                              <p:cond delay="1500"/>
                            </p:stCondLst>
                            <p:childTnLst>
                              <p:par>
                                <p:cTn id="102" presetID="1" presetClass="exit" presetSubtype="0" fill="hold" grpId="2" nodeType="afterEffect">
                                  <p:stCondLst>
                                    <p:cond delay="0"/>
                                  </p:stCondLst>
                                  <p:childTnLst>
                                    <p:set>
                                      <p:cBhvr>
                                        <p:cTn id="103" dur="1" fill="hold">
                                          <p:stCondLst>
                                            <p:cond delay="0"/>
                                          </p:stCondLst>
                                        </p:cTn>
                                        <p:tgtEl>
                                          <p:spTgt spid="172"/>
                                        </p:tgtEl>
                                        <p:attrNameLst>
                                          <p:attrName>style.visibility</p:attrName>
                                        </p:attrNameLst>
                                      </p:cBhvr>
                                      <p:to>
                                        <p:strVal val="hidden"/>
                                      </p:to>
                                    </p:set>
                                  </p:childTnLst>
                                </p:cTn>
                              </p:par>
                            </p:childTnLst>
                          </p:cTn>
                        </p:par>
                        <p:par>
                          <p:cTn id="104" fill="hold">
                            <p:stCondLst>
                              <p:cond delay="1500"/>
                            </p:stCondLst>
                            <p:childTnLst>
                              <p:par>
                                <p:cTn id="105" presetID="1" presetClass="exit" presetSubtype="0" fill="hold" grpId="2" nodeType="afterEffect">
                                  <p:stCondLst>
                                    <p:cond delay="0"/>
                                  </p:stCondLst>
                                  <p:childTnLst>
                                    <p:set>
                                      <p:cBhvr>
                                        <p:cTn id="106" dur="1" fill="hold">
                                          <p:stCondLst>
                                            <p:cond delay="0"/>
                                          </p:stCondLst>
                                        </p:cTn>
                                        <p:tgtEl>
                                          <p:spTgt spid="173"/>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17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7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7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77"/>
                                        </p:tgtEl>
                                        <p:attrNameLst>
                                          <p:attrName>style.visibility</p:attrName>
                                        </p:attrNameLst>
                                      </p:cBhvr>
                                      <p:to>
                                        <p:strVal val="visible"/>
                                      </p:to>
                                    </p:set>
                                  </p:childTnLst>
                                </p:cTn>
                              </p:par>
                            </p:childTnLst>
                          </p:cTn>
                        </p:par>
                        <p:par>
                          <p:cTn id="115" fill="hold">
                            <p:stCondLst>
                              <p:cond delay="1500"/>
                            </p:stCondLst>
                            <p:childTnLst>
                              <p:par>
                                <p:cTn id="116" presetID="22" presetClass="entr" presetSubtype="8" fill="hold" nodeType="afterEffect">
                                  <p:stCondLst>
                                    <p:cond delay="0"/>
                                  </p:stCondLst>
                                  <p:childTnLst>
                                    <p:set>
                                      <p:cBhvr>
                                        <p:cTn id="117" dur="1" fill="hold">
                                          <p:stCondLst>
                                            <p:cond delay="0"/>
                                          </p:stCondLst>
                                        </p:cTn>
                                        <p:tgtEl>
                                          <p:spTgt spid="24"/>
                                        </p:tgtEl>
                                        <p:attrNameLst>
                                          <p:attrName>style.visibility</p:attrName>
                                        </p:attrNameLst>
                                      </p:cBhvr>
                                      <p:to>
                                        <p:strVal val="visible"/>
                                      </p:to>
                                    </p:set>
                                    <p:animEffect transition="in" filter="wipe(left)">
                                      <p:cBhvr>
                                        <p:cTn id="118" dur="500"/>
                                        <p:tgtEl>
                                          <p:spTgt spid="24"/>
                                        </p:tgtEl>
                                      </p:cBhvr>
                                    </p:animEffect>
                                  </p:childTnLst>
                                </p:cTn>
                              </p:par>
                              <p:par>
                                <p:cTn id="119" presetID="22" presetClass="entr" presetSubtype="8" fill="hold" nodeType="withEffect">
                                  <p:stCondLst>
                                    <p:cond delay="0"/>
                                  </p:stCondLst>
                                  <p:childTnLst>
                                    <p:set>
                                      <p:cBhvr>
                                        <p:cTn id="120" dur="1" fill="hold">
                                          <p:stCondLst>
                                            <p:cond delay="0"/>
                                          </p:stCondLst>
                                        </p:cTn>
                                        <p:tgtEl>
                                          <p:spTgt spid="4"/>
                                        </p:tgtEl>
                                        <p:attrNameLst>
                                          <p:attrName>style.visibility</p:attrName>
                                        </p:attrNameLst>
                                      </p:cBhvr>
                                      <p:to>
                                        <p:strVal val="visible"/>
                                      </p:to>
                                    </p:set>
                                    <p:animEffect transition="in" filter="wipe(left)">
                                      <p:cBhvr>
                                        <p:cTn id="121" dur="500"/>
                                        <p:tgtEl>
                                          <p:spTgt spid="4"/>
                                        </p:tgtEl>
                                      </p:cBhvr>
                                    </p:animEffect>
                                  </p:childTnLst>
                                </p:cTn>
                              </p:par>
                              <p:par>
                                <p:cTn id="122" presetID="22" presetClass="entr" presetSubtype="8" fill="hold" nodeType="withEffect">
                                  <p:stCondLst>
                                    <p:cond delay="0"/>
                                  </p:stCondLst>
                                  <p:childTnLst>
                                    <p:set>
                                      <p:cBhvr>
                                        <p:cTn id="123" dur="1" fill="hold">
                                          <p:stCondLst>
                                            <p:cond delay="0"/>
                                          </p:stCondLst>
                                        </p:cTn>
                                        <p:tgtEl>
                                          <p:spTgt spid="22"/>
                                        </p:tgtEl>
                                        <p:attrNameLst>
                                          <p:attrName>style.visibility</p:attrName>
                                        </p:attrNameLst>
                                      </p:cBhvr>
                                      <p:to>
                                        <p:strVal val="visible"/>
                                      </p:to>
                                    </p:set>
                                    <p:animEffect transition="in" filter="wipe(left)">
                                      <p:cBhvr>
                                        <p:cTn id="124" dur="500"/>
                                        <p:tgtEl>
                                          <p:spTgt spid="22"/>
                                        </p:tgtEl>
                                      </p:cBhvr>
                                    </p:animEffect>
                                  </p:childTnLst>
                                </p:cTn>
                              </p:par>
                              <p:par>
                                <p:cTn id="125" presetID="22" presetClass="entr" presetSubtype="8" fill="hold" nodeType="withEffect">
                                  <p:stCondLst>
                                    <p:cond delay="0"/>
                                  </p:stCondLst>
                                  <p:childTnLst>
                                    <p:set>
                                      <p:cBhvr>
                                        <p:cTn id="126" dur="1" fill="hold">
                                          <p:stCondLst>
                                            <p:cond delay="0"/>
                                          </p:stCondLst>
                                        </p:cTn>
                                        <p:tgtEl>
                                          <p:spTgt spid="89"/>
                                        </p:tgtEl>
                                        <p:attrNameLst>
                                          <p:attrName>style.visibility</p:attrName>
                                        </p:attrNameLst>
                                      </p:cBhvr>
                                      <p:to>
                                        <p:strVal val="visible"/>
                                      </p:to>
                                    </p:set>
                                    <p:animEffect transition="in" filter="wipe(left)">
                                      <p:cBhvr>
                                        <p:cTn id="127" dur="500"/>
                                        <p:tgtEl>
                                          <p:spTgt spid="89"/>
                                        </p:tgtEl>
                                      </p:cBhvr>
                                    </p:animEffect>
                                  </p:childTnLst>
                                </p:cTn>
                              </p:par>
                            </p:childTnLst>
                          </p:cTn>
                        </p:par>
                        <p:par>
                          <p:cTn id="128" fill="hold">
                            <p:stCondLst>
                              <p:cond delay="2000"/>
                            </p:stCondLst>
                            <p:childTnLst>
                              <p:par>
                                <p:cTn id="129" presetID="1" presetClass="entr" presetSubtype="0" fill="hold" grpId="0" nodeType="afterEffect">
                                  <p:stCondLst>
                                    <p:cond delay="0"/>
                                  </p:stCondLst>
                                  <p:childTnLst>
                                    <p:set>
                                      <p:cBhvr>
                                        <p:cTn id="130"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54" grpId="0" animBg="1"/>
      <p:bldP spid="155" grpId="0" animBg="1"/>
      <p:bldP spid="156" grpId="0" animBg="1"/>
      <p:bldP spid="163" grpId="0" animBg="1"/>
      <p:bldP spid="163" grpId="1" animBg="1"/>
      <p:bldP spid="163" grpId="2" animBg="1"/>
      <p:bldP spid="157" grpId="0" animBg="1"/>
      <p:bldP spid="158" grpId="0" animBg="1"/>
      <p:bldP spid="159" grpId="0" animBg="1"/>
      <p:bldP spid="160" grpId="0" animBg="1"/>
      <p:bldP spid="161" grpId="0" animBg="1"/>
      <p:bldP spid="164" grpId="0" animBg="1"/>
      <p:bldP spid="164" grpId="1" animBg="1"/>
      <p:bldP spid="164" grpId="2" animBg="1"/>
      <p:bldP spid="165" grpId="0" animBg="1"/>
      <p:bldP spid="165" grpId="1" animBg="1"/>
      <p:bldP spid="165" grpId="2" animBg="1"/>
      <p:bldP spid="166" grpId="0" animBg="1"/>
      <p:bldP spid="166" grpId="1" animBg="1"/>
      <p:bldP spid="166" grpId="2" animBg="1"/>
      <p:bldP spid="170" grpId="0" animBg="1"/>
      <p:bldP spid="170" grpId="1" animBg="1"/>
      <p:bldP spid="170" grpId="2" animBg="1"/>
      <p:bldP spid="171" grpId="0" animBg="1"/>
      <p:bldP spid="171" grpId="1" animBg="1"/>
      <p:bldP spid="171" grpId="2" animBg="1"/>
      <p:bldP spid="172" grpId="0" animBg="1"/>
      <p:bldP spid="172" grpId="1" animBg="1"/>
      <p:bldP spid="172" grpId="2" animBg="1"/>
      <p:bldP spid="173" grpId="0" animBg="1"/>
      <p:bldP spid="173" grpId="1" animBg="1"/>
      <p:bldP spid="173" grpId="2" animBg="1"/>
      <p:bldP spid="174" grpId="0" animBg="1"/>
      <p:bldP spid="175" grpId="0" animBg="1"/>
      <p:bldP spid="176" grpId="0" animBg="1"/>
      <p:bldP spid="177" grpId="0" animBg="1"/>
      <p:bldP spid="19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CPU-like buffers do not scale</a:t>
            </a:r>
            <a:endParaRPr lang="en-IN"/>
          </a:p>
        </p:txBody>
      </p:sp>
      <p:sp>
        <p:nvSpPr>
          <p:cNvPr id="3" name="Slide Number Placeholder 2">
            <a:extLst>
              <a:ext uri="{FF2B5EF4-FFF2-40B4-BE49-F238E27FC236}">
                <a16:creationId xmlns:a16="http://schemas.microsoft.com/office/drawing/2014/main" id="{15A50F19-D64C-3E53-6300-7398396D78F9}"/>
              </a:ext>
            </a:extLst>
          </p:cNvPr>
          <p:cNvSpPr>
            <a:spLocks noGrp="1"/>
          </p:cNvSpPr>
          <p:nvPr>
            <p:ph type="sldNum" sz="quarter" idx="12"/>
          </p:nvPr>
        </p:nvSpPr>
        <p:spPr/>
        <p:txBody>
          <a:bodyPr/>
          <a:lstStyle/>
          <a:p>
            <a:fld id="{1836BD13-D94A-4E47-8520-ED1F8D0933CA}" type="slidenum">
              <a:rPr lang="en-IN" smtClean="0"/>
              <a:pPr/>
              <a:t>13</a:t>
            </a:fld>
            <a:endParaRPr lang="en-IN"/>
          </a:p>
        </p:txBody>
      </p:sp>
      <p:sp>
        <p:nvSpPr>
          <p:cNvPr id="5" name="Rounded Rectangle 4"/>
          <p:cNvSpPr/>
          <p:nvPr/>
        </p:nvSpPr>
        <p:spPr>
          <a:xfrm>
            <a:off x="3199540" y="223142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ounded Rectangle 5"/>
          <p:cNvSpPr/>
          <p:nvPr/>
        </p:nvSpPr>
        <p:spPr>
          <a:xfrm>
            <a:off x="3372853" y="227443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ounded Rectangle 6"/>
          <p:cNvSpPr/>
          <p:nvPr/>
        </p:nvSpPr>
        <p:spPr>
          <a:xfrm>
            <a:off x="3463879" y="235793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8" name="Rectangle 7"/>
          <p:cNvSpPr/>
          <p:nvPr/>
        </p:nvSpPr>
        <p:spPr>
          <a:xfrm>
            <a:off x="3437432" y="302361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9" name="Diamond 8"/>
          <p:cNvSpPr/>
          <p:nvPr/>
        </p:nvSpPr>
        <p:spPr>
          <a:xfrm>
            <a:off x="4146053" y="269051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ounded Rectangle 9"/>
          <p:cNvSpPr/>
          <p:nvPr/>
        </p:nvSpPr>
        <p:spPr>
          <a:xfrm>
            <a:off x="3585246" y="244143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9" name="Rounded Rectangle 18"/>
          <p:cNvSpPr/>
          <p:nvPr/>
        </p:nvSpPr>
        <p:spPr>
          <a:xfrm>
            <a:off x="4874676" y="223142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ounded Rectangle 19"/>
          <p:cNvSpPr/>
          <p:nvPr/>
        </p:nvSpPr>
        <p:spPr>
          <a:xfrm>
            <a:off x="5047989" y="227443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1" name="Rounded Rectangle 20"/>
          <p:cNvSpPr/>
          <p:nvPr/>
        </p:nvSpPr>
        <p:spPr>
          <a:xfrm>
            <a:off x="5139015" y="235793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2" name="Rectangle 21"/>
          <p:cNvSpPr/>
          <p:nvPr/>
        </p:nvSpPr>
        <p:spPr>
          <a:xfrm>
            <a:off x="5112568" y="302361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3" name="Diamond 22"/>
          <p:cNvSpPr/>
          <p:nvPr/>
        </p:nvSpPr>
        <p:spPr>
          <a:xfrm>
            <a:off x="5821189" y="269051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ounded Rectangle 23"/>
          <p:cNvSpPr/>
          <p:nvPr/>
        </p:nvSpPr>
        <p:spPr>
          <a:xfrm>
            <a:off x="5260382" y="244143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6" name="Rounded Rectangle 25"/>
          <p:cNvSpPr/>
          <p:nvPr/>
        </p:nvSpPr>
        <p:spPr>
          <a:xfrm>
            <a:off x="6549812" y="223142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ounded Rectangle 26"/>
          <p:cNvSpPr/>
          <p:nvPr/>
        </p:nvSpPr>
        <p:spPr>
          <a:xfrm>
            <a:off x="6723125" y="227443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8" name="Rounded Rectangle 27"/>
          <p:cNvSpPr/>
          <p:nvPr/>
        </p:nvSpPr>
        <p:spPr>
          <a:xfrm>
            <a:off x="6814151" y="235793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9" name="Rectangle 28"/>
          <p:cNvSpPr/>
          <p:nvPr/>
        </p:nvSpPr>
        <p:spPr>
          <a:xfrm>
            <a:off x="6787704" y="302361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30" name="Diamond 29"/>
          <p:cNvSpPr/>
          <p:nvPr/>
        </p:nvSpPr>
        <p:spPr>
          <a:xfrm>
            <a:off x="7496325" y="269051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Rounded Rectangle 30"/>
          <p:cNvSpPr/>
          <p:nvPr/>
        </p:nvSpPr>
        <p:spPr>
          <a:xfrm>
            <a:off x="6935518" y="244143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33" name="Rounded Rectangle 32"/>
          <p:cNvSpPr/>
          <p:nvPr/>
        </p:nvSpPr>
        <p:spPr>
          <a:xfrm>
            <a:off x="8224948" y="223142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Rounded Rectangle 33"/>
          <p:cNvSpPr/>
          <p:nvPr/>
        </p:nvSpPr>
        <p:spPr>
          <a:xfrm>
            <a:off x="8398261" y="227443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5" name="Rounded Rectangle 34"/>
          <p:cNvSpPr/>
          <p:nvPr/>
        </p:nvSpPr>
        <p:spPr>
          <a:xfrm>
            <a:off x="8489287" y="235793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6" name="Rectangle 35"/>
          <p:cNvSpPr/>
          <p:nvPr/>
        </p:nvSpPr>
        <p:spPr>
          <a:xfrm>
            <a:off x="8462840" y="302361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37" name="Diamond 36"/>
          <p:cNvSpPr/>
          <p:nvPr/>
        </p:nvSpPr>
        <p:spPr>
          <a:xfrm>
            <a:off x="9171461" y="269051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Rounded Rectangle 37"/>
          <p:cNvSpPr/>
          <p:nvPr/>
        </p:nvSpPr>
        <p:spPr>
          <a:xfrm>
            <a:off x="8610654" y="244143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39" name="TextBox 38"/>
          <p:cNvSpPr txBox="1"/>
          <p:nvPr/>
        </p:nvSpPr>
        <p:spPr>
          <a:xfrm>
            <a:off x="3723466" y="1891856"/>
            <a:ext cx="453970" cy="338554"/>
          </a:xfrm>
          <a:prstGeom prst="rect">
            <a:avLst/>
          </a:prstGeom>
          <a:noFill/>
        </p:spPr>
        <p:txBody>
          <a:bodyPr wrap="none" rtlCol="0">
            <a:spAutoFit/>
          </a:bodyPr>
          <a:lstStyle/>
          <a:p>
            <a:r>
              <a:rPr lang="en-US" sz="1600"/>
              <a:t>SM</a:t>
            </a:r>
            <a:endParaRPr lang="en-IN" sz="1600"/>
          </a:p>
        </p:txBody>
      </p:sp>
      <p:sp>
        <p:nvSpPr>
          <p:cNvPr id="40" name="TextBox 39"/>
          <p:cNvSpPr txBox="1"/>
          <p:nvPr/>
        </p:nvSpPr>
        <p:spPr>
          <a:xfrm>
            <a:off x="5398602" y="1891856"/>
            <a:ext cx="453970" cy="338554"/>
          </a:xfrm>
          <a:prstGeom prst="rect">
            <a:avLst/>
          </a:prstGeom>
          <a:noFill/>
        </p:spPr>
        <p:txBody>
          <a:bodyPr wrap="none" rtlCol="0">
            <a:spAutoFit/>
          </a:bodyPr>
          <a:lstStyle/>
          <a:p>
            <a:r>
              <a:rPr lang="en-US" sz="1600"/>
              <a:t>SM</a:t>
            </a:r>
            <a:endParaRPr lang="en-IN" sz="1600"/>
          </a:p>
        </p:txBody>
      </p:sp>
      <p:sp>
        <p:nvSpPr>
          <p:cNvPr id="41" name="TextBox 40"/>
          <p:cNvSpPr txBox="1"/>
          <p:nvPr/>
        </p:nvSpPr>
        <p:spPr>
          <a:xfrm>
            <a:off x="7073738" y="1891856"/>
            <a:ext cx="453970" cy="338554"/>
          </a:xfrm>
          <a:prstGeom prst="rect">
            <a:avLst/>
          </a:prstGeom>
          <a:noFill/>
        </p:spPr>
        <p:txBody>
          <a:bodyPr wrap="none" rtlCol="0">
            <a:spAutoFit/>
          </a:bodyPr>
          <a:lstStyle/>
          <a:p>
            <a:r>
              <a:rPr lang="en-US" sz="1600"/>
              <a:t>SM</a:t>
            </a:r>
            <a:endParaRPr lang="en-IN" sz="1600"/>
          </a:p>
        </p:txBody>
      </p:sp>
      <p:sp>
        <p:nvSpPr>
          <p:cNvPr id="42" name="TextBox 41"/>
          <p:cNvSpPr txBox="1"/>
          <p:nvPr/>
        </p:nvSpPr>
        <p:spPr>
          <a:xfrm>
            <a:off x="8748874" y="1891856"/>
            <a:ext cx="453970" cy="338554"/>
          </a:xfrm>
          <a:prstGeom prst="rect">
            <a:avLst/>
          </a:prstGeom>
          <a:noFill/>
        </p:spPr>
        <p:txBody>
          <a:bodyPr wrap="none" rtlCol="0">
            <a:spAutoFit/>
          </a:bodyPr>
          <a:lstStyle/>
          <a:p>
            <a:r>
              <a:rPr lang="en-US" sz="1600"/>
              <a:t>SM</a:t>
            </a:r>
            <a:endParaRPr lang="en-IN" sz="1600"/>
          </a:p>
        </p:txBody>
      </p:sp>
      <p:grpSp>
        <p:nvGrpSpPr>
          <p:cNvPr id="46" name="Group 45"/>
          <p:cNvGrpSpPr/>
          <p:nvPr/>
        </p:nvGrpSpPr>
        <p:grpSpPr>
          <a:xfrm>
            <a:off x="4166210" y="2937652"/>
            <a:ext cx="477298" cy="602501"/>
            <a:chOff x="3324962" y="2974377"/>
            <a:chExt cx="477298" cy="602501"/>
          </a:xfrm>
        </p:grpSpPr>
        <p:sp>
          <p:nvSpPr>
            <p:cNvPr id="43" name="Rectangle 42"/>
            <p:cNvSpPr/>
            <p:nvPr/>
          </p:nvSpPr>
          <p:spPr>
            <a:xfrm>
              <a:off x="3324962" y="2974377"/>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4" name="Rectangle 43"/>
            <p:cNvSpPr/>
            <p:nvPr/>
          </p:nvSpPr>
          <p:spPr>
            <a:xfrm>
              <a:off x="3394430" y="3055711"/>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Rectangle 44"/>
            <p:cNvSpPr/>
            <p:nvPr/>
          </p:nvSpPr>
          <p:spPr>
            <a:xfrm>
              <a:off x="3477025" y="3123308"/>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47" name="Group 46"/>
          <p:cNvGrpSpPr/>
          <p:nvPr/>
        </p:nvGrpSpPr>
        <p:grpSpPr>
          <a:xfrm>
            <a:off x="5852572" y="2937652"/>
            <a:ext cx="477298" cy="602501"/>
            <a:chOff x="3324962" y="2974377"/>
            <a:chExt cx="477298" cy="602501"/>
          </a:xfrm>
        </p:grpSpPr>
        <p:sp>
          <p:nvSpPr>
            <p:cNvPr id="48" name="Rectangle 47"/>
            <p:cNvSpPr/>
            <p:nvPr/>
          </p:nvSpPr>
          <p:spPr>
            <a:xfrm>
              <a:off x="3324962" y="2974377"/>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Rectangle 48"/>
            <p:cNvSpPr/>
            <p:nvPr/>
          </p:nvSpPr>
          <p:spPr>
            <a:xfrm>
              <a:off x="3394430" y="3055711"/>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Rectangle 49"/>
            <p:cNvSpPr/>
            <p:nvPr/>
          </p:nvSpPr>
          <p:spPr>
            <a:xfrm>
              <a:off x="3477025" y="3123308"/>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1" name="Group 50"/>
          <p:cNvGrpSpPr/>
          <p:nvPr/>
        </p:nvGrpSpPr>
        <p:grpSpPr>
          <a:xfrm>
            <a:off x="7527708" y="2937652"/>
            <a:ext cx="477298" cy="602501"/>
            <a:chOff x="3324962" y="2974377"/>
            <a:chExt cx="477298" cy="602501"/>
          </a:xfrm>
        </p:grpSpPr>
        <p:sp>
          <p:nvSpPr>
            <p:cNvPr id="52" name="Rectangle 51"/>
            <p:cNvSpPr/>
            <p:nvPr/>
          </p:nvSpPr>
          <p:spPr>
            <a:xfrm>
              <a:off x="3324962" y="2974377"/>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Rectangle 52"/>
            <p:cNvSpPr/>
            <p:nvPr/>
          </p:nvSpPr>
          <p:spPr>
            <a:xfrm>
              <a:off x="3394430" y="3055711"/>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Rectangle 53"/>
            <p:cNvSpPr/>
            <p:nvPr/>
          </p:nvSpPr>
          <p:spPr>
            <a:xfrm>
              <a:off x="3477025" y="3123308"/>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5" name="Group 54"/>
          <p:cNvGrpSpPr/>
          <p:nvPr/>
        </p:nvGrpSpPr>
        <p:grpSpPr>
          <a:xfrm>
            <a:off x="9202844" y="2937652"/>
            <a:ext cx="477298" cy="602501"/>
            <a:chOff x="3324962" y="2974377"/>
            <a:chExt cx="477298" cy="602501"/>
          </a:xfrm>
        </p:grpSpPr>
        <p:sp>
          <p:nvSpPr>
            <p:cNvPr id="56" name="Rectangle 55"/>
            <p:cNvSpPr/>
            <p:nvPr/>
          </p:nvSpPr>
          <p:spPr>
            <a:xfrm>
              <a:off x="3324962" y="2974377"/>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7" name="Rectangle 56"/>
            <p:cNvSpPr/>
            <p:nvPr/>
          </p:nvSpPr>
          <p:spPr>
            <a:xfrm>
              <a:off x="3394430" y="3055711"/>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Rectangle 57"/>
            <p:cNvSpPr/>
            <p:nvPr/>
          </p:nvSpPr>
          <p:spPr>
            <a:xfrm>
              <a:off x="3477025" y="3123308"/>
              <a:ext cx="325235" cy="45357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9" name="Up-Down Arrow 58"/>
          <p:cNvSpPr/>
          <p:nvPr/>
        </p:nvSpPr>
        <p:spPr>
          <a:xfrm>
            <a:off x="5499587" y="366725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Up-Down Arrow 59"/>
          <p:cNvSpPr/>
          <p:nvPr/>
        </p:nvSpPr>
        <p:spPr>
          <a:xfrm>
            <a:off x="7174723" y="366725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Up-Down Arrow 60"/>
          <p:cNvSpPr/>
          <p:nvPr/>
        </p:nvSpPr>
        <p:spPr>
          <a:xfrm>
            <a:off x="3824451" y="366725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2" name="Up-Down Arrow 61"/>
          <p:cNvSpPr/>
          <p:nvPr/>
        </p:nvSpPr>
        <p:spPr>
          <a:xfrm>
            <a:off x="8849859" y="366725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Rectangle 62"/>
          <p:cNvSpPr/>
          <p:nvPr/>
        </p:nvSpPr>
        <p:spPr>
          <a:xfrm>
            <a:off x="3198789" y="4259697"/>
            <a:ext cx="6481353"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cxnSp>
        <p:nvCxnSpPr>
          <p:cNvPr id="65" name="Straight Connector 64"/>
          <p:cNvCxnSpPr/>
          <p:nvPr/>
        </p:nvCxnSpPr>
        <p:spPr>
          <a:xfrm>
            <a:off x="4318273" y="34833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4318273" y="34071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4318273" y="33309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4318273" y="32547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4318273" y="31785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6004635" y="34833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004635" y="34071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6004635" y="33309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6004635" y="32547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6004635" y="31785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7683377" y="34833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7683377" y="34071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683377" y="33309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7683377" y="32547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683377" y="317854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9362119" y="345667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362119" y="338047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9362119" y="330427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9362119" y="322807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9362119" y="3151875"/>
            <a:ext cx="325235"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1840319" y="3587452"/>
            <a:ext cx="1501823" cy="646331"/>
          </a:xfrm>
          <a:prstGeom prst="rect">
            <a:avLst/>
          </a:prstGeom>
          <a:noFill/>
        </p:spPr>
        <p:txBody>
          <a:bodyPr wrap="square" rtlCol="0">
            <a:spAutoFit/>
          </a:bodyPr>
          <a:lstStyle/>
          <a:p>
            <a:pPr algn="ctr"/>
            <a:r>
              <a:rPr lang="en-US">
                <a:solidFill>
                  <a:schemeClr val="accent1">
                    <a:lumMod val="50000"/>
                  </a:schemeClr>
                </a:solidFill>
              </a:rPr>
              <a:t>Per-thread </a:t>
            </a:r>
          </a:p>
          <a:p>
            <a:pPr algn="ctr"/>
            <a:r>
              <a:rPr lang="en-US">
                <a:solidFill>
                  <a:schemeClr val="accent1">
                    <a:lumMod val="50000"/>
                  </a:schemeClr>
                </a:solidFill>
              </a:rPr>
              <a:t>persist buffer</a:t>
            </a:r>
            <a:endParaRPr lang="en-IN">
              <a:solidFill>
                <a:schemeClr val="accent1">
                  <a:lumMod val="50000"/>
                </a:schemeClr>
              </a:solidFill>
            </a:endParaRPr>
          </a:p>
        </p:txBody>
      </p:sp>
      <p:sp>
        <p:nvSpPr>
          <p:cNvPr id="92" name="Multiply 91"/>
          <p:cNvSpPr/>
          <p:nvPr/>
        </p:nvSpPr>
        <p:spPr>
          <a:xfrm>
            <a:off x="2088484" y="3514062"/>
            <a:ext cx="931414" cy="821044"/>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ustDataLst>
      <p:tags r:id="rId1"/>
    </p:custDataLst>
    <p:extLst>
      <p:ext uri="{BB962C8B-B14F-4D97-AF65-F5344CB8AC3E}">
        <p14:creationId xmlns:p14="http://schemas.microsoft.com/office/powerpoint/2010/main" val="170613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Challenges for GPU persistency models</a:t>
            </a:r>
            <a:endParaRPr lang="en-IN"/>
          </a:p>
        </p:txBody>
      </p:sp>
      <p:sp>
        <p:nvSpPr>
          <p:cNvPr id="3" name="Content Placeholder 2"/>
          <p:cNvSpPr>
            <a:spLocks noGrp="1"/>
          </p:cNvSpPr>
          <p:nvPr>
            <p:ph idx="1"/>
          </p:nvPr>
        </p:nvSpPr>
        <p:spPr>
          <a:xfrm>
            <a:off x="1180730" y="1825625"/>
            <a:ext cx="10173070" cy="4351338"/>
          </a:xfrm>
        </p:spPr>
        <p:txBody>
          <a:bodyPr/>
          <a:lstStyle/>
          <a:p>
            <a:pPr marL="0" indent="0">
              <a:buNone/>
            </a:pPr>
            <a:r>
              <a:rPr lang="en-US"/>
              <a:t>Describing order among persists is difficult with incoherent caches. </a:t>
            </a:r>
          </a:p>
          <a:p>
            <a:pPr marL="0" indent="0">
              <a:buNone/>
            </a:pPr>
            <a:endParaRPr lang="en-US"/>
          </a:p>
          <a:p>
            <a:pPr marL="0" indent="0">
              <a:buNone/>
            </a:pPr>
            <a:endParaRPr lang="en-US"/>
          </a:p>
          <a:p>
            <a:pPr marL="0" indent="0">
              <a:buNone/>
            </a:pPr>
            <a:r>
              <a:rPr lang="en-US"/>
              <a:t>Globally ordering persists is ill-suited for GPU programs.</a:t>
            </a:r>
          </a:p>
          <a:p>
            <a:pPr marL="0" indent="0">
              <a:buNone/>
            </a:pPr>
            <a:endParaRPr lang="en-US"/>
          </a:p>
          <a:p>
            <a:pPr marL="0" indent="0">
              <a:buNone/>
            </a:pPr>
            <a:endParaRPr lang="en-US"/>
          </a:p>
          <a:p>
            <a:pPr marL="0" indent="0">
              <a:buNone/>
            </a:pPr>
            <a:r>
              <a:rPr lang="en-US"/>
              <a:t>Naïve extension of CPU persist buffers is not practical for GPUs.</a:t>
            </a:r>
          </a:p>
          <a:p>
            <a:pPr marL="0" indent="0">
              <a:buNone/>
            </a:pPr>
            <a:endParaRPr lang="en-US"/>
          </a:p>
          <a:p>
            <a:pPr marL="0" indent="0">
              <a:buNone/>
            </a:pPr>
            <a:endParaRPr lang="en-IN"/>
          </a:p>
        </p:txBody>
      </p:sp>
      <p:sp>
        <p:nvSpPr>
          <p:cNvPr id="5" name="Slide Number Placeholder 4">
            <a:extLst>
              <a:ext uri="{FF2B5EF4-FFF2-40B4-BE49-F238E27FC236}">
                <a16:creationId xmlns:a16="http://schemas.microsoft.com/office/drawing/2014/main" id="{BCA05E4A-643F-F031-6093-8873D941BC1B}"/>
              </a:ext>
            </a:extLst>
          </p:cNvPr>
          <p:cNvSpPr>
            <a:spLocks noGrp="1"/>
          </p:cNvSpPr>
          <p:nvPr>
            <p:ph type="sldNum" sz="quarter" idx="12"/>
          </p:nvPr>
        </p:nvSpPr>
        <p:spPr/>
        <p:txBody>
          <a:bodyPr/>
          <a:lstStyle/>
          <a:p>
            <a:fld id="{1836BD13-D94A-4E47-8520-ED1F8D0933CA}" type="slidenum">
              <a:rPr lang="en-IN" smtClean="0"/>
              <a:pPr/>
              <a:t>14</a:t>
            </a:fld>
            <a:endParaRPr lang="en-IN"/>
          </a:p>
        </p:txBody>
      </p:sp>
      <p:sp>
        <p:nvSpPr>
          <p:cNvPr id="4" name="Oval 3">
            <a:extLst>
              <a:ext uri="{FF2B5EF4-FFF2-40B4-BE49-F238E27FC236}">
                <a16:creationId xmlns:a16="http://schemas.microsoft.com/office/drawing/2014/main" id="{2EDBA42E-9FEB-4D63-869C-B0C4260506C7}"/>
              </a:ext>
            </a:extLst>
          </p:cNvPr>
          <p:cNvSpPr/>
          <p:nvPr/>
        </p:nvSpPr>
        <p:spPr>
          <a:xfrm>
            <a:off x="574305" y="1760973"/>
            <a:ext cx="540000" cy="540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b="1">
                <a:solidFill>
                  <a:schemeClr val="bg1"/>
                </a:solidFill>
              </a:rPr>
              <a:t>C1</a:t>
            </a:r>
            <a:endParaRPr lang="en-IN" b="1">
              <a:solidFill>
                <a:schemeClr val="bg1"/>
              </a:solidFill>
            </a:endParaRPr>
          </a:p>
        </p:txBody>
      </p:sp>
      <p:sp>
        <p:nvSpPr>
          <p:cNvPr id="7" name="Oval 6">
            <a:extLst>
              <a:ext uri="{FF2B5EF4-FFF2-40B4-BE49-F238E27FC236}">
                <a16:creationId xmlns:a16="http://schemas.microsoft.com/office/drawing/2014/main" id="{2EDBA42E-9FEB-4D63-869C-B0C4260506C7}"/>
              </a:ext>
            </a:extLst>
          </p:cNvPr>
          <p:cNvSpPr/>
          <p:nvPr/>
        </p:nvSpPr>
        <p:spPr>
          <a:xfrm>
            <a:off x="574305" y="3308754"/>
            <a:ext cx="540000" cy="540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b="1">
                <a:solidFill>
                  <a:schemeClr val="bg1"/>
                </a:solidFill>
              </a:rPr>
              <a:t>C2</a:t>
            </a:r>
            <a:endParaRPr lang="en-IN" b="1">
              <a:solidFill>
                <a:schemeClr val="bg1"/>
              </a:solidFill>
            </a:endParaRPr>
          </a:p>
        </p:txBody>
      </p:sp>
      <p:sp>
        <p:nvSpPr>
          <p:cNvPr id="8" name="Oval 7">
            <a:extLst>
              <a:ext uri="{FF2B5EF4-FFF2-40B4-BE49-F238E27FC236}">
                <a16:creationId xmlns:a16="http://schemas.microsoft.com/office/drawing/2014/main" id="{2EDBA42E-9FEB-4D63-869C-B0C4260506C7}"/>
              </a:ext>
            </a:extLst>
          </p:cNvPr>
          <p:cNvSpPr/>
          <p:nvPr/>
        </p:nvSpPr>
        <p:spPr>
          <a:xfrm>
            <a:off x="574305" y="4856536"/>
            <a:ext cx="540000" cy="54000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b="1">
                <a:solidFill>
                  <a:schemeClr val="bg1"/>
                </a:solidFill>
              </a:rPr>
              <a:t>C3</a:t>
            </a:r>
            <a:endParaRPr lang="en-IN" b="1">
              <a:solidFill>
                <a:schemeClr val="bg1"/>
              </a:solidFill>
            </a:endParaRPr>
          </a:p>
        </p:txBody>
      </p:sp>
    </p:spTree>
    <p:extLst>
      <p:ext uri="{BB962C8B-B14F-4D97-AF65-F5344CB8AC3E}">
        <p14:creationId xmlns:p14="http://schemas.microsoft.com/office/powerpoint/2010/main" val="186750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Scoped Buffered Release Persistency</a:t>
            </a:r>
            <a:endParaRPr lang="en-IN"/>
          </a:p>
        </p:txBody>
      </p:sp>
      <p:sp>
        <p:nvSpPr>
          <p:cNvPr id="5" name="Content Placeholder 2"/>
          <p:cNvSpPr>
            <a:spLocks noGrp="1"/>
          </p:cNvSpPr>
          <p:nvPr>
            <p:ph idx="1"/>
          </p:nvPr>
        </p:nvSpPr>
        <p:spPr>
          <a:xfrm>
            <a:off x="1241030" y="1825625"/>
            <a:ext cx="10112769" cy="4351338"/>
          </a:xfrm>
        </p:spPr>
        <p:txBody>
          <a:bodyPr/>
          <a:lstStyle/>
          <a:p>
            <a:pPr marL="0" indent="0">
              <a:buNone/>
            </a:pPr>
            <a:r>
              <a:rPr lang="en-US"/>
              <a:t>Describing order among persists is difficult with incoherent caches.</a:t>
            </a:r>
          </a:p>
          <a:p>
            <a:pPr marL="0" indent="0">
              <a:buNone/>
            </a:pPr>
            <a:endParaRPr lang="en-US"/>
          </a:p>
          <a:p>
            <a:pPr marL="0" indent="0">
              <a:buNone/>
            </a:pPr>
            <a:endParaRPr lang="en-US"/>
          </a:p>
          <a:p>
            <a:pPr marL="0" indent="0">
              <a:buNone/>
            </a:pPr>
            <a:r>
              <a:rPr lang="en-US">
                <a:solidFill>
                  <a:schemeClr val="bg1">
                    <a:lumMod val="65000"/>
                  </a:schemeClr>
                </a:solidFill>
              </a:rPr>
              <a:t>Global ordering of persists does not scale well for GPU programs.</a:t>
            </a:r>
          </a:p>
          <a:p>
            <a:pPr marL="0" indent="0">
              <a:buNone/>
            </a:pPr>
            <a:endParaRPr lang="en-US">
              <a:solidFill>
                <a:schemeClr val="bg1">
                  <a:lumMod val="65000"/>
                </a:schemeClr>
              </a:solidFill>
            </a:endParaRPr>
          </a:p>
          <a:p>
            <a:pPr marL="0" indent="0">
              <a:buNone/>
            </a:pPr>
            <a:endParaRPr lang="en-US">
              <a:solidFill>
                <a:schemeClr val="bg1">
                  <a:lumMod val="65000"/>
                </a:schemeClr>
              </a:solidFill>
            </a:endParaRPr>
          </a:p>
          <a:p>
            <a:pPr marL="0" indent="0">
              <a:buNone/>
            </a:pPr>
            <a:r>
              <a:rPr lang="en-US">
                <a:solidFill>
                  <a:schemeClr val="bg1">
                    <a:lumMod val="65000"/>
                  </a:schemeClr>
                </a:solidFill>
              </a:rPr>
              <a:t>Naïve implementation of CPU buffers is impractical</a:t>
            </a:r>
          </a:p>
          <a:p>
            <a:pPr marL="0" indent="0">
              <a:buNone/>
            </a:pPr>
            <a:endParaRPr lang="en-US"/>
          </a:p>
          <a:p>
            <a:pPr marL="0" indent="0">
              <a:buNone/>
            </a:pPr>
            <a:endParaRPr lang="en-IN"/>
          </a:p>
        </p:txBody>
      </p:sp>
      <p:sp>
        <p:nvSpPr>
          <p:cNvPr id="3" name="Slide Number Placeholder 2">
            <a:extLst>
              <a:ext uri="{FF2B5EF4-FFF2-40B4-BE49-F238E27FC236}">
                <a16:creationId xmlns:a16="http://schemas.microsoft.com/office/drawing/2014/main" id="{855F69F4-1319-EBCD-01BA-15F1EB11F1D1}"/>
              </a:ext>
            </a:extLst>
          </p:cNvPr>
          <p:cNvSpPr>
            <a:spLocks noGrp="1"/>
          </p:cNvSpPr>
          <p:nvPr>
            <p:ph type="sldNum" sz="quarter" idx="12"/>
          </p:nvPr>
        </p:nvSpPr>
        <p:spPr/>
        <p:txBody>
          <a:bodyPr/>
          <a:lstStyle/>
          <a:p>
            <a:fld id="{1836BD13-D94A-4E47-8520-ED1F8D0933CA}" type="slidenum">
              <a:rPr lang="en-IN" smtClean="0"/>
              <a:pPr/>
              <a:t>15</a:t>
            </a:fld>
            <a:endParaRPr lang="en-IN"/>
          </a:p>
        </p:txBody>
      </p:sp>
      <p:sp>
        <p:nvSpPr>
          <p:cNvPr id="6" name="Oval 5">
            <a:extLst>
              <a:ext uri="{FF2B5EF4-FFF2-40B4-BE49-F238E27FC236}">
                <a16:creationId xmlns:a16="http://schemas.microsoft.com/office/drawing/2014/main" id="{2EDBA42E-9FEB-4D63-869C-B0C4260506C7}"/>
              </a:ext>
            </a:extLst>
          </p:cNvPr>
          <p:cNvSpPr/>
          <p:nvPr/>
        </p:nvSpPr>
        <p:spPr>
          <a:xfrm>
            <a:off x="650505" y="180657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7" name="Oval 6">
            <a:extLst>
              <a:ext uri="{FF2B5EF4-FFF2-40B4-BE49-F238E27FC236}">
                <a16:creationId xmlns:a16="http://schemas.microsoft.com/office/drawing/2014/main" id="{FE48E73A-E8CD-46EB-AF41-22003550E201}"/>
              </a:ext>
            </a:extLst>
          </p:cNvPr>
          <p:cNvSpPr/>
          <p:nvPr/>
        </p:nvSpPr>
        <p:spPr>
          <a:xfrm>
            <a:off x="650505" y="3313450"/>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8" name="Oval 7">
            <a:extLst>
              <a:ext uri="{FF2B5EF4-FFF2-40B4-BE49-F238E27FC236}">
                <a16:creationId xmlns:a16="http://schemas.microsoft.com/office/drawing/2014/main" id="{BBA33DF1-0AF3-455A-9FAE-3041AD9641A9}"/>
              </a:ext>
            </a:extLst>
          </p:cNvPr>
          <p:cNvSpPr/>
          <p:nvPr/>
        </p:nvSpPr>
        <p:spPr>
          <a:xfrm>
            <a:off x="650505" y="4820326"/>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12" name="Right Arrow 11"/>
          <p:cNvSpPr/>
          <p:nvPr/>
        </p:nvSpPr>
        <p:spPr>
          <a:xfrm>
            <a:off x="0" y="1847850"/>
            <a:ext cx="574305" cy="36223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2050" name="Picture 2" descr="Free Bulb SVG, PNG Icon, Symbol. Downloa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16" y="422275"/>
            <a:ext cx="947715" cy="9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1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Persist acquire-release</a:t>
            </a:r>
            <a:endParaRPr lang="en-IN"/>
          </a:p>
        </p:txBody>
      </p:sp>
      <p:sp>
        <p:nvSpPr>
          <p:cNvPr id="3" name="Content Placeholder 2"/>
          <p:cNvSpPr>
            <a:spLocks noGrp="1"/>
          </p:cNvSpPr>
          <p:nvPr>
            <p:ph idx="1"/>
          </p:nvPr>
        </p:nvSpPr>
        <p:spPr>
          <a:xfrm>
            <a:off x="1166674" y="1825625"/>
            <a:ext cx="5802297" cy="4351338"/>
          </a:xfrm>
        </p:spPr>
        <p:txBody>
          <a:bodyPr/>
          <a:lstStyle/>
          <a:p>
            <a:pPr marL="0" indent="0">
              <a:buNone/>
            </a:pPr>
            <a:r>
              <a:rPr lang="en-US" err="1"/>
              <a:t>pAcq</a:t>
            </a:r>
            <a:r>
              <a:rPr lang="en-US"/>
              <a:t>: persist acquire </a:t>
            </a:r>
          </a:p>
          <a:p>
            <a:pPr marL="0" indent="0">
              <a:buNone/>
            </a:pPr>
            <a:endParaRPr lang="en-US"/>
          </a:p>
          <a:p>
            <a:pPr marL="0" indent="0">
              <a:buNone/>
            </a:pPr>
            <a:r>
              <a:rPr lang="en-US" err="1"/>
              <a:t>pRel</a:t>
            </a:r>
            <a:r>
              <a:rPr lang="en-US"/>
              <a:t>: persist release </a:t>
            </a:r>
          </a:p>
          <a:p>
            <a:pPr marL="0" indent="0">
              <a:buNone/>
            </a:pPr>
            <a:endParaRPr lang="en-US"/>
          </a:p>
          <a:p>
            <a:pPr marL="0" indent="0">
              <a:buNone/>
            </a:pPr>
            <a:r>
              <a:rPr lang="en-US" err="1"/>
              <a:t>ofence</a:t>
            </a:r>
            <a:r>
              <a:rPr lang="en-US"/>
              <a:t>: ordering fence</a:t>
            </a:r>
          </a:p>
          <a:p>
            <a:pPr marL="0" indent="0">
              <a:buNone/>
            </a:pPr>
            <a:endParaRPr lang="en-US"/>
          </a:p>
          <a:p>
            <a:pPr marL="0" indent="0">
              <a:buNone/>
            </a:pPr>
            <a:r>
              <a:rPr lang="en-US" err="1"/>
              <a:t>dfence</a:t>
            </a:r>
            <a:r>
              <a:rPr lang="en-US"/>
              <a:t>: durability fence</a:t>
            </a:r>
          </a:p>
        </p:txBody>
      </p:sp>
      <p:sp>
        <p:nvSpPr>
          <p:cNvPr id="4" name="Oval 3">
            <a:extLst>
              <a:ext uri="{FF2B5EF4-FFF2-40B4-BE49-F238E27FC236}">
                <a16:creationId xmlns:a16="http://schemas.microsoft.com/office/drawing/2014/main" id="{2EDBA42E-9FEB-4D63-869C-B0C4260506C7}"/>
              </a:ext>
            </a:extLst>
          </p:cNvPr>
          <p:cNvSpPr/>
          <p:nvPr/>
        </p:nvSpPr>
        <p:spPr>
          <a:xfrm>
            <a:off x="581037" y="182562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5" name="Oval 4">
            <a:extLst>
              <a:ext uri="{FF2B5EF4-FFF2-40B4-BE49-F238E27FC236}">
                <a16:creationId xmlns:a16="http://schemas.microsoft.com/office/drawing/2014/main" id="{FE48E73A-E8CD-46EB-AF41-22003550E201}"/>
              </a:ext>
            </a:extLst>
          </p:cNvPr>
          <p:cNvSpPr/>
          <p:nvPr/>
        </p:nvSpPr>
        <p:spPr>
          <a:xfrm>
            <a:off x="581037" y="2811447"/>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6" name="Oval 5">
            <a:extLst>
              <a:ext uri="{FF2B5EF4-FFF2-40B4-BE49-F238E27FC236}">
                <a16:creationId xmlns:a16="http://schemas.microsoft.com/office/drawing/2014/main" id="{BBA33DF1-0AF3-455A-9FAE-3041AD9641A9}"/>
              </a:ext>
            </a:extLst>
          </p:cNvPr>
          <p:cNvSpPr/>
          <p:nvPr/>
        </p:nvSpPr>
        <p:spPr>
          <a:xfrm>
            <a:off x="581037" y="3868291"/>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7" name="Oval 6">
            <a:extLst>
              <a:ext uri="{FF2B5EF4-FFF2-40B4-BE49-F238E27FC236}">
                <a16:creationId xmlns:a16="http://schemas.microsoft.com/office/drawing/2014/main" id="{BBA33DF1-0AF3-455A-9FAE-3041AD9641A9}"/>
              </a:ext>
            </a:extLst>
          </p:cNvPr>
          <p:cNvSpPr/>
          <p:nvPr/>
        </p:nvSpPr>
        <p:spPr>
          <a:xfrm>
            <a:off x="581037" y="4899514"/>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4</a:t>
            </a:r>
            <a:endParaRPr lang="en-IN" sz="2400" b="1">
              <a:solidFill>
                <a:schemeClr val="bg1"/>
              </a:solidFill>
            </a:endParaRPr>
          </a:p>
        </p:txBody>
      </p:sp>
      <p:sp>
        <p:nvSpPr>
          <p:cNvPr id="19" name="Freeform: Shape 80">
            <a:extLst>
              <a:ext uri="{FF2B5EF4-FFF2-40B4-BE49-F238E27FC236}">
                <a16:creationId xmlns:a16="http://schemas.microsoft.com/office/drawing/2014/main" id="{0F73633F-582C-410B-A8B9-CA25F132361D}"/>
              </a:ext>
            </a:extLst>
          </p:cNvPr>
          <p:cNvSpPr/>
          <p:nvPr/>
        </p:nvSpPr>
        <p:spPr>
          <a:xfrm flipH="1">
            <a:off x="7819350" y="2693720"/>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80">
            <a:extLst>
              <a:ext uri="{FF2B5EF4-FFF2-40B4-BE49-F238E27FC236}">
                <a16:creationId xmlns:a16="http://schemas.microsoft.com/office/drawing/2014/main" id="{0F73633F-582C-410B-A8B9-CA25F132361D}"/>
              </a:ext>
            </a:extLst>
          </p:cNvPr>
          <p:cNvSpPr/>
          <p:nvPr/>
        </p:nvSpPr>
        <p:spPr>
          <a:xfrm flipH="1">
            <a:off x="9861247" y="2693720"/>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7752641" y="2324388"/>
            <a:ext cx="375424" cy="369332"/>
          </a:xfrm>
          <a:prstGeom prst="rect">
            <a:avLst/>
          </a:prstGeom>
          <a:noFill/>
        </p:spPr>
        <p:txBody>
          <a:bodyPr wrap="none" rtlCol="0">
            <a:spAutoFit/>
          </a:bodyPr>
          <a:lstStyle/>
          <a:p>
            <a:r>
              <a:rPr lang="en-US">
                <a:solidFill>
                  <a:srgbClr val="002060"/>
                </a:solidFill>
              </a:rPr>
              <a:t>T</a:t>
            </a:r>
            <a:r>
              <a:rPr lang="en-US" baseline="-25000">
                <a:solidFill>
                  <a:srgbClr val="002060"/>
                </a:solidFill>
              </a:rPr>
              <a:t>0</a:t>
            </a:r>
            <a:endParaRPr lang="en-IN" baseline="-25000">
              <a:solidFill>
                <a:srgbClr val="002060"/>
              </a:solidFill>
            </a:endParaRPr>
          </a:p>
        </p:txBody>
      </p:sp>
      <p:sp>
        <p:nvSpPr>
          <p:cNvPr id="22" name="TextBox 21"/>
          <p:cNvSpPr txBox="1"/>
          <p:nvPr/>
        </p:nvSpPr>
        <p:spPr>
          <a:xfrm>
            <a:off x="9594614" y="2277968"/>
            <a:ext cx="611065" cy="369332"/>
          </a:xfrm>
          <a:prstGeom prst="rect">
            <a:avLst/>
          </a:prstGeom>
          <a:noFill/>
        </p:spPr>
        <p:txBody>
          <a:bodyPr wrap="none" rtlCol="0">
            <a:spAutoFit/>
          </a:bodyPr>
          <a:lstStyle/>
          <a:p>
            <a:r>
              <a:rPr lang="en-US">
                <a:solidFill>
                  <a:srgbClr val="FF0066"/>
                </a:solidFill>
              </a:rPr>
              <a:t>T</a:t>
            </a:r>
            <a:r>
              <a:rPr lang="en-US" baseline="-25000">
                <a:solidFill>
                  <a:srgbClr val="FF0066"/>
                </a:solidFill>
              </a:rPr>
              <a:t>1024</a:t>
            </a:r>
            <a:endParaRPr lang="en-IN" baseline="-25000">
              <a:solidFill>
                <a:srgbClr val="FF0066"/>
              </a:solidFill>
            </a:endParaRPr>
          </a:p>
        </p:txBody>
      </p:sp>
      <p:sp>
        <p:nvSpPr>
          <p:cNvPr id="23" name="TextBox 22"/>
          <p:cNvSpPr txBox="1"/>
          <p:nvPr/>
        </p:nvSpPr>
        <p:spPr>
          <a:xfrm>
            <a:off x="7040282" y="3669343"/>
            <a:ext cx="1800142" cy="369332"/>
          </a:xfrm>
          <a:prstGeom prst="rect">
            <a:avLst/>
          </a:prstGeom>
          <a:noFill/>
        </p:spPr>
        <p:txBody>
          <a:bodyPr wrap="square" rtlCol="0">
            <a:spAutoFit/>
          </a:bodyPr>
          <a:lstStyle/>
          <a:p>
            <a:pPr algn="ctr"/>
            <a:r>
              <a:rPr lang="en-US" err="1"/>
              <a:t>pRel</a:t>
            </a:r>
            <a:r>
              <a:rPr lang="en-US"/>
              <a:t>(</a:t>
            </a:r>
            <a:r>
              <a:rPr lang="en-US" err="1"/>
              <a:t>var</a:t>
            </a:r>
            <a:r>
              <a:rPr lang="en-US"/>
              <a:t>, 1)</a:t>
            </a:r>
            <a:endParaRPr lang="en-IN"/>
          </a:p>
        </p:txBody>
      </p:sp>
      <p:sp>
        <p:nvSpPr>
          <p:cNvPr id="24" name="TextBox 23"/>
          <p:cNvSpPr txBox="1"/>
          <p:nvPr/>
        </p:nvSpPr>
        <p:spPr>
          <a:xfrm>
            <a:off x="8630074" y="4420936"/>
            <a:ext cx="2534346" cy="369332"/>
          </a:xfrm>
          <a:prstGeom prst="rect">
            <a:avLst/>
          </a:prstGeom>
          <a:noFill/>
        </p:spPr>
        <p:txBody>
          <a:bodyPr wrap="square" rtlCol="0">
            <a:spAutoFit/>
          </a:bodyPr>
          <a:lstStyle/>
          <a:p>
            <a:pPr algn="ctr"/>
            <a:r>
              <a:rPr lang="en-IN"/>
              <a:t>while(!</a:t>
            </a:r>
            <a:r>
              <a:rPr lang="en-IN" err="1"/>
              <a:t>pAcq</a:t>
            </a:r>
            <a:r>
              <a:rPr lang="en-IN"/>
              <a:t>(&amp;</a:t>
            </a:r>
            <a:r>
              <a:rPr lang="en-IN" err="1"/>
              <a:t>var</a:t>
            </a:r>
            <a:r>
              <a:rPr lang="en-IN"/>
              <a:t>))</a:t>
            </a:r>
            <a:endParaRPr lang="en-IN">
              <a:solidFill>
                <a:srgbClr val="FF0066"/>
              </a:solidFill>
            </a:endParaRPr>
          </a:p>
        </p:txBody>
      </p:sp>
      <p:sp>
        <p:nvSpPr>
          <p:cNvPr id="44" name="TextBox 43">
            <a:extLst>
              <a:ext uri="{FF2B5EF4-FFF2-40B4-BE49-F238E27FC236}">
                <a16:creationId xmlns:a16="http://schemas.microsoft.com/office/drawing/2014/main" id="{7DB3E938-D7BD-9FD2-F662-9FCD9C062F0B}"/>
              </a:ext>
            </a:extLst>
          </p:cNvPr>
          <p:cNvSpPr txBox="1"/>
          <p:nvPr/>
        </p:nvSpPr>
        <p:spPr>
          <a:xfrm>
            <a:off x="9267267" y="4948470"/>
            <a:ext cx="1331959" cy="369332"/>
          </a:xfrm>
          <a:prstGeom prst="rect">
            <a:avLst/>
          </a:prstGeom>
          <a:noFill/>
        </p:spPr>
        <p:txBody>
          <a:bodyPr wrap="square" rtlCol="0">
            <a:spAutoFit/>
          </a:bodyPr>
          <a:lstStyle/>
          <a:p>
            <a:pPr algn="ctr"/>
            <a:r>
              <a:rPr lang="en-US" err="1">
                <a:solidFill>
                  <a:srgbClr val="FF0066"/>
                </a:solidFill>
              </a:rPr>
              <a:t>pY</a:t>
            </a:r>
            <a:r>
              <a:rPr lang="en-US">
                <a:solidFill>
                  <a:srgbClr val="FF0066"/>
                </a:solidFill>
              </a:rPr>
              <a:t> = </a:t>
            </a:r>
            <a:r>
              <a:rPr lang="en-US" err="1">
                <a:solidFill>
                  <a:srgbClr val="FF0066"/>
                </a:solidFill>
              </a:rPr>
              <a:t>pX</a:t>
            </a:r>
            <a:r>
              <a:rPr lang="en-US">
                <a:solidFill>
                  <a:srgbClr val="FF0066"/>
                </a:solidFill>
              </a:rPr>
              <a:t> </a:t>
            </a:r>
            <a:endParaRPr lang="en-IN">
              <a:solidFill>
                <a:srgbClr val="FF0066"/>
              </a:solidFill>
            </a:endParaRPr>
          </a:p>
        </p:txBody>
      </p:sp>
      <p:sp>
        <p:nvSpPr>
          <p:cNvPr id="49" name="TextBox 48">
            <a:extLst>
              <a:ext uri="{FF2B5EF4-FFF2-40B4-BE49-F238E27FC236}">
                <a16:creationId xmlns:a16="http://schemas.microsoft.com/office/drawing/2014/main" id="{6A75CE19-83B5-EB8F-204F-EBD220E8E7B7}"/>
              </a:ext>
            </a:extLst>
          </p:cNvPr>
          <p:cNvSpPr txBox="1"/>
          <p:nvPr/>
        </p:nvSpPr>
        <p:spPr>
          <a:xfrm>
            <a:off x="7309649" y="3135506"/>
            <a:ext cx="1091402" cy="369332"/>
          </a:xfrm>
          <a:prstGeom prst="rect">
            <a:avLst/>
          </a:prstGeom>
          <a:noFill/>
        </p:spPr>
        <p:txBody>
          <a:bodyPr wrap="square" rtlCol="0">
            <a:spAutoFit/>
          </a:bodyPr>
          <a:lstStyle/>
          <a:p>
            <a:pPr algn="ctr"/>
            <a:r>
              <a:rPr lang="en-US" err="1">
                <a:solidFill>
                  <a:schemeClr val="accent1">
                    <a:lumMod val="50000"/>
                  </a:schemeClr>
                </a:solidFill>
              </a:rPr>
              <a:t>pX</a:t>
            </a:r>
            <a:r>
              <a:rPr lang="en-US">
                <a:solidFill>
                  <a:schemeClr val="accent1">
                    <a:lumMod val="50000"/>
                  </a:schemeClr>
                </a:solidFill>
              </a:rPr>
              <a:t> =a</a:t>
            </a:r>
            <a:endParaRPr lang="en-IN"/>
          </a:p>
        </p:txBody>
      </p:sp>
      <p:sp>
        <p:nvSpPr>
          <p:cNvPr id="18" name="Rectangle 17"/>
          <p:cNvSpPr/>
          <p:nvPr/>
        </p:nvSpPr>
        <p:spPr>
          <a:xfrm>
            <a:off x="7243915" y="3711312"/>
            <a:ext cx="3671735" cy="1120925"/>
          </a:xfrm>
          <a:prstGeom prst="rect">
            <a:avLst/>
          </a:prstGeom>
          <a:no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TextBox 25"/>
          <p:cNvSpPr txBox="1"/>
          <p:nvPr/>
        </p:nvSpPr>
        <p:spPr>
          <a:xfrm>
            <a:off x="9475895" y="3338785"/>
            <a:ext cx="1465826" cy="369332"/>
          </a:xfrm>
          <a:prstGeom prst="rect">
            <a:avLst/>
          </a:prstGeom>
          <a:noFill/>
        </p:spPr>
        <p:txBody>
          <a:bodyPr wrap="square" rtlCol="0">
            <a:spAutoFit/>
          </a:bodyPr>
          <a:lstStyle/>
          <a:p>
            <a:pPr algn="ctr"/>
            <a:r>
              <a:rPr lang="en-US" b="1">
                <a:solidFill>
                  <a:srgbClr val="C00000"/>
                </a:solidFill>
              </a:rPr>
              <a:t>Synchronized</a:t>
            </a:r>
            <a:endParaRPr lang="en-IN" b="1">
              <a:solidFill>
                <a:srgbClr val="C00000"/>
              </a:solidFill>
            </a:endParaRPr>
          </a:p>
        </p:txBody>
      </p:sp>
      <p:cxnSp>
        <p:nvCxnSpPr>
          <p:cNvPr id="11" name="Curved Connector 10"/>
          <p:cNvCxnSpPr>
            <a:stCxn id="49" idx="3"/>
            <a:endCxn id="44" idx="1"/>
          </p:cNvCxnSpPr>
          <p:nvPr/>
        </p:nvCxnSpPr>
        <p:spPr>
          <a:xfrm>
            <a:off x="8401051" y="3320172"/>
            <a:ext cx="866216" cy="1812964"/>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35FE5D0B-B196-2923-EF55-E658CFDF866B}"/>
              </a:ext>
            </a:extLst>
          </p:cNvPr>
          <p:cNvSpPr>
            <a:spLocks noGrp="1"/>
          </p:cNvSpPr>
          <p:nvPr>
            <p:ph type="sldNum" sz="quarter" idx="12"/>
          </p:nvPr>
        </p:nvSpPr>
        <p:spPr/>
        <p:txBody>
          <a:bodyPr/>
          <a:lstStyle/>
          <a:p>
            <a:fld id="{1836BD13-D94A-4E47-8520-ED1F8D0933CA}" type="slidenum">
              <a:rPr lang="en-IN" smtClean="0"/>
              <a:t>16</a:t>
            </a:fld>
            <a:endParaRPr lang="en-IN"/>
          </a:p>
        </p:txBody>
      </p:sp>
      <p:sp>
        <p:nvSpPr>
          <p:cNvPr id="9" name="TextBox 8">
            <a:extLst>
              <a:ext uri="{FF2B5EF4-FFF2-40B4-BE49-F238E27FC236}">
                <a16:creationId xmlns:a16="http://schemas.microsoft.com/office/drawing/2014/main" id="{F4AA3BC2-50C3-37FD-F8C2-EA4E43435253}"/>
              </a:ext>
            </a:extLst>
          </p:cNvPr>
          <p:cNvSpPr txBox="1"/>
          <p:nvPr/>
        </p:nvSpPr>
        <p:spPr>
          <a:xfrm>
            <a:off x="8820553" y="3839915"/>
            <a:ext cx="1217449" cy="584775"/>
          </a:xfrm>
          <a:prstGeom prst="rect">
            <a:avLst/>
          </a:prstGeom>
          <a:noFill/>
        </p:spPr>
        <p:txBody>
          <a:bodyPr wrap="none" rtlCol="0">
            <a:spAutoFit/>
          </a:bodyPr>
          <a:lstStyle/>
          <a:p>
            <a:pPr algn="ctr"/>
            <a:r>
              <a:rPr lang="en-US" sz="1600" b="1"/>
              <a:t>Inter-thread</a:t>
            </a:r>
          </a:p>
          <a:p>
            <a:pPr algn="ctr"/>
            <a:r>
              <a:rPr lang="en-US" sz="1600" b="1"/>
              <a:t>PMO</a:t>
            </a:r>
          </a:p>
        </p:txBody>
      </p:sp>
    </p:spTree>
    <p:custDataLst>
      <p:tags r:id="rId1"/>
    </p:custDataLst>
    <p:extLst>
      <p:ext uri="{BB962C8B-B14F-4D97-AF65-F5344CB8AC3E}">
        <p14:creationId xmlns:p14="http://schemas.microsoft.com/office/powerpoint/2010/main" val="361449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nodeType="afterEffect">
                                  <p:stCondLst>
                                    <p:cond delay="50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18" grpId="0" animBg="1"/>
      <p:bldP spid="18" grpId="1" animBg="1"/>
      <p:bldP spid="26" grpId="0"/>
      <p:bldP spid="26" grpId="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Scoped Buffered Release Persistency</a:t>
            </a:r>
            <a:endParaRPr lang="en-IN"/>
          </a:p>
        </p:txBody>
      </p:sp>
      <p:sp>
        <p:nvSpPr>
          <p:cNvPr id="5" name="Content Placeholder 2"/>
          <p:cNvSpPr>
            <a:spLocks noGrp="1"/>
          </p:cNvSpPr>
          <p:nvPr>
            <p:ph idx="1"/>
          </p:nvPr>
        </p:nvSpPr>
        <p:spPr>
          <a:xfrm>
            <a:off x="1241030" y="1825625"/>
            <a:ext cx="10112769" cy="4351338"/>
          </a:xfrm>
        </p:spPr>
        <p:txBody>
          <a:bodyPr/>
          <a:lstStyle/>
          <a:p>
            <a:pPr marL="0" indent="0">
              <a:buNone/>
            </a:pPr>
            <a:r>
              <a:rPr lang="en-US">
                <a:solidFill>
                  <a:schemeClr val="bg1">
                    <a:lumMod val="65000"/>
                  </a:schemeClr>
                </a:solidFill>
              </a:rPr>
              <a:t>Describing order among persists is difficult with incoherent caches. </a:t>
            </a:r>
          </a:p>
          <a:p>
            <a:pPr marL="0" indent="0">
              <a:buNone/>
            </a:pPr>
            <a:r>
              <a:rPr lang="en-US">
                <a:solidFill>
                  <a:schemeClr val="bg1">
                    <a:lumMod val="65000"/>
                  </a:schemeClr>
                </a:solidFill>
              </a:rPr>
              <a:t>-- Rely on acquire-release operations for ordering persists.</a:t>
            </a:r>
          </a:p>
          <a:p>
            <a:pPr marL="0" indent="0">
              <a:buNone/>
            </a:pPr>
            <a:endParaRPr lang="en-US"/>
          </a:p>
          <a:p>
            <a:pPr marL="0" indent="0">
              <a:buNone/>
            </a:pPr>
            <a:r>
              <a:rPr lang="en-US"/>
              <a:t>Global ordering of persists does not scale well for GPU programs.</a:t>
            </a:r>
          </a:p>
          <a:p>
            <a:pPr marL="0" indent="0">
              <a:buNone/>
            </a:pPr>
            <a:endParaRPr lang="en-US">
              <a:solidFill>
                <a:schemeClr val="bg1">
                  <a:lumMod val="65000"/>
                </a:schemeClr>
              </a:solidFill>
            </a:endParaRPr>
          </a:p>
          <a:p>
            <a:pPr marL="0" indent="0">
              <a:buNone/>
            </a:pPr>
            <a:endParaRPr lang="en-US">
              <a:solidFill>
                <a:schemeClr val="bg1">
                  <a:lumMod val="65000"/>
                </a:schemeClr>
              </a:solidFill>
            </a:endParaRPr>
          </a:p>
          <a:p>
            <a:pPr marL="0" indent="0">
              <a:buNone/>
            </a:pPr>
            <a:r>
              <a:rPr lang="en-US">
                <a:solidFill>
                  <a:schemeClr val="bg1">
                    <a:lumMod val="65000"/>
                  </a:schemeClr>
                </a:solidFill>
              </a:rPr>
              <a:t>Naïve implementation of CPU buffers is not practical. </a:t>
            </a:r>
          </a:p>
          <a:p>
            <a:pPr marL="0" indent="0">
              <a:buNone/>
            </a:pPr>
            <a:endParaRPr lang="en-US"/>
          </a:p>
          <a:p>
            <a:pPr marL="0" indent="0">
              <a:buNone/>
            </a:pPr>
            <a:endParaRPr lang="en-IN"/>
          </a:p>
        </p:txBody>
      </p:sp>
      <p:sp>
        <p:nvSpPr>
          <p:cNvPr id="3" name="Slide Number Placeholder 2">
            <a:extLst>
              <a:ext uri="{FF2B5EF4-FFF2-40B4-BE49-F238E27FC236}">
                <a16:creationId xmlns:a16="http://schemas.microsoft.com/office/drawing/2014/main" id="{EF31064F-7B9D-3CEC-4CCB-6A0B4415FF3F}"/>
              </a:ext>
            </a:extLst>
          </p:cNvPr>
          <p:cNvSpPr>
            <a:spLocks noGrp="1"/>
          </p:cNvSpPr>
          <p:nvPr>
            <p:ph type="sldNum" sz="quarter" idx="12"/>
          </p:nvPr>
        </p:nvSpPr>
        <p:spPr/>
        <p:txBody>
          <a:bodyPr/>
          <a:lstStyle/>
          <a:p>
            <a:fld id="{1836BD13-D94A-4E47-8520-ED1F8D0933CA}" type="slidenum">
              <a:rPr lang="en-IN" smtClean="0"/>
              <a:pPr/>
              <a:t>17</a:t>
            </a:fld>
            <a:endParaRPr lang="en-IN"/>
          </a:p>
        </p:txBody>
      </p:sp>
      <p:sp>
        <p:nvSpPr>
          <p:cNvPr id="6" name="Oval 5">
            <a:extLst>
              <a:ext uri="{FF2B5EF4-FFF2-40B4-BE49-F238E27FC236}">
                <a16:creationId xmlns:a16="http://schemas.microsoft.com/office/drawing/2014/main" id="{2EDBA42E-9FEB-4D63-869C-B0C4260506C7}"/>
              </a:ext>
            </a:extLst>
          </p:cNvPr>
          <p:cNvSpPr/>
          <p:nvPr/>
        </p:nvSpPr>
        <p:spPr>
          <a:xfrm>
            <a:off x="650505" y="1806575"/>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7" name="Oval 6">
            <a:extLst>
              <a:ext uri="{FF2B5EF4-FFF2-40B4-BE49-F238E27FC236}">
                <a16:creationId xmlns:a16="http://schemas.microsoft.com/office/drawing/2014/main" id="{FE48E73A-E8CD-46EB-AF41-22003550E201}"/>
              </a:ext>
            </a:extLst>
          </p:cNvPr>
          <p:cNvSpPr/>
          <p:nvPr/>
        </p:nvSpPr>
        <p:spPr>
          <a:xfrm>
            <a:off x="650505" y="3313450"/>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8" name="Oval 7">
            <a:extLst>
              <a:ext uri="{FF2B5EF4-FFF2-40B4-BE49-F238E27FC236}">
                <a16:creationId xmlns:a16="http://schemas.microsoft.com/office/drawing/2014/main" id="{BBA33DF1-0AF3-455A-9FAE-3041AD9641A9}"/>
              </a:ext>
            </a:extLst>
          </p:cNvPr>
          <p:cNvSpPr/>
          <p:nvPr/>
        </p:nvSpPr>
        <p:spPr>
          <a:xfrm>
            <a:off x="650505" y="4820326"/>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12" name="Right Arrow 11"/>
          <p:cNvSpPr/>
          <p:nvPr/>
        </p:nvSpPr>
        <p:spPr>
          <a:xfrm>
            <a:off x="0" y="3383300"/>
            <a:ext cx="574305" cy="36223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2" descr="Free Bulb SVG, PNG Icon, Symbol. Downloa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16" y="422275"/>
            <a:ext cx="947715" cy="9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99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GPU scopes and thread hierarchy</a:t>
            </a:r>
            <a:endParaRPr lang="en-IN"/>
          </a:p>
        </p:txBody>
      </p:sp>
      <p:sp>
        <p:nvSpPr>
          <p:cNvPr id="3" name="Slide Number Placeholder 2">
            <a:extLst>
              <a:ext uri="{FF2B5EF4-FFF2-40B4-BE49-F238E27FC236}">
                <a16:creationId xmlns:a16="http://schemas.microsoft.com/office/drawing/2014/main" id="{1759A76F-9B18-CC3B-C70A-BB1E5BF8D3CE}"/>
              </a:ext>
            </a:extLst>
          </p:cNvPr>
          <p:cNvSpPr>
            <a:spLocks noGrp="1"/>
          </p:cNvSpPr>
          <p:nvPr>
            <p:ph type="sldNum" sz="quarter" idx="12"/>
          </p:nvPr>
        </p:nvSpPr>
        <p:spPr/>
        <p:txBody>
          <a:bodyPr/>
          <a:lstStyle/>
          <a:p>
            <a:fld id="{1836BD13-D94A-4E47-8520-ED1F8D0933CA}" type="slidenum">
              <a:rPr lang="en-IN" smtClean="0"/>
              <a:pPr/>
              <a:t>18</a:t>
            </a:fld>
            <a:endParaRPr lang="en-IN"/>
          </a:p>
        </p:txBody>
      </p:sp>
      <p:grpSp>
        <p:nvGrpSpPr>
          <p:cNvPr id="4" name="Group 3">
            <a:extLst>
              <a:ext uri="{FF2B5EF4-FFF2-40B4-BE49-F238E27FC236}">
                <a16:creationId xmlns:a16="http://schemas.microsoft.com/office/drawing/2014/main" id="{B6A1AE4F-75E9-441F-A9E8-1C2B4629CC3F}"/>
              </a:ext>
            </a:extLst>
          </p:cNvPr>
          <p:cNvGrpSpPr/>
          <p:nvPr/>
        </p:nvGrpSpPr>
        <p:grpSpPr>
          <a:xfrm>
            <a:off x="3341687" y="2286372"/>
            <a:ext cx="2853259" cy="3257604"/>
            <a:chOff x="8559546" y="2394662"/>
            <a:chExt cx="2853259" cy="3257604"/>
          </a:xfrm>
        </p:grpSpPr>
        <p:pic>
          <p:nvPicPr>
            <p:cNvPr id="5" name="Picture 4">
              <a:extLst>
                <a:ext uri="{FF2B5EF4-FFF2-40B4-BE49-F238E27FC236}">
                  <a16:creationId xmlns:a16="http://schemas.microsoft.com/office/drawing/2014/main" id="{6F042B18-C6B4-4B79-BDD7-20EAC8C240BE}"/>
                </a:ext>
              </a:extLst>
            </p:cNvPr>
            <p:cNvPicPr>
              <a:picLocks noChangeAspect="1"/>
            </p:cNvPicPr>
            <p:nvPr/>
          </p:nvPicPr>
          <p:blipFill rotWithShape="1">
            <a:blip r:embed="rId3">
              <a:extLst>
                <a:ext uri="{28A0092B-C50C-407E-A947-70E740481C1C}">
                  <a14:useLocalDpi xmlns:a14="http://schemas.microsoft.com/office/drawing/2010/main" val="0"/>
                </a:ext>
              </a:extLst>
            </a:blip>
            <a:srcRect t="12199"/>
            <a:stretch/>
          </p:blipFill>
          <p:spPr>
            <a:xfrm>
              <a:off x="10067931" y="3061486"/>
              <a:ext cx="1297960" cy="1195902"/>
            </a:xfrm>
            <a:prstGeom prst="rect">
              <a:avLst/>
            </a:prstGeom>
          </p:spPr>
        </p:pic>
        <p:pic>
          <p:nvPicPr>
            <p:cNvPr id="6" name="Picture 5">
              <a:extLst>
                <a:ext uri="{FF2B5EF4-FFF2-40B4-BE49-F238E27FC236}">
                  <a16:creationId xmlns:a16="http://schemas.microsoft.com/office/drawing/2014/main" id="{03CD0F13-8378-4BC5-8110-69755AA37DD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4075"/>
            <a:stretch/>
          </p:blipFill>
          <p:spPr>
            <a:xfrm>
              <a:off x="10021016" y="4456364"/>
              <a:ext cx="1391789" cy="1195902"/>
            </a:xfrm>
            <a:prstGeom prst="rect">
              <a:avLst/>
            </a:prstGeom>
          </p:spPr>
        </p:pic>
        <p:sp>
          <p:nvSpPr>
            <p:cNvPr id="7" name="TextBox 6">
              <a:extLst>
                <a:ext uri="{FF2B5EF4-FFF2-40B4-BE49-F238E27FC236}">
                  <a16:creationId xmlns:a16="http://schemas.microsoft.com/office/drawing/2014/main" id="{50C3E9F6-EA18-4057-A98D-3781C334E975}"/>
                </a:ext>
              </a:extLst>
            </p:cNvPr>
            <p:cNvSpPr txBox="1"/>
            <p:nvPr/>
          </p:nvSpPr>
          <p:spPr>
            <a:xfrm>
              <a:off x="8576165" y="2394662"/>
              <a:ext cx="1612866" cy="400110"/>
            </a:xfrm>
            <a:prstGeom prst="rect">
              <a:avLst/>
            </a:prstGeom>
            <a:noFill/>
          </p:spPr>
          <p:txBody>
            <a:bodyPr wrap="square" rtlCol="0">
              <a:spAutoFit/>
            </a:bodyPr>
            <a:lstStyle/>
            <a:p>
              <a:pPr algn="ctr"/>
              <a:r>
                <a:rPr lang="en-IN" sz="2000">
                  <a:solidFill>
                    <a:srgbClr val="3A3A7E"/>
                  </a:solidFill>
                </a:rPr>
                <a:t>Thread</a:t>
              </a:r>
            </a:p>
          </p:txBody>
        </p:sp>
        <p:sp>
          <p:nvSpPr>
            <p:cNvPr id="8" name="TextBox 7">
              <a:extLst>
                <a:ext uri="{FF2B5EF4-FFF2-40B4-BE49-F238E27FC236}">
                  <a16:creationId xmlns:a16="http://schemas.microsoft.com/office/drawing/2014/main" id="{CF516918-74ED-4B78-815D-CC286AABAA8C}"/>
                </a:ext>
              </a:extLst>
            </p:cNvPr>
            <p:cNvSpPr txBox="1"/>
            <p:nvPr/>
          </p:nvSpPr>
          <p:spPr>
            <a:xfrm>
              <a:off x="8576165" y="3501587"/>
              <a:ext cx="1612866" cy="400110"/>
            </a:xfrm>
            <a:prstGeom prst="rect">
              <a:avLst/>
            </a:prstGeom>
            <a:noFill/>
          </p:spPr>
          <p:txBody>
            <a:bodyPr wrap="square" rtlCol="0">
              <a:spAutoFit/>
            </a:bodyPr>
            <a:lstStyle/>
            <a:p>
              <a:pPr algn="ctr"/>
              <a:r>
                <a:rPr lang="en-IN" sz="2000" err="1">
                  <a:solidFill>
                    <a:srgbClr val="3A3A7E"/>
                  </a:solidFill>
                </a:rPr>
                <a:t>Threadblock</a:t>
              </a:r>
              <a:endParaRPr lang="en-IN" sz="2000">
                <a:solidFill>
                  <a:srgbClr val="3A3A7E"/>
                </a:solidFill>
              </a:endParaRPr>
            </a:p>
          </p:txBody>
        </p:sp>
        <p:sp>
          <p:nvSpPr>
            <p:cNvPr id="9" name="TextBox 8">
              <a:extLst>
                <a:ext uri="{FF2B5EF4-FFF2-40B4-BE49-F238E27FC236}">
                  <a16:creationId xmlns:a16="http://schemas.microsoft.com/office/drawing/2014/main" id="{F6B9AD8A-5626-4B68-82E0-A069F40B128D}"/>
                </a:ext>
              </a:extLst>
            </p:cNvPr>
            <p:cNvSpPr txBox="1"/>
            <p:nvPr/>
          </p:nvSpPr>
          <p:spPr>
            <a:xfrm>
              <a:off x="8559546" y="4854260"/>
              <a:ext cx="1612866" cy="400110"/>
            </a:xfrm>
            <a:prstGeom prst="rect">
              <a:avLst/>
            </a:prstGeom>
            <a:noFill/>
          </p:spPr>
          <p:txBody>
            <a:bodyPr wrap="square" rtlCol="0">
              <a:spAutoFit/>
            </a:bodyPr>
            <a:lstStyle/>
            <a:p>
              <a:pPr algn="ctr"/>
              <a:r>
                <a:rPr lang="en-IN" sz="2000">
                  <a:solidFill>
                    <a:srgbClr val="3A3A7E"/>
                  </a:solidFill>
                </a:rPr>
                <a:t>Grid</a:t>
              </a:r>
            </a:p>
          </p:txBody>
        </p:sp>
      </p:grpSp>
      <p:sp>
        <p:nvSpPr>
          <p:cNvPr id="10" name="Rectangle: Rounded Corners 90">
            <a:extLst>
              <a:ext uri="{FF2B5EF4-FFF2-40B4-BE49-F238E27FC236}">
                <a16:creationId xmlns:a16="http://schemas.microsoft.com/office/drawing/2014/main" id="{3C5FB37A-CD6E-41A6-B4CE-E75DEC42BA6B}"/>
              </a:ext>
            </a:extLst>
          </p:cNvPr>
          <p:cNvSpPr/>
          <p:nvPr/>
        </p:nvSpPr>
        <p:spPr>
          <a:xfrm>
            <a:off x="3441315" y="4265832"/>
            <a:ext cx="2827219" cy="1362783"/>
          </a:xfrm>
          <a:prstGeom prst="roundRect">
            <a:avLst/>
          </a:prstGeom>
          <a:noFill/>
          <a:ln w="38100">
            <a:solidFill>
              <a:srgbClr val="66006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Rounded Corners 91">
            <a:extLst>
              <a:ext uri="{FF2B5EF4-FFF2-40B4-BE49-F238E27FC236}">
                <a16:creationId xmlns:a16="http://schemas.microsoft.com/office/drawing/2014/main" id="{467B3A66-6649-4D5B-9F28-7818B459D54E}"/>
              </a:ext>
            </a:extLst>
          </p:cNvPr>
          <p:cNvSpPr/>
          <p:nvPr/>
        </p:nvSpPr>
        <p:spPr>
          <a:xfrm>
            <a:off x="3441315" y="2883066"/>
            <a:ext cx="2827219" cy="1362783"/>
          </a:xfrm>
          <a:prstGeom prst="roundRect">
            <a:avLst/>
          </a:prstGeom>
          <a:noFill/>
          <a:ln w="38100">
            <a:solidFill>
              <a:schemeClr val="accent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Rounded Corners 92">
            <a:extLst>
              <a:ext uri="{FF2B5EF4-FFF2-40B4-BE49-F238E27FC236}">
                <a16:creationId xmlns:a16="http://schemas.microsoft.com/office/drawing/2014/main" id="{3C0E9B72-D5EE-423A-B5EA-82A411395374}"/>
              </a:ext>
            </a:extLst>
          </p:cNvPr>
          <p:cNvSpPr/>
          <p:nvPr/>
        </p:nvSpPr>
        <p:spPr>
          <a:xfrm>
            <a:off x="3441315" y="2120466"/>
            <a:ext cx="2827219" cy="742617"/>
          </a:xfrm>
          <a:prstGeom prst="roundRect">
            <a:avLst/>
          </a:prstGeom>
          <a:noFill/>
          <a:ln w="38100">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Freeform: Shape 80">
            <a:extLst>
              <a:ext uri="{FF2B5EF4-FFF2-40B4-BE49-F238E27FC236}">
                <a16:creationId xmlns:a16="http://schemas.microsoft.com/office/drawing/2014/main" id="{0F73633F-582C-410B-A8B9-CA25F132361D}"/>
              </a:ext>
            </a:extLst>
          </p:cNvPr>
          <p:cNvSpPr/>
          <p:nvPr/>
        </p:nvSpPr>
        <p:spPr>
          <a:xfrm flipH="1">
            <a:off x="5465134" y="2355025"/>
            <a:ext cx="67834" cy="262804"/>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p:cNvGrpSpPr/>
          <p:nvPr/>
        </p:nvGrpSpPr>
        <p:grpSpPr>
          <a:xfrm>
            <a:off x="7212996" y="2825765"/>
            <a:ext cx="1454753" cy="1385997"/>
            <a:chOff x="6660546" y="2635265"/>
            <a:chExt cx="1454753" cy="1385997"/>
          </a:xfrm>
        </p:grpSpPr>
        <p:sp>
          <p:nvSpPr>
            <p:cNvPr id="35" name="Rounded Rectangle 34"/>
            <p:cNvSpPr/>
            <p:nvPr/>
          </p:nvSpPr>
          <p:spPr>
            <a:xfrm>
              <a:off x="6660546" y="2696976"/>
              <a:ext cx="1454753" cy="1324286"/>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Rounded Rectangle 35"/>
            <p:cNvSpPr/>
            <p:nvPr/>
          </p:nvSpPr>
          <p:spPr>
            <a:xfrm>
              <a:off x="6857002" y="2938682"/>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7" name="Rounded Rectangle 36"/>
            <p:cNvSpPr/>
            <p:nvPr/>
          </p:nvSpPr>
          <p:spPr>
            <a:xfrm>
              <a:off x="6945175" y="3019609"/>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8" name="Rectangle 37"/>
            <p:cNvSpPr/>
            <p:nvPr/>
          </p:nvSpPr>
          <p:spPr>
            <a:xfrm>
              <a:off x="6944575" y="3721923"/>
              <a:ext cx="1006834" cy="213849"/>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L1$</a:t>
              </a:r>
              <a:endParaRPr lang="en-IN" sz="1600">
                <a:solidFill>
                  <a:schemeClr val="tx1"/>
                </a:solidFill>
              </a:endParaRPr>
            </a:p>
          </p:txBody>
        </p:sp>
        <p:sp>
          <p:nvSpPr>
            <p:cNvPr id="39" name="Diamond 38"/>
            <p:cNvSpPr/>
            <p:nvPr/>
          </p:nvSpPr>
          <p:spPr>
            <a:xfrm>
              <a:off x="7605968" y="3389559"/>
              <a:ext cx="138855" cy="137520"/>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Rounded Rectangle 39"/>
            <p:cNvSpPr/>
            <p:nvPr/>
          </p:nvSpPr>
          <p:spPr>
            <a:xfrm>
              <a:off x="7062738" y="3100538"/>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SIMD core</a:t>
              </a:r>
              <a:r>
                <a:rPr lang="en-US" sz="1600">
                  <a:solidFill>
                    <a:schemeClr val="tx1"/>
                  </a:solidFill>
                </a:rPr>
                <a:t> </a:t>
              </a:r>
            </a:p>
          </p:txBody>
        </p:sp>
        <p:sp>
          <p:nvSpPr>
            <p:cNvPr id="41" name="TextBox 40"/>
            <p:cNvSpPr txBox="1"/>
            <p:nvPr/>
          </p:nvSpPr>
          <p:spPr>
            <a:xfrm>
              <a:off x="7129135" y="2635265"/>
              <a:ext cx="453970" cy="338554"/>
            </a:xfrm>
            <a:prstGeom prst="rect">
              <a:avLst/>
            </a:prstGeom>
            <a:noFill/>
          </p:spPr>
          <p:txBody>
            <a:bodyPr wrap="none" rtlCol="0">
              <a:spAutoFit/>
            </a:bodyPr>
            <a:lstStyle/>
            <a:p>
              <a:r>
                <a:rPr lang="en-US" sz="1600"/>
                <a:t>SM</a:t>
              </a:r>
              <a:endParaRPr lang="en-IN"/>
            </a:p>
          </p:txBody>
        </p:sp>
      </p:grpSp>
      <p:grpSp>
        <p:nvGrpSpPr>
          <p:cNvPr id="51" name="Group 50"/>
          <p:cNvGrpSpPr/>
          <p:nvPr/>
        </p:nvGrpSpPr>
        <p:grpSpPr>
          <a:xfrm>
            <a:off x="7212996" y="4230639"/>
            <a:ext cx="1454753" cy="1385997"/>
            <a:chOff x="6660546" y="4040139"/>
            <a:chExt cx="1454753" cy="1385997"/>
          </a:xfrm>
        </p:grpSpPr>
        <p:sp>
          <p:nvSpPr>
            <p:cNvPr id="44" name="Rounded Rectangle 43"/>
            <p:cNvSpPr/>
            <p:nvPr/>
          </p:nvSpPr>
          <p:spPr>
            <a:xfrm>
              <a:off x="6660546" y="4101850"/>
              <a:ext cx="1454753" cy="1324286"/>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Rounded Rectangle 44"/>
            <p:cNvSpPr/>
            <p:nvPr/>
          </p:nvSpPr>
          <p:spPr>
            <a:xfrm>
              <a:off x="6857002" y="4343556"/>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46" name="Rounded Rectangle 45"/>
            <p:cNvSpPr/>
            <p:nvPr/>
          </p:nvSpPr>
          <p:spPr>
            <a:xfrm>
              <a:off x="6945175" y="4424483"/>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47" name="Rectangle 46"/>
            <p:cNvSpPr/>
            <p:nvPr/>
          </p:nvSpPr>
          <p:spPr>
            <a:xfrm>
              <a:off x="6944575" y="5126797"/>
              <a:ext cx="1006834" cy="213849"/>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LLC</a:t>
              </a:r>
              <a:endParaRPr lang="en-IN" sz="1600">
                <a:solidFill>
                  <a:schemeClr val="tx1"/>
                </a:solidFill>
              </a:endParaRPr>
            </a:p>
          </p:txBody>
        </p:sp>
        <p:sp>
          <p:nvSpPr>
            <p:cNvPr id="48" name="Diamond 47"/>
            <p:cNvSpPr/>
            <p:nvPr/>
          </p:nvSpPr>
          <p:spPr>
            <a:xfrm>
              <a:off x="7605968" y="4794433"/>
              <a:ext cx="138855" cy="137520"/>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Rounded Rectangle 48"/>
            <p:cNvSpPr/>
            <p:nvPr/>
          </p:nvSpPr>
          <p:spPr>
            <a:xfrm>
              <a:off x="7062738" y="4505412"/>
              <a:ext cx="888671"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SM</a:t>
              </a:r>
              <a:endParaRPr lang="en-US" sz="1600">
                <a:solidFill>
                  <a:schemeClr val="tx1"/>
                </a:solidFill>
              </a:endParaRPr>
            </a:p>
          </p:txBody>
        </p:sp>
        <p:sp>
          <p:nvSpPr>
            <p:cNvPr id="50" name="TextBox 49"/>
            <p:cNvSpPr txBox="1"/>
            <p:nvPr/>
          </p:nvSpPr>
          <p:spPr>
            <a:xfrm>
              <a:off x="7129135" y="4040139"/>
              <a:ext cx="551754" cy="338554"/>
            </a:xfrm>
            <a:prstGeom prst="rect">
              <a:avLst/>
            </a:prstGeom>
            <a:noFill/>
          </p:spPr>
          <p:txBody>
            <a:bodyPr wrap="none" rtlCol="0">
              <a:spAutoFit/>
            </a:bodyPr>
            <a:lstStyle/>
            <a:p>
              <a:r>
                <a:rPr lang="en-US" sz="1600"/>
                <a:t>GPU</a:t>
              </a:r>
              <a:endParaRPr lang="en-IN"/>
            </a:p>
          </p:txBody>
        </p:sp>
      </p:grpSp>
      <p:cxnSp>
        <p:nvCxnSpPr>
          <p:cNvPr id="16" name="Straight Connector 15"/>
          <p:cNvCxnSpPr/>
          <p:nvPr/>
        </p:nvCxnSpPr>
        <p:spPr>
          <a:xfrm>
            <a:off x="6705600" y="2091891"/>
            <a:ext cx="0" cy="382313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762750" y="2091891"/>
            <a:ext cx="0" cy="3823134"/>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579320" y="1671189"/>
            <a:ext cx="2467791" cy="369332"/>
          </a:xfrm>
          <a:prstGeom prst="rect">
            <a:avLst/>
          </a:prstGeom>
          <a:noFill/>
        </p:spPr>
        <p:txBody>
          <a:bodyPr wrap="none" rtlCol="0">
            <a:spAutoFit/>
          </a:bodyPr>
          <a:lstStyle/>
          <a:p>
            <a:r>
              <a:rPr lang="en-US" b="1"/>
              <a:t>Programming hierarchy </a:t>
            </a:r>
            <a:endParaRPr lang="en-IN" b="1"/>
          </a:p>
        </p:txBody>
      </p:sp>
      <p:sp>
        <p:nvSpPr>
          <p:cNvPr id="43" name="TextBox 42"/>
          <p:cNvSpPr txBox="1"/>
          <p:nvPr/>
        </p:nvSpPr>
        <p:spPr>
          <a:xfrm>
            <a:off x="6928518" y="1671189"/>
            <a:ext cx="2065437" cy="369332"/>
          </a:xfrm>
          <a:prstGeom prst="rect">
            <a:avLst/>
          </a:prstGeom>
          <a:noFill/>
        </p:spPr>
        <p:txBody>
          <a:bodyPr wrap="none" rtlCol="0">
            <a:spAutoFit/>
          </a:bodyPr>
          <a:lstStyle/>
          <a:p>
            <a:r>
              <a:rPr lang="en-US" b="1"/>
              <a:t>Hardware hierarchy</a:t>
            </a:r>
            <a:endParaRPr lang="en-IN" b="1"/>
          </a:p>
        </p:txBody>
      </p:sp>
      <p:sp>
        <p:nvSpPr>
          <p:cNvPr id="15" name="Rounded Rectangle 14">
            <a:extLst>
              <a:ext uri="{FF2B5EF4-FFF2-40B4-BE49-F238E27FC236}">
                <a16:creationId xmlns:a16="http://schemas.microsoft.com/office/drawing/2014/main" id="{CD7A448B-AC19-796E-CBC2-55639DD97A9B}"/>
              </a:ext>
            </a:extLst>
          </p:cNvPr>
          <p:cNvSpPr/>
          <p:nvPr/>
        </p:nvSpPr>
        <p:spPr>
          <a:xfrm>
            <a:off x="7724372" y="2216581"/>
            <a:ext cx="432000" cy="432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rmAutofit lnSpcReduction="10000"/>
          </a:bodyPr>
          <a:lstStyle/>
          <a:p>
            <a:pPr algn="ctr"/>
            <a:r>
              <a:rPr lang="en-US" sz="1400">
                <a:solidFill>
                  <a:schemeClr val="tx1"/>
                </a:solidFill>
              </a:rPr>
              <a:t>SIMD</a:t>
            </a:r>
          </a:p>
          <a:p>
            <a:pPr algn="ctr"/>
            <a:r>
              <a:rPr lang="en-US" sz="1400">
                <a:solidFill>
                  <a:schemeClr val="tx1"/>
                </a:solidFill>
              </a:rPr>
              <a:t>lane</a:t>
            </a:r>
            <a:endParaRPr lang="en-US" sz="1600">
              <a:solidFill>
                <a:schemeClr val="tx1"/>
              </a:solidFill>
            </a:endParaRPr>
          </a:p>
        </p:txBody>
      </p:sp>
    </p:spTree>
    <p:extLst>
      <p:ext uri="{BB962C8B-B14F-4D97-AF65-F5344CB8AC3E}">
        <p14:creationId xmlns:p14="http://schemas.microsoft.com/office/powerpoint/2010/main" val="247583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Scoped persist ordering</a:t>
            </a:r>
            <a:endParaRPr lang="en-IN"/>
          </a:p>
        </p:txBody>
      </p:sp>
      <p:sp>
        <p:nvSpPr>
          <p:cNvPr id="14" name="Content Placeholder 2"/>
          <p:cNvSpPr>
            <a:spLocks noGrp="1"/>
          </p:cNvSpPr>
          <p:nvPr>
            <p:ph idx="1"/>
          </p:nvPr>
        </p:nvSpPr>
        <p:spPr>
          <a:xfrm>
            <a:off x="976174" y="2568575"/>
            <a:ext cx="5919926" cy="1946275"/>
          </a:xfrm>
        </p:spPr>
        <p:txBody>
          <a:bodyPr/>
          <a:lstStyle/>
          <a:p>
            <a:pPr marL="0" indent="0">
              <a:buNone/>
            </a:pPr>
            <a:r>
              <a:rPr lang="en-US" err="1"/>
              <a:t>pAcq</a:t>
            </a:r>
            <a:r>
              <a:rPr lang="en-US"/>
              <a:t>_&lt;</a:t>
            </a:r>
            <a:r>
              <a:rPr lang="en-US" i="1"/>
              <a:t>scope</a:t>
            </a:r>
            <a:r>
              <a:rPr lang="en-US"/>
              <a:t>&gt;: scoped persist acquire </a:t>
            </a:r>
          </a:p>
          <a:p>
            <a:pPr marL="0" indent="0">
              <a:buNone/>
            </a:pPr>
            <a:endParaRPr lang="en-US"/>
          </a:p>
          <a:p>
            <a:pPr marL="0" indent="0">
              <a:buNone/>
            </a:pPr>
            <a:r>
              <a:rPr lang="en-US" err="1"/>
              <a:t>pRel</a:t>
            </a:r>
            <a:r>
              <a:rPr lang="en-US"/>
              <a:t>_&lt;</a:t>
            </a:r>
            <a:r>
              <a:rPr lang="en-US" i="1"/>
              <a:t>scope</a:t>
            </a:r>
            <a:r>
              <a:rPr lang="en-US"/>
              <a:t>&gt;: scoped persist release </a:t>
            </a:r>
          </a:p>
        </p:txBody>
      </p:sp>
      <p:sp>
        <p:nvSpPr>
          <p:cNvPr id="4" name="Slide Number Placeholder 3">
            <a:extLst>
              <a:ext uri="{FF2B5EF4-FFF2-40B4-BE49-F238E27FC236}">
                <a16:creationId xmlns:a16="http://schemas.microsoft.com/office/drawing/2014/main" id="{DF8C2247-2B35-2D46-F421-83426FB934BC}"/>
              </a:ext>
            </a:extLst>
          </p:cNvPr>
          <p:cNvSpPr>
            <a:spLocks noGrp="1"/>
          </p:cNvSpPr>
          <p:nvPr>
            <p:ph type="sldNum" sz="quarter" idx="12"/>
          </p:nvPr>
        </p:nvSpPr>
        <p:spPr/>
        <p:txBody>
          <a:bodyPr/>
          <a:lstStyle/>
          <a:p>
            <a:fld id="{1836BD13-D94A-4E47-8520-ED1F8D0933CA}" type="slidenum">
              <a:rPr lang="en-IN" smtClean="0"/>
              <a:pPr/>
              <a:t>19</a:t>
            </a:fld>
            <a:endParaRPr lang="en-IN"/>
          </a:p>
        </p:txBody>
      </p:sp>
      <p:sp>
        <p:nvSpPr>
          <p:cNvPr id="15" name="Freeform: Shape 80">
            <a:extLst>
              <a:ext uri="{FF2B5EF4-FFF2-40B4-BE49-F238E27FC236}">
                <a16:creationId xmlns:a16="http://schemas.microsoft.com/office/drawing/2014/main" id="{0F73633F-582C-410B-A8B9-CA25F132361D}"/>
              </a:ext>
            </a:extLst>
          </p:cNvPr>
          <p:cNvSpPr/>
          <p:nvPr/>
        </p:nvSpPr>
        <p:spPr>
          <a:xfrm flipH="1">
            <a:off x="7868353" y="2693720"/>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80">
            <a:extLst>
              <a:ext uri="{FF2B5EF4-FFF2-40B4-BE49-F238E27FC236}">
                <a16:creationId xmlns:a16="http://schemas.microsoft.com/office/drawing/2014/main" id="{0F73633F-582C-410B-A8B9-CA25F132361D}"/>
              </a:ext>
            </a:extLst>
          </p:cNvPr>
          <p:cNvSpPr/>
          <p:nvPr/>
        </p:nvSpPr>
        <p:spPr>
          <a:xfrm flipH="1">
            <a:off x="9861247" y="2693720"/>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7752641" y="2324388"/>
            <a:ext cx="375424" cy="369332"/>
          </a:xfrm>
          <a:prstGeom prst="rect">
            <a:avLst/>
          </a:prstGeom>
          <a:noFill/>
        </p:spPr>
        <p:txBody>
          <a:bodyPr wrap="none" rtlCol="0">
            <a:spAutoFit/>
          </a:bodyPr>
          <a:lstStyle/>
          <a:p>
            <a:r>
              <a:rPr lang="en-US">
                <a:solidFill>
                  <a:srgbClr val="002060"/>
                </a:solidFill>
              </a:rPr>
              <a:t>T</a:t>
            </a:r>
            <a:r>
              <a:rPr lang="en-US" baseline="-25000">
                <a:solidFill>
                  <a:srgbClr val="002060"/>
                </a:solidFill>
              </a:rPr>
              <a:t>0</a:t>
            </a:r>
            <a:endParaRPr lang="en-IN" baseline="-25000">
              <a:solidFill>
                <a:srgbClr val="002060"/>
              </a:solidFill>
            </a:endParaRPr>
          </a:p>
        </p:txBody>
      </p:sp>
      <p:sp>
        <p:nvSpPr>
          <p:cNvPr id="18" name="TextBox 17"/>
          <p:cNvSpPr txBox="1"/>
          <p:nvPr/>
        </p:nvSpPr>
        <p:spPr>
          <a:xfrm>
            <a:off x="9594614" y="2277968"/>
            <a:ext cx="611065" cy="369332"/>
          </a:xfrm>
          <a:prstGeom prst="rect">
            <a:avLst/>
          </a:prstGeom>
          <a:noFill/>
        </p:spPr>
        <p:txBody>
          <a:bodyPr wrap="none" rtlCol="0">
            <a:spAutoFit/>
          </a:bodyPr>
          <a:lstStyle/>
          <a:p>
            <a:r>
              <a:rPr lang="en-US">
                <a:solidFill>
                  <a:srgbClr val="FF0066"/>
                </a:solidFill>
              </a:rPr>
              <a:t>T</a:t>
            </a:r>
            <a:r>
              <a:rPr lang="en-US" baseline="-25000">
                <a:solidFill>
                  <a:srgbClr val="FF0066"/>
                </a:solidFill>
              </a:rPr>
              <a:t>1023</a:t>
            </a:r>
            <a:endParaRPr lang="en-IN" baseline="-25000">
              <a:solidFill>
                <a:srgbClr val="FF0066"/>
              </a:solidFill>
            </a:endParaRPr>
          </a:p>
        </p:txBody>
      </p:sp>
      <p:sp>
        <p:nvSpPr>
          <p:cNvPr id="19" name="TextBox 18"/>
          <p:cNvSpPr txBox="1"/>
          <p:nvPr/>
        </p:nvSpPr>
        <p:spPr>
          <a:xfrm>
            <a:off x="7040282" y="3669343"/>
            <a:ext cx="1800142" cy="369332"/>
          </a:xfrm>
          <a:prstGeom prst="rect">
            <a:avLst/>
          </a:prstGeom>
          <a:noFill/>
        </p:spPr>
        <p:txBody>
          <a:bodyPr wrap="square" rtlCol="0">
            <a:spAutoFit/>
          </a:bodyPr>
          <a:lstStyle/>
          <a:p>
            <a:pPr algn="ctr"/>
            <a:r>
              <a:rPr lang="en-US" err="1"/>
              <a:t>pRel</a:t>
            </a:r>
            <a:r>
              <a:rPr lang="en-US" i="1" err="1">
                <a:solidFill>
                  <a:srgbClr val="C00000"/>
                </a:solidFill>
              </a:rPr>
              <a:t>_blk</a:t>
            </a:r>
            <a:r>
              <a:rPr lang="en-US"/>
              <a:t>(</a:t>
            </a:r>
            <a:r>
              <a:rPr lang="en-US" err="1"/>
              <a:t>var</a:t>
            </a:r>
            <a:r>
              <a:rPr lang="en-US"/>
              <a:t>, 1)</a:t>
            </a:r>
            <a:endParaRPr lang="en-IN">
              <a:cs typeface="Calibri" panose="020F0502020204030204"/>
            </a:endParaRPr>
          </a:p>
        </p:txBody>
      </p:sp>
      <p:sp>
        <p:nvSpPr>
          <p:cNvPr id="20" name="TextBox 19"/>
          <p:cNvSpPr txBox="1"/>
          <p:nvPr/>
        </p:nvSpPr>
        <p:spPr>
          <a:xfrm>
            <a:off x="8630074" y="4420936"/>
            <a:ext cx="2534346" cy="369332"/>
          </a:xfrm>
          <a:prstGeom prst="rect">
            <a:avLst/>
          </a:prstGeom>
          <a:noFill/>
        </p:spPr>
        <p:txBody>
          <a:bodyPr wrap="square" rtlCol="0">
            <a:spAutoFit/>
          </a:bodyPr>
          <a:lstStyle/>
          <a:p>
            <a:pPr algn="ctr"/>
            <a:r>
              <a:rPr lang="en-IN"/>
              <a:t>while(!pAcq</a:t>
            </a:r>
            <a:r>
              <a:rPr lang="en-IN" i="1">
                <a:solidFill>
                  <a:srgbClr val="C00000"/>
                </a:solidFill>
              </a:rPr>
              <a:t>_blk</a:t>
            </a:r>
            <a:r>
              <a:rPr lang="en-IN"/>
              <a:t>(&amp;</a:t>
            </a:r>
            <a:r>
              <a:rPr lang="en-IN" err="1"/>
              <a:t>var</a:t>
            </a:r>
            <a:r>
              <a:rPr lang="en-IN"/>
              <a:t>))</a:t>
            </a:r>
            <a:endParaRPr lang="en-IN">
              <a:solidFill>
                <a:srgbClr val="FF0066"/>
              </a:solidFill>
            </a:endParaRPr>
          </a:p>
        </p:txBody>
      </p:sp>
      <p:sp>
        <p:nvSpPr>
          <p:cNvPr id="23" name="TextBox 22">
            <a:extLst>
              <a:ext uri="{FF2B5EF4-FFF2-40B4-BE49-F238E27FC236}">
                <a16:creationId xmlns:a16="http://schemas.microsoft.com/office/drawing/2014/main" id="{7DB3E938-D7BD-9FD2-F662-9FCD9C062F0B}"/>
              </a:ext>
            </a:extLst>
          </p:cNvPr>
          <p:cNvSpPr txBox="1"/>
          <p:nvPr/>
        </p:nvSpPr>
        <p:spPr>
          <a:xfrm>
            <a:off x="9151774" y="4951073"/>
            <a:ext cx="1490945" cy="369332"/>
          </a:xfrm>
          <a:prstGeom prst="rect">
            <a:avLst/>
          </a:prstGeom>
          <a:noFill/>
        </p:spPr>
        <p:txBody>
          <a:bodyPr wrap="square" rtlCol="0">
            <a:spAutoFit/>
          </a:bodyPr>
          <a:lstStyle/>
          <a:p>
            <a:pPr algn="ctr"/>
            <a:r>
              <a:rPr lang="en-US" err="1">
                <a:solidFill>
                  <a:srgbClr val="FF0066"/>
                </a:solidFill>
              </a:rPr>
              <a:t>pY</a:t>
            </a:r>
            <a:r>
              <a:rPr lang="en-US">
                <a:solidFill>
                  <a:srgbClr val="FF0066"/>
                </a:solidFill>
              </a:rPr>
              <a:t> = </a:t>
            </a:r>
            <a:r>
              <a:rPr lang="en-US" err="1">
                <a:solidFill>
                  <a:srgbClr val="FF0066"/>
                </a:solidFill>
              </a:rPr>
              <a:t>pX</a:t>
            </a:r>
            <a:r>
              <a:rPr lang="en-US">
                <a:solidFill>
                  <a:srgbClr val="FF0066"/>
                </a:solidFill>
              </a:rPr>
              <a:t> </a:t>
            </a:r>
            <a:endParaRPr lang="en-IN">
              <a:solidFill>
                <a:srgbClr val="FF0066"/>
              </a:solidFill>
            </a:endParaRPr>
          </a:p>
        </p:txBody>
      </p:sp>
      <p:sp>
        <p:nvSpPr>
          <p:cNvPr id="24" name="TextBox 23">
            <a:extLst>
              <a:ext uri="{FF2B5EF4-FFF2-40B4-BE49-F238E27FC236}">
                <a16:creationId xmlns:a16="http://schemas.microsoft.com/office/drawing/2014/main" id="{6A75CE19-83B5-EB8F-204F-EBD220E8E7B7}"/>
              </a:ext>
            </a:extLst>
          </p:cNvPr>
          <p:cNvSpPr txBox="1"/>
          <p:nvPr/>
        </p:nvSpPr>
        <p:spPr>
          <a:xfrm>
            <a:off x="7447949" y="3139206"/>
            <a:ext cx="912808" cy="369332"/>
          </a:xfrm>
          <a:prstGeom prst="rect">
            <a:avLst/>
          </a:prstGeom>
          <a:noFill/>
        </p:spPr>
        <p:txBody>
          <a:bodyPr wrap="square" rtlCol="0">
            <a:spAutoFit/>
          </a:bodyPr>
          <a:lstStyle/>
          <a:p>
            <a:pPr algn="ctr"/>
            <a:r>
              <a:rPr lang="en-US" err="1">
                <a:solidFill>
                  <a:schemeClr val="accent1">
                    <a:lumMod val="50000"/>
                  </a:schemeClr>
                </a:solidFill>
              </a:rPr>
              <a:t>pX</a:t>
            </a:r>
            <a:r>
              <a:rPr lang="en-US">
                <a:solidFill>
                  <a:schemeClr val="accent1">
                    <a:lumMod val="50000"/>
                  </a:schemeClr>
                </a:solidFill>
              </a:rPr>
              <a:t> = a</a:t>
            </a:r>
            <a:endParaRPr lang="en-IN"/>
          </a:p>
        </p:txBody>
      </p:sp>
      <p:sp>
        <p:nvSpPr>
          <p:cNvPr id="3" name="Rectangle 2"/>
          <p:cNvSpPr/>
          <p:nvPr/>
        </p:nvSpPr>
        <p:spPr>
          <a:xfrm>
            <a:off x="7040282" y="3669343"/>
            <a:ext cx="4124138" cy="1120925"/>
          </a:xfrm>
          <a:prstGeom prst="rect">
            <a:avLst/>
          </a:prstGeom>
          <a:noFill/>
          <a:ln w="381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TextBox 24"/>
          <p:cNvSpPr txBox="1"/>
          <p:nvPr/>
        </p:nvSpPr>
        <p:spPr>
          <a:xfrm>
            <a:off x="9618234" y="3300011"/>
            <a:ext cx="1546186" cy="369332"/>
          </a:xfrm>
          <a:prstGeom prst="rect">
            <a:avLst/>
          </a:prstGeom>
          <a:noFill/>
        </p:spPr>
        <p:txBody>
          <a:bodyPr wrap="square" rtlCol="0">
            <a:spAutoFit/>
          </a:bodyPr>
          <a:lstStyle/>
          <a:p>
            <a:pPr algn="ctr"/>
            <a:r>
              <a:rPr lang="en-US" b="1">
                <a:solidFill>
                  <a:srgbClr val="C00000"/>
                </a:solidFill>
              </a:rPr>
              <a:t>Synchronized</a:t>
            </a:r>
            <a:endParaRPr lang="en-IN" b="1">
              <a:solidFill>
                <a:srgbClr val="C00000"/>
              </a:solidFill>
            </a:endParaRPr>
          </a:p>
        </p:txBody>
      </p:sp>
      <p:sp>
        <p:nvSpPr>
          <p:cNvPr id="28" name="TextBox 27"/>
          <p:cNvSpPr txBox="1"/>
          <p:nvPr/>
        </p:nvSpPr>
        <p:spPr>
          <a:xfrm>
            <a:off x="8630074" y="3971202"/>
            <a:ext cx="1210321" cy="369332"/>
          </a:xfrm>
          <a:prstGeom prst="rect">
            <a:avLst/>
          </a:prstGeom>
          <a:noFill/>
        </p:spPr>
        <p:txBody>
          <a:bodyPr wrap="square" rtlCol="0">
            <a:spAutoFit/>
          </a:bodyPr>
          <a:lstStyle/>
          <a:p>
            <a:pPr algn="ctr"/>
            <a:r>
              <a:rPr lang="en-US" b="1">
                <a:solidFill>
                  <a:srgbClr val="C00000"/>
                </a:solidFill>
              </a:rPr>
              <a:t>Ordered</a:t>
            </a:r>
            <a:endParaRPr lang="en-IN" b="1">
              <a:solidFill>
                <a:srgbClr val="C00000"/>
              </a:solidFill>
            </a:endParaRPr>
          </a:p>
        </p:txBody>
      </p:sp>
      <p:cxnSp>
        <p:nvCxnSpPr>
          <p:cNvPr id="5" name="Curved Connector 4"/>
          <p:cNvCxnSpPr>
            <a:cxnSpLocks/>
            <a:stCxn id="24" idx="3"/>
            <a:endCxn id="23" idx="1"/>
          </p:cNvCxnSpPr>
          <p:nvPr/>
        </p:nvCxnSpPr>
        <p:spPr>
          <a:xfrm>
            <a:off x="8360757" y="3323872"/>
            <a:ext cx="791017" cy="1811867"/>
          </a:xfrm>
          <a:prstGeom prst="curvedConnector3">
            <a:avLst>
              <a:gd name="adj1" fmla="val 4638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6500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t>Executive Summary </a:t>
            </a:r>
            <a:endParaRPr lang="en-IN"/>
          </a:p>
        </p:txBody>
      </p:sp>
      <p:sp>
        <p:nvSpPr>
          <p:cNvPr id="5" name="Content Placeholder 2"/>
          <p:cNvSpPr>
            <a:spLocks noGrp="1"/>
          </p:cNvSpPr>
          <p:nvPr>
            <p:ph idx="1"/>
          </p:nvPr>
        </p:nvSpPr>
        <p:spPr/>
        <p:txBody>
          <a:bodyPr vert="horz" lIns="91440" tIns="45720" rIns="91440" bIns="45720" rtlCol="0" anchor="t">
            <a:normAutofit/>
          </a:bodyPr>
          <a:lstStyle/>
          <a:p>
            <a:r>
              <a:rPr lang="en-US"/>
              <a:t>Many applications can benefit from GPU and persistent memory </a:t>
            </a:r>
            <a:r>
              <a:rPr lang="en-US" sz="2600"/>
              <a:t>(PM).</a:t>
            </a:r>
            <a:br>
              <a:rPr lang="en-US"/>
            </a:br>
            <a:endParaRPr lang="en-US"/>
          </a:p>
          <a:p>
            <a:r>
              <a:rPr lang="en-US"/>
              <a:t>Persistency models are crucial to write a program leveraging PM.</a:t>
            </a:r>
            <a:br>
              <a:rPr lang="en-US"/>
            </a:br>
            <a:endParaRPr lang="en-US"/>
          </a:p>
          <a:p>
            <a:r>
              <a:rPr lang="en-US"/>
              <a:t>CPU persistency models do not scale well for GPUs.</a:t>
            </a:r>
            <a:br>
              <a:rPr lang="en-US"/>
            </a:br>
            <a:endParaRPr lang="en-US"/>
          </a:p>
          <a:p>
            <a:r>
              <a:rPr lang="en-US"/>
              <a:t>We design a high-bandwidth, GPU-oriented persistency model. </a:t>
            </a:r>
            <a:endParaRPr lang="en-IN"/>
          </a:p>
        </p:txBody>
      </p:sp>
      <p:sp>
        <p:nvSpPr>
          <p:cNvPr id="2" name="Slide Number Placeholder 1">
            <a:extLst>
              <a:ext uri="{FF2B5EF4-FFF2-40B4-BE49-F238E27FC236}">
                <a16:creationId xmlns:a16="http://schemas.microsoft.com/office/drawing/2014/main" id="{6D0FD957-D68F-CB2B-18CF-67AB8F864415}"/>
              </a:ext>
            </a:extLst>
          </p:cNvPr>
          <p:cNvSpPr>
            <a:spLocks noGrp="1"/>
          </p:cNvSpPr>
          <p:nvPr>
            <p:ph type="sldNum" sz="quarter" idx="12"/>
          </p:nvPr>
        </p:nvSpPr>
        <p:spPr/>
        <p:txBody>
          <a:bodyPr/>
          <a:lstStyle/>
          <a:p>
            <a:fld id="{1836BD13-D94A-4E47-8520-ED1F8D0933CA}" type="slidenum">
              <a:rPr lang="en-IN" smtClean="0"/>
              <a:pPr/>
              <a:t>2</a:t>
            </a:fld>
            <a:endParaRPr lang="en-IN"/>
          </a:p>
        </p:txBody>
      </p:sp>
    </p:spTree>
    <p:extLst>
      <p:ext uri="{BB962C8B-B14F-4D97-AF65-F5344CB8AC3E}">
        <p14:creationId xmlns:p14="http://schemas.microsoft.com/office/powerpoint/2010/main" val="277401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Scoped Buffered Release Persistency</a:t>
            </a:r>
            <a:endParaRPr lang="en-IN"/>
          </a:p>
        </p:txBody>
      </p:sp>
      <p:sp>
        <p:nvSpPr>
          <p:cNvPr id="5" name="Content Placeholder 2"/>
          <p:cNvSpPr>
            <a:spLocks noGrp="1"/>
          </p:cNvSpPr>
          <p:nvPr>
            <p:ph idx="1"/>
          </p:nvPr>
        </p:nvSpPr>
        <p:spPr>
          <a:xfrm>
            <a:off x="1241030" y="1825625"/>
            <a:ext cx="10112769" cy="4351338"/>
          </a:xfrm>
        </p:spPr>
        <p:txBody>
          <a:bodyPr/>
          <a:lstStyle/>
          <a:p>
            <a:pPr marL="0" indent="0">
              <a:buNone/>
            </a:pPr>
            <a:r>
              <a:rPr lang="en-US">
                <a:solidFill>
                  <a:schemeClr val="bg1">
                    <a:lumMod val="65000"/>
                  </a:schemeClr>
                </a:solidFill>
              </a:rPr>
              <a:t>Describing order among persists is difficult with incoherent caches. </a:t>
            </a:r>
          </a:p>
          <a:p>
            <a:pPr marL="0" indent="0">
              <a:buNone/>
            </a:pPr>
            <a:r>
              <a:rPr lang="en-US">
                <a:solidFill>
                  <a:schemeClr val="bg1">
                    <a:lumMod val="65000"/>
                  </a:schemeClr>
                </a:solidFill>
              </a:rPr>
              <a:t>-- Rely on acquire-release operations for ordering persists.</a:t>
            </a:r>
          </a:p>
          <a:p>
            <a:pPr marL="0" indent="0">
              <a:buNone/>
            </a:pPr>
            <a:endParaRPr lang="en-US"/>
          </a:p>
          <a:p>
            <a:pPr marL="0" indent="0">
              <a:buNone/>
            </a:pPr>
            <a:r>
              <a:rPr lang="en-US">
                <a:solidFill>
                  <a:schemeClr val="bg1">
                    <a:lumMod val="65000"/>
                  </a:schemeClr>
                </a:solidFill>
              </a:rPr>
              <a:t>Global ordering of persists does not scale well for GPU programs.</a:t>
            </a:r>
          </a:p>
          <a:p>
            <a:pPr marL="0" indent="0">
              <a:buNone/>
            </a:pPr>
            <a:r>
              <a:rPr lang="en-US">
                <a:solidFill>
                  <a:schemeClr val="bg1">
                    <a:lumMod val="65000"/>
                  </a:schemeClr>
                </a:solidFill>
              </a:rPr>
              <a:t>-- Use scopes to define ordering among a subset of threads.</a:t>
            </a:r>
          </a:p>
          <a:p>
            <a:pPr marL="0" indent="0">
              <a:buNone/>
            </a:pPr>
            <a:endParaRPr lang="en-US">
              <a:solidFill>
                <a:schemeClr val="bg1">
                  <a:lumMod val="65000"/>
                </a:schemeClr>
              </a:solidFill>
            </a:endParaRPr>
          </a:p>
          <a:p>
            <a:pPr marL="0" indent="0">
              <a:buNone/>
            </a:pPr>
            <a:r>
              <a:rPr lang="en-US"/>
              <a:t>Naïve implementation of CPU buffers is not practical. </a:t>
            </a:r>
          </a:p>
          <a:p>
            <a:pPr marL="0" indent="0">
              <a:buNone/>
            </a:pPr>
            <a:endParaRPr lang="en-IN"/>
          </a:p>
        </p:txBody>
      </p:sp>
      <p:sp>
        <p:nvSpPr>
          <p:cNvPr id="3" name="Slide Number Placeholder 2">
            <a:extLst>
              <a:ext uri="{FF2B5EF4-FFF2-40B4-BE49-F238E27FC236}">
                <a16:creationId xmlns:a16="http://schemas.microsoft.com/office/drawing/2014/main" id="{67EBED41-D5A3-F10B-8127-D9040C63036C}"/>
              </a:ext>
            </a:extLst>
          </p:cNvPr>
          <p:cNvSpPr>
            <a:spLocks noGrp="1"/>
          </p:cNvSpPr>
          <p:nvPr>
            <p:ph type="sldNum" sz="quarter" idx="12"/>
          </p:nvPr>
        </p:nvSpPr>
        <p:spPr/>
        <p:txBody>
          <a:bodyPr/>
          <a:lstStyle/>
          <a:p>
            <a:fld id="{1836BD13-D94A-4E47-8520-ED1F8D0933CA}" type="slidenum">
              <a:rPr lang="en-IN" smtClean="0"/>
              <a:pPr/>
              <a:t>20</a:t>
            </a:fld>
            <a:endParaRPr lang="en-IN"/>
          </a:p>
        </p:txBody>
      </p:sp>
      <p:sp>
        <p:nvSpPr>
          <p:cNvPr id="6" name="Oval 5">
            <a:extLst>
              <a:ext uri="{FF2B5EF4-FFF2-40B4-BE49-F238E27FC236}">
                <a16:creationId xmlns:a16="http://schemas.microsoft.com/office/drawing/2014/main" id="{2EDBA42E-9FEB-4D63-869C-B0C4260506C7}"/>
              </a:ext>
            </a:extLst>
          </p:cNvPr>
          <p:cNvSpPr/>
          <p:nvPr/>
        </p:nvSpPr>
        <p:spPr>
          <a:xfrm>
            <a:off x="650505" y="1806575"/>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7" name="Oval 6">
            <a:extLst>
              <a:ext uri="{FF2B5EF4-FFF2-40B4-BE49-F238E27FC236}">
                <a16:creationId xmlns:a16="http://schemas.microsoft.com/office/drawing/2014/main" id="{FE48E73A-E8CD-46EB-AF41-22003550E201}"/>
              </a:ext>
            </a:extLst>
          </p:cNvPr>
          <p:cNvSpPr/>
          <p:nvPr/>
        </p:nvSpPr>
        <p:spPr>
          <a:xfrm>
            <a:off x="650505" y="3313450"/>
            <a:ext cx="514326" cy="498763"/>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8" name="Oval 7">
            <a:extLst>
              <a:ext uri="{FF2B5EF4-FFF2-40B4-BE49-F238E27FC236}">
                <a16:creationId xmlns:a16="http://schemas.microsoft.com/office/drawing/2014/main" id="{BBA33DF1-0AF3-455A-9FAE-3041AD9641A9}"/>
              </a:ext>
            </a:extLst>
          </p:cNvPr>
          <p:cNvSpPr/>
          <p:nvPr/>
        </p:nvSpPr>
        <p:spPr>
          <a:xfrm>
            <a:off x="650505" y="4820326"/>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12" name="Right Arrow 11"/>
          <p:cNvSpPr/>
          <p:nvPr/>
        </p:nvSpPr>
        <p:spPr>
          <a:xfrm>
            <a:off x="0" y="4888250"/>
            <a:ext cx="574305" cy="362238"/>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9" name="Picture 2" descr="Free Bulb SVG, PNG Icon, Symbol. Downloa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9516" y="422275"/>
            <a:ext cx="947715" cy="947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21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Scalable buffer design</a:t>
            </a:r>
            <a:endParaRPr lang="en-IN"/>
          </a:p>
        </p:txBody>
      </p:sp>
      <p:sp>
        <p:nvSpPr>
          <p:cNvPr id="3" name="Slide Number Placeholder 2">
            <a:extLst>
              <a:ext uri="{FF2B5EF4-FFF2-40B4-BE49-F238E27FC236}">
                <a16:creationId xmlns:a16="http://schemas.microsoft.com/office/drawing/2014/main" id="{38880A9B-EF73-2F5B-9DDE-56D064EEC7DA}"/>
              </a:ext>
            </a:extLst>
          </p:cNvPr>
          <p:cNvSpPr>
            <a:spLocks noGrp="1"/>
          </p:cNvSpPr>
          <p:nvPr>
            <p:ph type="sldNum" sz="quarter" idx="12"/>
          </p:nvPr>
        </p:nvSpPr>
        <p:spPr/>
        <p:txBody>
          <a:bodyPr/>
          <a:lstStyle/>
          <a:p>
            <a:fld id="{1836BD13-D94A-4E47-8520-ED1F8D0933CA}" type="slidenum">
              <a:rPr lang="en-IN" smtClean="0"/>
              <a:pPr/>
              <a:t>21</a:t>
            </a:fld>
            <a:endParaRPr lang="en-IN"/>
          </a:p>
        </p:txBody>
      </p:sp>
      <p:grpSp>
        <p:nvGrpSpPr>
          <p:cNvPr id="4" name="Group 3"/>
          <p:cNvGrpSpPr/>
          <p:nvPr/>
        </p:nvGrpSpPr>
        <p:grpSpPr>
          <a:xfrm>
            <a:off x="2049771" y="2160384"/>
            <a:ext cx="1885822" cy="2221503"/>
            <a:chOff x="8982075" y="1406109"/>
            <a:chExt cx="1885822" cy="2221503"/>
          </a:xfrm>
        </p:grpSpPr>
        <p:sp>
          <p:nvSpPr>
            <p:cNvPr id="5" name="Rounded Rectangle 4"/>
            <p:cNvSpPr/>
            <p:nvPr/>
          </p:nvSpPr>
          <p:spPr>
            <a:xfrm>
              <a:off x="8982075" y="1757232"/>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Rounded Rectangle 5"/>
            <p:cNvSpPr/>
            <p:nvPr/>
          </p:nvSpPr>
          <p:spPr>
            <a:xfrm>
              <a:off x="9199702" y="18161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ounded Rectangle 6"/>
            <p:cNvSpPr/>
            <p:nvPr/>
          </p:nvSpPr>
          <p:spPr>
            <a:xfrm>
              <a:off x="9314002" y="19304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8" name="Rectangle 7"/>
            <p:cNvSpPr/>
            <p:nvPr/>
          </p:nvSpPr>
          <p:spPr>
            <a:xfrm>
              <a:off x="9199702" y="2841608"/>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9" name="Rectangle 8"/>
            <p:cNvSpPr/>
            <p:nvPr/>
          </p:nvSpPr>
          <p:spPr>
            <a:xfrm>
              <a:off x="10209675" y="2917808"/>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p:cNvSpPr/>
            <p:nvPr/>
          </p:nvSpPr>
          <p:spPr>
            <a:xfrm>
              <a:off x="10209675" y="3070201"/>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ectangle 10"/>
            <p:cNvSpPr/>
            <p:nvPr/>
          </p:nvSpPr>
          <p:spPr>
            <a:xfrm>
              <a:off x="10209675" y="3222594"/>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Rectangle 11"/>
            <p:cNvSpPr/>
            <p:nvPr/>
          </p:nvSpPr>
          <p:spPr>
            <a:xfrm>
              <a:off x="10209675" y="3374986"/>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Diamond 12"/>
            <p:cNvSpPr/>
            <p:nvPr/>
          </p:nvSpPr>
          <p:spPr>
            <a:xfrm>
              <a:off x="10170600" y="2385641"/>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TextBox 13"/>
            <p:cNvSpPr txBox="1"/>
            <p:nvPr/>
          </p:nvSpPr>
          <p:spPr>
            <a:xfrm>
              <a:off x="9698001" y="1406109"/>
              <a:ext cx="453970" cy="338554"/>
            </a:xfrm>
            <a:prstGeom prst="rect">
              <a:avLst/>
            </a:prstGeom>
            <a:noFill/>
          </p:spPr>
          <p:txBody>
            <a:bodyPr wrap="none" rtlCol="0">
              <a:spAutoFit/>
            </a:bodyPr>
            <a:lstStyle/>
            <a:p>
              <a:r>
                <a:rPr lang="en-US" sz="1600"/>
                <a:t>SM</a:t>
              </a:r>
              <a:endParaRPr lang="en-IN" sz="1600"/>
            </a:p>
          </p:txBody>
        </p:sp>
        <p:sp>
          <p:nvSpPr>
            <p:cNvPr id="15" name="Rounded Rectangle 14"/>
            <p:cNvSpPr/>
            <p:nvPr/>
          </p:nvSpPr>
          <p:spPr>
            <a:xfrm>
              <a:off x="9466402" y="20447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6" name="Down Arrow 15"/>
            <p:cNvSpPr/>
            <p:nvPr/>
          </p:nvSpPr>
          <p:spPr>
            <a:xfrm>
              <a:off x="10312425" y="2620700"/>
              <a:ext cx="198000" cy="297108"/>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pic>
        <p:nvPicPr>
          <p:cNvPr id="17" name="Picture 6" descr="Free Icon | Magnifying glas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19577" y="2666481"/>
            <a:ext cx="1731169" cy="162235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4122494" y="2149923"/>
            <a:ext cx="1885822" cy="2221503"/>
            <a:chOff x="8982075" y="1406109"/>
            <a:chExt cx="1885822" cy="2221503"/>
          </a:xfrm>
        </p:grpSpPr>
        <p:sp>
          <p:nvSpPr>
            <p:cNvPr id="19" name="Rounded Rectangle 18"/>
            <p:cNvSpPr/>
            <p:nvPr/>
          </p:nvSpPr>
          <p:spPr>
            <a:xfrm>
              <a:off x="8982075" y="1757232"/>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Rounded Rectangle 19"/>
            <p:cNvSpPr/>
            <p:nvPr/>
          </p:nvSpPr>
          <p:spPr>
            <a:xfrm>
              <a:off x="9199702" y="18161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1" name="Rounded Rectangle 20"/>
            <p:cNvSpPr/>
            <p:nvPr/>
          </p:nvSpPr>
          <p:spPr>
            <a:xfrm>
              <a:off x="9314002" y="19304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2" name="Rectangle 21"/>
            <p:cNvSpPr/>
            <p:nvPr/>
          </p:nvSpPr>
          <p:spPr>
            <a:xfrm>
              <a:off x="9199702" y="2841608"/>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3" name="Rectangle 22"/>
            <p:cNvSpPr/>
            <p:nvPr/>
          </p:nvSpPr>
          <p:spPr>
            <a:xfrm>
              <a:off x="10209675" y="2917808"/>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Rectangle 23"/>
            <p:cNvSpPr/>
            <p:nvPr/>
          </p:nvSpPr>
          <p:spPr>
            <a:xfrm>
              <a:off x="10209675" y="3070201"/>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Rectangle 24"/>
            <p:cNvSpPr/>
            <p:nvPr/>
          </p:nvSpPr>
          <p:spPr>
            <a:xfrm>
              <a:off x="10209675" y="3222594"/>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Rectangle 25"/>
            <p:cNvSpPr/>
            <p:nvPr/>
          </p:nvSpPr>
          <p:spPr>
            <a:xfrm>
              <a:off x="10209675" y="3374986"/>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Diamond 26"/>
            <p:cNvSpPr/>
            <p:nvPr/>
          </p:nvSpPr>
          <p:spPr>
            <a:xfrm>
              <a:off x="10170600" y="2385641"/>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TextBox 27"/>
            <p:cNvSpPr txBox="1"/>
            <p:nvPr/>
          </p:nvSpPr>
          <p:spPr>
            <a:xfrm>
              <a:off x="9698001" y="1406109"/>
              <a:ext cx="453970" cy="338554"/>
            </a:xfrm>
            <a:prstGeom prst="rect">
              <a:avLst/>
            </a:prstGeom>
            <a:noFill/>
          </p:spPr>
          <p:txBody>
            <a:bodyPr wrap="none" rtlCol="0">
              <a:spAutoFit/>
            </a:bodyPr>
            <a:lstStyle/>
            <a:p>
              <a:r>
                <a:rPr lang="en-US" sz="1600"/>
                <a:t>SM</a:t>
              </a:r>
              <a:endParaRPr lang="en-IN" sz="1600"/>
            </a:p>
          </p:txBody>
        </p:sp>
        <p:sp>
          <p:nvSpPr>
            <p:cNvPr id="29" name="Rounded Rectangle 28"/>
            <p:cNvSpPr/>
            <p:nvPr/>
          </p:nvSpPr>
          <p:spPr>
            <a:xfrm>
              <a:off x="9466402" y="20447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30" name="Down Arrow 29"/>
            <p:cNvSpPr/>
            <p:nvPr/>
          </p:nvSpPr>
          <p:spPr>
            <a:xfrm>
              <a:off x="10312425" y="2620700"/>
              <a:ext cx="198000" cy="297108"/>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31" name="Group 30"/>
          <p:cNvGrpSpPr/>
          <p:nvPr/>
        </p:nvGrpSpPr>
        <p:grpSpPr>
          <a:xfrm>
            <a:off x="6195217" y="2142190"/>
            <a:ext cx="1885822" cy="2221503"/>
            <a:chOff x="8982075" y="1406109"/>
            <a:chExt cx="1885822" cy="2221503"/>
          </a:xfrm>
        </p:grpSpPr>
        <p:sp>
          <p:nvSpPr>
            <p:cNvPr id="32" name="Rounded Rectangle 31"/>
            <p:cNvSpPr/>
            <p:nvPr/>
          </p:nvSpPr>
          <p:spPr>
            <a:xfrm>
              <a:off x="8982075" y="1757232"/>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Rounded Rectangle 32"/>
            <p:cNvSpPr/>
            <p:nvPr/>
          </p:nvSpPr>
          <p:spPr>
            <a:xfrm>
              <a:off x="9199702" y="18161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4" name="Rounded Rectangle 33"/>
            <p:cNvSpPr/>
            <p:nvPr/>
          </p:nvSpPr>
          <p:spPr>
            <a:xfrm>
              <a:off x="9314002" y="19304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35" name="Rectangle 34"/>
            <p:cNvSpPr/>
            <p:nvPr/>
          </p:nvSpPr>
          <p:spPr>
            <a:xfrm>
              <a:off x="9199702" y="2841608"/>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36" name="Rectangle 35"/>
            <p:cNvSpPr/>
            <p:nvPr/>
          </p:nvSpPr>
          <p:spPr>
            <a:xfrm>
              <a:off x="10209675" y="2917808"/>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Rectangle 36"/>
            <p:cNvSpPr/>
            <p:nvPr/>
          </p:nvSpPr>
          <p:spPr>
            <a:xfrm>
              <a:off x="10209675" y="3070201"/>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Rectangle 37"/>
            <p:cNvSpPr/>
            <p:nvPr/>
          </p:nvSpPr>
          <p:spPr>
            <a:xfrm>
              <a:off x="10209675" y="3222594"/>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Rectangle 38"/>
            <p:cNvSpPr/>
            <p:nvPr/>
          </p:nvSpPr>
          <p:spPr>
            <a:xfrm>
              <a:off x="10209675" y="3374986"/>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Diamond 39"/>
            <p:cNvSpPr/>
            <p:nvPr/>
          </p:nvSpPr>
          <p:spPr>
            <a:xfrm>
              <a:off x="10170600" y="2385641"/>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TextBox 40"/>
            <p:cNvSpPr txBox="1"/>
            <p:nvPr/>
          </p:nvSpPr>
          <p:spPr>
            <a:xfrm>
              <a:off x="9698001" y="1406109"/>
              <a:ext cx="453970" cy="338554"/>
            </a:xfrm>
            <a:prstGeom prst="rect">
              <a:avLst/>
            </a:prstGeom>
            <a:noFill/>
          </p:spPr>
          <p:txBody>
            <a:bodyPr wrap="none" rtlCol="0">
              <a:spAutoFit/>
            </a:bodyPr>
            <a:lstStyle/>
            <a:p>
              <a:r>
                <a:rPr lang="en-US" sz="1600"/>
                <a:t>SM</a:t>
              </a:r>
              <a:endParaRPr lang="en-IN" sz="1600"/>
            </a:p>
          </p:txBody>
        </p:sp>
        <p:sp>
          <p:nvSpPr>
            <p:cNvPr id="42" name="Rounded Rectangle 41"/>
            <p:cNvSpPr/>
            <p:nvPr/>
          </p:nvSpPr>
          <p:spPr>
            <a:xfrm>
              <a:off x="9466402" y="20447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43" name="Down Arrow 42"/>
            <p:cNvSpPr/>
            <p:nvPr/>
          </p:nvSpPr>
          <p:spPr>
            <a:xfrm>
              <a:off x="10312425" y="2620700"/>
              <a:ext cx="198000" cy="297108"/>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44" name="Group 43"/>
          <p:cNvGrpSpPr/>
          <p:nvPr/>
        </p:nvGrpSpPr>
        <p:grpSpPr>
          <a:xfrm>
            <a:off x="8267940" y="2108084"/>
            <a:ext cx="1885822" cy="2221503"/>
            <a:chOff x="8982075" y="1406109"/>
            <a:chExt cx="1885822" cy="2221503"/>
          </a:xfrm>
        </p:grpSpPr>
        <p:sp>
          <p:nvSpPr>
            <p:cNvPr id="45" name="Rounded Rectangle 44"/>
            <p:cNvSpPr/>
            <p:nvPr/>
          </p:nvSpPr>
          <p:spPr>
            <a:xfrm>
              <a:off x="8982075" y="1757232"/>
              <a:ext cx="1885822" cy="1870380"/>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ounded Rectangle 45"/>
            <p:cNvSpPr/>
            <p:nvPr/>
          </p:nvSpPr>
          <p:spPr>
            <a:xfrm>
              <a:off x="9199702" y="18161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47" name="Rounded Rectangle 46"/>
            <p:cNvSpPr/>
            <p:nvPr/>
          </p:nvSpPr>
          <p:spPr>
            <a:xfrm>
              <a:off x="9314002" y="19304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48" name="Rectangle 47"/>
            <p:cNvSpPr/>
            <p:nvPr/>
          </p:nvSpPr>
          <p:spPr>
            <a:xfrm>
              <a:off x="9199702" y="2841608"/>
              <a:ext cx="820598" cy="717686"/>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49" name="Rectangle 48"/>
            <p:cNvSpPr/>
            <p:nvPr/>
          </p:nvSpPr>
          <p:spPr>
            <a:xfrm>
              <a:off x="10209675" y="2917808"/>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Rectangle 49"/>
            <p:cNvSpPr/>
            <p:nvPr/>
          </p:nvSpPr>
          <p:spPr>
            <a:xfrm>
              <a:off x="10209675" y="3070201"/>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Rectangle 50"/>
            <p:cNvSpPr/>
            <p:nvPr/>
          </p:nvSpPr>
          <p:spPr>
            <a:xfrm>
              <a:off x="10209675" y="3222594"/>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Rectangle 51"/>
            <p:cNvSpPr/>
            <p:nvPr/>
          </p:nvSpPr>
          <p:spPr>
            <a:xfrm>
              <a:off x="10209675" y="3374986"/>
              <a:ext cx="360000" cy="14400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3" name="Diamond 52"/>
            <p:cNvSpPr/>
            <p:nvPr/>
          </p:nvSpPr>
          <p:spPr>
            <a:xfrm>
              <a:off x="10170600" y="2385641"/>
              <a:ext cx="180000" cy="194228"/>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TextBox 53"/>
            <p:cNvSpPr txBox="1"/>
            <p:nvPr/>
          </p:nvSpPr>
          <p:spPr>
            <a:xfrm>
              <a:off x="9698001" y="1406109"/>
              <a:ext cx="453970" cy="338554"/>
            </a:xfrm>
            <a:prstGeom prst="rect">
              <a:avLst/>
            </a:prstGeom>
            <a:noFill/>
          </p:spPr>
          <p:txBody>
            <a:bodyPr wrap="none" rtlCol="0">
              <a:spAutoFit/>
            </a:bodyPr>
            <a:lstStyle/>
            <a:p>
              <a:r>
                <a:rPr lang="en-US" sz="1600"/>
                <a:t>SM</a:t>
              </a:r>
              <a:endParaRPr lang="en-IN" sz="1600"/>
            </a:p>
          </p:txBody>
        </p:sp>
        <p:sp>
          <p:nvSpPr>
            <p:cNvPr id="55" name="Rounded Rectangle 54"/>
            <p:cNvSpPr/>
            <p:nvPr/>
          </p:nvSpPr>
          <p:spPr>
            <a:xfrm>
              <a:off x="9466402" y="2044700"/>
              <a:ext cx="1152000" cy="576000"/>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56" name="Down Arrow 55"/>
            <p:cNvSpPr/>
            <p:nvPr/>
          </p:nvSpPr>
          <p:spPr>
            <a:xfrm>
              <a:off x="10312425" y="2620700"/>
              <a:ext cx="198000" cy="297108"/>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7" name="Up-Down Arrow 56"/>
          <p:cNvSpPr/>
          <p:nvPr/>
        </p:nvSpPr>
        <p:spPr>
          <a:xfrm>
            <a:off x="4983496" y="4441478"/>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8" name="Up-Down Arrow 57"/>
          <p:cNvSpPr/>
          <p:nvPr/>
        </p:nvSpPr>
        <p:spPr>
          <a:xfrm>
            <a:off x="7103144" y="4441478"/>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Up-Down Arrow 58"/>
          <p:cNvSpPr/>
          <p:nvPr/>
        </p:nvSpPr>
        <p:spPr>
          <a:xfrm>
            <a:off x="3056360" y="4441478"/>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0" name="Up-Down Arrow 59"/>
          <p:cNvSpPr/>
          <p:nvPr/>
        </p:nvSpPr>
        <p:spPr>
          <a:xfrm>
            <a:off x="9185836" y="4441478"/>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1" name="Rectangle 60"/>
          <p:cNvSpPr/>
          <p:nvPr/>
        </p:nvSpPr>
        <p:spPr>
          <a:xfrm>
            <a:off x="2505606" y="5021369"/>
            <a:ext cx="7473569"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spTree>
    <p:custDataLst>
      <p:tags r:id="rId1"/>
    </p:custDataLst>
    <p:extLst>
      <p:ext uri="{BB962C8B-B14F-4D97-AF65-F5344CB8AC3E}">
        <p14:creationId xmlns:p14="http://schemas.microsoft.com/office/powerpoint/2010/main" val="81357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ounded Rectangle 17"/>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19" name="Rectangle 18"/>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20" name="Rectangle 19"/>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2" name="Straight Connector 21"/>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Up-Down Arrow 30"/>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Up-Down Arrow 31"/>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Up-Down Arrow 32"/>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Up-Down Arrow 33"/>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Up-Down Arrow 34"/>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Up-Down Arrow 35"/>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4" name="Up-Down Arrow 53"/>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Down Arrow 55"/>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71" name="TextBox 70"/>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grpSp>
        <p:nvGrpSpPr>
          <p:cNvPr id="90" name="Group 89"/>
          <p:cNvGrpSpPr/>
          <p:nvPr/>
        </p:nvGrpSpPr>
        <p:grpSpPr>
          <a:xfrm>
            <a:off x="3377037" y="2935473"/>
            <a:ext cx="454818" cy="315502"/>
            <a:chOff x="7003191" y="3506670"/>
            <a:chExt cx="1583460" cy="2136484"/>
          </a:xfrm>
        </p:grpSpPr>
        <p:sp>
          <p:nvSpPr>
            <p:cNvPr id="8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917233" y="2931727"/>
            <a:ext cx="454818" cy="315502"/>
            <a:chOff x="7003191" y="3506670"/>
            <a:chExt cx="1583460" cy="2136484"/>
          </a:xfrm>
        </p:grpSpPr>
        <p:sp>
          <p:nvSpPr>
            <p:cNvPr id="9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980652" y="2925719"/>
            <a:ext cx="454818" cy="315502"/>
            <a:chOff x="7003191" y="3506670"/>
            <a:chExt cx="1583460" cy="2136484"/>
          </a:xfrm>
        </p:grpSpPr>
        <p:sp>
          <p:nvSpPr>
            <p:cNvPr id="9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4437607" y="2935606"/>
            <a:ext cx="454818" cy="315502"/>
            <a:chOff x="7003191" y="3506670"/>
            <a:chExt cx="1583460" cy="2136484"/>
          </a:xfrm>
        </p:grpSpPr>
        <p:sp>
          <p:nvSpPr>
            <p:cNvPr id="104"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2973329" y="2211958"/>
            <a:ext cx="454818" cy="315502"/>
            <a:chOff x="7003191" y="3506670"/>
            <a:chExt cx="1583460" cy="2136484"/>
          </a:xfrm>
        </p:grpSpPr>
        <p:sp>
          <p:nvSpPr>
            <p:cNvPr id="110"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547455" y="2211958"/>
            <a:ext cx="454818" cy="315502"/>
            <a:chOff x="7003191" y="3506670"/>
            <a:chExt cx="1583460" cy="2136484"/>
          </a:xfrm>
        </p:grpSpPr>
        <p:sp>
          <p:nvSpPr>
            <p:cNvPr id="116"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4074561" y="2211958"/>
            <a:ext cx="454818" cy="315502"/>
            <a:chOff x="7003191" y="3506670"/>
            <a:chExt cx="1583460" cy="2136484"/>
          </a:xfrm>
        </p:grpSpPr>
        <p:sp>
          <p:nvSpPr>
            <p:cNvPr id="12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4631144" y="2211958"/>
            <a:ext cx="454818" cy="315502"/>
            <a:chOff x="7003191" y="3506670"/>
            <a:chExt cx="1583460" cy="2136484"/>
          </a:xfrm>
        </p:grpSpPr>
        <p:sp>
          <p:nvSpPr>
            <p:cNvPr id="12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2" name="Up-Down Arrow 151"/>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4" name="Title 1"/>
          <p:cNvSpPr>
            <a:spLocks noGrp="1"/>
          </p:cNvSpPr>
          <p:nvPr>
            <p:ph type="title"/>
          </p:nvPr>
        </p:nvSpPr>
        <p:spPr/>
        <p:txBody>
          <a:bodyPr/>
          <a:lstStyle/>
          <a:p>
            <a:r>
              <a:rPr lang="en-US"/>
              <a:t>Scalable buffer design </a:t>
            </a:r>
            <a:endParaRPr lang="en-IN"/>
          </a:p>
        </p:txBody>
      </p:sp>
      <p:sp>
        <p:nvSpPr>
          <p:cNvPr id="5" name="Slide Number Placeholder 4">
            <a:extLst>
              <a:ext uri="{FF2B5EF4-FFF2-40B4-BE49-F238E27FC236}">
                <a16:creationId xmlns:a16="http://schemas.microsoft.com/office/drawing/2014/main" id="{7F6BB602-2603-EDD7-B975-4494186770E7}"/>
              </a:ext>
            </a:extLst>
          </p:cNvPr>
          <p:cNvSpPr>
            <a:spLocks noGrp="1"/>
          </p:cNvSpPr>
          <p:nvPr>
            <p:ph type="sldNum" sz="quarter" idx="12"/>
          </p:nvPr>
        </p:nvSpPr>
        <p:spPr/>
        <p:txBody>
          <a:bodyPr/>
          <a:lstStyle/>
          <a:p>
            <a:fld id="{1836BD13-D94A-4E47-8520-ED1F8D0933CA}" type="slidenum">
              <a:rPr lang="en-IN" smtClean="0"/>
              <a:pPr/>
              <a:t>22</a:t>
            </a:fld>
            <a:endParaRPr lang="en-IN"/>
          </a:p>
        </p:txBody>
      </p:sp>
      <p:sp>
        <p:nvSpPr>
          <p:cNvPr id="2" name="TextBox 1"/>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
        <p:nvSpPr>
          <p:cNvPr id="4" name="Rectangle 3">
            <a:extLst>
              <a:ext uri="{FF2B5EF4-FFF2-40B4-BE49-F238E27FC236}">
                <a16:creationId xmlns:a16="http://schemas.microsoft.com/office/drawing/2014/main" id="{6B0D5FE3-74EB-7485-C57C-7FE8EC3D80C2}"/>
              </a:ext>
            </a:extLst>
          </p:cNvPr>
          <p:cNvSpPr/>
          <p:nvPr/>
        </p:nvSpPr>
        <p:spPr>
          <a:xfrm>
            <a:off x="6541091" y="2259358"/>
            <a:ext cx="1325767" cy="569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Type</a:t>
            </a:r>
          </a:p>
          <a:p>
            <a:pPr algn="ctr"/>
            <a:r>
              <a:rPr lang="en-US" b="1">
                <a:solidFill>
                  <a:schemeClr val="tx1"/>
                </a:solidFill>
              </a:rPr>
              <a:t>(3 bits)</a:t>
            </a:r>
          </a:p>
        </p:txBody>
      </p:sp>
      <p:sp>
        <p:nvSpPr>
          <p:cNvPr id="7" name="Rectangle 6">
            <a:extLst>
              <a:ext uri="{FF2B5EF4-FFF2-40B4-BE49-F238E27FC236}">
                <a16:creationId xmlns:a16="http://schemas.microsoft.com/office/drawing/2014/main" id="{DF08CB8E-63F6-DE12-7884-61EAF0E3F1BE}"/>
              </a:ext>
            </a:extLst>
          </p:cNvPr>
          <p:cNvSpPr/>
          <p:nvPr/>
        </p:nvSpPr>
        <p:spPr>
          <a:xfrm>
            <a:off x="7866858" y="2259358"/>
            <a:ext cx="1123950" cy="569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L1$ Index</a:t>
            </a:r>
          </a:p>
          <a:p>
            <a:pPr algn="ctr"/>
            <a:r>
              <a:rPr lang="en-US" b="1">
                <a:solidFill>
                  <a:schemeClr val="tx1"/>
                </a:solidFill>
              </a:rPr>
              <a:t>(9 bits)</a:t>
            </a:r>
          </a:p>
        </p:txBody>
      </p:sp>
      <p:sp>
        <p:nvSpPr>
          <p:cNvPr id="8" name="Up-Down Arrow 7">
            <a:extLst>
              <a:ext uri="{FF2B5EF4-FFF2-40B4-BE49-F238E27FC236}">
                <a16:creationId xmlns:a16="http://schemas.microsoft.com/office/drawing/2014/main" id="{DE0F04D8-2E08-1776-DCD1-130952B1CA46}"/>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a:extLst>
              <a:ext uri="{FF2B5EF4-FFF2-40B4-BE49-F238E27FC236}">
                <a16:creationId xmlns:a16="http://schemas.microsoft.com/office/drawing/2014/main" id="{273618E3-55BF-015C-AC7D-E4C983EF66D5}"/>
              </a:ext>
            </a:extLst>
          </p:cNvPr>
          <p:cNvSpPr/>
          <p:nvPr/>
        </p:nvSpPr>
        <p:spPr>
          <a:xfrm>
            <a:off x="6468664" y="2191874"/>
            <a:ext cx="1466661" cy="701904"/>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ounded Rectangle 9">
            <a:extLst>
              <a:ext uri="{FF2B5EF4-FFF2-40B4-BE49-F238E27FC236}">
                <a16:creationId xmlns:a16="http://schemas.microsoft.com/office/drawing/2014/main" id="{2419EE61-9A03-5F97-1EA5-AA9F6F409B40}"/>
              </a:ext>
            </a:extLst>
          </p:cNvPr>
          <p:cNvSpPr/>
          <p:nvPr/>
        </p:nvSpPr>
        <p:spPr>
          <a:xfrm>
            <a:off x="7745866" y="2191874"/>
            <a:ext cx="1325767" cy="701904"/>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3" name="Straight Connector 12">
            <a:extLst>
              <a:ext uri="{FF2B5EF4-FFF2-40B4-BE49-F238E27FC236}">
                <a16:creationId xmlns:a16="http://schemas.microsoft.com/office/drawing/2014/main" id="{8CB737D2-951B-C6A0-CBDF-EF24CEDCC8ED}"/>
              </a:ext>
            </a:extLst>
          </p:cNvPr>
          <p:cNvCxnSpPr>
            <a:cxnSpLocks/>
          </p:cNvCxnSpPr>
          <p:nvPr/>
        </p:nvCxnSpPr>
        <p:spPr>
          <a:xfrm flipV="1">
            <a:off x="3994118" y="2823333"/>
            <a:ext cx="2544272" cy="1767710"/>
          </a:xfrm>
          <a:prstGeom prst="line">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A0AE0B-1DB1-777A-57F4-3E7C669C4522}"/>
              </a:ext>
            </a:extLst>
          </p:cNvPr>
          <p:cNvCxnSpPr>
            <a:cxnSpLocks/>
          </p:cNvCxnSpPr>
          <p:nvPr/>
        </p:nvCxnSpPr>
        <p:spPr>
          <a:xfrm flipV="1">
            <a:off x="5076328" y="2827816"/>
            <a:ext cx="5528968" cy="1769086"/>
          </a:xfrm>
          <a:prstGeom prst="line">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E7BD3794-9FF0-2119-C17A-9EA4E7897B07}"/>
              </a:ext>
            </a:extLst>
          </p:cNvPr>
          <p:cNvSpPr/>
          <p:nvPr/>
        </p:nvSpPr>
        <p:spPr>
          <a:xfrm>
            <a:off x="8922341" y="2187367"/>
            <a:ext cx="1765237" cy="701904"/>
          </a:xfrm>
          <a:prstGeom prst="round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Rectangle 2">
            <a:extLst>
              <a:ext uri="{FF2B5EF4-FFF2-40B4-BE49-F238E27FC236}">
                <a16:creationId xmlns:a16="http://schemas.microsoft.com/office/drawing/2014/main" id="{0E3EB681-C089-078F-B7BF-03BC52657B31}"/>
              </a:ext>
            </a:extLst>
          </p:cNvPr>
          <p:cNvSpPr/>
          <p:nvPr/>
        </p:nvSpPr>
        <p:spPr>
          <a:xfrm>
            <a:off x="8990808" y="2257864"/>
            <a:ext cx="1614488" cy="5699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Warp bitmask</a:t>
            </a:r>
          </a:p>
          <a:p>
            <a:pPr algn="ctr"/>
            <a:r>
              <a:rPr lang="en-US" b="1">
                <a:solidFill>
                  <a:schemeClr val="tx1"/>
                </a:solidFill>
              </a:rPr>
              <a:t>(32 bits)</a:t>
            </a:r>
          </a:p>
        </p:txBody>
      </p:sp>
    </p:spTree>
    <p:custDataLst>
      <p:tags r:id="rId1"/>
    </p:custDataLst>
    <p:extLst>
      <p:ext uri="{BB962C8B-B14F-4D97-AF65-F5344CB8AC3E}">
        <p14:creationId xmlns:p14="http://schemas.microsoft.com/office/powerpoint/2010/main" val="140095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1000"/>
                            </p:stCondLst>
                            <p:childTnLst>
                              <p:par>
                                <p:cTn id="22" presetID="16" presetClass="entr" presetSubtype="37"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9"/>
                                        </p:tgtEl>
                                      </p:cBhvr>
                                    </p:animEffect>
                                    <p:set>
                                      <p:cBhvr>
                                        <p:cTn id="29" dur="1" fill="hold">
                                          <p:stCondLst>
                                            <p:cond delay="499"/>
                                          </p:stCondLst>
                                        </p:cTn>
                                        <p:tgtEl>
                                          <p:spTgt spid="9"/>
                                        </p:tgtEl>
                                        <p:attrNameLst>
                                          <p:attrName>style.visibility</p:attrName>
                                        </p:attrNameLst>
                                      </p:cBhvr>
                                      <p:to>
                                        <p:strVal val="hidden"/>
                                      </p:to>
                                    </p:set>
                                  </p:childTnLst>
                                </p:cTn>
                              </p:par>
                            </p:childTnLst>
                          </p:cTn>
                        </p:par>
                        <p:par>
                          <p:cTn id="30" fill="hold">
                            <p:stCondLst>
                              <p:cond delay="500"/>
                            </p:stCondLst>
                            <p:childTnLst>
                              <p:par>
                                <p:cTn id="31" presetID="16" presetClass="entr" presetSubtype="37"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arn(outVertical)">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1" nodeType="clickEffect">
                                  <p:stCondLst>
                                    <p:cond delay="0"/>
                                  </p:stCondLst>
                                  <p:childTnLst>
                                    <p:animEffect transition="out" filter="fade">
                                      <p:cBhvr>
                                        <p:cTn id="37" dur="500"/>
                                        <p:tgtEl>
                                          <p:spTgt spid="10"/>
                                        </p:tgtEl>
                                      </p:cBhvr>
                                    </p:animEffect>
                                    <p:set>
                                      <p:cBhvr>
                                        <p:cTn id="38" dur="1" fill="hold">
                                          <p:stCondLst>
                                            <p:cond delay="499"/>
                                          </p:stCondLst>
                                        </p:cTn>
                                        <p:tgtEl>
                                          <p:spTgt spid="10"/>
                                        </p:tgtEl>
                                        <p:attrNameLst>
                                          <p:attrName>style.visibility</p:attrName>
                                        </p:attrNameLst>
                                      </p:cBhvr>
                                      <p:to>
                                        <p:strVal val="hidden"/>
                                      </p:to>
                                    </p:set>
                                  </p:childTnLst>
                                </p:cTn>
                              </p:par>
                            </p:childTnLst>
                          </p:cTn>
                        </p:par>
                        <p:par>
                          <p:cTn id="39" fill="hold">
                            <p:stCondLst>
                              <p:cond delay="500"/>
                            </p:stCondLst>
                            <p:childTnLst>
                              <p:par>
                                <p:cTn id="40" presetID="16" presetClass="entr" presetSubtype="37"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barn(outVertical)">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9" grpId="1" animBg="1"/>
      <p:bldP spid="10" grpId="0" animBg="1"/>
      <p:bldP spid="10" grpId="1" animBg="1"/>
      <p:bldP spid="11"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Rounded Rectangle 17"/>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19" name="Rectangle 18"/>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20" name="Rectangle 19"/>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22" name="Straight Connector 21"/>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1" name="Up-Down Arrow 30"/>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2" name="Up-Down Arrow 31"/>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3" name="Up-Down Arrow 32"/>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Up-Down Arrow 33"/>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5" name="Up-Down Arrow 34"/>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Up-Down Arrow 35"/>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TextBox 51"/>
          <p:cNvSpPr txBox="1"/>
          <p:nvPr/>
        </p:nvSpPr>
        <p:spPr>
          <a:xfrm>
            <a:off x="8220724" y="2780843"/>
            <a:ext cx="1171575" cy="1015663"/>
          </a:xfrm>
          <a:prstGeom prst="rect">
            <a:avLst/>
          </a:prstGeom>
          <a:noFill/>
        </p:spPr>
        <p:txBody>
          <a:bodyPr wrap="square" rtlCol="0">
            <a:spAutoFit/>
          </a:bodyPr>
          <a:lstStyle/>
          <a:p>
            <a:r>
              <a:rPr lang="en-US" sz="2000" err="1"/>
              <a:t>pX</a:t>
            </a:r>
            <a:r>
              <a:rPr lang="en-US" sz="2000"/>
              <a:t> = a</a:t>
            </a:r>
          </a:p>
          <a:p>
            <a:r>
              <a:rPr lang="en-US" sz="2000"/>
              <a:t>….</a:t>
            </a:r>
          </a:p>
          <a:p>
            <a:r>
              <a:rPr lang="en-US" sz="2000" err="1"/>
              <a:t>dfence</a:t>
            </a:r>
            <a:r>
              <a:rPr lang="en-US" sz="2000"/>
              <a:t>() </a:t>
            </a:r>
            <a:endParaRPr lang="en-IN" sz="2000"/>
          </a:p>
        </p:txBody>
      </p:sp>
      <p:sp>
        <p:nvSpPr>
          <p:cNvPr id="53" name="TextBox 52"/>
          <p:cNvSpPr txBox="1"/>
          <p:nvPr/>
        </p:nvSpPr>
        <p:spPr>
          <a:xfrm>
            <a:off x="9928028" y="2788084"/>
            <a:ext cx="1171575" cy="1015663"/>
          </a:xfrm>
          <a:prstGeom prst="rect">
            <a:avLst/>
          </a:prstGeom>
          <a:noFill/>
        </p:spPr>
        <p:txBody>
          <a:bodyPr wrap="square" rtlCol="0">
            <a:spAutoFit/>
          </a:bodyPr>
          <a:lstStyle/>
          <a:p>
            <a:r>
              <a:rPr lang="en-US" sz="2000" err="1"/>
              <a:t>pY</a:t>
            </a:r>
            <a:r>
              <a:rPr lang="en-US" sz="2000"/>
              <a:t> = b </a:t>
            </a:r>
          </a:p>
          <a:p>
            <a:r>
              <a:rPr lang="en-US" sz="2000"/>
              <a:t>….</a:t>
            </a:r>
          </a:p>
          <a:p>
            <a:r>
              <a:rPr lang="en-US" sz="2000"/>
              <a:t>….</a:t>
            </a:r>
          </a:p>
        </p:txBody>
      </p:sp>
      <p:sp>
        <p:nvSpPr>
          <p:cNvPr id="54" name="Up-Down Arrow 53"/>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6" name="Down Arrow 55"/>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71" name="TextBox 70"/>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sp>
        <p:nvSpPr>
          <p:cNvPr id="76" name="Rectangle 75"/>
          <p:cNvSpPr/>
          <p:nvPr/>
        </p:nvSpPr>
        <p:spPr>
          <a:xfrm>
            <a:off x="3989987" y="4599590"/>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Rectangle 76"/>
          <p:cNvSpPr/>
          <p:nvPr/>
        </p:nvSpPr>
        <p:spPr>
          <a:xfrm>
            <a:off x="3989987" y="4441366"/>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Rectangle 77"/>
          <p:cNvSpPr/>
          <p:nvPr/>
        </p:nvSpPr>
        <p:spPr>
          <a:xfrm>
            <a:off x="3989987" y="4283142"/>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Rectangle 78"/>
          <p:cNvSpPr/>
          <p:nvPr/>
        </p:nvSpPr>
        <p:spPr>
          <a:xfrm>
            <a:off x="3989987" y="4124918"/>
            <a:ext cx="1080000" cy="158604"/>
          </a:xfrm>
          <a:prstGeom prst="rect">
            <a:avLst/>
          </a:prstGeom>
          <a:pattFill prst="dkDnDiag">
            <a:fgClr>
              <a:srgbClr val="FF0066"/>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90" name="Group 89"/>
          <p:cNvGrpSpPr/>
          <p:nvPr/>
        </p:nvGrpSpPr>
        <p:grpSpPr>
          <a:xfrm>
            <a:off x="3377037" y="2935473"/>
            <a:ext cx="454818" cy="315502"/>
            <a:chOff x="7003191" y="3506670"/>
            <a:chExt cx="1583460" cy="2136484"/>
          </a:xfrm>
        </p:grpSpPr>
        <p:sp>
          <p:nvSpPr>
            <p:cNvPr id="8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3917233" y="2931727"/>
            <a:ext cx="454818" cy="315502"/>
            <a:chOff x="7003191" y="3506670"/>
            <a:chExt cx="1583460" cy="2136484"/>
          </a:xfrm>
        </p:grpSpPr>
        <p:sp>
          <p:nvSpPr>
            <p:cNvPr id="9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7" name="Group 96"/>
          <p:cNvGrpSpPr/>
          <p:nvPr/>
        </p:nvGrpSpPr>
        <p:grpSpPr>
          <a:xfrm>
            <a:off x="4980652" y="2925719"/>
            <a:ext cx="454818" cy="315502"/>
            <a:chOff x="7003191" y="3506670"/>
            <a:chExt cx="1583460" cy="2136484"/>
          </a:xfrm>
        </p:grpSpPr>
        <p:sp>
          <p:nvSpPr>
            <p:cNvPr id="9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p:cNvGrpSpPr/>
          <p:nvPr/>
        </p:nvGrpSpPr>
        <p:grpSpPr>
          <a:xfrm>
            <a:off x="4437607" y="2935606"/>
            <a:ext cx="454818" cy="315502"/>
            <a:chOff x="7003191" y="3506670"/>
            <a:chExt cx="1583460" cy="2136484"/>
          </a:xfrm>
        </p:grpSpPr>
        <p:sp>
          <p:nvSpPr>
            <p:cNvPr id="104"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p:cNvGrpSpPr/>
          <p:nvPr/>
        </p:nvGrpSpPr>
        <p:grpSpPr>
          <a:xfrm>
            <a:off x="2973329" y="2211958"/>
            <a:ext cx="454818" cy="315502"/>
            <a:chOff x="7003191" y="3506670"/>
            <a:chExt cx="1583460" cy="2136484"/>
          </a:xfrm>
        </p:grpSpPr>
        <p:sp>
          <p:nvSpPr>
            <p:cNvPr id="110"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547455" y="2211958"/>
            <a:ext cx="454818" cy="315502"/>
            <a:chOff x="7003191" y="3506670"/>
            <a:chExt cx="1583460" cy="2136484"/>
          </a:xfrm>
        </p:grpSpPr>
        <p:sp>
          <p:nvSpPr>
            <p:cNvPr id="116"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8"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4074561" y="2211958"/>
            <a:ext cx="454818" cy="315502"/>
            <a:chOff x="7003191" y="3506670"/>
            <a:chExt cx="1583460" cy="2136484"/>
          </a:xfrm>
        </p:grpSpPr>
        <p:sp>
          <p:nvSpPr>
            <p:cNvPr id="12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p:cNvGrpSpPr/>
          <p:nvPr/>
        </p:nvGrpSpPr>
        <p:grpSpPr>
          <a:xfrm>
            <a:off x="4631144" y="2211958"/>
            <a:ext cx="454818" cy="315502"/>
            <a:chOff x="7003191" y="3506670"/>
            <a:chExt cx="1583460" cy="2136484"/>
          </a:xfrm>
        </p:grpSpPr>
        <p:sp>
          <p:nvSpPr>
            <p:cNvPr id="12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2" name="Up-Down Arrow 151"/>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3" name="Diamond 152"/>
          <p:cNvSpPr/>
          <p:nvPr/>
        </p:nvSpPr>
        <p:spPr>
          <a:xfrm>
            <a:off x="409035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156" name="Group 155"/>
          <p:cNvGrpSpPr/>
          <p:nvPr/>
        </p:nvGrpSpPr>
        <p:grpSpPr>
          <a:xfrm>
            <a:off x="8330093" y="2326622"/>
            <a:ext cx="454818" cy="315502"/>
            <a:chOff x="7003191" y="3506670"/>
            <a:chExt cx="1583460" cy="2136484"/>
          </a:xfrm>
        </p:grpSpPr>
        <p:sp>
          <p:nvSpPr>
            <p:cNvPr id="15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2" name="Group 161"/>
          <p:cNvGrpSpPr/>
          <p:nvPr/>
        </p:nvGrpSpPr>
        <p:grpSpPr>
          <a:xfrm>
            <a:off x="10056340" y="2330001"/>
            <a:ext cx="454818" cy="315502"/>
            <a:chOff x="7003191" y="3506670"/>
            <a:chExt cx="1583460" cy="2136484"/>
          </a:xfrm>
        </p:grpSpPr>
        <p:sp>
          <p:nvSpPr>
            <p:cNvPr id="16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8" name="Diamond 167"/>
          <p:cNvSpPr/>
          <p:nvPr/>
        </p:nvSpPr>
        <p:spPr>
          <a:xfrm>
            <a:off x="4600180" y="3005383"/>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9" name="Diamond 168"/>
          <p:cNvSpPr/>
          <p:nvPr/>
        </p:nvSpPr>
        <p:spPr>
          <a:xfrm>
            <a:off x="415131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0" name="Diamond 169"/>
          <p:cNvSpPr/>
          <p:nvPr/>
        </p:nvSpPr>
        <p:spPr>
          <a:xfrm>
            <a:off x="4212270" y="3006907"/>
            <a:ext cx="144000" cy="144000"/>
          </a:xfrm>
          <a:prstGeom prst="diamond">
            <a:avLst/>
          </a:prstGeom>
          <a:pattFill prst="dkDnDiag">
            <a:fgClr>
              <a:srgbClr val="FF0066"/>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1" name="Diamond 170"/>
          <p:cNvSpPr/>
          <p:nvPr/>
        </p:nvSpPr>
        <p:spPr>
          <a:xfrm>
            <a:off x="4453601" y="4579398"/>
            <a:ext cx="180000" cy="180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2" name="Diamond 171"/>
          <p:cNvSpPr/>
          <p:nvPr/>
        </p:nvSpPr>
        <p:spPr>
          <a:xfrm>
            <a:off x="4453601" y="4426830"/>
            <a:ext cx="180000" cy="180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3" name="Diamond 172"/>
          <p:cNvSpPr/>
          <p:nvPr/>
        </p:nvSpPr>
        <p:spPr>
          <a:xfrm>
            <a:off x="4453601" y="4274598"/>
            <a:ext cx="180000" cy="180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4" name="Title 1"/>
          <p:cNvSpPr>
            <a:spLocks noGrp="1"/>
          </p:cNvSpPr>
          <p:nvPr>
            <p:ph type="title"/>
          </p:nvPr>
        </p:nvSpPr>
        <p:spPr/>
        <p:txBody>
          <a:bodyPr/>
          <a:lstStyle/>
          <a:p>
            <a:r>
              <a:rPr lang="en-US"/>
              <a:t>Enforcing intra-thread PMO</a:t>
            </a:r>
            <a:endParaRPr lang="en-IN"/>
          </a:p>
        </p:txBody>
      </p:sp>
      <p:sp>
        <p:nvSpPr>
          <p:cNvPr id="4" name="Slide Number Placeholder 3">
            <a:extLst>
              <a:ext uri="{FF2B5EF4-FFF2-40B4-BE49-F238E27FC236}">
                <a16:creationId xmlns:a16="http://schemas.microsoft.com/office/drawing/2014/main" id="{F3DC03C2-C7DB-8D6C-38BE-6EA185DC2637}"/>
              </a:ext>
            </a:extLst>
          </p:cNvPr>
          <p:cNvSpPr>
            <a:spLocks noGrp="1"/>
          </p:cNvSpPr>
          <p:nvPr>
            <p:ph type="sldNum" sz="quarter" idx="12"/>
          </p:nvPr>
        </p:nvSpPr>
        <p:spPr/>
        <p:txBody>
          <a:bodyPr/>
          <a:lstStyle/>
          <a:p>
            <a:fld id="{1836BD13-D94A-4E47-8520-ED1F8D0933CA}" type="slidenum">
              <a:rPr lang="en-IN" smtClean="0"/>
              <a:pPr/>
              <a:t>23</a:t>
            </a:fld>
            <a:endParaRPr lang="en-IN"/>
          </a:p>
        </p:txBody>
      </p:sp>
      <p:sp>
        <p:nvSpPr>
          <p:cNvPr id="238" name="Right Arrow 237"/>
          <p:cNvSpPr/>
          <p:nvPr/>
        </p:nvSpPr>
        <p:spPr>
          <a:xfrm>
            <a:off x="7807478" y="2882778"/>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9" name="Right Arrow 238"/>
          <p:cNvSpPr/>
          <p:nvPr/>
        </p:nvSpPr>
        <p:spPr>
          <a:xfrm>
            <a:off x="9527978" y="2896795"/>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0" name="Right Arrow 239"/>
          <p:cNvSpPr/>
          <p:nvPr/>
        </p:nvSpPr>
        <p:spPr>
          <a:xfrm>
            <a:off x="7824724" y="3215240"/>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1" name="Right Arrow 240"/>
          <p:cNvSpPr/>
          <p:nvPr/>
        </p:nvSpPr>
        <p:spPr>
          <a:xfrm>
            <a:off x="7816101" y="3534451"/>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Diamond 132"/>
          <p:cNvSpPr/>
          <p:nvPr/>
        </p:nvSpPr>
        <p:spPr>
          <a:xfrm>
            <a:off x="4453601" y="4122754"/>
            <a:ext cx="180000" cy="180000"/>
          </a:xfrm>
          <a:prstGeom prst="diamond">
            <a:avLst/>
          </a:prstGeom>
          <a:pattFill prst="dkDnDiag">
            <a:fgClr>
              <a:srgbClr val="FF0066"/>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
        <p:nvSpPr>
          <p:cNvPr id="3" name="Up-Down Arrow 2">
            <a:extLst>
              <a:ext uri="{FF2B5EF4-FFF2-40B4-BE49-F238E27FC236}">
                <a16:creationId xmlns:a16="http://schemas.microsoft.com/office/drawing/2014/main" id="{E367BC54-0C69-958D-4D72-0AF348294526}"/>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ustDataLst>
      <p:tags r:id="rId1"/>
    </p:custDataLst>
    <p:extLst>
      <p:ext uri="{BB962C8B-B14F-4D97-AF65-F5344CB8AC3E}">
        <p14:creationId xmlns:p14="http://schemas.microsoft.com/office/powerpoint/2010/main" val="53360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8"/>
                                        </p:tgtEl>
                                        <p:attrNameLst>
                                          <p:attrName>style.visibility</p:attrName>
                                        </p:attrNameLst>
                                      </p:cBhvr>
                                      <p:to>
                                        <p:strVal val="visible"/>
                                      </p:to>
                                    </p:set>
                                  </p:childTnLst>
                                </p:cTn>
                              </p:par>
                              <p:par>
                                <p:cTn id="9" presetID="42" presetClass="path" presetSubtype="0" accel="50000" decel="50000" fill="hold" grpId="1" nodeType="withEffect">
                                  <p:stCondLst>
                                    <p:cond delay="0"/>
                                  </p:stCondLst>
                                  <p:childTnLst>
                                    <p:animMotion origin="layout" path="M 3.75E-6 -1.11111E-6 L 0.00104 0.11597 " pathEditMode="relative" rAng="0" ptsTypes="AA">
                                      <p:cBhvr>
                                        <p:cTn id="10" dur="1000" fill="hold"/>
                                        <p:tgtEl>
                                          <p:spTgt spid="153"/>
                                        </p:tgtEl>
                                        <p:attrNameLst>
                                          <p:attrName>ppt_x</p:attrName>
                                          <p:attrName>ppt_y</p:attrName>
                                        </p:attrNameLst>
                                      </p:cBhvr>
                                      <p:rCtr x="52" y="5787"/>
                                    </p:animMotion>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wipe(down)">
                                      <p:cBhvr>
                                        <p:cTn id="14" dur="500"/>
                                        <p:tgtEl>
                                          <p:spTgt spid="76"/>
                                        </p:tgtEl>
                                      </p:cBhvr>
                                    </p:animEffect>
                                  </p:childTnLst>
                                </p:cTn>
                              </p:par>
                              <p:par>
                                <p:cTn id="15" presetID="1" presetClass="exit" presetSubtype="0" fill="hold" grpId="2" nodeType="withEffect">
                                  <p:stCondLst>
                                    <p:cond delay="0"/>
                                  </p:stCondLst>
                                  <p:childTnLst>
                                    <p:set>
                                      <p:cBhvr>
                                        <p:cTn id="16" dur="1" fill="hold">
                                          <p:stCondLst>
                                            <p:cond delay="0"/>
                                          </p:stCondLst>
                                        </p:cTn>
                                        <p:tgtEl>
                                          <p:spTgt spid="153"/>
                                        </p:tgtEl>
                                        <p:attrNameLst>
                                          <p:attrName>style.visibility</p:attrName>
                                        </p:attrNameLst>
                                      </p:cBhvr>
                                      <p:to>
                                        <p:strVal val="hidden"/>
                                      </p:to>
                                    </p:se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68"/>
                                        </p:tgtEl>
                                        <p:attrNameLst>
                                          <p:attrName>style.visibility</p:attrName>
                                        </p:attrNameLst>
                                      </p:cBhvr>
                                      <p:to>
                                        <p:strVal val="visible"/>
                                      </p:to>
                                    </p:set>
                                  </p:childTnLst>
                                </p:cTn>
                              </p:par>
                              <p:par>
                                <p:cTn id="20" presetID="1" presetClass="exit" presetSubtype="0" fill="hold" grpId="1" nodeType="withEffect">
                                  <p:stCondLst>
                                    <p:cond delay="0"/>
                                  </p:stCondLst>
                                  <p:childTnLst>
                                    <p:set>
                                      <p:cBhvr>
                                        <p:cTn id="21" dur="1" fill="hold">
                                          <p:stCondLst>
                                            <p:cond delay="0"/>
                                          </p:stCondLst>
                                        </p:cTn>
                                        <p:tgtEl>
                                          <p:spTgt spid="238"/>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39"/>
                                        </p:tgtEl>
                                        <p:attrNameLst>
                                          <p:attrName>style.visibility</p:attrName>
                                        </p:attrNameLst>
                                      </p:cBhvr>
                                      <p:to>
                                        <p:strVal val="visible"/>
                                      </p:to>
                                    </p:set>
                                  </p:childTnLst>
                                </p:cTn>
                              </p:par>
                              <p:par>
                                <p:cTn id="24" presetID="42" presetClass="path" presetSubtype="0" accel="50000" decel="50000" fill="hold" grpId="1" nodeType="withEffect">
                                  <p:stCondLst>
                                    <p:cond delay="0"/>
                                  </p:stCondLst>
                                  <p:childTnLst>
                                    <p:animMotion origin="layout" path="M 0.00104 0.00232 L 0.00104 0.11597 " pathEditMode="relative" rAng="0" ptsTypes="AA">
                                      <p:cBhvr>
                                        <p:cTn id="25" dur="1000" fill="hold"/>
                                        <p:tgtEl>
                                          <p:spTgt spid="168"/>
                                        </p:tgtEl>
                                        <p:attrNameLst>
                                          <p:attrName>ppt_x</p:attrName>
                                          <p:attrName>ppt_y</p:attrName>
                                        </p:attrNameLst>
                                      </p:cBhvr>
                                      <p:rCtr x="0" y="5671"/>
                                    </p:animMotion>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wipe(down)">
                                      <p:cBhvr>
                                        <p:cTn id="29" dur="500"/>
                                        <p:tgtEl>
                                          <p:spTgt spid="77"/>
                                        </p:tgtEl>
                                      </p:cBhvr>
                                    </p:animEffect>
                                  </p:childTnLst>
                                </p:cTn>
                              </p:par>
                            </p:childTnLst>
                          </p:cTn>
                        </p:par>
                        <p:par>
                          <p:cTn id="30" fill="hold">
                            <p:stCondLst>
                              <p:cond delay="3000"/>
                            </p:stCondLst>
                            <p:childTnLst>
                              <p:par>
                                <p:cTn id="31" presetID="1" presetClass="exit" presetSubtype="0" fill="hold" grpId="2" nodeType="afterEffect">
                                  <p:stCondLst>
                                    <p:cond delay="0"/>
                                  </p:stCondLst>
                                  <p:childTnLst>
                                    <p:set>
                                      <p:cBhvr>
                                        <p:cTn id="32" dur="1" fill="hold">
                                          <p:stCondLst>
                                            <p:cond delay="0"/>
                                          </p:stCondLst>
                                        </p:cTn>
                                        <p:tgtEl>
                                          <p:spTgt spid="168"/>
                                        </p:tgtEl>
                                        <p:attrNameLst>
                                          <p:attrName>style.visibility</p:attrName>
                                        </p:attrNameLst>
                                      </p:cBhvr>
                                      <p:to>
                                        <p:strVal val="hidden"/>
                                      </p:to>
                                    </p:set>
                                  </p:childTnLst>
                                </p:cTn>
                              </p:par>
                            </p:childTnLst>
                          </p:cTn>
                        </p:par>
                        <p:par>
                          <p:cTn id="33" fill="hold">
                            <p:stCondLst>
                              <p:cond delay="3000"/>
                            </p:stCondLst>
                            <p:childTnLst>
                              <p:par>
                                <p:cTn id="34" presetID="1" presetClass="entr" presetSubtype="0" fill="hold" grpId="0" nodeType="afterEffect">
                                  <p:stCondLst>
                                    <p:cond delay="0"/>
                                  </p:stCondLst>
                                  <p:childTnLst>
                                    <p:set>
                                      <p:cBhvr>
                                        <p:cTn id="35" dur="1" fill="hold">
                                          <p:stCondLst>
                                            <p:cond delay="0"/>
                                          </p:stCondLst>
                                        </p:cTn>
                                        <p:tgtEl>
                                          <p:spTgt spid="16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40"/>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239"/>
                                        </p:tgtEl>
                                        <p:attrNameLst>
                                          <p:attrName>style.visibility</p:attrName>
                                        </p:attrNameLst>
                                      </p:cBhvr>
                                      <p:to>
                                        <p:strVal val="hidden"/>
                                      </p:to>
                                    </p:set>
                                  </p:childTnLst>
                                </p:cTn>
                              </p:par>
                              <p:par>
                                <p:cTn id="40" presetID="42" presetClass="path" presetSubtype="0" accel="50000" decel="50000" fill="hold" grpId="1" nodeType="withEffect">
                                  <p:stCondLst>
                                    <p:cond delay="0"/>
                                  </p:stCondLst>
                                  <p:childTnLst>
                                    <p:animMotion origin="layout" path="M -4.16667E-6 -1.11111E-6 L 0.00105 0.11597 " pathEditMode="relative" rAng="0" ptsTypes="AA">
                                      <p:cBhvr>
                                        <p:cTn id="41" dur="1000" fill="hold"/>
                                        <p:tgtEl>
                                          <p:spTgt spid="169"/>
                                        </p:tgtEl>
                                        <p:attrNameLst>
                                          <p:attrName>ppt_x</p:attrName>
                                          <p:attrName>ppt_y</p:attrName>
                                        </p:attrNameLst>
                                      </p:cBhvr>
                                      <p:rCtr x="52" y="5787"/>
                                    </p:animMotion>
                                  </p:childTnLst>
                                </p:cTn>
                              </p:par>
                            </p:childTnLst>
                          </p:cTn>
                        </p:par>
                        <p:par>
                          <p:cTn id="42" fill="hold">
                            <p:stCondLst>
                              <p:cond delay="4000"/>
                            </p:stCondLst>
                            <p:childTnLst>
                              <p:par>
                                <p:cTn id="43" presetID="22" presetClass="entr" presetSubtype="4" fill="hold" grpId="0" nodeType="after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wipe(down)">
                                      <p:cBhvr>
                                        <p:cTn id="45" dur="500"/>
                                        <p:tgtEl>
                                          <p:spTgt spid="78"/>
                                        </p:tgtEl>
                                      </p:cBhvr>
                                    </p:animEffect>
                                  </p:childTnLst>
                                </p:cTn>
                              </p:par>
                            </p:childTnLst>
                          </p:cTn>
                        </p:par>
                        <p:par>
                          <p:cTn id="46" fill="hold">
                            <p:stCondLst>
                              <p:cond delay="4500"/>
                            </p:stCondLst>
                            <p:childTnLst>
                              <p:par>
                                <p:cTn id="47" presetID="1" presetClass="exit" presetSubtype="0" fill="hold" grpId="2" nodeType="afterEffect">
                                  <p:stCondLst>
                                    <p:cond delay="0"/>
                                  </p:stCondLst>
                                  <p:childTnLst>
                                    <p:set>
                                      <p:cBhvr>
                                        <p:cTn id="48" dur="1" fill="hold">
                                          <p:stCondLst>
                                            <p:cond delay="0"/>
                                          </p:stCondLst>
                                        </p:cTn>
                                        <p:tgtEl>
                                          <p:spTgt spid="169"/>
                                        </p:tgtEl>
                                        <p:attrNameLst>
                                          <p:attrName>style.visibility</p:attrName>
                                        </p:attrNameLst>
                                      </p:cBhvr>
                                      <p:to>
                                        <p:strVal val="hidden"/>
                                      </p:to>
                                    </p:set>
                                  </p:childTnLst>
                                </p:cTn>
                              </p:par>
                            </p:childTnLst>
                          </p:cTn>
                        </p:par>
                        <p:par>
                          <p:cTn id="49" fill="hold">
                            <p:stCondLst>
                              <p:cond delay="4500"/>
                            </p:stCondLst>
                            <p:childTnLst>
                              <p:par>
                                <p:cTn id="50" presetID="1" presetClass="entr" presetSubtype="0" fill="hold" grpId="0" nodeType="afterEffect">
                                  <p:stCondLst>
                                    <p:cond delay="0"/>
                                  </p:stCondLst>
                                  <p:childTnLst>
                                    <p:set>
                                      <p:cBhvr>
                                        <p:cTn id="51" dur="1" fill="hold">
                                          <p:stCondLst>
                                            <p:cond delay="0"/>
                                          </p:stCondLst>
                                        </p:cTn>
                                        <p:tgtEl>
                                          <p:spTgt spid="170"/>
                                        </p:tgtEl>
                                        <p:attrNameLst>
                                          <p:attrName>style.visibility</p:attrName>
                                        </p:attrNameLst>
                                      </p:cBhvr>
                                      <p:to>
                                        <p:strVal val="visible"/>
                                      </p:to>
                                    </p:set>
                                  </p:childTnLst>
                                </p:cTn>
                              </p:par>
                              <p:par>
                                <p:cTn id="52" presetID="1" presetClass="exit" presetSubtype="0" fill="hold" grpId="1" nodeType="withEffect">
                                  <p:stCondLst>
                                    <p:cond delay="0"/>
                                  </p:stCondLst>
                                  <p:childTnLst>
                                    <p:set>
                                      <p:cBhvr>
                                        <p:cTn id="53" dur="1" fill="hold">
                                          <p:stCondLst>
                                            <p:cond delay="0"/>
                                          </p:stCondLst>
                                        </p:cTn>
                                        <p:tgtEl>
                                          <p:spTgt spid="240"/>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241"/>
                                        </p:tgtEl>
                                        <p:attrNameLst>
                                          <p:attrName>style.visibility</p:attrName>
                                        </p:attrNameLst>
                                      </p:cBhvr>
                                      <p:to>
                                        <p:strVal val="visible"/>
                                      </p:to>
                                    </p:set>
                                  </p:childTnLst>
                                </p:cTn>
                              </p:par>
                              <p:par>
                                <p:cTn id="56" presetID="42" presetClass="path" presetSubtype="0" accel="50000" decel="50000" fill="hold" grpId="1" nodeType="withEffect">
                                  <p:stCondLst>
                                    <p:cond delay="0"/>
                                  </p:stCondLst>
                                  <p:childTnLst>
                                    <p:animMotion origin="layout" path="M -2.08333E-6 -2.59259E-6 L 0.00104 0.11597 " pathEditMode="relative" rAng="0" ptsTypes="AA">
                                      <p:cBhvr>
                                        <p:cTn id="57" dur="1000" fill="hold"/>
                                        <p:tgtEl>
                                          <p:spTgt spid="170"/>
                                        </p:tgtEl>
                                        <p:attrNameLst>
                                          <p:attrName>ppt_x</p:attrName>
                                          <p:attrName>ppt_y</p:attrName>
                                        </p:attrNameLst>
                                      </p:cBhvr>
                                      <p:rCtr x="52" y="5787"/>
                                    </p:animMotion>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wipe(down)">
                                      <p:cBhvr>
                                        <p:cTn id="61" dur="500"/>
                                        <p:tgtEl>
                                          <p:spTgt spid="79"/>
                                        </p:tgtEl>
                                      </p:cBhvr>
                                    </p:animEffect>
                                  </p:childTnLst>
                                </p:cTn>
                              </p:par>
                            </p:childTnLst>
                          </p:cTn>
                        </p:par>
                        <p:par>
                          <p:cTn id="62" fill="hold">
                            <p:stCondLst>
                              <p:cond delay="6000"/>
                            </p:stCondLst>
                            <p:childTnLst>
                              <p:par>
                                <p:cTn id="63" presetID="1" presetClass="exit" presetSubtype="0" fill="hold" grpId="2" nodeType="afterEffect">
                                  <p:stCondLst>
                                    <p:cond delay="0"/>
                                  </p:stCondLst>
                                  <p:childTnLst>
                                    <p:set>
                                      <p:cBhvr>
                                        <p:cTn id="64" dur="1" fill="hold">
                                          <p:stCondLst>
                                            <p:cond delay="0"/>
                                          </p:stCondLst>
                                        </p:cTn>
                                        <p:tgtEl>
                                          <p:spTgt spid="170"/>
                                        </p:tgtEl>
                                        <p:attrNameLst>
                                          <p:attrName>style.visibility</p:attrName>
                                        </p:attrNameLst>
                                      </p:cBhvr>
                                      <p:to>
                                        <p:strVal val="hidden"/>
                                      </p:to>
                                    </p:set>
                                  </p:childTnLst>
                                </p:cTn>
                              </p:par>
                            </p:childTnLst>
                          </p:cTn>
                        </p:par>
                        <p:par>
                          <p:cTn id="65" fill="hold">
                            <p:stCondLst>
                              <p:cond delay="6000"/>
                            </p:stCondLst>
                            <p:childTnLst>
                              <p:par>
                                <p:cTn id="66" presetID="42" presetClass="path" presetSubtype="0" accel="50000" decel="50000" fill="hold" nodeType="afterEffect">
                                  <p:stCondLst>
                                    <p:cond delay="0"/>
                                  </p:stCondLst>
                                  <p:childTnLst>
                                    <p:animMotion origin="layout" path="M -3.95833E-6 -2.96296E-6 L 0.05847 -0.10509 " pathEditMode="relative" rAng="0" ptsTypes="AA">
                                      <p:cBhvr>
                                        <p:cTn id="67" dur="1000" fill="hold"/>
                                        <p:tgtEl>
                                          <p:spTgt spid="91"/>
                                        </p:tgtEl>
                                        <p:attrNameLst>
                                          <p:attrName>ppt_x</p:attrName>
                                          <p:attrName>ppt_y</p:attrName>
                                        </p:attrNameLst>
                                      </p:cBhvr>
                                      <p:rCtr x="2917" y="-5255"/>
                                    </p:animMotion>
                                  </p:childTnLst>
                                </p:cTn>
                              </p:par>
                              <p:par>
                                <p:cTn id="68" presetID="50" presetClass="path" presetSubtype="0" accel="50000" decel="50000" fill="hold" nodeType="withEffect">
                                  <p:stCondLst>
                                    <p:cond delay="0"/>
                                  </p:stCondLst>
                                  <p:childTnLst>
                                    <p:animMotion origin="layout" path="M 0 -3.7037E-7 L 0.03854 -3.7037E-7 C 0.05586 -3.7037E-7 0.07721 0.02963 0.07721 0.0537 L 0.07721 0.10764 " pathEditMode="relative" rAng="0" ptsTypes="AAAA">
                                      <p:cBhvr>
                                        <p:cTn id="69" dur="2000" fill="hold"/>
                                        <p:tgtEl>
                                          <p:spTgt spid="109"/>
                                        </p:tgtEl>
                                        <p:attrNameLst>
                                          <p:attrName>ppt_x</p:attrName>
                                          <p:attrName>ppt_y</p:attrName>
                                        </p:attrNameLst>
                                      </p:cBhvr>
                                      <p:rCtr x="3854" y="5370"/>
                                    </p:animMotion>
                                  </p:childTnLst>
                                </p:cTn>
                              </p:par>
                              <p:par>
                                <p:cTn id="70" presetID="42" presetClass="path" presetSubtype="0" accel="50000" decel="50000" fill="hold" nodeType="withEffect">
                                  <p:stCondLst>
                                    <p:cond delay="0"/>
                                  </p:stCondLst>
                                  <p:childTnLst>
                                    <p:animMotion origin="layout" path="M 4.58333E-6 -3.7037E-7 L -0.04714 -3.7037E-7 " pathEditMode="relative" rAng="0" ptsTypes="AA">
                                      <p:cBhvr>
                                        <p:cTn id="71" dur="1000" fill="hold"/>
                                        <p:tgtEl>
                                          <p:spTgt spid="115"/>
                                        </p:tgtEl>
                                        <p:attrNameLst>
                                          <p:attrName>ppt_x</p:attrName>
                                          <p:attrName>ppt_y</p:attrName>
                                        </p:attrNameLst>
                                      </p:cBhvr>
                                      <p:rCtr x="-2357" y="0"/>
                                    </p:animMotion>
                                  </p:childTnLst>
                                </p:cTn>
                              </p:par>
                              <p:par>
                                <p:cTn id="72" presetID="42" presetClass="path" presetSubtype="0" accel="50000" decel="50000" fill="hold" nodeType="withEffect">
                                  <p:stCondLst>
                                    <p:cond delay="0"/>
                                  </p:stCondLst>
                                  <p:childTnLst>
                                    <p:animMotion origin="layout" path="M -4.58333E-6 -3.7037E-7 L -0.04322 -3.7037E-7 " pathEditMode="relative" rAng="0" ptsTypes="AA">
                                      <p:cBhvr>
                                        <p:cTn id="73" dur="1000" fill="hold"/>
                                        <p:tgtEl>
                                          <p:spTgt spid="121"/>
                                        </p:tgtEl>
                                        <p:attrNameLst>
                                          <p:attrName>ppt_x</p:attrName>
                                          <p:attrName>ppt_y</p:attrName>
                                        </p:attrNameLst>
                                      </p:cBhvr>
                                      <p:rCtr x="-2161" y="0"/>
                                    </p:animMotion>
                                  </p:childTnLst>
                                </p:cTn>
                              </p:par>
                              <p:par>
                                <p:cTn id="74" presetID="42" presetClass="path" presetSubtype="0" accel="50000" decel="50000" fill="hold" nodeType="withEffect">
                                  <p:stCondLst>
                                    <p:cond delay="0"/>
                                  </p:stCondLst>
                                  <p:childTnLst>
                                    <p:animMotion origin="layout" path="M 2.5E-6 -3.7037E-7 L -0.04558 -3.7037E-7 " pathEditMode="relative" rAng="0" ptsTypes="AA">
                                      <p:cBhvr>
                                        <p:cTn id="75" dur="1000" fill="hold"/>
                                        <p:tgtEl>
                                          <p:spTgt spid="127"/>
                                        </p:tgtEl>
                                        <p:attrNameLst>
                                          <p:attrName>ppt_x</p:attrName>
                                          <p:attrName>ppt_y</p:attrName>
                                        </p:attrNameLst>
                                      </p:cBhvr>
                                      <p:rCtr x="-2279" y="0"/>
                                    </p:animMotion>
                                  </p:childTnLst>
                                </p:cTn>
                              </p:par>
                            </p:childTnLst>
                          </p:cTn>
                        </p:par>
                        <p:par>
                          <p:cTn id="76" fill="hold">
                            <p:stCondLst>
                              <p:cond delay="8000"/>
                            </p:stCondLst>
                            <p:childTnLst>
                              <p:par>
                                <p:cTn id="77" presetID="1" presetClass="entr" presetSubtype="0" fill="hold" grpId="2" nodeType="afterEffect">
                                  <p:stCondLst>
                                    <p:cond delay="0"/>
                                  </p:stCondLst>
                                  <p:childTnLst>
                                    <p:set>
                                      <p:cBhvr>
                                        <p:cTn id="78" dur="1" fill="hold">
                                          <p:stCondLst>
                                            <p:cond delay="0"/>
                                          </p:stCondLst>
                                        </p:cTn>
                                        <p:tgtEl>
                                          <p:spTgt spid="171"/>
                                        </p:tgtEl>
                                        <p:attrNameLst>
                                          <p:attrName>style.visibility</p:attrName>
                                        </p:attrNameLst>
                                      </p:cBhvr>
                                      <p:to>
                                        <p:strVal val="visible"/>
                                      </p:to>
                                    </p:set>
                                  </p:childTnLst>
                                </p:cTn>
                              </p:par>
                              <p:par>
                                <p:cTn id="79" presetID="42" presetClass="path" presetSubtype="0" accel="50000" decel="50000" fill="hold" grpId="0" nodeType="withEffect">
                                  <p:stCondLst>
                                    <p:cond delay="0"/>
                                  </p:stCondLst>
                                  <p:childTnLst>
                                    <p:animMotion origin="layout" path="M 3.95833E-6 2.96296E-6 L -0.07149 0.13958 " pathEditMode="relative" rAng="0" ptsTypes="AA">
                                      <p:cBhvr>
                                        <p:cTn id="80" dur="1000" fill="hold"/>
                                        <p:tgtEl>
                                          <p:spTgt spid="171"/>
                                        </p:tgtEl>
                                        <p:attrNameLst>
                                          <p:attrName>ppt_x</p:attrName>
                                          <p:attrName>ppt_y</p:attrName>
                                        </p:attrNameLst>
                                      </p:cBhvr>
                                      <p:rCtr x="-3581" y="6968"/>
                                    </p:animMotion>
                                  </p:childTnLst>
                                </p:cTn>
                              </p:par>
                            </p:childTnLst>
                          </p:cTn>
                        </p:par>
                        <p:par>
                          <p:cTn id="81" fill="hold">
                            <p:stCondLst>
                              <p:cond delay="9000"/>
                            </p:stCondLst>
                            <p:childTnLst>
                              <p:par>
                                <p:cTn id="82" presetID="1" presetClass="exit" presetSubtype="0" fill="hold" grpId="1" nodeType="afterEffect">
                                  <p:stCondLst>
                                    <p:cond delay="0"/>
                                  </p:stCondLst>
                                  <p:childTnLst>
                                    <p:set>
                                      <p:cBhvr>
                                        <p:cTn id="83" dur="1" fill="hold">
                                          <p:stCondLst>
                                            <p:cond delay="0"/>
                                          </p:stCondLst>
                                        </p:cTn>
                                        <p:tgtEl>
                                          <p:spTgt spid="171"/>
                                        </p:tgtEl>
                                        <p:attrNameLst>
                                          <p:attrName>style.visibility</p:attrName>
                                        </p:attrNameLst>
                                      </p:cBhvr>
                                      <p:to>
                                        <p:strVal val="hidden"/>
                                      </p:to>
                                    </p:set>
                                  </p:childTnLst>
                                </p:cTn>
                              </p:par>
                              <p:par>
                                <p:cTn id="84" presetID="10" presetClass="exit" presetSubtype="0" fill="hold" grpId="1" nodeType="withEffect">
                                  <p:stCondLst>
                                    <p:cond delay="0"/>
                                  </p:stCondLst>
                                  <p:childTnLst>
                                    <p:animEffect transition="out" filter="fade">
                                      <p:cBhvr>
                                        <p:cTn id="85" dur="500"/>
                                        <p:tgtEl>
                                          <p:spTgt spid="76"/>
                                        </p:tgtEl>
                                      </p:cBhvr>
                                    </p:animEffect>
                                    <p:set>
                                      <p:cBhvr>
                                        <p:cTn id="86" dur="1" fill="hold">
                                          <p:stCondLst>
                                            <p:cond delay="499"/>
                                          </p:stCondLst>
                                        </p:cTn>
                                        <p:tgtEl>
                                          <p:spTgt spid="76"/>
                                        </p:tgtEl>
                                        <p:attrNameLst>
                                          <p:attrName>style.visibility</p:attrName>
                                        </p:attrNameLst>
                                      </p:cBhvr>
                                      <p:to>
                                        <p:strVal val="hidden"/>
                                      </p:to>
                                    </p:set>
                                  </p:childTnLst>
                                </p:cTn>
                              </p:par>
                            </p:childTnLst>
                          </p:cTn>
                        </p:par>
                        <p:par>
                          <p:cTn id="87" fill="hold">
                            <p:stCondLst>
                              <p:cond delay="9500"/>
                            </p:stCondLst>
                            <p:childTnLst>
                              <p:par>
                                <p:cTn id="88" presetID="1" presetClass="entr" presetSubtype="0" fill="hold" grpId="2" nodeType="afterEffect">
                                  <p:stCondLst>
                                    <p:cond delay="0"/>
                                  </p:stCondLst>
                                  <p:childTnLst>
                                    <p:set>
                                      <p:cBhvr>
                                        <p:cTn id="89" dur="1" fill="hold">
                                          <p:stCondLst>
                                            <p:cond delay="0"/>
                                          </p:stCondLst>
                                        </p:cTn>
                                        <p:tgtEl>
                                          <p:spTgt spid="172"/>
                                        </p:tgtEl>
                                        <p:attrNameLst>
                                          <p:attrName>style.visibility</p:attrName>
                                        </p:attrNameLst>
                                      </p:cBhvr>
                                      <p:to>
                                        <p:strVal val="visible"/>
                                      </p:to>
                                    </p:set>
                                  </p:childTnLst>
                                </p:cTn>
                              </p:par>
                              <p:par>
                                <p:cTn id="90" presetID="42" presetClass="path" presetSubtype="0" accel="50000" decel="50000" fill="hold" grpId="0" nodeType="withEffect">
                                  <p:stCondLst>
                                    <p:cond delay="0"/>
                                  </p:stCondLst>
                                  <p:childTnLst>
                                    <p:animMotion origin="layout" path="M 3.95833E-6 -4.81481E-6 L -0.07552 0.14422 " pathEditMode="relative" rAng="0" ptsTypes="AA">
                                      <p:cBhvr>
                                        <p:cTn id="91" dur="1000" fill="hold"/>
                                        <p:tgtEl>
                                          <p:spTgt spid="172"/>
                                        </p:tgtEl>
                                        <p:attrNameLst>
                                          <p:attrName>ppt_x</p:attrName>
                                          <p:attrName>ppt_y</p:attrName>
                                        </p:attrNameLst>
                                      </p:cBhvr>
                                      <p:rCtr x="-3776" y="7199"/>
                                    </p:animMotion>
                                  </p:childTnLst>
                                </p:cTn>
                              </p:par>
                            </p:childTnLst>
                          </p:cTn>
                        </p:par>
                        <p:par>
                          <p:cTn id="92" fill="hold">
                            <p:stCondLst>
                              <p:cond delay="10500"/>
                            </p:stCondLst>
                            <p:childTnLst>
                              <p:par>
                                <p:cTn id="93" presetID="1" presetClass="exit" presetSubtype="0" fill="hold" grpId="1" nodeType="afterEffect">
                                  <p:stCondLst>
                                    <p:cond delay="0"/>
                                  </p:stCondLst>
                                  <p:childTnLst>
                                    <p:set>
                                      <p:cBhvr>
                                        <p:cTn id="94" dur="1" fill="hold">
                                          <p:stCondLst>
                                            <p:cond delay="0"/>
                                          </p:stCondLst>
                                        </p:cTn>
                                        <p:tgtEl>
                                          <p:spTgt spid="172"/>
                                        </p:tgtEl>
                                        <p:attrNameLst>
                                          <p:attrName>style.visibility</p:attrName>
                                        </p:attrNameLst>
                                      </p:cBhvr>
                                      <p:to>
                                        <p:strVal val="hidden"/>
                                      </p:to>
                                    </p:set>
                                  </p:childTnLst>
                                </p:cTn>
                              </p:par>
                              <p:par>
                                <p:cTn id="95" presetID="22" presetClass="exit" presetSubtype="4" fill="hold" grpId="1" nodeType="withEffect">
                                  <p:stCondLst>
                                    <p:cond delay="0"/>
                                  </p:stCondLst>
                                  <p:childTnLst>
                                    <p:animEffect transition="out" filter="wipe(down)">
                                      <p:cBhvr>
                                        <p:cTn id="96" dur="500"/>
                                        <p:tgtEl>
                                          <p:spTgt spid="77"/>
                                        </p:tgtEl>
                                      </p:cBhvr>
                                    </p:animEffect>
                                    <p:set>
                                      <p:cBhvr>
                                        <p:cTn id="97" dur="1" fill="hold">
                                          <p:stCondLst>
                                            <p:cond delay="499"/>
                                          </p:stCondLst>
                                        </p:cTn>
                                        <p:tgtEl>
                                          <p:spTgt spid="77"/>
                                        </p:tgtEl>
                                        <p:attrNameLst>
                                          <p:attrName>style.visibility</p:attrName>
                                        </p:attrNameLst>
                                      </p:cBhvr>
                                      <p:to>
                                        <p:strVal val="hidden"/>
                                      </p:to>
                                    </p:set>
                                  </p:childTnLst>
                                </p:cTn>
                              </p:par>
                            </p:childTnLst>
                          </p:cTn>
                        </p:par>
                        <p:par>
                          <p:cTn id="98" fill="hold">
                            <p:stCondLst>
                              <p:cond delay="11000"/>
                            </p:stCondLst>
                            <p:childTnLst>
                              <p:par>
                                <p:cTn id="99" presetID="1" presetClass="entr" presetSubtype="0" fill="hold" grpId="2" nodeType="afterEffect">
                                  <p:stCondLst>
                                    <p:cond delay="0"/>
                                  </p:stCondLst>
                                  <p:childTnLst>
                                    <p:set>
                                      <p:cBhvr>
                                        <p:cTn id="100" dur="1" fill="hold">
                                          <p:stCondLst>
                                            <p:cond delay="0"/>
                                          </p:stCondLst>
                                        </p:cTn>
                                        <p:tgtEl>
                                          <p:spTgt spid="173"/>
                                        </p:tgtEl>
                                        <p:attrNameLst>
                                          <p:attrName>style.visibility</p:attrName>
                                        </p:attrNameLst>
                                      </p:cBhvr>
                                      <p:to>
                                        <p:strVal val="visible"/>
                                      </p:to>
                                    </p:set>
                                  </p:childTnLst>
                                </p:cTn>
                              </p:par>
                              <p:par>
                                <p:cTn id="101" presetID="42" presetClass="path" presetSubtype="0" accel="50000" decel="50000" fill="hold" grpId="0" nodeType="withEffect">
                                  <p:stCondLst>
                                    <p:cond delay="0"/>
                                  </p:stCondLst>
                                  <p:childTnLst>
                                    <p:animMotion origin="layout" path="M 3.95833E-6 -2.59259E-6 L -0.07722 0.13334 " pathEditMode="relative" rAng="0" ptsTypes="AA">
                                      <p:cBhvr>
                                        <p:cTn id="102" dur="1000" fill="hold"/>
                                        <p:tgtEl>
                                          <p:spTgt spid="173"/>
                                        </p:tgtEl>
                                        <p:attrNameLst>
                                          <p:attrName>ppt_x</p:attrName>
                                          <p:attrName>ppt_y</p:attrName>
                                        </p:attrNameLst>
                                      </p:cBhvr>
                                      <p:rCtr x="-3867" y="6667"/>
                                    </p:animMotion>
                                  </p:childTnLst>
                                </p:cTn>
                              </p:par>
                            </p:childTnLst>
                          </p:cTn>
                        </p:par>
                        <p:par>
                          <p:cTn id="103" fill="hold">
                            <p:stCondLst>
                              <p:cond delay="12000"/>
                            </p:stCondLst>
                            <p:childTnLst>
                              <p:par>
                                <p:cTn id="104" presetID="1" presetClass="exit" presetSubtype="0" fill="hold" grpId="1" nodeType="afterEffect">
                                  <p:stCondLst>
                                    <p:cond delay="0"/>
                                  </p:stCondLst>
                                  <p:childTnLst>
                                    <p:set>
                                      <p:cBhvr>
                                        <p:cTn id="105" dur="1" fill="hold">
                                          <p:stCondLst>
                                            <p:cond delay="0"/>
                                          </p:stCondLst>
                                        </p:cTn>
                                        <p:tgtEl>
                                          <p:spTgt spid="173"/>
                                        </p:tgtEl>
                                        <p:attrNameLst>
                                          <p:attrName>style.visibility</p:attrName>
                                        </p:attrNameLst>
                                      </p:cBhvr>
                                      <p:to>
                                        <p:strVal val="hidden"/>
                                      </p:to>
                                    </p:set>
                                  </p:childTnLst>
                                </p:cTn>
                              </p:par>
                              <p:par>
                                <p:cTn id="106" presetID="22" presetClass="exit" presetSubtype="4" fill="hold" grpId="1" nodeType="withEffect">
                                  <p:stCondLst>
                                    <p:cond delay="0"/>
                                  </p:stCondLst>
                                  <p:childTnLst>
                                    <p:animEffect transition="out" filter="wipe(down)">
                                      <p:cBhvr>
                                        <p:cTn id="107" dur="500"/>
                                        <p:tgtEl>
                                          <p:spTgt spid="78"/>
                                        </p:tgtEl>
                                      </p:cBhvr>
                                    </p:animEffect>
                                    <p:set>
                                      <p:cBhvr>
                                        <p:cTn id="108" dur="1" fill="hold">
                                          <p:stCondLst>
                                            <p:cond delay="499"/>
                                          </p:stCondLst>
                                        </p:cTn>
                                        <p:tgtEl>
                                          <p:spTgt spid="78"/>
                                        </p:tgtEl>
                                        <p:attrNameLst>
                                          <p:attrName>style.visibility</p:attrName>
                                        </p:attrNameLst>
                                      </p:cBhvr>
                                      <p:to>
                                        <p:strVal val="hidden"/>
                                      </p:to>
                                    </p:set>
                                  </p:childTnLst>
                                </p:cTn>
                              </p:par>
                            </p:childTnLst>
                          </p:cTn>
                        </p:par>
                        <p:par>
                          <p:cTn id="109" fill="hold">
                            <p:stCondLst>
                              <p:cond delay="12500"/>
                            </p:stCondLst>
                            <p:childTnLst>
                              <p:par>
                                <p:cTn id="110" presetID="1" presetClass="entr" presetSubtype="0" fill="hold" grpId="2" nodeType="afterEffect">
                                  <p:stCondLst>
                                    <p:cond delay="0"/>
                                  </p:stCondLst>
                                  <p:childTnLst>
                                    <p:set>
                                      <p:cBhvr>
                                        <p:cTn id="111" dur="1" fill="hold">
                                          <p:stCondLst>
                                            <p:cond delay="0"/>
                                          </p:stCondLst>
                                        </p:cTn>
                                        <p:tgtEl>
                                          <p:spTgt spid="133"/>
                                        </p:tgtEl>
                                        <p:attrNameLst>
                                          <p:attrName>style.visibility</p:attrName>
                                        </p:attrNameLst>
                                      </p:cBhvr>
                                      <p:to>
                                        <p:strVal val="visible"/>
                                      </p:to>
                                    </p:set>
                                  </p:childTnLst>
                                </p:cTn>
                              </p:par>
                              <p:par>
                                <p:cTn id="112" presetID="42" presetClass="path" presetSubtype="0" accel="50000" decel="50000" fill="hold" grpId="0" nodeType="withEffect">
                                  <p:stCondLst>
                                    <p:cond delay="0"/>
                                  </p:stCondLst>
                                  <p:childTnLst>
                                    <p:animMotion origin="layout" path="M 3.75E-6 -3.7037E-7 L -0.18516 -0.26551 " pathEditMode="relative" rAng="0" ptsTypes="AA">
                                      <p:cBhvr>
                                        <p:cTn id="113" dur="1000" fill="hold"/>
                                        <p:tgtEl>
                                          <p:spTgt spid="133"/>
                                        </p:tgtEl>
                                        <p:attrNameLst>
                                          <p:attrName>ppt_x</p:attrName>
                                          <p:attrName>ppt_y</p:attrName>
                                        </p:attrNameLst>
                                      </p:cBhvr>
                                      <p:rCtr x="-9258" y="-13287"/>
                                    </p:animMotion>
                                  </p:childTnLst>
                                </p:cTn>
                              </p:par>
                            </p:childTnLst>
                          </p:cTn>
                        </p:par>
                        <p:par>
                          <p:cTn id="114" fill="hold">
                            <p:stCondLst>
                              <p:cond delay="13500"/>
                            </p:stCondLst>
                            <p:childTnLst>
                              <p:par>
                                <p:cTn id="115" presetID="1" presetClass="exit" presetSubtype="0" fill="hold" grpId="1" nodeType="afterEffect">
                                  <p:stCondLst>
                                    <p:cond delay="0"/>
                                  </p:stCondLst>
                                  <p:childTnLst>
                                    <p:set>
                                      <p:cBhvr>
                                        <p:cTn id="116" dur="1" fill="hold">
                                          <p:stCondLst>
                                            <p:cond delay="0"/>
                                          </p:stCondLst>
                                        </p:cTn>
                                        <p:tgtEl>
                                          <p:spTgt spid="133"/>
                                        </p:tgtEl>
                                        <p:attrNameLst>
                                          <p:attrName>style.visibility</p:attrName>
                                        </p:attrNameLst>
                                      </p:cBhvr>
                                      <p:to>
                                        <p:strVal val="hidden"/>
                                      </p:to>
                                    </p:set>
                                  </p:childTnLst>
                                </p:cTn>
                              </p:par>
                              <p:par>
                                <p:cTn id="117" presetID="22" presetClass="exit" presetSubtype="4" fill="hold" grpId="1" nodeType="withEffect">
                                  <p:stCondLst>
                                    <p:cond delay="0"/>
                                  </p:stCondLst>
                                  <p:childTnLst>
                                    <p:animEffect transition="out" filter="wipe(down)">
                                      <p:cBhvr>
                                        <p:cTn id="118" dur="500"/>
                                        <p:tgtEl>
                                          <p:spTgt spid="79"/>
                                        </p:tgtEl>
                                      </p:cBhvr>
                                    </p:animEffect>
                                    <p:set>
                                      <p:cBhvr>
                                        <p:cTn id="119" dur="1" fill="hold">
                                          <p:stCondLst>
                                            <p:cond delay="499"/>
                                          </p:stCondLst>
                                        </p:cTn>
                                        <p:tgtEl>
                                          <p:spTgt spid="79"/>
                                        </p:tgtEl>
                                        <p:attrNameLst>
                                          <p:attrName>style.visibility</p:attrName>
                                        </p:attrNameLst>
                                      </p:cBhvr>
                                      <p:to>
                                        <p:strVal val="hidden"/>
                                      </p:to>
                                    </p:set>
                                  </p:childTnLst>
                                </p:cTn>
                              </p:par>
                            </p:childTnLst>
                          </p:cTn>
                        </p:par>
                        <p:par>
                          <p:cTn id="120" fill="hold">
                            <p:stCondLst>
                              <p:cond delay="14000"/>
                            </p:stCondLst>
                            <p:childTnLst>
                              <p:par>
                                <p:cTn id="121" presetID="42" presetClass="path" presetSubtype="0" accel="50000" decel="50000" fill="hold" nodeType="afterEffect">
                                  <p:stCondLst>
                                    <p:cond delay="0"/>
                                  </p:stCondLst>
                                  <p:childTnLst>
                                    <p:animMotion origin="layout" path="M -3.33333E-6 2.96296E-6 L -0.02864 -0.10417 " pathEditMode="relative" rAng="0" ptsTypes="AA">
                                      <p:cBhvr>
                                        <p:cTn id="122" dur="1000" fill="hold"/>
                                        <p:tgtEl>
                                          <p:spTgt spid="97"/>
                                        </p:tgtEl>
                                        <p:attrNameLst>
                                          <p:attrName>ppt_x</p:attrName>
                                          <p:attrName>ppt_y</p:attrName>
                                        </p:attrNameLst>
                                      </p:cBhvr>
                                      <p:rCtr x="-1419" y="-4977"/>
                                    </p:animMotion>
                                  </p:childTnLst>
                                </p:cTn>
                              </p:par>
                              <p:par>
                                <p:cTn id="123" presetID="50" presetClass="path" presetSubtype="0" accel="50000" decel="50000" fill="hold" nodeType="withEffect">
                                  <p:stCondLst>
                                    <p:cond delay="0"/>
                                  </p:stCondLst>
                                  <p:childTnLst>
                                    <p:animMotion origin="layout" path="M 0.05847 -0.10509 L 0.0711 -0.10509 C 0.0767 -0.10509 0.08386 -0.07685 0.08386 -0.05347 L 0.08386 -0.00162 " pathEditMode="relative" rAng="0" ptsTypes="AAAA">
                                      <p:cBhvr>
                                        <p:cTn id="124" dur="1000" fill="hold"/>
                                        <p:tgtEl>
                                          <p:spTgt spid="91"/>
                                        </p:tgtEl>
                                        <p:attrNameLst>
                                          <p:attrName>ppt_x</p:attrName>
                                          <p:attrName>ppt_y</p:attrName>
                                        </p:attrNameLst>
                                      </p:cBhvr>
                                      <p:rCtr x="1263" y="5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77" grpId="0" animBg="1"/>
      <p:bldP spid="77" grpId="1" animBg="1"/>
      <p:bldP spid="78" grpId="0" animBg="1"/>
      <p:bldP spid="78" grpId="1" animBg="1"/>
      <p:bldP spid="79" grpId="0" animBg="1"/>
      <p:bldP spid="79" grpId="1" animBg="1"/>
      <p:bldP spid="153" grpId="0" animBg="1"/>
      <p:bldP spid="153" grpId="1" animBg="1"/>
      <p:bldP spid="153" grpId="2" animBg="1"/>
      <p:bldP spid="168" grpId="0" animBg="1"/>
      <p:bldP spid="168" grpId="1" animBg="1"/>
      <p:bldP spid="168" grpId="2" animBg="1"/>
      <p:bldP spid="169" grpId="0" animBg="1"/>
      <p:bldP spid="169" grpId="1" animBg="1"/>
      <p:bldP spid="169" grpId="2" animBg="1"/>
      <p:bldP spid="170" grpId="0" animBg="1"/>
      <p:bldP spid="170" grpId="1" animBg="1"/>
      <p:bldP spid="170" grpId="2" animBg="1"/>
      <p:bldP spid="171" grpId="0" animBg="1"/>
      <p:bldP spid="171" grpId="1" animBg="1"/>
      <p:bldP spid="171" grpId="2" animBg="1"/>
      <p:bldP spid="172" grpId="0" animBg="1"/>
      <p:bldP spid="172" grpId="1" animBg="1"/>
      <p:bldP spid="172" grpId="2" animBg="1"/>
      <p:bldP spid="173" grpId="0" animBg="1"/>
      <p:bldP spid="173" grpId="1" animBg="1"/>
      <p:bldP spid="173" grpId="2" animBg="1"/>
      <p:bldP spid="238" grpId="0" animBg="1"/>
      <p:bldP spid="238" grpId="1" animBg="1"/>
      <p:bldP spid="239" grpId="0" animBg="1"/>
      <p:bldP spid="239" grpId="1" animBg="1"/>
      <p:bldP spid="240" grpId="0" animBg="1"/>
      <p:bldP spid="240" grpId="1" animBg="1"/>
      <p:bldP spid="241" grpId="0" animBg="1"/>
      <p:bldP spid="133" grpId="0" animBg="1"/>
      <p:bldP spid="133" grpId="1" animBg="1"/>
      <p:bldP spid="133"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Up-Down Arrow 20">
            <a:extLst>
              <a:ext uri="{FF2B5EF4-FFF2-40B4-BE49-F238E27FC236}">
                <a16:creationId xmlns:a16="http://schemas.microsoft.com/office/drawing/2014/main" id="{A692E5C2-B8C6-BAF1-A9AB-9D0170AC74AC}"/>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p:txBody>
          <a:bodyPr/>
          <a:lstStyle/>
          <a:p>
            <a:r>
              <a:rPr lang="en-US"/>
              <a:t>Enforcing inter-thread PMO</a:t>
            </a:r>
            <a:endParaRPr lang="en-IN"/>
          </a:p>
        </p:txBody>
      </p:sp>
      <p:sp>
        <p:nvSpPr>
          <p:cNvPr id="25" name="Slide Number Placeholder 24">
            <a:extLst>
              <a:ext uri="{FF2B5EF4-FFF2-40B4-BE49-F238E27FC236}">
                <a16:creationId xmlns:a16="http://schemas.microsoft.com/office/drawing/2014/main" id="{77B175B3-2B0F-12FC-B907-1E2195CB2F96}"/>
              </a:ext>
            </a:extLst>
          </p:cNvPr>
          <p:cNvSpPr>
            <a:spLocks noGrp="1"/>
          </p:cNvSpPr>
          <p:nvPr>
            <p:ph type="sldNum" sz="quarter" idx="12"/>
          </p:nvPr>
        </p:nvSpPr>
        <p:spPr/>
        <p:txBody>
          <a:bodyPr/>
          <a:lstStyle/>
          <a:p>
            <a:fld id="{1836BD13-D94A-4E47-8520-ED1F8D0933CA}" type="slidenum">
              <a:rPr lang="en-IN" smtClean="0"/>
              <a:pPr/>
              <a:t>24</a:t>
            </a:fld>
            <a:endParaRPr lang="en-IN"/>
          </a:p>
        </p:txBody>
      </p:sp>
      <p:sp>
        <p:nvSpPr>
          <p:cNvPr id="4" name="Rounded Rectangle 3"/>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5" name="Rectangle 4"/>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6" name="Rectangle 5"/>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Up-Down Arrow 15"/>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Up-Down Arrow 16"/>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Up-Down Arrow 17"/>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Up-Down Arrow 18"/>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Up-Down Arrow 19"/>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Up-Down Arrow 22"/>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sp>
        <p:nvSpPr>
          <p:cNvPr id="26" name="Rectangle 25"/>
          <p:cNvSpPr/>
          <p:nvPr/>
        </p:nvSpPr>
        <p:spPr>
          <a:xfrm>
            <a:off x="3989987" y="4599590"/>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p:cNvSpPr/>
          <p:nvPr/>
        </p:nvSpPr>
        <p:spPr>
          <a:xfrm>
            <a:off x="3989987" y="4283142"/>
            <a:ext cx="1080000" cy="158604"/>
          </a:xfrm>
          <a:prstGeom prst="rect">
            <a:avLst/>
          </a:prstGeom>
          <a:pattFill prst="dkDnDiag">
            <a:fgClr>
              <a:schemeClr val="accent1">
                <a:lumMod val="5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p:cNvSpPr/>
          <p:nvPr/>
        </p:nvSpPr>
        <p:spPr>
          <a:xfrm>
            <a:off x="3989987" y="4441366"/>
            <a:ext cx="1080000" cy="158604"/>
          </a:xfrm>
          <a:prstGeom prst="rect">
            <a:avLst/>
          </a:prstGeom>
          <a:pattFill prst="dkDnDiag">
            <a:fgClr>
              <a:srgbClr val="FF0066"/>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Rectangle 28"/>
          <p:cNvSpPr/>
          <p:nvPr/>
        </p:nvSpPr>
        <p:spPr>
          <a:xfrm>
            <a:off x="3989987" y="4124918"/>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0" name="Group 29"/>
          <p:cNvGrpSpPr/>
          <p:nvPr/>
        </p:nvGrpSpPr>
        <p:grpSpPr>
          <a:xfrm>
            <a:off x="3377037" y="2935473"/>
            <a:ext cx="454818" cy="315502"/>
            <a:chOff x="7003191" y="3506670"/>
            <a:chExt cx="1583460" cy="2136484"/>
          </a:xfrm>
        </p:grpSpPr>
        <p:sp>
          <p:nvSpPr>
            <p:cNvPr id="3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917233" y="2931727"/>
            <a:ext cx="454818" cy="315502"/>
            <a:chOff x="7003191" y="3506670"/>
            <a:chExt cx="1583460" cy="2136484"/>
          </a:xfrm>
        </p:grpSpPr>
        <p:sp>
          <p:nvSpPr>
            <p:cNvPr id="3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4980652" y="2925719"/>
            <a:ext cx="454818" cy="315502"/>
            <a:chOff x="7003191" y="3506670"/>
            <a:chExt cx="1583460" cy="2136484"/>
          </a:xfrm>
        </p:grpSpPr>
        <p:sp>
          <p:nvSpPr>
            <p:cNvPr id="4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37607" y="2935606"/>
            <a:ext cx="454818" cy="315502"/>
            <a:chOff x="7003191" y="3506670"/>
            <a:chExt cx="1583460" cy="2136484"/>
          </a:xfrm>
        </p:grpSpPr>
        <p:sp>
          <p:nvSpPr>
            <p:cNvPr id="49"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973329" y="2211958"/>
            <a:ext cx="454818" cy="315502"/>
            <a:chOff x="7003191" y="3506670"/>
            <a:chExt cx="1583460" cy="2136484"/>
          </a:xfrm>
        </p:grpSpPr>
        <p:sp>
          <p:nvSpPr>
            <p:cNvPr id="55"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3547455" y="2211958"/>
            <a:ext cx="454818" cy="315502"/>
            <a:chOff x="7003191" y="3506670"/>
            <a:chExt cx="1583460" cy="2136484"/>
          </a:xfrm>
        </p:grpSpPr>
        <p:sp>
          <p:nvSpPr>
            <p:cNvPr id="6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4074561" y="2211958"/>
            <a:ext cx="454818" cy="315502"/>
            <a:chOff x="7003191" y="3506670"/>
            <a:chExt cx="1583460" cy="2136484"/>
          </a:xfrm>
        </p:grpSpPr>
        <p:sp>
          <p:nvSpPr>
            <p:cNvPr id="6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4631144" y="2211958"/>
            <a:ext cx="454818" cy="315502"/>
            <a:chOff x="7003191" y="3506670"/>
            <a:chExt cx="1583460" cy="2136484"/>
          </a:xfrm>
        </p:grpSpPr>
        <p:sp>
          <p:nvSpPr>
            <p:cNvPr id="7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Up-Down Arrow 78"/>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Diamond 79"/>
          <p:cNvSpPr/>
          <p:nvPr/>
        </p:nvSpPr>
        <p:spPr>
          <a:xfrm>
            <a:off x="409035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8" name="TextBox 107"/>
          <p:cNvSpPr txBox="1"/>
          <p:nvPr/>
        </p:nvSpPr>
        <p:spPr>
          <a:xfrm>
            <a:off x="7838614" y="2400162"/>
            <a:ext cx="1392455" cy="1200329"/>
          </a:xfrm>
          <a:prstGeom prst="rect">
            <a:avLst/>
          </a:prstGeom>
          <a:noFill/>
        </p:spPr>
        <p:txBody>
          <a:bodyPr wrap="square" rtlCol="0">
            <a:spAutoFit/>
          </a:bodyPr>
          <a:lstStyle/>
          <a:p>
            <a:pPr algn="ctr"/>
            <a:r>
              <a:rPr lang="en-US" err="1"/>
              <a:t>pX</a:t>
            </a:r>
            <a:r>
              <a:rPr lang="en-US"/>
              <a:t> = a</a:t>
            </a:r>
            <a:br>
              <a:rPr lang="en-US"/>
            </a:br>
            <a:r>
              <a:rPr lang="en-US" err="1"/>
              <a:t>pRel_blk</a:t>
            </a:r>
            <a:br>
              <a:rPr lang="en-US"/>
            </a:br>
            <a:r>
              <a:rPr lang="en-US"/>
              <a:t>(&amp;flag, 1)</a:t>
            </a:r>
          </a:p>
          <a:p>
            <a:pPr algn="ctr"/>
            <a:r>
              <a:rPr lang="en-US"/>
              <a:t>….. </a:t>
            </a:r>
            <a:endParaRPr lang="en-IN"/>
          </a:p>
        </p:txBody>
      </p:sp>
      <p:sp>
        <p:nvSpPr>
          <p:cNvPr id="109" name="TextBox 108"/>
          <p:cNvSpPr txBox="1"/>
          <p:nvPr/>
        </p:nvSpPr>
        <p:spPr>
          <a:xfrm>
            <a:off x="9110538" y="3288675"/>
            <a:ext cx="2118732" cy="923330"/>
          </a:xfrm>
          <a:prstGeom prst="rect">
            <a:avLst/>
          </a:prstGeom>
          <a:noFill/>
        </p:spPr>
        <p:txBody>
          <a:bodyPr wrap="square" rtlCol="0">
            <a:spAutoFit/>
          </a:bodyPr>
          <a:lstStyle/>
          <a:p>
            <a:pPr algn="ctr"/>
            <a:r>
              <a:rPr lang="en-IN"/>
              <a:t>while (</a:t>
            </a:r>
            <a:r>
              <a:rPr lang="en-IN" err="1"/>
              <a:t>pAcq_blk</a:t>
            </a:r>
            <a:br>
              <a:rPr lang="en-IN"/>
            </a:br>
            <a:r>
              <a:rPr lang="en-IN"/>
              <a:t>(&amp;flag) == 0) {}</a:t>
            </a:r>
            <a:endParaRPr lang="en-US"/>
          </a:p>
          <a:p>
            <a:pPr algn="ctr"/>
            <a:r>
              <a:rPr lang="en-US" err="1"/>
              <a:t>pY</a:t>
            </a:r>
            <a:r>
              <a:rPr lang="en-US"/>
              <a:t> = </a:t>
            </a:r>
            <a:r>
              <a:rPr lang="en-US" err="1"/>
              <a:t>pX</a:t>
            </a:r>
            <a:r>
              <a:rPr lang="en-US"/>
              <a:t> </a:t>
            </a:r>
            <a:endParaRPr lang="en-IN"/>
          </a:p>
        </p:txBody>
      </p:sp>
      <p:grpSp>
        <p:nvGrpSpPr>
          <p:cNvPr id="111" name="Group 110"/>
          <p:cNvGrpSpPr/>
          <p:nvPr/>
        </p:nvGrpSpPr>
        <p:grpSpPr>
          <a:xfrm>
            <a:off x="8243448" y="2067580"/>
            <a:ext cx="454818" cy="315502"/>
            <a:chOff x="7003191" y="3506670"/>
            <a:chExt cx="1583460" cy="2136484"/>
          </a:xfrm>
        </p:grpSpPr>
        <p:sp>
          <p:nvSpPr>
            <p:cNvPr id="11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0075409" y="2090530"/>
            <a:ext cx="454818" cy="315502"/>
            <a:chOff x="7003191" y="3506670"/>
            <a:chExt cx="1583460" cy="2136484"/>
          </a:xfrm>
        </p:grpSpPr>
        <p:sp>
          <p:nvSpPr>
            <p:cNvPr id="11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ight Arrow 122"/>
          <p:cNvSpPr/>
          <p:nvPr/>
        </p:nvSpPr>
        <p:spPr>
          <a:xfrm>
            <a:off x="7640614" y="2518348"/>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4" name="Right Arrow 123"/>
          <p:cNvSpPr/>
          <p:nvPr/>
        </p:nvSpPr>
        <p:spPr>
          <a:xfrm>
            <a:off x="8912538" y="3582901"/>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Right Arrow 124"/>
          <p:cNvSpPr/>
          <p:nvPr/>
        </p:nvSpPr>
        <p:spPr>
          <a:xfrm>
            <a:off x="7640614" y="2925224"/>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7" name="Right Arrow 126"/>
          <p:cNvSpPr/>
          <p:nvPr/>
        </p:nvSpPr>
        <p:spPr>
          <a:xfrm>
            <a:off x="8912538" y="3950253"/>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9" name="Rounded Rectangle 128"/>
          <p:cNvSpPr/>
          <p:nvPr/>
        </p:nvSpPr>
        <p:spPr>
          <a:xfrm>
            <a:off x="3917233" y="4084570"/>
            <a:ext cx="1205010" cy="234128"/>
          </a:xfrm>
          <a:prstGeom prst="roundRect">
            <a:avLst/>
          </a:prstGeom>
          <a:no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0" name="TextBox 129"/>
          <p:cNvSpPr txBox="1"/>
          <p:nvPr/>
        </p:nvSpPr>
        <p:spPr>
          <a:xfrm>
            <a:off x="5122243" y="4027339"/>
            <a:ext cx="632353" cy="369332"/>
          </a:xfrm>
          <a:prstGeom prst="rect">
            <a:avLst/>
          </a:prstGeom>
          <a:noFill/>
        </p:spPr>
        <p:txBody>
          <a:bodyPr wrap="none" rtlCol="0">
            <a:spAutoFit/>
          </a:bodyPr>
          <a:lstStyle/>
          <a:p>
            <a:r>
              <a:rPr lang="en-US"/>
              <a:t>Evict</a:t>
            </a:r>
            <a:endParaRPr lang="en-IN"/>
          </a:p>
        </p:txBody>
      </p:sp>
      <p:sp>
        <p:nvSpPr>
          <p:cNvPr id="131" name="Down Arrow 130"/>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132" name="Diamond 131"/>
          <p:cNvSpPr/>
          <p:nvPr/>
        </p:nvSpPr>
        <p:spPr>
          <a:xfrm>
            <a:off x="4234283" y="3005381"/>
            <a:ext cx="144000" cy="144000"/>
          </a:xfrm>
          <a:prstGeom prst="diamond">
            <a:avLst/>
          </a:prstGeom>
          <a:pattFill prst="dkDnDiag">
            <a:fgClr>
              <a:srgbClr val="FF0066"/>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Diamond 132"/>
          <p:cNvSpPr/>
          <p:nvPr/>
        </p:nvSpPr>
        <p:spPr>
          <a:xfrm>
            <a:off x="4517784" y="3011342"/>
            <a:ext cx="144000" cy="144000"/>
          </a:xfrm>
          <a:prstGeom prst="diamond">
            <a:avLst/>
          </a:prstGeom>
          <a:pattFill prst="dkDnDiag">
            <a:fgClr>
              <a:schemeClr val="accent1">
                <a:lumMod val="5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4" name="Diamond 133"/>
          <p:cNvSpPr/>
          <p:nvPr/>
        </p:nvSpPr>
        <p:spPr>
          <a:xfrm>
            <a:off x="4661717" y="3011340"/>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Multiply 21"/>
          <p:cNvSpPr/>
          <p:nvPr/>
        </p:nvSpPr>
        <p:spPr>
          <a:xfrm>
            <a:off x="5114239" y="3965170"/>
            <a:ext cx="597124" cy="515020"/>
          </a:xfrm>
          <a:prstGeom prst="mathMultiply">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81" name="Curved Connector 80">
            <a:extLst>
              <a:ext uri="{FF2B5EF4-FFF2-40B4-BE49-F238E27FC236}">
                <a16:creationId xmlns:a16="http://schemas.microsoft.com/office/drawing/2014/main" id="{3585956C-D0B6-CDDD-5DB1-060808826081}"/>
              </a:ext>
            </a:extLst>
          </p:cNvPr>
          <p:cNvCxnSpPr>
            <a:cxnSpLocks/>
            <a:stCxn id="29" idx="1"/>
            <a:endCxn id="26" idx="1"/>
          </p:cNvCxnSpPr>
          <p:nvPr/>
        </p:nvCxnSpPr>
        <p:spPr>
          <a:xfrm rot="10800000" flipV="1">
            <a:off x="3989987" y="4204220"/>
            <a:ext cx="12700" cy="474672"/>
          </a:xfrm>
          <a:prstGeom prst="curvedConnector3">
            <a:avLst>
              <a:gd name="adj1" fmla="val 18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Tree>
    <p:custDataLst>
      <p:tags r:id="rId1"/>
    </p:custDataLst>
    <p:extLst>
      <p:ext uri="{BB962C8B-B14F-4D97-AF65-F5344CB8AC3E}">
        <p14:creationId xmlns:p14="http://schemas.microsoft.com/office/powerpoint/2010/main" val="49814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42" presetClass="path" presetSubtype="0" accel="50000" decel="50000" fill="hold" grpId="1" nodeType="withEffect">
                                  <p:stCondLst>
                                    <p:cond delay="0"/>
                                  </p:stCondLst>
                                  <p:childTnLst>
                                    <p:animMotion origin="layout" path="M 3.75E-6 -1.11111E-6 L -0.00065 0.14977 " pathEditMode="relative" rAng="0" ptsTypes="AA">
                                      <p:cBhvr>
                                        <p:cTn id="8" dur="1000" fill="hold"/>
                                        <p:tgtEl>
                                          <p:spTgt spid="80"/>
                                        </p:tgtEl>
                                        <p:attrNameLst>
                                          <p:attrName>ppt_x</p:attrName>
                                          <p:attrName>ppt_y</p:attrName>
                                        </p:attrNameLst>
                                      </p:cBhvr>
                                      <p:rCtr x="-39" y="7477"/>
                                    </p:animMotion>
                                  </p:childTnLst>
                                </p:cTn>
                              </p:par>
                              <p:par>
                                <p:cTn id="9" presetID="2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down)">
                                      <p:cBhvr>
                                        <p:cTn id="11" dur="500"/>
                                        <p:tgtEl>
                                          <p:spTgt spid="26"/>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23"/>
                                        </p:tgtEl>
                                        <p:attrNameLst>
                                          <p:attrName>style.visibility</p:attrName>
                                        </p:attrNameLst>
                                      </p:cBhvr>
                                      <p:to>
                                        <p:strVal val="visible"/>
                                      </p:to>
                                    </p:set>
                                  </p:childTnLst>
                                </p:cTn>
                              </p:par>
                            </p:childTnLst>
                          </p:cTn>
                        </p:par>
                        <p:par>
                          <p:cTn id="14" fill="hold">
                            <p:stCondLst>
                              <p:cond delay="1000"/>
                            </p:stCondLst>
                            <p:childTnLst>
                              <p:par>
                                <p:cTn id="15" presetID="1" presetClass="exit" presetSubtype="0" fill="hold" grpId="2" nodeType="afterEffect">
                                  <p:stCondLst>
                                    <p:cond delay="0"/>
                                  </p:stCondLst>
                                  <p:childTnLst>
                                    <p:set>
                                      <p:cBhvr>
                                        <p:cTn id="16" dur="1" fill="hold">
                                          <p:stCondLst>
                                            <p:cond delay="0"/>
                                          </p:stCondLst>
                                        </p:cTn>
                                        <p:tgtEl>
                                          <p:spTgt spid="80"/>
                                        </p:tgtEl>
                                        <p:attrNameLst>
                                          <p:attrName>style.visibility</p:attrName>
                                        </p:attrNameLst>
                                      </p:cBhvr>
                                      <p:to>
                                        <p:strVal val="hidden"/>
                                      </p:to>
                                    </p:se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1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123"/>
                                        </p:tgtEl>
                                        <p:attrNameLst>
                                          <p:attrName>style.visibility</p:attrName>
                                        </p:attrNameLst>
                                      </p:cBhvr>
                                      <p:to>
                                        <p:strVal val="hidden"/>
                                      </p:to>
                                    </p:set>
                                  </p:childTnLst>
                                </p:cTn>
                              </p:par>
                              <p:par>
                                <p:cTn id="24" presetID="42" presetClass="path" presetSubtype="0" accel="50000" decel="50000" fill="hold" grpId="1" nodeType="withEffect">
                                  <p:stCondLst>
                                    <p:cond delay="0"/>
                                  </p:stCondLst>
                                  <p:childTnLst>
                                    <p:animMotion origin="layout" path="M 5E-6 -1.11111E-6 L -0.00065 0.14977 " pathEditMode="relative" rAng="0" ptsTypes="AA">
                                      <p:cBhvr>
                                        <p:cTn id="25" dur="1000" fill="hold"/>
                                        <p:tgtEl>
                                          <p:spTgt spid="132"/>
                                        </p:tgtEl>
                                        <p:attrNameLst>
                                          <p:attrName>ppt_x</p:attrName>
                                          <p:attrName>ppt_y</p:attrName>
                                        </p:attrNameLst>
                                      </p:cBhvr>
                                      <p:rCtr x="-39" y="7477"/>
                                    </p:animMotion>
                                  </p:childTnLst>
                                </p:cTn>
                              </p:par>
                            </p:childTnLst>
                          </p:cTn>
                        </p:par>
                        <p:par>
                          <p:cTn id="26" fill="hold">
                            <p:stCondLst>
                              <p:cond delay="2000"/>
                            </p:stCondLst>
                            <p:childTnLst>
                              <p:par>
                                <p:cTn id="27" presetID="1" presetClass="exit" presetSubtype="0" fill="hold" grpId="2" nodeType="afterEffect">
                                  <p:stCondLst>
                                    <p:cond delay="0"/>
                                  </p:stCondLst>
                                  <p:childTnLst>
                                    <p:set>
                                      <p:cBhvr>
                                        <p:cTn id="28" dur="1" fill="hold">
                                          <p:stCondLst>
                                            <p:cond delay="0"/>
                                          </p:stCondLst>
                                        </p:cTn>
                                        <p:tgtEl>
                                          <p:spTgt spid="132"/>
                                        </p:tgtEl>
                                        <p:attrNameLst>
                                          <p:attrName>style.visibility</p:attrName>
                                        </p:attrNameLst>
                                      </p:cBhvr>
                                      <p:to>
                                        <p:strVal val="hidden"/>
                                      </p:to>
                                    </p:set>
                                  </p:childTnLst>
                                </p:cTn>
                              </p:par>
                              <p:par>
                                <p:cTn id="29" presetID="22" presetClass="entr" presetSubtype="4"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down)">
                                      <p:cBhvr>
                                        <p:cTn id="31" dur="500"/>
                                        <p:tgtEl>
                                          <p:spTgt spid="28"/>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13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24"/>
                                        </p:tgtEl>
                                        <p:attrNameLst>
                                          <p:attrName>style.visibility</p:attrName>
                                        </p:attrNameLst>
                                      </p:cBhvr>
                                      <p:to>
                                        <p:strVal val="visible"/>
                                      </p:to>
                                    </p:set>
                                  </p:childTnLst>
                                </p:cTn>
                              </p:par>
                              <p:par>
                                <p:cTn id="36" presetID="1" presetClass="exit" presetSubtype="0" fill="hold" grpId="1" nodeType="withEffect">
                                  <p:stCondLst>
                                    <p:cond delay="0"/>
                                  </p:stCondLst>
                                  <p:childTnLst>
                                    <p:set>
                                      <p:cBhvr>
                                        <p:cTn id="37" dur="1" fill="hold">
                                          <p:stCondLst>
                                            <p:cond delay="0"/>
                                          </p:stCondLst>
                                        </p:cTn>
                                        <p:tgtEl>
                                          <p:spTgt spid="125"/>
                                        </p:tgtEl>
                                        <p:attrNameLst>
                                          <p:attrName>style.visibility</p:attrName>
                                        </p:attrNameLst>
                                      </p:cBhvr>
                                      <p:to>
                                        <p:strVal val="hidden"/>
                                      </p:to>
                                    </p:set>
                                  </p:childTnLst>
                                </p:cTn>
                              </p:par>
                              <p:par>
                                <p:cTn id="38" presetID="42" presetClass="path" presetSubtype="0" accel="50000" decel="50000" fill="hold" grpId="1" nodeType="withEffect">
                                  <p:stCondLst>
                                    <p:cond delay="0"/>
                                  </p:stCondLst>
                                  <p:childTnLst>
                                    <p:animMotion origin="layout" path="M -2.29167E-6 2.96296E-6 L -0.00065 0.14977 " pathEditMode="relative" rAng="0" ptsTypes="AA">
                                      <p:cBhvr>
                                        <p:cTn id="39" dur="1000" fill="hold"/>
                                        <p:tgtEl>
                                          <p:spTgt spid="133"/>
                                        </p:tgtEl>
                                        <p:attrNameLst>
                                          <p:attrName>ppt_x</p:attrName>
                                          <p:attrName>ppt_y</p:attrName>
                                        </p:attrNameLst>
                                      </p:cBhvr>
                                      <p:rCtr x="-39" y="7477"/>
                                    </p:animMotion>
                                  </p:childTnLst>
                                </p:cTn>
                              </p:par>
                            </p:childTnLst>
                          </p:cTn>
                        </p:par>
                        <p:par>
                          <p:cTn id="40" fill="hold">
                            <p:stCondLst>
                              <p:cond delay="3000"/>
                            </p:stCondLst>
                            <p:childTnLst>
                              <p:par>
                                <p:cTn id="41" presetID="1" presetClass="exit" presetSubtype="0" fill="hold" grpId="2" nodeType="afterEffect">
                                  <p:stCondLst>
                                    <p:cond delay="0"/>
                                  </p:stCondLst>
                                  <p:childTnLst>
                                    <p:set>
                                      <p:cBhvr>
                                        <p:cTn id="42" dur="1" fill="hold">
                                          <p:stCondLst>
                                            <p:cond delay="0"/>
                                          </p:stCondLst>
                                        </p:cTn>
                                        <p:tgtEl>
                                          <p:spTgt spid="133"/>
                                        </p:tgtEl>
                                        <p:attrNameLst>
                                          <p:attrName>style.visibility</p:attrName>
                                        </p:attrNameLst>
                                      </p:cBhvr>
                                      <p:to>
                                        <p:strVal val="hidden"/>
                                      </p:to>
                                    </p:set>
                                  </p:childTnLst>
                                </p:cTn>
                              </p:par>
                              <p:par>
                                <p:cTn id="43" presetID="22" presetClass="entr" presetSubtype="4"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down)">
                                      <p:cBhvr>
                                        <p:cTn id="45" dur="500"/>
                                        <p:tgtEl>
                                          <p:spTgt spid="27"/>
                                        </p:tgtEl>
                                      </p:cBhvr>
                                    </p:animEffect>
                                  </p:child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2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42" presetClass="path" presetSubtype="0" accel="50000" decel="50000" fill="hold" grpId="1" nodeType="withEffect">
                                  <p:stCondLst>
                                    <p:cond delay="0"/>
                                  </p:stCondLst>
                                  <p:childTnLst>
                                    <p:animMotion origin="layout" path="M -1.25E-6 2.96296E-6 L -0.00065 0.14977 " pathEditMode="relative" rAng="0" ptsTypes="AA">
                                      <p:cBhvr>
                                        <p:cTn id="54" dur="1000" fill="hold"/>
                                        <p:tgtEl>
                                          <p:spTgt spid="134"/>
                                        </p:tgtEl>
                                        <p:attrNameLst>
                                          <p:attrName>ppt_x</p:attrName>
                                          <p:attrName>ppt_y</p:attrName>
                                        </p:attrNameLst>
                                      </p:cBhvr>
                                      <p:rCtr x="-39" y="7477"/>
                                    </p:animMotion>
                                  </p:childTnLst>
                                </p:cTn>
                              </p:par>
                            </p:childTnLst>
                          </p:cTn>
                        </p:par>
                        <p:par>
                          <p:cTn id="55" fill="hold">
                            <p:stCondLst>
                              <p:cond delay="4500"/>
                            </p:stCondLst>
                            <p:childTnLst>
                              <p:par>
                                <p:cTn id="56" presetID="1" presetClass="exit" presetSubtype="0" fill="hold" grpId="2" nodeType="afterEffect">
                                  <p:stCondLst>
                                    <p:cond delay="0"/>
                                  </p:stCondLst>
                                  <p:childTnLst>
                                    <p:set>
                                      <p:cBhvr>
                                        <p:cTn id="57" dur="1" fill="hold">
                                          <p:stCondLst>
                                            <p:cond delay="0"/>
                                          </p:stCondLst>
                                        </p:cTn>
                                        <p:tgtEl>
                                          <p:spTgt spid="134"/>
                                        </p:tgtEl>
                                        <p:attrNameLst>
                                          <p:attrName>style.visibility</p:attrName>
                                        </p:attrNameLst>
                                      </p:cBhvr>
                                      <p:to>
                                        <p:strVal val="hidden"/>
                                      </p:to>
                                    </p:set>
                                  </p:childTnLst>
                                </p:cTn>
                              </p:par>
                              <p:par>
                                <p:cTn id="58" presetID="22" presetClass="entr" presetSubtype="4"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wipe(down)">
                                      <p:cBhvr>
                                        <p:cTn id="60" dur="500"/>
                                        <p:tgtEl>
                                          <p:spTgt spid="29"/>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29"/>
                                        </p:tgtEl>
                                        <p:attrNameLst>
                                          <p:attrName>style.visibility</p:attrName>
                                        </p:attrNameLst>
                                      </p:cBhvr>
                                      <p:to>
                                        <p:strVal val="visible"/>
                                      </p:to>
                                    </p:set>
                                    <p:animEffect transition="in" filter="wipe(left)">
                                      <p:cBhvr>
                                        <p:cTn id="63" dur="500"/>
                                        <p:tgtEl>
                                          <p:spTgt spid="129"/>
                                        </p:tgtEl>
                                      </p:cBhvr>
                                    </p:animEffect>
                                  </p:childTnLst>
                                </p:cTn>
                              </p:par>
                            </p:childTnLst>
                          </p:cTn>
                        </p:par>
                        <p:par>
                          <p:cTn id="64" fill="hold">
                            <p:stCondLst>
                              <p:cond delay="5000"/>
                            </p:stCondLst>
                            <p:childTnLst>
                              <p:par>
                                <p:cTn id="65" presetID="1" presetClass="entr" presetSubtype="0" fill="hold" grpId="0" nodeType="afterEffect">
                                  <p:stCondLst>
                                    <p:cond delay="0"/>
                                  </p:stCondLst>
                                  <p:childTnLst>
                                    <p:set>
                                      <p:cBhvr>
                                        <p:cTn id="66" dur="1" fill="hold">
                                          <p:stCondLst>
                                            <p:cond delay="0"/>
                                          </p:stCondLst>
                                        </p:cTn>
                                        <p:tgtEl>
                                          <p:spTgt spid="130"/>
                                        </p:tgtEl>
                                        <p:attrNameLst>
                                          <p:attrName>style.visibility</p:attrName>
                                        </p:attrNameLst>
                                      </p:cBhvr>
                                      <p:to>
                                        <p:strVal val="visible"/>
                                      </p:to>
                                    </p:set>
                                  </p:childTnLst>
                                </p:cTn>
                              </p:par>
                            </p:childTnLst>
                          </p:cTn>
                        </p:par>
                        <p:par>
                          <p:cTn id="67" fill="hold">
                            <p:stCondLst>
                              <p:cond delay="5000"/>
                            </p:stCondLst>
                            <p:childTnLst>
                              <p:par>
                                <p:cTn id="68" presetID="22" presetClass="entr" presetSubtype="1" fill="hold" nodeType="afterEffect">
                                  <p:stCondLst>
                                    <p:cond delay="0"/>
                                  </p:stCondLst>
                                  <p:childTnLst>
                                    <p:set>
                                      <p:cBhvr>
                                        <p:cTn id="69" dur="1" fill="hold">
                                          <p:stCondLst>
                                            <p:cond delay="0"/>
                                          </p:stCondLst>
                                        </p:cTn>
                                        <p:tgtEl>
                                          <p:spTgt spid="81"/>
                                        </p:tgtEl>
                                        <p:attrNameLst>
                                          <p:attrName>style.visibility</p:attrName>
                                        </p:attrNameLst>
                                      </p:cBhvr>
                                      <p:to>
                                        <p:strVal val="visible"/>
                                      </p:to>
                                    </p:set>
                                    <p:animEffect transition="in" filter="wipe(up)">
                                      <p:cBhvr>
                                        <p:cTn id="70" dur="500"/>
                                        <p:tgtEl>
                                          <p:spTgt spid="81"/>
                                        </p:tgtEl>
                                      </p:cBhvr>
                                    </p:animEffec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nodeType="clickEffect">
                                  <p:stCondLst>
                                    <p:cond delay="0"/>
                                  </p:stCondLst>
                                  <p:childTnLst>
                                    <p:animMotion origin="layout" path="M -2.08333E-6 4.07407E-6 L 0.01485 -0.10579 " pathEditMode="relative" rAng="0" ptsTypes="AA">
                                      <p:cBhvr>
                                        <p:cTn id="74" dur="1000" fill="hold"/>
                                        <p:tgtEl>
                                          <p:spTgt spid="48"/>
                                        </p:tgtEl>
                                        <p:attrNameLst>
                                          <p:attrName>ppt_x</p:attrName>
                                          <p:attrName>ppt_y</p:attrName>
                                        </p:attrNameLst>
                                      </p:cBhvr>
                                      <p:rCtr x="742" y="-5301"/>
                                    </p:animMotion>
                                  </p:childTnLst>
                                </p:cTn>
                              </p:par>
                              <p:par>
                                <p:cTn id="75" presetID="42" presetClass="path" presetSubtype="0" accel="50000" decel="50000" fill="hold" nodeType="withEffect">
                                  <p:stCondLst>
                                    <p:cond delay="0"/>
                                  </p:stCondLst>
                                  <p:childTnLst>
                                    <p:animMotion origin="layout" path="M 2.5E-6 -3.7037E-7 L -0.04518 0.00023 " pathEditMode="relative" rAng="0" ptsTypes="AA">
                                      <p:cBhvr>
                                        <p:cTn id="76" dur="1000" fill="hold"/>
                                        <p:tgtEl>
                                          <p:spTgt spid="72"/>
                                        </p:tgtEl>
                                        <p:attrNameLst>
                                          <p:attrName>ppt_x</p:attrName>
                                          <p:attrName>ppt_y</p:attrName>
                                        </p:attrNameLst>
                                      </p:cBhvr>
                                      <p:rCtr x="-2266" y="0"/>
                                    </p:animMotion>
                                  </p:childTnLst>
                                </p:cTn>
                              </p:par>
                              <p:par>
                                <p:cTn id="77" presetID="42" presetClass="path" presetSubtype="0" accel="50000" decel="50000" fill="hold" nodeType="withEffect">
                                  <p:stCondLst>
                                    <p:cond delay="0"/>
                                  </p:stCondLst>
                                  <p:childTnLst>
                                    <p:animMotion origin="layout" path="M -4.58333E-6 -3.7037E-7 L -0.04322 -0.00116 " pathEditMode="relative" rAng="0" ptsTypes="AA">
                                      <p:cBhvr>
                                        <p:cTn id="78" dur="1000" fill="hold"/>
                                        <p:tgtEl>
                                          <p:spTgt spid="66"/>
                                        </p:tgtEl>
                                        <p:attrNameLst>
                                          <p:attrName>ppt_x</p:attrName>
                                          <p:attrName>ppt_y</p:attrName>
                                        </p:attrNameLst>
                                      </p:cBhvr>
                                      <p:rCtr x="-2161" y="-69"/>
                                    </p:animMotion>
                                  </p:childTnLst>
                                </p:cTn>
                              </p:par>
                              <p:par>
                                <p:cTn id="79" presetID="42" presetClass="path" presetSubtype="0" accel="50000" decel="50000" fill="hold" nodeType="withEffect">
                                  <p:stCondLst>
                                    <p:cond delay="0"/>
                                  </p:stCondLst>
                                  <p:childTnLst>
                                    <p:animMotion origin="layout" path="M 4.58333E-6 -3.7037E-7 L -0.04701 -0.00023 " pathEditMode="relative" rAng="0" ptsTypes="AA">
                                      <p:cBhvr>
                                        <p:cTn id="80" dur="1000" fill="hold"/>
                                        <p:tgtEl>
                                          <p:spTgt spid="60"/>
                                        </p:tgtEl>
                                        <p:attrNameLst>
                                          <p:attrName>ppt_x</p:attrName>
                                          <p:attrName>ppt_y</p:attrName>
                                        </p:attrNameLst>
                                      </p:cBhvr>
                                      <p:rCtr x="-2357" y="-23"/>
                                    </p:animMotion>
                                  </p:childTnLst>
                                </p:cTn>
                              </p:par>
                              <p:par>
                                <p:cTn id="81" presetID="50" presetClass="path" presetSubtype="0" accel="50000" decel="50000" fill="hold" nodeType="withEffect">
                                  <p:stCondLst>
                                    <p:cond delay="0"/>
                                  </p:stCondLst>
                                  <p:childTnLst>
                                    <p:animMotion origin="layout" path="M 0.00013 -0.00023 L 0.05964 -0.00023 C 0.08633 -0.00023 0.11927 0.02894 0.11927 0.05278 L 0.11927 0.10579 " pathEditMode="relative" rAng="0" ptsTypes="AAAA">
                                      <p:cBhvr>
                                        <p:cTn id="82" dur="1000" fill="hold"/>
                                        <p:tgtEl>
                                          <p:spTgt spid="54"/>
                                        </p:tgtEl>
                                        <p:attrNameLst>
                                          <p:attrName>ppt_x</p:attrName>
                                          <p:attrName>ppt_y</p:attrName>
                                        </p:attrNameLst>
                                      </p:cBhvr>
                                      <p:rCtr x="5951" y="5301"/>
                                    </p:animMotion>
                                  </p:childTnLst>
                                </p:cTn>
                              </p:par>
                              <p:par>
                                <p:cTn id="83" presetID="1" presetClass="entr" presetSubtype="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80" grpId="0" animBg="1"/>
      <p:bldP spid="80" grpId="1" animBg="1"/>
      <p:bldP spid="80" grpId="2" animBg="1"/>
      <p:bldP spid="123" grpId="0" animBg="1"/>
      <p:bldP spid="123" grpId="1" animBg="1"/>
      <p:bldP spid="124" grpId="0" animBg="1"/>
      <p:bldP spid="124" grpId="1" animBg="1"/>
      <p:bldP spid="125" grpId="0" animBg="1"/>
      <p:bldP spid="125" grpId="1" animBg="1"/>
      <p:bldP spid="127" grpId="0" animBg="1"/>
      <p:bldP spid="129" grpId="0" animBg="1"/>
      <p:bldP spid="130" grpId="0"/>
      <p:bldP spid="132" grpId="0" animBg="1"/>
      <p:bldP spid="132" grpId="1" animBg="1"/>
      <p:bldP spid="132" grpId="2" animBg="1"/>
      <p:bldP spid="133" grpId="0" animBg="1"/>
      <p:bldP spid="133" grpId="1" animBg="1"/>
      <p:bldP spid="133" grpId="2" animBg="1"/>
      <p:bldP spid="134" grpId="0" animBg="1"/>
      <p:bldP spid="134" grpId="1" animBg="1"/>
      <p:bldP spid="134" grpId="2"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Up-Down Arrow 20">
            <a:extLst>
              <a:ext uri="{FF2B5EF4-FFF2-40B4-BE49-F238E27FC236}">
                <a16:creationId xmlns:a16="http://schemas.microsoft.com/office/drawing/2014/main" id="{A692E5C2-B8C6-BAF1-A9AB-9D0170AC74AC}"/>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p:txBody>
          <a:bodyPr/>
          <a:lstStyle/>
          <a:p>
            <a:r>
              <a:rPr lang="en-US"/>
              <a:t>Flushing persists: eager flushing policy</a:t>
            </a:r>
            <a:endParaRPr lang="en-IN"/>
          </a:p>
        </p:txBody>
      </p:sp>
      <p:sp>
        <p:nvSpPr>
          <p:cNvPr id="25" name="Slide Number Placeholder 24">
            <a:extLst>
              <a:ext uri="{FF2B5EF4-FFF2-40B4-BE49-F238E27FC236}">
                <a16:creationId xmlns:a16="http://schemas.microsoft.com/office/drawing/2014/main" id="{77B175B3-2B0F-12FC-B907-1E2195CB2F96}"/>
              </a:ext>
            </a:extLst>
          </p:cNvPr>
          <p:cNvSpPr>
            <a:spLocks noGrp="1"/>
          </p:cNvSpPr>
          <p:nvPr>
            <p:ph type="sldNum" sz="quarter" idx="12"/>
          </p:nvPr>
        </p:nvSpPr>
        <p:spPr/>
        <p:txBody>
          <a:bodyPr/>
          <a:lstStyle/>
          <a:p>
            <a:fld id="{1836BD13-D94A-4E47-8520-ED1F8D0933CA}" type="slidenum">
              <a:rPr lang="en-IN" smtClean="0"/>
              <a:pPr/>
              <a:t>25</a:t>
            </a:fld>
            <a:endParaRPr lang="en-IN"/>
          </a:p>
        </p:txBody>
      </p:sp>
      <p:sp>
        <p:nvSpPr>
          <p:cNvPr id="4" name="Rounded Rectangle 3"/>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5" name="Rectangle 4"/>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6" name="Rectangle 5"/>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Up-Down Arrow 15"/>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Up-Down Arrow 16"/>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Up-Down Arrow 17"/>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Up-Down Arrow 18"/>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Up-Down Arrow 19"/>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Up-Down Arrow 22"/>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sp>
        <p:nvSpPr>
          <p:cNvPr id="26" name="Rectangle 25"/>
          <p:cNvSpPr/>
          <p:nvPr/>
        </p:nvSpPr>
        <p:spPr>
          <a:xfrm>
            <a:off x="3989987" y="4599590"/>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p:cNvSpPr/>
          <p:nvPr/>
        </p:nvSpPr>
        <p:spPr>
          <a:xfrm>
            <a:off x="3989987" y="4283142"/>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p:cNvSpPr/>
          <p:nvPr/>
        </p:nvSpPr>
        <p:spPr>
          <a:xfrm>
            <a:off x="3989987" y="4441366"/>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0" name="Group 29"/>
          <p:cNvGrpSpPr/>
          <p:nvPr/>
        </p:nvGrpSpPr>
        <p:grpSpPr>
          <a:xfrm>
            <a:off x="3377037" y="2935473"/>
            <a:ext cx="454818" cy="315502"/>
            <a:chOff x="7003191" y="3506670"/>
            <a:chExt cx="1583460" cy="2136484"/>
          </a:xfrm>
        </p:grpSpPr>
        <p:sp>
          <p:nvSpPr>
            <p:cNvPr id="3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917233" y="2931727"/>
            <a:ext cx="454818" cy="315502"/>
            <a:chOff x="7003191" y="3506670"/>
            <a:chExt cx="1583460" cy="2136484"/>
          </a:xfrm>
        </p:grpSpPr>
        <p:sp>
          <p:nvSpPr>
            <p:cNvPr id="3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4980652" y="2925719"/>
            <a:ext cx="454818" cy="315502"/>
            <a:chOff x="7003191" y="3506670"/>
            <a:chExt cx="1583460" cy="2136484"/>
          </a:xfrm>
        </p:grpSpPr>
        <p:sp>
          <p:nvSpPr>
            <p:cNvPr id="4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37607" y="2935606"/>
            <a:ext cx="454818" cy="315502"/>
            <a:chOff x="7003191" y="3506670"/>
            <a:chExt cx="1583460" cy="2136484"/>
          </a:xfrm>
        </p:grpSpPr>
        <p:sp>
          <p:nvSpPr>
            <p:cNvPr id="49"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973329" y="2211958"/>
            <a:ext cx="454818" cy="315502"/>
            <a:chOff x="7003191" y="3506670"/>
            <a:chExt cx="1583460" cy="2136484"/>
          </a:xfrm>
        </p:grpSpPr>
        <p:sp>
          <p:nvSpPr>
            <p:cNvPr id="55"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3547455" y="2211958"/>
            <a:ext cx="454818" cy="315502"/>
            <a:chOff x="7003191" y="3506670"/>
            <a:chExt cx="1583460" cy="2136484"/>
          </a:xfrm>
        </p:grpSpPr>
        <p:sp>
          <p:nvSpPr>
            <p:cNvPr id="6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4074561" y="2211958"/>
            <a:ext cx="454818" cy="315502"/>
            <a:chOff x="7003191" y="3506670"/>
            <a:chExt cx="1583460" cy="2136484"/>
          </a:xfrm>
        </p:grpSpPr>
        <p:sp>
          <p:nvSpPr>
            <p:cNvPr id="6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4631144" y="2211958"/>
            <a:ext cx="454818" cy="315502"/>
            <a:chOff x="7003191" y="3506670"/>
            <a:chExt cx="1583460" cy="2136484"/>
          </a:xfrm>
        </p:grpSpPr>
        <p:sp>
          <p:nvSpPr>
            <p:cNvPr id="7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Up-Down Arrow 78"/>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Diamond 79"/>
          <p:cNvSpPr/>
          <p:nvPr/>
        </p:nvSpPr>
        <p:spPr>
          <a:xfrm>
            <a:off x="409035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8" name="TextBox 107"/>
          <p:cNvSpPr txBox="1"/>
          <p:nvPr/>
        </p:nvSpPr>
        <p:spPr>
          <a:xfrm>
            <a:off x="7838614" y="2400162"/>
            <a:ext cx="1392455" cy="923330"/>
          </a:xfrm>
          <a:prstGeom prst="rect">
            <a:avLst/>
          </a:prstGeom>
          <a:noFill/>
        </p:spPr>
        <p:txBody>
          <a:bodyPr wrap="square" rtlCol="0">
            <a:spAutoFit/>
          </a:bodyPr>
          <a:lstStyle/>
          <a:p>
            <a:pPr algn="ctr"/>
            <a:r>
              <a:rPr lang="en-US" err="1"/>
              <a:t>pX</a:t>
            </a:r>
            <a:r>
              <a:rPr lang="en-US"/>
              <a:t> = a</a:t>
            </a:r>
            <a:br>
              <a:rPr lang="en-US"/>
            </a:br>
            <a:r>
              <a:rPr lang="en-US"/>
              <a:t>….</a:t>
            </a:r>
          </a:p>
          <a:p>
            <a:pPr algn="ctr"/>
            <a:r>
              <a:rPr lang="en-US" err="1"/>
              <a:t>pY</a:t>
            </a:r>
            <a:r>
              <a:rPr lang="en-US"/>
              <a:t> = b </a:t>
            </a:r>
            <a:endParaRPr lang="en-IN"/>
          </a:p>
        </p:txBody>
      </p:sp>
      <p:sp>
        <p:nvSpPr>
          <p:cNvPr id="109" name="TextBox 108"/>
          <p:cNvSpPr txBox="1"/>
          <p:nvPr/>
        </p:nvSpPr>
        <p:spPr>
          <a:xfrm>
            <a:off x="9679409" y="2400162"/>
            <a:ext cx="1258611" cy="923330"/>
          </a:xfrm>
          <a:prstGeom prst="rect">
            <a:avLst/>
          </a:prstGeom>
          <a:noFill/>
        </p:spPr>
        <p:txBody>
          <a:bodyPr wrap="square" rtlCol="0">
            <a:spAutoFit/>
          </a:bodyPr>
          <a:lstStyle/>
          <a:p>
            <a:pPr algn="ctr"/>
            <a:r>
              <a:rPr lang="en-US" err="1"/>
              <a:t>pZ</a:t>
            </a:r>
            <a:r>
              <a:rPr lang="en-US"/>
              <a:t> = c </a:t>
            </a:r>
          </a:p>
          <a:p>
            <a:pPr algn="ctr"/>
            <a:r>
              <a:rPr lang="en-US"/>
              <a:t>….</a:t>
            </a:r>
          </a:p>
          <a:p>
            <a:pPr algn="ctr"/>
            <a:r>
              <a:rPr lang="en-US" err="1"/>
              <a:t>pZ</a:t>
            </a:r>
            <a:r>
              <a:rPr lang="en-US"/>
              <a:t> = d</a:t>
            </a:r>
          </a:p>
        </p:txBody>
      </p:sp>
      <p:grpSp>
        <p:nvGrpSpPr>
          <p:cNvPr id="111" name="Group 110"/>
          <p:cNvGrpSpPr/>
          <p:nvPr/>
        </p:nvGrpSpPr>
        <p:grpSpPr>
          <a:xfrm>
            <a:off x="8243448" y="2067580"/>
            <a:ext cx="454818" cy="315502"/>
            <a:chOff x="7003191" y="3506670"/>
            <a:chExt cx="1583460" cy="2136484"/>
          </a:xfrm>
        </p:grpSpPr>
        <p:sp>
          <p:nvSpPr>
            <p:cNvPr id="11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0075409" y="2090530"/>
            <a:ext cx="454818" cy="315502"/>
            <a:chOff x="7003191" y="3506670"/>
            <a:chExt cx="1583460" cy="2136484"/>
          </a:xfrm>
        </p:grpSpPr>
        <p:sp>
          <p:nvSpPr>
            <p:cNvPr id="11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ight Arrow 122"/>
          <p:cNvSpPr/>
          <p:nvPr/>
        </p:nvSpPr>
        <p:spPr>
          <a:xfrm>
            <a:off x="7640614" y="2491076"/>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4" name="Right Arrow 123"/>
          <p:cNvSpPr/>
          <p:nvPr/>
        </p:nvSpPr>
        <p:spPr>
          <a:xfrm>
            <a:off x="9405019" y="2491076"/>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Right Arrow 124"/>
          <p:cNvSpPr/>
          <p:nvPr/>
        </p:nvSpPr>
        <p:spPr>
          <a:xfrm>
            <a:off x="7640614" y="3067534"/>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7" name="Right Arrow 126"/>
          <p:cNvSpPr/>
          <p:nvPr/>
        </p:nvSpPr>
        <p:spPr>
          <a:xfrm>
            <a:off x="9405019" y="3045762"/>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1" name="Down Arrow 130"/>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132" name="Diamond 131"/>
          <p:cNvSpPr/>
          <p:nvPr/>
        </p:nvSpPr>
        <p:spPr>
          <a:xfrm>
            <a:off x="4234283" y="3005381"/>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Diamond 132"/>
          <p:cNvSpPr/>
          <p:nvPr/>
        </p:nvSpPr>
        <p:spPr>
          <a:xfrm>
            <a:off x="4517784" y="3011342"/>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4" name="Diamond 133"/>
          <p:cNvSpPr/>
          <p:nvPr/>
        </p:nvSpPr>
        <p:spPr>
          <a:xfrm>
            <a:off x="4661717" y="3011340"/>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6" name="TextBox 105"/>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
        <p:nvSpPr>
          <p:cNvPr id="107" name="Diamond 106"/>
          <p:cNvSpPr/>
          <p:nvPr/>
        </p:nvSpPr>
        <p:spPr>
          <a:xfrm>
            <a:off x="4469451" y="4608065"/>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0" name="Diamond 109"/>
          <p:cNvSpPr/>
          <p:nvPr/>
        </p:nvSpPr>
        <p:spPr>
          <a:xfrm>
            <a:off x="4469451" y="4444916"/>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6" name="Diamond 125"/>
          <p:cNvSpPr/>
          <p:nvPr/>
        </p:nvSpPr>
        <p:spPr>
          <a:xfrm>
            <a:off x="4469451" y="4281767"/>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8" name="Rectangle 127"/>
          <p:cNvSpPr/>
          <p:nvPr/>
        </p:nvSpPr>
        <p:spPr>
          <a:xfrm>
            <a:off x="3988749" y="4130814"/>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9" name="Diamond 128"/>
          <p:cNvSpPr/>
          <p:nvPr/>
        </p:nvSpPr>
        <p:spPr>
          <a:xfrm>
            <a:off x="4473823" y="4129439"/>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Rounded Rectangle 80"/>
          <p:cNvSpPr/>
          <p:nvPr/>
        </p:nvSpPr>
        <p:spPr>
          <a:xfrm>
            <a:off x="9801019" y="2462824"/>
            <a:ext cx="1008495" cy="871554"/>
          </a:xfrm>
          <a:prstGeom prst="roundRect">
            <a:avLst>
              <a:gd name="adj" fmla="val 9357"/>
            </a:avLst>
          </a:prstGeom>
          <a:noFill/>
          <a:ln w="381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TextBox 81"/>
          <p:cNvSpPr txBox="1"/>
          <p:nvPr/>
        </p:nvSpPr>
        <p:spPr>
          <a:xfrm>
            <a:off x="9166456" y="3551477"/>
            <a:ext cx="2352472" cy="707886"/>
          </a:xfrm>
          <a:prstGeom prst="rect">
            <a:avLst/>
          </a:prstGeom>
          <a:noFill/>
        </p:spPr>
        <p:txBody>
          <a:bodyPr wrap="square" rtlCol="0">
            <a:spAutoFit/>
          </a:bodyPr>
          <a:lstStyle/>
          <a:p>
            <a:pPr algn="ctr"/>
            <a:r>
              <a:rPr lang="en-US" sz="2000" b="1">
                <a:solidFill>
                  <a:srgbClr val="C00000"/>
                </a:solidFill>
              </a:rPr>
              <a:t>Missed coalescing opportunity</a:t>
            </a:r>
            <a:endParaRPr lang="en-IN" sz="2000" b="1">
              <a:solidFill>
                <a:srgbClr val="C00000"/>
              </a:solidFill>
            </a:endParaRPr>
          </a:p>
        </p:txBody>
      </p:sp>
    </p:spTree>
    <p:custDataLst>
      <p:tags r:id="rId1"/>
    </p:custDataLst>
    <p:extLst>
      <p:ext uri="{BB962C8B-B14F-4D97-AF65-F5344CB8AC3E}">
        <p14:creationId xmlns:p14="http://schemas.microsoft.com/office/powerpoint/2010/main" val="652266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grpId="0" nodeType="afterEffect">
                                  <p:stCondLst>
                                    <p:cond delay="0"/>
                                  </p:stCondLst>
                                  <p:childTnLst>
                                    <p:animMotion origin="layout" path="M 3.75E-6 -1.11111E-6 L 0.00039 0.14213 " pathEditMode="relative" rAng="0" ptsTypes="AA">
                                      <p:cBhvr>
                                        <p:cTn id="11" dur="1000" fill="hold"/>
                                        <p:tgtEl>
                                          <p:spTgt spid="80"/>
                                        </p:tgtEl>
                                        <p:attrNameLst>
                                          <p:attrName>ppt_x</p:attrName>
                                          <p:attrName>ppt_y</p:attrName>
                                        </p:attrNameLst>
                                      </p:cBhvr>
                                      <p:rCtr x="13" y="7106"/>
                                    </p:animMotion>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down)">
                                      <p:cBhvr>
                                        <p:cTn id="15" dur="500"/>
                                        <p:tgtEl>
                                          <p:spTgt spid="26"/>
                                        </p:tgtEl>
                                      </p:cBhvr>
                                    </p:animEffect>
                                  </p:childTnLst>
                                </p:cTn>
                              </p:par>
                            </p:childTnLst>
                          </p:cTn>
                        </p:par>
                        <p:par>
                          <p:cTn id="16" fill="hold">
                            <p:stCondLst>
                              <p:cond delay="1500"/>
                            </p:stCondLst>
                            <p:childTnLst>
                              <p:par>
                                <p:cTn id="17" presetID="1" presetClass="exit" presetSubtype="0" fill="hold" grpId="2" nodeType="afterEffect">
                                  <p:stCondLst>
                                    <p:cond delay="0"/>
                                  </p:stCondLst>
                                  <p:childTnLst>
                                    <p:set>
                                      <p:cBhvr>
                                        <p:cTn id="18" dur="1" fill="hold">
                                          <p:stCondLst>
                                            <p:cond delay="0"/>
                                          </p:stCondLst>
                                        </p:cTn>
                                        <p:tgtEl>
                                          <p:spTgt spid="80"/>
                                        </p:tgtEl>
                                        <p:attrNameLst>
                                          <p:attrName>style.visibility</p:attrName>
                                        </p:attrNameLst>
                                      </p:cBhvr>
                                      <p:to>
                                        <p:strVal val="hidden"/>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107"/>
                                        </p:tgtEl>
                                        <p:attrNameLst>
                                          <p:attrName>style.visibility</p:attrName>
                                        </p:attrNameLst>
                                      </p:cBhvr>
                                      <p:to>
                                        <p:strVal val="visible"/>
                                      </p:to>
                                    </p:set>
                                  </p:childTnLst>
                                </p:cTn>
                              </p:par>
                            </p:childTnLst>
                          </p:cTn>
                        </p:par>
                        <p:par>
                          <p:cTn id="22" fill="hold">
                            <p:stCondLst>
                              <p:cond delay="1500"/>
                            </p:stCondLst>
                            <p:childTnLst>
                              <p:par>
                                <p:cTn id="23" presetID="42" presetClass="path" presetSubtype="0" accel="50000" decel="50000" fill="hold" grpId="1" nodeType="afterEffect">
                                  <p:stCondLst>
                                    <p:cond delay="0"/>
                                  </p:stCondLst>
                                  <p:childTnLst>
                                    <p:animMotion origin="layout" path="M 4.16667E-6 2.59259E-6 L -0.0711 0.15926 " pathEditMode="relative" rAng="0" ptsTypes="AA">
                                      <p:cBhvr>
                                        <p:cTn id="24" dur="1000" fill="hold"/>
                                        <p:tgtEl>
                                          <p:spTgt spid="107"/>
                                        </p:tgtEl>
                                        <p:attrNameLst>
                                          <p:attrName>ppt_x</p:attrName>
                                          <p:attrName>ppt_y</p:attrName>
                                        </p:attrNameLst>
                                      </p:cBhvr>
                                      <p:rCtr x="-3555" y="7963"/>
                                    </p:animMotion>
                                  </p:childTnLst>
                                </p:cTn>
                              </p:par>
                            </p:childTnLst>
                          </p:cTn>
                        </p:par>
                        <p:par>
                          <p:cTn id="25" fill="hold">
                            <p:stCondLst>
                              <p:cond delay="2500"/>
                            </p:stCondLst>
                            <p:childTnLst>
                              <p:par>
                                <p:cTn id="26" presetID="1" presetClass="exit" presetSubtype="0" fill="hold" grpId="2" nodeType="afterEffect">
                                  <p:stCondLst>
                                    <p:cond delay="0"/>
                                  </p:stCondLst>
                                  <p:childTnLst>
                                    <p:set>
                                      <p:cBhvr>
                                        <p:cTn id="27" dur="1" fill="hold">
                                          <p:stCondLst>
                                            <p:cond delay="0"/>
                                          </p:stCondLst>
                                        </p:cTn>
                                        <p:tgtEl>
                                          <p:spTgt spid="107"/>
                                        </p:tgtEl>
                                        <p:attrNameLst>
                                          <p:attrName>style.visibility</p:attrName>
                                        </p:attrNameLst>
                                      </p:cBhvr>
                                      <p:to>
                                        <p:strVal val="hidden"/>
                                      </p:to>
                                    </p:set>
                                  </p:childTnLst>
                                </p:cTn>
                              </p:par>
                            </p:childTnLst>
                          </p:cTn>
                        </p:par>
                        <p:par>
                          <p:cTn id="28" fill="hold">
                            <p:stCondLst>
                              <p:cond delay="2500"/>
                            </p:stCondLst>
                            <p:childTnLst>
                              <p:par>
                                <p:cTn id="29" presetID="22" presetClass="exit" presetSubtype="4" fill="hold" grpId="1" nodeType="afterEffect">
                                  <p:stCondLst>
                                    <p:cond delay="0"/>
                                  </p:stCondLst>
                                  <p:childTnLst>
                                    <p:animEffect transition="out" filter="wipe(down)">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par>
                          <p:cTn id="32" fill="hold">
                            <p:stCondLst>
                              <p:cond delay="3000"/>
                            </p:stCondLst>
                            <p:childTnLst>
                              <p:par>
                                <p:cTn id="33" presetID="1" presetClass="entr" presetSubtype="0" fill="hold" grpId="1" nodeType="afterEffect">
                                  <p:stCondLst>
                                    <p:cond delay="0"/>
                                  </p:stCondLst>
                                  <p:childTnLst>
                                    <p:set>
                                      <p:cBhvr>
                                        <p:cTn id="34" dur="1" fill="hold">
                                          <p:stCondLst>
                                            <p:cond delay="0"/>
                                          </p:stCondLst>
                                        </p:cTn>
                                        <p:tgtEl>
                                          <p:spTgt spid="1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23"/>
                                        </p:tgtEl>
                                        <p:attrNameLst>
                                          <p:attrName>style.visibility</p:attrName>
                                        </p:attrNameLst>
                                      </p:cBhvr>
                                      <p:to>
                                        <p:strVal val="hidden"/>
                                      </p:to>
                                    </p:set>
                                  </p:childTnLst>
                                </p:cTn>
                              </p:par>
                            </p:childTnLst>
                          </p:cTn>
                        </p:par>
                        <p:par>
                          <p:cTn id="39" fill="hold">
                            <p:stCondLst>
                              <p:cond delay="3000"/>
                            </p:stCondLst>
                            <p:childTnLst>
                              <p:par>
                                <p:cTn id="40" presetID="42" presetClass="path" presetSubtype="0" accel="50000" decel="50000" fill="hold" grpId="0" nodeType="afterEffect">
                                  <p:stCondLst>
                                    <p:cond delay="0"/>
                                  </p:stCondLst>
                                  <p:childTnLst>
                                    <p:animMotion origin="layout" path="M 5E-6 -1.11111E-6 L -0.00221 0.14097 " pathEditMode="relative" rAng="0" ptsTypes="AA">
                                      <p:cBhvr>
                                        <p:cTn id="41" dur="1000" fill="hold"/>
                                        <p:tgtEl>
                                          <p:spTgt spid="132"/>
                                        </p:tgtEl>
                                        <p:attrNameLst>
                                          <p:attrName>ppt_x</p:attrName>
                                          <p:attrName>ppt_y</p:attrName>
                                        </p:attrNameLst>
                                      </p:cBhvr>
                                      <p:rCtr x="-117" y="7037"/>
                                    </p:animMotion>
                                  </p:childTnLst>
                                </p:cTn>
                              </p:par>
                            </p:childTnLst>
                          </p:cTn>
                        </p:par>
                        <p:par>
                          <p:cTn id="42" fill="hold">
                            <p:stCondLst>
                              <p:cond delay="4000"/>
                            </p:stCondLst>
                            <p:childTnLst>
                              <p:par>
                                <p:cTn id="43" presetID="22" presetClass="entr" presetSubtype="4"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par>
                          <p:cTn id="46" fill="hold">
                            <p:stCondLst>
                              <p:cond delay="4500"/>
                            </p:stCondLst>
                            <p:childTnLst>
                              <p:par>
                                <p:cTn id="47" presetID="1" presetClass="exit" presetSubtype="0" fill="hold" grpId="2" nodeType="afterEffect">
                                  <p:stCondLst>
                                    <p:cond delay="0"/>
                                  </p:stCondLst>
                                  <p:childTnLst>
                                    <p:set>
                                      <p:cBhvr>
                                        <p:cTn id="48" dur="1" fill="hold">
                                          <p:stCondLst>
                                            <p:cond delay="0"/>
                                          </p:stCondLst>
                                        </p:cTn>
                                        <p:tgtEl>
                                          <p:spTgt spid="132"/>
                                        </p:tgtEl>
                                        <p:attrNameLst>
                                          <p:attrName>style.visibility</p:attrName>
                                        </p:attrNameLst>
                                      </p:cBhvr>
                                      <p:to>
                                        <p:strVal val="hidden"/>
                                      </p:to>
                                    </p:set>
                                  </p:childTnLst>
                                </p:cTn>
                              </p:par>
                            </p:childTnLst>
                          </p:cTn>
                        </p:par>
                        <p:par>
                          <p:cTn id="49" fill="hold">
                            <p:stCondLst>
                              <p:cond delay="4500"/>
                            </p:stCondLst>
                            <p:childTnLst>
                              <p:par>
                                <p:cTn id="50" presetID="1" presetClass="entr" presetSubtype="0" fill="hold" grpId="0" nodeType="afterEffect">
                                  <p:stCondLst>
                                    <p:cond delay="0"/>
                                  </p:stCondLst>
                                  <p:childTnLst>
                                    <p:set>
                                      <p:cBhvr>
                                        <p:cTn id="51" dur="1" fill="hold">
                                          <p:stCondLst>
                                            <p:cond delay="0"/>
                                          </p:stCondLst>
                                        </p:cTn>
                                        <p:tgtEl>
                                          <p:spTgt spid="110"/>
                                        </p:tgtEl>
                                        <p:attrNameLst>
                                          <p:attrName>style.visibility</p:attrName>
                                        </p:attrNameLst>
                                      </p:cBhvr>
                                      <p:to>
                                        <p:strVal val="visible"/>
                                      </p:to>
                                    </p:set>
                                  </p:childTnLst>
                                </p:cTn>
                              </p:par>
                            </p:childTnLst>
                          </p:cTn>
                        </p:par>
                        <p:par>
                          <p:cTn id="52" fill="hold">
                            <p:stCondLst>
                              <p:cond delay="4500"/>
                            </p:stCondLst>
                            <p:childTnLst>
                              <p:par>
                                <p:cTn id="53" presetID="42" presetClass="path" presetSubtype="0" accel="50000" decel="50000" fill="hold" grpId="1" nodeType="afterEffect">
                                  <p:stCondLst>
                                    <p:cond delay="0"/>
                                  </p:stCondLst>
                                  <p:childTnLst>
                                    <p:animMotion origin="layout" path="M 4.16667E-6 -4.81481E-6 L -0.0711 0.15139 " pathEditMode="relative" rAng="0" ptsTypes="AA">
                                      <p:cBhvr>
                                        <p:cTn id="54" dur="1000" fill="hold"/>
                                        <p:tgtEl>
                                          <p:spTgt spid="110"/>
                                        </p:tgtEl>
                                        <p:attrNameLst>
                                          <p:attrName>ppt_x</p:attrName>
                                          <p:attrName>ppt_y</p:attrName>
                                        </p:attrNameLst>
                                      </p:cBhvr>
                                      <p:rCtr x="-3555" y="7569"/>
                                    </p:animMotion>
                                  </p:childTnLst>
                                </p:cTn>
                              </p:par>
                            </p:childTnLst>
                          </p:cTn>
                        </p:par>
                        <p:par>
                          <p:cTn id="55" fill="hold">
                            <p:stCondLst>
                              <p:cond delay="5500"/>
                            </p:stCondLst>
                            <p:childTnLst>
                              <p:par>
                                <p:cTn id="56" presetID="1" presetClass="exit" presetSubtype="0" fill="hold" grpId="2" nodeType="afterEffect">
                                  <p:stCondLst>
                                    <p:cond delay="0"/>
                                  </p:stCondLst>
                                  <p:childTnLst>
                                    <p:set>
                                      <p:cBhvr>
                                        <p:cTn id="57" dur="1" fill="hold">
                                          <p:stCondLst>
                                            <p:cond delay="0"/>
                                          </p:stCondLst>
                                        </p:cTn>
                                        <p:tgtEl>
                                          <p:spTgt spid="110"/>
                                        </p:tgtEl>
                                        <p:attrNameLst>
                                          <p:attrName>style.visibility</p:attrName>
                                        </p:attrNameLst>
                                      </p:cBhvr>
                                      <p:to>
                                        <p:strVal val="hidden"/>
                                      </p:to>
                                    </p:set>
                                  </p:childTnLst>
                                </p:cTn>
                              </p:par>
                            </p:childTnLst>
                          </p:cTn>
                        </p:par>
                        <p:par>
                          <p:cTn id="58" fill="hold">
                            <p:stCondLst>
                              <p:cond delay="5500"/>
                            </p:stCondLst>
                            <p:childTnLst>
                              <p:par>
                                <p:cTn id="59" presetID="22" presetClass="exit" presetSubtype="4" fill="hold" grpId="1" nodeType="afterEffect">
                                  <p:stCondLst>
                                    <p:cond delay="0"/>
                                  </p:stCondLst>
                                  <p:childTnLst>
                                    <p:animEffect transition="out" filter="wipe(down)">
                                      <p:cBhvr>
                                        <p:cTn id="60" dur="500"/>
                                        <p:tgtEl>
                                          <p:spTgt spid="28"/>
                                        </p:tgtEl>
                                      </p:cBhvr>
                                    </p:animEffect>
                                    <p:set>
                                      <p:cBhvr>
                                        <p:cTn id="61" dur="1" fill="hold">
                                          <p:stCondLst>
                                            <p:cond delay="499"/>
                                          </p:stCondLst>
                                        </p:cTn>
                                        <p:tgtEl>
                                          <p:spTgt spid="28"/>
                                        </p:tgtEl>
                                        <p:attrNameLst>
                                          <p:attrName>style.visibility</p:attrName>
                                        </p:attrNameLst>
                                      </p:cBhvr>
                                      <p:to>
                                        <p:strVal val="hidden"/>
                                      </p:to>
                                    </p:set>
                                  </p:childTnLst>
                                </p:cTn>
                              </p:par>
                            </p:childTnLst>
                          </p:cTn>
                        </p:par>
                        <p:par>
                          <p:cTn id="62" fill="hold">
                            <p:stCondLst>
                              <p:cond delay="6000"/>
                            </p:stCondLst>
                            <p:childTnLst>
                              <p:par>
                                <p:cTn id="63" presetID="1" presetClass="entr" presetSubtype="0" fill="hold" grpId="1" nodeType="afterEffect">
                                  <p:stCondLst>
                                    <p:cond delay="0"/>
                                  </p:stCondLst>
                                  <p:childTnLst>
                                    <p:set>
                                      <p:cBhvr>
                                        <p:cTn id="64" dur="1" fill="hold">
                                          <p:stCondLst>
                                            <p:cond delay="0"/>
                                          </p:stCondLst>
                                        </p:cTn>
                                        <p:tgtEl>
                                          <p:spTgt spid="1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25"/>
                                        </p:tgtEl>
                                        <p:attrNameLst>
                                          <p:attrName>style.visibility</p:attrName>
                                        </p:attrNameLst>
                                      </p:cBhvr>
                                      <p:to>
                                        <p:strVal val="hidden"/>
                                      </p:to>
                                    </p:set>
                                  </p:childTnLst>
                                </p:cTn>
                              </p:par>
                            </p:childTnLst>
                          </p:cTn>
                        </p:par>
                        <p:par>
                          <p:cTn id="69" fill="hold">
                            <p:stCondLst>
                              <p:cond delay="6000"/>
                            </p:stCondLst>
                            <p:childTnLst>
                              <p:par>
                                <p:cTn id="70" presetID="42" presetClass="path" presetSubtype="0" accel="50000" decel="50000" fill="hold" grpId="0" nodeType="afterEffect">
                                  <p:stCondLst>
                                    <p:cond delay="0"/>
                                  </p:stCondLst>
                                  <p:childTnLst>
                                    <p:animMotion origin="layout" path="M -2.29167E-6 2.96296E-6 L 0.00183 0.13796 " pathEditMode="relative" rAng="0" ptsTypes="AA">
                                      <p:cBhvr>
                                        <p:cTn id="71" dur="1000" fill="hold"/>
                                        <p:tgtEl>
                                          <p:spTgt spid="133"/>
                                        </p:tgtEl>
                                        <p:attrNameLst>
                                          <p:attrName>ppt_x</p:attrName>
                                          <p:attrName>ppt_y</p:attrName>
                                        </p:attrNameLst>
                                      </p:cBhvr>
                                      <p:rCtr x="91" y="6898"/>
                                    </p:animMotion>
                                  </p:childTnLst>
                                </p:cTn>
                              </p:par>
                            </p:childTnLst>
                          </p:cTn>
                        </p:par>
                        <p:par>
                          <p:cTn id="72" fill="hold">
                            <p:stCondLst>
                              <p:cond delay="7000"/>
                            </p:stCondLst>
                            <p:childTnLst>
                              <p:par>
                                <p:cTn id="73" presetID="22" presetClass="entr" presetSubtype="4"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down)">
                                      <p:cBhvr>
                                        <p:cTn id="75" dur="500"/>
                                        <p:tgtEl>
                                          <p:spTgt spid="27"/>
                                        </p:tgtEl>
                                      </p:cBhvr>
                                    </p:animEffect>
                                  </p:childTnLst>
                                </p:cTn>
                              </p:par>
                            </p:childTnLst>
                          </p:cTn>
                        </p:par>
                        <p:par>
                          <p:cTn id="76" fill="hold">
                            <p:stCondLst>
                              <p:cond delay="7500"/>
                            </p:stCondLst>
                            <p:childTnLst>
                              <p:par>
                                <p:cTn id="77" presetID="1" presetClass="exit" presetSubtype="0" fill="hold" grpId="2" nodeType="afterEffect">
                                  <p:stCondLst>
                                    <p:cond delay="0"/>
                                  </p:stCondLst>
                                  <p:childTnLst>
                                    <p:set>
                                      <p:cBhvr>
                                        <p:cTn id="78" dur="1" fill="hold">
                                          <p:stCondLst>
                                            <p:cond delay="0"/>
                                          </p:stCondLst>
                                        </p:cTn>
                                        <p:tgtEl>
                                          <p:spTgt spid="133"/>
                                        </p:tgtEl>
                                        <p:attrNameLst>
                                          <p:attrName>style.visibility</p:attrName>
                                        </p:attrNameLst>
                                      </p:cBhvr>
                                      <p:to>
                                        <p:strVal val="hidden"/>
                                      </p:to>
                                    </p:set>
                                  </p:childTnLst>
                                </p:cTn>
                              </p:par>
                            </p:childTnLst>
                          </p:cTn>
                        </p:par>
                        <p:par>
                          <p:cTn id="79" fill="hold">
                            <p:stCondLst>
                              <p:cond delay="7500"/>
                            </p:stCondLst>
                            <p:childTnLst>
                              <p:par>
                                <p:cTn id="80" presetID="1" presetClass="entr" presetSubtype="0" fill="hold" grpId="0" nodeType="afterEffect">
                                  <p:stCondLst>
                                    <p:cond delay="0"/>
                                  </p:stCondLst>
                                  <p:childTnLst>
                                    <p:set>
                                      <p:cBhvr>
                                        <p:cTn id="81" dur="1" fill="hold">
                                          <p:stCondLst>
                                            <p:cond delay="0"/>
                                          </p:stCondLst>
                                        </p:cTn>
                                        <p:tgtEl>
                                          <p:spTgt spid="126"/>
                                        </p:tgtEl>
                                        <p:attrNameLst>
                                          <p:attrName>style.visibility</p:attrName>
                                        </p:attrNameLst>
                                      </p:cBhvr>
                                      <p:to>
                                        <p:strVal val="visible"/>
                                      </p:to>
                                    </p:set>
                                  </p:childTnLst>
                                </p:cTn>
                              </p:par>
                            </p:childTnLst>
                          </p:cTn>
                        </p:par>
                        <p:par>
                          <p:cTn id="82" fill="hold">
                            <p:stCondLst>
                              <p:cond delay="7500"/>
                            </p:stCondLst>
                            <p:childTnLst>
                              <p:par>
                                <p:cTn id="83" presetID="42" presetClass="path" presetSubtype="0" accel="50000" decel="50000" fill="hold" grpId="1" nodeType="afterEffect">
                                  <p:stCondLst>
                                    <p:cond delay="0"/>
                                  </p:stCondLst>
                                  <p:childTnLst>
                                    <p:animMotion origin="layout" path="M 4.16667E-6 -2.22222E-6 L -0.07253 0.14306 " pathEditMode="relative" rAng="0" ptsTypes="AA">
                                      <p:cBhvr>
                                        <p:cTn id="84" dur="1000" fill="hold"/>
                                        <p:tgtEl>
                                          <p:spTgt spid="126"/>
                                        </p:tgtEl>
                                        <p:attrNameLst>
                                          <p:attrName>ppt_x</p:attrName>
                                          <p:attrName>ppt_y</p:attrName>
                                        </p:attrNameLst>
                                      </p:cBhvr>
                                      <p:rCtr x="-3633" y="7153"/>
                                    </p:animMotion>
                                  </p:childTnLst>
                                </p:cTn>
                              </p:par>
                            </p:childTnLst>
                          </p:cTn>
                        </p:par>
                        <p:par>
                          <p:cTn id="85" fill="hold">
                            <p:stCondLst>
                              <p:cond delay="8500"/>
                            </p:stCondLst>
                            <p:childTnLst>
                              <p:par>
                                <p:cTn id="86" presetID="1" presetClass="exit" presetSubtype="0" fill="hold" grpId="2" nodeType="afterEffect">
                                  <p:stCondLst>
                                    <p:cond delay="0"/>
                                  </p:stCondLst>
                                  <p:childTnLst>
                                    <p:set>
                                      <p:cBhvr>
                                        <p:cTn id="87" dur="1" fill="hold">
                                          <p:stCondLst>
                                            <p:cond delay="0"/>
                                          </p:stCondLst>
                                        </p:cTn>
                                        <p:tgtEl>
                                          <p:spTgt spid="126"/>
                                        </p:tgtEl>
                                        <p:attrNameLst>
                                          <p:attrName>style.visibility</p:attrName>
                                        </p:attrNameLst>
                                      </p:cBhvr>
                                      <p:to>
                                        <p:strVal val="hidden"/>
                                      </p:to>
                                    </p:set>
                                  </p:childTnLst>
                                </p:cTn>
                              </p:par>
                            </p:childTnLst>
                          </p:cTn>
                        </p:par>
                        <p:par>
                          <p:cTn id="88" fill="hold">
                            <p:stCondLst>
                              <p:cond delay="8500"/>
                            </p:stCondLst>
                            <p:childTnLst>
                              <p:par>
                                <p:cTn id="89" presetID="22" presetClass="exit" presetSubtype="4" fill="hold" grpId="1" nodeType="afterEffect">
                                  <p:stCondLst>
                                    <p:cond delay="0"/>
                                  </p:stCondLst>
                                  <p:childTnLst>
                                    <p:animEffect transition="out" filter="wipe(down)">
                                      <p:cBhvr>
                                        <p:cTn id="90" dur="500"/>
                                        <p:tgtEl>
                                          <p:spTgt spid="27"/>
                                        </p:tgtEl>
                                      </p:cBhvr>
                                    </p:animEffect>
                                    <p:set>
                                      <p:cBhvr>
                                        <p:cTn id="91" dur="1" fill="hold">
                                          <p:stCondLst>
                                            <p:cond delay="499"/>
                                          </p:stCondLst>
                                        </p:cTn>
                                        <p:tgtEl>
                                          <p:spTgt spid="27"/>
                                        </p:tgtEl>
                                        <p:attrNameLst>
                                          <p:attrName>style.visibility</p:attrName>
                                        </p:attrNameLst>
                                      </p:cBhvr>
                                      <p:to>
                                        <p:strVal val="hidden"/>
                                      </p:to>
                                    </p:set>
                                  </p:childTnLst>
                                </p:cTn>
                              </p:par>
                            </p:childTnLst>
                          </p:cTn>
                        </p:par>
                        <p:par>
                          <p:cTn id="92" fill="hold">
                            <p:stCondLst>
                              <p:cond delay="9000"/>
                            </p:stCondLst>
                            <p:childTnLst>
                              <p:par>
                                <p:cTn id="93" presetID="1" presetClass="entr" presetSubtype="0" fill="hold" grpId="1" nodeType="afterEffect">
                                  <p:stCondLst>
                                    <p:cond delay="0"/>
                                  </p:stCondLst>
                                  <p:childTnLst>
                                    <p:set>
                                      <p:cBhvr>
                                        <p:cTn id="94" dur="1" fill="hold">
                                          <p:stCondLst>
                                            <p:cond delay="0"/>
                                          </p:stCondLst>
                                        </p:cTn>
                                        <p:tgtEl>
                                          <p:spTgt spid="1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124"/>
                                        </p:tgtEl>
                                        <p:attrNameLst>
                                          <p:attrName>style.visibility</p:attrName>
                                        </p:attrNameLst>
                                      </p:cBhvr>
                                      <p:to>
                                        <p:strVal val="hidden"/>
                                      </p:to>
                                    </p:set>
                                  </p:childTnLst>
                                </p:cTn>
                              </p:par>
                            </p:childTnLst>
                          </p:cTn>
                        </p:par>
                        <p:par>
                          <p:cTn id="99" fill="hold">
                            <p:stCondLst>
                              <p:cond delay="9000"/>
                            </p:stCondLst>
                            <p:childTnLst>
                              <p:par>
                                <p:cTn id="100" presetID="42" presetClass="path" presetSubtype="0" accel="50000" decel="50000" fill="hold" grpId="0" nodeType="afterEffect">
                                  <p:stCondLst>
                                    <p:cond delay="0"/>
                                  </p:stCondLst>
                                  <p:childTnLst>
                                    <p:animMotion origin="layout" path="M -1.25E-6 2.96296E-6 L 0.00091 0.13912 " pathEditMode="relative" rAng="0" ptsTypes="AA">
                                      <p:cBhvr>
                                        <p:cTn id="101" dur="1000" fill="hold"/>
                                        <p:tgtEl>
                                          <p:spTgt spid="134"/>
                                        </p:tgtEl>
                                        <p:attrNameLst>
                                          <p:attrName>ppt_x</p:attrName>
                                          <p:attrName>ppt_y</p:attrName>
                                        </p:attrNameLst>
                                      </p:cBhvr>
                                      <p:rCtr x="39" y="6944"/>
                                    </p:animMotion>
                                  </p:childTnLst>
                                </p:cTn>
                              </p:par>
                            </p:childTnLst>
                          </p:cTn>
                        </p:par>
                        <p:par>
                          <p:cTn id="102" fill="hold">
                            <p:stCondLst>
                              <p:cond delay="10000"/>
                            </p:stCondLst>
                            <p:childTnLst>
                              <p:par>
                                <p:cTn id="103" presetID="22" presetClass="entr" presetSubtype="4" fill="hold" grpId="0" nodeType="afterEffect">
                                  <p:stCondLst>
                                    <p:cond delay="0"/>
                                  </p:stCondLst>
                                  <p:childTnLst>
                                    <p:set>
                                      <p:cBhvr>
                                        <p:cTn id="104" dur="1" fill="hold">
                                          <p:stCondLst>
                                            <p:cond delay="0"/>
                                          </p:stCondLst>
                                        </p:cTn>
                                        <p:tgtEl>
                                          <p:spTgt spid="128"/>
                                        </p:tgtEl>
                                        <p:attrNameLst>
                                          <p:attrName>style.visibility</p:attrName>
                                        </p:attrNameLst>
                                      </p:cBhvr>
                                      <p:to>
                                        <p:strVal val="visible"/>
                                      </p:to>
                                    </p:set>
                                    <p:animEffect transition="in" filter="wipe(down)">
                                      <p:cBhvr>
                                        <p:cTn id="105" dur="500"/>
                                        <p:tgtEl>
                                          <p:spTgt spid="128"/>
                                        </p:tgtEl>
                                      </p:cBhvr>
                                    </p:animEffect>
                                  </p:childTnLst>
                                </p:cTn>
                              </p:par>
                            </p:childTnLst>
                          </p:cTn>
                        </p:par>
                        <p:par>
                          <p:cTn id="106" fill="hold">
                            <p:stCondLst>
                              <p:cond delay="10500"/>
                            </p:stCondLst>
                            <p:childTnLst>
                              <p:par>
                                <p:cTn id="107" presetID="1" presetClass="exit" presetSubtype="0" fill="hold" grpId="2" nodeType="afterEffect">
                                  <p:stCondLst>
                                    <p:cond delay="0"/>
                                  </p:stCondLst>
                                  <p:childTnLst>
                                    <p:set>
                                      <p:cBhvr>
                                        <p:cTn id="108" dur="1" fill="hold">
                                          <p:stCondLst>
                                            <p:cond delay="0"/>
                                          </p:stCondLst>
                                        </p:cTn>
                                        <p:tgtEl>
                                          <p:spTgt spid="134"/>
                                        </p:tgtEl>
                                        <p:attrNameLst>
                                          <p:attrName>style.visibility</p:attrName>
                                        </p:attrNameLst>
                                      </p:cBhvr>
                                      <p:to>
                                        <p:strVal val="hidden"/>
                                      </p:to>
                                    </p:set>
                                  </p:childTnLst>
                                </p:cTn>
                              </p:par>
                            </p:childTnLst>
                          </p:cTn>
                        </p:par>
                        <p:par>
                          <p:cTn id="109" fill="hold">
                            <p:stCondLst>
                              <p:cond delay="10500"/>
                            </p:stCondLst>
                            <p:childTnLst>
                              <p:par>
                                <p:cTn id="110" presetID="1" presetClass="entr" presetSubtype="0" fill="hold" grpId="0" nodeType="afterEffect">
                                  <p:stCondLst>
                                    <p:cond delay="0"/>
                                  </p:stCondLst>
                                  <p:childTnLst>
                                    <p:set>
                                      <p:cBhvr>
                                        <p:cTn id="111" dur="1" fill="hold">
                                          <p:stCondLst>
                                            <p:cond delay="0"/>
                                          </p:stCondLst>
                                        </p:cTn>
                                        <p:tgtEl>
                                          <p:spTgt spid="129"/>
                                        </p:tgtEl>
                                        <p:attrNameLst>
                                          <p:attrName>style.visibility</p:attrName>
                                        </p:attrNameLst>
                                      </p:cBhvr>
                                      <p:to>
                                        <p:strVal val="visible"/>
                                      </p:to>
                                    </p:set>
                                  </p:childTnLst>
                                </p:cTn>
                              </p:par>
                            </p:childTnLst>
                          </p:cTn>
                        </p:par>
                        <p:par>
                          <p:cTn id="112" fill="hold">
                            <p:stCondLst>
                              <p:cond delay="10500"/>
                            </p:stCondLst>
                            <p:childTnLst>
                              <p:par>
                                <p:cTn id="113" presetID="42" presetClass="path" presetSubtype="0" accel="50000" decel="50000" fill="hold" grpId="1" nodeType="afterEffect">
                                  <p:stCondLst>
                                    <p:cond delay="0"/>
                                  </p:stCondLst>
                                  <p:childTnLst>
                                    <p:animMotion origin="layout" path="M 3.54167E-6 0 L -0.07292 0.13287 " pathEditMode="relative" rAng="0" ptsTypes="AA">
                                      <p:cBhvr>
                                        <p:cTn id="114" dur="1000" fill="hold"/>
                                        <p:tgtEl>
                                          <p:spTgt spid="129"/>
                                        </p:tgtEl>
                                        <p:attrNameLst>
                                          <p:attrName>ppt_x</p:attrName>
                                          <p:attrName>ppt_y</p:attrName>
                                        </p:attrNameLst>
                                      </p:cBhvr>
                                      <p:rCtr x="-3646" y="6644"/>
                                    </p:animMotion>
                                  </p:childTnLst>
                                </p:cTn>
                              </p:par>
                            </p:childTnLst>
                          </p:cTn>
                        </p:par>
                        <p:par>
                          <p:cTn id="115" fill="hold">
                            <p:stCondLst>
                              <p:cond delay="11500"/>
                            </p:stCondLst>
                            <p:childTnLst>
                              <p:par>
                                <p:cTn id="116" presetID="1" presetClass="exit" presetSubtype="0" fill="hold" grpId="2" nodeType="afterEffect">
                                  <p:stCondLst>
                                    <p:cond delay="0"/>
                                  </p:stCondLst>
                                  <p:childTnLst>
                                    <p:set>
                                      <p:cBhvr>
                                        <p:cTn id="117" dur="1" fill="hold">
                                          <p:stCondLst>
                                            <p:cond delay="0"/>
                                          </p:stCondLst>
                                        </p:cTn>
                                        <p:tgtEl>
                                          <p:spTgt spid="129"/>
                                        </p:tgtEl>
                                        <p:attrNameLst>
                                          <p:attrName>style.visibility</p:attrName>
                                        </p:attrNameLst>
                                      </p:cBhvr>
                                      <p:to>
                                        <p:strVal val="hidden"/>
                                      </p:to>
                                    </p:set>
                                  </p:childTnLst>
                                </p:cTn>
                              </p:par>
                            </p:childTnLst>
                          </p:cTn>
                        </p:par>
                        <p:par>
                          <p:cTn id="118" fill="hold">
                            <p:stCondLst>
                              <p:cond delay="11500"/>
                            </p:stCondLst>
                            <p:childTnLst>
                              <p:par>
                                <p:cTn id="119" presetID="22" presetClass="exit" presetSubtype="4" fill="hold" grpId="1" nodeType="afterEffect">
                                  <p:stCondLst>
                                    <p:cond delay="0"/>
                                  </p:stCondLst>
                                  <p:childTnLst>
                                    <p:animEffect transition="out" filter="wipe(down)">
                                      <p:cBhvr>
                                        <p:cTn id="120" dur="500"/>
                                        <p:tgtEl>
                                          <p:spTgt spid="128"/>
                                        </p:tgtEl>
                                      </p:cBhvr>
                                    </p:animEffect>
                                    <p:set>
                                      <p:cBhvr>
                                        <p:cTn id="121" dur="1" fill="hold">
                                          <p:stCondLst>
                                            <p:cond delay="499"/>
                                          </p:stCondLst>
                                        </p:cTn>
                                        <p:tgtEl>
                                          <p:spTgt spid="128"/>
                                        </p:tgtEl>
                                        <p:attrNameLst>
                                          <p:attrName>style.visibility</p:attrName>
                                        </p:attrNameLst>
                                      </p:cBhvr>
                                      <p:to>
                                        <p:strVal val="hidden"/>
                                      </p:to>
                                    </p:set>
                                  </p:childTnLst>
                                </p:cTn>
                              </p:par>
                            </p:childTnLst>
                          </p:cTn>
                        </p:par>
                        <p:par>
                          <p:cTn id="122" fill="hold">
                            <p:stCondLst>
                              <p:cond delay="12000"/>
                            </p:stCondLst>
                            <p:childTnLst>
                              <p:par>
                                <p:cTn id="123" presetID="22" presetClass="entr" presetSubtype="8" fill="hold" grpId="0" nodeType="after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wipe(left)">
                                      <p:cBhvr>
                                        <p:cTn id="125" dur="500"/>
                                        <p:tgtEl>
                                          <p:spTgt spid="81"/>
                                        </p:tgtEl>
                                      </p:cBhvr>
                                    </p:animEffect>
                                  </p:childTnLst>
                                </p:cTn>
                              </p:par>
                              <p:par>
                                <p:cTn id="126" presetID="1" presetClass="entr" presetSubtype="0" fill="hold" grpId="0" nodeType="withEffect">
                                  <p:stCondLst>
                                    <p:cond delay="0"/>
                                  </p:stCondLst>
                                  <p:childTnLst>
                                    <p:set>
                                      <p:cBhvr>
                                        <p:cTn id="127"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80" grpId="0" animBg="1"/>
      <p:bldP spid="80" grpId="1" animBg="1"/>
      <p:bldP spid="80" grpId="2" animBg="1"/>
      <p:bldP spid="123" grpId="0" animBg="1"/>
      <p:bldP spid="123" grpId="1" animBg="1"/>
      <p:bldP spid="124" grpId="0" animBg="1"/>
      <p:bldP spid="124" grpId="1" animBg="1"/>
      <p:bldP spid="125" grpId="0" animBg="1"/>
      <p:bldP spid="125" grpId="1" animBg="1"/>
      <p:bldP spid="127" grpId="0"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07" grpId="0" animBg="1"/>
      <p:bldP spid="107" grpId="1" animBg="1"/>
      <p:bldP spid="107" grpId="2" animBg="1"/>
      <p:bldP spid="110" grpId="0" animBg="1"/>
      <p:bldP spid="110" grpId="1" animBg="1"/>
      <p:bldP spid="110" grpId="2" animBg="1"/>
      <p:bldP spid="126" grpId="0" animBg="1"/>
      <p:bldP spid="126" grpId="1" animBg="1"/>
      <p:bldP spid="126" grpId="2" animBg="1"/>
      <p:bldP spid="128" grpId="0" animBg="1"/>
      <p:bldP spid="128" grpId="1" animBg="1"/>
      <p:bldP spid="129" grpId="0" animBg="1"/>
      <p:bldP spid="129" grpId="1" animBg="1"/>
      <p:bldP spid="129" grpId="2" animBg="1"/>
      <p:bldP spid="81" grpId="0" animBg="1"/>
      <p:bldP spid="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Up-Down Arrow 20">
            <a:extLst>
              <a:ext uri="{FF2B5EF4-FFF2-40B4-BE49-F238E27FC236}">
                <a16:creationId xmlns:a16="http://schemas.microsoft.com/office/drawing/2014/main" id="{A692E5C2-B8C6-BAF1-A9AB-9D0170AC74AC}"/>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p:txBody>
          <a:bodyPr/>
          <a:lstStyle/>
          <a:p>
            <a:r>
              <a:rPr lang="en-US"/>
              <a:t>Flushing persists: lazy flushing policy</a:t>
            </a:r>
            <a:endParaRPr lang="en-IN"/>
          </a:p>
        </p:txBody>
      </p:sp>
      <p:sp>
        <p:nvSpPr>
          <p:cNvPr id="25" name="Slide Number Placeholder 24">
            <a:extLst>
              <a:ext uri="{FF2B5EF4-FFF2-40B4-BE49-F238E27FC236}">
                <a16:creationId xmlns:a16="http://schemas.microsoft.com/office/drawing/2014/main" id="{77B175B3-2B0F-12FC-B907-1E2195CB2F96}"/>
              </a:ext>
            </a:extLst>
          </p:cNvPr>
          <p:cNvSpPr>
            <a:spLocks noGrp="1"/>
          </p:cNvSpPr>
          <p:nvPr>
            <p:ph type="sldNum" sz="quarter" idx="12"/>
          </p:nvPr>
        </p:nvSpPr>
        <p:spPr/>
        <p:txBody>
          <a:bodyPr/>
          <a:lstStyle/>
          <a:p>
            <a:fld id="{1836BD13-D94A-4E47-8520-ED1F8D0933CA}" type="slidenum">
              <a:rPr lang="en-IN" smtClean="0"/>
              <a:pPr/>
              <a:t>26</a:t>
            </a:fld>
            <a:endParaRPr lang="en-IN"/>
          </a:p>
        </p:txBody>
      </p:sp>
      <p:sp>
        <p:nvSpPr>
          <p:cNvPr id="4" name="Rounded Rectangle 3"/>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5" name="Rectangle 4"/>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6" name="Rectangle 5"/>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Up-Down Arrow 15"/>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Up-Down Arrow 16"/>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Up-Down Arrow 17"/>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Up-Down Arrow 18"/>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Up-Down Arrow 19"/>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Up-Down Arrow 22"/>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sp>
        <p:nvSpPr>
          <p:cNvPr id="26" name="Rectangle 25"/>
          <p:cNvSpPr/>
          <p:nvPr/>
        </p:nvSpPr>
        <p:spPr>
          <a:xfrm>
            <a:off x="3989987" y="4599590"/>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p:cNvSpPr/>
          <p:nvPr/>
        </p:nvSpPr>
        <p:spPr>
          <a:xfrm>
            <a:off x="3989987" y="4283142"/>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p:cNvSpPr/>
          <p:nvPr/>
        </p:nvSpPr>
        <p:spPr>
          <a:xfrm>
            <a:off x="3989987" y="4441366"/>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0" name="Group 29"/>
          <p:cNvGrpSpPr/>
          <p:nvPr/>
        </p:nvGrpSpPr>
        <p:grpSpPr>
          <a:xfrm>
            <a:off x="3377037" y="2935473"/>
            <a:ext cx="454818" cy="315502"/>
            <a:chOff x="7003191" y="3506670"/>
            <a:chExt cx="1583460" cy="2136484"/>
          </a:xfrm>
        </p:grpSpPr>
        <p:sp>
          <p:nvSpPr>
            <p:cNvPr id="3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917233" y="2931727"/>
            <a:ext cx="454818" cy="315502"/>
            <a:chOff x="7003191" y="3506670"/>
            <a:chExt cx="1583460" cy="2136484"/>
          </a:xfrm>
        </p:grpSpPr>
        <p:sp>
          <p:nvSpPr>
            <p:cNvPr id="3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4980652" y="2925719"/>
            <a:ext cx="454818" cy="315502"/>
            <a:chOff x="7003191" y="3506670"/>
            <a:chExt cx="1583460" cy="2136484"/>
          </a:xfrm>
        </p:grpSpPr>
        <p:sp>
          <p:nvSpPr>
            <p:cNvPr id="4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37607" y="2935606"/>
            <a:ext cx="454818" cy="315502"/>
            <a:chOff x="7003191" y="3506670"/>
            <a:chExt cx="1583460" cy="2136484"/>
          </a:xfrm>
        </p:grpSpPr>
        <p:sp>
          <p:nvSpPr>
            <p:cNvPr id="49"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973329" y="2211958"/>
            <a:ext cx="454818" cy="315502"/>
            <a:chOff x="7003191" y="3506670"/>
            <a:chExt cx="1583460" cy="2136484"/>
          </a:xfrm>
        </p:grpSpPr>
        <p:sp>
          <p:nvSpPr>
            <p:cNvPr id="55"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3547455" y="2211958"/>
            <a:ext cx="454818" cy="315502"/>
            <a:chOff x="7003191" y="3506670"/>
            <a:chExt cx="1583460" cy="2136484"/>
          </a:xfrm>
        </p:grpSpPr>
        <p:sp>
          <p:nvSpPr>
            <p:cNvPr id="6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4074561" y="2211958"/>
            <a:ext cx="454818" cy="315502"/>
            <a:chOff x="7003191" y="3506670"/>
            <a:chExt cx="1583460" cy="2136484"/>
          </a:xfrm>
        </p:grpSpPr>
        <p:sp>
          <p:nvSpPr>
            <p:cNvPr id="6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4631144" y="2211958"/>
            <a:ext cx="454818" cy="315502"/>
            <a:chOff x="7003191" y="3506670"/>
            <a:chExt cx="1583460" cy="2136484"/>
          </a:xfrm>
        </p:grpSpPr>
        <p:sp>
          <p:nvSpPr>
            <p:cNvPr id="7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Up-Down Arrow 78"/>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Diamond 79"/>
          <p:cNvSpPr/>
          <p:nvPr/>
        </p:nvSpPr>
        <p:spPr>
          <a:xfrm>
            <a:off x="409035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8" name="TextBox 107"/>
          <p:cNvSpPr txBox="1"/>
          <p:nvPr/>
        </p:nvSpPr>
        <p:spPr>
          <a:xfrm>
            <a:off x="7838614" y="2400162"/>
            <a:ext cx="1392455" cy="923330"/>
          </a:xfrm>
          <a:prstGeom prst="rect">
            <a:avLst/>
          </a:prstGeom>
          <a:noFill/>
        </p:spPr>
        <p:txBody>
          <a:bodyPr wrap="square" rtlCol="0">
            <a:spAutoFit/>
          </a:bodyPr>
          <a:lstStyle/>
          <a:p>
            <a:pPr algn="ctr"/>
            <a:r>
              <a:rPr lang="en-US" err="1"/>
              <a:t>pX</a:t>
            </a:r>
            <a:r>
              <a:rPr lang="en-US"/>
              <a:t> = a</a:t>
            </a:r>
            <a:br>
              <a:rPr lang="en-US"/>
            </a:br>
            <a:r>
              <a:rPr lang="en-US"/>
              <a:t>….</a:t>
            </a:r>
          </a:p>
          <a:p>
            <a:pPr algn="ctr"/>
            <a:r>
              <a:rPr lang="en-US" err="1"/>
              <a:t>pY</a:t>
            </a:r>
            <a:r>
              <a:rPr lang="en-US"/>
              <a:t> = b </a:t>
            </a:r>
            <a:endParaRPr lang="en-IN"/>
          </a:p>
        </p:txBody>
      </p:sp>
      <p:sp>
        <p:nvSpPr>
          <p:cNvPr id="109" name="TextBox 108"/>
          <p:cNvSpPr txBox="1"/>
          <p:nvPr/>
        </p:nvSpPr>
        <p:spPr>
          <a:xfrm>
            <a:off x="9679409" y="2400162"/>
            <a:ext cx="1258611" cy="923330"/>
          </a:xfrm>
          <a:prstGeom prst="rect">
            <a:avLst/>
          </a:prstGeom>
          <a:noFill/>
        </p:spPr>
        <p:txBody>
          <a:bodyPr wrap="square" rtlCol="0">
            <a:spAutoFit/>
          </a:bodyPr>
          <a:lstStyle/>
          <a:p>
            <a:pPr algn="ctr"/>
            <a:r>
              <a:rPr lang="en-US" err="1"/>
              <a:t>pZ</a:t>
            </a:r>
            <a:r>
              <a:rPr lang="en-US"/>
              <a:t> = c </a:t>
            </a:r>
          </a:p>
          <a:p>
            <a:pPr algn="ctr"/>
            <a:r>
              <a:rPr lang="en-US"/>
              <a:t>….</a:t>
            </a:r>
          </a:p>
          <a:p>
            <a:pPr algn="ctr"/>
            <a:r>
              <a:rPr lang="en-US" err="1"/>
              <a:t>pZ</a:t>
            </a:r>
            <a:r>
              <a:rPr lang="en-US"/>
              <a:t> = d</a:t>
            </a:r>
          </a:p>
        </p:txBody>
      </p:sp>
      <p:grpSp>
        <p:nvGrpSpPr>
          <p:cNvPr id="111" name="Group 110"/>
          <p:cNvGrpSpPr/>
          <p:nvPr/>
        </p:nvGrpSpPr>
        <p:grpSpPr>
          <a:xfrm>
            <a:off x="8243448" y="2067580"/>
            <a:ext cx="454818" cy="315502"/>
            <a:chOff x="7003191" y="3506670"/>
            <a:chExt cx="1583460" cy="2136484"/>
          </a:xfrm>
        </p:grpSpPr>
        <p:sp>
          <p:nvSpPr>
            <p:cNvPr id="11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0075409" y="2090530"/>
            <a:ext cx="454818" cy="315502"/>
            <a:chOff x="7003191" y="3506670"/>
            <a:chExt cx="1583460" cy="2136484"/>
          </a:xfrm>
        </p:grpSpPr>
        <p:sp>
          <p:nvSpPr>
            <p:cNvPr id="11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ight Arrow 122"/>
          <p:cNvSpPr/>
          <p:nvPr/>
        </p:nvSpPr>
        <p:spPr>
          <a:xfrm>
            <a:off x="7640614" y="2491076"/>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4" name="Right Arrow 123"/>
          <p:cNvSpPr/>
          <p:nvPr/>
        </p:nvSpPr>
        <p:spPr>
          <a:xfrm>
            <a:off x="9405019" y="2491076"/>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Right Arrow 124"/>
          <p:cNvSpPr/>
          <p:nvPr/>
        </p:nvSpPr>
        <p:spPr>
          <a:xfrm>
            <a:off x="7640614" y="3067534"/>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7" name="Right Arrow 126"/>
          <p:cNvSpPr/>
          <p:nvPr/>
        </p:nvSpPr>
        <p:spPr>
          <a:xfrm>
            <a:off x="9405019" y="3067534"/>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1" name="Down Arrow 130"/>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132" name="Diamond 131"/>
          <p:cNvSpPr/>
          <p:nvPr/>
        </p:nvSpPr>
        <p:spPr>
          <a:xfrm>
            <a:off x="4234283" y="3005381"/>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Diamond 132"/>
          <p:cNvSpPr/>
          <p:nvPr/>
        </p:nvSpPr>
        <p:spPr>
          <a:xfrm>
            <a:off x="4517784" y="3011342"/>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4" name="Diamond 133"/>
          <p:cNvSpPr/>
          <p:nvPr/>
        </p:nvSpPr>
        <p:spPr>
          <a:xfrm>
            <a:off x="4661717" y="3011340"/>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6" name="TextBox 105"/>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
        <p:nvSpPr>
          <p:cNvPr id="107" name="Diamond 106"/>
          <p:cNvSpPr/>
          <p:nvPr/>
        </p:nvSpPr>
        <p:spPr>
          <a:xfrm>
            <a:off x="4469451" y="4608065"/>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0" name="Diamond 109"/>
          <p:cNvSpPr/>
          <p:nvPr/>
        </p:nvSpPr>
        <p:spPr>
          <a:xfrm>
            <a:off x="4469451" y="4444916"/>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6" name="Diamond 125"/>
          <p:cNvSpPr/>
          <p:nvPr/>
        </p:nvSpPr>
        <p:spPr>
          <a:xfrm>
            <a:off x="4469451" y="4281767"/>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TextBox 28"/>
          <p:cNvSpPr txBox="1"/>
          <p:nvPr/>
        </p:nvSpPr>
        <p:spPr>
          <a:xfrm>
            <a:off x="4513983" y="5310752"/>
            <a:ext cx="1889428" cy="400110"/>
          </a:xfrm>
          <a:prstGeom prst="rect">
            <a:avLst/>
          </a:prstGeom>
          <a:noFill/>
        </p:spPr>
        <p:txBody>
          <a:bodyPr wrap="none" rtlCol="0">
            <a:spAutoFit/>
          </a:bodyPr>
          <a:lstStyle/>
          <a:p>
            <a:r>
              <a:rPr lang="en-US" sz="2000" b="1">
                <a:solidFill>
                  <a:srgbClr val="C00000"/>
                </a:solidFill>
              </a:rPr>
              <a:t>Burst of persists</a:t>
            </a:r>
            <a:endParaRPr lang="en-IN" sz="2000" b="1">
              <a:solidFill>
                <a:srgbClr val="C00000"/>
              </a:solidFill>
            </a:endParaRPr>
          </a:p>
        </p:txBody>
      </p:sp>
    </p:spTree>
    <p:custDataLst>
      <p:tags r:id="rId1"/>
    </p:custDataLst>
    <p:extLst>
      <p:ext uri="{BB962C8B-B14F-4D97-AF65-F5344CB8AC3E}">
        <p14:creationId xmlns:p14="http://schemas.microsoft.com/office/powerpoint/2010/main" val="1799629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3"/>
                                        </p:tgtEl>
                                        <p:attrNameLst>
                                          <p:attrName>style.visibility</p:attrName>
                                        </p:attrNameLst>
                                      </p:cBhvr>
                                      <p:to>
                                        <p:strVal val="visible"/>
                                      </p:to>
                                    </p:set>
                                  </p:childTnLst>
                                </p:cTn>
                              </p:par>
                            </p:childTnLst>
                          </p:cTn>
                        </p:par>
                        <p:par>
                          <p:cTn id="10" fill="hold">
                            <p:stCondLst>
                              <p:cond delay="0"/>
                            </p:stCondLst>
                            <p:childTnLst>
                              <p:par>
                                <p:cTn id="11" presetID="42" presetClass="path" presetSubtype="0" accel="50000" decel="50000" fill="hold" grpId="1" nodeType="afterEffect">
                                  <p:stCondLst>
                                    <p:cond delay="0"/>
                                  </p:stCondLst>
                                  <p:childTnLst>
                                    <p:animMotion origin="layout" path="M 3.75E-6 -1.11111E-6 L -0.00248 0.16528 " pathEditMode="relative" rAng="0" ptsTypes="AA">
                                      <p:cBhvr>
                                        <p:cTn id="12" dur="1000" fill="hold"/>
                                        <p:tgtEl>
                                          <p:spTgt spid="80"/>
                                        </p:tgtEl>
                                        <p:attrNameLst>
                                          <p:attrName>ppt_x</p:attrName>
                                          <p:attrName>ppt_y</p:attrName>
                                        </p:attrNameLst>
                                      </p:cBhvr>
                                      <p:rCtr x="-130" y="8264"/>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00"/>
                                        <p:tgtEl>
                                          <p:spTgt spid="26"/>
                                        </p:tgtEl>
                                      </p:cBhvr>
                                    </p:animEffect>
                                  </p:childTnLst>
                                </p:cTn>
                              </p:par>
                            </p:childTnLst>
                          </p:cTn>
                        </p:par>
                        <p:par>
                          <p:cTn id="17" fill="hold">
                            <p:stCondLst>
                              <p:cond delay="1500"/>
                            </p:stCondLst>
                            <p:childTnLst>
                              <p:par>
                                <p:cTn id="18" presetID="1" presetClass="exit" presetSubtype="0" fill="hold" grpId="2" nodeType="afterEffect">
                                  <p:stCondLst>
                                    <p:cond delay="0"/>
                                  </p:stCondLst>
                                  <p:childTnLst>
                                    <p:set>
                                      <p:cBhvr>
                                        <p:cTn id="19" dur="1" fill="hold">
                                          <p:stCondLst>
                                            <p:cond delay="0"/>
                                          </p:stCondLst>
                                        </p:cTn>
                                        <p:tgtEl>
                                          <p:spTgt spid="80"/>
                                        </p:tgtEl>
                                        <p:attrNameLst>
                                          <p:attrName>style.visibility</p:attrName>
                                        </p:attrNameLst>
                                      </p:cBhvr>
                                      <p:to>
                                        <p:strVal val="hidden"/>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25"/>
                                        </p:tgtEl>
                                        <p:attrNameLst>
                                          <p:attrName>style.visibility</p:attrName>
                                        </p:attrNameLst>
                                      </p:cBhvr>
                                      <p:to>
                                        <p:strVal val="visible"/>
                                      </p:to>
                                    </p:set>
                                  </p:childTnLst>
                                </p:cTn>
                              </p:par>
                            </p:childTnLst>
                          </p:cTn>
                        </p:par>
                        <p:par>
                          <p:cTn id="26" fill="hold">
                            <p:stCondLst>
                              <p:cond delay="1500"/>
                            </p:stCondLst>
                            <p:childTnLst>
                              <p:par>
                                <p:cTn id="27" presetID="1" presetClass="exit" presetSubtype="0" fill="hold" grpId="1" nodeType="afterEffect">
                                  <p:stCondLst>
                                    <p:cond delay="0"/>
                                  </p:stCondLst>
                                  <p:childTnLst>
                                    <p:set>
                                      <p:cBhvr>
                                        <p:cTn id="28" dur="1" fill="hold">
                                          <p:stCondLst>
                                            <p:cond delay="0"/>
                                          </p:stCondLst>
                                        </p:cTn>
                                        <p:tgtEl>
                                          <p:spTgt spid="123"/>
                                        </p:tgtEl>
                                        <p:attrNameLst>
                                          <p:attrName>style.visibility</p:attrName>
                                        </p:attrNameLst>
                                      </p:cBhvr>
                                      <p:to>
                                        <p:strVal val="hidden"/>
                                      </p:to>
                                    </p:set>
                                  </p:childTnLst>
                                </p:cTn>
                              </p:par>
                            </p:childTnLst>
                          </p:cTn>
                        </p:par>
                        <p:par>
                          <p:cTn id="29" fill="hold">
                            <p:stCondLst>
                              <p:cond delay="1500"/>
                            </p:stCondLst>
                            <p:childTnLst>
                              <p:par>
                                <p:cTn id="30" presetID="42" presetClass="path" presetSubtype="0" accel="50000" decel="50000" fill="hold" grpId="1" nodeType="afterEffect">
                                  <p:stCondLst>
                                    <p:cond delay="0"/>
                                  </p:stCondLst>
                                  <p:childTnLst>
                                    <p:animMotion origin="layout" path="M 5E-6 -1.11111E-6 L 0.00066 0.16528 " pathEditMode="relative" rAng="0" ptsTypes="AA">
                                      <p:cBhvr>
                                        <p:cTn id="31" dur="1000" fill="hold"/>
                                        <p:tgtEl>
                                          <p:spTgt spid="132"/>
                                        </p:tgtEl>
                                        <p:attrNameLst>
                                          <p:attrName>ppt_x</p:attrName>
                                          <p:attrName>ppt_y</p:attrName>
                                        </p:attrNameLst>
                                      </p:cBhvr>
                                      <p:rCtr x="26" y="8264"/>
                                    </p:animMotion>
                                  </p:childTnLst>
                                </p:cTn>
                              </p:par>
                            </p:childTnLst>
                          </p:cTn>
                        </p:par>
                        <p:par>
                          <p:cTn id="32" fill="hold">
                            <p:stCondLst>
                              <p:cond delay="2500"/>
                            </p:stCondLst>
                            <p:childTnLst>
                              <p:par>
                                <p:cTn id="33" presetID="22" presetClass="entr" presetSubtype="4"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1" presetClass="exit" presetSubtype="0" fill="hold" grpId="2" nodeType="afterEffect">
                                  <p:stCondLst>
                                    <p:cond delay="0"/>
                                  </p:stCondLst>
                                  <p:childTnLst>
                                    <p:set>
                                      <p:cBhvr>
                                        <p:cTn id="38" dur="1" fill="hold">
                                          <p:stCondLst>
                                            <p:cond delay="0"/>
                                          </p:stCondLst>
                                        </p:cTn>
                                        <p:tgtEl>
                                          <p:spTgt spid="132"/>
                                        </p:tgtEl>
                                        <p:attrNameLst>
                                          <p:attrName>style.visibility</p:attrName>
                                        </p:attrNameLst>
                                      </p:cBhvr>
                                      <p:to>
                                        <p:strVal val="hidden"/>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0"/>
                                          </p:stCondLst>
                                        </p:cTn>
                                        <p:tgtEl>
                                          <p:spTgt spid="133"/>
                                        </p:tgtEl>
                                        <p:attrNameLst>
                                          <p:attrName>style.visibility</p:attrName>
                                        </p:attrNameLst>
                                      </p:cBhvr>
                                      <p:to>
                                        <p:strVal val="visible"/>
                                      </p:to>
                                    </p:set>
                                  </p:childTnLst>
                                </p:cTn>
                              </p:par>
                            </p:childTnLst>
                          </p:cTn>
                        </p:par>
                        <p:par>
                          <p:cTn id="42" fill="hold">
                            <p:stCondLst>
                              <p:cond delay="3000"/>
                            </p:stCondLst>
                            <p:childTnLst>
                              <p:par>
                                <p:cTn id="43" presetID="1" presetClass="entr" presetSubtype="0" fill="hold" grpId="0" nodeType="afterEffect">
                                  <p:stCondLst>
                                    <p:cond delay="0"/>
                                  </p:stCondLst>
                                  <p:childTnLst>
                                    <p:set>
                                      <p:cBhvr>
                                        <p:cTn id="44" dur="1" fill="hold">
                                          <p:stCondLst>
                                            <p:cond delay="0"/>
                                          </p:stCondLst>
                                        </p:cTn>
                                        <p:tgtEl>
                                          <p:spTgt spid="124"/>
                                        </p:tgtEl>
                                        <p:attrNameLst>
                                          <p:attrName>style.visibility</p:attrName>
                                        </p:attrNameLst>
                                      </p:cBhvr>
                                      <p:to>
                                        <p:strVal val="visible"/>
                                      </p:to>
                                    </p:set>
                                  </p:childTnLst>
                                </p:cTn>
                              </p:par>
                            </p:childTnLst>
                          </p:cTn>
                        </p:par>
                        <p:par>
                          <p:cTn id="45" fill="hold">
                            <p:stCondLst>
                              <p:cond delay="3000"/>
                            </p:stCondLst>
                            <p:childTnLst>
                              <p:par>
                                <p:cTn id="46" presetID="1" presetClass="exit" presetSubtype="0" fill="hold" grpId="1" nodeType="afterEffect">
                                  <p:stCondLst>
                                    <p:cond delay="0"/>
                                  </p:stCondLst>
                                  <p:childTnLst>
                                    <p:set>
                                      <p:cBhvr>
                                        <p:cTn id="47" dur="1" fill="hold">
                                          <p:stCondLst>
                                            <p:cond delay="0"/>
                                          </p:stCondLst>
                                        </p:cTn>
                                        <p:tgtEl>
                                          <p:spTgt spid="125"/>
                                        </p:tgtEl>
                                        <p:attrNameLst>
                                          <p:attrName>style.visibility</p:attrName>
                                        </p:attrNameLst>
                                      </p:cBhvr>
                                      <p:to>
                                        <p:strVal val="hidden"/>
                                      </p:to>
                                    </p:set>
                                  </p:childTnLst>
                                </p:cTn>
                              </p:par>
                            </p:childTnLst>
                          </p:cTn>
                        </p:par>
                        <p:par>
                          <p:cTn id="48" fill="hold">
                            <p:stCondLst>
                              <p:cond delay="3000"/>
                            </p:stCondLst>
                            <p:childTnLst>
                              <p:par>
                                <p:cTn id="49" presetID="42" presetClass="path" presetSubtype="0" accel="50000" decel="50000" fill="hold" grpId="1" nodeType="afterEffect">
                                  <p:stCondLst>
                                    <p:cond delay="0"/>
                                  </p:stCondLst>
                                  <p:childTnLst>
                                    <p:animMotion origin="layout" path="M -2.29167E-6 2.96296E-6 L 0.00013 0.16435 " pathEditMode="relative" rAng="0" ptsTypes="AA">
                                      <p:cBhvr>
                                        <p:cTn id="50" dur="1000" fill="hold"/>
                                        <p:tgtEl>
                                          <p:spTgt spid="133"/>
                                        </p:tgtEl>
                                        <p:attrNameLst>
                                          <p:attrName>ppt_x</p:attrName>
                                          <p:attrName>ppt_y</p:attrName>
                                        </p:attrNameLst>
                                      </p:cBhvr>
                                      <p:rCtr x="0" y="8218"/>
                                    </p:animMotion>
                                  </p:childTnLst>
                                </p:cTn>
                              </p:par>
                            </p:childTnLst>
                          </p:cTn>
                        </p:par>
                        <p:par>
                          <p:cTn id="51" fill="hold">
                            <p:stCondLst>
                              <p:cond delay="4000"/>
                            </p:stCondLst>
                            <p:childTnLst>
                              <p:par>
                                <p:cTn id="52" presetID="1" presetClass="exit" presetSubtype="0" fill="hold" grpId="2" nodeType="afterEffect">
                                  <p:stCondLst>
                                    <p:cond delay="0"/>
                                  </p:stCondLst>
                                  <p:childTnLst>
                                    <p:set>
                                      <p:cBhvr>
                                        <p:cTn id="53" dur="1" fill="hold">
                                          <p:stCondLst>
                                            <p:cond delay="0"/>
                                          </p:stCondLst>
                                        </p:cTn>
                                        <p:tgtEl>
                                          <p:spTgt spid="133"/>
                                        </p:tgtEl>
                                        <p:attrNameLst>
                                          <p:attrName>style.visibility</p:attrName>
                                        </p:attrNameLst>
                                      </p:cBhvr>
                                      <p:to>
                                        <p:strVal val="hidden"/>
                                      </p:to>
                                    </p:set>
                                  </p:childTnLst>
                                </p:cTn>
                              </p:par>
                            </p:childTnLst>
                          </p:cTn>
                        </p:par>
                        <p:par>
                          <p:cTn id="54" fill="hold">
                            <p:stCondLst>
                              <p:cond delay="4000"/>
                            </p:stCondLst>
                            <p:childTnLst>
                              <p:par>
                                <p:cTn id="55" presetID="22" presetClass="entr" presetSubtype="4"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down)">
                                      <p:cBhvr>
                                        <p:cTn id="57" dur="500"/>
                                        <p:tgtEl>
                                          <p:spTgt spid="27"/>
                                        </p:tgtEl>
                                      </p:cBhvr>
                                    </p:animEffect>
                                  </p:childTnLst>
                                </p:cTn>
                              </p:par>
                            </p:childTnLst>
                          </p:cTn>
                        </p:par>
                        <p:par>
                          <p:cTn id="58" fill="hold">
                            <p:stCondLst>
                              <p:cond delay="4500"/>
                            </p:stCondLst>
                            <p:childTnLst>
                              <p:par>
                                <p:cTn id="59" presetID="1" presetClass="entr" presetSubtype="0" fill="hold" grpId="0" nodeType="afterEffect">
                                  <p:stCondLst>
                                    <p:cond delay="0"/>
                                  </p:stCondLst>
                                  <p:childTnLst>
                                    <p:set>
                                      <p:cBhvr>
                                        <p:cTn id="60" dur="1" fill="hold">
                                          <p:stCondLst>
                                            <p:cond delay="0"/>
                                          </p:stCondLst>
                                        </p:cTn>
                                        <p:tgtEl>
                                          <p:spTgt spid="134"/>
                                        </p:tgtEl>
                                        <p:attrNameLst>
                                          <p:attrName>style.visibility</p:attrName>
                                        </p:attrNameLst>
                                      </p:cBhvr>
                                      <p:to>
                                        <p:strVal val="visible"/>
                                      </p:to>
                                    </p:set>
                                  </p:childTnLst>
                                </p:cTn>
                              </p:par>
                            </p:childTnLst>
                          </p:cTn>
                        </p:par>
                        <p:par>
                          <p:cTn id="61" fill="hold">
                            <p:stCondLst>
                              <p:cond delay="4500"/>
                            </p:stCondLst>
                            <p:childTnLst>
                              <p:par>
                                <p:cTn id="62" presetID="1" presetClass="entr" presetSubtype="0" fill="hold" grpId="0" nodeType="afterEffect">
                                  <p:stCondLst>
                                    <p:cond delay="0"/>
                                  </p:stCondLst>
                                  <p:childTnLst>
                                    <p:set>
                                      <p:cBhvr>
                                        <p:cTn id="63" dur="1" fill="hold">
                                          <p:stCondLst>
                                            <p:cond delay="0"/>
                                          </p:stCondLst>
                                        </p:cTn>
                                        <p:tgtEl>
                                          <p:spTgt spid="127"/>
                                        </p:tgtEl>
                                        <p:attrNameLst>
                                          <p:attrName>style.visibility</p:attrName>
                                        </p:attrNameLst>
                                      </p:cBhvr>
                                      <p:to>
                                        <p:strVal val="visible"/>
                                      </p:to>
                                    </p:set>
                                  </p:childTnLst>
                                </p:cTn>
                              </p:par>
                            </p:childTnLst>
                          </p:cTn>
                        </p:par>
                        <p:par>
                          <p:cTn id="64" fill="hold">
                            <p:stCondLst>
                              <p:cond delay="4500"/>
                            </p:stCondLst>
                            <p:childTnLst>
                              <p:par>
                                <p:cTn id="65" presetID="1" presetClass="exit" presetSubtype="0" fill="hold" grpId="1" nodeType="afterEffect">
                                  <p:stCondLst>
                                    <p:cond delay="0"/>
                                  </p:stCondLst>
                                  <p:childTnLst>
                                    <p:set>
                                      <p:cBhvr>
                                        <p:cTn id="66" dur="1" fill="hold">
                                          <p:stCondLst>
                                            <p:cond delay="0"/>
                                          </p:stCondLst>
                                        </p:cTn>
                                        <p:tgtEl>
                                          <p:spTgt spid="124"/>
                                        </p:tgtEl>
                                        <p:attrNameLst>
                                          <p:attrName>style.visibility</p:attrName>
                                        </p:attrNameLst>
                                      </p:cBhvr>
                                      <p:to>
                                        <p:strVal val="hidden"/>
                                      </p:to>
                                    </p:set>
                                  </p:childTnLst>
                                </p:cTn>
                              </p:par>
                            </p:childTnLst>
                          </p:cTn>
                        </p:par>
                        <p:par>
                          <p:cTn id="67" fill="hold">
                            <p:stCondLst>
                              <p:cond delay="4500"/>
                            </p:stCondLst>
                            <p:childTnLst>
                              <p:par>
                                <p:cTn id="68" presetID="42" presetClass="path" presetSubtype="0" accel="50000" decel="50000" fill="hold" grpId="1" nodeType="afterEffect">
                                  <p:stCondLst>
                                    <p:cond delay="0"/>
                                  </p:stCondLst>
                                  <p:childTnLst>
                                    <p:animMotion origin="layout" path="M -1.25E-6 2.96296E-6 L -1.25E-6 0.16435 " pathEditMode="relative" rAng="0" ptsTypes="AA">
                                      <p:cBhvr>
                                        <p:cTn id="69" dur="1000" fill="hold"/>
                                        <p:tgtEl>
                                          <p:spTgt spid="134"/>
                                        </p:tgtEl>
                                        <p:attrNameLst>
                                          <p:attrName>ppt_x</p:attrName>
                                          <p:attrName>ppt_y</p:attrName>
                                        </p:attrNameLst>
                                      </p:cBhvr>
                                      <p:rCtr x="0" y="8218"/>
                                    </p:animMotion>
                                  </p:childTnLst>
                                </p:cTn>
                              </p:par>
                            </p:childTnLst>
                          </p:cTn>
                        </p:par>
                        <p:par>
                          <p:cTn id="70" fill="hold">
                            <p:stCondLst>
                              <p:cond delay="5500"/>
                            </p:stCondLst>
                            <p:childTnLst>
                              <p:par>
                                <p:cTn id="71" presetID="1" presetClass="exit" presetSubtype="0" fill="hold" grpId="2" nodeType="afterEffect">
                                  <p:stCondLst>
                                    <p:cond delay="0"/>
                                  </p:stCondLst>
                                  <p:childTnLst>
                                    <p:set>
                                      <p:cBhvr>
                                        <p:cTn id="72" dur="1" fill="hold">
                                          <p:stCondLst>
                                            <p:cond delay="0"/>
                                          </p:stCondLst>
                                        </p:cTn>
                                        <p:tgtEl>
                                          <p:spTgt spid="134"/>
                                        </p:tgtEl>
                                        <p:attrNameLst>
                                          <p:attrName>style.visibility</p:attrName>
                                        </p:attrNameLst>
                                      </p:cBhvr>
                                      <p:to>
                                        <p:strVal val="hidden"/>
                                      </p:to>
                                    </p:set>
                                  </p:childTnLst>
                                </p:cTn>
                              </p:par>
                            </p:childTnLst>
                          </p:cTn>
                        </p:par>
                        <p:par>
                          <p:cTn id="73" fill="hold">
                            <p:stCondLst>
                              <p:cond delay="5500"/>
                            </p:stCondLst>
                            <p:childTnLst>
                              <p:par>
                                <p:cTn id="74" presetID="26" presetClass="emph" presetSubtype="0" fill="hold" grpId="1" nodeType="afterEffect">
                                  <p:stCondLst>
                                    <p:cond delay="0"/>
                                  </p:stCondLst>
                                  <p:childTnLst>
                                    <p:animEffect transition="out" filter="fade">
                                      <p:cBhvr>
                                        <p:cTn id="75" dur="500" tmFilter="0, 0; .2, .5; .8, .5; 1, 0"/>
                                        <p:tgtEl>
                                          <p:spTgt spid="27"/>
                                        </p:tgtEl>
                                      </p:cBhvr>
                                    </p:animEffect>
                                    <p:animScale>
                                      <p:cBhvr>
                                        <p:cTn id="76" dur="250" autoRev="1" fill="hold"/>
                                        <p:tgtEl>
                                          <p:spTgt spid="27"/>
                                        </p:tgtEl>
                                      </p:cBhvr>
                                      <p:by x="105000" y="105000"/>
                                    </p:animScale>
                                  </p:childTnLst>
                                </p:cTn>
                              </p:par>
                            </p:childTnLst>
                          </p:cTn>
                        </p:par>
                        <p:par>
                          <p:cTn id="77" fill="hold">
                            <p:stCondLst>
                              <p:cond delay="6000"/>
                            </p:stCondLst>
                            <p:childTnLst>
                              <p:par>
                                <p:cTn id="78" presetID="1" presetClass="entr" presetSubtype="0" fill="hold" grpId="0" nodeType="afterEffect">
                                  <p:stCondLst>
                                    <p:cond delay="0"/>
                                  </p:stCondLst>
                                  <p:childTnLst>
                                    <p:set>
                                      <p:cBhvr>
                                        <p:cTn id="79" dur="1" fill="hold">
                                          <p:stCondLst>
                                            <p:cond delay="0"/>
                                          </p:stCondLst>
                                        </p:cTn>
                                        <p:tgtEl>
                                          <p:spTgt spid="107"/>
                                        </p:tgtEl>
                                        <p:attrNameLst>
                                          <p:attrName>style.visibility</p:attrName>
                                        </p:attrNameLst>
                                      </p:cBhvr>
                                      <p:to>
                                        <p:strVal val="visible"/>
                                      </p:to>
                                    </p:set>
                                  </p:childTnLst>
                                </p:cTn>
                              </p:par>
                            </p:childTnLst>
                          </p:cTn>
                        </p:par>
                        <p:par>
                          <p:cTn id="80" fill="hold">
                            <p:stCondLst>
                              <p:cond delay="6000"/>
                            </p:stCondLst>
                            <p:childTnLst>
                              <p:par>
                                <p:cTn id="81" presetID="1" presetClass="entr" presetSubtype="0" fill="hold" grpId="0" nodeType="afterEffect">
                                  <p:stCondLst>
                                    <p:cond delay="0"/>
                                  </p:stCondLst>
                                  <p:childTnLst>
                                    <p:set>
                                      <p:cBhvr>
                                        <p:cTn id="82" dur="1" fill="hold">
                                          <p:stCondLst>
                                            <p:cond delay="0"/>
                                          </p:stCondLst>
                                        </p:cTn>
                                        <p:tgtEl>
                                          <p:spTgt spid="110"/>
                                        </p:tgtEl>
                                        <p:attrNameLst>
                                          <p:attrName>style.visibility</p:attrName>
                                        </p:attrNameLst>
                                      </p:cBhvr>
                                      <p:to>
                                        <p:strVal val="visible"/>
                                      </p:to>
                                    </p:set>
                                  </p:childTnLst>
                                </p:cTn>
                              </p:par>
                            </p:childTnLst>
                          </p:cTn>
                        </p:par>
                        <p:par>
                          <p:cTn id="83" fill="hold">
                            <p:stCondLst>
                              <p:cond delay="6000"/>
                            </p:stCondLst>
                            <p:childTnLst>
                              <p:par>
                                <p:cTn id="84" presetID="1" presetClass="entr" presetSubtype="0" fill="hold" grpId="0" nodeType="afterEffect">
                                  <p:stCondLst>
                                    <p:cond delay="0"/>
                                  </p:stCondLst>
                                  <p:childTnLst>
                                    <p:set>
                                      <p:cBhvr>
                                        <p:cTn id="85" dur="1" fill="hold">
                                          <p:stCondLst>
                                            <p:cond delay="0"/>
                                          </p:stCondLst>
                                        </p:cTn>
                                        <p:tgtEl>
                                          <p:spTgt spid="126"/>
                                        </p:tgtEl>
                                        <p:attrNameLst>
                                          <p:attrName>style.visibility</p:attrName>
                                        </p:attrNameLst>
                                      </p:cBhvr>
                                      <p:to>
                                        <p:strVal val="visible"/>
                                      </p:to>
                                    </p:set>
                                  </p:childTnLst>
                                </p:cTn>
                              </p:par>
                            </p:childTnLst>
                          </p:cTn>
                        </p:par>
                        <p:par>
                          <p:cTn id="86" fill="hold">
                            <p:stCondLst>
                              <p:cond delay="6000"/>
                            </p:stCondLst>
                            <p:childTnLst>
                              <p:par>
                                <p:cTn id="87" presetID="42" presetClass="path" presetSubtype="0" accel="50000" decel="50000" fill="hold" grpId="1" nodeType="afterEffect">
                                  <p:stCondLst>
                                    <p:cond delay="0"/>
                                  </p:stCondLst>
                                  <p:childTnLst>
                                    <p:animMotion origin="layout" path="M 4.16667E-6 2.59259E-6 L -0.07253 0.15393 " pathEditMode="relative" rAng="0" ptsTypes="AA">
                                      <p:cBhvr>
                                        <p:cTn id="88" dur="1000" fill="hold"/>
                                        <p:tgtEl>
                                          <p:spTgt spid="107"/>
                                        </p:tgtEl>
                                        <p:attrNameLst>
                                          <p:attrName>ppt_x</p:attrName>
                                          <p:attrName>ppt_y</p:attrName>
                                        </p:attrNameLst>
                                      </p:cBhvr>
                                      <p:rCtr x="-3633" y="7685"/>
                                    </p:animMotion>
                                  </p:childTnLst>
                                </p:cTn>
                              </p:par>
                            </p:childTnLst>
                          </p:cTn>
                        </p:par>
                        <p:par>
                          <p:cTn id="89" fill="hold">
                            <p:stCondLst>
                              <p:cond delay="7000"/>
                            </p:stCondLst>
                            <p:childTnLst>
                              <p:par>
                                <p:cTn id="90" presetID="42" presetClass="path" presetSubtype="0" accel="50000" decel="50000" fill="hold" grpId="1" nodeType="afterEffect">
                                  <p:stCondLst>
                                    <p:cond delay="0"/>
                                  </p:stCondLst>
                                  <p:childTnLst>
                                    <p:animMotion origin="layout" path="M 4.16667E-6 -4.81481E-6 L -0.07253 0.15139 " pathEditMode="relative" rAng="0" ptsTypes="AA">
                                      <p:cBhvr>
                                        <p:cTn id="91" dur="1000" fill="hold"/>
                                        <p:tgtEl>
                                          <p:spTgt spid="110"/>
                                        </p:tgtEl>
                                        <p:attrNameLst>
                                          <p:attrName>ppt_x</p:attrName>
                                          <p:attrName>ppt_y</p:attrName>
                                        </p:attrNameLst>
                                      </p:cBhvr>
                                      <p:rCtr x="-3633" y="7569"/>
                                    </p:animMotion>
                                  </p:childTnLst>
                                </p:cTn>
                              </p:par>
                            </p:childTnLst>
                          </p:cTn>
                        </p:par>
                        <p:par>
                          <p:cTn id="92" fill="hold">
                            <p:stCondLst>
                              <p:cond delay="8000"/>
                            </p:stCondLst>
                            <p:childTnLst>
                              <p:par>
                                <p:cTn id="93" presetID="42" presetClass="path" presetSubtype="0" accel="50000" decel="50000" fill="hold" grpId="1" nodeType="afterEffect">
                                  <p:stCondLst>
                                    <p:cond delay="0"/>
                                  </p:stCondLst>
                                  <p:childTnLst>
                                    <p:animMotion origin="layout" path="M 4.16667E-6 -2.22222E-6 L -0.07722 0.14306 " pathEditMode="relative" rAng="0" ptsTypes="AA">
                                      <p:cBhvr>
                                        <p:cTn id="94" dur="1000" fill="hold"/>
                                        <p:tgtEl>
                                          <p:spTgt spid="126"/>
                                        </p:tgtEl>
                                        <p:attrNameLst>
                                          <p:attrName>ppt_x</p:attrName>
                                          <p:attrName>ppt_y</p:attrName>
                                        </p:attrNameLst>
                                      </p:cBhvr>
                                      <p:rCtr x="-3867" y="7153"/>
                                    </p:animMotion>
                                  </p:childTnLst>
                                </p:cTn>
                              </p:par>
                              <p:par>
                                <p:cTn id="95" presetID="1" presetClass="entr" presetSubtype="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8" grpId="0" animBg="1"/>
      <p:bldP spid="80" grpId="0" animBg="1"/>
      <p:bldP spid="80" grpId="1" animBg="1"/>
      <p:bldP spid="80" grpId="2" animBg="1"/>
      <p:bldP spid="123" grpId="0" animBg="1"/>
      <p:bldP spid="123" grpId="1" animBg="1"/>
      <p:bldP spid="124" grpId="0" animBg="1"/>
      <p:bldP spid="124" grpId="1" animBg="1"/>
      <p:bldP spid="125" grpId="0" animBg="1"/>
      <p:bldP spid="125" grpId="1" animBg="1"/>
      <p:bldP spid="127" grpId="0"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07" grpId="0" animBg="1"/>
      <p:bldP spid="107" grpId="1" animBg="1"/>
      <p:bldP spid="110" grpId="0" animBg="1"/>
      <p:bldP spid="110" grpId="1" animBg="1"/>
      <p:bldP spid="126" grpId="0" animBg="1"/>
      <p:bldP spid="126" grpId="1" animBg="1"/>
      <p:bldP spid="2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0666" y="2026269"/>
            <a:ext cx="4395924" cy="297180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Up-Down Arrow 20">
            <a:extLst>
              <a:ext uri="{FF2B5EF4-FFF2-40B4-BE49-F238E27FC236}">
                <a16:creationId xmlns:a16="http://schemas.microsoft.com/office/drawing/2014/main" id="{A692E5C2-B8C6-BAF1-A9AB-9D0170AC74AC}"/>
              </a:ext>
            </a:extLst>
          </p:cNvPr>
          <p:cNvSpPr/>
          <p:nvPr/>
        </p:nvSpPr>
        <p:spPr>
          <a:xfrm rot="16200000">
            <a:off x="3293468" y="3675867"/>
            <a:ext cx="290990" cy="1110309"/>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p:cNvSpPr>
            <a:spLocks noGrp="1"/>
          </p:cNvSpPr>
          <p:nvPr>
            <p:ph type="title"/>
          </p:nvPr>
        </p:nvSpPr>
        <p:spPr/>
        <p:txBody>
          <a:bodyPr/>
          <a:lstStyle/>
          <a:p>
            <a:r>
              <a:rPr lang="en-US"/>
              <a:t>Optimization: window flushing policy</a:t>
            </a:r>
            <a:endParaRPr lang="en-IN"/>
          </a:p>
        </p:txBody>
      </p:sp>
      <p:sp>
        <p:nvSpPr>
          <p:cNvPr id="25" name="Slide Number Placeholder 24">
            <a:extLst>
              <a:ext uri="{FF2B5EF4-FFF2-40B4-BE49-F238E27FC236}">
                <a16:creationId xmlns:a16="http://schemas.microsoft.com/office/drawing/2014/main" id="{77B175B3-2B0F-12FC-B907-1E2195CB2F96}"/>
              </a:ext>
            </a:extLst>
          </p:cNvPr>
          <p:cNvSpPr>
            <a:spLocks noGrp="1"/>
          </p:cNvSpPr>
          <p:nvPr>
            <p:ph type="sldNum" sz="quarter" idx="12"/>
          </p:nvPr>
        </p:nvSpPr>
        <p:spPr/>
        <p:txBody>
          <a:bodyPr/>
          <a:lstStyle/>
          <a:p>
            <a:fld id="{1836BD13-D94A-4E47-8520-ED1F8D0933CA}" type="slidenum">
              <a:rPr lang="en-IN" smtClean="0"/>
              <a:pPr/>
              <a:t>27</a:t>
            </a:fld>
            <a:endParaRPr lang="en-IN"/>
          </a:p>
        </p:txBody>
      </p:sp>
      <p:sp>
        <p:nvSpPr>
          <p:cNvPr id="4" name="Rounded Rectangle 3"/>
          <p:cNvSpPr/>
          <p:nvPr/>
        </p:nvSpPr>
        <p:spPr>
          <a:xfrm>
            <a:off x="1586704" y="2800616"/>
            <a:ext cx="3857766" cy="585216"/>
          </a:xfrm>
          <a:prstGeom prst="round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chemeClr val="tx1"/>
                </a:solidFill>
              </a:rPr>
              <a:t>     SIMD Units</a:t>
            </a:r>
            <a:endParaRPr lang="en-IN" sz="1600" b="1">
              <a:solidFill>
                <a:schemeClr val="tx1"/>
              </a:solidFill>
            </a:endParaRPr>
          </a:p>
        </p:txBody>
      </p:sp>
      <p:sp>
        <p:nvSpPr>
          <p:cNvPr id="5" name="Rectangle 4"/>
          <p:cNvSpPr/>
          <p:nvPr/>
        </p:nvSpPr>
        <p:spPr>
          <a:xfrm>
            <a:off x="1759991" y="3641864"/>
            <a:ext cx="1115568" cy="112471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L1 $</a:t>
            </a:r>
            <a:endParaRPr lang="en-IN" sz="1600" b="1">
              <a:solidFill>
                <a:schemeClr val="tx1"/>
              </a:solidFill>
            </a:endParaRPr>
          </a:p>
        </p:txBody>
      </p:sp>
      <p:sp>
        <p:nvSpPr>
          <p:cNvPr id="6" name="Rectangle 5"/>
          <p:cNvSpPr/>
          <p:nvPr/>
        </p:nvSpPr>
        <p:spPr>
          <a:xfrm>
            <a:off x="3988079" y="3641864"/>
            <a:ext cx="1080000" cy="1124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7" name="Straight Connector 6"/>
          <p:cNvCxnSpPr/>
          <p:nvPr/>
        </p:nvCxnSpPr>
        <p:spPr>
          <a:xfrm>
            <a:off x="3981983" y="380656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981983" y="396517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81983" y="412377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81983" y="428238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981983" y="4440985"/>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81983" y="459959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981983" y="4758194"/>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981983" y="3647960"/>
            <a:ext cx="108000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 name="Up-Down Arrow 14"/>
          <p:cNvSpPr/>
          <p:nvPr/>
        </p:nvSpPr>
        <p:spPr>
          <a:xfrm>
            <a:off x="18730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6" name="Up-Down Arrow 15"/>
          <p:cNvSpPr/>
          <p:nvPr/>
        </p:nvSpPr>
        <p:spPr>
          <a:xfrm>
            <a:off x="212068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Up-Down Arrow 16"/>
          <p:cNvSpPr/>
          <p:nvPr/>
        </p:nvSpPr>
        <p:spPr>
          <a:xfrm>
            <a:off x="2368337" y="3294773"/>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Up-Down Arrow 17"/>
          <p:cNvSpPr/>
          <p:nvPr/>
        </p:nvSpPr>
        <p:spPr>
          <a:xfrm>
            <a:off x="4065691" y="3300869"/>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9" name="Up-Down Arrow 18"/>
          <p:cNvSpPr/>
          <p:nvPr/>
        </p:nvSpPr>
        <p:spPr>
          <a:xfrm>
            <a:off x="4315463" y="3294772"/>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 name="Up-Down Arrow 19"/>
          <p:cNvSpPr/>
          <p:nvPr/>
        </p:nvSpPr>
        <p:spPr>
          <a:xfrm>
            <a:off x="4565235" y="3288675"/>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Up-Down Arrow 22"/>
          <p:cNvSpPr/>
          <p:nvPr/>
        </p:nvSpPr>
        <p:spPr>
          <a:xfrm>
            <a:off x="4803360" y="329820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TextBox 23"/>
          <p:cNvSpPr txBox="1"/>
          <p:nvPr/>
        </p:nvSpPr>
        <p:spPr>
          <a:xfrm>
            <a:off x="3274811" y="1614660"/>
            <a:ext cx="495649" cy="369332"/>
          </a:xfrm>
          <a:prstGeom prst="rect">
            <a:avLst/>
          </a:prstGeom>
          <a:noFill/>
        </p:spPr>
        <p:txBody>
          <a:bodyPr wrap="none" rtlCol="0">
            <a:spAutoFit/>
          </a:bodyPr>
          <a:lstStyle/>
          <a:p>
            <a:r>
              <a:rPr lang="en-US" b="1"/>
              <a:t>SM</a:t>
            </a:r>
            <a:endParaRPr lang="en-IN" b="1"/>
          </a:p>
        </p:txBody>
      </p:sp>
      <p:sp>
        <p:nvSpPr>
          <p:cNvPr id="26" name="Rectangle 25"/>
          <p:cNvSpPr/>
          <p:nvPr/>
        </p:nvSpPr>
        <p:spPr>
          <a:xfrm>
            <a:off x="3989987" y="4599590"/>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ectangle 26"/>
          <p:cNvSpPr/>
          <p:nvPr/>
        </p:nvSpPr>
        <p:spPr>
          <a:xfrm>
            <a:off x="3989987" y="4283142"/>
            <a:ext cx="1080000" cy="158604"/>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Rectangle 27"/>
          <p:cNvSpPr/>
          <p:nvPr/>
        </p:nvSpPr>
        <p:spPr>
          <a:xfrm>
            <a:off x="3989987" y="4441366"/>
            <a:ext cx="1080000" cy="158604"/>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30" name="Group 29"/>
          <p:cNvGrpSpPr/>
          <p:nvPr/>
        </p:nvGrpSpPr>
        <p:grpSpPr>
          <a:xfrm>
            <a:off x="3377037" y="2935473"/>
            <a:ext cx="454818" cy="315502"/>
            <a:chOff x="7003191" y="3506670"/>
            <a:chExt cx="1583460" cy="2136484"/>
          </a:xfrm>
        </p:grpSpPr>
        <p:sp>
          <p:nvSpPr>
            <p:cNvPr id="3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3917233" y="2931727"/>
            <a:ext cx="454818" cy="315502"/>
            <a:chOff x="7003191" y="3506670"/>
            <a:chExt cx="1583460" cy="2136484"/>
          </a:xfrm>
        </p:grpSpPr>
        <p:sp>
          <p:nvSpPr>
            <p:cNvPr id="3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4980652" y="2925719"/>
            <a:ext cx="454818" cy="315502"/>
            <a:chOff x="7003191" y="3506670"/>
            <a:chExt cx="1583460" cy="2136484"/>
          </a:xfrm>
        </p:grpSpPr>
        <p:sp>
          <p:nvSpPr>
            <p:cNvPr id="4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p:cNvGrpSpPr/>
          <p:nvPr/>
        </p:nvGrpSpPr>
        <p:grpSpPr>
          <a:xfrm>
            <a:off x="4437607" y="2935606"/>
            <a:ext cx="454818" cy="315502"/>
            <a:chOff x="7003191" y="3506670"/>
            <a:chExt cx="1583460" cy="2136484"/>
          </a:xfrm>
        </p:grpSpPr>
        <p:sp>
          <p:nvSpPr>
            <p:cNvPr id="49"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2973329" y="2211958"/>
            <a:ext cx="454818" cy="315502"/>
            <a:chOff x="7003191" y="3506670"/>
            <a:chExt cx="1583460" cy="2136484"/>
          </a:xfrm>
        </p:grpSpPr>
        <p:sp>
          <p:nvSpPr>
            <p:cNvPr id="55"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3547455" y="2211958"/>
            <a:ext cx="454818" cy="315502"/>
            <a:chOff x="7003191" y="3506670"/>
            <a:chExt cx="1583460" cy="2136484"/>
          </a:xfrm>
        </p:grpSpPr>
        <p:sp>
          <p:nvSpPr>
            <p:cNvPr id="61"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p:cNvGrpSpPr/>
          <p:nvPr/>
        </p:nvGrpSpPr>
        <p:grpSpPr>
          <a:xfrm>
            <a:off x="4074561" y="2211958"/>
            <a:ext cx="454818" cy="315502"/>
            <a:chOff x="7003191" y="3506670"/>
            <a:chExt cx="1583460" cy="2136484"/>
          </a:xfrm>
        </p:grpSpPr>
        <p:sp>
          <p:nvSpPr>
            <p:cNvPr id="67"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p:cNvGrpSpPr/>
          <p:nvPr/>
        </p:nvGrpSpPr>
        <p:grpSpPr>
          <a:xfrm>
            <a:off x="4631144" y="2211958"/>
            <a:ext cx="454818" cy="315502"/>
            <a:chOff x="7003191" y="3506670"/>
            <a:chExt cx="1583460" cy="2136484"/>
          </a:xfrm>
        </p:grpSpPr>
        <p:sp>
          <p:nvSpPr>
            <p:cNvPr id="73"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2894948" y="2139407"/>
            <a:ext cx="2272985" cy="4624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Up-Down Arrow 78"/>
          <p:cNvSpPr/>
          <p:nvPr/>
        </p:nvSpPr>
        <p:spPr>
          <a:xfrm>
            <a:off x="2616536" y="3299120"/>
            <a:ext cx="180975" cy="347091"/>
          </a:xfrm>
          <a:prstGeom prst="up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Diamond 79"/>
          <p:cNvSpPr/>
          <p:nvPr/>
        </p:nvSpPr>
        <p:spPr>
          <a:xfrm>
            <a:off x="4090350" y="3005383"/>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8" name="TextBox 107"/>
          <p:cNvSpPr txBox="1"/>
          <p:nvPr/>
        </p:nvSpPr>
        <p:spPr>
          <a:xfrm>
            <a:off x="7838614" y="2400162"/>
            <a:ext cx="1392455" cy="923330"/>
          </a:xfrm>
          <a:prstGeom prst="rect">
            <a:avLst/>
          </a:prstGeom>
          <a:noFill/>
        </p:spPr>
        <p:txBody>
          <a:bodyPr wrap="square" rtlCol="0">
            <a:spAutoFit/>
          </a:bodyPr>
          <a:lstStyle/>
          <a:p>
            <a:pPr algn="ctr"/>
            <a:r>
              <a:rPr lang="en-US" err="1"/>
              <a:t>pX</a:t>
            </a:r>
            <a:r>
              <a:rPr lang="en-US"/>
              <a:t> = a</a:t>
            </a:r>
            <a:br>
              <a:rPr lang="en-US"/>
            </a:br>
            <a:r>
              <a:rPr lang="en-US"/>
              <a:t>….</a:t>
            </a:r>
          </a:p>
          <a:p>
            <a:pPr algn="ctr"/>
            <a:r>
              <a:rPr lang="en-US" err="1"/>
              <a:t>pY</a:t>
            </a:r>
            <a:r>
              <a:rPr lang="en-US"/>
              <a:t> = b </a:t>
            </a:r>
            <a:endParaRPr lang="en-IN"/>
          </a:p>
        </p:txBody>
      </p:sp>
      <p:sp>
        <p:nvSpPr>
          <p:cNvPr id="109" name="TextBox 108"/>
          <p:cNvSpPr txBox="1"/>
          <p:nvPr/>
        </p:nvSpPr>
        <p:spPr>
          <a:xfrm>
            <a:off x="9679409" y="2400162"/>
            <a:ext cx="1258611" cy="923330"/>
          </a:xfrm>
          <a:prstGeom prst="rect">
            <a:avLst/>
          </a:prstGeom>
          <a:noFill/>
        </p:spPr>
        <p:txBody>
          <a:bodyPr wrap="square" rtlCol="0">
            <a:spAutoFit/>
          </a:bodyPr>
          <a:lstStyle/>
          <a:p>
            <a:pPr algn="ctr"/>
            <a:r>
              <a:rPr lang="en-US" err="1"/>
              <a:t>pZ</a:t>
            </a:r>
            <a:r>
              <a:rPr lang="en-US"/>
              <a:t> = c </a:t>
            </a:r>
          </a:p>
          <a:p>
            <a:pPr algn="ctr"/>
            <a:r>
              <a:rPr lang="en-US"/>
              <a:t>….</a:t>
            </a:r>
          </a:p>
          <a:p>
            <a:pPr algn="ctr"/>
            <a:r>
              <a:rPr lang="en-US" err="1"/>
              <a:t>pZ</a:t>
            </a:r>
            <a:r>
              <a:rPr lang="en-US"/>
              <a:t> = d</a:t>
            </a:r>
          </a:p>
        </p:txBody>
      </p:sp>
      <p:grpSp>
        <p:nvGrpSpPr>
          <p:cNvPr id="111" name="Group 110"/>
          <p:cNvGrpSpPr/>
          <p:nvPr/>
        </p:nvGrpSpPr>
        <p:grpSpPr>
          <a:xfrm>
            <a:off x="8243448" y="2067580"/>
            <a:ext cx="454818" cy="315502"/>
            <a:chOff x="7003191" y="3506670"/>
            <a:chExt cx="1583460" cy="2136484"/>
          </a:xfrm>
        </p:grpSpPr>
        <p:sp>
          <p:nvSpPr>
            <p:cNvPr id="112"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rgbClr val="FF006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4"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p:cNvGrpSpPr/>
          <p:nvPr/>
        </p:nvGrpSpPr>
        <p:grpSpPr>
          <a:xfrm>
            <a:off x="10075409" y="2090530"/>
            <a:ext cx="454818" cy="315502"/>
            <a:chOff x="7003191" y="3506670"/>
            <a:chExt cx="1583460" cy="2136484"/>
          </a:xfrm>
        </p:grpSpPr>
        <p:sp>
          <p:nvSpPr>
            <p:cNvPr id="118" name="Freeform: Shape 75">
              <a:extLst>
                <a:ext uri="{FF2B5EF4-FFF2-40B4-BE49-F238E27FC236}">
                  <a16:creationId xmlns:a16="http://schemas.microsoft.com/office/drawing/2014/main" id="{4975AFAC-A071-4AE8-9B31-D42FFF7F41D0}"/>
                </a:ext>
              </a:extLst>
            </p:cNvPr>
            <p:cNvSpPr/>
            <p:nvPr/>
          </p:nvSpPr>
          <p:spPr>
            <a:xfrm flipH="1">
              <a:off x="7181131" y="3845188"/>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7FD62A1F-4CA9-4120-B20E-6E3B11C0095D}"/>
                </a:ext>
              </a:extLst>
            </p:cNvPr>
            <p:cNvSpPr/>
            <p:nvPr/>
          </p:nvSpPr>
          <p:spPr>
            <a:xfrm flipH="1">
              <a:off x="7003191" y="3506670"/>
              <a:ext cx="1583460" cy="2136484"/>
            </a:xfrm>
            <a:prstGeom prst="rect">
              <a:avLst/>
            </a:prstGeom>
            <a:noFill/>
            <a:ln w="38100">
              <a:solidFill>
                <a:schemeClr val="accent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0" name="Freeform: Shape 78">
              <a:extLst>
                <a:ext uri="{FF2B5EF4-FFF2-40B4-BE49-F238E27FC236}">
                  <a16:creationId xmlns:a16="http://schemas.microsoft.com/office/drawing/2014/main" id="{012F4C91-C2D7-4BDB-A2C5-6A90AC1CDA4F}"/>
                </a:ext>
              </a:extLst>
            </p:cNvPr>
            <p:cNvSpPr/>
            <p:nvPr/>
          </p:nvSpPr>
          <p:spPr>
            <a:xfrm flipH="1">
              <a:off x="7496144"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79">
              <a:extLst>
                <a:ext uri="{FF2B5EF4-FFF2-40B4-BE49-F238E27FC236}">
                  <a16:creationId xmlns:a16="http://schemas.microsoft.com/office/drawing/2014/main" id="{6D979470-D24B-4639-889D-713D89C2D899}"/>
                </a:ext>
              </a:extLst>
            </p:cNvPr>
            <p:cNvSpPr/>
            <p:nvPr/>
          </p:nvSpPr>
          <p:spPr>
            <a:xfrm flipH="1">
              <a:off x="7833381" y="3844437"/>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Shape 80">
              <a:extLst>
                <a:ext uri="{FF2B5EF4-FFF2-40B4-BE49-F238E27FC236}">
                  <a16:creationId xmlns:a16="http://schemas.microsoft.com/office/drawing/2014/main" id="{0F73633F-582C-410B-A8B9-CA25F132361D}"/>
                </a:ext>
              </a:extLst>
            </p:cNvPr>
            <p:cNvSpPr/>
            <p:nvPr/>
          </p:nvSpPr>
          <p:spPr>
            <a:xfrm flipH="1">
              <a:off x="8190219" y="3817531"/>
              <a:ext cx="200725" cy="155673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Right Arrow 122"/>
          <p:cNvSpPr/>
          <p:nvPr/>
        </p:nvSpPr>
        <p:spPr>
          <a:xfrm>
            <a:off x="7640614" y="2491076"/>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4" name="Right Arrow 123"/>
          <p:cNvSpPr/>
          <p:nvPr/>
        </p:nvSpPr>
        <p:spPr>
          <a:xfrm>
            <a:off x="9405019" y="2491076"/>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5" name="Right Arrow 124"/>
          <p:cNvSpPr/>
          <p:nvPr/>
        </p:nvSpPr>
        <p:spPr>
          <a:xfrm>
            <a:off x="7640614" y="3067534"/>
            <a:ext cx="396000" cy="223664"/>
          </a:xfrm>
          <a:prstGeom prst="rightArrow">
            <a:avLst/>
          </a:prstGeom>
          <a:solidFill>
            <a:srgbClr val="FF85B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7" name="Right Arrow 126"/>
          <p:cNvSpPr/>
          <p:nvPr/>
        </p:nvSpPr>
        <p:spPr>
          <a:xfrm>
            <a:off x="9405019" y="3067534"/>
            <a:ext cx="396000" cy="223664"/>
          </a:xfrm>
          <a:prstGeom prst="rightArrow">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1" name="Down Arrow 130"/>
          <p:cNvSpPr/>
          <p:nvPr/>
        </p:nvSpPr>
        <p:spPr>
          <a:xfrm>
            <a:off x="2553161" y="4997945"/>
            <a:ext cx="1930935" cy="98793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solidFill>
            </a:endParaRPr>
          </a:p>
          <a:p>
            <a:pPr algn="ctr"/>
            <a:endParaRPr lang="en-US" sz="1600" b="1">
              <a:solidFill>
                <a:schemeClr val="tx1"/>
              </a:solidFill>
            </a:endParaRPr>
          </a:p>
          <a:p>
            <a:pPr algn="ctr"/>
            <a:r>
              <a:rPr lang="en-US" sz="1600" b="1">
                <a:solidFill>
                  <a:schemeClr val="tx1"/>
                </a:solidFill>
              </a:rPr>
              <a:t>To NVM</a:t>
            </a:r>
            <a:endParaRPr lang="en-IN" sz="1600" b="1">
              <a:solidFill>
                <a:schemeClr val="tx1"/>
              </a:solidFill>
            </a:endParaRPr>
          </a:p>
        </p:txBody>
      </p:sp>
      <p:sp>
        <p:nvSpPr>
          <p:cNvPr id="132" name="Diamond 131"/>
          <p:cNvSpPr/>
          <p:nvPr/>
        </p:nvSpPr>
        <p:spPr>
          <a:xfrm>
            <a:off x="4234283" y="3005381"/>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3" name="Diamond 132"/>
          <p:cNvSpPr/>
          <p:nvPr/>
        </p:nvSpPr>
        <p:spPr>
          <a:xfrm>
            <a:off x="4517784" y="3011342"/>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4" name="Diamond 133"/>
          <p:cNvSpPr/>
          <p:nvPr/>
        </p:nvSpPr>
        <p:spPr>
          <a:xfrm>
            <a:off x="4661717" y="3011340"/>
            <a:ext cx="144000" cy="144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6" name="TextBox 105"/>
          <p:cNvSpPr txBox="1"/>
          <p:nvPr/>
        </p:nvSpPr>
        <p:spPr>
          <a:xfrm>
            <a:off x="1586704" y="2139407"/>
            <a:ext cx="1381522" cy="523220"/>
          </a:xfrm>
          <a:prstGeom prst="rect">
            <a:avLst/>
          </a:prstGeom>
          <a:noFill/>
        </p:spPr>
        <p:txBody>
          <a:bodyPr wrap="square" rtlCol="0">
            <a:spAutoFit/>
          </a:bodyPr>
          <a:lstStyle/>
          <a:p>
            <a:pPr algn="ctr"/>
            <a:r>
              <a:rPr lang="en-US" sz="1400" b="1"/>
              <a:t>Warp waiting queue</a:t>
            </a:r>
            <a:endParaRPr lang="en-IN" sz="1400" b="1"/>
          </a:p>
        </p:txBody>
      </p:sp>
      <p:sp>
        <p:nvSpPr>
          <p:cNvPr id="107" name="Diamond 106"/>
          <p:cNvSpPr/>
          <p:nvPr/>
        </p:nvSpPr>
        <p:spPr>
          <a:xfrm>
            <a:off x="4469451" y="4608065"/>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0" name="Diamond 109"/>
          <p:cNvSpPr/>
          <p:nvPr/>
        </p:nvSpPr>
        <p:spPr>
          <a:xfrm>
            <a:off x="4469451" y="4444916"/>
            <a:ext cx="144000" cy="144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ounded Rectangle 21"/>
          <p:cNvSpPr/>
          <p:nvPr/>
        </p:nvSpPr>
        <p:spPr>
          <a:xfrm>
            <a:off x="3888406" y="4393109"/>
            <a:ext cx="1291491" cy="461164"/>
          </a:xfrm>
          <a:prstGeom prst="round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1" name="TextBox 80"/>
          <p:cNvSpPr txBox="1"/>
          <p:nvPr/>
        </p:nvSpPr>
        <p:spPr>
          <a:xfrm>
            <a:off x="5233949" y="4420418"/>
            <a:ext cx="992131" cy="369332"/>
          </a:xfrm>
          <a:prstGeom prst="rect">
            <a:avLst/>
          </a:prstGeom>
          <a:noFill/>
        </p:spPr>
        <p:txBody>
          <a:bodyPr wrap="none" rtlCol="0">
            <a:spAutoFit/>
          </a:bodyPr>
          <a:lstStyle/>
          <a:p>
            <a:r>
              <a:rPr lang="en-US" b="1"/>
              <a:t>Window</a:t>
            </a:r>
            <a:endParaRPr lang="en-IN" b="1"/>
          </a:p>
        </p:txBody>
      </p:sp>
    </p:spTree>
    <p:custDataLst>
      <p:tags r:id="rId1"/>
    </p:custDataLst>
    <p:extLst>
      <p:ext uri="{BB962C8B-B14F-4D97-AF65-F5344CB8AC3E}">
        <p14:creationId xmlns:p14="http://schemas.microsoft.com/office/powerpoint/2010/main" val="113005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3"/>
                                        </p:tgtEl>
                                        <p:attrNameLst>
                                          <p:attrName>style.visibility</p:attrName>
                                        </p:attrNameLst>
                                      </p:cBhvr>
                                      <p:to>
                                        <p:strVal val="visible"/>
                                      </p:to>
                                    </p:set>
                                  </p:childTnLst>
                                </p:cTn>
                              </p:par>
                            </p:childTnLst>
                          </p:cTn>
                        </p:par>
                        <p:par>
                          <p:cTn id="10" fill="hold">
                            <p:stCondLst>
                              <p:cond delay="0"/>
                            </p:stCondLst>
                            <p:childTnLst>
                              <p:par>
                                <p:cTn id="11" presetID="42" presetClass="path" presetSubtype="0" accel="50000" decel="50000" fill="hold" grpId="1" nodeType="afterEffect">
                                  <p:stCondLst>
                                    <p:cond delay="0"/>
                                  </p:stCondLst>
                                  <p:childTnLst>
                                    <p:animMotion origin="layout" path="M 3.75E-6 -1.11111E-6 L -0.00248 0.16528 " pathEditMode="relative" rAng="0" ptsTypes="AA">
                                      <p:cBhvr>
                                        <p:cTn id="12" dur="1000" fill="hold"/>
                                        <p:tgtEl>
                                          <p:spTgt spid="80"/>
                                        </p:tgtEl>
                                        <p:attrNameLst>
                                          <p:attrName>ppt_x</p:attrName>
                                          <p:attrName>ppt_y</p:attrName>
                                        </p:attrNameLst>
                                      </p:cBhvr>
                                      <p:rCtr x="-130" y="8264"/>
                                    </p:animMotion>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down)">
                                      <p:cBhvr>
                                        <p:cTn id="16" dur="500"/>
                                        <p:tgtEl>
                                          <p:spTgt spid="26"/>
                                        </p:tgtEl>
                                      </p:cBhvr>
                                    </p:animEffect>
                                  </p:childTnLst>
                                </p:cTn>
                              </p:par>
                            </p:childTnLst>
                          </p:cTn>
                        </p:par>
                        <p:par>
                          <p:cTn id="17" fill="hold">
                            <p:stCondLst>
                              <p:cond delay="1500"/>
                            </p:stCondLst>
                            <p:childTnLst>
                              <p:par>
                                <p:cTn id="18" presetID="1" presetClass="exit" presetSubtype="0" fill="hold" grpId="2" nodeType="afterEffect">
                                  <p:stCondLst>
                                    <p:cond delay="0"/>
                                  </p:stCondLst>
                                  <p:childTnLst>
                                    <p:set>
                                      <p:cBhvr>
                                        <p:cTn id="19" dur="1" fill="hold">
                                          <p:stCondLst>
                                            <p:cond delay="0"/>
                                          </p:stCondLst>
                                        </p:cTn>
                                        <p:tgtEl>
                                          <p:spTgt spid="80"/>
                                        </p:tgtEl>
                                        <p:attrNameLst>
                                          <p:attrName>style.visibility</p:attrName>
                                        </p:attrNameLst>
                                      </p:cBhvr>
                                      <p:to>
                                        <p:strVal val="hidden"/>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32"/>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25"/>
                                        </p:tgtEl>
                                        <p:attrNameLst>
                                          <p:attrName>style.visibility</p:attrName>
                                        </p:attrNameLst>
                                      </p:cBhvr>
                                      <p:to>
                                        <p:strVal val="visible"/>
                                      </p:to>
                                    </p:set>
                                  </p:childTnLst>
                                </p:cTn>
                              </p:par>
                            </p:childTnLst>
                          </p:cTn>
                        </p:par>
                        <p:par>
                          <p:cTn id="26" fill="hold">
                            <p:stCondLst>
                              <p:cond delay="1500"/>
                            </p:stCondLst>
                            <p:childTnLst>
                              <p:par>
                                <p:cTn id="27" presetID="1" presetClass="exit" presetSubtype="0" fill="hold" grpId="1" nodeType="afterEffect">
                                  <p:stCondLst>
                                    <p:cond delay="0"/>
                                  </p:stCondLst>
                                  <p:childTnLst>
                                    <p:set>
                                      <p:cBhvr>
                                        <p:cTn id="28" dur="1" fill="hold">
                                          <p:stCondLst>
                                            <p:cond delay="0"/>
                                          </p:stCondLst>
                                        </p:cTn>
                                        <p:tgtEl>
                                          <p:spTgt spid="123"/>
                                        </p:tgtEl>
                                        <p:attrNameLst>
                                          <p:attrName>style.visibility</p:attrName>
                                        </p:attrNameLst>
                                      </p:cBhvr>
                                      <p:to>
                                        <p:strVal val="hidden"/>
                                      </p:to>
                                    </p:set>
                                  </p:childTnLst>
                                </p:cTn>
                              </p:par>
                            </p:childTnLst>
                          </p:cTn>
                        </p:par>
                        <p:par>
                          <p:cTn id="29" fill="hold">
                            <p:stCondLst>
                              <p:cond delay="1500"/>
                            </p:stCondLst>
                            <p:childTnLst>
                              <p:par>
                                <p:cTn id="30" presetID="42" presetClass="path" presetSubtype="0" accel="50000" decel="50000" fill="hold" grpId="1" nodeType="afterEffect">
                                  <p:stCondLst>
                                    <p:cond delay="0"/>
                                  </p:stCondLst>
                                  <p:childTnLst>
                                    <p:animMotion origin="layout" path="M 5E-6 -1.11111E-6 L 0.00066 0.16528 " pathEditMode="relative" rAng="0" ptsTypes="AA">
                                      <p:cBhvr>
                                        <p:cTn id="31" dur="1000" fill="hold"/>
                                        <p:tgtEl>
                                          <p:spTgt spid="132"/>
                                        </p:tgtEl>
                                        <p:attrNameLst>
                                          <p:attrName>ppt_x</p:attrName>
                                          <p:attrName>ppt_y</p:attrName>
                                        </p:attrNameLst>
                                      </p:cBhvr>
                                      <p:rCtr x="26" y="8264"/>
                                    </p:animMotion>
                                  </p:childTnLst>
                                </p:cTn>
                              </p:par>
                            </p:childTnLst>
                          </p:cTn>
                        </p:par>
                        <p:par>
                          <p:cTn id="32" fill="hold">
                            <p:stCondLst>
                              <p:cond delay="2500"/>
                            </p:stCondLst>
                            <p:childTnLst>
                              <p:par>
                                <p:cTn id="33" presetID="22" presetClass="entr" presetSubtype="4"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1" presetClass="exit" presetSubtype="0" fill="hold" grpId="2" nodeType="afterEffect">
                                  <p:stCondLst>
                                    <p:cond delay="0"/>
                                  </p:stCondLst>
                                  <p:childTnLst>
                                    <p:set>
                                      <p:cBhvr>
                                        <p:cTn id="38" dur="1" fill="hold">
                                          <p:stCondLst>
                                            <p:cond delay="0"/>
                                          </p:stCondLst>
                                        </p:cTn>
                                        <p:tgtEl>
                                          <p:spTgt spid="132"/>
                                        </p:tgtEl>
                                        <p:attrNameLst>
                                          <p:attrName>style.visibility</p:attrName>
                                        </p:attrNameLst>
                                      </p:cBhvr>
                                      <p:to>
                                        <p:strVal val="hidden"/>
                                      </p:to>
                                    </p:set>
                                  </p:childTnLst>
                                </p:cTn>
                              </p:par>
                            </p:childTnLst>
                          </p:cTn>
                        </p:par>
                        <p:par>
                          <p:cTn id="39" fill="hold">
                            <p:stCondLst>
                              <p:cond delay="3000"/>
                            </p:stCondLst>
                            <p:childTnLst>
                              <p:par>
                                <p:cTn id="40" presetID="1" presetClass="entr" presetSubtype="0" fill="hold" grpId="0" nodeType="afterEffect">
                                  <p:stCondLst>
                                    <p:cond delay="0"/>
                                  </p:stCondLst>
                                  <p:childTnLst>
                                    <p:set>
                                      <p:cBhvr>
                                        <p:cTn id="41" dur="1" fill="hold">
                                          <p:stCondLst>
                                            <p:cond delay="0"/>
                                          </p:stCondLst>
                                        </p:cTn>
                                        <p:tgtEl>
                                          <p:spTgt spid="133"/>
                                        </p:tgtEl>
                                        <p:attrNameLst>
                                          <p:attrName>style.visibility</p:attrName>
                                        </p:attrNameLst>
                                      </p:cBhvr>
                                      <p:to>
                                        <p:strVal val="visible"/>
                                      </p:to>
                                    </p:se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left)">
                                      <p:cBhvr>
                                        <p:cTn id="45" dur="500"/>
                                        <p:tgtEl>
                                          <p:spTgt spid="22"/>
                                        </p:tgtEl>
                                      </p:cBhvr>
                                    </p:animEffect>
                                  </p:childTnLst>
                                </p:cTn>
                              </p:par>
                            </p:childTnLst>
                          </p:cTn>
                        </p:par>
                        <p:par>
                          <p:cTn id="46" fill="hold">
                            <p:stCondLst>
                              <p:cond delay="3500"/>
                            </p:stCondLst>
                            <p:childTnLst>
                              <p:par>
                                <p:cTn id="47" presetID="1" presetClass="entr" presetSubtype="0"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107"/>
                                        </p:tgtEl>
                                        <p:attrNameLst>
                                          <p:attrName>style.visibility</p:attrName>
                                        </p:attrNameLst>
                                      </p:cBhvr>
                                      <p:to>
                                        <p:strVal val="visible"/>
                                      </p:to>
                                    </p:set>
                                  </p:childTnLst>
                                </p:cTn>
                              </p:par>
                            </p:childTnLst>
                          </p:cTn>
                        </p:par>
                        <p:par>
                          <p:cTn id="51" fill="hold">
                            <p:stCondLst>
                              <p:cond delay="3500"/>
                            </p:stCondLst>
                            <p:childTnLst>
                              <p:par>
                                <p:cTn id="52" presetID="42" presetClass="path" presetSubtype="0" accel="50000" decel="50000" fill="hold" grpId="0" nodeType="afterEffect">
                                  <p:stCondLst>
                                    <p:cond delay="0"/>
                                  </p:stCondLst>
                                  <p:childTnLst>
                                    <p:animMotion origin="layout" path="M 4.16667E-6 2.59259E-6 L -0.07253 0.15393 " pathEditMode="relative" rAng="0" ptsTypes="AA">
                                      <p:cBhvr>
                                        <p:cTn id="53" dur="1000" fill="hold"/>
                                        <p:tgtEl>
                                          <p:spTgt spid="107"/>
                                        </p:tgtEl>
                                        <p:attrNameLst>
                                          <p:attrName>ppt_x</p:attrName>
                                          <p:attrName>ppt_y</p:attrName>
                                        </p:attrNameLst>
                                      </p:cBhvr>
                                      <p:rCtr x="-3633" y="7685"/>
                                    </p:animMotion>
                                  </p:childTnLst>
                                </p:cTn>
                              </p:par>
                            </p:childTnLst>
                          </p:cTn>
                        </p:par>
                        <p:par>
                          <p:cTn id="54" fill="hold">
                            <p:stCondLst>
                              <p:cond delay="4500"/>
                            </p:stCondLst>
                            <p:childTnLst>
                              <p:par>
                                <p:cTn id="55" presetID="1" presetClass="exit" presetSubtype="0" fill="hold" grpId="2" nodeType="afterEffect">
                                  <p:stCondLst>
                                    <p:cond delay="0"/>
                                  </p:stCondLst>
                                  <p:childTnLst>
                                    <p:set>
                                      <p:cBhvr>
                                        <p:cTn id="56" dur="1" fill="hold">
                                          <p:stCondLst>
                                            <p:cond delay="0"/>
                                          </p:stCondLst>
                                        </p:cTn>
                                        <p:tgtEl>
                                          <p:spTgt spid="107"/>
                                        </p:tgtEl>
                                        <p:attrNameLst>
                                          <p:attrName>style.visibility</p:attrName>
                                        </p:attrNameLst>
                                      </p:cBhvr>
                                      <p:to>
                                        <p:strVal val="hidden"/>
                                      </p:to>
                                    </p:set>
                                  </p:childTnLst>
                                </p:cTn>
                              </p:par>
                              <p:par>
                                <p:cTn id="57" presetID="1" presetClass="entr" presetSubtype="0" fill="hold" grpId="1" nodeType="withEffect">
                                  <p:stCondLst>
                                    <p:cond delay="0"/>
                                  </p:stCondLst>
                                  <p:childTnLst>
                                    <p:set>
                                      <p:cBhvr>
                                        <p:cTn id="58" dur="1" fill="hold">
                                          <p:stCondLst>
                                            <p:cond delay="0"/>
                                          </p:stCondLst>
                                        </p:cTn>
                                        <p:tgtEl>
                                          <p:spTgt spid="110"/>
                                        </p:tgtEl>
                                        <p:attrNameLst>
                                          <p:attrName>style.visibility</p:attrName>
                                        </p:attrNameLst>
                                      </p:cBhvr>
                                      <p:to>
                                        <p:strVal val="visible"/>
                                      </p:to>
                                    </p:set>
                                  </p:childTnLst>
                                </p:cTn>
                              </p:par>
                            </p:childTnLst>
                          </p:cTn>
                        </p:par>
                        <p:par>
                          <p:cTn id="59" fill="hold">
                            <p:stCondLst>
                              <p:cond delay="4500"/>
                            </p:stCondLst>
                            <p:childTnLst>
                              <p:par>
                                <p:cTn id="60" presetID="42" presetClass="path" presetSubtype="0" accel="50000" decel="50000" fill="hold" grpId="0" nodeType="afterEffect">
                                  <p:stCondLst>
                                    <p:cond delay="0"/>
                                  </p:stCondLst>
                                  <p:childTnLst>
                                    <p:animMotion origin="layout" path="M 4.16667E-6 -4.81481E-6 L -0.07253 0.15139 " pathEditMode="relative" rAng="0" ptsTypes="AA">
                                      <p:cBhvr>
                                        <p:cTn id="61" dur="1000" fill="hold"/>
                                        <p:tgtEl>
                                          <p:spTgt spid="110"/>
                                        </p:tgtEl>
                                        <p:attrNameLst>
                                          <p:attrName>ppt_x</p:attrName>
                                          <p:attrName>ppt_y</p:attrName>
                                        </p:attrNameLst>
                                      </p:cBhvr>
                                      <p:rCtr x="-3633" y="7569"/>
                                    </p:animMotion>
                                  </p:childTnLst>
                                </p:cTn>
                              </p:par>
                            </p:childTnLst>
                          </p:cTn>
                        </p:par>
                        <p:par>
                          <p:cTn id="62" fill="hold">
                            <p:stCondLst>
                              <p:cond delay="5500"/>
                            </p:stCondLst>
                            <p:childTnLst>
                              <p:par>
                                <p:cTn id="63" presetID="1" presetClass="exit" presetSubtype="0" fill="hold" grpId="2" nodeType="afterEffect">
                                  <p:stCondLst>
                                    <p:cond delay="0"/>
                                  </p:stCondLst>
                                  <p:childTnLst>
                                    <p:set>
                                      <p:cBhvr>
                                        <p:cTn id="64" dur="1" fill="hold">
                                          <p:stCondLst>
                                            <p:cond delay="0"/>
                                          </p:stCondLst>
                                        </p:cTn>
                                        <p:tgtEl>
                                          <p:spTgt spid="110"/>
                                        </p:tgtEl>
                                        <p:attrNameLst>
                                          <p:attrName>style.visibility</p:attrName>
                                        </p:attrNameLst>
                                      </p:cBhvr>
                                      <p:to>
                                        <p:strVal val="hidden"/>
                                      </p:to>
                                    </p:set>
                                  </p:childTnLst>
                                </p:cTn>
                              </p:par>
                            </p:childTnLst>
                          </p:cTn>
                        </p:par>
                        <p:par>
                          <p:cTn id="65" fill="hold">
                            <p:stCondLst>
                              <p:cond delay="5500"/>
                            </p:stCondLst>
                            <p:childTnLst>
                              <p:par>
                                <p:cTn id="66" presetID="22" presetClass="exit" presetSubtype="4" fill="hold" grpId="1" nodeType="afterEffect">
                                  <p:stCondLst>
                                    <p:cond delay="0"/>
                                  </p:stCondLst>
                                  <p:childTnLst>
                                    <p:animEffect transition="out" filter="wipe(down)">
                                      <p:cBhvr>
                                        <p:cTn id="67" dur="500"/>
                                        <p:tgtEl>
                                          <p:spTgt spid="26"/>
                                        </p:tgtEl>
                                      </p:cBhvr>
                                    </p:animEffect>
                                    <p:set>
                                      <p:cBhvr>
                                        <p:cTn id="68" dur="1" fill="hold">
                                          <p:stCondLst>
                                            <p:cond delay="499"/>
                                          </p:stCondLst>
                                        </p:cTn>
                                        <p:tgtEl>
                                          <p:spTgt spid="26"/>
                                        </p:tgtEl>
                                        <p:attrNameLst>
                                          <p:attrName>style.visibility</p:attrName>
                                        </p:attrNameLst>
                                      </p:cBhvr>
                                      <p:to>
                                        <p:strVal val="hidden"/>
                                      </p:to>
                                    </p:set>
                                  </p:childTnLst>
                                </p:cTn>
                              </p:par>
                            </p:childTnLst>
                          </p:cTn>
                        </p:par>
                        <p:par>
                          <p:cTn id="69" fill="hold">
                            <p:stCondLst>
                              <p:cond delay="6000"/>
                            </p:stCondLst>
                            <p:childTnLst>
                              <p:par>
                                <p:cTn id="70" presetID="22" presetClass="exit" presetSubtype="4" fill="hold" grpId="1" nodeType="afterEffect">
                                  <p:stCondLst>
                                    <p:cond delay="0"/>
                                  </p:stCondLst>
                                  <p:childTnLst>
                                    <p:animEffect transition="out" filter="wipe(down)">
                                      <p:cBhvr>
                                        <p:cTn id="71" dur="500"/>
                                        <p:tgtEl>
                                          <p:spTgt spid="28"/>
                                        </p:tgtEl>
                                      </p:cBhvr>
                                    </p:animEffect>
                                    <p:set>
                                      <p:cBhvr>
                                        <p:cTn id="72" dur="1" fill="hold">
                                          <p:stCondLst>
                                            <p:cond delay="499"/>
                                          </p:stCondLst>
                                        </p:cTn>
                                        <p:tgtEl>
                                          <p:spTgt spid="28"/>
                                        </p:tgtEl>
                                        <p:attrNameLst>
                                          <p:attrName>style.visibility</p:attrName>
                                        </p:attrNameLst>
                                      </p:cBhvr>
                                      <p:to>
                                        <p:strVal val="hidden"/>
                                      </p:to>
                                    </p:set>
                                  </p:childTnLst>
                                </p:cTn>
                              </p:par>
                            </p:childTnLst>
                          </p:cTn>
                        </p:par>
                        <p:par>
                          <p:cTn id="73" fill="hold">
                            <p:stCondLst>
                              <p:cond delay="6500"/>
                            </p:stCondLst>
                            <p:childTnLst>
                              <p:par>
                                <p:cTn id="74" presetID="1" presetClass="entr" presetSubtype="0" fill="hold" grpId="0" nodeType="afterEffect">
                                  <p:stCondLst>
                                    <p:cond delay="0"/>
                                  </p:stCondLst>
                                  <p:childTnLst>
                                    <p:set>
                                      <p:cBhvr>
                                        <p:cTn id="75" dur="1" fill="hold">
                                          <p:stCondLst>
                                            <p:cond delay="0"/>
                                          </p:stCondLst>
                                        </p:cTn>
                                        <p:tgtEl>
                                          <p:spTgt spid="124"/>
                                        </p:tgtEl>
                                        <p:attrNameLst>
                                          <p:attrName>style.visibility</p:attrName>
                                        </p:attrNameLst>
                                      </p:cBhvr>
                                      <p:to>
                                        <p:strVal val="visible"/>
                                      </p:to>
                                    </p:set>
                                  </p:childTnLst>
                                </p:cTn>
                              </p:par>
                            </p:childTnLst>
                          </p:cTn>
                        </p:par>
                        <p:par>
                          <p:cTn id="76" fill="hold">
                            <p:stCondLst>
                              <p:cond delay="6500"/>
                            </p:stCondLst>
                            <p:childTnLst>
                              <p:par>
                                <p:cTn id="77" presetID="1" presetClass="exit" presetSubtype="0" fill="hold" grpId="1" nodeType="afterEffect">
                                  <p:stCondLst>
                                    <p:cond delay="0"/>
                                  </p:stCondLst>
                                  <p:childTnLst>
                                    <p:set>
                                      <p:cBhvr>
                                        <p:cTn id="78" dur="1" fill="hold">
                                          <p:stCondLst>
                                            <p:cond delay="0"/>
                                          </p:stCondLst>
                                        </p:cTn>
                                        <p:tgtEl>
                                          <p:spTgt spid="125"/>
                                        </p:tgtEl>
                                        <p:attrNameLst>
                                          <p:attrName>style.visibility</p:attrName>
                                        </p:attrNameLst>
                                      </p:cBhvr>
                                      <p:to>
                                        <p:strVal val="hidden"/>
                                      </p:to>
                                    </p:set>
                                  </p:childTnLst>
                                </p:cTn>
                              </p:par>
                            </p:childTnLst>
                          </p:cTn>
                        </p:par>
                        <p:par>
                          <p:cTn id="79" fill="hold">
                            <p:stCondLst>
                              <p:cond delay="6500"/>
                            </p:stCondLst>
                            <p:childTnLst>
                              <p:par>
                                <p:cTn id="80" presetID="42" presetClass="path" presetSubtype="0" accel="50000" decel="50000" fill="hold" grpId="1" nodeType="afterEffect">
                                  <p:stCondLst>
                                    <p:cond delay="0"/>
                                  </p:stCondLst>
                                  <p:childTnLst>
                                    <p:animMotion origin="layout" path="M -2.29167E-6 2.96296E-6 L 0.00013 0.16435 " pathEditMode="relative" rAng="0" ptsTypes="AA">
                                      <p:cBhvr>
                                        <p:cTn id="81" dur="1000" fill="hold"/>
                                        <p:tgtEl>
                                          <p:spTgt spid="133"/>
                                        </p:tgtEl>
                                        <p:attrNameLst>
                                          <p:attrName>ppt_x</p:attrName>
                                          <p:attrName>ppt_y</p:attrName>
                                        </p:attrNameLst>
                                      </p:cBhvr>
                                      <p:rCtr x="0" y="8218"/>
                                    </p:animMotion>
                                  </p:childTnLst>
                                </p:cTn>
                              </p:par>
                            </p:childTnLst>
                          </p:cTn>
                        </p:par>
                        <p:par>
                          <p:cTn id="82" fill="hold">
                            <p:stCondLst>
                              <p:cond delay="7500"/>
                            </p:stCondLst>
                            <p:childTnLst>
                              <p:par>
                                <p:cTn id="83" presetID="1" presetClass="exit" presetSubtype="0" fill="hold" grpId="2" nodeType="afterEffect">
                                  <p:stCondLst>
                                    <p:cond delay="0"/>
                                  </p:stCondLst>
                                  <p:childTnLst>
                                    <p:set>
                                      <p:cBhvr>
                                        <p:cTn id="84" dur="1" fill="hold">
                                          <p:stCondLst>
                                            <p:cond delay="0"/>
                                          </p:stCondLst>
                                        </p:cTn>
                                        <p:tgtEl>
                                          <p:spTgt spid="133"/>
                                        </p:tgtEl>
                                        <p:attrNameLst>
                                          <p:attrName>style.visibility</p:attrName>
                                        </p:attrNameLst>
                                      </p:cBhvr>
                                      <p:to>
                                        <p:strVal val="hidden"/>
                                      </p:to>
                                    </p:set>
                                  </p:childTnLst>
                                </p:cTn>
                              </p:par>
                            </p:childTnLst>
                          </p:cTn>
                        </p:par>
                        <p:par>
                          <p:cTn id="85" fill="hold">
                            <p:stCondLst>
                              <p:cond delay="7500"/>
                            </p:stCondLst>
                            <p:childTnLst>
                              <p:par>
                                <p:cTn id="86" presetID="22" presetClass="entr" presetSubtype="4" fill="hold" grpId="0" nodeType="after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down)">
                                      <p:cBhvr>
                                        <p:cTn id="88" dur="500"/>
                                        <p:tgtEl>
                                          <p:spTgt spid="27"/>
                                        </p:tgtEl>
                                      </p:cBhvr>
                                    </p:animEffect>
                                  </p:childTnLst>
                                </p:cTn>
                              </p:par>
                            </p:childTnLst>
                          </p:cTn>
                        </p:par>
                        <p:par>
                          <p:cTn id="89" fill="hold">
                            <p:stCondLst>
                              <p:cond delay="8000"/>
                            </p:stCondLst>
                            <p:childTnLst>
                              <p:par>
                                <p:cTn id="90" presetID="1" presetClass="entr" presetSubtype="0" fill="hold" grpId="0" nodeType="afterEffect">
                                  <p:stCondLst>
                                    <p:cond delay="0"/>
                                  </p:stCondLst>
                                  <p:childTnLst>
                                    <p:set>
                                      <p:cBhvr>
                                        <p:cTn id="91" dur="1" fill="hold">
                                          <p:stCondLst>
                                            <p:cond delay="0"/>
                                          </p:stCondLst>
                                        </p:cTn>
                                        <p:tgtEl>
                                          <p:spTgt spid="134"/>
                                        </p:tgtEl>
                                        <p:attrNameLst>
                                          <p:attrName>style.visibility</p:attrName>
                                        </p:attrNameLst>
                                      </p:cBhvr>
                                      <p:to>
                                        <p:strVal val="visible"/>
                                      </p:to>
                                    </p:set>
                                  </p:childTnLst>
                                </p:cTn>
                              </p:par>
                            </p:childTnLst>
                          </p:cTn>
                        </p:par>
                        <p:par>
                          <p:cTn id="92" fill="hold">
                            <p:stCondLst>
                              <p:cond delay="8000"/>
                            </p:stCondLst>
                            <p:childTnLst>
                              <p:par>
                                <p:cTn id="93" presetID="1" presetClass="entr" presetSubtype="0" fill="hold" grpId="0" nodeType="afterEffect">
                                  <p:stCondLst>
                                    <p:cond delay="0"/>
                                  </p:stCondLst>
                                  <p:childTnLst>
                                    <p:set>
                                      <p:cBhvr>
                                        <p:cTn id="94" dur="1" fill="hold">
                                          <p:stCondLst>
                                            <p:cond delay="0"/>
                                          </p:stCondLst>
                                        </p:cTn>
                                        <p:tgtEl>
                                          <p:spTgt spid="127"/>
                                        </p:tgtEl>
                                        <p:attrNameLst>
                                          <p:attrName>style.visibility</p:attrName>
                                        </p:attrNameLst>
                                      </p:cBhvr>
                                      <p:to>
                                        <p:strVal val="visible"/>
                                      </p:to>
                                    </p:set>
                                  </p:childTnLst>
                                </p:cTn>
                              </p:par>
                            </p:childTnLst>
                          </p:cTn>
                        </p:par>
                        <p:par>
                          <p:cTn id="95" fill="hold">
                            <p:stCondLst>
                              <p:cond delay="8000"/>
                            </p:stCondLst>
                            <p:childTnLst>
                              <p:par>
                                <p:cTn id="96" presetID="1" presetClass="exit" presetSubtype="0" fill="hold" grpId="1" nodeType="afterEffect">
                                  <p:stCondLst>
                                    <p:cond delay="0"/>
                                  </p:stCondLst>
                                  <p:childTnLst>
                                    <p:set>
                                      <p:cBhvr>
                                        <p:cTn id="97" dur="1" fill="hold">
                                          <p:stCondLst>
                                            <p:cond delay="0"/>
                                          </p:stCondLst>
                                        </p:cTn>
                                        <p:tgtEl>
                                          <p:spTgt spid="124"/>
                                        </p:tgtEl>
                                        <p:attrNameLst>
                                          <p:attrName>style.visibility</p:attrName>
                                        </p:attrNameLst>
                                      </p:cBhvr>
                                      <p:to>
                                        <p:strVal val="hidden"/>
                                      </p:to>
                                    </p:set>
                                  </p:childTnLst>
                                </p:cTn>
                              </p:par>
                            </p:childTnLst>
                          </p:cTn>
                        </p:par>
                        <p:par>
                          <p:cTn id="98" fill="hold">
                            <p:stCondLst>
                              <p:cond delay="8000"/>
                            </p:stCondLst>
                            <p:childTnLst>
                              <p:par>
                                <p:cTn id="99" presetID="42" presetClass="path" presetSubtype="0" accel="50000" decel="50000" fill="hold" grpId="1" nodeType="afterEffect">
                                  <p:stCondLst>
                                    <p:cond delay="0"/>
                                  </p:stCondLst>
                                  <p:childTnLst>
                                    <p:animMotion origin="layout" path="M -1.25E-6 2.96296E-6 L -1.25E-6 0.16435 " pathEditMode="relative" rAng="0" ptsTypes="AA">
                                      <p:cBhvr>
                                        <p:cTn id="100" dur="1000" fill="hold"/>
                                        <p:tgtEl>
                                          <p:spTgt spid="134"/>
                                        </p:tgtEl>
                                        <p:attrNameLst>
                                          <p:attrName>ppt_x</p:attrName>
                                          <p:attrName>ppt_y</p:attrName>
                                        </p:attrNameLst>
                                      </p:cBhvr>
                                      <p:rCtr x="0" y="8218"/>
                                    </p:animMotion>
                                  </p:childTnLst>
                                </p:cTn>
                              </p:par>
                            </p:childTnLst>
                          </p:cTn>
                        </p:par>
                        <p:par>
                          <p:cTn id="101" fill="hold">
                            <p:stCondLst>
                              <p:cond delay="9000"/>
                            </p:stCondLst>
                            <p:childTnLst>
                              <p:par>
                                <p:cTn id="102" presetID="1" presetClass="exit" presetSubtype="0" fill="hold" grpId="2" nodeType="afterEffect">
                                  <p:stCondLst>
                                    <p:cond delay="0"/>
                                  </p:stCondLst>
                                  <p:childTnLst>
                                    <p:set>
                                      <p:cBhvr>
                                        <p:cTn id="103" dur="1" fill="hold">
                                          <p:stCondLst>
                                            <p:cond delay="0"/>
                                          </p:stCondLst>
                                        </p:cTn>
                                        <p:tgtEl>
                                          <p:spTgt spid="134"/>
                                        </p:tgtEl>
                                        <p:attrNameLst>
                                          <p:attrName>style.visibility</p:attrName>
                                        </p:attrNameLst>
                                      </p:cBhvr>
                                      <p:to>
                                        <p:strVal val="hidden"/>
                                      </p:to>
                                    </p:set>
                                  </p:childTnLst>
                                </p:cTn>
                              </p:par>
                            </p:childTnLst>
                          </p:cTn>
                        </p:par>
                        <p:par>
                          <p:cTn id="104" fill="hold">
                            <p:stCondLst>
                              <p:cond delay="9000"/>
                            </p:stCondLst>
                            <p:childTnLst>
                              <p:par>
                                <p:cTn id="105" presetID="26" presetClass="emph" presetSubtype="0" fill="hold" grpId="1" nodeType="afterEffect">
                                  <p:stCondLst>
                                    <p:cond delay="0"/>
                                  </p:stCondLst>
                                  <p:childTnLst>
                                    <p:animEffect transition="out" filter="fade">
                                      <p:cBhvr>
                                        <p:cTn id="106" dur="500" tmFilter="0, 0; .2, .5; .8, .5; 1, 0"/>
                                        <p:tgtEl>
                                          <p:spTgt spid="27"/>
                                        </p:tgtEl>
                                      </p:cBhvr>
                                    </p:animEffect>
                                    <p:animScale>
                                      <p:cBhvr>
                                        <p:cTn id="107" dur="250" autoRev="1" fill="hold"/>
                                        <p:tgtEl>
                                          <p:spTgt spid="2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80" grpId="0" animBg="1"/>
      <p:bldP spid="80" grpId="1" animBg="1"/>
      <p:bldP spid="80" grpId="2" animBg="1"/>
      <p:bldP spid="123" grpId="0" animBg="1"/>
      <p:bldP spid="123" grpId="1" animBg="1"/>
      <p:bldP spid="124" grpId="0" animBg="1"/>
      <p:bldP spid="124" grpId="1" animBg="1"/>
      <p:bldP spid="125" grpId="0" animBg="1"/>
      <p:bldP spid="125" grpId="1" animBg="1"/>
      <p:bldP spid="127" grpId="0"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07" grpId="0" animBg="1"/>
      <p:bldP spid="107" grpId="1" animBg="1"/>
      <p:bldP spid="107" grpId="2" animBg="1"/>
      <p:bldP spid="110" grpId="0" animBg="1"/>
      <p:bldP spid="110" grpId="1" animBg="1"/>
      <p:bldP spid="110" grpId="2" animBg="1"/>
      <p:bldP spid="22" grpId="0" animBg="1"/>
      <p:bldP spid="8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SBRP: Meeting GPU persistency goals</a:t>
            </a:r>
            <a:endParaRPr lang="en-IN"/>
          </a:p>
        </p:txBody>
      </p:sp>
      <p:sp>
        <p:nvSpPr>
          <p:cNvPr id="3" name="Content Placeholder 2"/>
          <p:cNvSpPr>
            <a:spLocks noGrp="1"/>
          </p:cNvSpPr>
          <p:nvPr>
            <p:ph idx="1"/>
          </p:nvPr>
        </p:nvSpPr>
        <p:spPr>
          <a:xfrm>
            <a:off x="1180730" y="1825625"/>
            <a:ext cx="10371508" cy="4351338"/>
          </a:xfrm>
        </p:spPr>
        <p:txBody>
          <a:bodyPr/>
          <a:lstStyle/>
          <a:p>
            <a:pPr marL="0" indent="0">
              <a:buNone/>
            </a:pPr>
            <a:r>
              <a:rPr lang="en-US"/>
              <a:t>We formally define a GPU persistency model: SBRP.</a:t>
            </a:r>
          </a:p>
          <a:p>
            <a:pPr marL="0" indent="0">
              <a:buNone/>
            </a:pPr>
            <a:endParaRPr lang="en-US"/>
          </a:p>
          <a:p>
            <a:pPr marL="0" indent="0">
              <a:buNone/>
            </a:pPr>
            <a:r>
              <a:rPr lang="en-US"/>
              <a:t>Conforms to the GPU architecture by using acquire-release semantics.</a:t>
            </a:r>
          </a:p>
          <a:p>
            <a:pPr marL="0" indent="0">
              <a:buNone/>
            </a:pPr>
            <a:endParaRPr lang="en-US"/>
          </a:p>
          <a:p>
            <a:pPr marL="0" indent="0">
              <a:buNone/>
            </a:pPr>
            <a:r>
              <a:rPr lang="en-US"/>
              <a:t>Relies on scopes to scale well across GPU’s parallel architecture. </a:t>
            </a:r>
          </a:p>
          <a:p>
            <a:pPr marL="0" indent="0">
              <a:buNone/>
            </a:pPr>
            <a:endParaRPr lang="en-US"/>
          </a:p>
          <a:p>
            <a:pPr marL="0" indent="0">
              <a:buNone/>
            </a:pPr>
            <a:r>
              <a:rPr lang="en-US"/>
              <a:t>Employs uniquely designed buffers to improve performance. </a:t>
            </a:r>
          </a:p>
          <a:p>
            <a:pPr marL="0" indent="0">
              <a:buNone/>
            </a:pPr>
            <a:endParaRPr lang="en-US"/>
          </a:p>
          <a:p>
            <a:pPr marL="0" indent="0">
              <a:buNone/>
            </a:pPr>
            <a:endParaRPr lang="en-IN"/>
          </a:p>
        </p:txBody>
      </p:sp>
      <p:sp>
        <p:nvSpPr>
          <p:cNvPr id="9" name="Slide Number Placeholder 8">
            <a:extLst>
              <a:ext uri="{FF2B5EF4-FFF2-40B4-BE49-F238E27FC236}">
                <a16:creationId xmlns:a16="http://schemas.microsoft.com/office/drawing/2014/main" id="{172AE201-6012-7033-F8BB-3825A1204085}"/>
              </a:ext>
            </a:extLst>
          </p:cNvPr>
          <p:cNvSpPr>
            <a:spLocks noGrp="1"/>
          </p:cNvSpPr>
          <p:nvPr>
            <p:ph type="sldNum" sz="quarter" idx="12"/>
          </p:nvPr>
        </p:nvSpPr>
        <p:spPr/>
        <p:txBody>
          <a:bodyPr/>
          <a:lstStyle/>
          <a:p>
            <a:fld id="{1836BD13-D94A-4E47-8520-ED1F8D0933CA}" type="slidenum">
              <a:rPr lang="en-IN" smtClean="0"/>
              <a:pPr/>
              <a:t>28</a:t>
            </a:fld>
            <a:endParaRPr lang="en-IN"/>
          </a:p>
        </p:txBody>
      </p:sp>
      <p:sp>
        <p:nvSpPr>
          <p:cNvPr id="4" name="Oval 3">
            <a:extLst>
              <a:ext uri="{FF2B5EF4-FFF2-40B4-BE49-F238E27FC236}">
                <a16:creationId xmlns:a16="http://schemas.microsoft.com/office/drawing/2014/main" id="{2EDBA42E-9FEB-4D63-869C-B0C4260506C7}"/>
              </a:ext>
            </a:extLst>
          </p:cNvPr>
          <p:cNvSpPr/>
          <p:nvPr/>
        </p:nvSpPr>
        <p:spPr>
          <a:xfrm>
            <a:off x="567157" y="182562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5" name="Oval 4">
            <a:extLst>
              <a:ext uri="{FF2B5EF4-FFF2-40B4-BE49-F238E27FC236}">
                <a16:creationId xmlns:a16="http://schemas.microsoft.com/office/drawing/2014/main" id="{FE48E73A-E8CD-46EB-AF41-22003550E201}"/>
              </a:ext>
            </a:extLst>
          </p:cNvPr>
          <p:cNvSpPr/>
          <p:nvPr/>
        </p:nvSpPr>
        <p:spPr>
          <a:xfrm>
            <a:off x="567157" y="2830122"/>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6" name="Oval 5">
            <a:extLst>
              <a:ext uri="{FF2B5EF4-FFF2-40B4-BE49-F238E27FC236}">
                <a16:creationId xmlns:a16="http://schemas.microsoft.com/office/drawing/2014/main" id="{BBA33DF1-0AF3-455A-9FAE-3041AD9641A9}"/>
              </a:ext>
            </a:extLst>
          </p:cNvPr>
          <p:cNvSpPr/>
          <p:nvPr/>
        </p:nvSpPr>
        <p:spPr>
          <a:xfrm>
            <a:off x="567157" y="3834619"/>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8" name="Oval 7">
            <a:extLst>
              <a:ext uri="{FF2B5EF4-FFF2-40B4-BE49-F238E27FC236}">
                <a16:creationId xmlns:a16="http://schemas.microsoft.com/office/drawing/2014/main" id="{BBA33DF1-0AF3-455A-9FAE-3041AD9641A9}"/>
              </a:ext>
            </a:extLst>
          </p:cNvPr>
          <p:cNvSpPr/>
          <p:nvPr/>
        </p:nvSpPr>
        <p:spPr>
          <a:xfrm>
            <a:off x="567157" y="483911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4</a:t>
            </a:r>
          </a:p>
        </p:txBody>
      </p:sp>
    </p:spTree>
    <p:extLst>
      <p:ext uri="{BB962C8B-B14F-4D97-AF65-F5344CB8AC3E}">
        <p14:creationId xmlns:p14="http://schemas.microsoft.com/office/powerpoint/2010/main" val="3283404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Simulated hardware configuration</a:t>
            </a:r>
            <a:endParaRPr lang="en-IN"/>
          </a:p>
        </p:txBody>
      </p:sp>
      <p:sp>
        <p:nvSpPr>
          <p:cNvPr id="3" name="Slide Number Placeholder 2">
            <a:extLst>
              <a:ext uri="{FF2B5EF4-FFF2-40B4-BE49-F238E27FC236}">
                <a16:creationId xmlns:a16="http://schemas.microsoft.com/office/drawing/2014/main" id="{8B9FEC9F-46A7-0537-588C-314125104B9A}"/>
              </a:ext>
            </a:extLst>
          </p:cNvPr>
          <p:cNvSpPr>
            <a:spLocks noGrp="1"/>
          </p:cNvSpPr>
          <p:nvPr>
            <p:ph type="sldNum" sz="quarter" idx="12"/>
          </p:nvPr>
        </p:nvSpPr>
        <p:spPr/>
        <p:txBody>
          <a:bodyPr/>
          <a:lstStyle/>
          <a:p>
            <a:fld id="{1836BD13-D94A-4E47-8520-ED1F8D0933CA}" type="slidenum">
              <a:rPr lang="en-IN" smtClean="0"/>
              <a:pPr/>
              <a:t>29</a:t>
            </a:fld>
            <a:endParaRPr lang="en-IN"/>
          </a:p>
        </p:txBody>
      </p:sp>
      <p:graphicFrame>
        <p:nvGraphicFramePr>
          <p:cNvPr id="4" name="Table 5">
            <a:extLst>
              <a:ext uri="{FF2B5EF4-FFF2-40B4-BE49-F238E27FC236}">
                <a16:creationId xmlns:a16="http://schemas.microsoft.com/office/drawing/2014/main" id="{3135456A-07C1-4A9C-9371-6BDD6DF6F7B2}"/>
              </a:ext>
            </a:extLst>
          </p:cNvPr>
          <p:cNvGraphicFramePr>
            <a:graphicFrameLocks/>
          </p:cNvGraphicFramePr>
          <p:nvPr>
            <p:extLst>
              <p:ext uri="{D42A27DB-BD31-4B8C-83A1-F6EECF244321}">
                <p14:modId xmlns:p14="http://schemas.microsoft.com/office/powerpoint/2010/main" val="2924747441"/>
              </p:ext>
            </p:extLst>
          </p:nvPr>
        </p:nvGraphicFramePr>
        <p:xfrm>
          <a:off x="3765194" y="2055438"/>
          <a:ext cx="4661612" cy="3566160"/>
        </p:xfrm>
        <a:graphic>
          <a:graphicData uri="http://schemas.openxmlformats.org/drawingml/2006/table">
            <a:tbl>
              <a:tblPr bandRow="1">
                <a:tableStyleId>{9DCAF9ED-07DC-4A11-8D7F-57B35C25682E}</a:tableStyleId>
              </a:tblPr>
              <a:tblGrid>
                <a:gridCol w="2330806">
                  <a:extLst>
                    <a:ext uri="{9D8B030D-6E8A-4147-A177-3AD203B41FA5}">
                      <a16:colId xmlns:a16="http://schemas.microsoft.com/office/drawing/2014/main" val="2459849269"/>
                    </a:ext>
                  </a:extLst>
                </a:gridCol>
                <a:gridCol w="2330806">
                  <a:extLst>
                    <a:ext uri="{9D8B030D-6E8A-4147-A177-3AD203B41FA5}">
                      <a16:colId xmlns:a16="http://schemas.microsoft.com/office/drawing/2014/main" val="1307270261"/>
                    </a:ext>
                  </a:extLst>
                </a:gridCol>
              </a:tblGrid>
              <a:tr h="370840">
                <a:tc>
                  <a:txBody>
                    <a:bodyPr/>
                    <a:lstStyle/>
                    <a:p>
                      <a:pPr algn="l"/>
                      <a:r>
                        <a:rPr lang="en-US" sz="2400" b="1" baseline="0">
                          <a:solidFill>
                            <a:srgbClr val="002060"/>
                          </a:solidFill>
                        </a:rPr>
                        <a:t>SMs </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30</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7761"/>
                  </a:ext>
                </a:extLst>
              </a:tr>
              <a:tr h="370840">
                <a:tc>
                  <a:txBody>
                    <a:bodyPr/>
                    <a:lstStyle/>
                    <a:p>
                      <a:pPr algn="l"/>
                      <a:r>
                        <a:rPr lang="en-US" sz="2400" b="1">
                          <a:solidFill>
                            <a:srgbClr val="002060"/>
                          </a:solidFill>
                        </a:rPr>
                        <a:t>PCIe</a:t>
                      </a:r>
                      <a:r>
                        <a:rPr lang="en-US" sz="2400" b="1" baseline="0">
                          <a:solidFill>
                            <a:srgbClr val="002060"/>
                          </a:solidFill>
                        </a:rPr>
                        <a:t> BW </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28 GBPS</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962167"/>
                  </a:ext>
                </a:extLst>
              </a:tr>
              <a:tr h="370840">
                <a:tc>
                  <a:txBody>
                    <a:bodyPr/>
                    <a:lstStyle/>
                    <a:p>
                      <a:pPr algn="l"/>
                      <a:r>
                        <a:rPr lang="en-US" sz="2400" b="1">
                          <a:solidFill>
                            <a:srgbClr val="002060"/>
                          </a:solidFill>
                        </a:rPr>
                        <a:t>NVM BW</a:t>
                      </a:r>
                      <a:endParaRPr lang="en-IN" sz="2400" b="1">
                        <a:solidFill>
                          <a:srgbClr val="00206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u="none" strike="noStrike" kern="1200" baseline="0">
                          <a:solidFill>
                            <a:srgbClr val="002060"/>
                          </a:solidFill>
                        </a:rPr>
                        <a:t>84 GBPS read, </a:t>
                      </a:r>
                      <a:endParaRPr lang="en-IN" sz="2400" b="0" i="0" u="none" strike="noStrike" kern="1200" baseline="0">
                        <a:solidFill>
                          <a:srgbClr val="002060"/>
                        </a:solidFill>
                        <a:latin typeface="+mn-lt"/>
                        <a:ea typeface="+mn-ea"/>
                        <a:cs typeface="+mn-cs"/>
                      </a:endParaRPr>
                    </a:p>
                    <a:p>
                      <a:pPr lvl="0">
                        <a:buNone/>
                      </a:pPr>
                      <a:r>
                        <a:rPr lang="en-IN" sz="2400" b="0" u="none" strike="noStrike" kern="1200" baseline="0">
                          <a:solidFill>
                            <a:srgbClr val="002060"/>
                          </a:solidFill>
                        </a:rPr>
                        <a:t>42 GBPS write</a:t>
                      </a:r>
                      <a:endParaRPr lang="en-IN" sz="2400" b="0" i="0" u="none" strike="noStrike" kern="1200" baseline="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681771"/>
                  </a:ext>
                </a:extLst>
              </a:tr>
              <a:tr h="370840">
                <a:tc>
                  <a:txBody>
                    <a:bodyPr/>
                    <a:lstStyle/>
                    <a:p>
                      <a:pPr algn="l"/>
                      <a:r>
                        <a:rPr lang="en-IN" sz="2400" b="1">
                          <a:solidFill>
                            <a:srgbClr val="002060"/>
                          </a:solidFill>
                        </a:rPr>
                        <a:t>GDDR BW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0" u="none" strike="noStrike" kern="1200" baseline="0">
                          <a:solidFill>
                            <a:srgbClr val="002060"/>
                          </a:solidFill>
                        </a:rPr>
                        <a:t>336 GBPS</a:t>
                      </a:r>
                      <a:endParaRPr lang="en-IN" sz="2400" b="0" i="0" u="none" strike="noStrike" kern="1200" baseline="0">
                        <a:solidFill>
                          <a:srgbClr val="002060"/>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1412526"/>
                  </a:ext>
                </a:extLst>
              </a:tr>
              <a:tr h="370840">
                <a:tc>
                  <a:txBody>
                    <a:bodyPr/>
                    <a:lstStyle/>
                    <a:p>
                      <a:pPr algn="l"/>
                      <a:r>
                        <a:rPr lang="en-IN" sz="2400" b="1" u="none" strike="noStrike" kern="1200" baseline="0">
                          <a:solidFill>
                            <a:srgbClr val="002060"/>
                          </a:solidFill>
                        </a:rPr>
                        <a:t>NVM latency</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u="none" strike="noStrike" kern="1200" baseline="0">
                          <a:solidFill>
                            <a:srgbClr val="002060"/>
                          </a:solidFill>
                        </a:rPr>
                        <a:t>300 ns</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773058"/>
                  </a:ext>
                </a:extLst>
              </a:tr>
              <a:tr h="370840">
                <a:tc>
                  <a:txBody>
                    <a:bodyPr/>
                    <a:lstStyle/>
                    <a:p>
                      <a:pPr algn="l"/>
                      <a:r>
                        <a:rPr lang="en-IN" sz="2400" b="1" u="none" strike="noStrike" kern="1200" baseline="0">
                          <a:solidFill>
                            <a:srgbClr val="002060"/>
                          </a:solidFill>
                        </a:rPr>
                        <a:t>PCIe latency</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u="none" strike="noStrike" kern="1200" baseline="0">
                          <a:solidFill>
                            <a:srgbClr val="002060"/>
                          </a:solidFill>
                        </a:rPr>
                        <a:t>300 ns</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024683"/>
                  </a:ext>
                </a:extLst>
              </a:tr>
              <a:tr h="370840">
                <a:tc>
                  <a:txBody>
                    <a:bodyPr/>
                    <a:lstStyle/>
                    <a:p>
                      <a:pPr algn="l"/>
                      <a:r>
                        <a:rPr lang="en-IN" sz="2400" b="1">
                          <a:solidFill>
                            <a:srgbClr val="002060"/>
                          </a:solidFill>
                        </a:rPr>
                        <a:t>GDDR latency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a:solidFill>
                            <a:srgbClr val="002060"/>
                          </a:solidFill>
                        </a:rPr>
                        <a:t>100 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0802191"/>
                  </a:ext>
                </a:extLst>
              </a:tr>
            </a:tbl>
          </a:graphicData>
        </a:graphic>
      </p:graphicFrame>
    </p:spTree>
    <p:extLst>
      <p:ext uri="{BB962C8B-B14F-4D97-AF65-F5344CB8AC3E}">
        <p14:creationId xmlns:p14="http://schemas.microsoft.com/office/powerpoint/2010/main" val="17502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Persistent Memory (PM) </a:t>
            </a:r>
            <a:endParaRPr lang="en-IN"/>
          </a:p>
        </p:txBody>
      </p:sp>
      <p:sp>
        <p:nvSpPr>
          <p:cNvPr id="3" name="Slide Number Placeholder 2">
            <a:extLst>
              <a:ext uri="{FF2B5EF4-FFF2-40B4-BE49-F238E27FC236}">
                <a16:creationId xmlns:a16="http://schemas.microsoft.com/office/drawing/2014/main" id="{6E35C53A-271D-A047-03BB-B873574C9770}"/>
              </a:ext>
            </a:extLst>
          </p:cNvPr>
          <p:cNvSpPr>
            <a:spLocks noGrp="1"/>
          </p:cNvSpPr>
          <p:nvPr>
            <p:ph type="sldNum" sz="quarter" idx="12"/>
          </p:nvPr>
        </p:nvSpPr>
        <p:spPr/>
        <p:txBody>
          <a:bodyPr/>
          <a:lstStyle/>
          <a:p>
            <a:fld id="{1836BD13-D94A-4E47-8520-ED1F8D0933CA}" type="slidenum">
              <a:rPr lang="en-IN" smtClean="0"/>
              <a:pPr/>
              <a:t>3</a:t>
            </a:fld>
            <a:endParaRPr lang="en-IN"/>
          </a:p>
        </p:txBody>
      </p:sp>
      <p:sp>
        <p:nvSpPr>
          <p:cNvPr id="5" name="TextBox 4">
            <a:extLst>
              <a:ext uri="{FF2B5EF4-FFF2-40B4-BE49-F238E27FC236}">
                <a16:creationId xmlns:a16="http://schemas.microsoft.com/office/drawing/2014/main" id="{8A5C4452-CEC6-4A60-B758-34F47AC838E8}"/>
              </a:ext>
            </a:extLst>
          </p:cNvPr>
          <p:cNvSpPr txBox="1"/>
          <p:nvPr/>
        </p:nvSpPr>
        <p:spPr>
          <a:xfrm>
            <a:off x="765249" y="5295363"/>
            <a:ext cx="11132127" cy="523220"/>
          </a:xfrm>
          <a:prstGeom prst="rect">
            <a:avLst/>
          </a:prstGeom>
          <a:noFill/>
        </p:spPr>
        <p:txBody>
          <a:bodyPr wrap="square" rtlCol="0">
            <a:spAutoFit/>
          </a:bodyPr>
          <a:lstStyle/>
          <a:p>
            <a:pPr algn="ctr"/>
            <a:r>
              <a:rPr lang="en-IN" sz="2800">
                <a:solidFill>
                  <a:srgbClr val="000088"/>
                </a:solidFill>
              </a:rPr>
              <a:t>Byte-addressable	     Fine-grained persistence      Near-DRAM performance </a:t>
            </a:r>
          </a:p>
        </p:txBody>
      </p:sp>
      <p:pic>
        <p:nvPicPr>
          <p:cNvPr id="7" name="Picture 4" descr="Is there hope for Optane persistent memory? | Network World">
            <a:extLst>
              <a:ext uri="{FF2B5EF4-FFF2-40B4-BE49-F238E27FC236}">
                <a16:creationId xmlns:a16="http://schemas.microsoft.com/office/drawing/2014/main" id="{32EB1412-DC3F-4C94-8CDE-8DDD2BA8A6F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41" t="16273" r="14945" b="17673"/>
          <a:stretch/>
        </p:blipFill>
        <p:spPr bwMode="auto">
          <a:xfrm>
            <a:off x="2854035" y="1880652"/>
            <a:ext cx="6483929" cy="28712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DA5656-3CB6-5F31-D2C6-2A3707C0CDE9}"/>
              </a:ext>
            </a:extLst>
          </p:cNvPr>
          <p:cNvSpPr txBox="1"/>
          <p:nvPr/>
        </p:nvSpPr>
        <p:spPr>
          <a:xfrm>
            <a:off x="-52193" y="6032803"/>
            <a:ext cx="7115175" cy="369332"/>
          </a:xfrm>
          <a:prstGeom prst="rect">
            <a:avLst/>
          </a:prstGeom>
          <a:noFill/>
        </p:spPr>
        <p:txBody>
          <a:bodyPr wrap="square" lIns="91440" tIns="45720" rIns="91440" bIns="45720" rtlCol="0" anchor="t">
            <a:spAutoFit/>
          </a:bodyPr>
          <a:lstStyle/>
          <a:p>
            <a:r>
              <a:rPr lang="en-US" sz="900">
                <a:solidFill>
                  <a:schemeClr val="bg1">
                    <a:lumMod val="65000"/>
                  </a:schemeClr>
                </a:solidFill>
              </a:rPr>
              <a:t>Image credits: </a:t>
            </a:r>
          </a:p>
          <a:p>
            <a:r>
              <a:rPr lang="en-US" sz="900">
                <a:solidFill>
                  <a:schemeClr val="bg1">
                    <a:lumMod val="65000"/>
                  </a:schemeClr>
                </a:solidFill>
              </a:rPr>
              <a:t>[1] </a:t>
            </a:r>
            <a:r>
              <a:rPr lang="en-US" sz="900">
                <a:solidFill>
                  <a:schemeClr val="bg1">
                    <a:lumMod val="65000"/>
                  </a:schemeClr>
                </a:solidFill>
                <a:hlinkClick r:id="rId4">
                  <a:extLst>
                    <a:ext uri="{A12FA001-AC4F-418D-AE19-62706E023703}">
                      <ahyp:hlinkClr xmlns:ahyp="http://schemas.microsoft.com/office/drawing/2018/hyperlinkcolor" val="tx"/>
                    </a:ext>
                  </a:extLst>
                </a:hlinkClick>
              </a:rPr>
              <a:t>https://news.samsung.com/us/samsung-electronics-introduces-industrys-first-512gb-cxl-memory-module/ </a:t>
            </a:r>
            <a:endParaRPr lang="en-US" sz="900">
              <a:solidFill>
                <a:schemeClr val="bg1">
                  <a:lumMod val="65000"/>
                </a:schemeClr>
              </a:solidFill>
              <a:cs typeface="Calibri"/>
            </a:endParaRPr>
          </a:p>
        </p:txBody>
      </p:sp>
    </p:spTree>
    <p:extLst>
      <p:ext uri="{BB962C8B-B14F-4D97-AF65-F5344CB8AC3E}">
        <p14:creationId xmlns:p14="http://schemas.microsoft.com/office/powerpoint/2010/main" val="385992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Benchmarks investigated</a:t>
            </a:r>
            <a:endParaRPr lang="en-IN"/>
          </a:p>
        </p:txBody>
      </p:sp>
      <p:sp>
        <p:nvSpPr>
          <p:cNvPr id="3" name="Slide Number Placeholder 2">
            <a:extLst>
              <a:ext uri="{FF2B5EF4-FFF2-40B4-BE49-F238E27FC236}">
                <a16:creationId xmlns:a16="http://schemas.microsoft.com/office/drawing/2014/main" id="{2C7FD421-B274-6445-4FF1-A5E9BFDF6396}"/>
              </a:ext>
            </a:extLst>
          </p:cNvPr>
          <p:cNvSpPr>
            <a:spLocks noGrp="1"/>
          </p:cNvSpPr>
          <p:nvPr>
            <p:ph type="sldNum" sz="quarter" idx="12"/>
          </p:nvPr>
        </p:nvSpPr>
        <p:spPr/>
        <p:txBody>
          <a:bodyPr/>
          <a:lstStyle/>
          <a:p>
            <a:fld id="{1836BD13-D94A-4E47-8520-ED1F8D0933CA}" type="slidenum">
              <a:rPr lang="en-IN" smtClean="0"/>
              <a:pPr/>
              <a:t>30</a:t>
            </a:fld>
            <a:endParaRPr lang="en-IN"/>
          </a:p>
        </p:txBody>
      </p:sp>
      <p:graphicFrame>
        <p:nvGraphicFramePr>
          <p:cNvPr id="4" name="Table 5">
            <a:extLst>
              <a:ext uri="{FF2B5EF4-FFF2-40B4-BE49-F238E27FC236}">
                <a16:creationId xmlns:a16="http://schemas.microsoft.com/office/drawing/2014/main" id="{3135456A-07C1-4A9C-9371-6BDD6DF6F7B2}"/>
              </a:ext>
            </a:extLst>
          </p:cNvPr>
          <p:cNvGraphicFramePr>
            <a:graphicFrameLocks/>
          </p:cNvGraphicFramePr>
          <p:nvPr>
            <p:extLst>
              <p:ext uri="{D42A27DB-BD31-4B8C-83A1-F6EECF244321}">
                <p14:modId xmlns:p14="http://schemas.microsoft.com/office/powerpoint/2010/main" val="1705851866"/>
              </p:ext>
            </p:extLst>
          </p:nvPr>
        </p:nvGraphicFramePr>
        <p:xfrm>
          <a:off x="618837" y="2082574"/>
          <a:ext cx="11240654" cy="3220580"/>
        </p:xfrm>
        <a:graphic>
          <a:graphicData uri="http://schemas.openxmlformats.org/drawingml/2006/table">
            <a:tbl>
              <a:tblPr bandRow="1">
                <a:tableStyleId>{0E3FDE45-AF77-4B5C-9715-49D594BDF05E}</a:tableStyleId>
              </a:tblPr>
              <a:tblGrid>
                <a:gridCol w="2286206">
                  <a:extLst>
                    <a:ext uri="{9D8B030D-6E8A-4147-A177-3AD203B41FA5}">
                      <a16:colId xmlns:a16="http://schemas.microsoft.com/office/drawing/2014/main" val="2459849269"/>
                    </a:ext>
                  </a:extLst>
                </a:gridCol>
                <a:gridCol w="6021702">
                  <a:extLst>
                    <a:ext uri="{9D8B030D-6E8A-4147-A177-3AD203B41FA5}">
                      <a16:colId xmlns:a16="http://schemas.microsoft.com/office/drawing/2014/main" val="1633624967"/>
                    </a:ext>
                  </a:extLst>
                </a:gridCol>
                <a:gridCol w="2932746">
                  <a:extLst>
                    <a:ext uri="{9D8B030D-6E8A-4147-A177-3AD203B41FA5}">
                      <a16:colId xmlns:a16="http://schemas.microsoft.com/office/drawing/2014/main" val="1307270261"/>
                    </a:ext>
                  </a:extLst>
                </a:gridCol>
              </a:tblGrid>
              <a:tr h="438480">
                <a:tc>
                  <a:txBody>
                    <a:bodyPr/>
                    <a:lstStyle/>
                    <a:p>
                      <a:r>
                        <a:rPr lang="en-US" sz="2400" b="1">
                          <a:solidFill>
                            <a:srgbClr val="002060"/>
                          </a:solidFill>
                        </a:rPr>
                        <a:t>Applications</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b="1">
                          <a:solidFill>
                            <a:srgbClr val="002060"/>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a:solidFill>
                            <a:srgbClr val="002060"/>
                          </a:solidFill>
                        </a:rPr>
                        <a:t>Type of PMO </a:t>
                      </a:r>
                      <a:endParaRPr lang="en-IN" sz="2400" b="1">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677761"/>
                  </a:ext>
                </a:extLst>
              </a:tr>
              <a:tr h="438480">
                <a:tc>
                  <a:txBody>
                    <a:bodyPr/>
                    <a:lstStyle/>
                    <a:p>
                      <a:r>
                        <a:rPr lang="en-US" sz="2400" err="1">
                          <a:solidFill>
                            <a:srgbClr val="002060"/>
                          </a:solidFill>
                        </a:rPr>
                        <a:t>gpKVS</a:t>
                      </a:r>
                      <a:r>
                        <a:rPr lang="en-US" sz="2400">
                          <a:solidFill>
                            <a:srgbClr val="002060"/>
                          </a:solidFill>
                        </a:rPr>
                        <a:t> </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GPU-accelerated</a:t>
                      </a:r>
                      <a:r>
                        <a:rPr lang="en-US" sz="2400" baseline="0">
                          <a:solidFill>
                            <a:srgbClr val="002060"/>
                          </a:solidFill>
                        </a:rPr>
                        <a:t> persistent key value store</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err="1">
                          <a:solidFill>
                            <a:srgbClr val="002060"/>
                          </a:solidFill>
                        </a:rPr>
                        <a:t>Intrathread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962167"/>
                  </a:ext>
                </a:extLst>
              </a:tr>
              <a:tr h="438480">
                <a:tc>
                  <a:txBody>
                    <a:bodyPr/>
                    <a:lstStyle/>
                    <a:p>
                      <a:r>
                        <a:rPr lang="en-US" sz="2400" err="1">
                          <a:solidFill>
                            <a:srgbClr val="002060"/>
                          </a:solidFill>
                        </a:rPr>
                        <a:t>Hashmap</a:t>
                      </a:r>
                      <a:r>
                        <a:rPr lang="en-US" sz="2400">
                          <a:solidFill>
                            <a:srgbClr val="002060"/>
                          </a:solidFill>
                        </a:rPr>
                        <a:t> (HM)</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GPU-accelerated</a:t>
                      </a:r>
                      <a:r>
                        <a:rPr lang="en-US" sz="2400" baseline="0">
                          <a:solidFill>
                            <a:srgbClr val="002060"/>
                          </a:solidFill>
                        </a:rPr>
                        <a:t> persistent hashmap </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err="1">
                          <a:solidFill>
                            <a:srgbClr val="002060"/>
                          </a:solidFill>
                        </a:rPr>
                        <a:t>Intrathread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3681771"/>
                  </a:ext>
                </a:extLst>
              </a:tr>
              <a:tr h="438480">
                <a:tc>
                  <a:txBody>
                    <a:bodyPr/>
                    <a:lstStyle/>
                    <a:p>
                      <a:r>
                        <a:rPr lang="en-US" sz="2400">
                          <a:solidFill>
                            <a:srgbClr val="002060"/>
                          </a:solidFill>
                        </a:rPr>
                        <a:t>SRAD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Image processing on persistent images</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err="1">
                          <a:solidFill>
                            <a:srgbClr val="002060"/>
                          </a:solidFill>
                        </a:rPr>
                        <a:t>Intrathread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4773058"/>
                  </a:ext>
                </a:extLst>
              </a:tr>
              <a:tr h="477380">
                <a:tc>
                  <a:txBody>
                    <a:bodyPr/>
                    <a:lstStyle/>
                    <a:p>
                      <a:r>
                        <a:rPr lang="en-US" sz="2400">
                          <a:solidFill>
                            <a:srgbClr val="002060"/>
                          </a:solidFill>
                        </a:rPr>
                        <a:t>Reduction (Red)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Computing</a:t>
                      </a:r>
                      <a:r>
                        <a:rPr lang="en-US" sz="2400" baseline="0">
                          <a:solidFill>
                            <a:srgbClr val="002060"/>
                          </a:solidFill>
                        </a:rPr>
                        <a:t> sum of a elements of a large array</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err="1">
                          <a:solidFill>
                            <a:srgbClr val="002060"/>
                          </a:solidFill>
                        </a:rPr>
                        <a:t>Blk</a:t>
                      </a:r>
                      <a:r>
                        <a:rPr lang="en-US" sz="2400">
                          <a:solidFill>
                            <a:srgbClr val="002060"/>
                          </a:solidFill>
                        </a:rPr>
                        <a:t>/dev-</a:t>
                      </a:r>
                      <a:r>
                        <a:rPr lang="en-US" sz="2400" err="1">
                          <a:solidFill>
                            <a:srgbClr val="002060"/>
                          </a:solidFill>
                        </a:rPr>
                        <a:t>interthread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024683"/>
                  </a:ext>
                </a:extLst>
              </a:tr>
              <a:tr h="438480">
                <a:tc>
                  <a:txBody>
                    <a:bodyPr/>
                    <a:lstStyle/>
                    <a:p>
                      <a:r>
                        <a:rPr lang="en-US" sz="2400" err="1">
                          <a:solidFill>
                            <a:srgbClr val="002060"/>
                          </a:solidFill>
                        </a:rPr>
                        <a:t>Multiqueue</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Inserting</a:t>
                      </a:r>
                      <a:r>
                        <a:rPr lang="en-US" sz="2400" baseline="0">
                          <a:solidFill>
                            <a:srgbClr val="002060"/>
                          </a:solidFill>
                        </a:rPr>
                        <a:t> and deleting in persistent queues</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Intra/</a:t>
                      </a:r>
                      <a:r>
                        <a:rPr lang="en-US" sz="2400" err="1">
                          <a:solidFill>
                            <a:srgbClr val="002060"/>
                          </a:solidFill>
                        </a:rPr>
                        <a:t>blk-interthread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5440441"/>
                  </a:ext>
                </a:extLst>
              </a:tr>
              <a:tr h="438480">
                <a:tc>
                  <a:txBody>
                    <a:bodyPr/>
                    <a:lstStyle/>
                    <a:p>
                      <a:r>
                        <a:rPr lang="en-US" sz="2400">
                          <a:solidFill>
                            <a:srgbClr val="002060"/>
                          </a:solidFill>
                        </a:rPr>
                        <a:t>Scan</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Computing scan of a</a:t>
                      </a:r>
                      <a:r>
                        <a:rPr lang="en-US" sz="2400" baseline="0">
                          <a:solidFill>
                            <a:srgbClr val="002060"/>
                          </a:solidFill>
                        </a:rPr>
                        <a:t> large persistent array </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a:solidFill>
                            <a:srgbClr val="002060"/>
                          </a:solidFill>
                        </a:rPr>
                        <a:t>Blk-interthread</a:t>
                      </a:r>
                      <a:endParaRPr lang="en-IN" sz="2400">
                        <a:solidFill>
                          <a:srgbClr val="00206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0509913"/>
                  </a:ext>
                </a:extLst>
              </a:tr>
            </a:tbl>
          </a:graphicData>
        </a:graphic>
      </p:graphicFrame>
    </p:spTree>
    <p:extLst>
      <p:ext uri="{BB962C8B-B14F-4D97-AF65-F5344CB8AC3E}">
        <p14:creationId xmlns:p14="http://schemas.microsoft.com/office/powerpoint/2010/main" val="3253480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Persistency model of GPM</a:t>
            </a:r>
            <a:endParaRPr lang="en-IN"/>
          </a:p>
        </p:txBody>
      </p:sp>
      <p:sp>
        <p:nvSpPr>
          <p:cNvPr id="3" name="Content Placeholder 2"/>
          <p:cNvSpPr>
            <a:spLocks noGrp="1"/>
          </p:cNvSpPr>
          <p:nvPr>
            <p:ph idx="1"/>
          </p:nvPr>
        </p:nvSpPr>
        <p:spPr/>
        <p:txBody>
          <a:bodyPr/>
          <a:lstStyle/>
          <a:p>
            <a:pPr>
              <a:lnSpc>
                <a:spcPct val="200000"/>
              </a:lnSpc>
            </a:pPr>
            <a:r>
              <a:rPr lang="en-US"/>
              <a:t>Global ordering of persists </a:t>
            </a:r>
          </a:p>
          <a:p>
            <a:pPr>
              <a:lnSpc>
                <a:spcPct val="200000"/>
              </a:lnSpc>
            </a:pPr>
            <a:r>
              <a:rPr lang="en-US"/>
              <a:t>Scope-agnostic </a:t>
            </a:r>
          </a:p>
          <a:p>
            <a:pPr>
              <a:lnSpc>
                <a:spcPct val="200000"/>
              </a:lnSpc>
            </a:pPr>
            <a:r>
              <a:rPr lang="en-US"/>
              <a:t>Does not employ a buffer for persists</a:t>
            </a:r>
          </a:p>
          <a:p>
            <a:pPr>
              <a:lnSpc>
                <a:spcPct val="200000"/>
              </a:lnSpc>
            </a:pPr>
            <a:r>
              <a:rPr lang="en-US"/>
              <a:t>Analogous to CPU’s epoch persistency model </a:t>
            </a:r>
          </a:p>
          <a:p>
            <a:pPr>
              <a:lnSpc>
                <a:spcPct val="200000"/>
              </a:lnSpc>
            </a:pPr>
            <a:endParaRPr lang="en-US"/>
          </a:p>
          <a:p>
            <a:pPr>
              <a:lnSpc>
                <a:spcPct val="200000"/>
              </a:lnSpc>
            </a:pPr>
            <a:endParaRPr lang="en-US"/>
          </a:p>
        </p:txBody>
      </p:sp>
      <p:sp>
        <p:nvSpPr>
          <p:cNvPr id="4" name="Slide Number Placeholder 3">
            <a:extLst>
              <a:ext uri="{FF2B5EF4-FFF2-40B4-BE49-F238E27FC236}">
                <a16:creationId xmlns:a16="http://schemas.microsoft.com/office/drawing/2014/main" id="{BDC85631-08A8-9040-7999-7320651C7DA4}"/>
              </a:ext>
            </a:extLst>
          </p:cNvPr>
          <p:cNvSpPr>
            <a:spLocks noGrp="1"/>
          </p:cNvSpPr>
          <p:nvPr>
            <p:ph type="sldNum" sz="quarter" idx="12"/>
          </p:nvPr>
        </p:nvSpPr>
        <p:spPr/>
        <p:txBody>
          <a:bodyPr/>
          <a:lstStyle/>
          <a:p>
            <a:fld id="{1836BD13-D94A-4E47-8520-ED1F8D0933CA}" type="slidenum">
              <a:rPr lang="en-IN" smtClean="0"/>
              <a:pPr/>
              <a:t>31</a:t>
            </a:fld>
            <a:endParaRPr lang="en-IN"/>
          </a:p>
        </p:txBody>
      </p:sp>
    </p:spTree>
    <p:extLst>
      <p:ext uri="{BB962C8B-B14F-4D97-AF65-F5344CB8AC3E}">
        <p14:creationId xmlns:p14="http://schemas.microsoft.com/office/powerpoint/2010/main" val="1294052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Performance: GPM vs SBRP</a:t>
            </a:r>
            <a:endParaRPr lang="en-IN"/>
          </a:p>
        </p:txBody>
      </p:sp>
      <p:sp>
        <p:nvSpPr>
          <p:cNvPr id="3" name="Slide Number Placeholder 2">
            <a:extLst>
              <a:ext uri="{FF2B5EF4-FFF2-40B4-BE49-F238E27FC236}">
                <a16:creationId xmlns:a16="http://schemas.microsoft.com/office/drawing/2014/main" id="{A155D896-2464-E025-8E60-7673842DD7BE}"/>
              </a:ext>
            </a:extLst>
          </p:cNvPr>
          <p:cNvSpPr>
            <a:spLocks noGrp="1"/>
          </p:cNvSpPr>
          <p:nvPr>
            <p:ph type="sldNum" sz="quarter" idx="12"/>
          </p:nvPr>
        </p:nvSpPr>
        <p:spPr/>
        <p:txBody>
          <a:bodyPr/>
          <a:lstStyle/>
          <a:p>
            <a:fld id="{1836BD13-D94A-4E47-8520-ED1F8D0933CA}" type="slidenum">
              <a:rPr lang="en-IN" smtClean="0"/>
              <a:pPr/>
              <a:t>32</a:t>
            </a:fld>
            <a:endParaRPr lang="en-IN"/>
          </a:p>
        </p:txBody>
      </p:sp>
      <p:graphicFrame>
        <p:nvGraphicFramePr>
          <p:cNvPr id="4" name="Chart 3"/>
          <p:cNvGraphicFramePr/>
          <p:nvPr>
            <p:extLst>
              <p:ext uri="{D42A27DB-BD31-4B8C-83A1-F6EECF244321}">
                <p14:modId xmlns:p14="http://schemas.microsoft.com/office/powerpoint/2010/main" val="2410218725"/>
              </p:ext>
            </p:extLst>
          </p:nvPr>
        </p:nvGraphicFramePr>
        <p:xfrm>
          <a:off x="838200" y="1690688"/>
          <a:ext cx="10281433" cy="4165507"/>
        </p:xfrm>
        <a:graphic>
          <a:graphicData uri="http://schemas.openxmlformats.org/drawingml/2006/chart">
            <c:chart xmlns:c="http://schemas.openxmlformats.org/drawingml/2006/chart" xmlns:r="http://schemas.openxmlformats.org/officeDocument/2006/relationships" r:id="rId4"/>
          </a:graphicData>
        </a:graphic>
      </p:graphicFrame>
      <p:sp>
        <p:nvSpPr>
          <p:cNvPr id="5" name="Rounded Rectangle 4"/>
          <p:cNvSpPr/>
          <p:nvPr/>
        </p:nvSpPr>
        <p:spPr>
          <a:xfrm>
            <a:off x="6038850" y="2257425"/>
            <a:ext cx="1276349" cy="3686175"/>
          </a:xfrm>
          <a:prstGeom prst="round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ustDataLst>
      <p:tags r:id="rId1"/>
    </p:custDataLst>
    <p:extLst>
      <p:ext uri="{BB962C8B-B14F-4D97-AF65-F5344CB8AC3E}">
        <p14:creationId xmlns:p14="http://schemas.microsoft.com/office/powerpoint/2010/main" val="139628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IN"/>
          </a:p>
        </p:txBody>
      </p:sp>
      <p:sp>
        <p:nvSpPr>
          <p:cNvPr id="3" name="Content Placeholder 2"/>
          <p:cNvSpPr>
            <a:spLocks noGrp="1"/>
          </p:cNvSpPr>
          <p:nvPr>
            <p:ph idx="1"/>
          </p:nvPr>
        </p:nvSpPr>
        <p:spPr>
          <a:xfrm>
            <a:off x="836303" y="1630293"/>
            <a:ext cx="10515600" cy="880630"/>
          </a:xfrm>
        </p:spPr>
        <p:txBody>
          <a:bodyPr>
            <a:noAutofit/>
          </a:bodyPr>
          <a:lstStyle/>
          <a:p>
            <a:r>
              <a:rPr lang="en-US" sz="2200"/>
              <a:t>GPUs need a persistency model.</a:t>
            </a:r>
          </a:p>
          <a:p>
            <a:r>
              <a:rPr lang="en-US" sz="2200"/>
              <a:t>CPU persistency models are not sufficient to support GPUs’ requirements.</a:t>
            </a:r>
            <a:endParaRPr lang="en-IN" sz="2200"/>
          </a:p>
        </p:txBody>
      </p:sp>
      <p:sp>
        <p:nvSpPr>
          <p:cNvPr id="9" name="Slide Number Placeholder 8">
            <a:extLst>
              <a:ext uri="{FF2B5EF4-FFF2-40B4-BE49-F238E27FC236}">
                <a16:creationId xmlns:a16="http://schemas.microsoft.com/office/drawing/2014/main" id="{E969D30D-7205-C780-C9CC-481BDE233BCB}"/>
              </a:ext>
            </a:extLst>
          </p:cNvPr>
          <p:cNvSpPr>
            <a:spLocks noGrp="1"/>
          </p:cNvSpPr>
          <p:nvPr>
            <p:ph type="sldNum" sz="quarter" idx="12"/>
          </p:nvPr>
        </p:nvSpPr>
        <p:spPr/>
        <p:txBody>
          <a:bodyPr/>
          <a:lstStyle/>
          <a:p>
            <a:fld id="{1836BD13-D94A-4E47-8520-ED1F8D0933CA}" type="slidenum">
              <a:rPr lang="en-IN" smtClean="0"/>
              <a:pPr/>
              <a:t>33</a:t>
            </a:fld>
            <a:endParaRPr lang="en-IN"/>
          </a:p>
        </p:txBody>
      </p:sp>
      <p:grpSp>
        <p:nvGrpSpPr>
          <p:cNvPr id="4" name="Group 3"/>
          <p:cNvGrpSpPr/>
          <p:nvPr/>
        </p:nvGrpSpPr>
        <p:grpSpPr>
          <a:xfrm>
            <a:off x="4796924" y="4944442"/>
            <a:ext cx="2594357" cy="720000"/>
            <a:chOff x="4009535" y="4778476"/>
            <a:chExt cx="2594357" cy="720000"/>
          </a:xfrm>
        </p:grpSpPr>
        <p:pic>
          <p:nvPicPr>
            <p:cNvPr id="5" name="Picture 2" descr="Artifact Review and Badging – Version 1.0 (not curr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9535" y="4780363"/>
              <a:ext cx="720000" cy="7162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Artifact Review and Badging – Version 1.0 (not curren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44817" y="4780363"/>
              <a:ext cx="720000" cy="7162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Artifact Review and Badging – Version 1.0 (not curre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0098" y="4778476"/>
              <a:ext cx="723794" cy="720000"/>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2"/>
          <p:cNvSpPr txBox="1">
            <a:spLocks/>
          </p:cNvSpPr>
          <p:nvPr/>
        </p:nvSpPr>
        <p:spPr>
          <a:xfrm>
            <a:off x="836303" y="2782170"/>
            <a:ext cx="10515600" cy="3323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200"/>
              <a:t>Our contributions: </a:t>
            </a:r>
          </a:p>
          <a:p>
            <a:r>
              <a:rPr lang="en-US" sz="2200"/>
              <a:t>We formally define a GPU persistency model: SBRP.</a:t>
            </a:r>
          </a:p>
          <a:p>
            <a:r>
              <a:rPr lang="en-US" sz="2200"/>
              <a:t>SBRP relies on acquire-release semantics for indicating inter-thread PMO. </a:t>
            </a:r>
          </a:p>
          <a:p>
            <a:r>
              <a:rPr lang="en-US" sz="2200"/>
              <a:t>SBRP leverages scopes to allow order amongst a subset of threads. </a:t>
            </a:r>
          </a:p>
          <a:p>
            <a:r>
              <a:rPr lang="en-US" sz="2200"/>
              <a:t>We design a highly-optimized GPU persist buffer. </a:t>
            </a:r>
          </a:p>
          <a:p>
            <a:pPr marL="0" indent="0">
              <a:buFont typeface="Arial" panose="020B0604020202020204" pitchFamily="34" charset="0"/>
              <a:buNone/>
            </a:pPr>
            <a:endParaRPr lang="en-US" sz="2200"/>
          </a:p>
          <a:p>
            <a:pPr marL="0" indent="0">
              <a:buNone/>
            </a:pPr>
            <a:br>
              <a:rPr lang="en-US" sz="2000">
                <a:solidFill>
                  <a:schemeClr val="accent2"/>
                </a:solidFill>
              </a:rPr>
            </a:br>
            <a:r>
              <a:rPr lang="en-US" sz="2000">
                <a:solidFill>
                  <a:schemeClr val="accent2"/>
                </a:solidFill>
              </a:rPr>
              <a:t>Reproducible artifact</a:t>
            </a:r>
            <a:r>
              <a:rPr lang="en-US" sz="2000"/>
              <a:t>: </a:t>
            </a:r>
            <a:r>
              <a:rPr lang="en-US" sz="2000">
                <a:hlinkClick r:id="rId6"/>
              </a:rPr>
              <a:t>https://github.com/csl-iisc/SBRP-ASPLOS23</a:t>
            </a:r>
            <a:r>
              <a:rPr lang="en-US" sz="2000"/>
              <a:t> </a:t>
            </a:r>
          </a:p>
          <a:p>
            <a:pPr marL="0" indent="0">
              <a:buFont typeface="Arial" panose="020B0604020202020204" pitchFamily="34" charset="0"/>
              <a:buNone/>
            </a:pPr>
            <a:endParaRPr lang="en-US" sz="2200"/>
          </a:p>
          <a:p>
            <a:pPr marL="0" indent="0">
              <a:buFont typeface="Arial" panose="020B0604020202020204" pitchFamily="34" charset="0"/>
              <a:buNone/>
            </a:pPr>
            <a:endParaRPr lang="en-US" sz="2200"/>
          </a:p>
        </p:txBody>
      </p:sp>
      <p:sp>
        <p:nvSpPr>
          <p:cNvPr id="10" name="Rounded Rectangle 9"/>
          <p:cNvSpPr/>
          <p:nvPr/>
        </p:nvSpPr>
        <p:spPr>
          <a:xfrm>
            <a:off x="834406" y="1630293"/>
            <a:ext cx="9750467" cy="88063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ounded Rectangle 10"/>
          <p:cNvSpPr/>
          <p:nvPr/>
        </p:nvSpPr>
        <p:spPr>
          <a:xfrm>
            <a:off x="834406" y="2745226"/>
            <a:ext cx="9750467" cy="3323066"/>
          </a:xfrm>
          <a:prstGeom prst="roundRect">
            <a:avLst>
              <a:gd name="adj" fmla="val 4475"/>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22083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Upcoming forms of Persistent Memory</a:t>
            </a:r>
            <a:endParaRPr lang="en-IN"/>
          </a:p>
        </p:txBody>
      </p:sp>
      <p:sp>
        <p:nvSpPr>
          <p:cNvPr id="3" name="Content Placeholder 2"/>
          <p:cNvSpPr>
            <a:spLocks noGrp="1"/>
          </p:cNvSpPr>
          <p:nvPr>
            <p:ph idx="1"/>
          </p:nvPr>
        </p:nvSpPr>
        <p:spPr>
          <a:xfrm>
            <a:off x="981075" y="4973660"/>
            <a:ext cx="4667250" cy="531789"/>
          </a:xfrm>
        </p:spPr>
        <p:txBody>
          <a:bodyPr>
            <a:normAutofit/>
          </a:bodyPr>
          <a:lstStyle/>
          <a:p>
            <a:pPr marL="0" indent="0">
              <a:buNone/>
            </a:pPr>
            <a:r>
              <a:rPr lang="en-US"/>
              <a:t>CXL 2.0 with support for PM</a:t>
            </a:r>
            <a:endParaRPr lang="en-IN"/>
          </a:p>
        </p:txBody>
      </p:sp>
      <p:sp>
        <p:nvSpPr>
          <p:cNvPr id="4" name="Slide Number Placeholder 3">
            <a:extLst>
              <a:ext uri="{FF2B5EF4-FFF2-40B4-BE49-F238E27FC236}">
                <a16:creationId xmlns:a16="http://schemas.microsoft.com/office/drawing/2014/main" id="{C1C2DD27-7A93-2769-4D2C-1841A7F3029F}"/>
              </a:ext>
            </a:extLst>
          </p:cNvPr>
          <p:cNvSpPr>
            <a:spLocks noGrp="1"/>
          </p:cNvSpPr>
          <p:nvPr>
            <p:ph type="sldNum" sz="quarter" idx="12"/>
          </p:nvPr>
        </p:nvSpPr>
        <p:spPr/>
        <p:txBody>
          <a:bodyPr/>
          <a:lstStyle/>
          <a:p>
            <a:fld id="{1836BD13-D94A-4E47-8520-ED1F8D0933CA}" type="slidenum">
              <a:rPr lang="en-IN" smtClean="0"/>
              <a:pPr/>
              <a:t>4</a:t>
            </a:fld>
            <a:endParaRPr lang="en-IN"/>
          </a:p>
        </p:txBody>
      </p:sp>
      <p:pic>
        <p:nvPicPr>
          <p:cNvPr id="1030" name="Picture 6" descr="Samsung Electronics Introduces Industry's First 512GB CXL Memory Module -  Samsung US Newsroo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849" t="17507" r="17136" b="18200"/>
          <a:stretch/>
        </p:blipFill>
        <p:spPr bwMode="auto">
          <a:xfrm>
            <a:off x="1343025" y="2162174"/>
            <a:ext cx="3447407" cy="23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amsung Electronics Unveils Far-Reaching, Next-Generation Memory Solutions  at Flash Memory Summit 2022 - Samsung US Newsroo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161" t="22502" r="14532" b="20729"/>
          <a:stretch/>
        </p:blipFill>
        <p:spPr bwMode="auto">
          <a:xfrm>
            <a:off x="6115050" y="2286000"/>
            <a:ext cx="4155326" cy="221617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600825" y="4973659"/>
            <a:ext cx="3600450" cy="5317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Memory-semantics SSD</a:t>
            </a:r>
            <a:endParaRPr lang="en-IN"/>
          </a:p>
        </p:txBody>
      </p:sp>
      <p:sp>
        <p:nvSpPr>
          <p:cNvPr id="9" name="TextBox 8"/>
          <p:cNvSpPr txBox="1"/>
          <p:nvPr/>
        </p:nvSpPr>
        <p:spPr>
          <a:xfrm>
            <a:off x="-1" y="5917981"/>
            <a:ext cx="7115175" cy="507831"/>
          </a:xfrm>
          <a:prstGeom prst="rect">
            <a:avLst/>
          </a:prstGeom>
          <a:noFill/>
        </p:spPr>
        <p:txBody>
          <a:bodyPr wrap="square" rtlCol="0">
            <a:spAutoFit/>
          </a:bodyPr>
          <a:lstStyle/>
          <a:p>
            <a:r>
              <a:rPr lang="en-US" sz="900">
                <a:solidFill>
                  <a:schemeClr val="bg1">
                    <a:lumMod val="65000"/>
                  </a:schemeClr>
                </a:solidFill>
              </a:rPr>
              <a:t>Image credits: </a:t>
            </a:r>
          </a:p>
          <a:p>
            <a:r>
              <a:rPr lang="en-US" sz="900">
                <a:solidFill>
                  <a:schemeClr val="bg1">
                    <a:lumMod val="65000"/>
                  </a:schemeClr>
                </a:solidFill>
              </a:rPr>
              <a:t>[1] </a:t>
            </a:r>
            <a:r>
              <a:rPr lang="en-US" sz="900">
                <a:solidFill>
                  <a:schemeClr val="bg1">
                    <a:lumMod val="65000"/>
                  </a:schemeClr>
                </a:solidFill>
                <a:hlinkClick r:id="rId5"/>
              </a:rPr>
              <a:t>https://news.samsung.com/us/samsung-electronics-introduces-industrys-first-512gb-cxl-memory-module/</a:t>
            </a:r>
            <a:r>
              <a:rPr lang="en-US" sz="900">
                <a:solidFill>
                  <a:schemeClr val="bg1">
                    <a:lumMod val="65000"/>
                  </a:schemeClr>
                </a:solidFill>
              </a:rPr>
              <a:t> </a:t>
            </a:r>
          </a:p>
          <a:p>
            <a:r>
              <a:rPr lang="en-US" sz="900">
                <a:solidFill>
                  <a:schemeClr val="bg1">
                    <a:lumMod val="65000"/>
                  </a:schemeClr>
                </a:solidFill>
              </a:rPr>
              <a:t>[2] </a:t>
            </a:r>
            <a:r>
              <a:rPr lang="en-US" sz="900">
                <a:solidFill>
                  <a:schemeClr val="bg1">
                    <a:lumMod val="65000"/>
                  </a:schemeClr>
                </a:solidFill>
                <a:hlinkClick r:id="rId6"/>
              </a:rPr>
              <a:t>https://news.samsung.com/us/samsung-electronics-unveils-next-generation-memory-solutions-flash-memory-summit-2022/</a:t>
            </a:r>
            <a:r>
              <a:rPr lang="en-US" sz="900">
                <a:solidFill>
                  <a:schemeClr val="bg1">
                    <a:lumMod val="65000"/>
                  </a:schemeClr>
                </a:solidFill>
              </a:rPr>
              <a:t>  </a:t>
            </a:r>
            <a:endParaRPr lang="en-IN" sz="900">
              <a:solidFill>
                <a:schemeClr val="bg1">
                  <a:lumMod val="65000"/>
                </a:schemeClr>
              </a:solidFill>
            </a:endParaRPr>
          </a:p>
        </p:txBody>
      </p:sp>
    </p:spTree>
    <p:extLst>
      <p:ext uri="{BB962C8B-B14F-4D97-AF65-F5344CB8AC3E}">
        <p14:creationId xmlns:p14="http://schemas.microsoft.com/office/powerpoint/2010/main" val="282070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GPUs can accelerate many PM apps. </a:t>
            </a:r>
            <a:endParaRPr lang="en-IN"/>
          </a:p>
        </p:txBody>
      </p:sp>
      <p:sp>
        <p:nvSpPr>
          <p:cNvPr id="6" name="Slide Number Placeholder 5">
            <a:extLst>
              <a:ext uri="{FF2B5EF4-FFF2-40B4-BE49-F238E27FC236}">
                <a16:creationId xmlns:a16="http://schemas.microsoft.com/office/drawing/2014/main" id="{67C9EFF9-4BA9-9C7C-042A-EA2C388BB4A9}"/>
              </a:ext>
            </a:extLst>
          </p:cNvPr>
          <p:cNvSpPr>
            <a:spLocks noGrp="1"/>
          </p:cNvSpPr>
          <p:nvPr>
            <p:ph type="sldNum" sz="quarter" idx="12"/>
          </p:nvPr>
        </p:nvSpPr>
        <p:spPr/>
        <p:txBody>
          <a:bodyPr/>
          <a:lstStyle/>
          <a:p>
            <a:fld id="{1836BD13-D94A-4E47-8520-ED1F8D0933CA}" type="slidenum">
              <a:rPr lang="en-IN" smtClean="0"/>
              <a:pPr/>
              <a:t>5</a:t>
            </a:fld>
            <a:endParaRPr lang="en-IN"/>
          </a:p>
        </p:txBody>
      </p:sp>
      <p:grpSp>
        <p:nvGrpSpPr>
          <p:cNvPr id="42" name="Group 41">
            <a:extLst>
              <a:ext uri="{FF2B5EF4-FFF2-40B4-BE49-F238E27FC236}">
                <a16:creationId xmlns:a16="http://schemas.microsoft.com/office/drawing/2014/main" id="{45D5E26E-72AA-4771-8DC8-554E20855FE3}"/>
              </a:ext>
            </a:extLst>
          </p:cNvPr>
          <p:cNvGrpSpPr/>
          <p:nvPr/>
        </p:nvGrpSpPr>
        <p:grpSpPr>
          <a:xfrm>
            <a:off x="1674312" y="2490962"/>
            <a:ext cx="1550342" cy="920255"/>
            <a:chOff x="5320829" y="4069125"/>
            <a:chExt cx="1550342" cy="920255"/>
          </a:xfrm>
        </p:grpSpPr>
        <p:cxnSp>
          <p:nvCxnSpPr>
            <p:cNvPr id="43" name="Straight Arrow Connector 42">
              <a:extLst>
                <a:ext uri="{FF2B5EF4-FFF2-40B4-BE49-F238E27FC236}">
                  <a16:creationId xmlns:a16="http://schemas.microsoft.com/office/drawing/2014/main" id="{950A707A-B661-48D5-B174-07F890DF10A8}"/>
                </a:ext>
              </a:extLst>
            </p:cNvPr>
            <p:cNvCxnSpPr>
              <a:cxnSpLocks/>
            </p:cNvCxnSpPr>
            <p:nvPr/>
          </p:nvCxnSpPr>
          <p:spPr>
            <a:xfrm flipV="1">
              <a:off x="5669621" y="416342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414052E-6A45-441D-9AB5-4733CD06F5B4}"/>
                </a:ext>
              </a:extLst>
            </p:cNvPr>
            <p:cNvSpPr/>
            <p:nvPr/>
          </p:nvSpPr>
          <p:spPr>
            <a:xfrm>
              <a:off x="5320829" y="4069125"/>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Rectangle 44">
              <a:extLst>
                <a:ext uri="{FF2B5EF4-FFF2-40B4-BE49-F238E27FC236}">
                  <a16:creationId xmlns:a16="http://schemas.microsoft.com/office/drawing/2014/main" id="{954C0005-154C-4F98-87C6-1BD9DC08A3C1}"/>
                </a:ext>
              </a:extLst>
            </p:cNvPr>
            <p:cNvSpPr/>
            <p:nvPr/>
          </p:nvSpPr>
          <p:spPr>
            <a:xfrm>
              <a:off x="5320829" y="4421252"/>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Rectangle 45">
              <a:extLst>
                <a:ext uri="{FF2B5EF4-FFF2-40B4-BE49-F238E27FC236}">
                  <a16:creationId xmlns:a16="http://schemas.microsoft.com/office/drawing/2014/main" id="{E5423EC4-83E0-40F0-B30D-84F980F0B250}"/>
                </a:ext>
              </a:extLst>
            </p:cNvPr>
            <p:cNvSpPr/>
            <p:nvPr/>
          </p:nvSpPr>
          <p:spPr>
            <a:xfrm>
              <a:off x="5320829" y="4773380"/>
              <a:ext cx="348792" cy="216000"/>
            </a:xfrm>
            <a:prstGeom prst="rect">
              <a:avLst/>
            </a:prstGeom>
            <a:solidFill>
              <a:schemeClr val="accent2">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47" name="Straight Arrow Connector 46">
              <a:extLst>
                <a:ext uri="{FF2B5EF4-FFF2-40B4-BE49-F238E27FC236}">
                  <a16:creationId xmlns:a16="http://schemas.microsoft.com/office/drawing/2014/main" id="{9116F94D-C677-4B57-B7B4-4D8CF7EB5FCD}"/>
                </a:ext>
              </a:extLst>
            </p:cNvPr>
            <p:cNvCxnSpPr>
              <a:cxnSpLocks/>
            </p:cNvCxnSpPr>
            <p:nvPr/>
          </p:nvCxnSpPr>
          <p:spPr>
            <a:xfrm flipV="1">
              <a:off x="5669621" y="452819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095457F-C18F-466F-BD0D-98CBA9A7F9D8}"/>
                </a:ext>
              </a:extLst>
            </p:cNvPr>
            <p:cNvCxnSpPr>
              <a:cxnSpLocks/>
            </p:cNvCxnSpPr>
            <p:nvPr/>
          </p:nvCxnSpPr>
          <p:spPr>
            <a:xfrm flipV="1">
              <a:off x="5669621" y="4871949"/>
              <a:ext cx="358218" cy="0"/>
            </a:xfrm>
            <a:prstGeom prst="straightConnector1">
              <a:avLst/>
            </a:prstGeom>
            <a:ln w="57150">
              <a:solidFill>
                <a:schemeClr val="accent2">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Single Corner Rounded 29">
              <a:extLst>
                <a:ext uri="{FF2B5EF4-FFF2-40B4-BE49-F238E27FC236}">
                  <a16:creationId xmlns:a16="http://schemas.microsoft.com/office/drawing/2014/main" id="{0BFFB224-CFE2-4734-9533-68F06540BEC9}"/>
                </a:ext>
              </a:extLst>
            </p:cNvPr>
            <p:cNvSpPr/>
            <p:nvPr/>
          </p:nvSpPr>
          <p:spPr>
            <a:xfrm rot="5400000">
              <a:off x="6336792" y="3750746"/>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Rectangle: Single Corner Rounded 30">
              <a:extLst>
                <a:ext uri="{FF2B5EF4-FFF2-40B4-BE49-F238E27FC236}">
                  <a16:creationId xmlns:a16="http://schemas.microsoft.com/office/drawing/2014/main" id="{C704A5A3-DB77-4691-B728-DAB44A37B952}"/>
                </a:ext>
              </a:extLst>
            </p:cNvPr>
            <p:cNvSpPr/>
            <p:nvPr/>
          </p:nvSpPr>
          <p:spPr>
            <a:xfrm rot="5400000">
              <a:off x="6336792" y="4102873"/>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Rectangle: Single Corner Rounded 31">
              <a:extLst>
                <a:ext uri="{FF2B5EF4-FFF2-40B4-BE49-F238E27FC236}">
                  <a16:creationId xmlns:a16="http://schemas.microsoft.com/office/drawing/2014/main" id="{41FFC712-608B-4166-B5EE-6B16CF551207}"/>
                </a:ext>
              </a:extLst>
            </p:cNvPr>
            <p:cNvSpPr/>
            <p:nvPr/>
          </p:nvSpPr>
          <p:spPr>
            <a:xfrm rot="5400000">
              <a:off x="6336792" y="4455001"/>
              <a:ext cx="216000" cy="852758"/>
            </a:xfrm>
            <a:prstGeom prst="round1Rect">
              <a:avLst>
                <a:gd name="adj" fmla="val 50000"/>
              </a:avLst>
            </a:prstGeom>
            <a:solidFill>
              <a:schemeClr val="accent6">
                <a:lumMod val="60000"/>
                <a:lumOff val="4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52" name="TextBox 51">
            <a:extLst>
              <a:ext uri="{FF2B5EF4-FFF2-40B4-BE49-F238E27FC236}">
                <a16:creationId xmlns:a16="http://schemas.microsoft.com/office/drawing/2014/main" id="{A96844AA-97CE-4399-A0FC-5A7C9405CED5}"/>
              </a:ext>
            </a:extLst>
          </p:cNvPr>
          <p:cNvSpPr txBox="1"/>
          <p:nvPr/>
        </p:nvSpPr>
        <p:spPr>
          <a:xfrm>
            <a:off x="1077883" y="4129946"/>
            <a:ext cx="2743200" cy="646331"/>
          </a:xfrm>
          <a:prstGeom prst="rect">
            <a:avLst/>
          </a:prstGeom>
          <a:noFill/>
        </p:spPr>
        <p:txBody>
          <a:bodyPr wrap="square" rtlCol="0">
            <a:spAutoFit/>
          </a:bodyPr>
          <a:lstStyle/>
          <a:p>
            <a:pPr algn="ctr"/>
            <a:r>
              <a:rPr lang="en-IN">
                <a:solidFill>
                  <a:srgbClr val="000088"/>
                </a:solidFill>
              </a:rPr>
              <a:t>GPU-accelerated persistent key-value stores (</a:t>
            </a:r>
            <a:r>
              <a:rPr lang="en-IN" err="1">
                <a:solidFill>
                  <a:srgbClr val="000088"/>
                </a:solidFill>
              </a:rPr>
              <a:t>gpKVS</a:t>
            </a:r>
            <a:r>
              <a:rPr lang="en-IN">
                <a:solidFill>
                  <a:srgbClr val="000088"/>
                </a:solidFill>
              </a:rPr>
              <a:t>) </a:t>
            </a:r>
          </a:p>
        </p:txBody>
      </p:sp>
      <p:pic>
        <p:nvPicPr>
          <p:cNvPr id="1028" name="Picture 4" descr="What are Neural Networks? - India | IB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2645"/>
          <a:stretch/>
        </p:blipFill>
        <p:spPr bwMode="auto">
          <a:xfrm>
            <a:off x="4628619" y="2153358"/>
            <a:ext cx="2903026" cy="1595462"/>
          </a:xfrm>
          <a:prstGeom prst="rect">
            <a:avLst/>
          </a:prstGeom>
          <a:noFill/>
          <a:extLst>
            <a:ext uri="{909E8E84-426E-40DD-AFC4-6F175D3DCCD1}">
              <a14:hiddenFill xmlns:a14="http://schemas.microsoft.com/office/drawing/2010/main">
                <a:solidFill>
                  <a:srgbClr val="FFFFFF"/>
                </a:solidFill>
              </a14:hiddenFill>
            </a:ext>
          </a:extLst>
        </p:spPr>
      </p:pic>
      <p:sp>
        <p:nvSpPr>
          <p:cNvPr id="3" name="Isosceles Triangle 2"/>
          <p:cNvSpPr/>
          <p:nvPr/>
        </p:nvSpPr>
        <p:spPr>
          <a:xfrm>
            <a:off x="5441950" y="1938866"/>
            <a:ext cx="194733" cy="1693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Box 3"/>
          <p:cNvSpPr txBox="1"/>
          <p:nvPr/>
        </p:nvSpPr>
        <p:spPr>
          <a:xfrm>
            <a:off x="5636683" y="1869643"/>
            <a:ext cx="1006942" cy="307777"/>
          </a:xfrm>
          <a:prstGeom prst="rect">
            <a:avLst/>
          </a:prstGeom>
          <a:noFill/>
        </p:spPr>
        <p:txBody>
          <a:bodyPr wrap="none" rtlCol="0">
            <a:spAutoFit/>
          </a:bodyPr>
          <a:lstStyle/>
          <a:p>
            <a:r>
              <a:rPr lang="en-US" sz="1400"/>
              <a:t>Checkpoint</a:t>
            </a:r>
            <a:endParaRPr lang="en-IN" sz="1400"/>
          </a:p>
        </p:txBody>
      </p:sp>
      <p:sp>
        <p:nvSpPr>
          <p:cNvPr id="53" name="TextBox 52">
            <a:extLst>
              <a:ext uri="{FF2B5EF4-FFF2-40B4-BE49-F238E27FC236}">
                <a16:creationId xmlns:a16="http://schemas.microsoft.com/office/drawing/2014/main" id="{A96844AA-97CE-4399-A0FC-5A7C9405CED5}"/>
              </a:ext>
            </a:extLst>
          </p:cNvPr>
          <p:cNvSpPr txBox="1"/>
          <p:nvPr/>
        </p:nvSpPr>
        <p:spPr>
          <a:xfrm>
            <a:off x="4635204" y="4129946"/>
            <a:ext cx="2743200" cy="646331"/>
          </a:xfrm>
          <a:prstGeom prst="rect">
            <a:avLst/>
          </a:prstGeom>
          <a:noFill/>
        </p:spPr>
        <p:txBody>
          <a:bodyPr wrap="square" rtlCol="0">
            <a:spAutoFit/>
          </a:bodyPr>
          <a:lstStyle/>
          <a:p>
            <a:pPr algn="ctr"/>
            <a:r>
              <a:rPr lang="en-IN" err="1">
                <a:solidFill>
                  <a:srgbClr val="000088"/>
                </a:solidFill>
              </a:rPr>
              <a:t>Checkpointing</a:t>
            </a:r>
            <a:r>
              <a:rPr lang="en-IN">
                <a:solidFill>
                  <a:srgbClr val="000088"/>
                </a:solidFill>
              </a:rPr>
              <a:t> of weights during DNN training </a:t>
            </a:r>
          </a:p>
        </p:txBody>
      </p:sp>
      <p:pic>
        <p:nvPicPr>
          <p:cNvPr id="54" name="Picture 10" descr="ARTIFICIAL NEURAL NETWORK Vector Icons free download in SVG, PNG Format">
            <a:extLst>
              <a:ext uri="{FF2B5EF4-FFF2-40B4-BE49-F238E27FC236}">
                <a16:creationId xmlns:a16="http://schemas.microsoft.com/office/drawing/2014/main" id="{24DF1114-E097-4A39-9197-B3E61B3BD86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35609" y="2196372"/>
            <a:ext cx="1509435" cy="1509435"/>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650031EC-800F-4BDD-B9A0-97EA0115561F}"/>
              </a:ext>
            </a:extLst>
          </p:cNvPr>
          <p:cNvSpPr txBox="1"/>
          <p:nvPr/>
        </p:nvSpPr>
        <p:spPr>
          <a:xfrm>
            <a:off x="8541204" y="4129946"/>
            <a:ext cx="2298245" cy="646331"/>
          </a:xfrm>
          <a:prstGeom prst="rect">
            <a:avLst/>
          </a:prstGeom>
          <a:noFill/>
        </p:spPr>
        <p:txBody>
          <a:bodyPr wrap="square" rtlCol="0">
            <a:spAutoFit/>
          </a:bodyPr>
          <a:lstStyle/>
          <a:p>
            <a:pPr algn="ctr"/>
            <a:r>
              <a:rPr lang="en-IN">
                <a:solidFill>
                  <a:srgbClr val="000088"/>
                </a:solidFill>
              </a:rPr>
              <a:t>Graph analytics on large graphs </a:t>
            </a:r>
          </a:p>
        </p:txBody>
      </p:sp>
      <p:sp>
        <p:nvSpPr>
          <p:cNvPr id="5" name="TextBox 4"/>
          <p:cNvSpPr txBox="1"/>
          <p:nvPr/>
        </p:nvSpPr>
        <p:spPr>
          <a:xfrm>
            <a:off x="2202213" y="5393402"/>
            <a:ext cx="7831696" cy="461665"/>
          </a:xfrm>
          <a:prstGeom prst="rect">
            <a:avLst/>
          </a:prstGeom>
          <a:noFill/>
        </p:spPr>
        <p:txBody>
          <a:bodyPr wrap="none" rtlCol="0">
            <a:spAutoFit/>
          </a:bodyPr>
          <a:lstStyle/>
          <a:p>
            <a:r>
              <a:rPr lang="en-US" sz="2400">
                <a:solidFill>
                  <a:srgbClr val="000088"/>
                </a:solidFill>
              </a:rPr>
              <a:t>[ASPLOS ‘22] GPM: Leveraging Persistent Memory from a GPU</a:t>
            </a:r>
            <a:endParaRPr lang="en-IN" sz="2400">
              <a:solidFill>
                <a:srgbClr val="000088"/>
              </a:solidFill>
            </a:endParaRPr>
          </a:p>
        </p:txBody>
      </p:sp>
    </p:spTree>
    <p:extLst>
      <p:ext uri="{BB962C8B-B14F-4D97-AF65-F5344CB8AC3E}">
        <p14:creationId xmlns:p14="http://schemas.microsoft.com/office/powerpoint/2010/main" val="93411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Ordering persists is necessary</a:t>
            </a:r>
            <a:endParaRPr lang="en-IN"/>
          </a:p>
        </p:txBody>
      </p:sp>
      <p:sp>
        <p:nvSpPr>
          <p:cNvPr id="3" name="Slide Number Placeholder 2">
            <a:extLst>
              <a:ext uri="{FF2B5EF4-FFF2-40B4-BE49-F238E27FC236}">
                <a16:creationId xmlns:a16="http://schemas.microsoft.com/office/drawing/2014/main" id="{A6168A73-49AD-AB2B-4C16-D4873041A693}"/>
              </a:ext>
            </a:extLst>
          </p:cNvPr>
          <p:cNvSpPr>
            <a:spLocks noGrp="1"/>
          </p:cNvSpPr>
          <p:nvPr>
            <p:ph type="sldNum" sz="quarter" idx="12"/>
          </p:nvPr>
        </p:nvSpPr>
        <p:spPr/>
        <p:txBody>
          <a:bodyPr/>
          <a:lstStyle/>
          <a:p>
            <a:fld id="{1836BD13-D94A-4E47-8520-ED1F8D0933CA}" type="slidenum">
              <a:rPr lang="en-IN" smtClean="0"/>
              <a:pPr/>
              <a:t>6</a:t>
            </a:fld>
            <a:endParaRPr lang="en-IN"/>
          </a:p>
        </p:txBody>
      </p:sp>
      <p:pic>
        <p:nvPicPr>
          <p:cNvPr id="1028" name="Picture 4" descr="Intel To Wind Down Optane Memory Business - 3D XPoint Storage Tech Reaches  Its End"/>
          <p:cNvPicPr>
            <a:picLocks noChangeAspect="1" noChangeArrowheads="1"/>
          </p:cNvPicPr>
          <p:nvPr/>
        </p:nvPicPr>
        <p:blipFill rotWithShape="1">
          <a:blip r:embed="rId4">
            <a:extLst>
              <a:ext uri="{28A0092B-C50C-407E-A947-70E740481C1C}">
                <a14:useLocalDpi xmlns:a14="http://schemas.microsoft.com/office/drawing/2010/main" val="0"/>
              </a:ext>
            </a:extLst>
          </a:blip>
          <a:srcRect l="9324" t="17510" r="8958" b="18871"/>
          <a:stretch/>
        </p:blipFill>
        <p:spPr bwMode="auto">
          <a:xfrm>
            <a:off x="3657601" y="4319949"/>
            <a:ext cx="3744685" cy="103195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8784488" y="2018934"/>
            <a:ext cx="2544479" cy="2031325"/>
          </a:xfrm>
          <a:prstGeom prst="rect">
            <a:avLst/>
          </a:prstGeom>
          <a:noFill/>
        </p:spPr>
        <p:txBody>
          <a:bodyPr wrap="none" rtlCol="0">
            <a:spAutoFit/>
          </a:bodyPr>
          <a:lstStyle/>
          <a:p>
            <a:r>
              <a:rPr lang="en-US"/>
              <a:t>Executed order of writes:</a:t>
            </a:r>
          </a:p>
          <a:p>
            <a:r>
              <a:rPr lang="en-US">
                <a:solidFill>
                  <a:schemeClr val="accent1">
                    <a:lumMod val="50000"/>
                  </a:schemeClr>
                </a:solidFill>
              </a:rPr>
              <a:t>W(T</a:t>
            </a:r>
            <a:r>
              <a:rPr lang="en-US" baseline="-25000">
                <a:solidFill>
                  <a:schemeClr val="accent1">
                    <a:lumMod val="50000"/>
                  </a:schemeClr>
                </a:solidFill>
              </a:rPr>
              <a:t>0</a:t>
            </a:r>
            <a:r>
              <a:rPr lang="en-US">
                <a:solidFill>
                  <a:schemeClr val="accent1">
                    <a:lumMod val="50000"/>
                  </a:schemeClr>
                </a:solidFill>
              </a:rPr>
              <a:t>): </a:t>
            </a:r>
            <a:r>
              <a:rPr lang="en-US" err="1">
                <a:solidFill>
                  <a:schemeClr val="accent1">
                    <a:lumMod val="50000"/>
                  </a:schemeClr>
                </a:solidFill>
              </a:rPr>
              <a:t>pX</a:t>
            </a:r>
            <a:r>
              <a:rPr lang="en-US">
                <a:solidFill>
                  <a:schemeClr val="accent1">
                    <a:lumMod val="50000"/>
                  </a:schemeClr>
                </a:solidFill>
              </a:rPr>
              <a:t> = a </a:t>
            </a:r>
          </a:p>
          <a:p>
            <a:r>
              <a:rPr lang="en-US">
                <a:solidFill>
                  <a:srgbClr val="FF0066"/>
                </a:solidFill>
              </a:rPr>
              <a:t>W(T</a:t>
            </a:r>
            <a:r>
              <a:rPr lang="en-US" baseline="-25000">
                <a:solidFill>
                  <a:srgbClr val="FF0066"/>
                </a:solidFill>
              </a:rPr>
              <a:t>1024</a:t>
            </a:r>
            <a:r>
              <a:rPr lang="en-US">
                <a:solidFill>
                  <a:srgbClr val="FF0066"/>
                </a:solidFill>
              </a:rPr>
              <a:t>): </a:t>
            </a:r>
            <a:r>
              <a:rPr lang="en-US" err="1">
                <a:solidFill>
                  <a:srgbClr val="FF0066"/>
                </a:solidFill>
              </a:rPr>
              <a:t>pY</a:t>
            </a:r>
            <a:r>
              <a:rPr lang="en-US">
                <a:solidFill>
                  <a:srgbClr val="FF0066"/>
                </a:solidFill>
              </a:rPr>
              <a:t> = </a:t>
            </a:r>
            <a:r>
              <a:rPr lang="en-US" err="1">
                <a:solidFill>
                  <a:srgbClr val="FF0066"/>
                </a:solidFill>
              </a:rPr>
              <a:t>pX</a:t>
            </a:r>
            <a:endParaRPr lang="en-US">
              <a:solidFill>
                <a:srgbClr val="FF0066"/>
              </a:solidFill>
            </a:endParaRPr>
          </a:p>
          <a:p>
            <a:endParaRPr lang="en-US"/>
          </a:p>
          <a:p>
            <a:r>
              <a:rPr lang="en-US"/>
              <a:t>Order of writes to PM:</a:t>
            </a:r>
            <a:endParaRPr lang="en-US">
              <a:solidFill>
                <a:schemeClr val="accent2">
                  <a:lumMod val="75000"/>
                </a:schemeClr>
              </a:solidFill>
            </a:endParaRPr>
          </a:p>
          <a:p>
            <a:r>
              <a:rPr lang="en-US">
                <a:solidFill>
                  <a:srgbClr val="FF0066"/>
                </a:solidFill>
              </a:rPr>
              <a:t>W(T</a:t>
            </a:r>
            <a:r>
              <a:rPr lang="en-US" baseline="-25000">
                <a:solidFill>
                  <a:srgbClr val="FF0066"/>
                </a:solidFill>
              </a:rPr>
              <a:t>1024</a:t>
            </a:r>
            <a:r>
              <a:rPr lang="en-US">
                <a:solidFill>
                  <a:srgbClr val="FF0066"/>
                </a:solidFill>
              </a:rPr>
              <a:t>): </a:t>
            </a:r>
            <a:r>
              <a:rPr lang="en-US" err="1">
                <a:solidFill>
                  <a:srgbClr val="FF0066"/>
                </a:solidFill>
              </a:rPr>
              <a:t>pY</a:t>
            </a:r>
            <a:r>
              <a:rPr lang="en-US">
                <a:solidFill>
                  <a:srgbClr val="FF0066"/>
                </a:solidFill>
              </a:rPr>
              <a:t> = </a:t>
            </a:r>
            <a:r>
              <a:rPr lang="en-US" err="1">
                <a:solidFill>
                  <a:srgbClr val="FF0066"/>
                </a:solidFill>
              </a:rPr>
              <a:t>pX</a:t>
            </a:r>
            <a:endParaRPr lang="en-US">
              <a:solidFill>
                <a:srgbClr val="FF0066"/>
              </a:solidFill>
            </a:endParaRPr>
          </a:p>
          <a:p>
            <a:r>
              <a:rPr lang="en-US" strike="sngStrike">
                <a:solidFill>
                  <a:schemeClr val="accent1">
                    <a:lumMod val="50000"/>
                  </a:schemeClr>
                </a:solidFill>
              </a:rPr>
              <a:t>W(T</a:t>
            </a:r>
            <a:r>
              <a:rPr lang="en-US" strike="sngStrike" baseline="-25000">
                <a:solidFill>
                  <a:schemeClr val="accent1">
                    <a:lumMod val="50000"/>
                  </a:schemeClr>
                </a:solidFill>
              </a:rPr>
              <a:t>0</a:t>
            </a:r>
            <a:r>
              <a:rPr lang="en-US" strike="sngStrike">
                <a:solidFill>
                  <a:schemeClr val="accent1">
                    <a:lumMod val="50000"/>
                  </a:schemeClr>
                </a:solidFill>
              </a:rPr>
              <a:t>): </a:t>
            </a:r>
            <a:r>
              <a:rPr lang="en-US" strike="sngStrike" err="1">
                <a:solidFill>
                  <a:schemeClr val="accent1">
                    <a:lumMod val="50000"/>
                  </a:schemeClr>
                </a:solidFill>
              </a:rPr>
              <a:t>pX</a:t>
            </a:r>
            <a:r>
              <a:rPr lang="en-US" strike="sngStrike">
                <a:solidFill>
                  <a:schemeClr val="accent1">
                    <a:lumMod val="50000"/>
                  </a:schemeClr>
                </a:solidFill>
              </a:rPr>
              <a:t> = a</a:t>
            </a:r>
          </a:p>
        </p:txBody>
      </p:sp>
      <p:sp>
        <p:nvSpPr>
          <p:cNvPr id="4" name="Rectangle 3">
            <a:extLst>
              <a:ext uri="{FF2B5EF4-FFF2-40B4-BE49-F238E27FC236}">
                <a16:creationId xmlns:a16="http://schemas.microsoft.com/office/drawing/2014/main" id="{43AB5961-336C-E9AF-C3A9-232E8AB752D0}"/>
              </a:ext>
            </a:extLst>
          </p:cNvPr>
          <p:cNvSpPr/>
          <p:nvPr/>
        </p:nvSpPr>
        <p:spPr>
          <a:xfrm>
            <a:off x="8784488" y="3436254"/>
            <a:ext cx="2544479" cy="578649"/>
          </a:xfrm>
          <a:prstGeom prst="rect">
            <a:avLst/>
          </a:prstGeom>
          <a:noFill/>
          <a:ln w="381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0" y="5917981"/>
            <a:ext cx="3523598" cy="507831"/>
          </a:xfrm>
          <a:prstGeom prst="rect">
            <a:avLst/>
          </a:prstGeom>
          <a:noFill/>
        </p:spPr>
        <p:txBody>
          <a:bodyPr wrap="square" rtlCol="0">
            <a:spAutoFit/>
          </a:bodyPr>
          <a:lstStyle/>
          <a:p>
            <a:r>
              <a:rPr lang="en-US" sz="900">
                <a:solidFill>
                  <a:schemeClr val="bg1">
                    <a:lumMod val="65000"/>
                  </a:schemeClr>
                </a:solidFill>
              </a:rPr>
              <a:t>Image credits: </a:t>
            </a:r>
          </a:p>
          <a:p>
            <a:r>
              <a:rPr lang="en-US" sz="900">
                <a:solidFill>
                  <a:schemeClr val="bg1">
                    <a:lumMod val="65000"/>
                  </a:schemeClr>
                </a:solidFill>
              </a:rPr>
              <a:t>[1] </a:t>
            </a:r>
            <a:r>
              <a:rPr lang="en-US" sz="900">
                <a:solidFill>
                  <a:schemeClr val="bg1">
                    <a:lumMod val="65000"/>
                  </a:schemeClr>
                </a:solidFill>
                <a:hlinkClick r:id="rId5"/>
              </a:rPr>
              <a:t>https://www.nvidia.com/en-gb/graphics-cards/</a:t>
            </a:r>
            <a:r>
              <a:rPr lang="en-US" sz="900">
                <a:solidFill>
                  <a:schemeClr val="bg1">
                    <a:lumMod val="65000"/>
                  </a:schemeClr>
                </a:solidFill>
              </a:rPr>
              <a:t> </a:t>
            </a:r>
          </a:p>
          <a:p>
            <a:r>
              <a:rPr lang="en-US" sz="900">
                <a:solidFill>
                  <a:schemeClr val="bg1">
                    <a:lumMod val="65000"/>
                  </a:schemeClr>
                </a:solidFill>
              </a:rPr>
              <a:t>[2] </a:t>
            </a:r>
            <a:r>
              <a:rPr lang="en-US" sz="900">
                <a:solidFill>
                  <a:schemeClr val="bg1">
                    <a:lumMod val="65000"/>
                  </a:schemeClr>
                </a:solidFill>
                <a:hlinkClick r:id="rId6"/>
              </a:rPr>
              <a:t>https://www.amazon.com/Intel-Optane-Memory-2280/</a:t>
            </a:r>
            <a:r>
              <a:rPr lang="en-US" sz="900">
                <a:solidFill>
                  <a:schemeClr val="bg1">
                    <a:lumMod val="65000"/>
                  </a:schemeClr>
                </a:solidFill>
              </a:rPr>
              <a:t> </a:t>
            </a:r>
            <a:endParaRPr lang="en-IN" sz="900">
              <a:solidFill>
                <a:schemeClr val="bg1">
                  <a:lumMod val="65000"/>
                </a:schemeClr>
              </a:solidFill>
            </a:endParaRPr>
          </a:p>
        </p:txBody>
      </p:sp>
      <p:sp>
        <p:nvSpPr>
          <p:cNvPr id="6" name="Up-Down Arrow 5"/>
          <p:cNvSpPr/>
          <p:nvPr/>
        </p:nvSpPr>
        <p:spPr>
          <a:xfrm>
            <a:off x="3836505" y="3725580"/>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Up-Down Arrow 40"/>
          <p:cNvSpPr/>
          <p:nvPr/>
        </p:nvSpPr>
        <p:spPr>
          <a:xfrm>
            <a:off x="4463148" y="3725580"/>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2" name="Up-Down Arrow 41"/>
          <p:cNvSpPr/>
          <p:nvPr/>
        </p:nvSpPr>
        <p:spPr>
          <a:xfrm>
            <a:off x="5089791" y="3725580"/>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5" name="Up-Down Arrow 44"/>
          <p:cNvSpPr/>
          <p:nvPr/>
        </p:nvSpPr>
        <p:spPr>
          <a:xfrm>
            <a:off x="5716434" y="3725580"/>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6" name="Up-Down Arrow 45"/>
          <p:cNvSpPr/>
          <p:nvPr/>
        </p:nvSpPr>
        <p:spPr>
          <a:xfrm>
            <a:off x="6343077" y="3725580"/>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7" name="Up-Down Arrow 46"/>
          <p:cNvSpPr/>
          <p:nvPr/>
        </p:nvSpPr>
        <p:spPr>
          <a:xfrm>
            <a:off x="6969722" y="3725579"/>
            <a:ext cx="252000" cy="50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26" name="Picture 2" descr="Buy NVIDIA Graphics Cards | NVIDIA Store"/>
          <p:cNvPicPr>
            <a:picLocks noChangeAspect="1" noChangeArrowheads="1"/>
          </p:cNvPicPr>
          <p:nvPr/>
        </p:nvPicPr>
        <p:blipFill rotWithShape="1">
          <a:blip r:embed="rId7">
            <a:extLst>
              <a:ext uri="{28A0092B-C50C-407E-A947-70E740481C1C}">
                <a14:useLocalDpi xmlns:a14="http://schemas.microsoft.com/office/drawing/2010/main" val="0"/>
              </a:ext>
            </a:extLst>
          </a:blip>
          <a:srcRect l="12994" t="15481" r="11754" b="10493"/>
          <a:stretch/>
        </p:blipFill>
        <p:spPr bwMode="auto">
          <a:xfrm>
            <a:off x="3248025" y="1695450"/>
            <a:ext cx="4257676" cy="2171700"/>
          </a:xfrm>
          <a:prstGeom prst="rect">
            <a:avLst/>
          </a:prstGeom>
          <a:noFill/>
          <a:extLst>
            <a:ext uri="{909E8E84-426E-40DD-AFC4-6F175D3DCCD1}">
              <a14:hiddenFill xmlns:a14="http://schemas.microsoft.com/office/drawing/2010/main">
                <a:solidFill>
                  <a:srgbClr val="FFFFFF"/>
                </a:solidFill>
              </a14:hiddenFill>
            </a:ext>
          </a:extLst>
        </p:spPr>
      </p:pic>
      <p:sp>
        <p:nvSpPr>
          <p:cNvPr id="58" name="Rounded Rectangle 57"/>
          <p:cNvSpPr/>
          <p:nvPr/>
        </p:nvSpPr>
        <p:spPr>
          <a:xfrm>
            <a:off x="3728621" y="1653235"/>
            <a:ext cx="3490641" cy="1105778"/>
          </a:xfrm>
          <a:prstGeom prst="roundRect">
            <a:avLst>
              <a:gd name="adj" fmla="val 8053"/>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9" name="Rounded Rectangle 58"/>
          <p:cNvSpPr/>
          <p:nvPr/>
        </p:nvSpPr>
        <p:spPr>
          <a:xfrm>
            <a:off x="3836505" y="1756511"/>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0" name="Rounded Rectangle 59"/>
          <p:cNvSpPr/>
          <p:nvPr/>
        </p:nvSpPr>
        <p:spPr>
          <a:xfrm>
            <a:off x="4654770" y="1752506"/>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1" name="Rounded Rectangle 60"/>
          <p:cNvSpPr/>
          <p:nvPr/>
        </p:nvSpPr>
        <p:spPr>
          <a:xfrm>
            <a:off x="5517423" y="1760261"/>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2" name="Rounded Rectangle 61"/>
          <p:cNvSpPr/>
          <p:nvPr/>
        </p:nvSpPr>
        <p:spPr>
          <a:xfrm>
            <a:off x="6380076" y="1760261"/>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3" name="Rounded Rectangle 62"/>
          <p:cNvSpPr/>
          <p:nvPr/>
        </p:nvSpPr>
        <p:spPr>
          <a:xfrm>
            <a:off x="3836505" y="2332707"/>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4" name="Rounded Rectangle 63"/>
          <p:cNvSpPr/>
          <p:nvPr/>
        </p:nvSpPr>
        <p:spPr>
          <a:xfrm>
            <a:off x="4654770" y="2328702"/>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5" name="Rounded Rectangle 64"/>
          <p:cNvSpPr/>
          <p:nvPr/>
        </p:nvSpPr>
        <p:spPr>
          <a:xfrm>
            <a:off x="5517423" y="2336457"/>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6" name="Rounded Rectangle 65"/>
          <p:cNvSpPr/>
          <p:nvPr/>
        </p:nvSpPr>
        <p:spPr>
          <a:xfrm>
            <a:off x="6380076" y="2336457"/>
            <a:ext cx="706021" cy="327991"/>
          </a:xfrm>
          <a:prstGeom prst="roundRect">
            <a:avLst/>
          </a:prstGeom>
          <a:solidFill>
            <a:schemeClr val="bg1">
              <a:lumMod val="8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SM</a:t>
            </a:r>
            <a:endParaRPr lang="en-IN" sz="1600">
              <a:solidFill>
                <a:schemeClr val="tx1"/>
              </a:solidFill>
            </a:endParaRPr>
          </a:p>
        </p:txBody>
      </p:sp>
      <p:sp>
        <p:nvSpPr>
          <p:cNvPr id="67" name="Rectangle 66"/>
          <p:cNvSpPr/>
          <p:nvPr/>
        </p:nvSpPr>
        <p:spPr>
          <a:xfrm>
            <a:off x="3798405" y="3136805"/>
            <a:ext cx="3391635" cy="373652"/>
          </a:xfrm>
          <a:prstGeom prst="rect">
            <a:avLst/>
          </a:prstGeom>
          <a:pattFill prst="dkDnDiag">
            <a:fgClr>
              <a:schemeClr val="bg1">
                <a:lumMod val="65000"/>
              </a:schemeClr>
            </a:fgClr>
            <a:bgClr>
              <a:schemeClr val="bg1">
                <a:lumMod val="85000"/>
              </a:schemeClr>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68" name="Straight Connector 67"/>
          <p:cNvCxnSpPr/>
          <p:nvPr/>
        </p:nvCxnSpPr>
        <p:spPr>
          <a:xfrm flipH="1">
            <a:off x="4189143" y="2133233"/>
            <a:ext cx="744" cy="150743"/>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5007408" y="2129228"/>
            <a:ext cx="744" cy="150743"/>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H="1">
            <a:off x="5870061" y="2128697"/>
            <a:ext cx="744" cy="150743"/>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6732714" y="2128697"/>
            <a:ext cx="744" cy="150743"/>
          </a:xfrm>
          <a:prstGeom prst="line">
            <a:avLst/>
          </a:prstGeom>
          <a:ln w="25400">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72" name="Up-Down Arrow 71"/>
          <p:cNvSpPr/>
          <p:nvPr/>
        </p:nvSpPr>
        <p:spPr>
          <a:xfrm>
            <a:off x="4094923" y="2793507"/>
            <a:ext cx="180000" cy="32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3" name="Up-Down Arrow 72"/>
          <p:cNvSpPr/>
          <p:nvPr/>
        </p:nvSpPr>
        <p:spPr>
          <a:xfrm>
            <a:off x="4734486" y="2793507"/>
            <a:ext cx="180000" cy="32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4" name="Up-Down Arrow 73"/>
          <p:cNvSpPr/>
          <p:nvPr/>
        </p:nvSpPr>
        <p:spPr>
          <a:xfrm>
            <a:off x="5374049" y="2793507"/>
            <a:ext cx="180000" cy="32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5" name="Up-Down Arrow 74"/>
          <p:cNvSpPr/>
          <p:nvPr/>
        </p:nvSpPr>
        <p:spPr>
          <a:xfrm>
            <a:off x="6013612" y="2793507"/>
            <a:ext cx="180000" cy="32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6" name="Up-Down Arrow 75"/>
          <p:cNvSpPr/>
          <p:nvPr/>
        </p:nvSpPr>
        <p:spPr>
          <a:xfrm>
            <a:off x="6653175" y="2793507"/>
            <a:ext cx="180000" cy="324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Rectangle 76"/>
          <p:cNvSpPr/>
          <p:nvPr/>
        </p:nvSpPr>
        <p:spPr>
          <a:xfrm>
            <a:off x="5051566" y="3223049"/>
            <a:ext cx="885312" cy="236636"/>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LLC</a:t>
            </a:r>
            <a:endParaRPr lang="en-IN">
              <a:solidFill>
                <a:schemeClr val="tx1"/>
              </a:solidFill>
            </a:endParaRPr>
          </a:p>
        </p:txBody>
      </p:sp>
      <p:sp>
        <p:nvSpPr>
          <p:cNvPr id="78" name="Rounded Rectangle 77"/>
          <p:cNvSpPr/>
          <p:nvPr/>
        </p:nvSpPr>
        <p:spPr>
          <a:xfrm>
            <a:off x="3657601" y="1552575"/>
            <a:ext cx="3638549" cy="2066925"/>
          </a:xfrm>
          <a:prstGeom prst="roundRect">
            <a:avLst>
              <a:gd name="adj" fmla="val 330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Diamond 38"/>
          <p:cNvSpPr/>
          <p:nvPr/>
        </p:nvSpPr>
        <p:spPr>
          <a:xfrm>
            <a:off x="4088505" y="2379567"/>
            <a:ext cx="252000" cy="252000"/>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0" name="Diamond 79"/>
          <p:cNvSpPr/>
          <p:nvPr/>
        </p:nvSpPr>
        <p:spPr>
          <a:xfrm>
            <a:off x="6617175" y="1808960"/>
            <a:ext cx="252000" cy="252000"/>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2" name="Lightning Bolt 81"/>
          <p:cNvSpPr/>
          <p:nvPr/>
        </p:nvSpPr>
        <p:spPr>
          <a:xfrm>
            <a:off x="2842735" y="3643458"/>
            <a:ext cx="619125" cy="545720"/>
          </a:xfrm>
          <a:prstGeom prst="lightningBolt">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ustDataLst>
      <p:tags r:id="rId1"/>
    </p:custDataLst>
    <p:extLst>
      <p:ext uri="{BB962C8B-B14F-4D97-AF65-F5344CB8AC3E}">
        <p14:creationId xmlns:p14="http://schemas.microsoft.com/office/powerpoint/2010/main" val="650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2" fill="hold" nodeType="clickEffect">
                                  <p:stCondLst>
                                    <p:cond delay="0"/>
                                  </p:stCondLst>
                                  <p:childTnLst>
                                    <p:animEffect transition="out" filter="wipe(right)">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par>
                                <p:cTn id="8" presetID="22" presetClass="entr" presetSubtype="2"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wipe(right)">
                                      <p:cBhvr>
                                        <p:cTn id="10" dur="500"/>
                                        <p:tgtEl>
                                          <p:spTgt spid="58"/>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wipe(right)">
                                      <p:cBhvr>
                                        <p:cTn id="13" dur="500"/>
                                        <p:tgtEl>
                                          <p:spTgt spid="59"/>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wipe(right)">
                                      <p:cBhvr>
                                        <p:cTn id="16" dur="500"/>
                                        <p:tgtEl>
                                          <p:spTgt spid="60"/>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wipe(right)">
                                      <p:cBhvr>
                                        <p:cTn id="19" dur="500"/>
                                        <p:tgtEl>
                                          <p:spTgt spid="61"/>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wipe(right)">
                                      <p:cBhvr>
                                        <p:cTn id="22" dur="500"/>
                                        <p:tgtEl>
                                          <p:spTgt spid="62"/>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right)">
                                      <p:cBhvr>
                                        <p:cTn id="25" dur="500"/>
                                        <p:tgtEl>
                                          <p:spTgt spid="63"/>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right)">
                                      <p:cBhvr>
                                        <p:cTn id="28" dur="500"/>
                                        <p:tgtEl>
                                          <p:spTgt spid="64"/>
                                        </p:tgtEl>
                                      </p:cBhvr>
                                    </p:animEffect>
                                  </p:childTnLst>
                                </p:cTn>
                              </p:par>
                              <p:par>
                                <p:cTn id="29" presetID="22" presetClass="entr" presetSubtype="2"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right)">
                                      <p:cBhvr>
                                        <p:cTn id="31" dur="500"/>
                                        <p:tgtEl>
                                          <p:spTgt spid="65"/>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wipe(right)">
                                      <p:cBhvr>
                                        <p:cTn id="34" dur="500"/>
                                        <p:tgtEl>
                                          <p:spTgt spid="66"/>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wipe(right)">
                                      <p:cBhvr>
                                        <p:cTn id="37" dur="500"/>
                                        <p:tgtEl>
                                          <p:spTgt spid="67"/>
                                        </p:tgtEl>
                                      </p:cBhvr>
                                    </p:animEffect>
                                  </p:childTnLst>
                                </p:cTn>
                              </p:par>
                              <p:par>
                                <p:cTn id="38" presetID="22" presetClass="entr" presetSubtype="2" fill="hold"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wipe(right)">
                                      <p:cBhvr>
                                        <p:cTn id="40" dur="500"/>
                                        <p:tgtEl>
                                          <p:spTgt spid="68"/>
                                        </p:tgtEl>
                                      </p:cBhvr>
                                    </p:animEffect>
                                  </p:childTnLst>
                                </p:cTn>
                              </p:par>
                              <p:par>
                                <p:cTn id="41" presetID="22" presetClass="entr" presetSubtype="2" fill="hold"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wipe(right)">
                                      <p:cBhvr>
                                        <p:cTn id="43" dur="500"/>
                                        <p:tgtEl>
                                          <p:spTgt spid="69"/>
                                        </p:tgtEl>
                                      </p:cBhvr>
                                    </p:animEffect>
                                  </p:childTnLst>
                                </p:cTn>
                              </p:par>
                              <p:par>
                                <p:cTn id="44" presetID="22" presetClass="entr" presetSubtype="2" fill="hold" nodeType="withEffect">
                                  <p:stCondLst>
                                    <p:cond delay="0"/>
                                  </p:stCondLst>
                                  <p:childTnLst>
                                    <p:set>
                                      <p:cBhvr>
                                        <p:cTn id="45" dur="1" fill="hold">
                                          <p:stCondLst>
                                            <p:cond delay="0"/>
                                          </p:stCondLst>
                                        </p:cTn>
                                        <p:tgtEl>
                                          <p:spTgt spid="70"/>
                                        </p:tgtEl>
                                        <p:attrNameLst>
                                          <p:attrName>style.visibility</p:attrName>
                                        </p:attrNameLst>
                                      </p:cBhvr>
                                      <p:to>
                                        <p:strVal val="visible"/>
                                      </p:to>
                                    </p:set>
                                    <p:animEffect transition="in" filter="wipe(right)">
                                      <p:cBhvr>
                                        <p:cTn id="46" dur="500"/>
                                        <p:tgtEl>
                                          <p:spTgt spid="70"/>
                                        </p:tgtEl>
                                      </p:cBhvr>
                                    </p:animEffect>
                                  </p:childTnLst>
                                </p:cTn>
                              </p:par>
                              <p:par>
                                <p:cTn id="47" presetID="22" presetClass="entr" presetSubtype="2" fill="hold" nodeType="with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wipe(right)">
                                      <p:cBhvr>
                                        <p:cTn id="49" dur="500"/>
                                        <p:tgtEl>
                                          <p:spTgt spid="71"/>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right)">
                                      <p:cBhvr>
                                        <p:cTn id="52" dur="500"/>
                                        <p:tgtEl>
                                          <p:spTgt spid="7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right)">
                                      <p:cBhvr>
                                        <p:cTn id="55" dur="500"/>
                                        <p:tgtEl>
                                          <p:spTgt spid="73"/>
                                        </p:tgtEl>
                                      </p:cBhvr>
                                    </p:animEffect>
                                  </p:childTnLst>
                                </p:cTn>
                              </p:par>
                              <p:par>
                                <p:cTn id="56" presetID="22" presetClass="entr" presetSubtype="2" fill="hold" grpId="0" nodeType="withEffect">
                                  <p:stCondLst>
                                    <p:cond delay="0"/>
                                  </p:stCondLst>
                                  <p:childTnLst>
                                    <p:set>
                                      <p:cBhvr>
                                        <p:cTn id="57" dur="1" fill="hold">
                                          <p:stCondLst>
                                            <p:cond delay="0"/>
                                          </p:stCondLst>
                                        </p:cTn>
                                        <p:tgtEl>
                                          <p:spTgt spid="74"/>
                                        </p:tgtEl>
                                        <p:attrNameLst>
                                          <p:attrName>style.visibility</p:attrName>
                                        </p:attrNameLst>
                                      </p:cBhvr>
                                      <p:to>
                                        <p:strVal val="visible"/>
                                      </p:to>
                                    </p:set>
                                    <p:animEffect transition="in" filter="wipe(right)">
                                      <p:cBhvr>
                                        <p:cTn id="58" dur="500"/>
                                        <p:tgtEl>
                                          <p:spTgt spid="74"/>
                                        </p:tgtEl>
                                      </p:cBhvr>
                                    </p:animEffect>
                                  </p:childTnLst>
                                </p:cTn>
                              </p:par>
                              <p:par>
                                <p:cTn id="59" presetID="22" presetClass="entr" presetSubtype="2" fill="hold" grpId="0" nodeType="withEffect">
                                  <p:stCondLst>
                                    <p:cond delay="0"/>
                                  </p:stCondLst>
                                  <p:childTnLst>
                                    <p:set>
                                      <p:cBhvr>
                                        <p:cTn id="60" dur="1" fill="hold">
                                          <p:stCondLst>
                                            <p:cond delay="0"/>
                                          </p:stCondLst>
                                        </p:cTn>
                                        <p:tgtEl>
                                          <p:spTgt spid="75"/>
                                        </p:tgtEl>
                                        <p:attrNameLst>
                                          <p:attrName>style.visibility</p:attrName>
                                        </p:attrNameLst>
                                      </p:cBhvr>
                                      <p:to>
                                        <p:strVal val="visible"/>
                                      </p:to>
                                    </p:set>
                                    <p:animEffect transition="in" filter="wipe(right)">
                                      <p:cBhvr>
                                        <p:cTn id="61" dur="500"/>
                                        <p:tgtEl>
                                          <p:spTgt spid="75"/>
                                        </p:tgtEl>
                                      </p:cBhvr>
                                    </p:animEffect>
                                  </p:childTnLst>
                                </p:cTn>
                              </p:par>
                              <p:par>
                                <p:cTn id="62" presetID="22" presetClass="entr" presetSubtype="2" fill="hold" grpId="0" nodeType="with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wipe(right)">
                                      <p:cBhvr>
                                        <p:cTn id="64" dur="500"/>
                                        <p:tgtEl>
                                          <p:spTgt spid="76"/>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wipe(right)">
                                      <p:cBhvr>
                                        <p:cTn id="67" dur="500"/>
                                        <p:tgtEl>
                                          <p:spTgt spid="77"/>
                                        </p:tgtEl>
                                      </p:cBhvr>
                                    </p:animEffect>
                                  </p:childTnLst>
                                </p:cTn>
                              </p:par>
                              <p:par>
                                <p:cTn id="68" presetID="22" presetClass="entr" presetSubtype="2" fill="hold" grpId="0" nodeType="with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wipe(right)">
                                      <p:cBhvr>
                                        <p:cTn id="70" dur="500"/>
                                        <p:tgtEl>
                                          <p:spTgt spid="78"/>
                                        </p:tgtEl>
                                      </p:cBhvr>
                                    </p:animEffect>
                                  </p:childTnLst>
                                </p:cTn>
                              </p:par>
                            </p:childTnLst>
                          </p:cTn>
                        </p:par>
                        <p:par>
                          <p:cTn id="71" fill="hold">
                            <p:stCondLst>
                              <p:cond delay="500"/>
                            </p:stCondLst>
                            <p:childTnLst>
                              <p:par>
                                <p:cTn id="72" presetID="1" presetClass="entr" presetSubtype="0" fill="hold" grpId="1" nodeType="afterEffect">
                                  <p:stCondLst>
                                    <p:cond delay="0"/>
                                  </p:stCondLst>
                                  <p:childTnLst>
                                    <p:set>
                                      <p:cBhvr>
                                        <p:cTn id="73" dur="1" fill="hold">
                                          <p:stCondLst>
                                            <p:cond delay="0"/>
                                          </p:stCondLst>
                                        </p:cTn>
                                        <p:tgtEl>
                                          <p:spTgt spid="39"/>
                                        </p:tgtEl>
                                        <p:attrNameLst>
                                          <p:attrName>style.visibility</p:attrName>
                                        </p:attrNameLst>
                                      </p:cBhvr>
                                      <p:to>
                                        <p:strVal val="visible"/>
                                      </p:to>
                                    </p:set>
                                  </p:childTnLst>
                                </p:cTn>
                              </p:par>
                              <p:par>
                                <p:cTn id="74" presetID="10" presetClass="entr" presetSubtype="0" fill="hold" grpId="0" nodeType="with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fade">
                                      <p:cBhvr>
                                        <p:cTn id="76" dur="500"/>
                                        <p:tgtEl>
                                          <p:spTgt spid="31">
                                            <p:txEl>
                                              <p:pRg st="1" end="1"/>
                                            </p:txEl>
                                          </p:spTgt>
                                        </p:tgtEl>
                                      </p:cBhvr>
                                    </p:animEffect>
                                  </p:childTnLst>
                                </p:cTn>
                              </p:par>
                              <p:par>
                                <p:cTn id="77" presetID="1" presetClass="entr" presetSubtype="0" fill="hold" nodeType="with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childTnLst>
                                </p:cTn>
                              </p:par>
                            </p:childTnLst>
                          </p:cTn>
                        </p:par>
                        <p:par>
                          <p:cTn id="79" fill="hold">
                            <p:stCondLst>
                              <p:cond delay="1000"/>
                            </p:stCondLst>
                            <p:childTnLst>
                              <p:par>
                                <p:cTn id="80" presetID="42" presetClass="path" presetSubtype="0" accel="50000" decel="50000" fill="hold" grpId="2" nodeType="afterEffect">
                                  <p:stCondLst>
                                    <p:cond delay="0"/>
                                  </p:stCondLst>
                                  <p:childTnLst>
                                    <p:animMotion origin="layout" path="M -2.91667E-6 2.22222E-6 L -0.00195 0.12199 " pathEditMode="relative" rAng="0" ptsTypes="AA">
                                      <p:cBhvr>
                                        <p:cTn id="81" dur="1000" fill="hold"/>
                                        <p:tgtEl>
                                          <p:spTgt spid="39"/>
                                        </p:tgtEl>
                                        <p:attrNameLst>
                                          <p:attrName>ppt_x</p:attrName>
                                          <p:attrName>ppt_y</p:attrName>
                                        </p:attrNameLst>
                                      </p:cBhvr>
                                      <p:rCtr x="-104" y="6088"/>
                                    </p:animMotion>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0" presetClass="entr" presetSubtype="0" fill="hold" grpId="0" nodeType="with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animEffect transition="in" filter="fade">
                                      <p:cBhvr>
                                        <p:cTn id="87" dur="500"/>
                                        <p:tgtEl>
                                          <p:spTgt spid="31">
                                            <p:txEl>
                                              <p:pRg st="2" end="2"/>
                                            </p:txEl>
                                          </p:spTgt>
                                        </p:tgtEl>
                                      </p:cBhvr>
                                    </p:animEffect>
                                  </p:childTnLst>
                                </p:cTn>
                              </p:par>
                              <p:par>
                                <p:cTn id="88" presetID="42" presetClass="path" presetSubtype="0" accel="50000" decel="50000" fill="hold" grpId="1" nodeType="withEffect">
                                  <p:stCondLst>
                                    <p:cond delay="0"/>
                                  </p:stCondLst>
                                  <p:childTnLst>
                                    <p:animMotion origin="layout" path="M -4.79167E-6 4.07407E-6 L 0.00144 0.20069 " pathEditMode="relative" rAng="0" ptsTypes="AA">
                                      <p:cBhvr>
                                        <p:cTn id="89" dur="1000" fill="hold"/>
                                        <p:tgtEl>
                                          <p:spTgt spid="80"/>
                                        </p:tgtEl>
                                        <p:attrNameLst>
                                          <p:attrName>ppt_x</p:attrName>
                                          <p:attrName>ppt_y</p:attrName>
                                        </p:attrNameLst>
                                      </p:cBhvr>
                                      <p:rCtr x="52" y="10278"/>
                                    </p:animMotion>
                                  </p:childTnLst>
                                </p:cTn>
                              </p:par>
                            </p:childTnLst>
                          </p:cTn>
                        </p:par>
                        <p:par>
                          <p:cTn id="90" fill="hold">
                            <p:stCondLst>
                              <p:cond delay="3000"/>
                            </p:stCondLst>
                            <p:childTnLst>
                              <p:par>
                                <p:cTn id="91" presetID="10" presetClass="entr" presetSubtype="0" fill="hold" grpId="0" nodeType="afterEffect">
                                  <p:stCondLst>
                                    <p:cond delay="0"/>
                                  </p:stCondLst>
                                  <p:childTnLst>
                                    <p:set>
                                      <p:cBhvr>
                                        <p:cTn id="92" dur="1" fill="hold">
                                          <p:stCondLst>
                                            <p:cond delay="0"/>
                                          </p:stCondLst>
                                        </p:cTn>
                                        <p:tgtEl>
                                          <p:spTgt spid="31">
                                            <p:txEl>
                                              <p:pRg st="4" end="4"/>
                                            </p:txEl>
                                          </p:spTgt>
                                        </p:tgtEl>
                                        <p:attrNameLst>
                                          <p:attrName>style.visibility</p:attrName>
                                        </p:attrNameLst>
                                      </p:cBhvr>
                                      <p:to>
                                        <p:strVal val="visible"/>
                                      </p:to>
                                    </p:set>
                                    <p:animEffect transition="in" filter="fade">
                                      <p:cBhvr>
                                        <p:cTn id="93" dur="500"/>
                                        <p:tgtEl>
                                          <p:spTgt spid="31">
                                            <p:txEl>
                                              <p:pRg st="4" end="4"/>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31">
                                            <p:txEl>
                                              <p:pRg st="5" end="5"/>
                                            </p:txEl>
                                          </p:spTgt>
                                        </p:tgtEl>
                                        <p:attrNameLst>
                                          <p:attrName>style.visibility</p:attrName>
                                        </p:attrNameLst>
                                      </p:cBhvr>
                                      <p:to>
                                        <p:strVal val="visible"/>
                                      </p:to>
                                    </p:set>
                                    <p:animEffect transition="in" filter="fade">
                                      <p:cBhvr>
                                        <p:cTn id="96" dur="500"/>
                                        <p:tgtEl>
                                          <p:spTgt spid="31">
                                            <p:txEl>
                                              <p:pRg st="5" end="5"/>
                                            </p:txEl>
                                          </p:spTgt>
                                        </p:tgtEl>
                                      </p:cBhvr>
                                    </p:animEffect>
                                  </p:childTnLst>
                                </p:cTn>
                              </p:par>
                            </p:childTnLst>
                          </p:cTn>
                        </p:par>
                        <p:par>
                          <p:cTn id="97" fill="hold">
                            <p:stCondLst>
                              <p:cond delay="3500"/>
                            </p:stCondLst>
                            <p:childTnLst>
                              <p:par>
                                <p:cTn id="98" presetID="50" presetClass="path" presetSubtype="0" accel="50000" decel="50000" fill="hold" grpId="2" nodeType="afterEffect">
                                  <p:stCondLst>
                                    <p:cond delay="0"/>
                                  </p:stCondLst>
                                  <p:childTnLst>
                                    <p:animMotion origin="layout" path="M 0.00144 0.20069 L -0.03437 0.20069 C -0.05065 0.20069 -0.07018 0.24953 -0.07018 0.29004 L -0.07018 0.38032 " pathEditMode="relative" rAng="0" ptsTypes="AAAA">
                                      <p:cBhvr>
                                        <p:cTn id="99" dur="1000" fill="hold"/>
                                        <p:tgtEl>
                                          <p:spTgt spid="80"/>
                                        </p:tgtEl>
                                        <p:attrNameLst>
                                          <p:attrName>ppt_x</p:attrName>
                                          <p:attrName>ppt_y</p:attrName>
                                        </p:attrNameLst>
                                      </p:cBhvr>
                                      <p:rCtr x="-3581" y="8981"/>
                                    </p:animMotion>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2"/>
                                        </p:tgtEl>
                                        <p:attrNameLst>
                                          <p:attrName>style.visibility</p:attrName>
                                        </p:attrNameLst>
                                      </p:cBhvr>
                                      <p:to>
                                        <p:strVal val="visible"/>
                                      </p:to>
                                    </p:set>
                                  </p:childTnLst>
                                </p:cTn>
                              </p:par>
                              <p:par>
                                <p:cTn id="104" presetID="22" presetClass="exit" presetSubtype="8" fill="hold" grpId="0" nodeType="withEffect">
                                  <p:stCondLst>
                                    <p:cond delay="0"/>
                                  </p:stCondLst>
                                  <p:childTnLst>
                                    <p:animEffect transition="out" filter="wipe(left)">
                                      <p:cBhvr>
                                        <p:cTn id="105" dur="500"/>
                                        <p:tgtEl>
                                          <p:spTgt spid="39"/>
                                        </p:tgtEl>
                                      </p:cBhvr>
                                    </p:animEffect>
                                    <p:set>
                                      <p:cBhvr>
                                        <p:cTn id="106" dur="1" fill="hold">
                                          <p:stCondLst>
                                            <p:cond delay="499"/>
                                          </p:stCondLst>
                                        </p:cTn>
                                        <p:tgtEl>
                                          <p:spTgt spid="39"/>
                                        </p:tgtEl>
                                        <p:attrNameLst>
                                          <p:attrName>style.visibility</p:attrName>
                                        </p:attrNameLst>
                                      </p:cBhvr>
                                      <p:to>
                                        <p:strVal val="hidden"/>
                                      </p:to>
                                    </p:set>
                                  </p:childTnLst>
                                </p:cTn>
                              </p:par>
                            </p:childTnLst>
                          </p:cTn>
                        </p:par>
                        <p:par>
                          <p:cTn id="107" fill="hold">
                            <p:stCondLst>
                              <p:cond delay="500"/>
                            </p:stCondLst>
                            <p:childTnLst>
                              <p:par>
                                <p:cTn id="108" presetID="10" presetClass="entr" presetSubtype="0" fill="hold" grpId="0" nodeType="afterEffect">
                                  <p:stCondLst>
                                    <p:cond delay="0"/>
                                  </p:stCondLst>
                                  <p:childTnLst>
                                    <p:set>
                                      <p:cBhvr>
                                        <p:cTn id="109" dur="1" fill="hold">
                                          <p:stCondLst>
                                            <p:cond delay="0"/>
                                          </p:stCondLst>
                                        </p:cTn>
                                        <p:tgtEl>
                                          <p:spTgt spid="31">
                                            <p:txEl>
                                              <p:pRg st="6" end="6"/>
                                            </p:txEl>
                                          </p:spTgt>
                                        </p:tgtEl>
                                        <p:attrNameLst>
                                          <p:attrName>style.visibility</p:attrName>
                                        </p:attrNameLst>
                                      </p:cBhvr>
                                      <p:to>
                                        <p:strVal val="visible"/>
                                      </p:to>
                                    </p:set>
                                    <p:animEffect transition="in" filter="fade">
                                      <p:cBhvr>
                                        <p:cTn id="110" dur="500"/>
                                        <p:tgtEl>
                                          <p:spTgt spid="31">
                                            <p:txEl>
                                              <p:pRg st="6" end="6"/>
                                            </p:txEl>
                                          </p:spTgt>
                                        </p:tgtEl>
                                      </p:cBhvr>
                                    </p:animEffect>
                                  </p:childTnLst>
                                </p:cTn>
                              </p:par>
                            </p:childTnLst>
                          </p:cTn>
                        </p:par>
                        <p:par>
                          <p:cTn id="111" fill="hold">
                            <p:stCondLst>
                              <p:cond delay="1000"/>
                            </p:stCondLst>
                            <p:childTnLst>
                              <p:par>
                                <p:cTn id="112" presetID="22" presetClass="entr" presetSubtype="1" fill="hold" grpId="0" nodeType="afterEffect">
                                  <p:stCondLst>
                                    <p:cond delay="0"/>
                                  </p:stCondLst>
                                  <p:childTnLst>
                                    <p:set>
                                      <p:cBhvr>
                                        <p:cTn id="113" dur="1" fill="hold">
                                          <p:stCondLst>
                                            <p:cond delay="0"/>
                                          </p:stCondLst>
                                        </p:cTn>
                                        <p:tgtEl>
                                          <p:spTgt spid="4"/>
                                        </p:tgtEl>
                                        <p:attrNameLst>
                                          <p:attrName>style.visibility</p:attrName>
                                        </p:attrNameLst>
                                      </p:cBhvr>
                                      <p:to>
                                        <p:strVal val="visible"/>
                                      </p:to>
                                    </p:set>
                                    <p:animEffect transition="in" filter="wipe(up)">
                                      <p:cBhvr>
                                        <p:cTn id="1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uiExpand="1" build="p"/>
      <p:bldP spid="4"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72" grpId="0" animBg="1"/>
      <p:bldP spid="73" grpId="0" animBg="1"/>
      <p:bldP spid="74" grpId="0" animBg="1"/>
      <p:bldP spid="75" grpId="0" animBg="1"/>
      <p:bldP spid="76" grpId="0" animBg="1"/>
      <p:bldP spid="77" grpId="0" animBg="1"/>
      <p:bldP spid="78" grpId="0" animBg="1"/>
      <p:bldP spid="39" grpId="0" animBg="1"/>
      <p:bldP spid="39" grpId="1" animBg="1"/>
      <p:bldP spid="39" grpId="2" animBg="1"/>
      <p:bldP spid="80" grpId="0" animBg="1"/>
      <p:bldP spid="80" grpId="1" animBg="1"/>
      <p:bldP spid="80" grpId="2" animBg="1"/>
      <p:bldP spid="8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GPUs need a persistency model</a:t>
            </a:r>
            <a:endParaRPr lang="en-IN"/>
          </a:p>
        </p:txBody>
      </p:sp>
      <p:sp>
        <p:nvSpPr>
          <p:cNvPr id="4" name="Slide Number Placeholder 3">
            <a:extLst>
              <a:ext uri="{FF2B5EF4-FFF2-40B4-BE49-F238E27FC236}">
                <a16:creationId xmlns:a16="http://schemas.microsoft.com/office/drawing/2014/main" id="{09C05801-57E6-2FC3-EA10-E57265550FDB}"/>
              </a:ext>
            </a:extLst>
          </p:cNvPr>
          <p:cNvSpPr>
            <a:spLocks noGrp="1"/>
          </p:cNvSpPr>
          <p:nvPr>
            <p:ph type="sldNum" sz="quarter" idx="12"/>
          </p:nvPr>
        </p:nvSpPr>
        <p:spPr/>
        <p:txBody>
          <a:bodyPr/>
          <a:lstStyle/>
          <a:p>
            <a:fld id="{1836BD13-D94A-4E47-8520-ED1F8D0933CA}" type="slidenum">
              <a:rPr lang="en-IN" smtClean="0"/>
              <a:pPr/>
              <a:t>7</a:t>
            </a:fld>
            <a:endParaRPr lang="en-IN"/>
          </a:p>
        </p:txBody>
      </p:sp>
      <p:sp>
        <p:nvSpPr>
          <p:cNvPr id="3" name="Rounded Rectangle 2"/>
          <p:cNvSpPr/>
          <p:nvPr/>
        </p:nvSpPr>
        <p:spPr>
          <a:xfrm>
            <a:off x="917713" y="2336456"/>
            <a:ext cx="10356574" cy="2394569"/>
          </a:xfrm>
          <a:prstGeom prst="roundRect">
            <a:avLst>
              <a:gd name="adj" fmla="val 7535"/>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002060"/>
                </a:solidFill>
              </a:rPr>
              <a:t>Persistency models </a:t>
            </a:r>
            <a:r>
              <a:rPr lang="en-US" sz="2800">
                <a:solidFill>
                  <a:srgbClr val="002060"/>
                </a:solidFill>
              </a:rPr>
              <a:t>define the order in which writes to PM (persists) become durable, a.k.a. the Persist Memory Order (PMO). </a:t>
            </a:r>
          </a:p>
        </p:txBody>
      </p:sp>
    </p:spTree>
    <p:custDataLst>
      <p:tags r:id="rId1"/>
    </p:custDataLst>
    <p:extLst>
      <p:ext uri="{BB962C8B-B14F-4D97-AF65-F5344CB8AC3E}">
        <p14:creationId xmlns:p14="http://schemas.microsoft.com/office/powerpoint/2010/main" val="84665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 for recoverable GPU programs</a:t>
            </a:r>
            <a:endParaRPr lang="en-IN"/>
          </a:p>
        </p:txBody>
      </p:sp>
      <p:sp>
        <p:nvSpPr>
          <p:cNvPr id="3" name="Content Placeholder 2"/>
          <p:cNvSpPr>
            <a:spLocks noGrp="1"/>
          </p:cNvSpPr>
          <p:nvPr>
            <p:ph idx="1"/>
          </p:nvPr>
        </p:nvSpPr>
        <p:spPr>
          <a:xfrm>
            <a:off x="1180730" y="1825625"/>
            <a:ext cx="10173070" cy="4351338"/>
          </a:xfrm>
        </p:spPr>
        <p:txBody>
          <a:bodyPr/>
          <a:lstStyle/>
          <a:p>
            <a:pPr marL="0" indent="0">
              <a:buNone/>
            </a:pPr>
            <a:r>
              <a:rPr lang="en-US"/>
              <a:t>Formally define a GPU persistency model.</a:t>
            </a:r>
          </a:p>
          <a:p>
            <a:pPr marL="0" indent="0">
              <a:buNone/>
            </a:pPr>
            <a:endParaRPr lang="en-US"/>
          </a:p>
          <a:p>
            <a:pPr marL="0" indent="0">
              <a:buNone/>
            </a:pPr>
            <a:r>
              <a:rPr lang="en-US"/>
              <a:t>Should conform to the GPU’s current memory architecture.</a:t>
            </a:r>
          </a:p>
          <a:p>
            <a:pPr marL="0" indent="0">
              <a:buNone/>
            </a:pPr>
            <a:endParaRPr lang="en-US"/>
          </a:p>
          <a:p>
            <a:pPr marL="0" indent="0">
              <a:buNone/>
            </a:pPr>
            <a:r>
              <a:rPr lang="en-US"/>
              <a:t>Should be scalable to thousands of concurrent GPU threads.</a:t>
            </a:r>
          </a:p>
          <a:p>
            <a:pPr marL="0" indent="0">
              <a:buNone/>
            </a:pPr>
            <a:endParaRPr lang="en-US"/>
          </a:p>
          <a:p>
            <a:pPr marL="0" indent="0">
              <a:buNone/>
            </a:pPr>
            <a:r>
              <a:rPr lang="en-US"/>
              <a:t>Should bridge the gap between GPU’s bandwidth needs and PM.</a:t>
            </a:r>
          </a:p>
          <a:p>
            <a:pPr marL="0" indent="0">
              <a:buNone/>
            </a:pPr>
            <a:endParaRPr lang="en-US"/>
          </a:p>
          <a:p>
            <a:pPr marL="0" indent="0">
              <a:buNone/>
            </a:pPr>
            <a:endParaRPr lang="en-IN"/>
          </a:p>
        </p:txBody>
      </p:sp>
      <p:sp>
        <p:nvSpPr>
          <p:cNvPr id="7" name="Slide Number Placeholder 6">
            <a:extLst>
              <a:ext uri="{FF2B5EF4-FFF2-40B4-BE49-F238E27FC236}">
                <a16:creationId xmlns:a16="http://schemas.microsoft.com/office/drawing/2014/main" id="{8BE2C97A-701B-2D9A-4628-BC222BE1A921}"/>
              </a:ext>
            </a:extLst>
          </p:cNvPr>
          <p:cNvSpPr>
            <a:spLocks noGrp="1"/>
          </p:cNvSpPr>
          <p:nvPr>
            <p:ph type="sldNum" sz="quarter" idx="12"/>
          </p:nvPr>
        </p:nvSpPr>
        <p:spPr/>
        <p:txBody>
          <a:bodyPr/>
          <a:lstStyle/>
          <a:p>
            <a:fld id="{1836BD13-D94A-4E47-8520-ED1F8D0933CA}" type="slidenum">
              <a:rPr lang="en-IN" smtClean="0"/>
              <a:pPr/>
              <a:t>8</a:t>
            </a:fld>
            <a:endParaRPr lang="en-IN"/>
          </a:p>
        </p:txBody>
      </p:sp>
      <p:sp>
        <p:nvSpPr>
          <p:cNvPr id="4" name="Oval 3">
            <a:extLst>
              <a:ext uri="{FF2B5EF4-FFF2-40B4-BE49-F238E27FC236}">
                <a16:creationId xmlns:a16="http://schemas.microsoft.com/office/drawing/2014/main" id="{2EDBA42E-9FEB-4D63-869C-B0C4260506C7}"/>
              </a:ext>
            </a:extLst>
          </p:cNvPr>
          <p:cNvSpPr/>
          <p:nvPr/>
        </p:nvSpPr>
        <p:spPr>
          <a:xfrm>
            <a:off x="567157" y="182562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1</a:t>
            </a:r>
          </a:p>
        </p:txBody>
      </p:sp>
      <p:sp>
        <p:nvSpPr>
          <p:cNvPr id="5" name="Oval 4">
            <a:extLst>
              <a:ext uri="{FF2B5EF4-FFF2-40B4-BE49-F238E27FC236}">
                <a16:creationId xmlns:a16="http://schemas.microsoft.com/office/drawing/2014/main" id="{FE48E73A-E8CD-46EB-AF41-22003550E201}"/>
              </a:ext>
            </a:extLst>
          </p:cNvPr>
          <p:cNvSpPr/>
          <p:nvPr/>
        </p:nvSpPr>
        <p:spPr>
          <a:xfrm>
            <a:off x="567157" y="2830122"/>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2</a:t>
            </a:r>
          </a:p>
        </p:txBody>
      </p:sp>
      <p:sp>
        <p:nvSpPr>
          <p:cNvPr id="6" name="Oval 5">
            <a:extLst>
              <a:ext uri="{FF2B5EF4-FFF2-40B4-BE49-F238E27FC236}">
                <a16:creationId xmlns:a16="http://schemas.microsoft.com/office/drawing/2014/main" id="{BBA33DF1-0AF3-455A-9FAE-3041AD9641A9}"/>
              </a:ext>
            </a:extLst>
          </p:cNvPr>
          <p:cNvSpPr/>
          <p:nvPr/>
        </p:nvSpPr>
        <p:spPr>
          <a:xfrm>
            <a:off x="567157" y="3834619"/>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3</a:t>
            </a:r>
          </a:p>
        </p:txBody>
      </p:sp>
      <p:sp>
        <p:nvSpPr>
          <p:cNvPr id="8" name="Oval 7">
            <a:extLst>
              <a:ext uri="{FF2B5EF4-FFF2-40B4-BE49-F238E27FC236}">
                <a16:creationId xmlns:a16="http://schemas.microsoft.com/office/drawing/2014/main" id="{BBA33DF1-0AF3-455A-9FAE-3041AD9641A9}"/>
              </a:ext>
            </a:extLst>
          </p:cNvPr>
          <p:cNvSpPr/>
          <p:nvPr/>
        </p:nvSpPr>
        <p:spPr>
          <a:xfrm>
            <a:off x="567157" y="4839115"/>
            <a:ext cx="514326" cy="498763"/>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a:solidFill>
                  <a:schemeClr val="bg1"/>
                </a:solidFill>
              </a:rPr>
              <a:t>4</a:t>
            </a:r>
          </a:p>
        </p:txBody>
      </p:sp>
    </p:spTree>
    <p:extLst>
      <p:ext uri="{BB962C8B-B14F-4D97-AF65-F5344CB8AC3E}">
        <p14:creationId xmlns:p14="http://schemas.microsoft.com/office/powerpoint/2010/main" val="301675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C1:Communicating PMO is challenging</a:t>
            </a:r>
            <a:endParaRPr lang="en-IN"/>
          </a:p>
        </p:txBody>
      </p:sp>
      <p:sp>
        <p:nvSpPr>
          <p:cNvPr id="32" name="Slide Number Placeholder 31">
            <a:extLst>
              <a:ext uri="{FF2B5EF4-FFF2-40B4-BE49-F238E27FC236}">
                <a16:creationId xmlns:a16="http://schemas.microsoft.com/office/drawing/2014/main" id="{16E24BD6-4024-A51D-60E6-E974308DE42F}"/>
              </a:ext>
            </a:extLst>
          </p:cNvPr>
          <p:cNvSpPr>
            <a:spLocks noGrp="1"/>
          </p:cNvSpPr>
          <p:nvPr>
            <p:ph type="sldNum" sz="quarter" idx="12"/>
          </p:nvPr>
        </p:nvSpPr>
        <p:spPr/>
        <p:txBody>
          <a:bodyPr/>
          <a:lstStyle/>
          <a:p>
            <a:fld id="{1836BD13-D94A-4E47-8520-ED1F8D0933CA}" type="slidenum">
              <a:rPr lang="en-IN" smtClean="0"/>
              <a:pPr/>
              <a:t>9</a:t>
            </a:fld>
            <a:endParaRPr lang="en-IN"/>
          </a:p>
        </p:txBody>
      </p:sp>
      <p:sp>
        <p:nvSpPr>
          <p:cNvPr id="4" name="Rounded Rectangle 3"/>
          <p:cNvSpPr/>
          <p:nvPr/>
        </p:nvSpPr>
        <p:spPr>
          <a:xfrm>
            <a:off x="2320651" y="248888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 name="Rounded Rectangle 4"/>
          <p:cNvSpPr/>
          <p:nvPr/>
        </p:nvSpPr>
        <p:spPr>
          <a:xfrm>
            <a:off x="2493964" y="253189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6" name="Rounded Rectangle 5"/>
          <p:cNvSpPr/>
          <p:nvPr/>
        </p:nvSpPr>
        <p:spPr>
          <a:xfrm>
            <a:off x="2584990" y="261539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7" name="Rectangle 6"/>
          <p:cNvSpPr/>
          <p:nvPr/>
        </p:nvSpPr>
        <p:spPr>
          <a:xfrm>
            <a:off x="2860389" y="328107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8" name="Diamond 7"/>
          <p:cNvSpPr/>
          <p:nvPr/>
        </p:nvSpPr>
        <p:spPr>
          <a:xfrm>
            <a:off x="3267164" y="294797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Rounded Rectangle 8"/>
          <p:cNvSpPr/>
          <p:nvPr/>
        </p:nvSpPr>
        <p:spPr>
          <a:xfrm>
            <a:off x="2706357" y="269889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0" name="Rounded Rectangle 9"/>
          <p:cNvSpPr/>
          <p:nvPr/>
        </p:nvSpPr>
        <p:spPr>
          <a:xfrm>
            <a:off x="3995787" y="248888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Rounded Rectangle 10"/>
          <p:cNvSpPr/>
          <p:nvPr/>
        </p:nvSpPr>
        <p:spPr>
          <a:xfrm>
            <a:off x="4169100" y="253189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2" name="Rounded Rectangle 11"/>
          <p:cNvSpPr/>
          <p:nvPr/>
        </p:nvSpPr>
        <p:spPr>
          <a:xfrm>
            <a:off x="4260126" y="261539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3" name="Rectangle 12"/>
          <p:cNvSpPr/>
          <p:nvPr/>
        </p:nvSpPr>
        <p:spPr>
          <a:xfrm>
            <a:off x="4535525" y="328107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14" name="Diamond 13"/>
          <p:cNvSpPr/>
          <p:nvPr/>
        </p:nvSpPr>
        <p:spPr>
          <a:xfrm>
            <a:off x="4942300" y="294797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5" name="Rounded Rectangle 14"/>
          <p:cNvSpPr/>
          <p:nvPr/>
        </p:nvSpPr>
        <p:spPr>
          <a:xfrm>
            <a:off x="4381493" y="269889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16" name="Rounded Rectangle 15"/>
          <p:cNvSpPr/>
          <p:nvPr/>
        </p:nvSpPr>
        <p:spPr>
          <a:xfrm>
            <a:off x="5670923" y="248888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Rounded Rectangle 16"/>
          <p:cNvSpPr/>
          <p:nvPr/>
        </p:nvSpPr>
        <p:spPr>
          <a:xfrm>
            <a:off x="5844236" y="253189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8" name="Rounded Rectangle 17"/>
          <p:cNvSpPr/>
          <p:nvPr/>
        </p:nvSpPr>
        <p:spPr>
          <a:xfrm>
            <a:off x="5935262" y="261539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19" name="Rectangle 18"/>
          <p:cNvSpPr/>
          <p:nvPr/>
        </p:nvSpPr>
        <p:spPr>
          <a:xfrm>
            <a:off x="6210661" y="328107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0" name="Diamond 19"/>
          <p:cNvSpPr/>
          <p:nvPr/>
        </p:nvSpPr>
        <p:spPr>
          <a:xfrm>
            <a:off x="6617436" y="294797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1" name="Rounded Rectangle 20"/>
          <p:cNvSpPr/>
          <p:nvPr/>
        </p:nvSpPr>
        <p:spPr>
          <a:xfrm>
            <a:off x="6056629" y="269889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28" name="TextBox 27"/>
          <p:cNvSpPr txBox="1"/>
          <p:nvPr/>
        </p:nvSpPr>
        <p:spPr>
          <a:xfrm>
            <a:off x="2844577" y="2149316"/>
            <a:ext cx="453970" cy="338554"/>
          </a:xfrm>
          <a:prstGeom prst="rect">
            <a:avLst/>
          </a:prstGeom>
          <a:noFill/>
        </p:spPr>
        <p:txBody>
          <a:bodyPr wrap="none" rtlCol="0">
            <a:spAutoFit/>
          </a:bodyPr>
          <a:lstStyle/>
          <a:p>
            <a:r>
              <a:rPr lang="en-US" sz="1600"/>
              <a:t>SM</a:t>
            </a:r>
            <a:endParaRPr lang="en-IN" sz="1600"/>
          </a:p>
        </p:txBody>
      </p:sp>
      <p:sp>
        <p:nvSpPr>
          <p:cNvPr id="29" name="TextBox 28"/>
          <p:cNvSpPr txBox="1"/>
          <p:nvPr/>
        </p:nvSpPr>
        <p:spPr>
          <a:xfrm>
            <a:off x="4519713" y="2149316"/>
            <a:ext cx="453970" cy="338554"/>
          </a:xfrm>
          <a:prstGeom prst="rect">
            <a:avLst/>
          </a:prstGeom>
          <a:noFill/>
        </p:spPr>
        <p:txBody>
          <a:bodyPr wrap="none" rtlCol="0">
            <a:spAutoFit/>
          </a:bodyPr>
          <a:lstStyle/>
          <a:p>
            <a:r>
              <a:rPr lang="en-US" sz="1600"/>
              <a:t>SM</a:t>
            </a:r>
            <a:endParaRPr lang="en-IN" sz="1600"/>
          </a:p>
        </p:txBody>
      </p:sp>
      <p:sp>
        <p:nvSpPr>
          <p:cNvPr id="30" name="TextBox 29"/>
          <p:cNvSpPr txBox="1"/>
          <p:nvPr/>
        </p:nvSpPr>
        <p:spPr>
          <a:xfrm>
            <a:off x="6194849" y="2149316"/>
            <a:ext cx="453970" cy="338554"/>
          </a:xfrm>
          <a:prstGeom prst="rect">
            <a:avLst/>
          </a:prstGeom>
          <a:noFill/>
        </p:spPr>
        <p:txBody>
          <a:bodyPr wrap="none" rtlCol="0">
            <a:spAutoFit/>
          </a:bodyPr>
          <a:lstStyle/>
          <a:p>
            <a:r>
              <a:rPr lang="en-US" sz="1600"/>
              <a:t>SM</a:t>
            </a:r>
            <a:endParaRPr lang="en-IN" sz="1600"/>
          </a:p>
        </p:txBody>
      </p:sp>
      <p:grpSp>
        <p:nvGrpSpPr>
          <p:cNvPr id="3" name="Group 2"/>
          <p:cNvGrpSpPr/>
          <p:nvPr/>
        </p:nvGrpSpPr>
        <p:grpSpPr>
          <a:xfrm>
            <a:off x="7346059" y="2149316"/>
            <a:ext cx="1501823" cy="1705972"/>
            <a:chOff x="7346059" y="2149316"/>
            <a:chExt cx="1501823" cy="1705972"/>
          </a:xfrm>
        </p:grpSpPr>
        <p:sp>
          <p:nvSpPr>
            <p:cNvPr id="22" name="Rounded Rectangle 21"/>
            <p:cNvSpPr/>
            <p:nvPr/>
          </p:nvSpPr>
          <p:spPr>
            <a:xfrm>
              <a:off x="7346059" y="2488889"/>
              <a:ext cx="1501823" cy="1366399"/>
            </a:xfrm>
            <a:prstGeom prst="roundRect">
              <a:avLst>
                <a:gd name="adj" fmla="val 5741"/>
              </a:avLst>
            </a:prstGeom>
            <a:solidFill>
              <a:schemeClr val="bg1">
                <a:lumMod val="95000"/>
              </a:schemeClr>
            </a:solidFill>
            <a:ln>
              <a:solidFill>
                <a:schemeClr val="tx1"/>
              </a:solidFill>
              <a:prstDash val="solid"/>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3" name="Rounded Rectangle 22"/>
            <p:cNvSpPr/>
            <p:nvPr/>
          </p:nvSpPr>
          <p:spPr>
            <a:xfrm>
              <a:off x="7519372" y="2531895"/>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4" name="Rounded Rectangle 23"/>
            <p:cNvSpPr/>
            <p:nvPr/>
          </p:nvSpPr>
          <p:spPr>
            <a:xfrm>
              <a:off x="7610398" y="2615396"/>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Unit</a:t>
              </a:r>
              <a:endParaRPr lang="en-IN" sz="1600">
                <a:solidFill>
                  <a:schemeClr val="tx1"/>
                </a:solidFill>
              </a:endParaRPr>
            </a:p>
          </p:txBody>
        </p:sp>
        <p:sp>
          <p:nvSpPr>
            <p:cNvPr id="25" name="Rectangle 24"/>
            <p:cNvSpPr/>
            <p:nvPr/>
          </p:nvSpPr>
          <p:spPr>
            <a:xfrm>
              <a:off x="7885797" y="3281076"/>
              <a:ext cx="653504" cy="524303"/>
            </a:xfrm>
            <a:prstGeom prst="rect">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L1 $</a:t>
              </a:r>
              <a:endParaRPr lang="en-IN" sz="1600">
                <a:solidFill>
                  <a:schemeClr val="tx1"/>
                </a:solidFill>
              </a:endParaRPr>
            </a:p>
          </p:txBody>
        </p:sp>
        <p:sp>
          <p:nvSpPr>
            <p:cNvPr id="26" name="Diamond 25"/>
            <p:cNvSpPr/>
            <p:nvPr/>
          </p:nvSpPr>
          <p:spPr>
            <a:xfrm>
              <a:off x="8292572" y="2947971"/>
              <a:ext cx="143348" cy="141893"/>
            </a:xfrm>
            <a:prstGeom prst="diamond">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Rounded Rectangle 26"/>
            <p:cNvSpPr/>
            <p:nvPr/>
          </p:nvSpPr>
          <p:spPr>
            <a:xfrm>
              <a:off x="7731765" y="2698898"/>
              <a:ext cx="917425" cy="420795"/>
            </a:xfrm>
            <a:prstGeom prst="roundRect">
              <a:avLst>
                <a:gd name="adj" fmla="val 6978"/>
              </a:avLst>
            </a:prstGeom>
            <a:solidFill>
              <a:schemeClr val="bg1">
                <a:lumMod val="95000"/>
              </a:schemeClr>
            </a:solid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SIMD </a:t>
              </a:r>
            </a:p>
            <a:p>
              <a:pPr algn="ctr"/>
              <a:r>
                <a:rPr lang="en-US" sz="1600">
                  <a:solidFill>
                    <a:schemeClr val="tx1"/>
                  </a:solidFill>
                </a:rPr>
                <a:t>Core</a:t>
              </a:r>
              <a:endParaRPr lang="en-IN" sz="1600">
                <a:solidFill>
                  <a:schemeClr val="tx1"/>
                </a:solidFill>
              </a:endParaRPr>
            </a:p>
          </p:txBody>
        </p:sp>
        <p:sp>
          <p:nvSpPr>
            <p:cNvPr id="31" name="TextBox 30"/>
            <p:cNvSpPr txBox="1"/>
            <p:nvPr/>
          </p:nvSpPr>
          <p:spPr>
            <a:xfrm>
              <a:off x="7869985" y="2149316"/>
              <a:ext cx="453970" cy="338554"/>
            </a:xfrm>
            <a:prstGeom prst="rect">
              <a:avLst/>
            </a:prstGeom>
            <a:noFill/>
          </p:spPr>
          <p:txBody>
            <a:bodyPr wrap="none" rtlCol="0">
              <a:spAutoFit/>
            </a:bodyPr>
            <a:lstStyle/>
            <a:p>
              <a:r>
                <a:rPr lang="en-US" sz="1600"/>
                <a:t>SM</a:t>
              </a:r>
              <a:endParaRPr lang="en-IN" sz="1600"/>
            </a:p>
          </p:txBody>
        </p:sp>
      </p:grpSp>
      <p:sp>
        <p:nvSpPr>
          <p:cNvPr id="48" name="Up-Down Arrow 47"/>
          <p:cNvSpPr/>
          <p:nvPr/>
        </p:nvSpPr>
        <p:spPr>
          <a:xfrm>
            <a:off x="4620698" y="392471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9" name="Up-Down Arrow 48"/>
          <p:cNvSpPr/>
          <p:nvPr/>
        </p:nvSpPr>
        <p:spPr>
          <a:xfrm>
            <a:off x="6295834" y="392471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0" name="Up-Down Arrow 49"/>
          <p:cNvSpPr/>
          <p:nvPr/>
        </p:nvSpPr>
        <p:spPr>
          <a:xfrm>
            <a:off x="2945562" y="392471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1" name="Up-Down Arrow 50"/>
          <p:cNvSpPr/>
          <p:nvPr/>
        </p:nvSpPr>
        <p:spPr>
          <a:xfrm>
            <a:off x="7970970" y="3924719"/>
            <a:ext cx="252000" cy="468000"/>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52" name="Rectangle 51"/>
          <p:cNvSpPr/>
          <p:nvPr/>
        </p:nvSpPr>
        <p:spPr>
          <a:xfrm>
            <a:off x="2319900" y="4517157"/>
            <a:ext cx="6481353" cy="4876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NVM</a:t>
            </a:r>
            <a:endParaRPr lang="en-IN">
              <a:solidFill>
                <a:schemeClr val="bg1"/>
              </a:solidFill>
            </a:endParaRPr>
          </a:p>
        </p:txBody>
      </p:sp>
      <p:sp>
        <p:nvSpPr>
          <p:cNvPr id="77" name="Freeform: Shape 80">
            <a:extLst>
              <a:ext uri="{FF2B5EF4-FFF2-40B4-BE49-F238E27FC236}">
                <a16:creationId xmlns:a16="http://schemas.microsoft.com/office/drawing/2014/main" id="{0F73633F-582C-410B-A8B9-CA25F132361D}"/>
              </a:ext>
            </a:extLst>
          </p:cNvPr>
          <p:cNvSpPr/>
          <p:nvPr/>
        </p:nvSpPr>
        <p:spPr>
          <a:xfrm flipH="1">
            <a:off x="9711713" y="2371836"/>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78" name="Freeform: Shape 80">
            <a:extLst>
              <a:ext uri="{FF2B5EF4-FFF2-40B4-BE49-F238E27FC236}">
                <a16:creationId xmlns:a16="http://schemas.microsoft.com/office/drawing/2014/main" id="{0F73633F-582C-410B-A8B9-CA25F132361D}"/>
              </a:ext>
            </a:extLst>
          </p:cNvPr>
          <p:cNvSpPr/>
          <p:nvPr/>
        </p:nvSpPr>
        <p:spPr>
          <a:xfrm flipH="1">
            <a:off x="10540888" y="2371836"/>
            <a:ext cx="72000" cy="360000"/>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3810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9545121" y="1964650"/>
            <a:ext cx="375424" cy="369332"/>
          </a:xfrm>
          <a:prstGeom prst="rect">
            <a:avLst/>
          </a:prstGeom>
          <a:noFill/>
        </p:spPr>
        <p:txBody>
          <a:bodyPr wrap="none" rtlCol="0">
            <a:spAutoFit/>
          </a:bodyPr>
          <a:lstStyle/>
          <a:p>
            <a:r>
              <a:rPr lang="en-US">
                <a:solidFill>
                  <a:srgbClr val="002060"/>
                </a:solidFill>
              </a:rPr>
              <a:t>T</a:t>
            </a:r>
            <a:r>
              <a:rPr lang="en-US" baseline="-25000">
                <a:solidFill>
                  <a:srgbClr val="002060"/>
                </a:solidFill>
              </a:rPr>
              <a:t>0</a:t>
            </a:r>
            <a:endParaRPr lang="en-IN" baseline="-25000">
              <a:solidFill>
                <a:srgbClr val="002060"/>
              </a:solidFill>
            </a:endParaRPr>
          </a:p>
        </p:txBody>
      </p:sp>
      <p:sp>
        <p:nvSpPr>
          <p:cNvPr id="81" name="TextBox 80"/>
          <p:cNvSpPr txBox="1"/>
          <p:nvPr/>
        </p:nvSpPr>
        <p:spPr>
          <a:xfrm>
            <a:off x="10274255" y="1964650"/>
            <a:ext cx="611065" cy="369332"/>
          </a:xfrm>
          <a:prstGeom prst="rect">
            <a:avLst/>
          </a:prstGeom>
          <a:noFill/>
        </p:spPr>
        <p:txBody>
          <a:bodyPr wrap="none" rtlCol="0">
            <a:spAutoFit/>
          </a:bodyPr>
          <a:lstStyle/>
          <a:p>
            <a:r>
              <a:rPr lang="en-US">
                <a:solidFill>
                  <a:srgbClr val="FF0066"/>
                </a:solidFill>
              </a:rPr>
              <a:t>T</a:t>
            </a:r>
            <a:r>
              <a:rPr lang="en-US" baseline="-25000">
                <a:solidFill>
                  <a:srgbClr val="FF0066"/>
                </a:solidFill>
              </a:rPr>
              <a:t>1024</a:t>
            </a:r>
            <a:endParaRPr lang="en-IN" baseline="-25000">
              <a:solidFill>
                <a:srgbClr val="FF0066"/>
              </a:solidFill>
            </a:endParaRPr>
          </a:p>
        </p:txBody>
      </p:sp>
      <p:sp>
        <p:nvSpPr>
          <p:cNvPr id="82" name="TextBox 81"/>
          <p:cNvSpPr txBox="1"/>
          <p:nvPr/>
        </p:nvSpPr>
        <p:spPr>
          <a:xfrm>
            <a:off x="9328093" y="2811151"/>
            <a:ext cx="809479" cy="369332"/>
          </a:xfrm>
          <a:prstGeom prst="rect">
            <a:avLst/>
          </a:prstGeom>
          <a:noFill/>
        </p:spPr>
        <p:txBody>
          <a:bodyPr wrap="square" rtlCol="0">
            <a:spAutoFit/>
          </a:bodyPr>
          <a:lstStyle/>
          <a:p>
            <a:pPr algn="ctr"/>
            <a:r>
              <a:rPr lang="en-US" err="1">
                <a:solidFill>
                  <a:schemeClr val="accent1">
                    <a:lumMod val="50000"/>
                  </a:schemeClr>
                </a:solidFill>
              </a:rPr>
              <a:t>pX</a:t>
            </a:r>
            <a:r>
              <a:rPr lang="en-US">
                <a:solidFill>
                  <a:schemeClr val="accent1">
                    <a:lumMod val="50000"/>
                  </a:schemeClr>
                </a:solidFill>
              </a:rPr>
              <a:t> = a </a:t>
            </a:r>
            <a:endParaRPr lang="en-IN">
              <a:solidFill>
                <a:schemeClr val="accent1">
                  <a:lumMod val="50000"/>
                </a:schemeClr>
              </a:solidFill>
            </a:endParaRPr>
          </a:p>
        </p:txBody>
      </p:sp>
      <p:sp>
        <p:nvSpPr>
          <p:cNvPr id="83" name="TextBox 82"/>
          <p:cNvSpPr txBox="1"/>
          <p:nvPr/>
        </p:nvSpPr>
        <p:spPr>
          <a:xfrm>
            <a:off x="10115680" y="3763361"/>
            <a:ext cx="922416" cy="369332"/>
          </a:xfrm>
          <a:prstGeom prst="rect">
            <a:avLst/>
          </a:prstGeom>
          <a:noFill/>
        </p:spPr>
        <p:txBody>
          <a:bodyPr wrap="square" rtlCol="0">
            <a:spAutoFit/>
          </a:bodyPr>
          <a:lstStyle/>
          <a:p>
            <a:pPr algn="ctr"/>
            <a:r>
              <a:rPr lang="en-US" err="1">
                <a:solidFill>
                  <a:srgbClr val="FF0066"/>
                </a:solidFill>
              </a:rPr>
              <a:t>pY</a:t>
            </a:r>
            <a:r>
              <a:rPr lang="en-US">
                <a:solidFill>
                  <a:srgbClr val="FF0066"/>
                </a:solidFill>
              </a:rPr>
              <a:t> = </a:t>
            </a:r>
            <a:r>
              <a:rPr lang="en-US" err="1">
                <a:solidFill>
                  <a:srgbClr val="FF0066"/>
                </a:solidFill>
              </a:rPr>
              <a:t>pX</a:t>
            </a:r>
            <a:r>
              <a:rPr lang="en-US">
                <a:solidFill>
                  <a:srgbClr val="FF0066"/>
                </a:solidFill>
              </a:rPr>
              <a:t> </a:t>
            </a:r>
            <a:endParaRPr lang="en-IN">
              <a:solidFill>
                <a:srgbClr val="FF0066"/>
              </a:solidFill>
            </a:endParaRPr>
          </a:p>
        </p:txBody>
      </p:sp>
      <p:cxnSp>
        <p:nvCxnSpPr>
          <p:cNvPr id="85" name="Straight Arrow Connector 84"/>
          <p:cNvCxnSpPr>
            <a:cxnSpLocks/>
            <a:stCxn id="82" idx="2"/>
            <a:endCxn id="83" idx="1"/>
          </p:cNvCxnSpPr>
          <p:nvPr/>
        </p:nvCxnSpPr>
        <p:spPr>
          <a:xfrm>
            <a:off x="9732833" y="3180483"/>
            <a:ext cx="382847" cy="7675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9886456" y="3101637"/>
            <a:ext cx="1057819" cy="646331"/>
          </a:xfrm>
          <a:prstGeom prst="rect">
            <a:avLst/>
          </a:prstGeom>
          <a:noFill/>
        </p:spPr>
        <p:txBody>
          <a:bodyPr wrap="square" rtlCol="0">
            <a:spAutoFit/>
          </a:bodyPr>
          <a:lstStyle/>
          <a:p>
            <a:pPr algn="ctr"/>
            <a:r>
              <a:rPr lang="en-US" b="1"/>
              <a:t>Expected PMO</a:t>
            </a:r>
            <a:endParaRPr lang="en-IN" b="1"/>
          </a:p>
        </p:txBody>
      </p:sp>
      <p:sp>
        <p:nvSpPr>
          <p:cNvPr id="89" name="Diamond 88"/>
          <p:cNvSpPr/>
          <p:nvPr/>
        </p:nvSpPr>
        <p:spPr>
          <a:xfrm>
            <a:off x="3286227" y="2861305"/>
            <a:ext cx="213270" cy="210398"/>
          </a:xfrm>
          <a:prstGeom prst="diamond">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0" name="Rectangle 89"/>
          <p:cNvSpPr/>
          <p:nvPr/>
        </p:nvSpPr>
        <p:spPr>
          <a:xfrm>
            <a:off x="2860389" y="3664578"/>
            <a:ext cx="653504" cy="133687"/>
          </a:xfrm>
          <a:prstGeom prst="rect">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1" name="Diamond 90"/>
          <p:cNvSpPr/>
          <p:nvPr/>
        </p:nvSpPr>
        <p:spPr>
          <a:xfrm>
            <a:off x="4973683" y="2863995"/>
            <a:ext cx="213270" cy="210398"/>
          </a:xfrm>
          <a:prstGeom prst="diamond">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2" name="Rectangle 91"/>
          <p:cNvSpPr/>
          <p:nvPr/>
        </p:nvSpPr>
        <p:spPr>
          <a:xfrm>
            <a:off x="4535525" y="3666673"/>
            <a:ext cx="653504" cy="133687"/>
          </a:xfrm>
          <a:prstGeom prst="rect">
            <a:avLst/>
          </a:prstGeom>
          <a:solidFill>
            <a:srgbClr val="FF00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cxnSp>
        <p:nvCxnSpPr>
          <p:cNvPr id="97" name="Curved Connector 96"/>
          <p:cNvCxnSpPr>
            <a:stCxn id="7" idx="2"/>
            <a:endCxn id="13" idx="2"/>
          </p:cNvCxnSpPr>
          <p:nvPr/>
        </p:nvCxnSpPr>
        <p:spPr>
          <a:xfrm rot="16200000" flipH="1">
            <a:off x="4024709" y="2967811"/>
            <a:ext cx="12700" cy="1675136"/>
          </a:xfrm>
          <a:prstGeom prst="curvedConnector3">
            <a:avLst>
              <a:gd name="adj1" fmla="val 4386409"/>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AutoShape 2" descr="Red question mark icon - Free red question mark icons"/>
          <p:cNvSpPr>
            <a:spLocks noChangeAspect="1" noChangeArrowheads="1"/>
          </p:cNvSpPr>
          <p:nvPr/>
        </p:nvSpPr>
        <p:spPr bwMode="auto">
          <a:xfrm>
            <a:off x="155574" y="-144463"/>
            <a:ext cx="963011" cy="96301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2" name="TextBox 101"/>
          <p:cNvSpPr txBox="1"/>
          <p:nvPr/>
        </p:nvSpPr>
        <p:spPr>
          <a:xfrm>
            <a:off x="3812563" y="3845693"/>
            <a:ext cx="346626" cy="584775"/>
          </a:xfrm>
          <a:prstGeom prst="rect">
            <a:avLst/>
          </a:prstGeom>
          <a:noFill/>
        </p:spPr>
        <p:txBody>
          <a:bodyPr wrap="square" rtlCol="0">
            <a:spAutoFit/>
          </a:bodyPr>
          <a:lstStyle/>
          <a:p>
            <a:r>
              <a:rPr lang="en-US" sz="3200" b="1">
                <a:solidFill>
                  <a:srgbClr val="FF0000"/>
                </a:solidFill>
              </a:rPr>
              <a:t>?</a:t>
            </a:r>
            <a:endParaRPr lang="en-IN" sz="3200" b="1">
              <a:solidFill>
                <a:srgbClr val="FF0000"/>
              </a:solidFill>
            </a:endParaRPr>
          </a:p>
        </p:txBody>
      </p:sp>
    </p:spTree>
    <p:custDataLst>
      <p:tags r:id="rId1"/>
    </p:custDataLst>
    <p:extLst>
      <p:ext uri="{BB962C8B-B14F-4D97-AF65-F5344CB8AC3E}">
        <p14:creationId xmlns:p14="http://schemas.microsoft.com/office/powerpoint/2010/main" val="27647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42" presetClass="path" presetSubtype="0" accel="50000" decel="50000" fill="hold" grpId="1" nodeType="withEffect">
                                  <p:stCondLst>
                                    <p:cond delay="0"/>
                                  </p:stCondLst>
                                  <p:childTnLst>
                                    <p:animMotion origin="layout" path="M 4.79167E-6 2.59259E-6 L 0.00143 0.07222 " pathEditMode="relative" rAng="0" ptsTypes="AA">
                                      <p:cBhvr>
                                        <p:cTn id="14" dur="500" fill="hold"/>
                                        <p:tgtEl>
                                          <p:spTgt spid="89"/>
                                        </p:tgtEl>
                                        <p:attrNameLst>
                                          <p:attrName>ppt_x</p:attrName>
                                          <p:attrName>ppt_y</p:attrName>
                                        </p:attrNameLst>
                                      </p:cBhvr>
                                      <p:rCtr x="65" y="3611"/>
                                    </p:animMotion>
                                  </p:childTnLst>
                                </p:cTn>
                              </p:par>
                            </p:childTnLst>
                          </p:cTn>
                        </p:par>
                        <p:par>
                          <p:cTn id="15" fill="hold">
                            <p:stCondLst>
                              <p:cond delay="500"/>
                            </p:stCondLst>
                            <p:childTnLst>
                              <p:par>
                                <p:cTn id="16" presetID="1" presetClass="exit" presetSubtype="0" fill="hold" grpId="2" nodeType="afterEffect">
                                  <p:stCondLst>
                                    <p:cond delay="0"/>
                                  </p:stCondLst>
                                  <p:childTnLst>
                                    <p:set>
                                      <p:cBhvr>
                                        <p:cTn id="17" dur="1" fill="hold">
                                          <p:stCondLst>
                                            <p:cond delay="0"/>
                                          </p:stCondLst>
                                        </p:cTn>
                                        <p:tgtEl>
                                          <p:spTgt spid="89"/>
                                        </p:tgtEl>
                                        <p:attrNameLst>
                                          <p:attrName>style.visibility</p:attrName>
                                        </p:attrNameLst>
                                      </p:cBhvr>
                                      <p:to>
                                        <p:strVal val="hidden"/>
                                      </p:to>
                                    </p:se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wipe(up)">
                                      <p:cBhvr>
                                        <p:cTn id="21" dur="500"/>
                                        <p:tgtEl>
                                          <p:spTgt spid="90"/>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3.33333E-6 -3.7037E-7 L 0.00143 0.07222 " pathEditMode="relative" rAng="0" ptsTypes="AA">
                                      <p:cBhvr>
                                        <p:cTn id="32" dur="500" fill="hold"/>
                                        <p:tgtEl>
                                          <p:spTgt spid="91"/>
                                        </p:tgtEl>
                                        <p:attrNameLst>
                                          <p:attrName>ppt_x</p:attrName>
                                          <p:attrName>ppt_y</p:attrName>
                                        </p:attrNameLst>
                                      </p:cBhvr>
                                      <p:rCtr x="65" y="3611"/>
                                    </p:animMotion>
                                  </p:childTnLst>
                                </p:cTn>
                              </p:par>
                            </p:childTnLst>
                          </p:cTn>
                        </p:par>
                        <p:par>
                          <p:cTn id="33" fill="hold">
                            <p:stCondLst>
                              <p:cond delay="1500"/>
                            </p:stCondLst>
                            <p:childTnLst>
                              <p:par>
                                <p:cTn id="34" presetID="1" presetClass="exit" presetSubtype="0" fill="hold" grpId="2" nodeType="afterEffect">
                                  <p:stCondLst>
                                    <p:cond delay="0"/>
                                  </p:stCondLst>
                                  <p:childTnLst>
                                    <p:set>
                                      <p:cBhvr>
                                        <p:cTn id="35" dur="1" fill="hold">
                                          <p:stCondLst>
                                            <p:cond delay="0"/>
                                          </p:stCondLst>
                                        </p:cTn>
                                        <p:tgtEl>
                                          <p:spTgt spid="91"/>
                                        </p:tgtEl>
                                        <p:attrNameLst>
                                          <p:attrName>style.visibility</p:attrName>
                                        </p:attrNameLst>
                                      </p:cBhvr>
                                      <p:to>
                                        <p:strVal val="hidden"/>
                                      </p:to>
                                    </p:set>
                                  </p:childTnLst>
                                </p:cTn>
                              </p:par>
                            </p:childTnLst>
                          </p:cTn>
                        </p:par>
                        <p:par>
                          <p:cTn id="36" fill="hold">
                            <p:stCondLst>
                              <p:cond delay="1500"/>
                            </p:stCondLst>
                            <p:childTnLst>
                              <p:par>
                                <p:cTn id="37" presetID="22" presetClass="entr" presetSubtype="1" fill="hold" grpId="0" nodeType="afterEffect">
                                  <p:stCondLst>
                                    <p:cond delay="0"/>
                                  </p:stCondLst>
                                  <p:childTnLst>
                                    <p:set>
                                      <p:cBhvr>
                                        <p:cTn id="38" dur="1" fill="hold">
                                          <p:stCondLst>
                                            <p:cond delay="0"/>
                                          </p:stCondLst>
                                        </p:cTn>
                                        <p:tgtEl>
                                          <p:spTgt spid="92"/>
                                        </p:tgtEl>
                                        <p:attrNameLst>
                                          <p:attrName>style.visibility</p:attrName>
                                        </p:attrNameLst>
                                      </p:cBhvr>
                                      <p:to>
                                        <p:strVal val="visible"/>
                                      </p:to>
                                    </p:set>
                                    <p:animEffect transition="in" filter="wipe(up)">
                                      <p:cBhvr>
                                        <p:cTn id="39" dur="500"/>
                                        <p:tgtEl>
                                          <p:spTgt spid="92"/>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P spid="80" grpId="0"/>
      <p:bldP spid="81" grpId="0"/>
      <p:bldP spid="82" grpId="0"/>
      <p:bldP spid="83" grpId="0"/>
      <p:bldP spid="87" grpId="0"/>
      <p:bldP spid="89" grpId="0" animBg="1"/>
      <p:bldP spid="89" grpId="1" animBg="1"/>
      <p:bldP spid="89" grpId="2" animBg="1"/>
      <p:bldP spid="90" grpId="0" animBg="1"/>
      <p:bldP spid="91" grpId="0" animBg="1"/>
      <p:bldP spid="91" grpId="1" animBg="1"/>
      <p:bldP spid="91" grpId="2" animBg="1"/>
      <p:bldP spid="92" grpId="0" animBg="1"/>
      <p:bldP spid="10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7|8.1"/>
</p:tagLst>
</file>

<file path=ppt/tags/tag10.xml><?xml version="1.0" encoding="utf-8"?>
<p:tagLst xmlns:a="http://schemas.openxmlformats.org/drawingml/2006/main" xmlns:r="http://schemas.openxmlformats.org/officeDocument/2006/relationships" xmlns:p="http://schemas.openxmlformats.org/presentationml/2006/main">
  <p:tag name="TIMING" val="|6.6"/>
</p:tagLst>
</file>

<file path=ppt/tags/tag11.xml><?xml version="1.0" encoding="utf-8"?>
<p:tagLst xmlns:a="http://schemas.openxmlformats.org/drawingml/2006/main" xmlns:r="http://schemas.openxmlformats.org/officeDocument/2006/relationships" xmlns:p="http://schemas.openxmlformats.org/presentationml/2006/main">
  <p:tag name="TIMING" val="|4.8|2.6|20.4"/>
</p:tagLst>
</file>

<file path=ppt/tags/tag12.xml><?xml version="1.0" encoding="utf-8"?>
<p:tagLst xmlns:a="http://schemas.openxmlformats.org/drawingml/2006/main" xmlns:r="http://schemas.openxmlformats.org/officeDocument/2006/relationships" xmlns:p="http://schemas.openxmlformats.org/presentationml/2006/main">
  <p:tag name="TIMING" val="|8.8"/>
</p:tagLst>
</file>

<file path=ppt/tags/tag13.xml><?xml version="1.0" encoding="utf-8"?>
<p:tagLst xmlns:a="http://schemas.openxmlformats.org/drawingml/2006/main" xmlns:r="http://schemas.openxmlformats.org/officeDocument/2006/relationships" xmlns:p="http://schemas.openxmlformats.org/presentationml/2006/main">
  <p:tag name="TIMING" val="|5.4|14.4"/>
</p:tagLst>
</file>

<file path=ppt/tags/tag14.xml><?xml version="1.0" encoding="utf-8"?>
<p:tagLst xmlns:a="http://schemas.openxmlformats.org/drawingml/2006/main" xmlns:r="http://schemas.openxmlformats.org/officeDocument/2006/relationships" xmlns:p="http://schemas.openxmlformats.org/presentationml/2006/main">
  <p:tag name="TIMING" val="|5.4|14.4"/>
</p:tagLst>
</file>

<file path=ppt/tags/tag15.xml><?xml version="1.0" encoding="utf-8"?>
<p:tagLst xmlns:a="http://schemas.openxmlformats.org/drawingml/2006/main" xmlns:r="http://schemas.openxmlformats.org/officeDocument/2006/relationships" xmlns:p="http://schemas.openxmlformats.org/presentationml/2006/main">
  <p:tag name="TIMING" val="|5.4|14.4"/>
</p:tagLst>
</file>

<file path=ppt/tags/tag16.xml><?xml version="1.0" encoding="utf-8"?>
<p:tagLst xmlns:a="http://schemas.openxmlformats.org/drawingml/2006/main" xmlns:r="http://schemas.openxmlformats.org/officeDocument/2006/relationships" xmlns:p="http://schemas.openxmlformats.org/presentationml/2006/main">
  <p:tag name="TIMING" val="|5.4|14.4"/>
</p:tagLst>
</file>

<file path=ppt/tags/tag17.xml><?xml version="1.0" encoding="utf-8"?>
<p:tagLst xmlns:a="http://schemas.openxmlformats.org/drawingml/2006/main" xmlns:r="http://schemas.openxmlformats.org/officeDocument/2006/relationships" xmlns:p="http://schemas.openxmlformats.org/presentationml/2006/main">
  <p:tag name="TIMING" val="|7.2"/>
</p:tagLst>
</file>

<file path=ppt/tags/tag2.xml><?xml version="1.0" encoding="utf-8"?>
<p:tagLst xmlns:a="http://schemas.openxmlformats.org/drawingml/2006/main" xmlns:r="http://schemas.openxmlformats.org/officeDocument/2006/relationships" xmlns:p="http://schemas.openxmlformats.org/presentationml/2006/main">
  <p:tag name="TIMING" val="|16.3|6"/>
</p:tagLst>
</file>

<file path=ppt/tags/tag3.xml><?xml version="1.0" encoding="utf-8"?>
<p:tagLst xmlns:a="http://schemas.openxmlformats.org/drawingml/2006/main" xmlns:r="http://schemas.openxmlformats.org/officeDocument/2006/relationships" xmlns:p="http://schemas.openxmlformats.org/presentationml/2006/main">
  <p:tag name="TIMING" val="|7.8"/>
</p:tagLst>
</file>

<file path=ppt/tags/tag4.xml><?xml version="1.0" encoding="utf-8"?>
<p:tagLst xmlns:a="http://schemas.openxmlformats.org/drawingml/2006/main" xmlns:r="http://schemas.openxmlformats.org/officeDocument/2006/relationships" xmlns:p="http://schemas.openxmlformats.org/presentationml/2006/main">
  <p:tag name="TIMING" val="|9.4|4.5"/>
</p:tagLst>
</file>

<file path=ppt/tags/tag5.xml><?xml version="1.0" encoding="utf-8"?>
<p:tagLst xmlns:a="http://schemas.openxmlformats.org/drawingml/2006/main" xmlns:r="http://schemas.openxmlformats.org/officeDocument/2006/relationships" xmlns:p="http://schemas.openxmlformats.org/presentationml/2006/main">
  <p:tag name="TIMING" val="|2.2"/>
</p:tagLst>
</file>

<file path=ppt/tags/tag6.xml><?xml version="1.0" encoding="utf-8"?>
<p:tagLst xmlns:a="http://schemas.openxmlformats.org/drawingml/2006/main" xmlns:r="http://schemas.openxmlformats.org/officeDocument/2006/relationships" xmlns:p="http://schemas.openxmlformats.org/presentationml/2006/main">
  <p:tag name="TIMING" val="|1.9"/>
</p:tagLst>
</file>

<file path=ppt/tags/tag7.xml><?xml version="1.0" encoding="utf-8"?>
<p:tagLst xmlns:a="http://schemas.openxmlformats.org/drawingml/2006/main" xmlns:r="http://schemas.openxmlformats.org/officeDocument/2006/relationships" xmlns:p="http://schemas.openxmlformats.org/presentationml/2006/main">
  <p:tag name="TIMING" val="|9.9"/>
</p:tagLst>
</file>

<file path=ppt/tags/tag8.xml><?xml version="1.0" encoding="utf-8"?>
<p:tagLst xmlns:a="http://schemas.openxmlformats.org/drawingml/2006/main" xmlns:r="http://schemas.openxmlformats.org/officeDocument/2006/relationships" xmlns:p="http://schemas.openxmlformats.org/presentationml/2006/main">
  <p:tag name="TIMING" val="|9.6|5.1"/>
</p:tagLst>
</file>

<file path=ppt/tags/tag9.xml><?xml version="1.0" encoding="utf-8"?>
<p:tagLst xmlns:a="http://schemas.openxmlformats.org/drawingml/2006/main" xmlns:r="http://schemas.openxmlformats.org/officeDocument/2006/relationships" xmlns:p="http://schemas.openxmlformats.org/presentationml/2006/main">
  <p:tag name="TIMING" val="|10.3|5.8"/>
</p:tagLst>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8A104BF5-0418-4321-ADA6-F295DD8229B3}" vid="{26DDD37E-159A-4F1A-9EA0-20713D36ED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heme1" id="{8A104BF5-0418-4321-ADA6-F295DD8229B3}" vid="{26DDD37E-159A-4F1A-9EA0-20713D36EDE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d72902d-86e0-4361-9586-a8174162b1f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132E0A8018F4191E4FCB89C47E2BA" ma:contentTypeVersion="14" ma:contentTypeDescription="Create a new document." ma:contentTypeScope="" ma:versionID="f4874cbbb4992feeac024486963bf435">
  <xsd:schema xmlns:xsd="http://www.w3.org/2001/XMLSchema" xmlns:xs="http://www.w3.org/2001/XMLSchema" xmlns:p="http://schemas.microsoft.com/office/2006/metadata/properties" xmlns:ns3="0d72902d-86e0-4361-9586-a8174162b1f2" xmlns:ns4="54a9eef2-ace3-40da-8ad7-09ed8471243a" targetNamespace="http://schemas.microsoft.com/office/2006/metadata/properties" ma:root="true" ma:fieldsID="1f71585ee6be3e23d98144d0189280f4" ns3:_="" ns4:_="">
    <xsd:import namespace="0d72902d-86e0-4361-9586-a8174162b1f2"/>
    <xsd:import namespace="54a9eef2-ace3-40da-8ad7-09ed8471243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72902d-86e0-4361-9586-a8174162b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4a9eef2-ace3-40da-8ad7-09ed8471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6B7512-11BE-4430-AB9B-66A3B1D83C48}">
  <ds:schemaRefs>
    <ds:schemaRef ds:uri="http://schemas.microsoft.com/sharepoint/v3/contenttype/forms"/>
  </ds:schemaRefs>
</ds:datastoreItem>
</file>

<file path=customXml/itemProps2.xml><?xml version="1.0" encoding="utf-8"?>
<ds:datastoreItem xmlns:ds="http://schemas.openxmlformats.org/officeDocument/2006/customXml" ds:itemID="{4F4CC8C8-8AB6-4B4A-8188-DC91DBF59C7B}">
  <ds:schemaRefs>
    <ds:schemaRef ds:uri="http://schemas.openxmlformats.org/package/2006/metadata/core-properties"/>
    <ds:schemaRef ds:uri="http://purl.org/dc/dcmitype/"/>
    <ds:schemaRef ds:uri="0d72902d-86e0-4361-9586-a8174162b1f2"/>
    <ds:schemaRef ds:uri="http://www.w3.org/XML/1998/namespace"/>
    <ds:schemaRef ds:uri="http://schemas.microsoft.com/office/infopath/2007/PartnerControls"/>
    <ds:schemaRef ds:uri="http://schemas.microsoft.com/office/2006/documentManagement/types"/>
    <ds:schemaRef ds:uri="http://purl.org/dc/elements/1.1/"/>
    <ds:schemaRef ds:uri="http://purl.org/dc/terms/"/>
    <ds:schemaRef ds:uri="http://schemas.microsoft.com/office/2006/metadata/properties"/>
    <ds:schemaRef ds:uri="54a9eef2-ace3-40da-8ad7-09ed8471243a"/>
  </ds:schemaRefs>
</ds:datastoreItem>
</file>

<file path=customXml/itemProps3.xml><?xml version="1.0" encoding="utf-8"?>
<ds:datastoreItem xmlns:ds="http://schemas.openxmlformats.org/officeDocument/2006/customXml" ds:itemID="{82BE871A-4AF6-41E3-9EC7-F9CBA5E9D3AD}">
  <ds:schemaRefs>
    <ds:schemaRef ds:uri="0d72902d-86e0-4361-9586-a8174162b1f2"/>
    <ds:schemaRef ds:uri="54a9eef2-ace3-40da-8ad7-09ed847124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Theme1</Template>
  <TotalTime>1397</TotalTime>
  <Words>3080</Words>
  <Application>Microsoft Macintosh PowerPoint</Application>
  <PresentationFormat>Widescreen</PresentationFormat>
  <Paragraphs>583</Paragraphs>
  <Slides>33</Slides>
  <Notes>33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33</vt:i4>
      </vt:variant>
    </vt:vector>
  </HeadingPairs>
  <TitlesOfParts>
    <vt:vector size="40" baseType="lpstr">
      <vt:lpstr>Arial</vt:lpstr>
      <vt:lpstr>Calibri</vt:lpstr>
      <vt:lpstr>Roboto</vt:lpstr>
      <vt:lpstr>Verdana</vt:lpstr>
      <vt:lpstr>Theme1</vt:lpstr>
      <vt:lpstr>Office Theme</vt:lpstr>
      <vt:lpstr>Theme1</vt:lpstr>
      <vt:lpstr>Scoped Buffered Persistency Model for GPUs</vt:lpstr>
      <vt:lpstr>Executive Summary </vt:lpstr>
      <vt:lpstr>Persistent Memory (PM) </vt:lpstr>
      <vt:lpstr>Upcoming forms of Persistent Memory</vt:lpstr>
      <vt:lpstr>GPUs can accelerate many PM apps. </vt:lpstr>
      <vt:lpstr>Ordering persists is necessary</vt:lpstr>
      <vt:lpstr>GPUs need a persistency model</vt:lpstr>
      <vt:lpstr>Goals for recoverable GPU programs</vt:lpstr>
      <vt:lpstr>C1:Communicating PMO is challenging</vt:lpstr>
      <vt:lpstr>C2:Global PMO in a GPU is expensive</vt:lpstr>
      <vt:lpstr>C3:GPU programs need high bandwidth</vt:lpstr>
      <vt:lpstr>CPU-like buffers do not scale</vt:lpstr>
      <vt:lpstr>CPU-like buffers do not scale</vt:lpstr>
      <vt:lpstr>Challenges for GPU persistency models</vt:lpstr>
      <vt:lpstr>Scoped Buffered Release Persistency</vt:lpstr>
      <vt:lpstr>Persist acquire-release</vt:lpstr>
      <vt:lpstr>Scoped Buffered Release Persistency</vt:lpstr>
      <vt:lpstr>GPU scopes and thread hierarchy</vt:lpstr>
      <vt:lpstr>Scoped persist ordering</vt:lpstr>
      <vt:lpstr>Scoped Buffered Release Persistency</vt:lpstr>
      <vt:lpstr>Scalable buffer design</vt:lpstr>
      <vt:lpstr>Scalable buffer design </vt:lpstr>
      <vt:lpstr>Enforcing intra-thread PMO</vt:lpstr>
      <vt:lpstr>Enforcing inter-thread PMO</vt:lpstr>
      <vt:lpstr>Flushing persists: eager flushing policy</vt:lpstr>
      <vt:lpstr>Flushing persists: lazy flushing policy</vt:lpstr>
      <vt:lpstr>Optimization: window flushing policy</vt:lpstr>
      <vt:lpstr>SBRP: Meeting GPU persistency goals</vt:lpstr>
      <vt:lpstr>Simulated hardware configuration</vt:lpstr>
      <vt:lpstr>Benchmarks investigated</vt:lpstr>
      <vt:lpstr>Persistency model of GPM</vt:lpstr>
      <vt:lpstr>Performance: GPM vs SBRP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Scoped Buffered Persistency Model for GPUs</dc:title>
  <dc:creator>Shweta Pandey</dc:creator>
  <cp:lastModifiedBy>Aditya K. Kamath</cp:lastModifiedBy>
  <cp:revision>5</cp:revision>
  <dcterms:created xsi:type="dcterms:W3CDTF">2023-03-04T09:41:12Z</dcterms:created>
  <dcterms:modified xsi:type="dcterms:W3CDTF">2023-03-31T23:20:14Z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0x0101000DE132E0A8018F4191E4FCB89C47E2BA</vt:lpwstr>
  </property>
</Properties>
</file>