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tags/tag18.xml" ContentType="application/vnd.openxmlformats-officedocument.presentationml.tags+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20.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21.xml" ContentType="application/vnd.openxmlformats-officedocument.presentationml.tags+xml"/>
  <Override PartName="/ppt/notesSlides/notesSlide30.xml" ContentType="application/vnd.openxmlformats-officedocument.presentationml.notesSlide+xml"/>
  <Override PartName="/ppt/tags/tag22.xml" ContentType="application/vnd.openxmlformats-officedocument.presentationml.tags+xml"/>
  <Override PartName="/ppt/notesSlides/notesSlide3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4"/>
  </p:notesMasterIdLst>
  <p:sldIdLst>
    <p:sldId id="256" r:id="rId2"/>
    <p:sldId id="257" r:id="rId3"/>
    <p:sldId id="286" r:id="rId4"/>
    <p:sldId id="258" r:id="rId5"/>
    <p:sldId id="260" r:id="rId6"/>
    <p:sldId id="263" r:id="rId7"/>
    <p:sldId id="261" r:id="rId8"/>
    <p:sldId id="293" r:id="rId9"/>
    <p:sldId id="294" r:id="rId10"/>
    <p:sldId id="282" r:id="rId11"/>
    <p:sldId id="296" r:id="rId12"/>
    <p:sldId id="262" r:id="rId13"/>
    <p:sldId id="288" r:id="rId14"/>
    <p:sldId id="268" r:id="rId15"/>
    <p:sldId id="285" r:id="rId16"/>
    <p:sldId id="269" r:id="rId17"/>
    <p:sldId id="270" r:id="rId18"/>
    <p:sldId id="291" r:id="rId19"/>
    <p:sldId id="287" r:id="rId20"/>
    <p:sldId id="272" r:id="rId21"/>
    <p:sldId id="273" r:id="rId22"/>
    <p:sldId id="295" r:id="rId23"/>
    <p:sldId id="266" r:id="rId24"/>
    <p:sldId id="274" r:id="rId25"/>
    <p:sldId id="289" r:id="rId26"/>
    <p:sldId id="275" r:id="rId27"/>
    <p:sldId id="277" r:id="rId28"/>
    <p:sldId id="290" r:id="rId29"/>
    <p:sldId id="276" r:id="rId30"/>
    <p:sldId id="292" r:id="rId31"/>
    <p:sldId id="278" r:id="rId32"/>
    <p:sldId id="28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ka Basu" initials="AB" lastIdx="22" clrIdx="0">
    <p:extLst>
      <p:ext uri="{19B8F6BF-5375-455C-9EA6-DF929625EA0E}">
        <p15:presenceInfo xmlns:p15="http://schemas.microsoft.com/office/powerpoint/2012/main" userId="42571b77fd6f15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88"/>
    <a:srgbClr val="D9D9D9"/>
    <a:srgbClr val="00642D"/>
    <a:srgbClr val="0000FF"/>
    <a:srgbClr val="000042"/>
    <a:srgbClr val="6666FF"/>
    <a:srgbClr val="000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E4DD52-B78E-42E6-9D9D-F67397CFFAB9}" v="5" dt="2020-09-28T12:18:04.911"/>
    <p1510:client id="{AAD7C36C-4884-3B26-5C4F-F5DDA4B533D9}" v="2" dt="2020-09-29T17:00:35.195"/>
    <p1510:client id="{FC026719-25C4-4BE9-A7A8-33AC8C81F592}" v="7" dt="2020-05-11T18:52:03.4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3296" autoAdjust="0"/>
  </p:normalViewPr>
  <p:slideViewPr>
    <p:cSldViewPr snapToGrid="0">
      <p:cViewPr>
        <p:scale>
          <a:sx n="50" d="100"/>
          <a:sy n="50" d="100"/>
        </p:scale>
        <p:origin x="29"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its\Desktop\overhead_breakdow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549996302075048"/>
          <c:y val="0.18549842519685042"/>
          <c:w val="0.85384278610940478"/>
          <c:h val="0.63356771653543298"/>
        </c:manualLayout>
      </c:layout>
      <c:barChart>
        <c:barDir val="col"/>
        <c:grouping val="clustered"/>
        <c:varyColors val="0"/>
        <c:ser>
          <c:idx val="1"/>
          <c:order val="1"/>
          <c:tx>
            <c:strRef>
              <c:f>Sheet1!$E$57</c:f>
              <c:strCache>
                <c:ptCount val="1"/>
                <c:pt idx="0">
                  <c:v>ScoRD</c:v>
                </c:pt>
              </c:strCache>
            </c:strRef>
          </c:tx>
          <c:spPr>
            <a:pattFill prst="wdUpDiag">
              <a:fgClr>
                <a:schemeClr val="tx1"/>
              </a:fgClr>
              <a:bgClr>
                <a:schemeClr val="accent1">
                  <a:lumMod val="75000"/>
                </a:schemeClr>
              </a:bgClr>
            </a:pattFill>
            <a:ln>
              <a:solidFill>
                <a:sysClr val="windowText" lastClr="000000"/>
              </a:solidFill>
            </a:ln>
            <a:effectLst/>
          </c:spPr>
          <c:invertIfNegative val="0"/>
          <c:cat>
            <c:strRef>
              <c:f>Sheet1!$F$55:$M$55</c:f>
              <c:strCache>
                <c:ptCount val="8"/>
                <c:pt idx="0">
                  <c:v>MM</c:v>
                </c:pt>
                <c:pt idx="1">
                  <c:v>RED</c:v>
                </c:pt>
                <c:pt idx="2">
                  <c:v>R110</c:v>
                </c:pt>
                <c:pt idx="3">
                  <c:v>GCOL</c:v>
                </c:pt>
                <c:pt idx="4">
                  <c:v>GCON</c:v>
                </c:pt>
                <c:pt idx="5">
                  <c:v>1DC</c:v>
                </c:pt>
                <c:pt idx="6">
                  <c:v>UTS</c:v>
                </c:pt>
                <c:pt idx="7">
                  <c:v>Average</c:v>
                </c:pt>
              </c:strCache>
            </c:strRef>
          </c:cat>
          <c:val>
            <c:numRef>
              <c:f>Sheet1!$F$57:$M$57</c:f>
              <c:numCache>
                <c:formatCode>General</c:formatCode>
                <c:ptCount val="8"/>
                <c:pt idx="0">
                  <c:v>1.1362888579999999</c:v>
                </c:pt>
                <c:pt idx="1">
                  <c:v>1.083308733</c:v>
                </c:pt>
                <c:pt idx="2">
                  <c:v>1.768382366</c:v>
                </c:pt>
                <c:pt idx="3">
                  <c:v>1.1686035109999999</c:v>
                </c:pt>
                <c:pt idx="4">
                  <c:v>1.220716911</c:v>
                </c:pt>
                <c:pt idx="5">
                  <c:v>1.883694956</c:v>
                </c:pt>
                <c:pt idx="6">
                  <c:v>1.2201241009999999</c:v>
                </c:pt>
                <c:pt idx="7">
                  <c:v>1.354445634</c:v>
                </c:pt>
              </c:numCache>
            </c:numRef>
          </c:val>
          <c:extLst>
            <c:ext xmlns:c16="http://schemas.microsoft.com/office/drawing/2014/chart" uri="{C3380CC4-5D6E-409C-BE32-E72D297353CC}">
              <c16:uniqueId val="{00000000-7B1D-4931-9500-CAF501D0922A}"/>
            </c:ext>
          </c:extLst>
        </c:ser>
        <c:dLbls>
          <c:showLegendKey val="0"/>
          <c:showVal val="0"/>
          <c:showCatName val="0"/>
          <c:showSerName val="0"/>
          <c:showPercent val="0"/>
          <c:showBubbleSize val="0"/>
        </c:dLbls>
        <c:gapWidth val="219"/>
        <c:overlap val="-27"/>
        <c:axId val="465282336"/>
        <c:axId val="465285616"/>
        <c:extLst>
          <c:ext xmlns:c15="http://schemas.microsoft.com/office/drawing/2012/chart" uri="{02D57815-91ED-43cb-92C2-25804820EDAC}">
            <c15:filteredBarSeries>
              <c15:ser>
                <c:idx val="0"/>
                <c:order val="0"/>
                <c:tx>
                  <c:strRef>
                    <c:extLst>
                      <c:ext uri="{02D57815-91ED-43cb-92C2-25804820EDAC}">
                        <c15:formulaRef>
                          <c15:sqref>Sheet1!$E$56</c15:sqref>
                        </c15:formulaRef>
                      </c:ext>
                    </c:extLst>
                    <c:strCache>
                      <c:ptCount val="1"/>
                      <c:pt idx="0">
                        <c:v>Base detection w/o metadata caching</c:v>
                      </c:pt>
                    </c:strCache>
                  </c:strRef>
                </c:tx>
                <c:spPr>
                  <a:pattFill prst="wdUpDiag">
                    <a:fgClr>
                      <a:sysClr val="windowText" lastClr="000000"/>
                    </a:fgClr>
                    <a:bgClr>
                      <a:schemeClr val="accent1">
                        <a:lumMod val="75000"/>
                      </a:schemeClr>
                    </a:bgClr>
                  </a:pattFill>
                  <a:ln>
                    <a:solidFill>
                      <a:sysClr val="windowText" lastClr="000000"/>
                    </a:solidFill>
                  </a:ln>
                  <a:effectLst/>
                </c:spPr>
                <c:invertIfNegative val="0"/>
                <c:cat>
                  <c:strRef>
                    <c:extLst>
                      <c:ext uri="{02D57815-91ED-43cb-92C2-25804820EDAC}">
                        <c15:formulaRef>
                          <c15:sqref>Sheet1!$F$55:$M$55</c15:sqref>
                        </c15:formulaRef>
                      </c:ext>
                    </c:extLst>
                    <c:strCache>
                      <c:ptCount val="8"/>
                      <c:pt idx="0">
                        <c:v>MM</c:v>
                      </c:pt>
                      <c:pt idx="1">
                        <c:v>RED</c:v>
                      </c:pt>
                      <c:pt idx="2">
                        <c:v>R110</c:v>
                      </c:pt>
                      <c:pt idx="3">
                        <c:v>GCOL</c:v>
                      </c:pt>
                      <c:pt idx="4">
                        <c:v>GCON</c:v>
                      </c:pt>
                      <c:pt idx="5">
                        <c:v>1DC</c:v>
                      </c:pt>
                      <c:pt idx="6">
                        <c:v>UTS</c:v>
                      </c:pt>
                      <c:pt idx="7">
                        <c:v>Average</c:v>
                      </c:pt>
                    </c:strCache>
                  </c:strRef>
                </c:cat>
                <c:val>
                  <c:numRef>
                    <c:extLst>
                      <c:ext uri="{02D57815-91ED-43cb-92C2-25804820EDAC}">
                        <c15:formulaRef>
                          <c15:sqref>Sheet1!$F$56:$M$56</c15:sqref>
                        </c15:formulaRef>
                      </c:ext>
                    </c:extLst>
                    <c:numCache>
                      <c:formatCode>General</c:formatCode>
                      <c:ptCount val="8"/>
                      <c:pt idx="0">
                        <c:v>1.1499380699999999</c:v>
                      </c:pt>
                      <c:pt idx="1">
                        <c:v>1.090132262</c:v>
                      </c:pt>
                      <c:pt idx="2">
                        <c:v>1.930082225</c:v>
                      </c:pt>
                      <c:pt idx="3">
                        <c:v>1.1702711939999999</c:v>
                      </c:pt>
                      <c:pt idx="4">
                        <c:v>1.1844282509999999</c:v>
                      </c:pt>
                      <c:pt idx="5">
                        <c:v>1.974065119</c:v>
                      </c:pt>
                      <c:pt idx="6">
                        <c:v>1.2260117129999999</c:v>
                      </c:pt>
                      <c:pt idx="7">
                        <c:v>1.3892755480000001</c:v>
                      </c:pt>
                    </c:numCache>
                  </c:numRef>
                </c:val>
                <c:extLst>
                  <c:ext xmlns:c16="http://schemas.microsoft.com/office/drawing/2014/chart" uri="{C3380CC4-5D6E-409C-BE32-E72D297353CC}">
                    <c16:uniqueId val="{00000001-7B1D-4931-9500-CAF501D0922A}"/>
                  </c:ext>
                </c:extLst>
              </c15:ser>
            </c15:filteredBarSeries>
          </c:ext>
        </c:extLst>
      </c:barChart>
      <c:catAx>
        <c:axId val="465282336"/>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800" b="1" i="0" u="none" strike="noStrike" kern="1200" baseline="0">
                <a:solidFill>
                  <a:sysClr val="windowText" lastClr="000000"/>
                </a:solidFill>
                <a:latin typeface="+mn-lt"/>
                <a:ea typeface="+mn-ea"/>
                <a:cs typeface="+mn-cs"/>
              </a:defRPr>
            </a:pPr>
            <a:endParaRPr lang="en-US"/>
          </a:p>
        </c:txPr>
        <c:crossAx val="465285616"/>
        <c:crosses val="autoZero"/>
        <c:auto val="1"/>
        <c:lblAlgn val="ctr"/>
        <c:lblOffset val="100"/>
        <c:noMultiLvlLbl val="0"/>
      </c:catAx>
      <c:valAx>
        <c:axId val="465285616"/>
        <c:scaling>
          <c:orientation val="minMax"/>
          <c:max val="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1" i="0" u="none" strike="noStrike" kern="1200" baseline="0">
                    <a:solidFill>
                      <a:sysClr val="windowText" lastClr="000000"/>
                    </a:solidFill>
                    <a:latin typeface="+mn-lt"/>
                    <a:ea typeface="+mn-ea"/>
                    <a:cs typeface="+mn-cs"/>
                  </a:defRPr>
                </a:pPr>
                <a:r>
                  <a:rPr lang="en-US" sz="2400" dirty="0"/>
                  <a:t>Normalized cycles</a:t>
                </a:r>
              </a:p>
            </c:rich>
          </c:tx>
          <c:layout>
            <c:manualLayout>
              <c:xMode val="edge"/>
              <c:yMode val="edge"/>
              <c:x val="8.5281326098151904E-3"/>
              <c:y val="0.16364310744590585"/>
            </c:manualLayout>
          </c:layout>
          <c:overlay val="0"/>
          <c:spPr>
            <a:noFill/>
            <a:ln>
              <a:noFill/>
            </a:ln>
            <a:effectLst/>
          </c:spPr>
          <c:txPr>
            <a:bodyPr rot="-5400000" spcFirstLastPara="1" vertOverflow="ellipsis" vert="horz" wrap="square" anchor="ctr" anchorCtr="1"/>
            <a:lstStyle/>
            <a:p>
              <a:pPr>
                <a:defRPr sz="2400" b="1" i="0" u="none" strike="noStrike" kern="1200" baseline="0">
                  <a:solidFill>
                    <a:sysClr val="windowText" lastClr="000000"/>
                  </a:solidFill>
                  <a:latin typeface="+mn-lt"/>
                  <a:ea typeface="+mn-ea"/>
                  <a:cs typeface="+mn-cs"/>
                </a:defRPr>
              </a:pPr>
              <a:endParaRPr lang="en-US"/>
            </a:p>
          </c:txPr>
        </c:title>
        <c:numFmt formatCode="General" sourceLinked="1"/>
        <c:majorTickMark val="out"/>
        <c:minorTickMark val="none"/>
        <c:tickLblPos val="nextTo"/>
        <c:spPr>
          <a:noFill/>
          <a:ln>
            <a:solidFill>
              <a:sysClr val="windowText" lastClr="000000"/>
            </a:solidFill>
          </a:ln>
          <a:effectLst/>
        </c:spPr>
        <c:txPr>
          <a:bodyPr rot="-60000000" spcFirstLastPara="1" vertOverflow="ellipsis" vert="horz" wrap="square" anchor="ctr" anchorCtr="1"/>
          <a:lstStyle/>
          <a:p>
            <a:pPr>
              <a:defRPr sz="2400" b="1" i="0" u="none" strike="noStrike" kern="1200" baseline="0">
                <a:solidFill>
                  <a:sysClr val="windowText" lastClr="000000"/>
                </a:solidFill>
                <a:latin typeface="+mn-lt"/>
                <a:ea typeface="+mn-ea"/>
                <a:cs typeface="+mn-cs"/>
              </a:defRPr>
            </a:pPr>
            <a:endParaRPr lang="en-US"/>
          </a:p>
        </c:txPr>
        <c:crossAx val="465282336"/>
        <c:crosses val="autoZero"/>
        <c:crossBetween val="between"/>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600" b="1">
          <a:solidFill>
            <a:sysClr val="windowText" lastClr="000000"/>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D70F92-BB38-46D1-B2F6-2E942BCBBC83}" type="datetimeFigureOut">
              <a:rPr lang="en-US" smtClean="0"/>
              <a:t>4/24/2022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7D174E-3964-4C6F-90E6-AD4DA8E83D4E}" type="slidenum">
              <a:rPr lang="en-US" smtClean="0"/>
              <a:t>‹#›</a:t>
            </a:fld>
            <a:endParaRPr lang="en-US"/>
          </a:p>
        </p:txBody>
      </p:sp>
    </p:spTree>
    <p:extLst>
      <p:ext uri="{BB962C8B-B14F-4D97-AF65-F5344CB8AC3E}">
        <p14:creationId xmlns:p14="http://schemas.microsoft.com/office/powerpoint/2010/main" val="4106925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 everyone. Introduce self. Introduce title.</a:t>
            </a:r>
          </a:p>
        </p:txBody>
      </p:sp>
      <p:sp>
        <p:nvSpPr>
          <p:cNvPr id="4" name="Slide Number Placeholder 3"/>
          <p:cNvSpPr>
            <a:spLocks noGrp="1"/>
          </p:cNvSpPr>
          <p:nvPr>
            <p:ph type="sldNum" sz="quarter" idx="5"/>
          </p:nvPr>
        </p:nvSpPr>
        <p:spPr/>
        <p:txBody>
          <a:bodyPr/>
          <a:lstStyle/>
          <a:p>
            <a:fld id="{EB7D174E-3964-4C6F-90E6-AD4DA8E83D4E}" type="slidenum">
              <a:rPr lang="en-US" smtClean="0"/>
              <a:t>1</a:t>
            </a:fld>
            <a:endParaRPr lang="en-US"/>
          </a:p>
        </p:txBody>
      </p:sp>
    </p:spTree>
    <p:extLst>
      <p:ext uri="{BB962C8B-B14F-4D97-AF65-F5344CB8AC3E}">
        <p14:creationId xmlns:p14="http://schemas.microsoft.com/office/powerpoint/2010/main" val="40851206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see how subtle races can arise when </a:t>
            </a:r>
          </a:p>
          <a:p>
            <a:r>
              <a:rPr lang="en-US" dirty="0"/>
              <a:t>Take the case of graph coloring, where a program tries to assign colors to the vertices of a graph, such that two neighbors do not end up with the same color.</a:t>
            </a:r>
          </a:p>
          <a:p>
            <a:r>
              <a:rPr lang="en-US" dirty="0"/>
              <a:t>The program divides the vertices among executing threads blocks, giving each their own unique work queue filled with vertices. In such a case, the thread blocks may remove items from the queue using block scope.</a:t>
            </a:r>
          </a:p>
          <a:p>
            <a:r>
              <a:rPr lang="en-US" dirty="0"/>
              <a:t>One thread block may exhaust its work queue, while other </a:t>
            </a:r>
            <a:r>
              <a:rPr lang="en-US" dirty="0" err="1"/>
              <a:t>threadblocks</a:t>
            </a:r>
            <a:r>
              <a:rPr lang="en-US" dirty="0"/>
              <a:t> still have work remaining. A common method of load balancing in such cases is to allow the thread block to steal work from other threads. Since this thread block is stealing from a different block’s queue, it uses device scope. However, this still leads to a scoped race, as the owner of the queue was using block scope operations, which are not guaranteed to be visible to the stealing thread block.</a:t>
            </a:r>
          </a:p>
          <a:p>
            <a:r>
              <a:rPr lang="en-US" dirty="0"/>
              <a:t>In this way, scoped races may subtly arise.</a:t>
            </a:r>
          </a:p>
        </p:txBody>
      </p:sp>
      <p:sp>
        <p:nvSpPr>
          <p:cNvPr id="4" name="Slide Number Placeholder 3"/>
          <p:cNvSpPr>
            <a:spLocks noGrp="1"/>
          </p:cNvSpPr>
          <p:nvPr>
            <p:ph type="sldNum" sz="quarter" idx="5"/>
          </p:nvPr>
        </p:nvSpPr>
        <p:spPr/>
        <p:txBody>
          <a:bodyPr/>
          <a:lstStyle/>
          <a:p>
            <a:fld id="{EB7D174E-3964-4C6F-90E6-AD4DA8E83D4E}" type="slidenum">
              <a:rPr lang="en-US" smtClean="0"/>
              <a:t>10</a:t>
            </a:fld>
            <a:endParaRPr lang="en-US"/>
          </a:p>
        </p:txBody>
      </p:sp>
    </p:spTree>
    <p:extLst>
      <p:ext uri="{BB962C8B-B14F-4D97-AF65-F5344CB8AC3E}">
        <p14:creationId xmlns:p14="http://schemas.microsoft.com/office/powerpoint/2010/main" val="3025029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see how subtle races can arise when </a:t>
            </a:r>
          </a:p>
          <a:p>
            <a:r>
              <a:rPr lang="en-US" dirty="0"/>
              <a:t>Take the case of graph coloring, where a program tries to assign colors to the vertices of a graph, such that two neighbors do not end up with the same color.</a:t>
            </a:r>
          </a:p>
          <a:p>
            <a:r>
              <a:rPr lang="en-US" dirty="0"/>
              <a:t>The program divides the vertices among executing threads blocks, giving each their own unique work queue filled with vertices. In such a case, the thread blocks may remove items from the queue using block scope.</a:t>
            </a:r>
          </a:p>
          <a:p>
            <a:r>
              <a:rPr lang="en-US" dirty="0"/>
              <a:t>One thread block may exhaust its work queue, while other </a:t>
            </a:r>
            <a:r>
              <a:rPr lang="en-US" dirty="0" err="1"/>
              <a:t>threadblocks</a:t>
            </a:r>
            <a:r>
              <a:rPr lang="en-US" dirty="0"/>
              <a:t> still have work remaining. A common method of load balancing in such cases is to allow the thread block to steal work from other threads. Since this thread block is stealing from a different block’s queue, it uses device scope. However, this still leads to a scoped race, as the owner of the queue was using block scope operations, which are not guaranteed to be visible to the stealing thread block.</a:t>
            </a:r>
          </a:p>
          <a:p>
            <a:r>
              <a:rPr lang="en-US" dirty="0"/>
              <a:t>In this way, scoped races may subtly arise.</a:t>
            </a:r>
          </a:p>
        </p:txBody>
      </p:sp>
      <p:sp>
        <p:nvSpPr>
          <p:cNvPr id="4" name="Slide Number Placeholder 3"/>
          <p:cNvSpPr>
            <a:spLocks noGrp="1"/>
          </p:cNvSpPr>
          <p:nvPr>
            <p:ph type="sldNum" sz="quarter" idx="5"/>
          </p:nvPr>
        </p:nvSpPr>
        <p:spPr/>
        <p:txBody>
          <a:bodyPr/>
          <a:lstStyle/>
          <a:p>
            <a:fld id="{EB7D174E-3964-4C6F-90E6-AD4DA8E83D4E}" type="slidenum">
              <a:rPr lang="en-US" smtClean="0"/>
              <a:t>11</a:t>
            </a:fld>
            <a:endParaRPr lang="en-US"/>
          </a:p>
        </p:txBody>
      </p:sp>
    </p:spTree>
    <p:extLst>
      <p:ext uri="{BB962C8B-B14F-4D97-AF65-F5344CB8AC3E}">
        <p14:creationId xmlns:p14="http://schemas.microsoft.com/office/powerpoint/2010/main" val="464248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flavors of scoped races, each one related to each of the scoped synchronization operations.</a:t>
            </a:r>
          </a:p>
          <a:p>
            <a:r>
              <a:rPr lang="en-US" dirty="0"/>
              <a:t>The goal of our work is to detect such scoped races at a low overhead.</a:t>
            </a:r>
          </a:p>
          <a:p>
            <a:endParaRPr lang="en-US" dirty="0"/>
          </a:p>
          <a:p>
            <a:r>
              <a:rPr lang="en-US" dirty="0"/>
              <a:t>Based on the available scoped synchronization operations, four types of scoped races can occur: a scoped fence race, a scoped atomic race, a race due to scoped locks, and a race due to scoped unlocks.</a:t>
            </a:r>
          </a:p>
          <a:p>
            <a:r>
              <a:rPr lang="en-US" dirty="0"/>
              <a:t>Our goal is to design a low-overhead detector for these scoped races.</a:t>
            </a:r>
          </a:p>
        </p:txBody>
      </p:sp>
      <p:sp>
        <p:nvSpPr>
          <p:cNvPr id="4" name="Slide Number Placeholder 3"/>
          <p:cNvSpPr>
            <a:spLocks noGrp="1"/>
          </p:cNvSpPr>
          <p:nvPr>
            <p:ph type="sldNum" sz="quarter" idx="5"/>
          </p:nvPr>
        </p:nvSpPr>
        <p:spPr/>
        <p:txBody>
          <a:bodyPr/>
          <a:lstStyle/>
          <a:p>
            <a:fld id="{EB7D174E-3964-4C6F-90E6-AD4DA8E83D4E}" type="slidenum">
              <a:rPr lang="en-US" smtClean="0"/>
              <a:t>12</a:t>
            </a:fld>
            <a:endParaRPr lang="en-US"/>
          </a:p>
        </p:txBody>
      </p:sp>
    </p:spTree>
    <p:extLst>
      <p:ext uri="{BB962C8B-B14F-4D97-AF65-F5344CB8AC3E}">
        <p14:creationId xmlns:p14="http://schemas.microsoft.com/office/powerpoint/2010/main" val="225919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brings us to how our race detection actually works.</a:t>
            </a:r>
          </a:p>
          <a:p>
            <a:r>
              <a:rPr lang="en-US" dirty="0"/>
              <a:t>We’ll now be covering </a:t>
            </a:r>
            <a:r>
              <a:rPr lang="en-US" dirty="0" err="1"/>
              <a:t>ScoRD</a:t>
            </a:r>
            <a:r>
              <a:rPr lang="en-US" dirty="0"/>
              <a:t>, a hardware-based scoped race detector</a:t>
            </a:r>
          </a:p>
        </p:txBody>
      </p:sp>
      <p:sp>
        <p:nvSpPr>
          <p:cNvPr id="4" name="Slide Number Placeholder 3"/>
          <p:cNvSpPr>
            <a:spLocks noGrp="1"/>
          </p:cNvSpPr>
          <p:nvPr>
            <p:ph type="sldNum" sz="quarter" idx="5"/>
          </p:nvPr>
        </p:nvSpPr>
        <p:spPr/>
        <p:txBody>
          <a:bodyPr/>
          <a:lstStyle/>
          <a:p>
            <a:fld id="{EB7D174E-3964-4C6F-90E6-AD4DA8E83D4E}" type="slidenum">
              <a:rPr lang="en-US" smtClean="0"/>
              <a:t>13</a:t>
            </a:fld>
            <a:endParaRPr lang="en-US"/>
          </a:p>
        </p:txBody>
      </p:sp>
    </p:spTree>
    <p:extLst>
      <p:ext uri="{BB962C8B-B14F-4D97-AF65-F5344CB8AC3E}">
        <p14:creationId xmlns:p14="http://schemas.microsoft.com/office/powerpoint/2010/main" val="5213741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 high level, since we wish to limit the overheads, we perform quick checks in the non-</a:t>
            </a:r>
            <a:r>
              <a:rPr lang="en-US" dirty="0" err="1"/>
              <a:t>racey</a:t>
            </a:r>
            <a:r>
              <a:rPr lang="en-US" dirty="0"/>
              <a:t> common case. </a:t>
            </a:r>
          </a:p>
          <a:p>
            <a:r>
              <a:rPr lang="en-US" dirty="0"/>
              <a:t>By extending happens-before detection with the notion of scopes, we use it to detect races in fences and atomics.</a:t>
            </a:r>
          </a:p>
          <a:p>
            <a:r>
              <a:rPr lang="en-US" dirty="0"/>
              <a:t>Similarly, we extend lockset detection for…</a:t>
            </a:r>
          </a:p>
          <a:p>
            <a:r>
              <a:rPr lang="en-US" dirty="0"/>
              <a:t>We extend happens-before detection for detecting scoped fence/atomic races by introducing the notion of, and extend lockset to detect races involving lock and unlock operations.</a:t>
            </a:r>
          </a:p>
        </p:txBody>
      </p:sp>
      <p:sp>
        <p:nvSpPr>
          <p:cNvPr id="4" name="Slide Number Placeholder 3"/>
          <p:cNvSpPr>
            <a:spLocks noGrp="1"/>
          </p:cNvSpPr>
          <p:nvPr>
            <p:ph type="sldNum" sz="quarter" idx="5"/>
          </p:nvPr>
        </p:nvSpPr>
        <p:spPr/>
        <p:txBody>
          <a:bodyPr/>
          <a:lstStyle/>
          <a:p>
            <a:fld id="{EB7D174E-3964-4C6F-90E6-AD4DA8E83D4E}" type="slidenum">
              <a:rPr lang="en-US" smtClean="0"/>
              <a:t>14</a:t>
            </a:fld>
            <a:endParaRPr lang="en-US"/>
          </a:p>
        </p:txBody>
      </p:sp>
    </p:spTree>
    <p:extLst>
      <p:ext uri="{BB962C8B-B14F-4D97-AF65-F5344CB8AC3E}">
        <p14:creationId xmlns:p14="http://schemas.microsoft.com/office/powerpoint/2010/main" val="3179036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can see, our architecture adds three main components over a GPU’s base design. </a:t>
            </a:r>
          </a:p>
          <a:p>
            <a:r>
              <a:rPr lang="en-US" dirty="0"/>
              <a:t>Two of these are hardware components, the SM State and Race detector.</a:t>
            </a:r>
          </a:p>
          <a:p>
            <a:r>
              <a:rPr lang="en-US" dirty="0"/>
              <a:t>The SM state keeps track of locks and barriers.</a:t>
            </a:r>
          </a:p>
          <a:p>
            <a:r>
              <a:rPr lang="en-US" dirty="0"/>
              <a:t>The Race detector…</a:t>
            </a:r>
          </a:p>
          <a:p>
            <a:r>
              <a:rPr lang="en-US" dirty="0"/>
              <a:t>We also have some in-memory metadata, which is not part of the hardware state, but is allocated during race debugging.</a:t>
            </a:r>
          </a:p>
          <a:p>
            <a:r>
              <a:rPr lang="en-US" dirty="0"/>
              <a:t>Namely the SM State, the Race Detector, and metadata. </a:t>
            </a:r>
          </a:p>
          <a:p>
            <a:endParaRPr lang="en-US" dirty="0"/>
          </a:p>
          <a:p>
            <a:r>
              <a:rPr lang="en-US" dirty="0"/>
              <a:t>We’ll now see what each of these components contribute.</a:t>
            </a:r>
          </a:p>
        </p:txBody>
      </p:sp>
      <p:sp>
        <p:nvSpPr>
          <p:cNvPr id="4" name="Slide Number Placeholder 3"/>
          <p:cNvSpPr>
            <a:spLocks noGrp="1"/>
          </p:cNvSpPr>
          <p:nvPr>
            <p:ph type="sldNum" sz="quarter" idx="5"/>
          </p:nvPr>
        </p:nvSpPr>
        <p:spPr/>
        <p:txBody>
          <a:bodyPr/>
          <a:lstStyle/>
          <a:p>
            <a:fld id="{EB7D174E-3964-4C6F-90E6-AD4DA8E83D4E}" type="slidenum">
              <a:rPr lang="en-US" smtClean="0"/>
              <a:t>15</a:t>
            </a:fld>
            <a:endParaRPr lang="en-US"/>
          </a:p>
        </p:txBody>
      </p:sp>
    </p:spTree>
    <p:extLst>
      <p:ext uri="{BB962C8B-B14F-4D97-AF65-F5344CB8AC3E}">
        <p14:creationId xmlns:p14="http://schemas.microsoft.com/office/powerpoint/2010/main" val="1958095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SM state contains a barrier ID, which is a counter that keeps track of barriers executing, at an overhead of 8 bytes per SM.</a:t>
            </a:r>
          </a:p>
          <a:p>
            <a:r>
              <a:rPr lang="en-US" dirty="0"/>
              <a:t>Recall that locks are created by a combination of a atomic and fence. To do this, we use a 4-entry lock table to infer which locks are being held. For more details refer to the paper.</a:t>
            </a:r>
          </a:p>
          <a:p>
            <a:r>
              <a:rPr lang="en-US" dirty="0"/>
              <a:t>In addition, we have a lock table, which is responsible for inferring and tracking active locks held by a warp. This table incurs an overhead of 144 bytes per SM. For a total overhead of 152 bytes per SM.</a:t>
            </a:r>
          </a:p>
        </p:txBody>
      </p:sp>
      <p:sp>
        <p:nvSpPr>
          <p:cNvPr id="4" name="Slide Number Placeholder 3"/>
          <p:cNvSpPr>
            <a:spLocks noGrp="1"/>
          </p:cNvSpPr>
          <p:nvPr>
            <p:ph type="sldNum" sz="quarter" idx="5"/>
          </p:nvPr>
        </p:nvSpPr>
        <p:spPr/>
        <p:txBody>
          <a:bodyPr/>
          <a:lstStyle/>
          <a:p>
            <a:fld id="{EB7D174E-3964-4C6F-90E6-AD4DA8E83D4E}" type="slidenum">
              <a:rPr lang="en-US" smtClean="0"/>
              <a:t>16</a:t>
            </a:fld>
            <a:endParaRPr lang="en-US"/>
          </a:p>
        </p:txBody>
      </p:sp>
    </p:spTree>
    <p:extLst>
      <p:ext uri="{BB962C8B-B14F-4D97-AF65-F5344CB8AC3E}">
        <p14:creationId xmlns:p14="http://schemas.microsoft.com/office/powerpoint/2010/main" val="1878684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race detector is kept across the interconnect, intercepting every global memory access that arises.</a:t>
            </a:r>
          </a:p>
          <a:p>
            <a:r>
              <a:rPr lang="en-US" dirty="0"/>
              <a:t>It houses the two major logic components. The metadata accessor is responsible for looking up relevant metadata associated with each memory access, while the detection logic performs the actual detection checks.</a:t>
            </a:r>
          </a:p>
          <a:p>
            <a:r>
              <a:rPr lang="en-US" dirty="0"/>
              <a:t>In addition to these, the race detector contains a fence file, which contains counters updated every time a thread executes a fence operation, at an overhead of 48 bytes per SM.</a:t>
            </a:r>
          </a:p>
        </p:txBody>
      </p:sp>
      <p:sp>
        <p:nvSpPr>
          <p:cNvPr id="4" name="Slide Number Placeholder 3"/>
          <p:cNvSpPr>
            <a:spLocks noGrp="1"/>
          </p:cNvSpPr>
          <p:nvPr>
            <p:ph type="sldNum" sz="quarter" idx="5"/>
          </p:nvPr>
        </p:nvSpPr>
        <p:spPr/>
        <p:txBody>
          <a:bodyPr/>
          <a:lstStyle/>
          <a:p>
            <a:fld id="{EB7D174E-3964-4C6F-90E6-AD4DA8E83D4E}" type="slidenum">
              <a:rPr lang="en-US" smtClean="0"/>
              <a:t>17</a:t>
            </a:fld>
            <a:endParaRPr lang="en-US"/>
          </a:p>
        </p:txBody>
      </p:sp>
    </p:spTree>
    <p:extLst>
      <p:ext uri="{BB962C8B-B14F-4D97-AF65-F5344CB8AC3E}">
        <p14:creationId xmlns:p14="http://schemas.microsoft.com/office/powerpoint/2010/main" val="3838171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store the details of every memory access, we partition the GDDR to maintain metadata entries for every data item at a 4 byte granularity. This metadata keeps track of various details of the latest memory access and are updated every access. We can see that the metadata takes up 8 bytes of memory, leading to a 200% memory overhead. We’ll see in a short while how this can be reduced.</a:t>
            </a:r>
          </a:p>
        </p:txBody>
      </p:sp>
      <p:sp>
        <p:nvSpPr>
          <p:cNvPr id="4" name="Slide Number Placeholder 3"/>
          <p:cNvSpPr>
            <a:spLocks noGrp="1"/>
          </p:cNvSpPr>
          <p:nvPr>
            <p:ph type="sldNum" sz="quarter" idx="5"/>
          </p:nvPr>
        </p:nvSpPr>
        <p:spPr/>
        <p:txBody>
          <a:bodyPr/>
          <a:lstStyle/>
          <a:p>
            <a:fld id="{EB7D174E-3964-4C6F-90E6-AD4DA8E83D4E}" type="slidenum">
              <a:rPr lang="en-US" smtClean="0"/>
              <a:t>18</a:t>
            </a:fld>
            <a:endParaRPr lang="en-US"/>
          </a:p>
        </p:txBody>
      </p:sp>
    </p:spTree>
    <p:extLst>
      <p:ext uri="{BB962C8B-B14F-4D97-AF65-F5344CB8AC3E}">
        <p14:creationId xmlns:p14="http://schemas.microsoft.com/office/powerpoint/2010/main" val="3335120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understand the three important design components, we’ll now see how these are used to do that actual race detection.</a:t>
            </a:r>
          </a:p>
        </p:txBody>
      </p:sp>
      <p:sp>
        <p:nvSpPr>
          <p:cNvPr id="4" name="Slide Number Placeholder 3"/>
          <p:cNvSpPr>
            <a:spLocks noGrp="1"/>
          </p:cNvSpPr>
          <p:nvPr>
            <p:ph type="sldNum" sz="quarter" idx="5"/>
          </p:nvPr>
        </p:nvSpPr>
        <p:spPr/>
        <p:txBody>
          <a:bodyPr/>
          <a:lstStyle/>
          <a:p>
            <a:fld id="{EB7D174E-3964-4C6F-90E6-AD4DA8E83D4E}" type="slidenum">
              <a:rPr lang="en-US" smtClean="0"/>
              <a:t>19</a:t>
            </a:fld>
            <a:endParaRPr lang="en-US"/>
          </a:p>
        </p:txBody>
      </p:sp>
    </p:spTree>
    <p:extLst>
      <p:ext uri="{BB962C8B-B14F-4D97-AF65-F5344CB8AC3E}">
        <p14:creationId xmlns:p14="http://schemas.microsoft.com/office/powerpoint/2010/main" val="3568719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start with a brief summary of what I’ll be covering. We’ll be covering scoped synchronization, and how it can be beneficial to improving performance. We’ll then see how bugs can arise because of misuse. To help mitigate some of these problems, we propose a hardware-based scoped race detector, we call </a:t>
            </a:r>
            <a:r>
              <a:rPr lang="en-US" dirty="0" err="1"/>
              <a:t>scord</a:t>
            </a:r>
            <a:r>
              <a:rPr lang="en-US" dirty="0"/>
              <a:t>, which uses happens-before and lockset detection to detect scoped races. We also introduce a new benchmark suite called </a:t>
            </a:r>
            <a:r>
              <a:rPr lang="en-US" dirty="0" err="1"/>
              <a:t>scor</a:t>
            </a:r>
            <a:r>
              <a:rPr lang="en-US" dirty="0"/>
              <a:t> which consists of 7 applications and 32 microbenchmarks.</a:t>
            </a:r>
            <a:br>
              <a:rPr lang="en-US" dirty="0"/>
            </a:br>
            <a:r>
              <a:rPr lang="en-US" dirty="0"/>
              <a:t>To make discussions more concrete, I’ll be borrowing terminology from NVIDIA’s CUDA, a GPU programming language.</a:t>
            </a:r>
          </a:p>
        </p:txBody>
      </p:sp>
      <p:sp>
        <p:nvSpPr>
          <p:cNvPr id="4" name="Slide Number Placeholder 3"/>
          <p:cNvSpPr>
            <a:spLocks noGrp="1"/>
          </p:cNvSpPr>
          <p:nvPr>
            <p:ph type="sldNum" sz="quarter" idx="5"/>
          </p:nvPr>
        </p:nvSpPr>
        <p:spPr/>
        <p:txBody>
          <a:bodyPr/>
          <a:lstStyle/>
          <a:p>
            <a:fld id="{EB7D174E-3964-4C6F-90E6-AD4DA8E83D4E}" type="slidenum">
              <a:rPr lang="en-US" smtClean="0"/>
              <a:t>2</a:t>
            </a:fld>
            <a:endParaRPr lang="en-US"/>
          </a:p>
        </p:txBody>
      </p:sp>
    </p:spTree>
    <p:extLst>
      <p:ext uri="{BB962C8B-B14F-4D97-AF65-F5344CB8AC3E}">
        <p14:creationId xmlns:p14="http://schemas.microsoft.com/office/powerpoint/2010/main" val="11502135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that the majority of accesses are non-</a:t>
            </a:r>
            <a:r>
              <a:rPr lang="en-US" dirty="0" err="1"/>
              <a:t>racey</a:t>
            </a:r>
            <a:r>
              <a:rPr lang="en-US" dirty="0"/>
              <a:t>, and so, to eliminate them early, we start off  with a preliminary race check.</a:t>
            </a:r>
          </a:p>
          <a:p>
            <a:endParaRPr lang="en-US" dirty="0"/>
          </a:p>
          <a:p>
            <a:r>
              <a:rPr lang="en-US" dirty="0"/>
              <a:t>The first check we do, is to check whether the access is the first one to that data item, by seeing if the metadata indicates no previous accesses. </a:t>
            </a:r>
          </a:p>
          <a:p>
            <a:r>
              <a:rPr lang="en-US" dirty="0"/>
              <a:t>The second check is whether any other thread has accessed the data being accessed. If not, we know that no race has occurred.</a:t>
            </a:r>
          </a:p>
          <a:p>
            <a:r>
              <a:rPr lang="en-US" dirty="0"/>
              <a:t>The final check is whether the access is coming after a barrier operation, in which case the barrier prevents a race from occurring.</a:t>
            </a:r>
          </a:p>
        </p:txBody>
      </p:sp>
      <p:sp>
        <p:nvSpPr>
          <p:cNvPr id="4" name="Slide Number Placeholder 3"/>
          <p:cNvSpPr>
            <a:spLocks noGrp="1"/>
          </p:cNvSpPr>
          <p:nvPr>
            <p:ph type="sldNum" sz="quarter" idx="5"/>
          </p:nvPr>
        </p:nvSpPr>
        <p:spPr/>
        <p:txBody>
          <a:bodyPr/>
          <a:lstStyle/>
          <a:p>
            <a:fld id="{EB7D174E-3964-4C6F-90E6-AD4DA8E83D4E}" type="slidenum">
              <a:rPr lang="en-US" smtClean="0"/>
              <a:t>20</a:t>
            </a:fld>
            <a:endParaRPr lang="en-US"/>
          </a:p>
        </p:txBody>
      </p:sp>
    </p:spTree>
    <p:extLst>
      <p:ext uri="{BB962C8B-B14F-4D97-AF65-F5344CB8AC3E}">
        <p14:creationId xmlns:p14="http://schemas.microsoft.com/office/powerpoint/2010/main" val="679875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none of these checks pass, we proceed to more detailed checks. </a:t>
            </a:r>
          </a:p>
          <a:p>
            <a:r>
              <a:rPr lang="en-US" dirty="0"/>
              <a:t>We cannot delve into more details…</a:t>
            </a:r>
          </a:p>
          <a:p>
            <a:endParaRPr lang="en-US" dirty="0"/>
          </a:p>
          <a:p>
            <a:r>
              <a:rPr lang="en-US" dirty="0"/>
              <a:t>[Add more details to insufficient scoped atomic]</a:t>
            </a:r>
          </a:p>
          <a:p>
            <a:endParaRPr lang="en-US" dirty="0"/>
          </a:p>
          <a:p>
            <a:r>
              <a:rPr lang="en-US" dirty="0"/>
              <a:t>For example, if the previous access was an atomic, we check the scope of the operation, and whether the current access if coming from the same </a:t>
            </a:r>
            <a:r>
              <a:rPr lang="en-US" dirty="0" err="1"/>
              <a:t>threadblock</a:t>
            </a:r>
            <a:r>
              <a:rPr lang="en-US" dirty="0"/>
              <a:t>. Based on these, we can determine if a race due to insufficiently scoped atomic has arisen. Similar checks are done for fences and locking, where happens-before is used for fences and atomics, and lockset is used for locking.</a:t>
            </a:r>
          </a:p>
        </p:txBody>
      </p:sp>
      <p:sp>
        <p:nvSpPr>
          <p:cNvPr id="4" name="Slide Number Placeholder 3"/>
          <p:cNvSpPr>
            <a:spLocks noGrp="1"/>
          </p:cNvSpPr>
          <p:nvPr>
            <p:ph type="sldNum" sz="quarter" idx="5"/>
          </p:nvPr>
        </p:nvSpPr>
        <p:spPr/>
        <p:txBody>
          <a:bodyPr/>
          <a:lstStyle/>
          <a:p>
            <a:fld id="{EB7D174E-3964-4C6F-90E6-AD4DA8E83D4E}" type="slidenum">
              <a:rPr lang="en-US" smtClean="0"/>
              <a:t>21</a:t>
            </a:fld>
            <a:endParaRPr lang="en-US"/>
          </a:p>
        </p:txBody>
      </p:sp>
    </p:spTree>
    <p:extLst>
      <p:ext uri="{BB962C8B-B14F-4D97-AF65-F5344CB8AC3E}">
        <p14:creationId xmlns:p14="http://schemas.microsoft.com/office/powerpoint/2010/main" val="1312323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case none of these checks pass, we proceed to more detailed checks. </a:t>
            </a:r>
          </a:p>
          <a:p>
            <a:r>
              <a:rPr lang="en-US" dirty="0"/>
              <a:t>We cannot delve into more details…</a:t>
            </a:r>
          </a:p>
          <a:p>
            <a:endParaRPr lang="en-US" dirty="0"/>
          </a:p>
          <a:p>
            <a:r>
              <a:rPr lang="en-US" dirty="0"/>
              <a:t>[Add more details to insufficient scoped atomic]</a:t>
            </a:r>
          </a:p>
          <a:p>
            <a:endParaRPr lang="en-US" dirty="0"/>
          </a:p>
          <a:p>
            <a:r>
              <a:rPr lang="en-US" dirty="0"/>
              <a:t>For example, if the previous access was an atomic, we check the scope of the operation, and whether the current access if coming from the same </a:t>
            </a:r>
            <a:r>
              <a:rPr lang="en-US" dirty="0" err="1"/>
              <a:t>threadblock</a:t>
            </a:r>
            <a:r>
              <a:rPr lang="en-US" dirty="0"/>
              <a:t>. Based on these, we can determine if a race due to insufficiently scoped atomic has arisen. Similar checks are done for fences and locking, where happens-before is used for fences and atomics, and lockset is used for locking.</a:t>
            </a:r>
          </a:p>
        </p:txBody>
      </p:sp>
      <p:sp>
        <p:nvSpPr>
          <p:cNvPr id="4" name="Slide Number Placeholder 3"/>
          <p:cNvSpPr>
            <a:spLocks noGrp="1"/>
          </p:cNvSpPr>
          <p:nvPr>
            <p:ph type="sldNum" sz="quarter" idx="5"/>
          </p:nvPr>
        </p:nvSpPr>
        <p:spPr/>
        <p:txBody>
          <a:bodyPr/>
          <a:lstStyle/>
          <a:p>
            <a:fld id="{EB7D174E-3964-4C6F-90E6-AD4DA8E83D4E}" type="slidenum">
              <a:rPr lang="en-US" smtClean="0"/>
              <a:t>22</a:t>
            </a:fld>
            <a:endParaRPr lang="en-US"/>
          </a:p>
        </p:txBody>
      </p:sp>
    </p:spTree>
    <p:extLst>
      <p:ext uri="{BB962C8B-B14F-4D97-AF65-F5344CB8AC3E}">
        <p14:creationId xmlns:p14="http://schemas.microsoft.com/office/powerpoint/2010/main" val="15874355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previously saw, our base design requires 200% metadata, which isn’t always tractable. </a:t>
            </a:r>
          </a:p>
          <a:p>
            <a:endParaRPr lang="en-US" dirty="0"/>
          </a:p>
          <a:p>
            <a:r>
              <a:rPr lang="en-US" dirty="0"/>
              <a:t>We make a few interesting observations that allow us to reduce it without … that the majority of data are not involved in races, and as races require concurrent accesses, these end up happening close together in time. </a:t>
            </a:r>
          </a:p>
          <a:p>
            <a:r>
              <a:rPr lang="en-US" dirty="0"/>
              <a:t>Taking advantage of these operations, instead of maintaining metadata for every data item, we store the metadata in the form of a software-based cache. </a:t>
            </a:r>
          </a:p>
          <a:p>
            <a:r>
              <a:rPr lang="en-US" dirty="0"/>
              <a:t>We observed that a 12.5% metadata overhead gave a good balance between accuracy and performance.</a:t>
            </a:r>
          </a:p>
        </p:txBody>
      </p:sp>
      <p:sp>
        <p:nvSpPr>
          <p:cNvPr id="4" name="Slide Number Placeholder 3"/>
          <p:cNvSpPr>
            <a:spLocks noGrp="1"/>
          </p:cNvSpPr>
          <p:nvPr>
            <p:ph type="sldNum" sz="quarter" idx="5"/>
          </p:nvPr>
        </p:nvSpPr>
        <p:spPr/>
        <p:txBody>
          <a:bodyPr/>
          <a:lstStyle/>
          <a:p>
            <a:fld id="{EB7D174E-3964-4C6F-90E6-AD4DA8E83D4E}" type="slidenum">
              <a:rPr lang="en-US" smtClean="0"/>
              <a:t>23</a:t>
            </a:fld>
            <a:endParaRPr lang="en-US"/>
          </a:p>
        </p:txBody>
      </p:sp>
    </p:spTree>
    <p:extLst>
      <p:ext uri="{BB962C8B-B14F-4D97-AF65-F5344CB8AC3E}">
        <p14:creationId xmlns:p14="http://schemas.microsoft.com/office/powerpoint/2010/main" val="32199337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moving pieces in this design, so to put this all together…</a:t>
            </a:r>
          </a:p>
          <a:p>
            <a:endParaRPr lang="en-US" dirty="0"/>
          </a:p>
          <a:p>
            <a:r>
              <a:rPr lang="en-US" dirty="0"/>
              <a:t>To summarize what we’ve discussed. We start our detection every time a memory access is intercepted, after which we fetch the appropriate metadata from memory. </a:t>
            </a:r>
          </a:p>
          <a:p>
            <a:r>
              <a:rPr lang="en-US" dirty="0"/>
              <a:t>Once we have this, we preform preliminary checks. If any of these pass, we write the updated metadata to memory, and declare that the access is race-free. If they fail, we must perform much more in-depth race checks, in which case a failure indicates a race is present.</a:t>
            </a:r>
          </a:p>
          <a:p>
            <a:r>
              <a:rPr lang="en-US" dirty="0"/>
              <a:t>In such a case, we send the user the memory address, instruction pointer, and race type to aid in debugging.</a:t>
            </a:r>
          </a:p>
        </p:txBody>
      </p:sp>
      <p:sp>
        <p:nvSpPr>
          <p:cNvPr id="4" name="Slide Number Placeholder 3"/>
          <p:cNvSpPr>
            <a:spLocks noGrp="1"/>
          </p:cNvSpPr>
          <p:nvPr>
            <p:ph type="sldNum" sz="quarter" idx="5"/>
          </p:nvPr>
        </p:nvSpPr>
        <p:spPr/>
        <p:txBody>
          <a:bodyPr/>
          <a:lstStyle/>
          <a:p>
            <a:fld id="{EB7D174E-3964-4C6F-90E6-AD4DA8E83D4E}" type="slidenum">
              <a:rPr lang="en-US" smtClean="0"/>
              <a:t>24</a:t>
            </a:fld>
            <a:endParaRPr lang="en-US"/>
          </a:p>
        </p:txBody>
      </p:sp>
    </p:spTree>
    <p:extLst>
      <p:ext uri="{BB962C8B-B14F-4D97-AF65-F5344CB8AC3E}">
        <p14:creationId xmlns:p14="http://schemas.microsoft.com/office/powerpoint/2010/main" val="3530843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7D174E-3964-4C6F-90E6-AD4DA8E83D4E}" type="slidenum">
              <a:rPr lang="en-US" smtClean="0"/>
              <a:t>25</a:t>
            </a:fld>
            <a:endParaRPr lang="en-US"/>
          </a:p>
        </p:txBody>
      </p:sp>
    </p:spTree>
    <p:extLst>
      <p:ext uri="{BB962C8B-B14F-4D97-AF65-F5344CB8AC3E}">
        <p14:creationId xmlns:p14="http://schemas.microsoft.com/office/powerpoint/2010/main" val="13544194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key challenges, is while the support for scoped synchronization is increasing with every generation of GPUs, it’s still not widespread in GPU programs. </a:t>
            </a:r>
          </a:p>
          <a:p>
            <a:endParaRPr lang="en-US" dirty="0"/>
          </a:p>
          <a:p>
            <a:r>
              <a:rPr lang="en-US" dirty="0"/>
              <a:t>To solve this issue, we introduce an open-sourced benchmark suite consisting of 7 applications and 32 microbenchmarks which use scopes and can exhibit scoped races.</a:t>
            </a:r>
          </a:p>
        </p:txBody>
      </p:sp>
      <p:sp>
        <p:nvSpPr>
          <p:cNvPr id="4" name="Slide Number Placeholder 3"/>
          <p:cNvSpPr>
            <a:spLocks noGrp="1"/>
          </p:cNvSpPr>
          <p:nvPr>
            <p:ph type="sldNum" sz="quarter" idx="5"/>
          </p:nvPr>
        </p:nvSpPr>
        <p:spPr/>
        <p:txBody>
          <a:bodyPr/>
          <a:lstStyle/>
          <a:p>
            <a:fld id="{EB7D174E-3964-4C6F-90E6-AD4DA8E83D4E}" type="slidenum">
              <a:rPr lang="en-US" smtClean="0"/>
              <a:t>26</a:t>
            </a:fld>
            <a:endParaRPr lang="en-US"/>
          </a:p>
        </p:txBody>
      </p:sp>
    </p:spTree>
    <p:extLst>
      <p:ext uri="{BB962C8B-B14F-4D97-AF65-F5344CB8AC3E}">
        <p14:creationId xmlns:p14="http://schemas.microsoft.com/office/powerpoint/2010/main" val="11732251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cover a wide variety of applications, like irregular graph algorithms, well-coalesced …</a:t>
            </a:r>
          </a:p>
          <a:p>
            <a:endParaRPr lang="en-US" dirty="0"/>
          </a:p>
          <a:p>
            <a:r>
              <a:rPr lang="en-US" dirty="0"/>
              <a:t>As we can see, these consist of a wide variety of GPU applications, as well as three different groups of microbenchmarks, each targeting different types of scoped races.</a:t>
            </a:r>
          </a:p>
        </p:txBody>
      </p:sp>
      <p:sp>
        <p:nvSpPr>
          <p:cNvPr id="4" name="Slide Number Placeholder 3"/>
          <p:cNvSpPr>
            <a:spLocks noGrp="1"/>
          </p:cNvSpPr>
          <p:nvPr>
            <p:ph type="sldNum" sz="quarter" idx="5"/>
          </p:nvPr>
        </p:nvSpPr>
        <p:spPr/>
        <p:txBody>
          <a:bodyPr/>
          <a:lstStyle/>
          <a:p>
            <a:fld id="{EB7D174E-3964-4C6F-90E6-AD4DA8E83D4E}" type="slidenum">
              <a:rPr lang="en-US" smtClean="0"/>
              <a:t>27</a:t>
            </a:fld>
            <a:endParaRPr lang="en-US"/>
          </a:p>
        </p:txBody>
      </p:sp>
    </p:spTree>
    <p:extLst>
      <p:ext uri="{BB962C8B-B14F-4D97-AF65-F5344CB8AC3E}">
        <p14:creationId xmlns:p14="http://schemas.microsoft.com/office/powerpoint/2010/main" val="13378713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the important part is …</a:t>
            </a:r>
          </a:p>
        </p:txBody>
      </p:sp>
      <p:sp>
        <p:nvSpPr>
          <p:cNvPr id="4" name="Slide Number Placeholder 3"/>
          <p:cNvSpPr>
            <a:spLocks noGrp="1"/>
          </p:cNvSpPr>
          <p:nvPr>
            <p:ph type="sldNum" sz="quarter" idx="5"/>
          </p:nvPr>
        </p:nvSpPr>
        <p:spPr/>
        <p:txBody>
          <a:bodyPr/>
          <a:lstStyle/>
          <a:p>
            <a:fld id="{EB7D174E-3964-4C6F-90E6-AD4DA8E83D4E}" type="slidenum">
              <a:rPr lang="en-US" smtClean="0"/>
              <a:t>28</a:t>
            </a:fld>
            <a:endParaRPr lang="en-US"/>
          </a:p>
        </p:txBody>
      </p:sp>
    </p:spTree>
    <p:extLst>
      <p:ext uri="{BB962C8B-B14F-4D97-AF65-F5344CB8AC3E}">
        <p14:creationId xmlns:p14="http://schemas.microsoft.com/office/powerpoint/2010/main" val="39634181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to get into this, we need a brief discussion about the methodology…</a:t>
            </a:r>
          </a:p>
          <a:p>
            <a:r>
              <a:rPr lang="en-US" dirty="0"/>
              <a:t>To simulate the hardware required, we used GPGPU-Sim, enhanced with scoped synchronization operations. We used CUDA 8, and PTX 5 for coding the applications. The table displays the parameters of our simulation.</a:t>
            </a:r>
          </a:p>
        </p:txBody>
      </p:sp>
      <p:sp>
        <p:nvSpPr>
          <p:cNvPr id="4" name="Slide Number Placeholder 3"/>
          <p:cNvSpPr>
            <a:spLocks noGrp="1"/>
          </p:cNvSpPr>
          <p:nvPr>
            <p:ph type="sldNum" sz="quarter" idx="5"/>
          </p:nvPr>
        </p:nvSpPr>
        <p:spPr/>
        <p:txBody>
          <a:bodyPr/>
          <a:lstStyle/>
          <a:p>
            <a:fld id="{EB7D174E-3964-4C6F-90E6-AD4DA8E83D4E}" type="slidenum">
              <a:rPr lang="en-US" smtClean="0"/>
              <a:t>29</a:t>
            </a:fld>
            <a:endParaRPr lang="en-US"/>
          </a:p>
        </p:txBody>
      </p:sp>
    </p:spTree>
    <p:extLst>
      <p:ext uri="{BB962C8B-B14F-4D97-AF65-F5344CB8AC3E}">
        <p14:creationId xmlns:p14="http://schemas.microsoft.com/office/powerpoint/2010/main" val="2058137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with, I’ll be discussing the background of scopes and scoped races. We’ll then take a look at </a:t>
            </a:r>
            <a:r>
              <a:rPr lang="en-US" dirty="0" err="1"/>
              <a:t>ScoRD</a:t>
            </a:r>
            <a:r>
              <a:rPr lang="en-US" dirty="0"/>
              <a:t> and the hardware that makes it possible.</a:t>
            </a:r>
          </a:p>
          <a:p>
            <a:r>
              <a:rPr lang="en-US" dirty="0"/>
              <a:t>We’ll then delve into </a:t>
            </a:r>
            <a:r>
              <a:rPr lang="en-US" dirty="0" err="1"/>
              <a:t>ScoR</a:t>
            </a:r>
            <a:r>
              <a:rPr lang="en-US" dirty="0"/>
              <a:t>, the benchmark suite that we created.</a:t>
            </a:r>
          </a:p>
          <a:p>
            <a:r>
              <a:rPr lang="en-US" dirty="0"/>
              <a:t>Finally, we’ll conclude with evaluation and results.</a:t>
            </a:r>
          </a:p>
        </p:txBody>
      </p:sp>
      <p:sp>
        <p:nvSpPr>
          <p:cNvPr id="4" name="Slide Number Placeholder 3"/>
          <p:cNvSpPr>
            <a:spLocks noGrp="1"/>
          </p:cNvSpPr>
          <p:nvPr>
            <p:ph type="sldNum" sz="quarter" idx="5"/>
          </p:nvPr>
        </p:nvSpPr>
        <p:spPr/>
        <p:txBody>
          <a:bodyPr/>
          <a:lstStyle/>
          <a:p>
            <a:fld id="{EB7D174E-3964-4C6F-90E6-AD4DA8E83D4E}" type="slidenum">
              <a:rPr lang="en-US" smtClean="0"/>
              <a:t>3</a:t>
            </a:fld>
            <a:endParaRPr lang="en-US"/>
          </a:p>
        </p:txBody>
      </p:sp>
    </p:spTree>
    <p:extLst>
      <p:ext uri="{BB962C8B-B14F-4D97-AF65-F5344CB8AC3E}">
        <p14:creationId xmlns:p14="http://schemas.microsoft.com/office/powerpoint/2010/main" val="37986617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 workload name]</a:t>
            </a:r>
          </a:p>
          <a:p>
            <a:endParaRPr lang="en-US" dirty="0"/>
          </a:p>
          <a:p>
            <a:r>
              <a:rPr lang="en-US" dirty="0"/>
              <a:t>As we can see, out of 44 possible races, our detector was able to catch 43 of them. </a:t>
            </a:r>
          </a:p>
          <a:p>
            <a:r>
              <a:rPr lang="en-US" dirty="0"/>
              <a:t>While we did not find any cases of false positives during our evaluation. False positives can arise when the hardware counters complete exactly once cycle between accesses. For example, we use a 6-bit counter for tracking fences. This means 64 fence executions must  which is an unlikely scenarios. False negatives arise due to aliasing, either when caching </a:t>
            </a:r>
            <a:r>
              <a:rPr lang="en-US" dirty="0" err="1"/>
              <a:t>metdata</a:t>
            </a:r>
            <a:r>
              <a:rPr lang="en-US" dirty="0"/>
              <a:t>, or when keeping track of active locks. During our experiments, we found no false positives, and only one false negative. This false negative was caused by the caching of metadata, which can be tuned. In the case when the metadata was not cached, we found no false positives.</a:t>
            </a:r>
          </a:p>
        </p:txBody>
      </p:sp>
      <p:sp>
        <p:nvSpPr>
          <p:cNvPr id="4" name="Slide Number Placeholder 3"/>
          <p:cNvSpPr>
            <a:spLocks noGrp="1"/>
          </p:cNvSpPr>
          <p:nvPr>
            <p:ph type="sldNum" sz="quarter" idx="5"/>
          </p:nvPr>
        </p:nvSpPr>
        <p:spPr/>
        <p:txBody>
          <a:bodyPr/>
          <a:lstStyle/>
          <a:p>
            <a:fld id="{EB7D174E-3964-4C6F-90E6-AD4DA8E83D4E}" type="slidenum">
              <a:rPr lang="en-US" smtClean="0"/>
              <a:t>30</a:t>
            </a:fld>
            <a:endParaRPr lang="en-US"/>
          </a:p>
        </p:txBody>
      </p:sp>
    </p:spTree>
    <p:extLst>
      <p:ext uri="{BB962C8B-B14F-4D97-AF65-F5344CB8AC3E}">
        <p14:creationId xmlns:p14="http://schemas.microsoft.com/office/powerpoint/2010/main" val="29571254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worst case, </a:t>
            </a:r>
            <a:r>
              <a:rPr lang="en-US" dirty="0" err="1"/>
              <a:t>ScoRD</a:t>
            </a:r>
            <a:r>
              <a:rPr lang="en-US" dirty="0"/>
              <a:t> had an overhead of 88% (why?). In comparison graph </a:t>
            </a:r>
            <a:r>
              <a:rPr lang="en-US" dirty="0" err="1"/>
              <a:t>colouring</a:t>
            </a:r>
            <a:r>
              <a:rPr lang="en-US" dirty="0"/>
              <a:t> had …  while on average it took 35%. </a:t>
            </a:r>
          </a:p>
          <a:p>
            <a:endParaRPr lang="en-US" dirty="0"/>
          </a:p>
        </p:txBody>
      </p:sp>
      <p:sp>
        <p:nvSpPr>
          <p:cNvPr id="4" name="Slide Number Placeholder 3"/>
          <p:cNvSpPr>
            <a:spLocks noGrp="1"/>
          </p:cNvSpPr>
          <p:nvPr>
            <p:ph type="sldNum" sz="quarter" idx="5"/>
          </p:nvPr>
        </p:nvSpPr>
        <p:spPr/>
        <p:txBody>
          <a:bodyPr/>
          <a:lstStyle/>
          <a:p>
            <a:fld id="{EB7D174E-3964-4C6F-90E6-AD4DA8E83D4E}" type="slidenum">
              <a:rPr lang="en-US" smtClean="0"/>
              <a:t>31</a:t>
            </a:fld>
            <a:endParaRPr lang="en-US"/>
          </a:p>
        </p:txBody>
      </p:sp>
    </p:spTree>
    <p:extLst>
      <p:ext uri="{BB962C8B-B14F-4D97-AF65-F5344CB8AC3E}">
        <p14:creationId xmlns:p14="http://schemas.microsoft.com/office/powerpoint/2010/main" val="37323746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scoped synchronization is an important development in GPU program design, but can lead to scoped races.</a:t>
            </a:r>
          </a:p>
          <a:p>
            <a:r>
              <a:rPr lang="en-US" dirty="0"/>
              <a:t>We propose </a:t>
            </a:r>
            <a:r>
              <a:rPr lang="en-US" dirty="0" err="1"/>
              <a:t>ScoRD</a:t>
            </a:r>
            <a:r>
              <a:rPr lang="en-US" dirty="0"/>
              <a:t> as a solution to detect these races when they arise, </a:t>
            </a:r>
          </a:p>
          <a:p>
            <a:r>
              <a:rPr lang="en-US" dirty="0"/>
              <a:t>With only around 35% performance overhead, 720 bytes… low overheads.</a:t>
            </a:r>
          </a:p>
          <a:p>
            <a:endParaRPr lang="en-US" dirty="0"/>
          </a:p>
          <a:p>
            <a:r>
              <a:rPr lang="en-US" dirty="0"/>
              <a:t>In the process of this work we create </a:t>
            </a:r>
          </a:p>
          <a:p>
            <a:r>
              <a:rPr lang="en-US" dirty="0" err="1"/>
              <a:t>ScoR</a:t>
            </a:r>
            <a:r>
              <a:rPr lang="en-US" dirty="0"/>
              <a:t> provides open-source applications to further spur research in this domain.</a:t>
            </a:r>
          </a:p>
        </p:txBody>
      </p:sp>
      <p:sp>
        <p:nvSpPr>
          <p:cNvPr id="4" name="Slide Number Placeholder 3"/>
          <p:cNvSpPr>
            <a:spLocks noGrp="1"/>
          </p:cNvSpPr>
          <p:nvPr>
            <p:ph type="sldNum" sz="quarter" idx="5"/>
          </p:nvPr>
        </p:nvSpPr>
        <p:spPr/>
        <p:txBody>
          <a:bodyPr/>
          <a:lstStyle/>
          <a:p>
            <a:fld id="{EB7D174E-3964-4C6F-90E6-AD4DA8E83D4E}" type="slidenum">
              <a:rPr lang="en-US" smtClean="0"/>
              <a:t>32</a:t>
            </a:fld>
            <a:endParaRPr lang="en-US"/>
          </a:p>
        </p:txBody>
      </p:sp>
    </p:spTree>
    <p:extLst>
      <p:ext uri="{BB962C8B-B14F-4D97-AF65-F5344CB8AC3E}">
        <p14:creationId xmlns:p14="http://schemas.microsoft.com/office/powerpoint/2010/main" val="352251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u="sng" dirty="0">
                <a:solidFill>
                  <a:srgbClr val="C00000"/>
                </a:solidFill>
              </a:rPr>
              <a:t>[Most of us are familiar with multithreaded CPU programs. So we’ll start with a quick recap of that.]</a:t>
            </a:r>
          </a:p>
          <a:p>
            <a:r>
              <a:rPr lang="en-US" i="1" u="sng" dirty="0">
                <a:solidFill>
                  <a:srgbClr val="C00000"/>
                </a:solidFill>
              </a:rPr>
              <a:t>[AB: We start with a short recap of what is a race in a multithread application</a:t>
            </a:r>
            <a:r>
              <a:rPr lang="en-US" i="1" dirty="0">
                <a:solidFill>
                  <a:srgbClr val="C00000"/>
                </a:solidFill>
              </a:rPr>
              <a:t>]</a:t>
            </a:r>
          </a:p>
          <a:p>
            <a:endParaRPr lang="en-US" dirty="0"/>
          </a:p>
          <a:p>
            <a:r>
              <a:rPr lang="en-US" dirty="0"/>
              <a:t>There are two types of races that can arise in multithreaded applications. The first is when two threads concurrently write to a common memory location. As we can see, this leaves the memory location in an undefined state. The second case is when one thread is writing to a location, while another thread reads, leaving the reading thread in an undefined state. Both of these cases show what is known as a conflicting access, where two threads concurrently access a location with one of the accesses being a write.</a:t>
            </a:r>
          </a:p>
        </p:txBody>
      </p:sp>
      <p:sp>
        <p:nvSpPr>
          <p:cNvPr id="4" name="Slide Number Placeholder 3"/>
          <p:cNvSpPr>
            <a:spLocks noGrp="1"/>
          </p:cNvSpPr>
          <p:nvPr>
            <p:ph type="sldNum" sz="quarter" idx="5"/>
          </p:nvPr>
        </p:nvSpPr>
        <p:spPr/>
        <p:txBody>
          <a:bodyPr/>
          <a:lstStyle/>
          <a:p>
            <a:fld id="{EB7D174E-3964-4C6F-90E6-AD4DA8E83D4E}" type="slidenum">
              <a:rPr lang="en-US" smtClean="0"/>
              <a:t>4</a:t>
            </a:fld>
            <a:endParaRPr lang="en-US"/>
          </a:p>
        </p:txBody>
      </p:sp>
    </p:spTree>
    <p:extLst>
      <p:ext uri="{BB962C8B-B14F-4D97-AF65-F5344CB8AC3E}">
        <p14:creationId xmlns:p14="http://schemas.microsoft.com/office/powerpoint/2010/main" val="147921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such situations from arising, most multithreaded languages provide a set of synchronization operations. For example, in default execution, memory accesses by a thread can appear in a different order when viewed by other threads. By adding a fence in between such accesses, we can prevent this reordering. </a:t>
            </a:r>
            <a:br>
              <a:rPr lang="en-US" dirty="0"/>
            </a:br>
            <a:r>
              <a:rPr lang="en-US" dirty="0"/>
              <a:t>To avoid a data race between two threads, we can place barriers between the two accesses forcing the threads to synchronize at the barrier before continuing execution, avoiding a race. [AB: Mention that </a:t>
            </a:r>
          </a:p>
          <a:p>
            <a:r>
              <a:rPr lang="en-US" dirty="0"/>
              <a:t>Similarly atomic and lock operations ensure that threads involved execute their internal operations sequentially, preventing concurrent accesses.</a:t>
            </a:r>
          </a:p>
        </p:txBody>
      </p:sp>
      <p:sp>
        <p:nvSpPr>
          <p:cNvPr id="4" name="Slide Number Placeholder 3"/>
          <p:cNvSpPr>
            <a:spLocks noGrp="1"/>
          </p:cNvSpPr>
          <p:nvPr>
            <p:ph type="sldNum" sz="quarter" idx="5"/>
          </p:nvPr>
        </p:nvSpPr>
        <p:spPr/>
        <p:txBody>
          <a:bodyPr/>
          <a:lstStyle/>
          <a:p>
            <a:fld id="{EB7D174E-3964-4C6F-90E6-AD4DA8E83D4E}" type="slidenum">
              <a:rPr lang="en-US" smtClean="0"/>
              <a:t>5</a:t>
            </a:fld>
            <a:endParaRPr lang="en-US"/>
          </a:p>
        </p:txBody>
      </p:sp>
    </p:spTree>
    <p:extLst>
      <p:ext uri="{BB962C8B-B14F-4D97-AF65-F5344CB8AC3E}">
        <p14:creationId xmlns:p14="http://schemas.microsoft.com/office/powerpoint/2010/main" val="923855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u="sng" dirty="0"/>
              <a:t>GPUs designed for massive parallelism, with 100000s threads being executed, to make this massive scale tractable, they are arranged in a hierarchical fashion. Typically 32 threads are arranged. Block scope vs device scope timings. This gives you an idea of overhead you can save. </a:t>
            </a:r>
          </a:p>
          <a:p>
            <a:r>
              <a:rPr lang="en-US" i="1" u="sng" dirty="0"/>
              <a:t>[AB: Tell why arranged in a hierarchy….. Thousands of threads, intractable otherwise]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u="sng" dirty="0"/>
              <a:t>[AB: Do not be so specific about 32. Say, in NVIDIA hardware, typically 32 threads….]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u="sng" dirty="0"/>
              <a:t>[AB: Can we quote some numbers like synchronizing across entire grid can take XX nanoseconds while that across a </a:t>
            </a:r>
            <a:r>
              <a:rPr lang="en-US" i="1" u="sng" dirty="0" err="1"/>
              <a:t>threadblock</a:t>
            </a:r>
            <a:r>
              <a:rPr lang="en-US" i="1" u="sng" dirty="0"/>
              <a:t> takes only YY nanoseconds….]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u="sng" dirty="0"/>
              <a:t>[Explain much more about the GPU architecture]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u="sng" dirty="0"/>
              <a:t>So many threads communicating across L2 would be expensive. To provide high-performance synchronization, you can instead synchronize within a subset of threads.]</a:t>
            </a:r>
          </a:p>
          <a:p>
            <a:endParaRPr lang="en-US" i="1" u="sng" dirty="0"/>
          </a:p>
          <a:p>
            <a:endParaRPr lang="en-US" dirty="0"/>
          </a:p>
          <a:p>
            <a:r>
              <a:rPr lang="en-US" dirty="0"/>
              <a:t>In GPUs, both the hardware and software follow a hierarchical model. More recent GPUs may slightly differ, but this model still largely holds.</a:t>
            </a:r>
          </a:p>
          <a:p>
            <a:r>
              <a:rPr lang="en-US" dirty="0"/>
              <a:t>The smallest group of threads is known as a warp containing 32 threads, that execute in lockstep in a single SIMD Core.</a:t>
            </a:r>
          </a:p>
          <a:p>
            <a:r>
              <a:rPr lang="en-US" dirty="0"/>
              <a:t>A </a:t>
            </a:r>
            <a:r>
              <a:rPr lang="en-US" dirty="0" err="1"/>
              <a:t>threadblock</a:t>
            </a:r>
            <a:r>
              <a:rPr lang="en-US" dirty="0"/>
              <a:t> consists of many of these warps, which execute on a single streaming multiprocessor, or SM. Each of these SMs contain a scratchpad and L1 cache shared by the threads executing within the SM.</a:t>
            </a:r>
          </a:p>
          <a:p>
            <a:r>
              <a:rPr lang="en-US" dirty="0"/>
              <a:t>Even larger than this is the grid, which has around 100 thousand threads executing across the entire GPU.</a:t>
            </a:r>
          </a:p>
          <a:p>
            <a:r>
              <a:rPr lang="en-US" dirty="0"/>
              <a:t>As we can see, global synchronization across a grid can be expensive, and in many cases not needed. </a:t>
            </a:r>
          </a:p>
          <a:p>
            <a:r>
              <a:rPr lang="en-US" dirty="0"/>
              <a:t>To solve this, GPU languages provide what are known as scopes, which allow synchronization within a subset of threads.</a:t>
            </a:r>
          </a:p>
        </p:txBody>
      </p:sp>
      <p:sp>
        <p:nvSpPr>
          <p:cNvPr id="4" name="Slide Number Placeholder 3"/>
          <p:cNvSpPr>
            <a:spLocks noGrp="1"/>
          </p:cNvSpPr>
          <p:nvPr>
            <p:ph type="sldNum" sz="quarter" idx="5"/>
          </p:nvPr>
        </p:nvSpPr>
        <p:spPr/>
        <p:txBody>
          <a:bodyPr/>
          <a:lstStyle/>
          <a:p>
            <a:fld id="{EB7D174E-3964-4C6F-90E6-AD4DA8E83D4E}" type="slidenum">
              <a:rPr lang="en-US" smtClean="0"/>
              <a:t>6</a:t>
            </a:fld>
            <a:endParaRPr lang="en-US"/>
          </a:p>
        </p:txBody>
      </p:sp>
    </p:spTree>
    <p:extLst>
      <p:ext uri="{BB962C8B-B14F-4D97-AF65-F5344CB8AC3E}">
        <p14:creationId xmlns:p14="http://schemas.microsoft.com/office/powerpoint/2010/main" val="1927264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u="sng" dirty="0"/>
              <a:t>[AB: Talk about one example, say __</a:t>
            </a:r>
            <a:r>
              <a:rPr lang="en-US" i="1" u="sng" dirty="0" err="1"/>
              <a:t>threadfence</a:t>
            </a:r>
            <a:r>
              <a:rPr lang="en-US" i="1" u="sng" dirty="0"/>
              <a:t> which is the fence in CUDA can be extended with scope qualifier. Say default is device scope]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u="sng" dirty="0"/>
              <a:t>[AB: Lock takes the scope of the narrowest constituent]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u="sng" dirty="0"/>
          </a:p>
          <a:p>
            <a:endParaRPr lang="en-US" dirty="0"/>
          </a:p>
          <a:p>
            <a:endParaRPr lang="en-US" dirty="0"/>
          </a:p>
          <a:p>
            <a:r>
              <a:rPr lang="en-US" dirty="0"/>
              <a:t>Based on these scopes, CUDA provides two variants of synchronization operations, the fence and atomic.</a:t>
            </a:r>
          </a:p>
          <a:p>
            <a:r>
              <a:rPr lang="en-US" dirty="0"/>
              <a:t>The barriers that we discussed earlier, called </a:t>
            </a:r>
            <a:r>
              <a:rPr lang="en-US" dirty="0" err="1"/>
              <a:t>syncthreads</a:t>
            </a:r>
            <a:r>
              <a:rPr lang="en-US" dirty="0"/>
              <a:t>, do not have a scopes in CUDA.</a:t>
            </a:r>
          </a:p>
          <a:p>
            <a:endParaRPr lang="en-US" dirty="0"/>
          </a:p>
          <a:p>
            <a:r>
              <a:rPr lang="en-US" dirty="0"/>
              <a:t>Fences and atomics can be combined to create lock and unlock operations.</a:t>
            </a:r>
          </a:p>
          <a:p>
            <a:r>
              <a:rPr lang="en-US" dirty="0"/>
              <a:t>The lock consists of an atomic compare-and-swap followed by a </a:t>
            </a:r>
            <a:r>
              <a:rPr lang="en-US" dirty="0" err="1"/>
              <a:t>threadfence</a:t>
            </a:r>
            <a:r>
              <a:rPr lang="en-US" dirty="0"/>
              <a:t>, while the unlock consists of a fence followed by an atomic exchange. The scope of such operations is the smallest scope of the constituent fence and lock operations.</a:t>
            </a:r>
          </a:p>
        </p:txBody>
      </p:sp>
      <p:sp>
        <p:nvSpPr>
          <p:cNvPr id="4" name="Slide Number Placeholder 3"/>
          <p:cNvSpPr>
            <a:spLocks noGrp="1"/>
          </p:cNvSpPr>
          <p:nvPr>
            <p:ph type="sldNum" sz="quarter" idx="5"/>
          </p:nvPr>
        </p:nvSpPr>
        <p:spPr/>
        <p:txBody>
          <a:bodyPr/>
          <a:lstStyle/>
          <a:p>
            <a:fld id="{EB7D174E-3964-4C6F-90E6-AD4DA8E83D4E}" type="slidenum">
              <a:rPr lang="en-US" smtClean="0"/>
              <a:t>7</a:t>
            </a:fld>
            <a:endParaRPr lang="en-US"/>
          </a:p>
        </p:txBody>
      </p:sp>
    </p:spTree>
    <p:extLst>
      <p:ext uri="{BB962C8B-B14F-4D97-AF65-F5344CB8AC3E}">
        <p14:creationId xmlns:p14="http://schemas.microsoft.com/office/powerpoint/2010/main" val="2329739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see how scoped synchronization can help improve performance when used appropriately.</a:t>
            </a:r>
          </a:p>
          <a:p>
            <a:r>
              <a:rPr lang="en-US" dirty="0"/>
              <a:t>Let us take two threads belonging to the same </a:t>
            </a:r>
            <a:r>
              <a:rPr lang="en-US" dirty="0" err="1"/>
              <a:t>threadblock</a:t>
            </a:r>
            <a:r>
              <a:rPr lang="en-US" dirty="0"/>
              <a:t>. Since they are in the same </a:t>
            </a:r>
            <a:r>
              <a:rPr lang="en-US" dirty="0" err="1"/>
              <a:t>threadblock</a:t>
            </a:r>
            <a:r>
              <a:rPr lang="en-US" dirty="0"/>
              <a:t> they would execute on the same SM.</a:t>
            </a:r>
          </a:p>
          <a:p>
            <a:r>
              <a:rPr lang="en-US" dirty="0"/>
              <a:t>The producer thread creates a data item, then synchronizes using device scope.</a:t>
            </a:r>
          </a:p>
          <a:p>
            <a:r>
              <a:rPr lang="en-US" dirty="0"/>
              <a:t>The consumer thread then synchronizes using device scope as well, then accesses the data item.</a:t>
            </a:r>
          </a:p>
          <a:p>
            <a:r>
              <a:rPr lang="en-US" dirty="0"/>
              <a:t>As the two threads are on the same SM, this is unnecessary.</a:t>
            </a:r>
          </a:p>
          <a:p>
            <a:r>
              <a:rPr lang="en-US" dirty="0"/>
              <a:t>Instead they can synchronize using block scope using the intermediate L1 cache, reducing the performance overhead.</a:t>
            </a:r>
          </a:p>
        </p:txBody>
      </p:sp>
      <p:sp>
        <p:nvSpPr>
          <p:cNvPr id="4" name="Slide Number Placeholder 3"/>
          <p:cNvSpPr>
            <a:spLocks noGrp="1"/>
          </p:cNvSpPr>
          <p:nvPr>
            <p:ph type="sldNum" sz="quarter" idx="5"/>
          </p:nvPr>
        </p:nvSpPr>
        <p:spPr/>
        <p:txBody>
          <a:bodyPr/>
          <a:lstStyle/>
          <a:p>
            <a:fld id="{EB7D174E-3964-4C6F-90E6-AD4DA8E83D4E}" type="slidenum">
              <a:rPr lang="en-US" smtClean="0"/>
              <a:t>8</a:t>
            </a:fld>
            <a:endParaRPr lang="en-US"/>
          </a:p>
        </p:txBody>
      </p:sp>
    </p:spTree>
    <p:extLst>
      <p:ext uri="{BB962C8B-B14F-4D97-AF65-F5344CB8AC3E}">
        <p14:creationId xmlns:p14="http://schemas.microsoft.com/office/powerpoint/2010/main" val="41089353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assume the two threads are executing in different thread blocks, meaning they may be scheduled in different SMs.</a:t>
            </a:r>
          </a:p>
          <a:p>
            <a:r>
              <a:rPr lang="en-US" dirty="0"/>
              <a:t>The producer threads creates a data item, then synchronizes using block scope.</a:t>
            </a:r>
          </a:p>
          <a:p>
            <a:r>
              <a:rPr lang="en-US" dirty="0"/>
              <a:t>Following this, the consumer synchronizes using device scope.</a:t>
            </a:r>
          </a:p>
          <a:p>
            <a:r>
              <a:rPr lang="en-US" dirty="0"/>
              <a:t>As they do not reside in the SM, the scope of the synchronization of the producer is insufficient, causing a scoped race.</a:t>
            </a:r>
          </a:p>
          <a:p>
            <a:r>
              <a:rPr lang="en-US" dirty="0"/>
              <a:t>In short, a scoped race occurs when intending communicating threads do not synchronize using scopes that include both. </a:t>
            </a:r>
          </a:p>
        </p:txBody>
      </p:sp>
      <p:sp>
        <p:nvSpPr>
          <p:cNvPr id="4" name="Slide Number Placeholder 3"/>
          <p:cNvSpPr>
            <a:spLocks noGrp="1"/>
          </p:cNvSpPr>
          <p:nvPr>
            <p:ph type="sldNum" sz="quarter" idx="5"/>
          </p:nvPr>
        </p:nvSpPr>
        <p:spPr/>
        <p:txBody>
          <a:bodyPr/>
          <a:lstStyle/>
          <a:p>
            <a:fld id="{EB7D174E-3964-4C6F-90E6-AD4DA8E83D4E}" type="slidenum">
              <a:rPr lang="en-US" smtClean="0"/>
              <a:t>9</a:t>
            </a:fld>
            <a:endParaRPr lang="en-US"/>
          </a:p>
        </p:txBody>
      </p:sp>
    </p:spTree>
    <p:extLst>
      <p:ext uri="{BB962C8B-B14F-4D97-AF65-F5344CB8AC3E}">
        <p14:creationId xmlns:p14="http://schemas.microsoft.com/office/powerpoint/2010/main" val="347777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7335C-964B-42A1-9539-5855DD593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0D6D02-96D0-4B3C-A1F3-17A94B43D6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BDCB5E-DBE6-4ABA-8C1E-0DDE138685AB}"/>
              </a:ext>
            </a:extLst>
          </p:cNvPr>
          <p:cNvSpPr>
            <a:spLocks noGrp="1"/>
          </p:cNvSpPr>
          <p:nvPr>
            <p:ph type="dt" sz="half" idx="10"/>
          </p:nvPr>
        </p:nvSpPr>
        <p:spPr/>
        <p:txBody>
          <a:bodyPr/>
          <a:lstStyle/>
          <a:p>
            <a:fld id="{18E43633-6555-4D6E-9F94-ED8323151303}" type="datetime1">
              <a:rPr lang="en-US" smtClean="0"/>
              <a:t>4/24/2022</a:t>
            </a:fld>
            <a:endParaRPr lang="en-US"/>
          </a:p>
        </p:txBody>
      </p:sp>
      <p:sp>
        <p:nvSpPr>
          <p:cNvPr id="5" name="Footer Placeholder 4">
            <a:extLst>
              <a:ext uri="{FF2B5EF4-FFF2-40B4-BE49-F238E27FC236}">
                <a16:creationId xmlns:a16="http://schemas.microsoft.com/office/drawing/2014/main" id="{659FDB57-CE62-44D9-A5A7-B55DFF4A2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E7C5-D467-4E50-B11B-34143C3E510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472419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B589-774F-44E5-BAC0-81E3B40D5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4D6A7C-59C0-470E-883E-A1614348C9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F4291-3CB1-4988-91F0-4AE787709A02}"/>
              </a:ext>
            </a:extLst>
          </p:cNvPr>
          <p:cNvSpPr>
            <a:spLocks noGrp="1"/>
          </p:cNvSpPr>
          <p:nvPr>
            <p:ph type="dt" sz="half" idx="10"/>
          </p:nvPr>
        </p:nvSpPr>
        <p:spPr/>
        <p:txBody>
          <a:bodyPr/>
          <a:lstStyle/>
          <a:p>
            <a:fld id="{9939CCF0-24DC-43C1-A2D0-42C31A1DFF3E}" type="datetime1">
              <a:rPr lang="en-US" smtClean="0"/>
              <a:t>4/24/2022</a:t>
            </a:fld>
            <a:endParaRPr lang="en-US"/>
          </a:p>
        </p:txBody>
      </p:sp>
      <p:sp>
        <p:nvSpPr>
          <p:cNvPr id="5" name="Footer Placeholder 4">
            <a:extLst>
              <a:ext uri="{FF2B5EF4-FFF2-40B4-BE49-F238E27FC236}">
                <a16:creationId xmlns:a16="http://schemas.microsoft.com/office/drawing/2014/main" id="{23E9851C-EAAD-41C1-8AE2-9C1B99E40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4FC25E-56AC-43E9-89FF-D5FDE8CCD731}"/>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29058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0AE56-0A2B-401F-806C-1574886904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AB6784-148B-47D0-922F-098355BF09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60D1CA-B0E7-44D8-8A37-D4066ACBBF83}"/>
              </a:ext>
            </a:extLst>
          </p:cNvPr>
          <p:cNvSpPr>
            <a:spLocks noGrp="1"/>
          </p:cNvSpPr>
          <p:nvPr>
            <p:ph type="dt" sz="half" idx="10"/>
          </p:nvPr>
        </p:nvSpPr>
        <p:spPr/>
        <p:txBody>
          <a:bodyPr/>
          <a:lstStyle/>
          <a:p>
            <a:fld id="{9D0999AF-2B84-42A6-9DEB-A5D308CE1623}" type="datetime1">
              <a:rPr lang="en-US" smtClean="0"/>
              <a:t>4/24/2022</a:t>
            </a:fld>
            <a:endParaRPr lang="en-US"/>
          </a:p>
        </p:txBody>
      </p:sp>
      <p:sp>
        <p:nvSpPr>
          <p:cNvPr id="5" name="Footer Placeholder 4">
            <a:extLst>
              <a:ext uri="{FF2B5EF4-FFF2-40B4-BE49-F238E27FC236}">
                <a16:creationId xmlns:a16="http://schemas.microsoft.com/office/drawing/2014/main" id="{FF051927-4E08-4536-9170-2A6D5FF75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CB515-899B-4B72-B877-653021A349E0}"/>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688833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A7AB4-8EBC-43E6-9D69-CD2DA1C8DFB4}"/>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A31A2517-FCB4-4D88-80FC-438B5D87C0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00346-3D9D-4AF9-A052-2414BBEFDD47}"/>
              </a:ext>
            </a:extLst>
          </p:cNvPr>
          <p:cNvSpPr>
            <a:spLocks noGrp="1"/>
          </p:cNvSpPr>
          <p:nvPr>
            <p:ph type="dt" sz="half" idx="10"/>
          </p:nvPr>
        </p:nvSpPr>
        <p:spPr/>
        <p:txBody>
          <a:bodyPr/>
          <a:lstStyle/>
          <a:p>
            <a:fld id="{C8BA3C72-998C-4119-82F9-9D870980C92D}" type="datetime1">
              <a:rPr lang="en-US" smtClean="0"/>
              <a:t>4/24/2022</a:t>
            </a:fld>
            <a:endParaRPr lang="en-US"/>
          </a:p>
        </p:txBody>
      </p:sp>
      <p:sp>
        <p:nvSpPr>
          <p:cNvPr id="5" name="Footer Placeholder 4">
            <a:extLst>
              <a:ext uri="{FF2B5EF4-FFF2-40B4-BE49-F238E27FC236}">
                <a16:creationId xmlns:a16="http://schemas.microsoft.com/office/drawing/2014/main" id="{623ACC4A-E4BD-461A-8291-C1DB00859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F05F2-113C-4AEF-996E-1CD11623AED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349572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FA4B-353A-462B-98C9-F553526BB2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C630B-6073-4410-BF35-FF06B98B1C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370B54-0049-48AF-B2F6-BE6A9DF75EB1}"/>
              </a:ext>
            </a:extLst>
          </p:cNvPr>
          <p:cNvSpPr>
            <a:spLocks noGrp="1"/>
          </p:cNvSpPr>
          <p:nvPr>
            <p:ph type="dt" sz="half" idx="10"/>
          </p:nvPr>
        </p:nvSpPr>
        <p:spPr/>
        <p:txBody>
          <a:bodyPr/>
          <a:lstStyle/>
          <a:p>
            <a:fld id="{1BD03032-C44A-4B38-A8DD-57E19064271B}" type="datetime1">
              <a:rPr lang="en-US" smtClean="0"/>
              <a:t>4/24/2022</a:t>
            </a:fld>
            <a:endParaRPr lang="en-US"/>
          </a:p>
        </p:txBody>
      </p:sp>
      <p:sp>
        <p:nvSpPr>
          <p:cNvPr id="5" name="Footer Placeholder 4">
            <a:extLst>
              <a:ext uri="{FF2B5EF4-FFF2-40B4-BE49-F238E27FC236}">
                <a16:creationId xmlns:a16="http://schemas.microsoft.com/office/drawing/2014/main" id="{9F6D132F-7EEC-45D7-9EE7-5F6DEA7A9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29DAE-BDAA-44EF-8623-5542AA28BBFB}"/>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535482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B52A-53E8-4E45-A103-A816993A69CE}"/>
              </a:ext>
            </a:extLst>
          </p:cNvPr>
          <p:cNvSpPr>
            <a:spLocks noGrp="1"/>
          </p:cNvSpPr>
          <p:nvPr>
            <p:ph type="title"/>
          </p:nvPr>
        </p:nvSpPr>
        <p:spPr/>
        <p:txBody>
          <a:bodyPr/>
          <a:lstStyle>
            <a:lvl1pPr algn="ctr">
              <a:defRPr>
                <a:solidFill>
                  <a:srgbClr val="000088"/>
                </a:solidFill>
                <a:latin typeface="Verdana" panose="020B0604030504040204" pitchFamily="34" charset="0"/>
                <a:ea typeface="Verdana" panose="020B060403050404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7994E8BD-8F05-42A9-904B-87B374EB77DE}"/>
              </a:ext>
            </a:extLst>
          </p:cNvPr>
          <p:cNvSpPr>
            <a:spLocks noGrp="1"/>
          </p:cNvSpPr>
          <p:nvPr>
            <p:ph sz="half" idx="1"/>
          </p:nvPr>
        </p:nvSpPr>
        <p:spPr>
          <a:xfrm>
            <a:off x="838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C9446-6984-44D3-8DBA-27EACD932E8F}"/>
              </a:ext>
            </a:extLst>
          </p:cNvPr>
          <p:cNvSpPr>
            <a:spLocks noGrp="1"/>
          </p:cNvSpPr>
          <p:nvPr>
            <p:ph sz="half" idx="2"/>
          </p:nvPr>
        </p:nvSpPr>
        <p:spPr>
          <a:xfrm>
            <a:off x="6172200" y="1825625"/>
            <a:ext cx="5181600" cy="4351338"/>
          </a:xfrm>
        </p:spPr>
        <p:txBody>
          <a:bodyPr/>
          <a:lstStyle>
            <a:lvl1pPr>
              <a:defRPr>
                <a:solidFill>
                  <a:srgbClr val="000088"/>
                </a:solidFill>
              </a:defRPr>
            </a:lvl1pPr>
            <a:lvl2pPr>
              <a:defRPr>
                <a:solidFill>
                  <a:srgbClr val="000088"/>
                </a:solidFill>
              </a:defRPr>
            </a:lvl2pPr>
            <a:lvl3pPr>
              <a:defRPr>
                <a:solidFill>
                  <a:srgbClr val="000088"/>
                </a:solidFill>
              </a:defRPr>
            </a:lvl3pPr>
            <a:lvl4pPr>
              <a:defRPr>
                <a:solidFill>
                  <a:srgbClr val="000088"/>
                </a:solidFill>
              </a:defRPr>
            </a:lvl4pPr>
            <a:lvl5pPr>
              <a:defRPr>
                <a:solidFill>
                  <a:srgbClr val="00008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C76D24-5A59-4350-B074-E6D7C047138D}"/>
              </a:ext>
            </a:extLst>
          </p:cNvPr>
          <p:cNvSpPr>
            <a:spLocks noGrp="1"/>
          </p:cNvSpPr>
          <p:nvPr>
            <p:ph type="dt" sz="half" idx="10"/>
          </p:nvPr>
        </p:nvSpPr>
        <p:spPr/>
        <p:txBody>
          <a:bodyPr/>
          <a:lstStyle/>
          <a:p>
            <a:fld id="{C8B944C3-DF01-497C-8DD6-605ABFF461F3}" type="datetime1">
              <a:rPr lang="en-US" smtClean="0"/>
              <a:t>4/24/2022</a:t>
            </a:fld>
            <a:endParaRPr lang="en-US"/>
          </a:p>
        </p:txBody>
      </p:sp>
      <p:sp>
        <p:nvSpPr>
          <p:cNvPr id="6" name="Footer Placeholder 5">
            <a:extLst>
              <a:ext uri="{FF2B5EF4-FFF2-40B4-BE49-F238E27FC236}">
                <a16:creationId xmlns:a16="http://schemas.microsoft.com/office/drawing/2014/main" id="{7951B8EC-B7CF-494B-B6F7-40F60232F0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FF5D9-7242-4161-81AD-F237964768D8}"/>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420022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DFF80-AB04-4B7D-B528-34C5A928DE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6C13D8-F030-4274-A8D2-8B0291A60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1CF5CC-5813-484A-AE03-68D6249CBD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CD17F2-315F-48F7-97B1-195D2B949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468551-20E5-4673-BB75-E0BFE281E2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11514-DA1B-411A-B6FF-30BCF4EA7294}"/>
              </a:ext>
            </a:extLst>
          </p:cNvPr>
          <p:cNvSpPr>
            <a:spLocks noGrp="1"/>
          </p:cNvSpPr>
          <p:nvPr>
            <p:ph type="dt" sz="half" idx="10"/>
          </p:nvPr>
        </p:nvSpPr>
        <p:spPr/>
        <p:txBody>
          <a:bodyPr/>
          <a:lstStyle/>
          <a:p>
            <a:fld id="{082B890C-1B7C-49B3-BDAE-C12C81B203BC}" type="datetime1">
              <a:rPr lang="en-US" smtClean="0"/>
              <a:t>4/24/2022</a:t>
            </a:fld>
            <a:endParaRPr lang="en-US"/>
          </a:p>
        </p:txBody>
      </p:sp>
      <p:sp>
        <p:nvSpPr>
          <p:cNvPr id="8" name="Footer Placeholder 7">
            <a:extLst>
              <a:ext uri="{FF2B5EF4-FFF2-40B4-BE49-F238E27FC236}">
                <a16:creationId xmlns:a16="http://schemas.microsoft.com/office/drawing/2014/main" id="{46DB893A-4E10-4F15-B4AF-E32647C105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883170-5873-4B9E-A738-030557B8A7C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95054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7AFCF-C156-42B5-9129-0830FFBEBD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429CFF-7FE6-4D00-85A8-FECA22DC03CE}"/>
              </a:ext>
            </a:extLst>
          </p:cNvPr>
          <p:cNvSpPr>
            <a:spLocks noGrp="1"/>
          </p:cNvSpPr>
          <p:nvPr>
            <p:ph type="dt" sz="half" idx="10"/>
          </p:nvPr>
        </p:nvSpPr>
        <p:spPr/>
        <p:txBody>
          <a:bodyPr/>
          <a:lstStyle/>
          <a:p>
            <a:fld id="{09F07675-95F8-4E67-9A73-DB20B7296E6C}" type="datetime1">
              <a:rPr lang="en-US" smtClean="0"/>
              <a:t>4/24/2022</a:t>
            </a:fld>
            <a:endParaRPr lang="en-US"/>
          </a:p>
        </p:txBody>
      </p:sp>
      <p:sp>
        <p:nvSpPr>
          <p:cNvPr id="4" name="Footer Placeholder 3">
            <a:extLst>
              <a:ext uri="{FF2B5EF4-FFF2-40B4-BE49-F238E27FC236}">
                <a16:creationId xmlns:a16="http://schemas.microsoft.com/office/drawing/2014/main" id="{BD8D4379-90B3-4B7B-8536-346ADD5E92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019D5B-E54D-42C2-B3EF-CB2CE7F74A06}"/>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135450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016EB3-2F16-4898-985A-87957FB8A423}"/>
              </a:ext>
            </a:extLst>
          </p:cNvPr>
          <p:cNvSpPr>
            <a:spLocks noGrp="1"/>
          </p:cNvSpPr>
          <p:nvPr>
            <p:ph type="dt" sz="half" idx="10"/>
          </p:nvPr>
        </p:nvSpPr>
        <p:spPr/>
        <p:txBody>
          <a:bodyPr/>
          <a:lstStyle/>
          <a:p>
            <a:fld id="{68EB462B-232F-4645-B566-331737155E10}" type="datetime1">
              <a:rPr lang="en-US" smtClean="0"/>
              <a:t>4/24/2022</a:t>
            </a:fld>
            <a:endParaRPr lang="en-US"/>
          </a:p>
        </p:txBody>
      </p:sp>
      <p:sp>
        <p:nvSpPr>
          <p:cNvPr id="3" name="Footer Placeholder 2">
            <a:extLst>
              <a:ext uri="{FF2B5EF4-FFF2-40B4-BE49-F238E27FC236}">
                <a16:creationId xmlns:a16="http://schemas.microsoft.com/office/drawing/2014/main" id="{743A9FD2-5377-4C32-B77B-D43A5DC186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F733B9-9507-42E1-95E2-A53FDB7B7A9F}"/>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59730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E9081-5F67-4E45-9429-325DE7385A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4E0619-A4C3-41A5-A4B5-A317638E8D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151671-B1C6-4CA6-BA60-EA31168B7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C33B8C-14E6-45D3-B5B0-C463A2F07DAA}"/>
              </a:ext>
            </a:extLst>
          </p:cNvPr>
          <p:cNvSpPr>
            <a:spLocks noGrp="1"/>
          </p:cNvSpPr>
          <p:nvPr>
            <p:ph type="dt" sz="half" idx="10"/>
          </p:nvPr>
        </p:nvSpPr>
        <p:spPr/>
        <p:txBody>
          <a:bodyPr/>
          <a:lstStyle/>
          <a:p>
            <a:fld id="{A043B799-F814-4A06-BCA6-4113EEF34EFA}" type="datetime1">
              <a:rPr lang="en-US" smtClean="0"/>
              <a:t>4/24/2022</a:t>
            </a:fld>
            <a:endParaRPr lang="en-US"/>
          </a:p>
        </p:txBody>
      </p:sp>
      <p:sp>
        <p:nvSpPr>
          <p:cNvPr id="6" name="Footer Placeholder 5">
            <a:extLst>
              <a:ext uri="{FF2B5EF4-FFF2-40B4-BE49-F238E27FC236}">
                <a16:creationId xmlns:a16="http://schemas.microsoft.com/office/drawing/2014/main" id="{3A5DE750-7957-4CC9-B989-549548A59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F2926-DFDB-4B05-8BC0-9F2B219697BD}"/>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26387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95DF6-7061-4A64-A8DF-D6C8647C6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A9F466-A348-454E-99BF-8483E0289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20EC92-A0BD-431E-A1A8-FFE38E997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77137E-02C5-4EBD-9D1A-54F018C184F0}"/>
              </a:ext>
            </a:extLst>
          </p:cNvPr>
          <p:cNvSpPr>
            <a:spLocks noGrp="1"/>
          </p:cNvSpPr>
          <p:nvPr>
            <p:ph type="dt" sz="half" idx="10"/>
          </p:nvPr>
        </p:nvSpPr>
        <p:spPr/>
        <p:txBody>
          <a:bodyPr/>
          <a:lstStyle/>
          <a:p>
            <a:fld id="{C34534D7-7C32-4D68-AED1-2B886CC20B2E}" type="datetime1">
              <a:rPr lang="en-US" smtClean="0"/>
              <a:t>4/24/2022</a:t>
            </a:fld>
            <a:endParaRPr lang="en-US"/>
          </a:p>
        </p:txBody>
      </p:sp>
      <p:sp>
        <p:nvSpPr>
          <p:cNvPr id="6" name="Footer Placeholder 5">
            <a:extLst>
              <a:ext uri="{FF2B5EF4-FFF2-40B4-BE49-F238E27FC236}">
                <a16:creationId xmlns:a16="http://schemas.microsoft.com/office/drawing/2014/main" id="{DABCC1C9-C5AA-441F-A7B9-D550178FD4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CC116C-5840-46EC-98A5-E2DD754C4334}"/>
              </a:ext>
            </a:extLst>
          </p:cNvPr>
          <p:cNvSpPr>
            <a:spLocks noGrp="1"/>
          </p:cNvSpPr>
          <p:nvPr>
            <p:ph type="sldNum" sz="quarter" idx="12"/>
          </p:nvPr>
        </p:nvSpPr>
        <p:spPr/>
        <p:txBody>
          <a:bodyPr/>
          <a:lstStyle/>
          <a:p>
            <a:fld id="{54A9233F-6CA2-476F-8FB8-EFB5D52F48CF}" type="slidenum">
              <a:rPr lang="en-US" smtClean="0"/>
              <a:t>‹#›</a:t>
            </a:fld>
            <a:endParaRPr lang="en-US"/>
          </a:p>
        </p:txBody>
      </p:sp>
    </p:spTree>
    <p:extLst>
      <p:ext uri="{BB962C8B-B14F-4D97-AF65-F5344CB8AC3E}">
        <p14:creationId xmlns:p14="http://schemas.microsoft.com/office/powerpoint/2010/main" val="40438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795BF2-0BD8-4DED-8762-EAB5BA0FE3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C0B9E1-4864-4A05-BEBD-59E5D84A4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DECA7-4AE6-496A-B14C-2227233F16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2E0621-9D1B-43DB-8F34-5D4FFF132815}" type="datetime1">
              <a:rPr lang="en-US" smtClean="0"/>
              <a:t>4/24/2022</a:t>
            </a:fld>
            <a:endParaRPr lang="en-US"/>
          </a:p>
        </p:txBody>
      </p:sp>
      <p:sp>
        <p:nvSpPr>
          <p:cNvPr id="5" name="Footer Placeholder 4">
            <a:extLst>
              <a:ext uri="{FF2B5EF4-FFF2-40B4-BE49-F238E27FC236}">
                <a16:creationId xmlns:a16="http://schemas.microsoft.com/office/drawing/2014/main" id="{0028EB8B-D532-49A9-9BA1-A8B22C9DC3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10C683-766F-4DC4-BE86-BDBA7E664D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A9233F-6CA2-476F-8FB8-EFB5D52F48CF}" type="slidenum">
              <a:rPr lang="en-US" smtClean="0"/>
              <a:t>‹#›</a:t>
            </a:fld>
            <a:endParaRPr lang="en-US"/>
          </a:p>
        </p:txBody>
      </p:sp>
    </p:spTree>
    <p:extLst>
      <p:ext uri="{BB962C8B-B14F-4D97-AF65-F5344CB8AC3E}">
        <p14:creationId xmlns:p14="http://schemas.microsoft.com/office/powerpoint/2010/main" val="104659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lnSpc>
          <a:spcPct val="90000"/>
        </a:lnSpc>
        <a:spcBef>
          <a:spcPct val="0"/>
        </a:spcBef>
        <a:buNone/>
        <a:defRPr sz="4000" kern="1200">
          <a:solidFill>
            <a:srgbClr val="000088"/>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008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0088"/>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00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0088"/>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11.xml"/><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12.xml"/><Relationship Id="rId5" Type="http://schemas.openxmlformats.org/officeDocument/2006/relationships/image" Target="../media/image13.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14.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6.jpg"/><Relationship Id="rId5" Type="http://schemas.openxmlformats.org/officeDocument/2006/relationships/image" Target="../media/image12.jp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hyperlink" Target="https://www.github.com/csl-iisc/ScoRD"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hyperlink" Target="https://www.github.com/csl-iisc/ScoR/"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chart" Target="../charts/char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notesSlide" Target="../notesSlides/notesSlide6.xml"/><Relationship Id="rId7" Type="http://schemas.openxmlformats.org/officeDocument/2006/relationships/image" Target="../media/image5.jpg"/><Relationship Id="rId2" Type="http://schemas.openxmlformats.org/officeDocument/2006/relationships/slideLayout" Target="../slideLayouts/slideLayout4.xml"/><Relationship Id="rId1" Type="http://schemas.openxmlformats.org/officeDocument/2006/relationships/tags" Target="../tags/tag4.xml"/><Relationship Id="rId6" Type="http://schemas.openxmlformats.org/officeDocument/2006/relationships/image" Target="../media/image4.jpg"/><Relationship Id="rId5" Type="http://schemas.openxmlformats.org/officeDocument/2006/relationships/image" Target="../media/image3.jp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jp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B8C13B8-9F73-4972-928C-FDD9B3887B58}"/>
              </a:ext>
            </a:extLst>
          </p:cNvPr>
          <p:cNvSpPr/>
          <p:nvPr/>
        </p:nvSpPr>
        <p:spPr>
          <a:xfrm>
            <a:off x="981512" y="1710219"/>
            <a:ext cx="9717248" cy="1938992"/>
          </a:xfrm>
          <a:prstGeom prst="rect">
            <a:avLst/>
          </a:prstGeom>
          <a:noFill/>
        </p:spPr>
        <p:txBody>
          <a:bodyPr wrap="square" lIns="91440" tIns="45720" rIns="91440" bIns="45720">
            <a:spAutoFit/>
          </a:bodyPr>
          <a:lstStyle/>
          <a:p>
            <a:pPr algn="ctr"/>
            <a:r>
              <a:rPr lang="en-US" sz="6000" cap="none" spc="0" dirty="0" err="1">
                <a:ln w="0"/>
                <a:solidFill>
                  <a:srgbClr val="000088"/>
                </a:solidFill>
                <a:effectLst>
                  <a:outerShdw blurRad="38100" dist="19050" dir="2700000" algn="tl" rotWithShape="0">
                    <a:schemeClr val="dk1">
                      <a:alpha val="40000"/>
                    </a:schemeClr>
                  </a:outerShdw>
                </a:effectLst>
              </a:rPr>
              <a:t>ScoRD</a:t>
            </a:r>
            <a:r>
              <a:rPr lang="en-US" sz="6000" cap="none" spc="0" dirty="0">
                <a:ln w="0"/>
                <a:solidFill>
                  <a:srgbClr val="000088"/>
                </a:solidFill>
                <a:effectLst>
                  <a:outerShdw blurRad="38100" dist="19050" dir="2700000" algn="tl" rotWithShape="0">
                    <a:schemeClr val="dk1">
                      <a:alpha val="40000"/>
                    </a:schemeClr>
                  </a:outerShdw>
                </a:effectLst>
              </a:rPr>
              <a:t>: A Scoped Race </a:t>
            </a:r>
          </a:p>
          <a:p>
            <a:pPr algn="ctr"/>
            <a:r>
              <a:rPr lang="en-US" sz="6000" cap="none" spc="0" dirty="0">
                <a:ln w="0"/>
                <a:solidFill>
                  <a:srgbClr val="000088"/>
                </a:solidFill>
                <a:effectLst>
                  <a:outerShdw blurRad="38100" dist="19050" dir="2700000" algn="tl" rotWithShape="0">
                    <a:schemeClr val="dk1">
                      <a:alpha val="40000"/>
                    </a:schemeClr>
                  </a:outerShdw>
                </a:effectLst>
              </a:rPr>
              <a:t>Detector for GPUs</a:t>
            </a:r>
          </a:p>
        </p:txBody>
      </p:sp>
      <p:cxnSp>
        <p:nvCxnSpPr>
          <p:cNvPr id="8" name="Straight Connector 7">
            <a:extLst>
              <a:ext uri="{FF2B5EF4-FFF2-40B4-BE49-F238E27FC236}">
                <a16:creationId xmlns:a16="http://schemas.microsoft.com/office/drawing/2014/main" id="{E45F3499-B855-4C44-93E3-B2E1978EB013}"/>
              </a:ext>
            </a:extLst>
          </p:cNvPr>
          <p:cNvCxnSpPr>
            <a:cxnSpLocks/>
          </p:cNvCxnSpPr>
          <p:nvPr/>
        </p:nvCxnSpPr>
        <p:spPr>
          <a:xfrm>
            <a:off x="3054350" y="3678682"/>
            <a:ext cx="5465534" cy="0"/>
          </a:xfrm>
          <a:prstGeom prst="line">
            <a:avLst/>
          </a:prstGeom>
          <a:ln w="44450" cmpd="dbl">
            <a:solidFill>
              <a:schemeClr val="tx1"/>
            </a:solidFill>
            <a:prstDash val="solid"/>
          </a:ln>
        </p:spPr>
        <p:style>
          <a:lnRef idx="1">
            <a:schemeClr val="accent1"/>
          </a:lnRef>
          <a:fillRef idx="0">
            <a:schemeClr val="accent1"/>
          </a:fillRef>
          <a:effectRef idx="0">
            <a:schemeClr val="accent1"/>
          </a:effectRef>
          <a:fontRef idx="minor">
            <a:schemeClr val="tx1"/>
          </a:fontRef>
        </p:style>
      </p:cxnSp>
      <p:sp>
        <p:nvSpPr>
          <p:cNvPr id="10" name="Subtitle 9">
            <a:extLst>
              <a:ext uri="{FF2B5EF4-FFF2-40B4-BE49-F238E27FC236}">
                <a16:creationId xmlns:a16="http://schemas.microsoft.com/office/drawing/2014/main" id="{95D2CA68-6C97-443A-AE5C-7F12E094264C}"/>
              </a:ext>
            </a:extLst>
          </p:cNvPr>
          <p:cNvSpPr>
            <a:spLocks noGrp="1"/>
          </p:cNvSpPr>
          <p:nvPr>
            <p:ph type="subTitle" idx="1"/>
          </p:nvPr>
        </p:nvSpPr>
        <p:spPr>
          <a:xfrm>
            <a:off x="1473666" y="4629257"/>
            <a:ext cx="9717248" cy="1106713"/>
          </a:xfrm>
        </p:spPr>
        <p:txBody>
          <a:bodyPr>
            <a:normAutofit/>
          </a:bodyPr>
          <a:lstStyle/>
          <a:p>
            <a:r>
              <a:rPr lang="en-US" sz="3600" u="sng" dirty="0">
                <a:ln w="19050">
                  <a:noFill/>
                </a:ln>
              </a:rPr>
              <a:t>Aditya K. Kamath</a:t>
            </a:r>
            <a:r>
              <a:rPr lang="en-US" sz="3600" dirty="0">
                <a:ln w="19050">
                  <a:noFill/>
                </a:ln>
              </a:rPr>
              <a:t>, Alvin A. George, </a:t>
            </a:r>
            <a:r>
              <a:rPr lang="en-US" sz="3600" dirty="0" err="1">
                <a:ln w="19050">
                  <a:noFill/>
                </a:ln>
              </a:rPr>
              <a:t>Arkaprava</a:t>
            </a:r>
            <a:r>
              <a:rPr lang="en-US" sz="3600" dirty="0">
                <a:ln w="19050">
                  <a:noFill/>
                </a:ln>
              </a:rPr>
              <a:t> </a:t>
            </a:r>
            <a:r>
              <a:rPr lang="en-US" sz="3600" dirty="0" err="1">
                <a:ln w="19050">
                  <a:noFill/>
                </a:ln>
              </a:rPr>
              <a:t>Basu</a:t>
            </a:r>
            <a:endParaRPr lang="en-US" sz="3600" dirty="0">
              <a:ln w="19050">
                <a:noFill/>
              </a:ln>
            </a:endParaRPr>
          </a:p>
        </p:txBody>
      </p:sp>
    </p:spTree>
    <p:extLst>
      <p:ext uri="{BB962C8B-B14F-4D97-AF65-F5344CB8AC3E}">
        <p14:creationId xmlns:p14="http://schemas.microsoft.com/office/powerpoint/2010/main" val="594824436"/>
      </p:ext>
    </p:extLst>
  </p:cSld>
  <p:clrMapOvr>
    <a:masterClrMapping/>
  </p:clrMapOvr>
  <mc:AlternateContent xmlns:mc="http://schemas.openxmlformats.org/markup-compatibility/2006" xmlns:p14="http://schemas.microsoft.com/office/powerpoint/2010/main">
    <mc:Choice Requires="p14">
      <p:transition spd="slow" p14:dur="2000" advTm="6524"/>
    </mc:Choice>
    <mc:Fallback xmlns="">
      <p:transition spd="slow" advTm="652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Arrow Connector 50">
            <a:extLst>
              <a:ext uri="{FF2B5EF4-FFF2-40B4-BE49-F238E27FC236}">
                <a16:creationId xmlns:a16="http://schemas.microsoft.com/office/drawing/2014/main" id="{29FD2C53-5453-4976-BB9D-835EB0BBDF0B}"/>
              </a:ext>
            </a:extLst>
          </p:cNvPr>
          <p:cNvCxnSpPr>
            <a:cxnSpLocks/>
          </p:cNvCxnSpPr>
          <p:nvPr/>
        </p:nvCxnSpPr>
        <p:spPr>
          <a:xfrm flipH="1" flipV="1">
            <a:off x="6696181" y="3762822"/>
            <a:ext cx="9261" cy="1141431"/>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78E3BAC-B60E-4F1F-824A-E39EC4B6B11D}"/>
              </a:ext>
            </a:extLst>
          </p:cNvPr>
          <p:cNvSpPr txBox="1"/>
          <p:nvPr/>
        </p:nvSpPr>
        <p:spPr>
          <a:xfrm>
            <a:off x="6738126" y="4010371"/>
            <a:ext cx="798937" cy="707886"/>
          </a:xfrm>
          <a:prstGeom prst="rect">
            <a:avLst/>
          </a:prstGeom>
          <a:noFill/>
        </p:spPr>
        <p:txBody>
          <a:bodyPr wrap="none" rtlCol="0">
            <a:spAutoFit/>
          </a:bodyPr>
          <a:lstStyle/>
          <a:p>
            <a:pPr algn="ctr"/>
            <a:r>
              <a:rPr lang="en-US" sz="2000" b="1" dirty="0">
                <a:solidFill>
                  <a:srgbClr val="000088"/>
                </a:solidFill>
              </a:rPr>
              <a:t>Block</a:t>
            </a:r>
          </a:p>
          <a:p>
            <a:pPr algn="ctr"/>
            <a:r>
              <a:rPr lang="en-US" sz="2000" b="1" dirty="0">
                <a:solidFill>
                  <a:srgbClr val="000088"/>
                </a:solidFill>
              </a:rPr>
              <a:t>scope</a:t>
            </a:r>
          </a:p>
        </p:txBody>
      </p:sp>
      <p:cxnSp>
        <p:nvCxnSpPr>
          <p:cNvPr id="13" name="Straight Arrow Connector 12">
            <a:extLst>
              <a:ext uri="{FF2B5EF4-FFF2-40B4-BE49-F238E27FC236}">
                <a16:creationId xmlns:a16="http://schemas.microsoft.com/office/drawing/2014/main" id="{28215D50-2E6E-41D0-AA74-C059E0029756}"/>
              </a:ext>
            </a:extLst>
          </p:cNvPr>
          <p:cNvCxnSpPr>
            <a:cxnSpLocks/>
            <a:endCxn id="25" idx="2"/>
          </p:cNvCxnSpPr>
          <p:nvPr/>
        </p:nvCxnSpPr>
        <p:spPr>
          <a:xfrm flipH="1" flipV="1">
            <a:off x="3430133" y="3762822"/>
            <a:ext cx="9261" cy="1141431"/>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C344C24-11C7-4A05-A579-AAD88CED0D30}"/>
              </a:ext>
            </a:extLst>
          </p:cNvPr>
          <p:cNvSpPr txBox="1"/>
          <p:nvPr/>
        </p:nvSpPr>
        <p:spPr>
          <a:xfrm>
            <a:off x="3472078" y="4010371"/>
            <a:ext cx="798937" cy="707886"/>
          </a:xfrm>
          <a:prstGeom prst="rect">
            <a:avLst/>
          </a:prstGeom>
          <a:noFill/>
        </p:spPr>
        <p:txBody>
          <a:bodyPr wrap="none" rtlCol="0">
            <a:spAutoFit/>
          </a:bodyPr>
          <a:lstStyle/>
          <a:p>
            <a:pPr algn="ctr"/>
            <a:r>
              <a:rPr lang="en-US" sz="2000" b="1" dirty="0">
                <a:solidFill>
                  <a:srgbClr val="000088"/>
                </a:solidFill>
              </a:rPr>
              <a:t>Block</a:t>
            </a:r>
          </a:p>
          <a:p>
            <a:pPr algn="ctr"/>
            <a:r>
              <a:rPr lang="en-US" sz="2000" b="1" dirty="0">
                <a:solidFill>
                  <a:srgbClr val="000088"/>
                </a:solidFill>
              </a:rPr>
              <a:t>scope</a:t>
            </a:r>
          </a:p>
        </p:txBody>
      </p:sp>
      <p:pic>
        <p:nvPicPr>
          <p:cNvPr id="50" name="Picture 49">
            <a:extLst>
              <a:ext uri="{FF2B5EF4-FFF2-40B4-BE49-F238E27FC236}">
                <a16:creationId xmlns:a16="http://schemas.microsoft.com/office/drawing/2014/main" id="{4DEC1C16-3BA1-4BCC-8344-CD1E063402DC}"/>
              </a:ext>
            </a:extLst>
          </p:cNvPr>
          <p:cNvPicPr>
            <a:picLocks noChangeAspect="1"/>
          </p:cNvPicPr>
          <p:nvPr/>
        </p:nvPicPr>
        <p:blipFill rotWithShape="1">
          <a:blip r:embed="rId4">
            <a:extLst>
              <a:ext uri="{28A0092B-C50C-407E-A947-70E740481C1C}">
                <a14:useLocalDpi xmlns:a14="http://schemas.microsoft.com/office/drawing/2010/main" val="0"/>
              </a:ext>
            </a:extLst>
          </a:blip>
          <a:srcRect t="12199"/>
          <a:stretch/>
        </p:blipFill>
        <p:spPr>
          <a:xfrm>
            <a:off x="6147550" y="2800357"/>
            <a:ext cx="1044600" cy="962464"/>
          </a:xfrm>
          <a:prstGeom prst="rect">
            <a:avLst/>
          </a:prstGeom>
        </p:spPr>
      </p:pic>
      <p:pic>
        <p:nvPicPr>
          <p:cNvPr id="25" name="Picture 24">
            <a:extLst>
              <a:ext uri="{FF2B5EF4-FFF2-40B4-BE49-F238E27FC236}">
                <a16:creationId xmlns:a16="http://schemas.microsoft.com/office/drawing/2014/main" id="{2C56CFBB-FED9-467A-82ED-4CABAE0A59E5}"/>
              </a:ext>
            </a:extLst>
          </p:cNvPr>
          <p:cNvPicPr>
            <a:picLocks noChangeAspect="1"/>
          </p:cNvPicPr>
          <p:nvPr/>
        </p:nvPicPr>
        <p:blipFill rotWithShape="1">
          <a:blip r:embed="rId4">
            <a:extLst>
              <a:ext uri="{28A0092B-C50C-407E-A947-70E740481C1C}">
                <a14:useLocalDpi xmlns:a14="http://schemas.microsoft.com/office/drawing/2010/main" val="0"/>
              </a:ext>
            </a:extLst>
          </a:blip>
          <a:srcRect t="12199"/>
          <a:stretch/>
        </p:blipFill>
        <p:spPr>
          <a:xfrm>
            <a:off x="2907833" y="2800358"/>
            <a:ext cx="1044600" cy="962464"/>
          </a:xfrm>
          <a:prstGeom prst="rect">
            <a:avLst/>
          </a:prstGeom>
        </p:spPr>
      </p:pic>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Example of a scoped race in practice</a:t>
            </a:r>
          </a:p>
        </p:txBody>
      </p:sp>
      <p:sp>
        <p:nvSpPr>
          <p:cNvPr id="30" name="Content Placeholder 4">
            <a:extLst>
              <a:ext uri="{FF2B5EF4-FFF2-40B4-BE49-F238E27FC236}">
                <a16:creationId xmlns:a16="http://schemas.microsoft.com/office/drawing/2014/main" id="{623791C4-470D-4369-9611-F6822F6827DE}"/>
              </a:ext>
            </a:extLst>
          </p:cNvPr>
          <p:cNvSpPr>
            <a:spLocks noGrp="1"/>
          </p:cNvSpPr>
          <p:nvPr>
            <p:ph idx="1"/>
          </p:nvPr>
        </p:nvSpPr>
        <p:spPr/>
        <p:txBody>
          <a:bodyPr/>
          <a:lstStyle/>
          <a:p>
            <a:r>
              <a:rPr lang="en-US" dirty="0"/>
              <a:t>Graph coloring on GPU with </a:t>
            </a:r>
            <a:r>
              <a:rPr lang="en-US" u="sng" dirty="0"/>
              <a:t>work-stealing</a:t>
            </a:r>
          </a:p>
        </p:txBody>
      </p:sp>
      <p:sp>
        <p:nvSpPr>
          <p:cNvPr id="7" name="Oval 6">
            <a:extLst>
              <a:ext uri="{FF2B5EF4-FFF2-40B4-BE49-F238E27FC236}">
                <a16:creationId xmlns:a16="http://schemas.microsoft.com/office/drawing/2014/main" id="{49586A70-166F-4CAA-9698-C32FAC5AEEAD}"/>
              </a:ext>
            </a:extLst>
          </p:cNvPr>
          <p:cNvSpPr/>
          <p:nvPr/>
        </p:nvSpPr>
        <p:spPr>
          <a:xfrm>
            <a:off x="3392138"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93AA1362-C6E4-4885-A755-2EC9A22BF8FC}"/>
              </a:ext>
            </a:extLst>
          </p:cNvPr>
          <p:cNvSpPr/>
          <p:nvPr/>
        </p:nvSpPr>
        <p:spPr>
          <a:xfrm>
            <a:off x="3243368"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0088"/>
                </a:solidFill>
              </a:rPr>
              <a:t>V</a:t>
            </a:r>
            <a:endParaRPr lang="en-US" dirty="0"/>
          </a:p>
        </p:txBody>
      </p:sp>
      <p:sp>
        <p:nvSpPr>
          <p:cNvPr id="27" name="Oval 26">
            <a:extLst>
              <a:ext uri="{FF2B5EF4-FFF2-40B4-BE49-F238E27FC236}">
                <a16:creationId xmlns:a16="http://schemas.microsoft.com/office/drawing/2014/main" id="{61688BB1-77C5-464E-ADF4-EA538B1A21E4}"/>
              </a:ext>
            </a:extLst>
          </p:cNvPr>
          <p:cNvSpPr/>
          <p:nvPr/>
        </p:nvSpPr>
        <p:spPr>
          <a:xfrm>
            <a:off x="3094598"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rgbClr val="000088"/>
                </a:solidFill>
              </a:rPr>
              <a:t>V</a:t>
            </a:r>
            <a:endParaRPr lang="en-US"/>
          </a:p>
        </p:txBody>
      </p:sp>
      <p:sp>
        <p:nvSpPr>
          <p:cNvPr id="28" name="Oval 27">
            <a:extLst>
              <a:ext uri="{FF2B5EF4-FFF2-40B4-BE49-F238E27FC236}">
                <a16:creationId xmlns:a16="http://schemas.microsoft.com/office/drawing/2014/main" id="{3547DA4B-9001-4962-8081-CA11E6A02D20}"/>
              </a:ext>
            </a:extLst>
          </p:cNvPr>
          <p:cNvSpPr/>
          <p:nvPr/>
        </p:nvSpPr>
        <p:spPr>
          <a:xfrm>
            <a:off x="2945828"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0088"/>
                </a:solidFill>
              </a:rPr>
              <a:t>V</a:t>
            </a:r>
            <a:endParaRPr lang="en-US" dirty="0"/>
          </a:p>
        </p:txBody>
      </p:sp>
      <p:sp>
        <p:nvSpPr>
          <p:cNvPr id="42" name="Oval 41">
            <a:extLst>
              <a:ext uri="{FF2B5EF4-FFF2-40B4-BE49-F238E27FC236}">
                <a16:creationId xmlns:a16="http://schemas.microsoft.com/office/drawing/2014/main" id="{FCB1905E-2042-4AA8-B7B2-3A7F66C470EA}"/>
              </a:ext>
            </a:extLst>
          </p:cNvPr>
          <p:cNvSpPr/>
          <p:nvPr/>
        </p:nvSpPr>
        <p:spPr>
          <a:xfrm>
            <a:off x="2793247"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0088"/>
                </a:solidFill>
              </a:rPr>
              <a:t>V</a:t>
            </a:r>
            <a:endParaRPr lang="en-US" dirty="0"/>
          </a:p>
        </p:txBody>
      </p:sp>
      <p:sp>
        <p:nvSpPr>
          <p:cNvPr id="48" name="Oval 47">
            <a:extLst>
              <a:ext uri="{FF2B5EF4-FFF2-40B4-BE49-F238E27FC236}">
                <a16:creationId xmlns:a16="http://schemas.microsoft.com/office/drawing/2014/main" id="{56BF3D74-68B9-4F0B-B7DB-52F7041E1F34}"/>
              </a:ext>
            </a:extLst>
          </p:cNvPr>
          <p:cNvSpPr/>
          <p:nvPr/>
        </p:nvSpPr>
        <p:spPr>
          <a:xfrm>
            <a:off x="6764251" y="4820035"/>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rgbClr val="000088"/>
                </a:solidFill>
              </a:rPr>
              <a:t>V</a:t>
            </a:r>
            <a:endParaRPr lang="en-US"/>
          </a:p>
        </p:txBody>
      </p:sp>
      <p:sp>
        <p:nvSpPr>
          <p:cNvPr id="8" name="TextBox 7">
            <a:extLst>
              <a:ext uri="{FF2B5EF4-FFF2-40B4-BE49-F238E27FC236}">
                <a16:creationId xmlns:a16="http://schemas.microsoft.com/office/drawing/2014/main" id="{2A378A1A-9D7D-4123-8B77-75F0DAA4461E}"/>
              </a:ext>
            </a:extLst>
          </p:cNvPr>
          <p:cNvSpPr txBox="1"/>
          <p:nvPr/>
        </p:nvSpPr>
        <p:spPr>
          <a:xfrm>
            <a:off x="1065641" y="4838586"/>
            <a:ext cx="960520" cy="707886"/>
          </a:xfrm>
          <a:prstGeom prst="rect">
            <a:avLst/>
          </a:prstGeom>
          <a:noFill/>
        </p:spPr>
        <p:txBody>
          <a:bodyPr wrap="none" rtlCol="0">
            <a:spAutoFit/>
          </a:bodyPr>
          <a:lstStyle/>
          <a:p>
            <a:pPr algn="ctr"/>
            <a:r>
              <a:rPr lang="en-US" sz="2000" b="1" dirty="0">
                <a:solidFill>
                  <a:srgbClr val="000088"/>
                </a:solidFill>
              </a:rPr>
              <a:t>Work </a:t>
            </a:r>
          </a:p>
          <a:p>
            <a:pPr algn="ctr"/>
            <a:r>
              <a:rPr lang="en-US" sz="2000" b="1" dirty="0">
                <a:solidFill>
                  <a:srgbClr val="000088"/>
                </a:solidFill>
              </a:rPr>
              <a:t>queues</a:t>
            </a:r>
          </a:p>
        </p:txBody>
      </p:sp>
      <p:sp>
        <p:nvSpPr>
          <p:cNvPr id="49" name="TextBox 48">
            <a:extLst>
              <a:ext uri="{FF2B5EF4-FFF2-40B4-BE49-F238E27FC236}">
                <a16:creationId xmlns:a16="http://schemas.microsoft.com/office/drawing/2014/main" id="{36BEB322-E918-472D-9CAA-43FBFB73343E}"/>
              </a:ext>
            </a:extLst>
          </p:cNvPr>
          <p:cNvSpPr txBox="1"/>
          <p:nvPr/>
        </p:nvSpPr>
        <p:spPr>
          <a:xfrm>
            <a:off x="764374" y="2892757"/>
            <a:ext cx="1563057" cy="707886"/>
          </a:xfrm>
          <a:prstGeom prst="rect">
            <a:avLst/>
          </a:prstGeom>
          <a:noFill/>
        </p:spPr>
        <p:txBody>
          <a:bodyPr wrap="none" rtlCol="0">
            <a:spAutoFit/>
          </a:bodyPr>
          <a:lstStyle/>
          <a:p>
            <a:pPr algn="ctr"/>
            <a:r>
              <a:rPr lang="en-US" sz="2000" b="1" dirty="0">
                <a:solidFill>
                  <a:srgbClr val="000088"/>
                </a:solidFill>
              </a:rPr>
              <a:t>Operating</a:t>
            </a:r>
          </a:p>
          <a:p>
            <a:pPr algn="ctr"/>
            <a:r>
              <a:rPr lang="en-US" sz="2000" b="1" dirty="0" err="1">
                <a:solidFill>
                  <a:srgbClr val="000088"/>
                </a:solidFill>
              </a:rPr>
              <a:t>threadblocks</a:t>
            </a:r>
            <a:endParaRPr lang="en-US" sz="2000" b="1" dirty="0">
              <a:solidFill>
                <a:srgbClr val="000088"/>
              </a:solidFill>
            </a:endParaRPr>
          </a:p>
        </p:txBody>
      </p:sp>
      <p:sp>
        <p:nvSpPr>
          <p:cNvPr id="53" name="Oval 52">
            <a:extLst>
              <a:ext uri="{FF2B5EF4-FFF2-40B4-BE49-F238E27FC236}">
                <a16:creationId xmlns:a16="http://schemas.microsoft.com/office/drawing/2014/main" id="{45096349-CAD9-41E8-9BF4-DAE283D534EB}"/>
              </a:ext>
            </a:extLst>
          </p:cNvPr>
          <p:cNvSpPr/>
          <p:nvPr/>
        </p:nvSpPr>
        <p:spPr>
          <a:xfrm>
            <a:off x="2632671"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0088"/>
                </a:solidFill>
              </a:rPr>
              <a:t>V</a:t>
            </a:r>
          </a:p>
        </p:txBody>
      </p:sp>
      <p:sp>
        <p:nvSpPr>
          <p:cNvPr id="54" name="Oval 53">
            <a:extLst>
              <a:ext uri="{FF2B5EF4-FFF2-40B4-BE49-F238E27FC236}">
                <a16:creationId xmlns:a16="http://schemas.microsoft.com/office/drawing/2014/main" id="{EEFF0552-BF38-411D-9370-879320B293C4}"/>
              </a:ext>
            </a:extLst>
          </p:cNvPr>
          <p:cNvSpPr/>
          <p:nvPr/>
        </p:nvSpPr>
        <p:spPr>
          <a:xfrm>
            <a:off x="6615481" y="4820035"/>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rgbClr val="000088"/>
                </a:solidFill>
              </a:rPr>
              <a:t>V</a:t>
            </a:r>
            <a:endParaRPr lang="en-US"/>
          </a:p>
        </p:txBody>
      </p:sp>
      <p:sp>
        <p:nvSpPr>
          <p:cNvPr id="55" name="Oval 54">
            <a:extLst>
              <a:ext uri="{FF2B5EF4-FFF2-40B4-BE49-F238E27FC236}">
                <a16:creationId xmlns:a16="http://schemas.microsoft.com/office/drawing/2014/main" id="{2E6304A5-9C15-4B2F-AF59-7B674E2E8CAA}"/>
              </a:ext>
            </a:extLst>
          </p:cNvPr>
          <p:cNvSpPr/>
          <p:nvPr/>
        </p:nvSpPr>
        <p:spPr>
          <a:xfrm>
            <a:off x="6428716" y="4820034"/>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rgbClr val="000088"/>
                </a:solidFill>
              </a:rPr>
              <a:t>V</a:t>
            </a:r>
            <a:endParaRPr lang="en-US"/>
          </a:p>
        </p:txBody>
      </p:sp>
      <p:sp>
        <p:nvSpPr>
          <p:cNvPr id="56" name="Oval 55">
            <a:extLst>
              <a:ext uri="{FF2B5EF4-FFF2-40B4-BE49-F238E27FC236}">
                <a16:creationId xmlns:a16="http://schemas.microsoft.com/office/drawing/2014/main" id="{130CBEDC-02F7-41F9-8412-5C1E5030477E}"/>
              </a:ext>
            </a:extLst>
          </p:cNvPr>
          <p:cNvSpPr/>
          <p:nvPr/>
        </p:nvSpPr>
        <p:spPr>
          <a:xfrm>
            <a:off x="6276135" y="4820034"/>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0088"/>
                </a:solidFill>
              </a:rPr>
              <a:t>V</a:t>
            </a:r>
            <a:endParaRPr lang="en-US" dirty="0"/>
          </a:p>
        </p:txBody>
      </p:sp>
      <p:cxnSp>
        <p:nvCxnSpPr>
          <p:cNvPr id="19" name="Straight Arrow Connector 18">
            <a:extLst>
              <a:ext uri="{FF2B5EF4-FFF2-40B4-BE49-F238E27FC236}">
                <a16:creationId xmlns:a16="http://schemas.microsoft.com/office/drawing/2014/main" id="{725A250D-CF72-4CAF-93FB-AD148374CC1A}"/>
              </a:ext>
            </a:extLst>
          </p:cNvPr>
          <p:cNvCxnSpPr>
            <a:cxnSpLocks/>
          </p:cNvCxnSpPr>
          <p:nvPr/>
        </p:nvCxnSpPr>
        <p:spPr>
          <a:xfrm flipH="1">
            <a:off x="4236230" y="3762821"/>
            <a:ext cx="2469212" cy="1404257"/>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AC682DB-7AF0-465E-8A0D-843AE98179AA}"/>
              </a:ext>
            </a:extLst>
          </p:cNvPr>
          <p:cNvSpPr txBox="1"/>
          <p:nvPr/>
        </p:nvSpPr>
        <p:spPr>
          <a:xfrm rot="19774889">
            <a:off x="4633743" y="4123674"/>
            <a:ext cx="1568699" cy="707886"/>
          </a:xfrm>
          <a:prstGeom prst="rect">
            <a:avLst/>
          </a:prstGeom>
          <a:noFill/>
        </p:spPr>
        <p:txBody>
          <a:bodyPr wrap="none" rtlCol="0">
            <a:spAutoFit/>
          </a:bodyPr>
          <a:lstStyle/>
          <a:p>
            <a:pPr algn="ctr"/>
            <a:r>
              <a:rPr lang="en-US" sz="2000" b="1" dirty="0">
                <a:solidFill>
                  <a:srgbClr val="000088"/>
                </a:solidFill>
              </a:rPr>
              <a:t>Steal work</a:t>
            </a:r>
          </a:p>
          <a:p>
            <a:pPr algn="ctr"/>
            <a:r>
              <a:rPr lang="en-US" sz="2000" b="1" dirty="0">
                <a:solidFill>
                  <a:srgbClr val="000088"/>
                </a:solidFill>
              </a:rPr>
              <a:t>Device scope</a:t>
            </a:r>
          </a:p>
        </p:txBody>
      </p:sp>
      <p:sp>
        <p:nvSpPr>
          <p:cNvPr id="57" name="TextBox 56">
            <a:extLst>
              <a:ext uri="{FF2B5EF4-FFF2-40B4-BE49-F238E27FC236}">
                <a16:creationId xmlns:a16="http://schemas.microsoft.com/office/drawing/2014/main" id="{6B5CFD83-9080-4F2E-A303-C74D28A147E2}"/>
              </a:ext>
            </a:extLst>
          </p:cNvPr>
          <p:cNvSpPr txBox="1"/>
          <p:nvPr/>
        </p:nvSpPr>
        <p:spPr>
          <a:xfrm>
            <a:off x="3871546" y="2246670"/>
            <a:ext cx="2356286" cy="523220"/>
          </a:xfrm>
          <a:prstGeom prst="rect">
            <a:avLst/>
          </a:prstGeom>
          <a:noFill/>
        </p:spPr>
        <p:txBody>
          <a:bodyPr wrap="none" rtlCol="0">
            <a:spAutoFit/>
          </a:bodyPr>
          <a:lstStyle/>
          <a:p>
            <a:r>
              <a:rPr lang="en-US" sz="2800" b="1" dirty="0">
                <a:solidFill>
                  <a:srgbClr val="C00000"/>
                </a:solidFill>
              </a:rPr>
              <a:t>SCOPED RACE!</a:t>
            </a:r>
          </a:p>
        </p:txBody>
      </p:sp>
      <p:sp>
        <p:nvSpPr>
          <p:cNvPr id="3" name="TextBox 2">
            <a:extLst>
              <a:ext uri="{FF2B5EF4-FFF2-40B4-BE49-F238E27FC236}">
                <a16:creationId xmlns:a16="http://schemas.microsoft.com/office/drawing/2014/main" id="{BD498AAC-0278-4581-884E-B9DBFD5761E4}"/>
              </a:ext>
            </a:extLst>
          </p:cNvPr>
          <p:cNvSpPr txBox="1"/>
          <p:nvPr/>
        </p:nvSpPr>
        <p:spPr>
          <a:xfrm>
            <a:off x="8675058" y="3732335"/>
            <a:ext cx="2780553" cy="954107"/>
          </a:xfrm>
          <a:prstGeom prst="rect">
            <a:avLst/>
          </a:prstGeom>
          <a:noFill/>
        </p:spPr>
        <p:txBody>
          <a:bodyPr wrap="square" rtlCol="0">
            <a:spAutoFit/>
          </a:bodyPr>
          <a:lstStyle/>
          <a:p>
            <a:r>
              <a:rPr lang="en-IN" sz="1400" dirty="0" err="1">
                <a:latin typeface="Source Code Pro" panose="020B0509030403020204" pitchFamily="49" charset="0"/>
              </a:rPr>
              <a:t>currHead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 </a:t>
            </a:r>
          </a:p>
          <a:p>
            <a:r>
              <a:rPr lang="en-IN" sz="1400" dirty="0">
                <a:latin typeface="Source Code Pro" panose="020B0509030403020204" pitchFamily="49" charset="0"/>
              </a:rPr>
              <a:t>    </a:t>
            </a:r>
            <a:r>
              <a:rPr lang="en-IN" sz="1400" b="1" dirty="0" err="1">
                <a:latin typeface="Source Code Pro" panose="020B0509030403020204" pitchFamily="49" charset="0"/>
              </a:rPr>
              <a:t>atomicAdd_block</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nextHead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a:t>
            </a:r>
          </a:p>
          <a:p>
            <a:r>
              <a:rPr lang="en-IN" sz="1400" dirty="0">
                <a:latin typeface="Source Code Pro" panose="020B0509030403020204" pitchFamily="49" charset="0"/>
              </a:rPr>
              <a:t>    NTHREADS); </a:t>
            </a:r>
            <a:endParaRPr lang="en-US" sz="1400" dirty="0">
              <a:latin typeface="Source Code Pro" panose="020B0509030403020204" pitchFamily="49" charset="0"/>
            </a:endParaRPr>
          </a:p>
        </p:txBody>
      </p:sp>
      <p:sp>
        <p:nvSpPr>
          <p:cNvPr id="29" name="TextBox 28">
            <a:extLst>
              <a:ext uri="{FF2B5EF4-FFF2-40B4-BE49-F238E27FC236}">
                <a16:creationId xmlns:a16="http://schemas.microsoft.com/office/drawing/2014/main" id="{0267F3CD-1DCF-4937-8921-D7D70183E010}"/>
              </a:ext>
            </a:extLst>
          </p:cNvPr>
          <p:cNvSpPr txBox="1"/>
          <p:nvPr/>
        </p:nvSpPr>
        <p:spPr>
          <a:xfrm>
            <a:off x="8675058" y="3732334"/>
            <a:ext cx="3035529" cy="954107"/>
          </a:xfrm>
          <a:prstGeom prst="rect">
            <a:avLst/>
          </a:prstGeom>
          <a:noFill/>
        </p:spPr>
        <p:txBody>
          <a:bodyPr wrap="square" rtlCol="0">
            <a:spAutoFit/>
          </a:bodyPr>
          <a:lstStyle/>
          <a:p>
            <a:r>
              <a:rPr lang="en-IN" sz="1400" dirty="0" err="1">
                <a:latin typeface="Source Code Pro" panose="020B0509030403020204" pitchFamily="49" charset="0"/>
              </a:rPr>
              <a:t>currHead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 </a:t>
            </a:r>
          </a:p>
          <a:p>
            <a:r>
              <a:rPr lang="en-IN" sz="1400" dirty="0">
                <a:latin typeface="Source Code Pro" panose="020B0509030403020204" pitchFamily="49" charset="0"/>
              </a:rPr>
              <a:t>    </a:t>
            </a:r>
            <a:r>
              <a:rPr lang="en-IN" sz="1400" b="1" dirty="0" err="1">
                <a:latin typeface="Source Code Pro" panose="020B0509030403020204" pitchFamily="49" charset="0"/>
              </a:rPr>
              <a:t>atomicAdd</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nextHead</a:t>
            </a:r>
            <a:r>
              <a:rPr lang="en-IN" sz="1400" dirty="0">
                <a:latin typeface="Source Code Pro" panose="020B0509030403020204" pitchFamily="49" charset="0"/>
              </a:rPr>
              <a:t>[</a:t>
            </a:r>
            <a:r>
              <a:rPr lang="en-IN" sz="1400" dirty="0" err="1">
                <a:latin typeface="Source Code Pro" panose="020B0509030403020204" pitchFamily="49" charset="0"/>
              </a:rPr>
              <a:t>otherBlock</a:t>
            </a:r>
            <a:r>
              <a:rPr lang="en-IN" sz="1400" dirty="0">
                <a:latin typeface="Source Code Pro" panose="020B0509030403020204" pitchFamily="49" charset="0"/>
              </a:rPr>
              <a:t>], </a:t>
            </a:r>
          </a:p>
          <a:p>
            <a:r>
              <a:rPr lang="en-IN" sz="1400" dirty="0">
                <a:latin typeface="Source Code Pro" panose="020B0509030403020204" pitchFamily="49" charset="0"/>
              </a:rPr>
              <a:t>    NTHREADS); </a:t>
            </a:r>
            <a:endParaRPr lang="en-US" sz="1400" dirty="0">
              <a:latin typeface="Source Code Pro" panose="020B0509030403020204" pitchFamily="49" charset="0"/>
            </a:endParaRPr>
          </a:p>
        </p:txBody>
      </p:sp>
      <p:sp>
        <p:nvSpPr>
          <p:cNvPr id="4" name="Oval 3">
            <a:extLst>
              <a:ext uri="{FF2B5EF4-FFF2-40B4-BE49-F238E27FC236}">
                <a16:creationId xmlns:a16="http://schemas.microsoft.com/office/drawing/2014/main" id="{537BE34B-2A8C-4800-B270-5241FCBCFCFD}"/>
              </a:ext>
            </a:extLst>
          </p:cNvPr>
          <p:cNvSpPr/>
          <p:nvPr/>
        </p:nvSpPr>
        <p:spPr>
          <a:xfrm>
            <a:off x="9449284" y="1920193"/>
            <a:ext cx="294468" cy="2634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CA3B36-468E-4312-ADB1-5B8AE7177A75}"/>
              </a:ext>
            </a:extLst>
          </p:cNvPr>
          <p:cNvSpPr/>
          <p:nvPr/>
        </p:nvSpPr>
        <p:spPr>
          <a:xfrm>
            <a:off x="10299108" y="2385142"/>
            <a:ext cx="294468" cy="263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C8A8085-D8D5-4DC4-B22B-C0CB58186E32}"/>
              </a:ext>
            </a:extLst>
          </p:cNvPr>
          <p:cNvSpPr/>
          <p:nvPr/>
        </p:nvSpPr>
        <p:spPr>
          <a:xfrm>
            <a:off x="8826769" y="2434384"/>
            <a:ext cx="294468" cy="263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A512A8D-2EC2-49AD-A199-CE6D5F27B9D7}"/>
              </a:ext>
            </a:extLst>
          </p:cNvPr>
          <p:cNvSpPr/>
          <p:nvPr/>
        </p:nvSpPr>
        <p:spPr>
          <a:xfrm>
            <a:off x="10446342" y="1764844"/>
            <a:ext cx="294468" cy="26347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D9A1D84-5E93-4DBD-8152-300840DB1234}"/>
              </a:ext>
            </a:extLst>
          </p:cNvPr>
          <p:cNvSpPr/>
          <p:nvPr/>
        </p:nvSpPr>
        <p:spPr>
          <a:xfrm>
            <a:off x="9596518" y="2891249"/>
            <a:ext cx="294468" cy="26347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DA3D093-8D55-4508-8E21-434893FA66B0}"/>
              </a:ext>
            </a:extLst>
          </p:cNvPr>
          <p:cNvCxnSpPr>
            <a:stCxn id="32" idx="7"/>
            <a:endCxn id="4" idx="3"/>
          </p:cNvCxnSpPr>
          <p:nvPr/>
        </p:nvCxnSpPr>
        <p:spPr>
          <a:xfrm flipV="1">
            <a:off x="9078113" y="2145080"/>
            <a:ext cx="414295" cy="327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9214D2-D560-470E-85E6-08433AC953F9}"/>
              </a:ext>
            </a:extLst>
          </p:cNvPr>
          <p:cNvCxnSpPr>
            <a:stCxn id="32" idx="5"/>
            <a:endCxn id="34" idx="1"/>
          </p:cNvCxnSpPr>
          <p:nvPr/>
        </p:nvCxnSpPr>
        <p:spPr>
          <a:xfrm>
            <a:off x="9078113" y="2659271"/>
            <a:ext cx="561529" cy="2705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15DACEB-4B27-42B3-B318-10696A252C23}"/>
              </a:ext>
            </a:extLst>
          </p:cNvPr>
          <p:cNvCxnSpPr>
            <a:stCxn id="34" idx="7"/>
            <a:endCxn id="31" idx="3"/>
          </p:cNvCxnSpPr>
          <p:nvPr/>
        </p:nvCxnSpPr>
        <p:spPr>
          <a:xfrm flipV="1">
            <a:off x="9847862" y="2610029"/>
            <a:ext cx="494370" cy="319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D684BA5-085E-4675-A515-7CBBFA5BCCE9}"/>
              </a:ext>
            </a:extLst>
          </p:cNvPr>
          <p:cNvCxnSpPr>
            <a:stCxn id="4" idx="6"/>
            <a:endCxn id="31" idx="1"/>
          </p:cNvCxnSpPr>
          <p:nvPr/>
        </p:nvCxnSpPr>
        <p:spPr>
          <a:xfrm>
            <a:off x="9743752" y="2051929"/>
            <a:ext cx="598480" cy="371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F5E02F-C625-49ED-A5EC-02358EADD452}"/>
              </a:ext>
            </a:extLst>
          </p:cNvPr>
          <p:cNvCxnSpPr>
            <a:stCxn id="4" idx="7"/>
            <a:endCxn id="33" idx="2"/>
          </p:cNvCxnSpPr>
          <p:nvPr/>
        </p:nvCxnSpPr>
        <p:spPr>
          <a:xfrm flipV="1">
            <a:off x="9700628" y="1896580"/>
            <a:ext cx="745714" cy="621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B0E606-539C-4ED4-81F4-D3CAAE394C11}"/>
              </a:ext>
            </a:extLst>
          </p:cNvPr>
          <p:cNvCxnSpPr>
            <a:stCxn id="34" idx="0"/>
            <a:endCxn id="4" idx="4"/>
          </p:cNvCxnSpPr>
          <p:nvPr/>
        </p:nvCxnSpPr>
        <p:spPr>
          <a:xfrm flipH="1" flipV="1">
            <a:off x="9596518" y="2183664"/>
            <a:ext cx="147234" cy="707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72377C-65C4-445B-AC91-1F4FA82EC182}"/>
              </a:ext>
            </a:extLst>
          </p:cNvPr>
          <p:cNvCxnSpPr>
            <a:stCxn id="31" idx="7"/>
            <a:endCxn id="33" idx="4"/>
          </p:cNvCxnSpPr>
          <p:nvPr/>
        </p:nvCxnSpPr>
        <p:spPr>
          <a:xfrm flipV="1">
            <a:off x="10550452" y="2028315"/>
            <a:ext cx="43124" cy="395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267F3CD-1DCF-4937-8921-D7D70183E010}"/>
              </a:ext>
            </a:extLst>
          </p:cNvPr>
          <p:cNvSpPr txBox="1"/>
          <p:nvPr/>
        </p:nvSpPr>
        <p:spPr>
          <a:xfrm>
            <a:off x="8671647" y="4740410"/>
            <a:ext cx="3035529" cy="954107"/>
          </a:xfrm>
          <a:prstGeom prst="rect">
            <a:avLst/>
          </a:prstGeom>
          <a:noFill/>
        </p:spPr>
        <p:txBody>
          <a:bodyPr wrap="square" rtlCol="0">
            <a:spAutoFit/>
          </a:bodyPr>
          <a:lstStyle/>
          <a:p>
            <a:r>
              <a:rPr lang="en-IN" sz="1400" dirty="0" err="1">
                <a:latin typeface="Source Code Pro" panose="020B0509030403020204" pitchFamily="49" charset="0"/>
              </a:rPr>
              <a:t>currHead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 </a:t>
            </a:r>
          </a:p>
          <a:p>
            <a:r>
              <a:rPr lang="en-IN" sz="1400" dirty="0">
                <a:latin typeface="Source Code Pro" panose="020B0509030403020204" pitchFamily="49" charset="0"/>
              </a:rPr>
              <a:t>    </a:t>
            </a:r>
            <a:r>
              <a:rPr lang="en-IN" sz="1400" b="1" dirty="0" err="1">
                <a:latin typeface="Source Code Pro" panose="020B0509030403020204" pitchFamily="49" charset="0"/>
              </a:rPr>
              <a:t>atomicAdd_block</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nextHead</a:t>
            </a:r>
            <a:r>
              <a:rPr lang="en-IN" sz="1400" dirty="0">
                <a:latin typeface="Source Code Pro" panose="020B0509030403020204" pitchFamily="49" charset="0"/>
              </a:rPr>
              <a:t>[</a:t>
            </a:r>
            <a:r>
              <a:rPr lang="en-IN" sz="1400" dirty="0" err="1">
                <a:latin typeface="Source Code Pro" panose="020B0509030403020204" pitchFamily="49" charset="0"/>
              </a:rPr>
              <a:t>otherBlock</a:t>
            </a:r>
            <a:r>
              <a:rPr lang="en-IN" sz="1400" dirty="0">
                <a:latin typeface="Source Code Pro" panose="020B0509030403020204" pitchFamily="49" charset="0"/>
              </a:rPr>
              <a:t>], </a:t>
            </a:r>
          </a:p>
          <a:p>
            <a:r>
              <a:rPr lang="en-IN" sz="1400" dirty="0">
                <a:latin typeface="Source Code Pro" panose="020B0509030403020204" pitchFamily="49" charset="0"/>
              </a:rPr>
              <a:t>    NTHREADS); </a:t>
            </a:r>
            <a:endParaRPr lang="en-US" sz="1400" dirty="0">
              <a:latin typeface="Source Code Pro" panose="020B0509030403020204" pitchFamily="49" charset="0"/>
            </a:endParaRPr>
          </a:p>
        </p:txBody>
      </p:sp>
    </p:spTree>
    <p:custDataLst>
      <p:tags r:id="rId1"/>
    </p:custDataLst>
    <p:extLst>
      <p:ext uri="{BB962C8B-B14F-4D97-AF65-F5344CB8AC3E}">
        <p14:creationId xmlns:p14="http://schemas.microsoft.com/office/powerpoint/2010/main" val="3073777086"/>
      </p:ext>
    </p:extLst>
  </p:cSld>
  <p:clrMapOvr>
    <a:masterClrMapping/>
  </p:clrMapOvr>
  <mc:AlternateContent xmlns:mc="http://schemas.openxmlformats.org/markup-compatibility/2006" xmlns:p14="http://schemas.microsoft.com/office/powerpoint/2010/main">
    <mc:Choice Requires="p14">
      <p:transition spd="slow" p14:dur="2000" advTm="63980"/>
    </mc:Choice>
    <mc:Fallback xmlns="">
      <p:transition spd="slow" advTm="639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6.25E-7 2.22222E-6 L 0.03138 -0.28102 " pathEditMode="relative" rAng="0" ptsTypes="AA">
                                      <p:cBhvr>
                                        <p:cTn id="14" dur="1000" fill="hold"/>
                                        <p:tgtEl>
                                          <p:spTgt spid="53"/>
                                        </p:tgtEl>
                                        <p:attrNameLst>
                                          <p:attrName>ppt_x</p:attrName>
                                          <p:attrName>ppt_y</p:attrName>
                                        </p:attrNameLst>
                                      </p:cBhvr>
                                      <p:rCtr x="1563" y="-14051"/>
                                    </p:animMotion>
                                  </p:childTnLst>
                                </p:cTn>
                              </p:par>
                            </p:childTnLst>
                          </p:cTn>
                        </p:par>
                        <p:par>
                          <p:cTn id="15" fill="hold">
                            <p:stCondLst>
                              <p:cond delay="1000"/>
                            </p:stCondLst>
                            <p:childTnLst>
                              <p:par>
                                <p:cTn id="16" presetID="1" presetClass="exit" presetSubtype="0" fill="hold" grpId="1" nodeType="afterEffect">
                                  <p:stCondLst>
                                    <p:cond delay="0"/>
                                  </p:stCondLst>
                                  <p:childTnLst>
                                    <p:set>
                                      <p:cBhvr>
                                        <p:cTn id="17" dur="1" fill="hold">
                                          <p:stCondLst>
                                            <p:cond delay="0"/>
                                          </p:stCondLst>
                                        </p:cTn>
                                        <p:tgtEl>
                                          <p:spTgt spid="53"/>
                                        </p:tgtEl>
                                        <p:attrNameLst>
                                          <p:attrName>style.visibility</p:attrName>
                                        </p:attrNameLst>
                                      </p:cBhvr>
                                      <p:to>
                                        <p:strVal val="hidden"/>
                                      </p:to>
                                    </p:set>
                                  </p:childTnLst>
                                </p:cTn>
                              </p:par>
                            </p:childTnLst>
                          </p:cTn>
                        </p:par>
                        <p:par>
                          <p:cTn id="18" fill="hold">
                            <p:stCondLst>
                              <p:cond delay="1000"/>
                            </p:stCondLst>
                            <p:childTnLst>
                              <p:par>
                                <p:cTn id="19" presetID="1" presetClass="exit" presetSubtype="0" fill="hold" grpId="1" nodeType="afterEffect">
                                  <p:stCondLst>
                                    <p:cond delay="0"/>
                                  </p:stCondLst>
                                  <p:childTnLst>
                                    <p:set>
                                      <p:cBhvr>
                                        <p:cTn id="20" dur="1" fill="hold">
                                          <p:stCondLst>
                                            <p:cond delay="0"/>
                                          </p:stCondLst>
                                        </p:cTn>
                                        <p:tgtEl>
                                          <p:spTgt spid="16"/>
                                        </p:tgtEl>
                                        <p:attrNameLst>
                                          <p:attrName>style.visibility</p:attrName>
                                        </p:attrNameLst>
                                      </p:cBhvr>
                                      <p:to>
                                        <p:strVal val="hidden"/>
                                      </p:to>
                                    </p:set>
                                  </p:childTnLst>
                                </p:cTn>
                              </p:par>
                            </p:childTnLst>
                          </p:cTn>
                        </p:par>
                        <p:par>
                          <p:cTn id="21" fill="hold">
                            <p:stCondLst>
                              <p:cond delay="1000"/>
                            </p:stCondLst>
                            <p:childTnLst>
                              <p:par>
                                <p:cTn id="22" presetID="1" presetClass="exit" presetSubtype="0" fill="hold" nodeType="afterEffect">
                                  <p:stCondLst>
                                    <p:cond delay="0"/>
                                  </p:stCondLst>
                                  <p:childTnLst>
                                    <p:set>
                                      <p:cBhvr>
                                        <p:cTn id="23" dur="1" fill="hold">
                                          <p:stCondLst>
                                            <p:cond delay="0"/>
                                          </p:stCondLst>
                                        </p:cTn>
                                        <p:tgtEl>
                                          <p:spTgt spid="13"/>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3"/>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2"/>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childTnLst>
                                </p:cTn>
                              </p:par>
                              <p:par>
                                <p:cTn id="32" presetID="1" presetClass="entr" presetSubtype="0" fill="hold" grpId="2" nodeType="with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par>
                          <p:cTn id="34" fill="hold">
                            <p:stCondLst>
                              <p:cond delay="0"/>
                            </p:stCondLst>
                            <p:childTnLst>
                              <p:par>
                                <p:cTn id="35" presetID="42" presetClass="path" presetSubtype="0" accel="50000" decel="50000" fill="hold" grpId="0" nodeType="afterEffect">
                                  <p:stCondLst>
                                    <p:cond delay="0"/>
                                  </p:stCondLst>
                                  <p:childTnLst>
                                    <p:animMotion origin="layout" path="M 2.5E-6 7.40741E-7 L 0.01328 -0.26968 " pathEditMode="relative" rAng="0" ptsTypes="AA">
                                      <p:cBhvr>
                                        <p:cTn id="36" dur="1000" fill="hold"/>
                                        <p:tgtEl>
                                          <p:spTgt spid="56"/>
                                        </p:tgtEl>
                                        <p:attrNameLst>
                                          <p:attrName>ppt_x</p:attrName>
                                          <p:attrName>ppt_y</p:attrName>
                                        </p:attrNameLst>
                                      </p:cBhvr>
                                      <p:rCtr x="664" y="-13495"/>
                                    </p:animMotion>
                                  </p:childTnLst>
                                </p:cTn>
                              </p:par>
                            </p:childTnLst>
                          </p:cTn>
                        </p:par>
                        <p:par>
                          <p:cTn id="37" fill="hold">
                            <p:stCondLst>
                              <p:cond delay="1000"/>
                            </p:stCondLst>
                            <p:childTnLst>
                              <p:par>
                                <p:cTn id="38" presetID="1" presetClass="exit" presetSubtype="0" fill="hold" grpId="1" nodeType="afterEffect">
                                  <p:stCondLst>
                                    <p:cond delay="0"/>
                                  </p:stCondLst>
                                  <p:childTnLst>
                                    <p:set>
                                      <p:cBhvr>
                                        <p:cTn id="39" dur="1" fill="hold">
                                          <p:stCondLst>
                                            <p:cond delay="0"/>
                                          </p:stCondLst>
                                        </p:cTn>
                                        <p:tgtEl>
                                          <p:spTgt spid="56"/>
                                        </p:tgtEl>
                                        <p:attrNameLst>
                                          <p:attrName>style.visibility</p:attrName>
                                        </p:attrNameLst>
                                      </p:cBhvr>
                                      <p:to>
                                        <p:strVal val="hidden"/>
                                      </p:to>
                                    </p:set>
                                  </p:childTnLst>
                                </p:cTn>
                              </p:par>
                            </p:childTnLst>
                          </p:cTn>
                        </p:par>
                        <p:par>
                          <p:cTn id="40" fill="hold">
                            <p:stCondLst>
                              <p:cond delay="1000"/>
                            </p:stCondLst>
                            <p:childTnLst>
                              <p:par>
                                <p:cTn id="41" presetID="1" presetClass="exit" presetSubtype="0" fill="hold" grpId="1" nodeType="after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1"/>
                                        </p:tgtEl>
                                        <p:attrNameLst>
                                          <p:attrName>style.visibility</p:attrName>
                                        </p:attrNameLst>
                                      </p:cBhvr>
                                      <p:to>
                                        <p:strVal val="hidden"/>
                                      </p:to>
                                    </p:set>
                                  </p:childTnLst>
                                </p:cTn>
                              </p:par>
                            </p:childTnLst>
                          </p:cTn>
                        </p:par>
                        <p:par>
                          <p:cTn id="45" fill="hold">
                            <p:stCondLst>
                              <p:cond delay="1000"/>
                            </p:stCondLst>
                            <p:childTnLst>
                              <p:par>
                                <p:cTn id="46" presetID="1" presetClass="entr" presetSubtype="0" fill="hold" grpId="2"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childTnLst>
                                </p:cTn>
                              </p:par>
                            </p:childTnLst>
                          </p:cTn>
                        </p:par>
                        <p:par>
                          <p:cTn id="50" fill="hold">
                            <p:stCondLst>
                              <p:cond delay="1000"/>
                            </p:stCondLst>
                            <p:childTnLst>
                              <p:par>
                                <p:cTn id="51" presetID="42" presetClass="path" presetSubtype="0" accel="50000" decel="50000" fill="hold" grpId="0" nodeType="afterEffect">
                                  <p:stCondLst>
                                    <p:cond delay="0"/>
                                  </p:stCondLst>
                                  <p:childTnLst>
                                    <p:animMotion origin="layout" path="M -6.25E-7 2.22222E-6 L 0.03138 -0.28102 " pathEditMode="relative" rAng="0" ptsTypes="AA">
                                      <p:cBhvr>
                                        <p:cTn id="52" dur="1000" fill="hold"/>
                                        <p:tgtEl>
                                          <p:spTgt spid="42"/>
                                        </p:tgtEl>
                                        <p:attrNameLst>
                                          <p:attrName>ppt_x</p:attrName>
                                          <p:attrName>ppt_y</p:attrName>
                                        </p:attrNameLst>
                                      </p:cBhvr>
                                      <p:rCtr x="1563" y="-14051"/>
                                    </p:animMotion>
                                  </p:childTnLst>
                                </p:cTn>
                              </p:par>
                            </p:childTnLst>
                          </p:cTn>
                        </p:par>
                        <p:par>
                          <p:cTn id="53" fill="hold">
                            <p:stCondLst>
                              <p:cond delay="2000"/>
                            </p:stCondLst>
                            <p:childTnLst>
                              <p:par>
                                <p:cTn id="54" presetID="1" presetClass="exit" presetSubtype="0" fill="hold" grpId="1" nodeType="afterEffect">
                                  <p:stCondLst>
                                    <p:cond delay="0"/>
                                  </p:stCondLst>
                                  <p:childTnLst>
                                    <p:set>
                                      <p:cBhvr>
                                        <p:cTn id="55" dur="1" fill="hold">
                                          <p:stCondLst>
                                            <p:cond delay="0"/>
                                          </p:stCondLst>
                                        </p:cTn>
                                        <p:tgtEl>
                                          <p:spTgt spid="42"/>
                                        </p:tgtEl>
                                        <p:attrNameLst>
                                          <p:attrName>style.visibility</p:attrName>
                                        </p:attrNameLst>
                                      </p:cBhvr>
                                      <p:to>
                                        <p:strVal val="hidden"/>
                                      </p:to>
                                    </p:set>
                                  </p:childTnLst>
                                </p:cTn>
                              </p:par>
                            </p:childTnLst>
                          </p:cTn>
                        </p:par>
                        <p:par>
                          <p:cTn id="56" fill="hold">
                            <p:stCondLst>
                              <p:cond delay="2000"/>
                            </p:stCondLst>
                            <p:childTnLst>
                              <p:par>
                                <p:cTn id="57" presetID="1" presetClass="exit" presetSubtype="0" fill="hold" grpId="3" nodeType="afterEffect">
                                  <p:stCondLst>
                                    <p:cond delay="0"/>
                                  </p:stCondLst>
                                  <p:childTnLst>
                                    <p:set>
                                      <p:cBhvr>
                                        <p:cTn id="58" dur="1" fill="hold">
                                          <p:stCondLst>
                                            <p:cond delay="0"/>
                                          </p:stCondLst>
                                        </p:cTn>
                                        <p:tgtEl>
                                          <p:spTgt spid="16"/>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13"/>
                                        </p:tgtEl>
                                        <p:attrNameLst>
                                          <p:attrName>style.visibility</p:attrName>
                                        </p:attrNameLst>
                                      </p:cBhvr>
                                      <p:to>
                                        <p:strVal val="hidden"/>
                                      </p:to>
                                    </p:set>
                                  </p:childTnLst>
                                </p:cTn>
                              </p:par>
                              <p:par>
                                <p:cTn id="61" presetID="1" presetClass="exit" presetSubtype="0" fill="hold" grpId="3" nodeType="withEffect">
                                  <p:stCondLst>
                                    <p:cond delay="0"/>
                                  </p:stCondLst>
                                  <p:childTnLst>
                                    <p:set>
                                      <p:cBhvr>
                                        <p:cTn id="62" dur="1" fill="hold">
                                          <p:stCondLst>
                                            <p:cond delay="0"/>
                                          </p:stCondLst>
                                        </p:cTn>
                                        <p:tgtEl>
                                          <p:spTgt spid="3"/>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par>
                          <p:cTn id="67" fill="hold">
                            <p:stCondLst>
                              <p:cond delay="0"/>
                            </p:stCondLst>
                            <p:childTnLst>
                              <p:par>
                                <p:cTn id="68" presetID="1" presetClass="entr" presetSubtype="0" fill="hold" nodeType="afterEffect">
                                  <p:stCondLst>
                                    <p:cond delay="0"/>
                                  </p:stCondLst>
                                  <p:childTnLst>
                                    <p:set>
                                      <p:cBhvr>
                                        <p:cTn id="69" dur="1" fill="hold">
                                          <p:stCondLst>
                                            <p:cond delay="0"/>
                                          </p:stCondLst>
                                        </p:cTn>
                                        <p:tgtEl>
                                          <p:spTgt spid="51"/>
                                        </p:tgtEl>
                                        <p:attrNameLst>
                                          <p:attrName>style.visibility</p:attrName>
                                        </p:attrNameLst>
                                      </p:cBhvr>
                                      <p:to>
                                        <p:strVal val="visible"/>
                                      </p:to>
                                    </p:set>
                                  </p:childTnLst>
                                </p:cTn>
                              </p:par>
                              <p:par>
                                <p:cTn id="70" presetID="1" presetClass="entr" presetSubtype="0" fill="hold" grpId="4" nodeType="withEffect">
                                  <p:stCondLst>
                                    <p:cond delay="0"/>
                                  </p:stCondLst>
                                  <p:childTnLst>
                                    <p:set>
                                      <p:cBhvr>
                                        <p:cTn id="71" dur="1" fill="hold">
                                          <p:stCondLst>
                                            <p:cond delay="0"/>
                                          </p:stCondLst>
                                        </p:cTn>
                                        <p:tgtEl>
                                          <p:spTgt spid="3"/>
                                        </p:tgtEl>
                                        <p:attrNameLst>
                                          <p:attrName>style.visibility</p:attrName>
                                        </p:attrNameLst>
                                      </p:cBhvr>
                                      <p:to>
                                        <p:strVal val="visible"/>
                                      </p:to>
                                    </p:set>
                                  </p:childTnLst>
                                </p:cTn>
                              </p:par>
                            </p:childTnLst>
                          </p:cTn>
                        </p:par>
                        <p:par>
                          <p:cTn id="72" fill="hold">
                            <p:stCondLst>
                              <p:cond delay="0"/>
                            </p:stCondLst>
                            <p:childTnLst>
                              <p:par>
                                <p:cTn id="73" presetID="42" presetClass="path" presetSubtype="0" accel="50000" decel="50000" fill="hold" grpId="0" nodeType="afterEffect">
                                  <p:stCondLst>
                                    <p:cond delay="0"/>
                                  </p:stCondLst>
                                  <p:childTnLst>
                                    <p:animMotion origin="layout" path="M 2.29167E-6 7.40741E-7 L -0.00143 -0.26482 " pathEditMode="relative" rAng="0" ptsTypes="AA">
                                      <p:cBhvr>
                                        <p:cTn id="74" dur="1000" fill="hold"/>
                                        <p:tgtEl>
                                          <p:spTgt spid="55"/>
                                        </p:tgtEl>
                                        <p:attrNameLst>
                                          <p:attrName>ppt_x</p:attrName>
                                          <p:attrName>ppt_y</p:attrName>
                                        </p:attrNameLst>
                                      </p:cBhvr>
                                      <p:rCtr x="-78" y="-13241"/>
                                    </p:animMotion>
                                  </p:childTnLst>
                                </p:cTn>
                              </p:par>
                            </p:childTnLst>
                          </p:cTn>
                        </p:par>
                        <p:par>
                          <p:cTn id="75" fill="hold">
                            <p:stCondLst>
                              <p:cond delay="1000"/>
                            </p:stCondLst>
                            <p:childTnLst>
                              <p:par>
                                <p:cTn id="76" presetID="1" presetClass="exit" presetSubtype="0" fill="hold" grpId="1" nodeType="afterEffect">
                                  <p:stCondLst>
                                    <p:cond delay="0"/>
                                  </p:stCondLst>
                                  <p:childTnLst>
                                    <p:set>
                                      <p:cBhvr>
                                        <p:cTn id="77" dur="1" fill="hold">
                                          <p:stCondLst>
                                            <p:cond delay="0"/>
                                          </p:stCondLst>
                                        </p:cTn>
                                        <p:tgtEl>
                                          <p:spTgt spid="55"/>
                                        </p:tgtEl>
                                        <p:attrNameLst>
                                          <p:attrName>style.visibility</p:attrName>
                                        </p:attrNameLst>
                                      </p:cBhvr>
                                      <p:to>
                                        <p:strVal val="hidden"/>
                                      </p:to>
                                    </p:set>
                                  </p:childTnLst>
                                </p:cTn>
                              </p:par>
                            </p:childTnLst>
                          </p:cTn>
                        </p:par>
                        <p:par>
                          <p:cTn id="78" fill="hold">
                            <p:stCondLst>
                              <p:cond delay="1000"/>
                            </p:stCondLst>
                            <p:childTnLst>
                              <p:par>
                                <p:cTn id="79" presetID="42" presetClass="path" presetSubtype="0" accel="50000" decel="50000" fill="hold" grpId="0" nodeType="afterEffect">
                                  <p:stCondLst>
                                    <p:cond delay="0"/>
                                  </p:stCondLst>
                                  <p:childTnLst>
                                    <p:animMotion origin="layout" path="M -2.08333E-6 7.40741E-7 L -0.02005 -0.26852 " pathEditMode="relative" rAng="0" ptsTypes="AA">
                                      <p:cBhvr>
                                        <p:cTn id="80" dur="1000" fill="hold"/>
                                        <p:tgtEl>
                                          <p:spTgt spid="54"/>
                                        </p:tgtEl>
                                        <p:attrNameLst>
                                          <p:attrName>ppt_x</p:attrName>
                                          <p:attrName>ppt_y</p:attrName>
                                        </p:attrNameLst>
                                      </p:cBhvr>
                                      <p:rCtr x="-1003" y="-13426"/>
                                    </p:animMotion>
                                  </p:childTnLst>
                                </p:cTn>
                              </p:par>
                            </p:childTnLst>
                          </p:cTn>
                        </p:par>
                        <p:par>
                          <p:cTn id="81" fill="hold">
                            <p:stCondLst>
                              <p:cond delay="2000"/>
                            </p:stCondLst>
                            <p:childTnLst>
                              <p:par>
                                <p:cTn id="82" presetID="1" presetClass="exit" presetSubtype="0" fill="hold" grpId="1" nodeType="afterEffect">
                                  <p:stCondLst>
                                    <p:cond delay="0"/>
                                  </p:stCondLst>
                                  <p:childTnLst>
                                    <p:set>
                                      <p:cBhvr>
                                        <p:cTn id="83" dur="1" fill="hold">
                                          <p:stCondLst>
                                            <p:cond delay="0"/>
                                          </p:stCondLst>
                                        </p:cTn>
                                        <p:tgtEl>
                                          <p:spTgt spid="54"/>
                                        </p:tgtEl>
                                        <p:attrNameLst>
                                          <p:attrName>style.visibility</p:attrName>
                                        </p:attrNameLst>
                                      </p:cBhvr>
                                      <p:to>
                                        <p:strVal val="hidden"/>
                                      </p:to>
                                    </p:set>
                                  </p:childTnLst>
                                </p:cTn>
                              </p:par>
                            </p:childTnLst>
                          </p:cTn>
                        </p:par>
                        <p:par>
                          <p:cTn id="84" fill="hold">
                            <p:stCondLst>
                              <p:cond delay="2000"/>
                            </p:stCondLst>
                            <p:childTnLst>
                              <p:par>
                                <p:cTn id="85" presetID="42" presetClass="path" presetSubtype="0" accel="50000" decel="50000" fill="hold" grpId="0" nodeType="afterEffect">
                                  <p:stCondLst>
                                    <p:cond delay="0"/>
                                  </p:stCondLst>
                                  <p:childTnLst>
                                    <p:animMotion origin="layout" path="M -1.66667E-6 7.40741E-7 L -0.03151 -0.26667 " pathEditMode="relative" rAng="0" ptsTypes="AA">
                                      <p:cBhvr>
                                        <p:cTn id="86" dur="1000" fill="hold"/>
                                        <p:tgtEl>
                                          <p:spTgt spid="48"/>
                                        </p:tgtEl>
                                        <p:attrNameLst>
                                          <p:attrName>ppt_x</p:attrName>
                                          <p:attrName>ppt_y</p:attrName>
                                        </p:attrNameLst>
                                      </p:cBhvr>
                                      <p:rCtr x="-1576" y="-13333"/>
                                    </p:animMotion>
                                  </p:childTnLst>
                                </p:cTn>
                              </p:par>
                            </p:childTnLst>
                          </p:cTn>
                        </p:par>
                        <p:par>
                          <p:cTn id="87" fill="hold">
                            <p:stCondLst>
                              <p:cond delay="3000"/>
                            </p:stCondLst>
                            <p:childTnLst>
                              <p:par>
                                <p:cTn id="88" presetID="1" presetClass="exit" presetSubtype="0" fill="hold" grpId="1" nodeType="afterEffect">
                                  <p:stCondLst>
                                    <p:cond delay="0"/>
                                  </p:stCondLst>
                                  <p:childTnLst>
                                    <p:set>
                                      <p:cBhvr>
                                        <p:cTn id="89" dur="1" fill="hold">
                                          <p:stCondLst>
                                            <p:cond delay="0"/>
                                          </p:stCondLst>
                                        </p:cTn>
                                        <p:tgtEl>
                                          <p:spTgt spid="48"/>
                                        </p:tgtEl>
                                        <p:attrNameLst>
                                          <p:attrName>style.visibility</p:attrName>
                                        </p:attrNameLst>
                                      </p:cBhvr>
                                      <p:to>
                                        <p:strVal val="hidden"/>
                                      </p:to>
                                    </p:set>
                                  </p:childTnLst>
                                </p:cTn>
                              </p:par>
                            </p:childTnLst>
                          </p:cTn>
                        </p:par>
                        <p:par>
                          <p:cTn id="90" fill="hold">
                            <p:stCondLst>
                              <p:cond delay="3000"/>
                            </p:stCondLst>
                            <p:childTnLst>
                              <p:par>
                                <p:cTn id="91" presetID="1" presetClass="exit" presetSubtype="0" fill="hold" grpId="3" nodeType="afterEffect">
                                  <p:stCondLst>
                                    <p:cond delay="0"/>
                                  </p:stCondLst>
                                  <p:childTnLst>
                                    <p:set>
                                      <p:cBhvr>
                                        <p:cTn id="92" dur="1" fill="hold">
                                          <p:stCondLst>
                                            <p:cond delay="0"/>
                                          </p:stCondLst>
                                        </p:cTn>
                                        <p:tgtEl>
                                          <p:spTgt spid="52"/>
                                        </p:tgtEl>
                                        <p:attrNameLst>
                                          <p:attrName>style.visibility</p:attrName>
                                        </p:attrNameLst>
                                      </p:cBhvr>
                                      <p:to>
                                        <p:strVal val="hidden"/>
                                      </p:to>
                                    </p:set>
                                  </p:childTnLst>
                                </p:cTn>
                              </p:par>
                            </p:childTnLst>
                          </p:cTn>
                        </p:par>
                        <p:par>
                          <p:cTn id="93" fill="hold">
                            <p:stCondLst>
                              <p:cond delay="3000"/>
                            </p:stCondLst>
                            <p:childTnLst>
                              <p:par>
                                <p:cTn id="94" presetID="1" presetClass="exit" presetSubtype="0" fill="hold" nodeType="afterEffect">
                                  <p:stCondLst>
                                    <p:cond delay="0"/>
                                  </p:stCondLst>
                                  <p:childTnLst>
                                    <p:set>
                                      <p:cBhvr>
                                        <p:cTn id="95" dur="1" fill="hold">
                                          <p:stCondLst>
                                            <p:cond delay="0"/>
                                          </p:stCondLst>
                                        </p:cTn>
                                        <p:tgtEl>
                                          <p:spTgt spid="51"/>
                                        </p:tgtEl>
                                        <p:attrNameLst>
                                          <p:attrName>style.visibility</p:attrName>
                                        </p:attrNameLst>
                                      </p:cBhvr>
                                      <p:to>
                                        <p:strVal val="hidden"/>
                                      </p:to>
                                    </p:set>
                                  </p:childTnLst>
                                </p:cTn>
                              </p:par>
                              <p:par>
                                <p:cTn id="96" presetID="1" presetClass="exit" presetSubtype="0" fill="hold" grpId="5" nodeType="withEffect">
                                  <p:stCondLst>
                                    <p:cond delay="0"/>
                                  </p:stCondLst>
                                  <p:childTnLst>
                                    <p:set>
                                      <p:cBhvr>
                                        <p:cTn id="97" dur="1" fill="hold">
                                          <p:stCondLst>
                                            <p:cond delay="0"/>
                                          </p:stCondLst>
                                        </p:cTn>
                                        <p:tgtEl>
                                          <p:spTgt spid="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2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29"/>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0"/>
                                          </p:stCondLst>
                                        </p:cTn>
                                        <p:tgtEl>
                                          <p:spTgt spid="19"/>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9"/>
                                        </p:tgtEl>
                                        <p:attrNameLst>
                                          <p:attrName>style.visibility</p:attrName>
                                        </p:attrNameLst>
                                      </p:cBhvr>
                                      <p:to>
                                        <p:strVal val="visible"/>
                                      </p:to>
                                    </p:set>
                                  </p:childTnLst>
                                </p:cTn>
                              </p:par>
                              <p:par>
                                <p:cTn id="110" presetID="1" presetClass="entr" presetSubtype="0" fill="hold" grpId="4" nodeType="withEffect">
                                  <p:stCondLst>
                                    <p:cond delay="0"/>
                                  </p:stCondLst>
                                  <p:childTnLst>
                                    <p:set>
                                      <p:cBhvr>
                                        <p:cTn id="111" dur="1" fill="hold">
                                          <p:stCondLst>
                                            <p:cond delay="0"/>
                                          </p:stCondLst>
                                        </p:cTn>
                                        <p:tgtEl>
                                          <p:spTgt spid="16"/>
                                        </p:tgtEl>
                                        <p:attrNameLst>
                                          <p:attrName>style.visibility</p:attrName>
                                        </p:attrNameLst>
                                      </p:cBhvr>
                                      <p:to>
                                        <p:strVal val="visible"/>
                                      </p:to>
                                    </p:set>
                                  </p:childTnLst>
                                </p:cTn>
                              </p:par>
                              <p:par>
                                <p:cTn id="112" presetID="1" presetClass="entr" presetSubtype="0" fill="hold" nodeType="withEffect">
                                  <p:stCondLst>
                                    <p:cond delay="0"/>
                                  </p:stCondLst>
                                  <p:childTnLst>
                                    <p:set>
                                      <p:cBhvr>
                                        <p:cTn id="113" dur="1" fill="hold">
                                          <p:stCondLst>
                                            <p:cond delay="0"/>
                                          </p:stCondLst>
                                        </p:cTn>
                                        <p:tgtEl>
                                          <p:spTgt spid="13"/>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57"/>
                                        </p:tgtEl>
                                        <p:attrNameLst>
                                          <p:attrName>style.visibility</p:attrName>
                                        </p:attrNameLst>
                                      </p:cBhvr>
                                      <p:to>
                                        <p:strVal val="visible"/>
                                      </p:to>
                                    </p:set>
                                  </p:childTnLst>
                                </p:cTn>
                              </p:par>
                            </p:childTnLst>
                          </p:cTn>
                        </p:par>
                        <p:par>
                          <p:cTn id="118" fill="hold">
                            <p:stCondLst>
                              <p:cond delay="0"/>
                            </p:stCondLst>
                            <p:childTnLst>
                              <p:par>
                                <p:cTn id="119" presetID="1" presetClass="exit" presetSubtype="0" fill="hold" grpId="0" nodeType="afterEffect">
                                  <p:stCondLst>
                                    <p:cond delay="0"/>
                                  </p:stCondLst>
                                  <p:childTnLst>
                                    <p:set>
                                      <p:cBhvr>
                                        <p:cTn id="120" dur="1" fill="hold">
                                          <p:stCondLst>
                                            <p:cond delay="0"/>
                                          </p:stCondLst>
                                        </p:cTn>
                                        <p:tgtEl>
                                          <p:spTgt spid="30">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52" grpId="2"/>
      <p:bldP spid="52" grpId="3"/>
      <p:bldP spid="16" grpId="0"/>
      <p:bldP spid="16" grpId="1"/>
      <p:bldP spid="16" grpId="2"/>
      <p:bldP spid="16" grpId="3"/>
      <p:bldP spid="16" grpId="4"/>
      <p:bldP spid="30" grpId="0" build="p"/>
      <p:bldP spid="42" grpId="0" animBg="1"/>
      <p:bldP spid="42" grpId="1" animBg="1"/>
      <p:bldP spid="48" grpId="0" animBg="1"/>
      <p:bldP spid="48" grpId="1" animBg="1"/>
      <p:bldP spid="53" grpId="0" animBg="1"/>
      <p:bldP spid="53" grpId="1" animBg="1"/>
      <p:bldP spid="54" grpId="0" animBg="1"/>
      <p:bldP spid="54" grpId="1" animBg="1"/>
      <p:bldP spid="55" grpId="0" animBg="1"/>
      <p:bldP spid="55" grpId="1" animBg="1"/>
      <p:bldP spid="56" grpId="0" animBg="1"/>
      <p:bldP spid="56" grpId="1" animBg="1"/>
      <p:bldP spid="24" grpId="0"/>
      <p:bldP spid="57" grpId="0"/>
      <p:bldP spid="3" grpId="0"/>
      <p:bldP spid="3" grpId="1"/>
      <p:bldP spid="3" grpId="2"/>
      <p:bldP spid="3" grpId="3"/>
      <p:bldP spid="3" grpId="4"/>
      <p:bldP spid="3" grpId="5"/>
      <p:bldP spid="29"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28215D50-2E6E-41D0-AA74-C059E0029756}"/>
              </a:ext>
            </a:extLst>
          </p:cNvPr>
          <p:cNvCxnSpPr>
            <a:cxnSpLocks/>
            <a:endCxn id="25" idx="2"/>
          </p:cNvCxnSpPr>
          <p:nvPr/>
        </p:nvCxnSpPr>
        <p:spPr>
          <a:xfrm flipH="1" flipV="1">
            <a:off x="3430133" y="3762822"/>
            <a:ext cx="9261" cy="1141431"/>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C344C24-11C7-4A05-A579-AAD88CED0D30}"/>
              </a:ext>
            </a:extLst>
          </p:cNvPr>
          <p:cNvSpPr txBox="1"/>
          <p:nvPr/>
        </p:nvSpPr>
        <p:spPr>
          <a:xfrm>
            <a:off x="3472078" y="4010371"/>
            <a:ext cx="798937" cy="707886"/>
          </a:xfrm>
          <a:prstGeom prst="rect">
            <a:avLst/>
          </a:prstGeom>
          <a:noFill/>
        </p:spPr>
        <p:txBody>
          <a:bodyPr wrap="none" rtlCol="0">
            <a:spAutoFit/>
          </a:bodyPr>
          <a:lstStyle/>
          <a:p>
            <a:pPr algn="ctr"/>
            <a:r>
              <a:rPr lang="en-US" sz="2000" b="1" dirty="0">
                <a:solidFill>
                  <a:srgbClr val="000088"/>
                </a:solidFill>
              </a:rPr>
              <a:t>Block</a:t>
            </a:r>
          </a:p>
          <a:p>
            <a:pPr algn="ctr"/>
            <a:r>
              <a:rPr lang="en-US" sz="2000" b="1" dirty="0">
                <a:solidFill>
                  <a:srgbClr val="000088"/>
                </a:solidFill>
              </a:rPr>
              <a:t>scope</a:t>
            </a:r>
          </a:p>
        </p:txBody>
      </p:sp>
      <p:pic>
        <p:nvPicPr>
          <p:cNvPr id="50" name="Picture 49">
            <a:extLst>
              <a:ext uri="{FF2B5EF4-FFF2-40B4-BE49-F238E27FC236}">
                <a16:creationId xmlns:a16="http://schemas.microsoft.com/office/drawing/2014/main" id="{4DEC1C16-3BA1-4BCC-8344-CD1E063402DC}"/>
              </a:ext>
            </a:extLst>
          </p:cNvPr>
          <p:cNvPicPr>
            <a:picLocks noChangeAspect="1"/>
          </p:cNvPicPr>
          <p:nvPr/>
        </p:nvPicPr>
        <p:blipFill rotWithShape="1">
          <a:blip r:embed="rId4">
            <a:extLst>
              <a:ext uri="{28A0092B-C50C-407E-A947-70E740481C1C}">
                <a14:useLocalDpi xmlns:a14="http://schemas.microsoft.com/office/drawing/2010/main" val="0"/>
              </a:ext>
            </a:extLst>
          </a:blip>
          <a:srcRect t="12199"/>
          <a:stretch/>
        </p:blipFill>
        <p:spPr>
          <a:xfrm>
            <a:off x="6147550" y="2800357"/>
            <a:ext cx="1044600" cy="962464"/>
          </a:xfrm>
          <a:prstGeom prst="rect">
            <a:avLst/>
          </a:prstGeom>
        </p:spPr>
      </p:pic>
      <p:pic>
        <p:nvPicPr>
          <p:cNvPr id="25" name="Picture 24">
            <a:extLst>
              <a:ext uri="{FF2B5EF4-FFF2-40B4-BE49-F238E27FC236}">
                <a16:creationId xmlns:a16="http://schemas.microsoft.com/office/drawing/2014/main" id="{2C56CFBB-FED9-467A-82ED-4CABAE0A59E5}"/>
              </a:ext>
            </a:extLst>
          </p:cNvPr>
          <p:cNvPicPr>
            <a:picLocks noChangeAspect="1"/>
          </p:cNvPicPr>
          <p:nvPr/>
        </p:nvPicPr>
        <p:blipFill rotWithShape="1">
          <a:blip r:embed="rId4">
            <a:extLst>
              <a:ext uri="{28A0092B-C50C-407E-A947-70E740481C1C}">
                <a14:useLocalDpi xmlns:a14="http://schemas.microsoft.com/office/drawing/2010/main" val="0"/>
              </a:ext>
            </a:extLst>
          </a:blip>
          <a:srcRect t="12199"/>
          <a:stretch/>
        </p:blipFill>
        <p:spPr>
          <a:xfrm>
            <a:off x="2907833" y="2800358"/>
            <a:ext cx="1044600" cy="962464"/>
          </a:xfrm>
          <a:prstGeom prst="rect">
            <a:avLst/>
          </a:prstGeom>
        </p:spPr>
      </p:pic>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Example of a scoped race in practice</a:t>
            </a:r>
          </a:p>
        </p:txBody>
      </p:sp>
      <p:sp>
        <p:nvSpPr>
          <p:cNvPr id="7" name="Oval 6">
            <a:extLst>
              <a:ext uri="{FF2B5EF4-FFF2-40B4-BE49-F238E27FC236}">
                <a16:creationId xmlns:a16="http://schemas.microsoft.com/office/drawing/2014/main" id="{49586A70-166F-4CAA-9698-C32FAC5AEEAD}"/>
              </a:ext>
            </a:extLst>
          </p:cNvPr>
          <p:cNvSpPr/>
          <p:nvPr/>
        </p:nvSpPr>
        <p:spPr>
          <a:xfrm>
            <a:off x="3392138"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93AA1362-C6E4-4885-A755-2EC9A22BF8FC}"/>
              </a:ext>
            </a:extLst>
          </p:cNvPr>
          <p:cNvSpPr/>
          <p:nvPr/>
        </p:nvSpPr>
        <p:spPr>
          <a:xfrm>
            <a:off x="3243368"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rgbClr val="000088"/>
                </a:solidFill>
              </a:rPr>
              <a:t>V</a:t>
            </a:r>
            <a:endParaRPr lang="en-US" dirty="0"/>
          </a:p>
        </p:txBody>
      </p:sp>
      <p:sp>
        <p:nvSpPr>
          <p:cNvPr id="27" name="Oval 26">
            <a:extLst>
              <a:ext uri="{FF2B5EF4-FFF2-40B4-BE49-F238E27FC236}">
                <a16:creationId xmlns:a16="http://schemas.microsoft.com/office/drawing/2014/main" id="{61688BB1-77C5-464E-ADF4-EA538B1A21E4}"/>
              </a:ext>
            </a:extLst>
          </p:cNvPr>
          <p:cNvSpPr/>
          <p:nvPr/>
        </p:nvSpPr>
        <p:spPr>
          <a:xfrm>
            <a:off x="3094598" y="4904253"/>
            <a:ext cx="671070" cy="604434"/>
          </a:xfrm>
          <a:prstGeom prst="ellipse">
            <a:avLst/>
          </a:prstGeom>
          <a:effectLst>
            <a:outerShdw blurRad="50800" dist="38100" algn="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b="1">
                <a:solidFill>
                  <a:srgbClr val="000088"/>
                </a:solidFill>
              </a:rPr>
              <a:t>V</a:t>
            </a:r>
            <a:endParaRPr lang="en-US"/>
          </a:p>
        </p:txBody>
      </p:sp>
      <p:sp>
        <p:nvSpPr>
          <p:cNvPr id="8" name="TextBox 7">
            <a:extLst>
              <a:ext uri="{FF2B5EF4-FFF2-40B4-BE49-F238E27FC236}">
                <a16:creationId xmlns:a16="http://schemas.microsoft.com/office/drawing/2014/main" id="{2A378A1A-9D7D-4123-8B77-75F0DAA4461E}"/>
              </a:ext>
            </a:extLst>
          </p:cNvPr>
          <p:cNvSpPr txBox="1"/>
          <p:nvPr/>
        </p:nvSpPr>
        <p:spPr>
          <a:xfrm>
            <a:off x="1065641" y="4838586"/>
            <a:ext cx="960520" cy="707886"/>
          </a:xfrm>
          <a:prstGeom prst="rect">
            <a:avLst/>
          </a:prstGeom>
          <a:noFill/>
        </p:spPr>
        <p:txBody>
          <a:bodyPr wrap="none" rtlCol="0">
            <a:spAutoFit/>
          </a:bodyPr>
          <a:lstStyle/>
          <a:p>
            <a:pPr algn="ctr"/>
            <a:r>
              <a:rPr lang="en-US" sz="2000" b="1" dirty="0">
                <a:solidFill>
                  <a:srgbClr val="000088"/>
                </a:solidFill>
              </a:rPr>
              <a:t>Work </a:t>
            </a:r>
          </a:p>
          <a:p>
            <a:pPr algn="ctr"/>
            <a:r>
              <a:rPr lang="en-US" sz="2000" b="1" dirty="0">
                <a:solidFill>
                  <a:srgbClr val="000088"/>
                </a:solidFill>
              </a:rPr>
              <a:t>queues</a:t>
            </a:r>
          </a:p>
        </p:txBody>
      </p:sp>
      <p:sp>
        <p:nvSpPr>
          <p:cNvPr id="49" name="TextBox 48">
            <a:extLst>
              <a:ext uri="{FF2B5EF4-FFF2-40B4-BE49-F238E27FC236}">
                <a16:creationId xmlns:a16="http://schemas.microsoft.com/office/drawing/2014/main" id="{36BEB322-E918-472D-9CAA-43FBFB73343E}"/>
              </a:ext>
            </a:extLst>
          </p:cNvPr>
          <p:cNvSpPr txBox="1"/>
          <p:nvPr/>
        </p:nvSpPr>
        <p:spPr>
          <a:xfrm>
            <a:off x="764374" y="2892757"/>
            <a:ext cx="1563057" cy="707886"/>
          </a:xfrm>
          <a:prstGeom prst="rect">
            <a:avLst/>
          </a:prstGeom>
          <a:noFill/>
        </p:spPr>
        <p:txBody>
          <a:bodyPr wrap="none" rtlCol="0">
            <a:spAutoFit/>
          </a:bodyPr>
          <a:lstStyle/>
          <a:p>
            <a:pPr algn="ctr"/>
            <a:r>
              <a:rPr lang="en-US" sz="2000" b="1" dirty="0">
                <a:solidFill>
                  <a:srgbClr val="000088"/>
                </a:solidFill>
              </a:rPr>
              <a:t>Operating</a:t>
            </a:r>
          </a:p>
          <a:p>
            <a:pPr algn="ctr"/>
            <a:r>
              <a:rPr lang="en-US" sz="2000" b="1" dirty="0" err="1">
                <a:solidFill>
                  <a:srgbClr val="000088"/>
                </a:solidFill>
              </a:rPr>
              <a:t>threadblocks</a:t>
            </a:r>
            <a:endParaRPr lang="en-US" sz="2000" b="1" dirty="0">
              <a:solidFill>
                <a:srgbClr val="000088"/>
              </a:solidFill>
            </a:endParaRPr>
          </a:p>
        </p:txBody>
      </p:sp>
      <p:cxnSp>
        <p:nvCxnSpPr>
          <p:cNvPr id="19" name="Straight Arrow Connector 18">
            <a:extLst>
              <a:ext uri="{FF2B5EF4-FFF2-40B4-BE49-F238E27FC236}">
                <a16:creationId xmlns:a16="http://schemas.microsoft.com/office/drawing/2014/main" id="{725A250D-CF72-4CAF-93FB-AD148374CC1A}"/>
              </a:ext>
            </a:extLst>
          </p:cNvPr>
          <p:cNvCxnSpPr>
            <a:cxnSpLocks/>
          </p:cNvCxnSpPr>
          <p:nvPr/>
        </p:nvCxnSpPr>
        <p:spPr>
          <a:xfrm flipH="1">
            <a:off x="4236230" y="3762821"/>
            <a:ext cx="2469212" cy="1404257"/>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AC682DB-7AF0-465E-8A0D-843AE98179AA}"/>
              </a:ext>
            </a:extLst>
          </p:cNvPr>
          <p:cNvSpPr txBox="1"/>
          <p:nvPr/>
        </p:nvSpPr>
        <p:spPr>
          <a:xfrm rot="19774889">
            <a:off x="4633743" y="4123674"/>
            <a:ext cx="1568699" cy="707886"/>
          </a:xfrm>
          <a:prstGeom prst="rect">
            <a:avLst/>
          </a:prstGeom>
          <a:noFill/>
        </p:spPr>
        <p:txBody>
          <a:bodyPr wrap="none" rtlCol="0">
            <a:spAutoFit/>
          </a:bodyPr>
          <a:lstStyle/>
          <a:p>
            <a:pPr algn="ctr"/>
            <a:r>
              <a:rPr lang="en-US" sz="2000" b="1" dirty="0">
                <a:solidFill>
                  <a:srgbClr val="000088"/>
                </a:solidFill>
              </a:rPr>
              <a:t>Steal work</a:t>
            </a:r>
          </a:p>
          <a:p>
            <a:pPr algn="ctr"/>
            <a:r>
              <a:rPr lang="en-US" sz="2000" b="1" dirty="0">
                <a:solidFill>
                  <a:srgbClr val="000088"/>
                </a:solidFill>
              </a:rPr>
              <a:t>Device scope</a:t>
            </a:r>
          </a:p>
        </p:txBody>
      </p:sp>
      <p:sp>
        <p:nvSpPr>
          <p:cNvPr id="57" name="TextBox 56">
            <a:extLst>
              <a:ext uri="{FF2B5EF4-FFF2-40B4-BE49-F238E27FC236}">
                <a16:creationId xmlns:a16="http://schemas.microsoft.com/office/drawing/2014/main" id="{6B5CFD83-9080-4F2E-A303-C74D28A147E2}"/>
              </a:ext>
            </a:extLst>
          </p:cNvPr>
          <p:cNvSpPr txBox="1"/>
          <p:nvPr/>
        </p:nvSpPr>
        <p:spPr>
          <a:xfrm>
            <a:off x="3871546" y="2246670"/>
            <a:ext cx="2356286" cy="523220"/>
          </a:xfrm>
          <a:prstGeom prst="rect">
            <a:avLst/>
          </a:prstGeom>
          <a:noFill/>
        </p:spPr>
        <p:txBody>
          <a:bodyPr wrap="none" rtlCol="0">
            <a:spAutoFit/>
          </a:bodyPr>
          <a:lstStyle/>
          <a:p>
            <a:r>
              <a:rPr lang="en-US" sz="2800" b="1" dirty="0">
                <a:solidFill>
                  <a:srgbClr val="C00000"/>
                </a:solidFill>
              </a:rPr>
              <a:t>SCOPED RACE!</a:t>
            </a:r>
          </a:p>
        </p:txBody>
      </p:sp>
      <p:sp>
        <p:nvSpPr>
          <p:cNvPr id="3" name="TextBox 2">
            <a:extLst>
              <a:ext uri="{FF2B5EF4-FFF2-40B4-BE49-F238E27FC236}">
                <a16:creationId xmlns:a16="http://schemas.microsoft.com/office/drawing/2014/main" id="{BD498AAC-0278-4581-884E-B9DBFD5761E4}"/>
              </a:ext>
            </a:extLst>
          </p:cNvPr>
          <p:cNvSpPr txBox="1"/>
          <p:nvPr/>
        </p:nvSpPr>
        <p:spPr>
          <a:xfrm>
            <a:off x="8675058" y="3732335"/>
            <a:ext cx="2780553" cy="954107"/>
          </a:xfrm>
          <a:prstGeom prst="rect">
            <a:avLst/>
          </a:prstGeom>
          <a:noFill/>
        </p:spPr>
        <p:txBody>
          <a:bodyPr wrap="square" rtlCol="0">
            <a:spAutoFit/>
          </a:bodyPr>
          <a:lstStyle/>
          <a:p>
            <a:r>
              <a:rPr lang="en-IN" sz="1400" dirty="0" err="1">
                <a:latin typeface="Source Code Pro" panose="020B0509030403020204" pitchFamily="49" charset="0"/>
              </a:rPr>
              <a:t>currHead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 </a:t>
            </a:r>
          </a:p>
          <a:p>
            <a:r>
              <a:rPr lang="en-IN" sz="1400" dirty="0">
                <a:latin typeface="Source Code Pro" panose="020B0509030403020204" pitchFamily="49" charset="0"/>
              </a:rPr>
              <a:t>    </a:t>
            </a:r>
            <a:r>
              <a:rPr lang="en-IN" sz="1400" b="1" dirty="0" err="1">
                <a:latin typeface="Source Code Pro" panose="020B0509030403020204" pitchFamily="49" charset="0"/>
              </a:rPr>
              <a:t>atomicAdd_block</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nextHead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a:t>
            </a:r>
          </a:p>
          <a:p>
            <a:r>
              <a:rPr lang="en-IN" sz="1400" dirty="0">
                <a:latin typeface="Source Code Pro" panose="020B0509030403020204" pitchFamily="49" charset="0"/>
              </a:rPr>
              <a:t>    NTHREADS); </a:t>
            </a:r>
            <a:endParaRPr lang="en-US" sz="1400" dirty="0">
              <a:latin typeface="Source Code Pro" panose="020B0509030403020204" pitchFamily="49" charset="0"/>
            </a:endParaRPr>
          </a:p>
        </p:txBody>
      </p:sp>
      <p:sp>
        <p:nvSpPr>
          <p:cNvPr id="29" name="TextBox 28">
            <a:extLst>
              <a:ext uri="{FF2B5EF4-FFF2-40B4-BE49-F238E27FC236}">
                <a16:creationId xmlns:a16="http://schemas.microsoft.com/office/drawing/2014/main" id="{0267F3CD-1DCF-4937-8921-D7D70183E010}"/>
              </a:ext>
            </a:extLst>
          </p:cNvPr>
          <p:cNvSpPr txBox="1"/>
          <p:nvPr/>
        </p:nvSpPr>
        <p:spPr>
          <a:xfrm>
            <a:off x="8675058" y="3732334"/>
            <a:ext cx="3035529" cy="954107"/>
          </a:xfrm>
          <a:prstGeom prst="rect">
            <a:avLst/>
          </a:prstGeom>
          <a:noFill/>
        </p:spPr>
        <p:txBody>
          <a:bodyPr wrap="square" rtlCol="0">
            <a:spAutoFit/>
          </a:bodyPr>
          <a:lstStyle/>
          <a:p>
            <a:r>
              <a:rPr lang="en-IN" sz="1400" dirty="0" err="1">
                <a:latin typeface="Source Code Pro" panose="020B0509030403020204" pitchFamily="49" charset="0"/>
              </a:rPr>
              <a:t>currHead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 </a:t>
            </a:r>
          </a:p>
          <a:p>
            <a:r>
              <a:rPr lang="en-IN" sz="1400" dirty="0">
                <a:latin typeface="Source Code Pro" panose="020B0509030403020204" pitchFamily="49" charset="0"/>
              </a:rPr>
              <a:t>    </a:t>
            </a:r>
            <a:r>
              <a:rPr lang="en-IN" sz="1400" b="1" dirty="0" err="1">
                <a:latin typeface="Source Code Pro" panose="020B0509030403020204" pitchFamily="49" charset="0"/>
              </a:rPr>
              <a:t>atomicAdd</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nextHead</a:t>
            </a:r>
            <a:r>
              <a:rPr lang="en-IN" sz="1400" dirty="0">
                <a:latin typeface="Source Code Pro" panose="020B0509030403020204" pitchFamily="49" charset="0"/>
              </a:rPr>
              <a:t>[</a:t>
            </a:r>
            <a:r>
              <a:rPr lang="en-IN" sz="1400" dirty="0" err="1">
                <a:latin typeface="Source Code Pro" panose="020B0509030403020204" pitchFamily="49" charset="0"/>
              </a:rPr>
              <a:t>otherBlock</a:t>
            </a:r>
            <a:r>
              <a:rPr lang="en-IN" sz="1400" dirty="0">
                <a:latin typeface="Source Code Pro" panose="020B0509030403020204" pitchFamily="49" charset="0"/>
              </a:rPr>
              <a:t>], </a:t>
            </a:r>
          </a:p>
          <a:p>
            <a:r>
              <a:rPr lang="en-IN" sz="1400" dirty="0">
                <a:latin typeface="Source Code Pro" panose="020B0509030403020204" pitchFamily="49" charset="0"/>
              </a:rPr>
              <a:t>    NTHREADS); </a:t>
            </a:r>
            <a:endParaRPr lang="en-US" sz="1400" dirty="0">
              <a:latin typeface="Source Code Pro" panose="020B0509030403020204" pitchFamily="49" charset="0"/>
            </a:endParaRPr>
          </a:p>
        </p:txBody>
      </p:sp>
      <p:sp>
        <p:nvSpPr>
          <p:cNvPr id="4" name="Oval 3">
            <a:extLst>
              <a:ext uri="{FF2B5EF4-FFF2-40B4-BE49-F238E27FC236}">
                <a16:creationId xmlns:a16="http://schemas.microsoft.com/office/drawing/2014/main" id="{537BE34B-2A8C-4800-B270-5241FCBCFCFD}"/>
              </a:ext>
            </a:extLst>
          </p:cNvPr>
          <p:cNvSpPr/>
          <p:nvPr/>
        </p:nvSpPr>
        <p:spPr>
          <a:xfrm>
            <a:off x="9449284" y="1920193"/>
            <a:ext cx="294468" cy="26347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CA3B36-468E-4312-ADB1-5B8AE7177A75}"/>
              </a:ext>
            </a:extLst>
          </p:cNvPr>
          <p:cNvSpPr/>
          <p:nvPr/>
        </p:nvSpPr>
        <p:spPr>
          <a:xfrm>
            <a:off x="10299108" y="2385142"/>
            <a:ext cx="294468" cy="263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C8A8085-D8D5-4DC4-B22B-C0CB58186E32}"/>
              </a:ext>
            </a:extLst>
          </p:cNvPr>
          <p:cNvSpPr/>
          <p:nvPr/>
        </p:nvSpPr>
        <p:spPr>
          <a:xfrm>
            <a:off x="8826769" y="2434384"/>
            <a:ext cx="294468" cy="2634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A512A8D-2EC2-49AD-A199-CE6D5F27B9D7}"/>
              </a:ext>
            </a:extLst>
          </p:cNvPr>
          <p:cNvSpPr/>
          <p:nvPr/>
        </p:nvSpPr>
        <p:spPr>
          <a:xfrm>
            <a:off x="10446342" y="1764844"/>
            <a:ext cx="294468" cy="26347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8D9A1D84-5E93-4DBD-8152-300840DB1234}"/>
              </a:ext>
            </a:extLst>
          </p:cNvPr>
          <p:cNvSpPr/>
          <p:nvPr/>
        </p:nvSpPr>
        <p:spPr>
          <a:xfrm>
            <a:off x="9596518" y="2891249"/>
            <a:ext cx="294468" cy="263471"/>
          </a:xfrm>
          <a:prstGeom prst="ellipse">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5DA3D093-8D55-4508-8E21-434893FA66B0}"/>
              </a:ext>
            </a:extLst>
          </p:cNvPr>
          <p:cNvCxnSpPr>
            <a:stCxn id="32" idx="7"/>
            <a:endCxn id="4" idx="3"/>
          </p:cNvCxnSpPr>
          <p:nvPr/>
        </p:nvCxnSpPr>
        <p:spPr>
          <a:xfrm flipV="1">
            <a:off x="9078113" y="2145080"/>
            <a:ext cx="414295" cy="3278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9214D2-D560-470E-85E6-08433AC953F9}"/>
              </a:ext>
            </a:extLst>
          </p:cNvPr>
          <p:cNvCxnSpPr>
            <a:stCxn id="32" idx="5"/>
            <a:endCxn id="34" idx="1"/>
          </p:cNvCxnSpPr>
          <p:nvPr/>
        </p:nvCxnSpPr>
        <p:spPr>
          <a:xfrm>
            <a:off x="9078113" y="2659271"/>
            <a:ext cx="561529" cy="27056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15DACEB-4B27-42B3-B318-10696A252C23}"/>
              </a:ext>
            </a:extLst>
          </p:cNvPr>
          <p:cNvCxnSpPr>
            <a:stCxn id="34" idx="7"/>
            <a:endCxn id="31" idx="3"/>
          </p:cNvCxnSpPr>
          <p:nvPr/>
        </p:nvCxnSpPr>
        <p:spPr>
          <a:xfrm flipV="1">
            <a:off x="9847862" y="2610029"/>
            <a:ext cx="494370" cy="3198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D684BA5-085E-4675-A515-7CBBFA5BCCE9}"/>
              </a:ext>
            </a:extLst>
          </p:cNvPr>
          <p:cNvCxnSpPr>
            <a:stCxn id="4" idx="6"/>
            <a:endCxn id="31" idx="1"/>
          </p:cNvCxnSpPr>
          <p:nvPr/>
        </p:nvCxnSpPr>
        <p:spPr>
          <a:xfrm>
            <a:off x="9743752" y="2051929"/>
            <a:ext cx="598480" cy="3717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BF5E02F-C625-49ED-A5EC-02358EADD452}"/>
              </a:ext>
            </a:extLst>
          </p:cNvPr>
          <p:cNvCxnSpPr>
            <a:stCxn id="4" idx="7"/>
            <a:endCxn id="33" idx="2"/>
          </p:cNvCxnSpPr>
          <p:nvPr/>
        </p:nvCxnSpPr>
        <p:spPr>
          <a:xfrm flipV="1">
            <a:off x="9700628" y="1896580"/>
            <a:ext cx="745714" cy="6219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B0E606-539C-4ED4-81F4-D3CAAE394C11}"/>
              </a:ext>
            </a:extLst>
          </p:cNvPr>
          <p:cNvCxnSpPr>
            <a:stCxn id="34" idx="0"/>
            <a:endCxn id="4" idx="4"/>
          </p:cNvCxnSpPr>
          <p:nvPr/>
        </p:nvCxnSpPr>
        <p:spPr>
          <a:xfrm flipH="1" flipV="1">
            <a:off x="9596518" y="2183664"/>
            <a:ext cx="147234" cy="70758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372377C-65C4-445B-AC91-1F4FA82EC182}"/>
              </a:ext>
            </a:extLst>
          </p:cNvPr>
          <p:cNvCxnSpPr>
            <a:stCxn id="31" idx="7"/>
            <a:endCxn id="33" idx="4"/>
          </p:cNvCxnSpPr>
          <p:nvPr/>
        </p:nvCxnSpPr>
        <p:spPr>
          <a:xfrm flipV="1">
            <a:off x="10550452" y="2028315"/>
            <a:ext cx="43124" cy="3954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267F3CD-1DCF-4937-8921-D7D70183E010}"/>
              </a:ext>
            </a:extLst>
          </p:cNvPr>
          <p:cNvSpPr txBox="1"/>
          <p:nvPr/>
        </p:nvSpPr>
        <p:spPr>
          <a:xfrm>
            <a:off x="8671647" y="4740410"/>
            <a:ext cx="3035529" cy="954107"/>
          </a:xfrm>
          <a:prstGeom prst="rect">
            <a:avLst/>
          </a:prstGeom>
          <a:noFill/>
        </p:spPr>
        <p:txBody>
          <a:bodyPr wrap="square" rtlCol="0">
            <a:spAutoFit/>
          </a:bodyPr>
          <a:lstStyle/>
          <a:p>
            <a:r>
              <a:rPr lang="en-IN" sz="1400" dirty="0" err="1">
                <a:latin typeface="Source Code Pro" panose="020B0509030403020204" pitchFamily="49" charset="0"/>
              </a:rPr>
              <a:t>currHead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 </a:t>
            </a:r>
          </a:p>
          <a:p>
            <a:r>
              <a:rPr lang="en-IN" sz="1400" dirty="0">
                <a:latin typeface="Source Code Pro" panose="020B0509030403020204" pitchFamily="49" charset="0"/>
              </a:rPr>
              <a:t>    </a:t>
            </a:r>
            <a:r>
              <a:rPr lang="en-IN" sz="1400" b="1" dirty="0" err="1">
                <a:latin typeface="Source Code Pro" panose="020B0509030403020204" pitchFamily="49" charset="0"/>
              </a:rPr>
              <a:t>atomicAdd_block</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nextHead</a:t>
            </a:r>
            <a:r>
              <a:rPr lang="en-IN" sz="1400" dirty="0">
                <a:latin typeface="Source Code Pro" panose="020B0509030403020204" pitchFamily="49" charset="0"/>
              </a:rPr>
              <a:t>[</a:t>
            </a:r>
            <a:r>
              <a:rPr lang="en-IN" sz="1400" dirty="0" err="1">
                <a:latin typeface="Source Code Pro" panose="020B0509030403020204" pitchFamily="49" charset="0"/>
              </a:rPr>
              <a:t>otherBlock</a:t>
            </a:r>
            <a:r>
              <a:rPr lang="en-IN" sz="1400" dirty="0">
                <a:latin typeface="Source Code Pro" panose="020B0509030403020204" pitchFamily="49" charset="0"/>
              </a:rPr>
              <a:t>], </a:t>
            </a:r>
          </a:p>
          <a:p>
            <a:r>
              <a:rPr lang="en-IN" sz="1400" dirty="0">
                <a:latin typeface="Source Code Pro" panose="020B0509030403020204" pitchFamily="49" charset="0"/>
              </a:rPr>
              <a:t>    NTHREADS); </a:t>
            </a:r>
            <a:endParaRPr lang="en-US" sz="1400" dirty="0">
              <a:latin typeface="Source Code Pro" panose="020B0509030403020204" pitchFamily="49" charset="0"/>
            </a:endParaRPr>
          </a:p>
        </p:txBody>
      </p:sp>
    </p:spTree>
    <p:custDataLst>
      <p:tags r:id="rId1"/>
    </p:custDataLst>
    <p:extLst>
      <p:ext uri="{BB962C8B-B14F-4D97-AF65-F5344CB8AC3E}">
        <p14:creationId xmlns:p14="http://schemas.microsoft.com/office/powerpoint/2010/main" val="1342582321"/>
      </p:ext>
    </p:extLst>
  </p:cSld>
  <p:clrMapOvr>
    <a:masterClrMapping/>
  </p:clrMapOvr>
  <mc:AlternateContent xmlns:mc="http://schemas.openxmlformats.org/markup-compatibility/2006" xmlns:p14="http://schemas.microsoft.com/office/powerpoint/2010/main">
    <mc:Choice Requires="p14">
      <p:transition spd="slow" p14:dur="2000" advTm="63980"/>
    </mc:Choice>
    <mc:Fallback xmlns="">
      <p:transition spd="slow" advTm="6398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Flavors of scoped races</a:t>
            </a:r>
          </a:p>
        </p:txBody>
      </p:sp>
      <p:sp>
        <p:nvSpPr>
          <p:cNvPr id="7" name="Rectangle 6">
            <a:extLst>
              <a:ext uri="{FF2B5EF4-FFF2-40B4-BE49-F238E27FC236}">
                <a16:creationId xmlns:a16="http://schemas.microsoft.com/office/drawing/2014/main" id="{C01B3408-446F-4504-8018-A055D05329F1}"/>
              </a:ext>
            </a:extLst>
          </p:cNvPr>
          <p:cNvSpPr/>
          <p:nvPr/>
        </p:nvSpPr>
        <p:spPr>
          <a:xfrm>
            <a:off x="990600" y="1799583"/>
            <a:ext cx="4953000" cy="1947863"/>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Scoped fence</a:t>
            </a:r>
          </a:p>
        </p:txBody>
      </p:sp>
      <p:sp>
        <p:nvSpPr>
          <p:cNvPr id="12" name="Rectangle 11">
            <a:extLst>
              <a:ext uri="{FF2B5EF4-FFF2-40B4-BE49-F238E27FC236}">
                <a16:creationId xmlns:a16="http://schemas.microsoft.com/office/drawing/2014/main" id="{CEEFC2FD-2916-47E3-93A5-DCF7887241F7}"/>
              </a:ext>
            </a:extLst>
          </p:cNvPr>
          <p:cNvSpPr/>
          <p:nvPr/>
        </p:nvSpPr>
        <p:spPr>
          <a:xfrm>
            <a:off x="6271986" y="1794857"/>
            <a:ext cx="49530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Scoped atomic</a:t>
            </a:r>
          </a:p>
        </p:txBody>
      </p:sp>
      <p:sp>
        <p:nvSpPr>
          <p:cNvPr id="13" name="Rectangle 12">
            <a:extLst>
              <a:ext uri="{FF2B5EF4-FFF2-40B4-BE49-F238E27FC236}">
                <a16:creationId xmlns:a16="http://schemas.microsoft.com/office/drawing/2014/main" id="{8561E6E9-ACAD-442B-A0F9-D9368EBBFBF8}"/>
              </a:ext>
            </a:extLst>
          </p:cNvPr>
          <p:cNvSpPr/>
          <p:nvPr/>
        </p:nvSpPr>
        <p:spPr>
          <a:xfrm>
            <a:off x="990600" y="4104310"/>
            <a:ext cx="49530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Scoped lock</a:t>
            </a:r>
          </a:p>
        </p:txBody>
      </p:sp>
      <p:sp>
        <p:nvSpPr>
          <p:cNvPr id="3" name="TextBox 2">
            <a:extLst>
              <a:ext uri="{FF2B5EF4-FFF2-40B4-BE49-F238E27FC236}">
                <a16:creationId xmlns:a16="http://schemas.microsoft.com/office/drawing/2014/main" id="{FD9F9DC6-41CC-43B1-A732-76EFE69536AE}"/>
              </a:ext>
            </a:extLst>
          </p:cNvPr>
          <p:cNvSpPr txBox="1"/>
          <p:nvPr/>
        </p:nvSpPr>
        <p:spPr>
          <a:xfrm>
            <a:off x="6529769" y="2582614"/>
            <a:ext cx="4437433" cy="738664"/>
          </a:xfrm>
          <a:prstGeom prst="rect">
            <a:avLst/>
          </a:prstGeom>
          <a:solidFill>
            <a:schemeClr val="bg1">
              <a:lumMod val="95000"/>
            </a:schemeClr>
          </a:solidFill>
          <a:ln>
            <a:solidFill>
              <a:schemeClr val="bg2">
                <a:lumMod val="50000"/>
              </a:schemeClr>
            </a:solidFill>
          </a:ln>
          <a:effectLst>
            <a:glow rad="63500">
              <a:schemeClr val="accent3">
                <a:satMod val="175000"/>
                <a:alpha val="40000"/>
              </a:schemeClr>
            </a:glow>
          </a:effectLst>
        </p:spPr>
        <p:txBody>
          <a:bodyPr wrap="none" rtlCol="0">
            <a:spAutoFit/>
          </a:bodyPr>
          <a:lstStyle/>
          <a:p>
            <a:r>
              <a:rPr lang="en-IN" sz="1400" dirty="0">
                <a:latin typeface="Source Code Pro" panose="020B0509030403020204" pitchFamily="49" charset="0"/>
              </a:rPr>
              <a:t>// Update global shared location  </a:t>
            </a:r>
          </a:p>
          <a:p>
            <a:r>
              <a:rPr lang="en-IN" sz="1400" dirty="0" err="1">
                <a:latin typeface="Source Code Pro" panose="020B0509030403020204" pitchFamily="49" charset="0"/>
              </a:rPr>
              <a:t>currHead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 </a:t>
            </a:r>
            <a:r>
              <a:rPr lang="en-IN" sz="1400" dirty="0" err="1">
                <a:latin typeface="Source Code Pro" panose="020B0509030403020204" pitchFamily="49" charset="0"/>
              </a:rPr>
              <a:t>atomicAdd</a:t>
            </a:r>
            <a:r>
              <a:rPr lang="en-IN" sz="1400" b="1" dirty="0" err="1">
                <a:solidFill>
                  <a:srgbClr val="C00000"/>
                </a:solidFill>
                <a:latin typeface="Source Code Pro" panose="020B0509030403020204" pitchFamily="49" charset="0"/>
              </a:rPr>
              <a:t>_block</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nextHead</a:t>
            </a:r>
            <a:r>
              <a:rPr lang="en-IN" sz="1400" dirty="0">
                <a:latin typeface="Source Code Pro" panose="020B0509030403020204" pitchFamily="49" charset="0"/>
              </a:rPr>
              <a:t>[</a:t>
            </a:r>
            <a:r>
              <a:rPr lang="en-IN" sz="1400" dirty="0" err="1">
                <a:latin typeface="Source Code Pro" panose="020B0509030403020204" pitchFamily="49" charset="0"/>
              </a:rPr>
              <a:t>blockId</a:t>
            </a:r>
            <a:r>
              <a:rPr lang="en-IN" sz="1400" dirty="0">
                <a:latin typeface="Source Code Pro" panose="020B0509030403020204" pitchFamily="49" charset="0"/>
              </a:rPr>
              <a:t>], NTHREADS); </a:t>
            </a:r>
          </a:p>
        </p:txBody>
      </p:sp>
      <p:sp>
        <p:nvSpPr>
          <p:cNvPr id="4" name="TextBox 3">
            <a:extLst>
              <a:ext uri="{FF2B5EF4-FFF2-40B4-BE49-F238E27FC236}">
                <a16:creationId xmlns:a16="http://schemas.microsoft.com/office/drawing/2014/main" id="{0E91C828-C0E4-4F7F-8632-7367AEBD8979}"/>
              </a:ext>
            </a:extLst>
          </p:cNvPr>
          <p:cNvSpPr txBox="1"/>
          <p:nvPr/>
        </p:nvSpPr>
        <p:spPr>
          <a:xfrm>
            <a:off x="1318078" y="2474893"/>
            <a:ext cx="4298043" cy="954107"/>
          </a:xfrm>
          <a:prstGeom prst="rect">
            <a:avLst/>
          </a:prstGeom>
          <a:solidFill>
            <a:schemeClr val="bg1">
              <a:lumMod val="95000"/>
            </a:schemeClr>
          </a:solidFill>
          <a:ln>
            <a:solidFill>
              <a:schemeClr val="bg2">
                <a:lumMod val="50000"/>
              </a:schemeClr>
            </a:solidFill>
          </a:ln>
          <a:effectLst>
            <a:glow rad="63500">
              <a:schemeClr val="accent3">
                <a:satMod val="175000"/>
                <a:alpha val="40000"/>
              </a:schemeClr>
            </a:glow>
          </a:effectLst>
        </p:spPr>
        <p:txBody>
          <a:bodyPr wrap="square" rtlCol="0">
            <a:spAutoFit/>
          </a:bodyPr>
          <a:lstStyle/>
          <a:p>
            <a:r>
              <a:rPr lang="en-IN" sz="1400" dirty="0">
                <a:latin typeface="Source Code Pro" panose="020B0509030403020204" pitchFamily="49" charset="0"/>
              </a:rPr>
              <a:t>// Update global array with final sum</a:t>
            </a:r>
          </a:p>
          <a:p>
            <a:r>
              <a:rPr lang="en-IN" sz="1400" dirty="0">
                <a:latin typeface="Source Code Pro" panose="020B0509030403020204" pitchFamily="49" charset="0"/>
              </a:rPr>
              <a:t>if (</a:t>
            </a:r>
            <a:r>
              <a:rPr lang="en-IN" sz="1400" dirty="0" err="1">
                <a:latin typeface="Source Code Pro" panose="020B0509030403020204" pitchFamily="49" charset="0"/>
              </a:rPr>
              <a:t>tid</a:t>
            </a:r>
            <a:r>
              <a:rPr lang="en-IN" sz="1400" dirty="0">
                <a:latin typeface="Source Code Pro" panose="020B0509030403020204" pitchFamily="49" charset="0"/>
              </a:rPr>
              <a:t> == 0)</a:t>
            </a:r>
          </a:p>
          <a:p>
            <a:r>
              <a:rPr lang="en-IN" sz="1400" dirty="0">
                <a:latin typeface="Source Code Pro" panose="020B0509030403020204" pitchFamily="49" charset="0"/>
              </a:rPr>
              <a:t>    </a:t>
            </a:r>
            <a:r>
              <a:rPr lang="en-IN" sz="1400" dirty="0" err="1">
                <a:latin typeface="Source Code Pro" panose="020B0509030403020204" pitchFamily="49" charset="0"/>
              </a:rPr>
              <a:t>g_odata</a:t>
            </a:r>
            <a:r>
              <a:rPr lang="en-IN" sz="1400" dirty="0">
                <a:latin typeface="Source Code Pro" panose="020B0509030403020204" pitchFamily="49" charset="0"/>
              </a:rPr>
              <a:t>[</a:t>
            </a:r>
            <a:r>
              <a:rPr lang="en-IN" sz="1400" dirty="0" err="1">
                <a:latin typeface="Source Code Pro" panose="020B0509030403020204" pitchFamily="49" charset="0"/>
              </a:rPr>
              <a:t>blockIdx.x</a:t>
            </a:r>
            <a:r>
              <a:rPr lang="en-IN" sz="1400" dirty="0">
                <a:latin typeface="Source Code Pro" panose="020B0509030403020204" pitchFamily="49" charset="0"/>
              </a:rPr>
              <a:t>] = </a:t>
            </a:r>
            <a:r>
              <a:rPr lang="en-IN" sz="1400" dirty="0" err="1">
                <a:latin typeface="Source Code Pro" panose="020B0509030403020204" pitchFamily="49" charset="0"/>
              </a:rPr>
              <a:t>sdata</a:t>
            </a:r>
            <a:r>
              <a:rPr lang="en-IN" sz="1400" dirty="0">
                <a:latin typeface="Source Code Pro" panose="020B0509030403020204" pitchFamily="49" charset="0"/>
              </a:rPr>
              <a:t>[0];  __</a:t>
            </a:r>
            <a:r>
              <a:rPr lang="en-IN" sz="1400" dirty="0" err="1">
                <a:latin typeface="Source Code Pro" panose="020B0509030403020204" pitchFamily="49" charset="0"/>
              </a:rPr>
              <a:t>threadfence</a:t>
            </a:r>
            <a:r>
              <a:rPr lang="en-IN" sz="1400" b="1" dirty="0" err="1">
                <a:solidFill>
                  <a:srgbClr val="C00000"/>
                </a:solidFill>
                <a:latin typeface="Source Code Pro" panose="020B0509030403020204" pitchFamily="49" charset="0"/>
              </a:rPr>
              <a:t>_block</a:t>
            </a:r>
            <a:r>
              <a:rPr lang="en-IN" sz="1400" dirty="0">
                <a:latin typeface="Source Code Pro" panose="020B0509030403020204" pitchFamily="49" charset="0"/>
              </a:rPr>
              <a:t>(); </a:t>
            </a:r>
            <a:endParaRPr lang="en-US" sz="1400" dirty="0">
              <a:latin typeface="Source Code Pro" panose="020B0509030403020204" pitchFamily="49" charset="0"/>
            </a:endParaRPr>
          </a:p>
        </p:txBody>
      </p:sp>
      <p:sp>
        <p:nvSpPr>
          <p:cNvPr id="8" name="TextBox 7">
            <a:extLst>
              <a:ext uri="{FF2B5EF4-FFF2-40B4-BE49-F238E27FC236}">
                <a16:creationId xmlns:a16="http://schemas.microsoft.com/office/drawing/2014/main" id="{D8F04D54-8AFC-4D18-8CEB-E11AC5E01B2E}"/>
              </a:ext>
            </a:extLst>
          </p:cNvPr>
          <p:cNvSpPr txBox="1"/>
          <p:nvPr/>
        </p:nvSpPr>
        <p:spPr>
          <a:xfrm>
            <a:off x="1548946" y="4698878"/>
            <a:ext cx="3836307" cy="954107"/>
          </a:xfrm>
          <a:prstGeom prst="rect">
            <a:avLst/>
          </a:prstGeom>
          <a:solidFill>
            <a:schemeClr val="bg1">
              <a:lumMod val="95000"/>
            </a:schemeClr>
          </a:solidFill>
          <a:ln>
            <a:solidFill>
              <a:schemeClr val="bg2">
                <a:lumMod val="50000"/>
              </a:schemeClr>
            </a:solidFill>
          </a:ln>
          <a:effectLst>
            <a:glow rad="63500">
              <a:schemeClr val="accent3">
                <a:satMod val="175000"/>
                <a:alpha val="40000"/>
              </a:schemeClr>
            </a:glow>
          </a:effectLst>
        </p:spPr>
        <p:txBody>
          <a:bodyPr wrap="none" rtlCol="0">
            <a:spAutoFit/>
          </a:bodyPr>
          <a:lstStyle/>
          <a:p>
            <a:r>
              <a:rPr lang="en-IN" sz="1400" dirty="0">
                <a:latin typeface="Source Code Pro" panose="020B0509030403020204" pitchFamily="49" charset="0"/>
              </a:rPr>
              <a:t>// Acquire global lock</a:t>
            </a:r>
          </a:p>
          <a:p>
            <a:r>
              <a:rPr lang="en-IN" sz="1400" dirty="0">
                <a:latin typeface="Source Code Pro" panose="020B0509030403020204" pitchFamily="49" charset="0"/>
              </a:rPr>
              <a:t>while(0 != </a:t>
            </a:r>
            <a:r>
              <a:rPr lang="en-IN" sz="1400" dirty="0" err="1">
                <a:latin typeface="Source Code Pro" panose="020B0509030403020204" pitchFamily="49" charset="0"/>
              </a:rPr>
              <a:t>atomicCAS</a:t>
            </a:r>
            <a:r>
              <a:rPr lang="en-IN" sz="1400" b="1" dirty="0" err="1">
                <a:solidFill>
                  <a:srgbClr val="C00000"/>
                </a:solidFill>
                <a:latin typeface="Source Code Pro" panose="020B0509030403020204" pitchFamily="49" charset="0"/>
              </a:rPr>
              <a:t>_block</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globalStack</a:t>
            </a:r>
            <a:r>
              <a:rPr lang="en-IN" sz="1400" dirty="0">
                <a:latin typeface="Source Code Pro" panose="020B0509030403020204" pitchFamily="49" charset="0"/>
              </a:rPr>
              <a:t>[id].lock, 0, 1));</a:t>
            </a:r>
          </a:p>
          <a:p>
            <a:r>
              <a:rPr lang="en-IN" sz="1400" dirty="0">
                <a:latin typeface="Source Code Pro" panose="020B0509030403020204" pitchFamily="49" charset="0"/>
              </a:rPr>
              <a:t>__</a:t>
            </a:r>
            <a:r>
              <a:rPr lang="en-IN" sz="1400" dirty="0" err="1">
                <a:latin typeface="Source Code Pro" panose="020B0509030403020204" pitchFamily="49" charset="0"/>
              </a:rPr>
              <a:t>threadfence</a:t>
            </a:r>
            <a:r>
              <a:rPr lang="en-IN" sz="1400" b="1" dirty="0" err="1">
                <a:solidFill>
                  <a:srgbClr val="C00000"/>
                </a:solidFill>
                <a:latin typeface="Source Code Pro" panose="020B0509030403020204" pitchFamily="49" charset="0"/>
              </a:rPr>
              <a:t>_block</a:t>
            </a:r>
            <a:r>
              <a:rPr lang="en-IN" sz="1400" dirty="0">
                <a:latin typeface="Source Code Pro" panose="020B0509030403020204" pitchFamily="49" charset="0"/>
              </a:rPr>
              <a:t>();</a:t>
            </a:r>
          </a:p>
        </p:txBody>
      </p:sp>
      <p:sp>
        <p:nvSpPr>
          <p:cNvPr id="9" name="Rectangle 8">
            <a:extLst>
              <a:ext uri="{FF2B5EF4-FFF2-40B4-BE49-F238E27FC236}">
                <a16:creationId xmlns:a16="http://schemas.microsoft.com/office/drawing/2014/main" id="{2915E8BF-4309-473F-A516-E1B914DAE118}"/>
              </a:ext>
            </a:extLst>
          </p:cNvPr>
          <p:cNvSpPr/>
          <p:nvPr/>
        </p:nvSpPr>
        <p:spPr>
          <a:xfrm>
            <a:off x="6271986" y="4104310"/>
            <a:ext cx="49530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Scoped unlock</a:t>
            </a:r>
          </a:p>
        </p:txBody>
      </p:sp>
      <p:sp>
        <p:nvSpPr>
          <p:cNvPr id="10" name="TextBox 9">
            <a:extLst>
              <a:ext uri="{FF2B5EF4-FFF2-40B4-BE49-F238E27FC236}">
                <a16:creationId xmlns:a16="http://schemas.microsoft.com/office/drawing/2014/main" id="{B8C87933-30A3-4E0C-B410-B4F593368B32}"/>
              </a:ext>
            </a:extLst>
          </p:cNvPr>
          <p:cNvSpPr txBox="1"/>
          <p:nvPr/>
        </p:nvSpPr>
        <p:spPr>
          <a:xfrm>
            <a:off x="7065860" y="4701065"/>
            <a:ext cx="3406702" cy="954107"/>
          </a:xfrm>
          <a:prstGeom prst="rect">
            <a:avLst/>
          </a:prstGeom>
          <a:solidFill>
            <a:schemeClr val="bg1">
              <a:lumMod val="95000"/>
            </a:schemeClr>
          </a:solidFill>
          <a:ln>
            <a:solidFill>
              <a:schemeClr val="bg2">
                <a:lumMod val="50000"/>
              </a:schemeClr>
            </a:solidFill>
          </a:ln>
          <a:effectLst>
            <a:glow rad="63500">
              <a:schemeClr val="accent3">
                <a:satMod val="175000"/>
                <a:alpha val="40000"/>
              </a:schemeClr>
            </a:glow>
          </a:effectLst>
        </p:spPr>
        <p:txBody>
          <a:bodyPr wrap="none" rtlCol="0">
            <a:spAutoFit/>
          </a:bodyPr>
          <a:lstStyle/>
          <a:p>
            <a:r>
              <a:rPr lang="en-IN" sz="1400" dirty="0">
                <a:latin typeface="Source Code Pro" panose="020B0509030403020204" pitchFamily="49" charset="0"/>
              </a:rPr>
              <a:t>// Release global lock</a:t>
            </a:r>
          </a:p>
          <a:p>
            <a:r>
              <a:rPr lang="en-IN" sz="1400" dirty="0">
                <a:latin typeface="Source Code Pro" panose="020B0509030403020204" pitchFamily="49" charset="0"/>
              </a:rPr>
              <a:t>__</a:t>
            </a:r>
            <a:r>
              <a:rPr lang="en-IN" sz="1400" dirty="0" err="1">
                <a:latin typeface="Source Code Pro" panose="020B0509030403020204" pitchFamily="49" charset="0"/>
              </a:rPr>
              <a:t>threadfence</a:t>
            </a:r>
            <a:r>
              <a:rPr lang="en-IN" sz="1400" b="1" dirty="0" err="1">
                <a:solidFill>
                  <a:srgbClr val="C00000"/>
                </a:solidFill>
                <a:latin typeface="Source Code Pro" panose="020B0509030403020204" pitchFamily="49" charset="0"/>
              </a:rPr>
              <a:t>_block</a:t>
            </a:r>
            <a:r>
              <a:rPr lang="en-IN" sz="1400" dirty="0">
                <a:latin typeface="Source Code Pro" panose="020B0509030403020204" pitchFamily="49" charset="0"/>
              </a:rPr>
              <a:t>();</a:t>
            </a:r>
          </a:p>
          <a:p>
            <a:r>
              <a:rPr lang="en-IN" sz="1400" dirty="0" err="1">
                <a:latin typeface="Source Code Pro" panose="020B0509030403020204" pitchFamily="49" charset="0"/>
              </a:rPr>
              <a:t>atomicExch</a:t>
            </a:r>
            <a:r>
              <a:rPr lang="en-IN" sz="1400" b="1" dirty="0" err="1">
                <a:solidFill>
                  <a:srgbClr val="C00000"/>
                </a:solidFill>
                <a:latin typeface="Source Code Pro" panose="020B0509030403020204" pitchFamily="49" charset="0"/>
              </a:rPr>
              <a:t>_block</a:t>
            </a:r>
            <a:r>
              <a:rPr lang="en-IN" sz="1400" dirty="0">
                <a:latin typeface="Source Code Pro" panose="020B0509030403020204" pitchFamily="49" charset="0"/>
              </a:rPr>
              <a:t>(</a:t>
            </a:r>
          </a:p>
          <a:p>
            <a:r>
              <a:rPr lang="en-IN" sz="1400" dirty="0">
                <a:latin typeface="Source Code Pro" panose="020B0509030403020204" pitchFamily="49" charset="0"/>
              </a:rPr>
              <a:t>    &amp;</a:t>
            </a:r>
            <a:r>
              <a:rPr lang="en-IN" sz="1400" dirty="0" err="1">
                <a:latin typeface="Source Code Pro" panose="020B0509030403020204" pitchFamily="49" charset="0"/>
              </a:rPr>
              <a:t>globalStack</a:t>
            </a:r>
            <a:r>
              <a:rPr lang="en-IN" sz="1400" dirty="0">
                <a:latin typeface="Source Code Pro" panose="020B0509030403020204" pitchFamily="49" charset="0"/>
              </a:rPr>
              <a:t>[id].lock, 0);</a:t>
            </a:r>
          </a:p>
        </p:txBody>
      </p:sp>
      <p:sp>
        <p:nvSpPr>
          <p:cNvPr id="11" name="Freeform: Shape 10">
            <a:extLst>
              <a:ext uri="{FF2B5EF4-FFF2-40B4-BE49-F238E27FC236}">
                <a16:creationId xmlns:a16="http://schemas.microsoft.com/office/drawing/2014/main" id="{B1155391-56C9-4B5F-9BC2-5588267DA5D1}"/>
              </a:ext>
            </a:extLst>
          </p:cNvPr>
          <p:cNvSpPr/>
          <p:nvPr/>
        </p:nvSpPr>
        <p:spPr>
          <a:xfrm>
            <a:off x="967014" y="3492307"/>
            <a:ext cx="10257972"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flip="none" rotWithShape="1">
            <a:gsLst>
              <a:gs pos="100000">
                <a:srgbClr val="000088"/>
              </a:gs>
              <a:gs pos="0">
                <a:schemeClr val="tx2">
                  <a:lumMod val="20000"/>
                  <a:lumOff val="80000"/>
                </a:schemeClr>
              </a:gs>
              <a:gs pos="16000">
                <a:schemeClr val="accent1">
                  <a:lumMod val="45000"/>
                  <a:lumOff val="55000"/>
                </a:schemeClr>
              </a:gs>
              <a:gs pos="41000">
                <a:srgbClr val="000088"/>
              </a:gs>
            </a:gsLst>
            <a:lin ang="10800000" scaled="1"/>
            <a:tileRect/>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800" dirty="0"/>
              <a:t>G</a:t>
            </a:r>
            <a:r>
              <a:rPr lang="en-US" sz="3800" kern="1200" dirty="0"/>
              <a:t>oal: Design low-overhead </a:t>
            </a:r>
            <a:r>
              <a:rPr lang="en-US" sz="3800" b="1" kern="1200" dirty="0"/>
              <a:t>scoped race </a:t>
            </a:r>
            <a:r>
              <a:rPr lang="en-US" sz="3800" kern="1200" dirty="0"/>
              <a:t>detector</a:t>
            </a:r>
          </a:p>
        </p:txBody>
      </p:sp>
    </p:spTree>
    <p:custDataLst>
      <p:tags r:id="rId1"/>
    </p:custDataLst>
    <p:extLst>
      <p:ext uri="{BB962C8B-B14F-4D97-AF65-F5344CB8AC3E}">
        <p14:creationId xmlns:p14="http://schemas.microsoft.com/office/powerpoint/2010/main" val="254043790"/>
      </p:ext>
    </p:extLst>
  </p:cSld>
  <p:clrMapOvr>
    <a:masterClrMapping/>
  </p:clrMapOvr>
  <mc:AlternateContent xmlns:mc="http://schemas.openxmlformats.org/markup-compatibility/2006" xmlns:p14="http://schemas.microsoft.com/office/powerpoint/2010/main">
    <mc:Choice Requires="p14">
      <p:transition spd="slow" p14:dur="2000" advTm="10475"/>
    </mc:Choice>
    <mc:Fallback xmlns="">
      <p:transition spd="slow" advTm="104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050C-34D7-43A7-BD81-4857A881421D}"/>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Outline</a:t>
            </a:r>
          </a:p>
        </p:txBody>
      </p:sp>
      <p:grpSp>
        <p:nvGrpSpPr>
          <p:cNvPr id="5" name="Group 4">
            <a:extLst>
              <a:ext uri="{FF2B5EF4-FFF2-40B4-BE49-F238E27FC236}">
                <a16:creationId xmlns:a16="http://schemas.microsoft.com/office/drawing/2014/main" id="{C396E7A3-0075-43F2-A365-5EB060A02AB4}"/>
              </a:ext>
            </a:extLst>
          </p:cNvPr>
          <p:cNvGrpSpPr/>
          <p:nvPr/>
        </p:nvGrpSpPr>
        <p:grpSpPr>
          <a:xfrm>
            <a:off x="838200" y="1964928"/>
            <a:ext cx="10515600" cy="3720399"/>
            <a:chOff x="838200" y="1964928"/>
            <a:chExt cx="10515600" cy="3720399"/>
          </a:xfrm>
        </p:grpSpPr>
        <p:sp>
          <p:nvSpPr>
            <p:cNvPr id="7" name="Freeform: Shape 6">
              <a:extLst>
                <a:ext uri="{FF2B5EF4-FFF2-40B4-BE49-F238E27FC236}">
                  <a16:creationId xmlns:a16="http://schemas.microsoft.com/office/drawing/2014/main" id="{C28AE82D-0A34-47C8-8906-5B3BD6444747}"/>
                </a:ext>
              </a:extLst>
            </p:cNvPr>
            <p:cNvSpPr/>
            <p:nvPr/>
          </p:nvSpPr>
          <p:spPr>
            <a:xfrm>
              <a:off x="838200" y="1964928"/>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flip="none" rotWithShape="1">
              <a:gsLst>
                <a:gs pos="100000">
                  <a:srgbClr val="000088"/>
                </a:gs>
                <a:gs pos="2000">
                  <a:schemeClr val="tx2">
                    <a:lumMod val="20000"/>
                    <a:lumOff val="80000"/>
                  </a:schemeClr>
                </a:gs>
                <a:gs pos="21000">
                  <a:schemeClr val="accent1">
                    <a:lumMod val="45000"/>
                    <a:lumOff val="55000"/>
                  </a:schemeClr>
                </a:gs>
                <a:gs pos="51000">
                  <a:srgbClr val="000088"/>
                </a:gs>
              </a:gsLst>
              <a:lin ang="10800000" scaled="1"/>
              <a:tileRect/>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a:t>Background and Scoped races</a:t>
              </a:r>
            </a:p>
          </p:txBody>
        </p:sp>
        <p:sp>
          <p:nvSpPr>
            <p:cNvPr id="8" name="Freeform: Shape 7">
              <a:extLst>
                <a:ext uri="{FF2B5EF4-FFF2-40B4-BE49-F238E27FC236}">
                  <a16:creationId xmlns:a16="http://schemas.microsoft.com/office/drawing/2014/main" id="{C8CD469E-C6F3-479A-8BE4-63AEC098C649}"/>
                </a:ext>
              </a:extLst>
            </p:cNvPr>
            <p:cNvSpPr/>
            <p:nvPr/>
          </p:nvSpPr>
          <p:spPr>
            <a:xfrm>
              <a:off x="838200" y="3012154"/>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rotWithShape="0">
              <a:gsLst>
                <a:gs pos="100000">
                  <a:srgbClr val="000088"/>
                </a:gs>
                <a:gs pos="0">
                  <a:schemeClr val="tx2">
                    <a:lumMod val="20000"/>
                    <a:lumOff val="80000"/>
                  </a:schemeClr>
                </a:gs>
                <a:gs pos="21000">
                  <a:schemeClr val="accent1">
                    <a:lumMod val="45000"/>
                    <a:lumOff val="55000"/>
                  </a:schemeClr>
                </a:gs>
                <a:gs pos="49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err="1"/>
                <a:t>ScoRD</a:t>
              </a:r>
              <a:r>
                <a:rPr lang="en-US" sz="3600" kern="1200" dirty="0"/>
                <a:t>: Hardware-based Scoped Race detection</a:t>
              </a:r>
            </a:p>
          </p:txBody>
        </p:sp>
        <p:sp>
          <p:nvSpPr>
            <p:cNvPr id="9" name="Freeform: Shape 8">
              <a:extLst>
                <a:ext uri="{FF2B5EF4-FFF2-40B4-BE49-F238E27FC236}">
                  <a16:creationId xmlns:a16="http://schemas.microsoft.com/office/drawing/2014/main" id="{60DEA7CF-7A76-45FE-9E7A-BDAF2CE3F6B3}"/>
                </a:ext>
              </a:extLst>
            </p:cNvPr>
            <p:cNvSpPr/>
            <p:nvPr/>
          </p:nvSpPr>
          <p:spPr>
            <a:xfrm>
              <a:off x="838200" y="4010573"/>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rotWithShape="0">
              <a:gsLst>
                <a:gs pos="100000">
                  <a:srgbClr val="000088"/>
                </a:gs>
                <a:gs pos="4000">
                  <a:schemeClr val="tx2">
                    <a:lumMod val="20000"/>
                    <a:lumOff val="80000"/>
                  </a:schemeClr>
                </a:gs>
                <a:gs pos="19000">
                  <a:schemeClr val="accent1">
                    <a:lumMod val="45000"/>
                    <a:lumOff val="55000"/>
                  </a:schemeClr>
                </a:gs>
                <a:gs pos="38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err="1"/>
                <a:t>ScoR</a:t>
              </a:r>
              <a:r>
                <a:rPr lang="en-US" sz="3600" kern="1200" dirty="0"/>
                <a:t>: Benchmark suite with scoped synchronization</a:t>
              </a:r>
            </a:p>
          </p:txBody>
        </p:sp>
        <p:sp>
          <p:nvSpPr>
            <p:cNvPr id="10" name="Freeform: Shape 9">
              <a:extLst>
                <a:ext uri="{FF2B5EF4-FFF2-40B4-BE49-F238E27FC236}">
                  <a16:creationId xmlns:a16="http://schemas.microsoft.com/office/drawing/2014/main" id="{9016F1AC-396E-493E-A3F6-EDAFE818BA27}"/>
                </a:ext>
              </a:extLst>
            </p:cNvPr>
            <p:cNvSpPr/>
            <p:nvPr/>
          </p:nvSpPr>
          <p:spPr>
            <a:xfrm>
              <a:off x="838200" y="5108895"/>
              <a:ext cx="10515600" cy="576432"/>
            </a:xfrm>
            <a:custGeom>
              <a:avLst/>
              <a:gdLst>
                <a:gd name="connsiteX0" fmla="*/ 0 w 10515600"/>
                <a:gd name="connsiteY0" fmla="*/ 96074 h 576432"/>
                <a:gd name="connsiteX1" fmla="*/ 96074 w 10515600"/>
                <a:gd name="connsiteY1" fmla="*/ 0 h 576432"/>
                <a:gd name="connsiteX2" fmla="*/ 10419526 w 10515600"/>
                <a:gd name="connsiteY2" fmla="*/ 0 h 576432"/>
                <a:gd name="connsiteX3" fmla="*/ 10515600 w 10515600"/>
                <a:gd name="connsiteY3" fmla="*/ 96074 h 576432"/>
                <a:gd name="connsiteX4" fmla="*/ 10515600 w 10515600"/>
                <a:gd name="connsiteY4" fmla="*/ 480358 h 576432"/>
                <a:gd name="connsiteX5" fmla="*/ 10419526 w 10515600"/>
                <a:gd name="connsiteY5" fmla="*/ 576432 h 576432"/>
                <a:gd name="connsiteX6" fmla="*/ 96074 w 10515600"/>
                <a:gd name="connsiteY6" fmla="*/ 576432 h 576432"/>
                <a:gd name="connsiteX7" fmla="*/ 0 w 10515600"/>
                <a:gd name="connsiteY7" fmla="*/ 480358 h 576432"/>
                <a:gd name="connsiteX8" fmla="*/ 0 w 10515600"/>
                <a:gd name="connsiteY8" fmla="*/ 96074 h 57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576432">
                  <a:moveTo>
                    <a:pt x="0" y="96074"/>
                  </a:moveTo>
                  <a:cubicBezTo>
                    <a:pt x="0" y="43014"/>
                    <a:pt x="43014" y="0"/>
                    <a:pt x="96074" y="0"/>
                  </a:cubicBezTo>
                  <a:lnTo>
                    <a:pt x="10419526" y="0"/>
                  </a:lnTo>
                  <a:cubicBezTo>
                    <a:pt x="10472586" y="0"/>
                    <a:pt x="10515600" y="43014"/>
                    <a:pt x="10515600" y="96074"/>
                  </a:cubicBezTo>
                  <a:lnTo>
                    <a:pt x="10515600" y="480358"/>
                  </a:lnTo>
                  <a:cubicBezTo>
                    <a:pt x="10515600" y="533418"/>
                    <a:pt x="10472586" y="576432"/>
                    <a:pt x="10419526" y="576432"/>
                  </a:cubicBezTo>
                  <a:lnTo>
                    <a:pt x="96074" y="576432"/>
                  </a:lnTo>
                  <a:cubicBezTo>
                    <a:pt x="43014" y="576432"/>
                    <a:pt x="0" y="533418"/>
                    <a:pt x="0" y="480358"/>
                  </a:cubicBezTo>
                  <a:lnTo>
                    <a:pt x="0" y="96074"/>
                  </a:lnTo>
                  <a:close/>
                </a:path>
              </a:pathLst>
            </a:custGeom>
            <a:gradFill rotWithShape="0">
              <a:gsLst>
                <a:gs pos="100000">
                  <a:srgbClr val="000088"/>
                </a:gs>
                <a:gs pos="2000">
                  <a:schemeClr val="tx2">
                    <a:lumMod val="20000"/>
                    <a:lumOff val="80000"/>
                  </a:schemeClr>
                </a:gs>
                <a:gs pos="31000">
                  <a:schemeClr val="accent1">
                    <a:lumMod val="45000"/>
                    <a:lumOff val="55000"/>
                  </a:schemeClr>
                </a:gs>
                <a:gs pos="57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5299" tIns="165299" rIns="165299" bIns="165299" numCol="1" spcCol="1270" anchor="ctr" anchorCtr="0">
              <a:noAutofit/>
            </a:bodyPr>
            <a:lstStyle/>
            <a:p>
              <a:pPr marL="0" lvl="0" indent="0" algn="l" defTabSz="1600200">
                <a:lnSpc>
                  <a:spcPct val="90000"/>
                </a:lnSpc>
                <a:spcBef>
                  <a:spcPct val="0"/>
                </a:spcBef>
                <a:spcAft>
                  <a:spcPct val="35000"/>
                </a:spcAft>
                <a:buNone/>
              </a:pPr>
              <a:r>
                <a:rPr lang="en-US" sz="3600" kern="1200" dirty="0"/>
                <a:t>Evaluation and results</a:t>
              </a:r>
            </a:p>
          </p:txBody>
        </p:sp>
      </p:grpSp>
      <p:sp>
        <p:nvSpPr>
          <p:cNvPr id="3" name="Arrow: Right 2">
            <a:extLst>
              <a:ext uri="{FF2B5EF4-FFF2-40B4-BE49-F238E27FC236}">
                <a16:creationId xmlns:a16="http://schemas.microsoft.com/office/drawing/2014/main" id="{9CA38F10-9F72-41ED-AA56-C0E271CC0981}"/>
              </a:ext>
            </a:extLst>
          </p:cNvPr>
          <p:cNvSpPr/>
          <p:nvPr/>
        </p:nvSpPr>
        <p:spPr>
          <a:xfrm>
            <a:off x="110838" y="3094157"/>
            <a:ext cx="653472" cy="44799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1F1ED7D-936E-4D20-8CA7-A43A80B0E65E}"/>
              </a:ext>
            </a:extLst>
          </p:cNvPr>
          <p:cNvSpPr txBox="1"/>
          <p:nvPr/>
        </p:nvSpPr>
        <p:spPr>
          <a:xfrm>
            <a:off x="437574" y="1690688"/>
            <a:ext cx="11209481" cy="1089457"/>
          </a:xfrm>
          <a:prstGeom prst="rect">
            <a:avLst/>
          </a:prstGeom>
          <a:solidFill>
            <a:schemeClr val="bg1">
              <a:alpha val="70000"/>
            </a:schemeClr>
          </a:solidFill>
        </p:spPr>
        <p:txBody>
          <a:bodyPr wrap="square" rtlCol="0">
            <a:spAutoFit/>
          </a:bodyPr>
          <a:lstStyle/>
          <a:p>
            <a:endParaRPr lang="en-US" dirty="0"/>
          </a:p>
        </p:txBody>
      </p:sp>
    </p:spTree>
    <p:extLst>
      <p:ext uri="{BB962C8B-B14F-4D97-AF65-F5344CB8AC3E}">
        <p14:creationId xmlns:p14="http://schemas.microsoft.com/office/powerpoint/2010/main" val="3949314199"/>
      </p:ext>
    </p:extLst>
  </p:cSld>
  <p:clrMapOvr>
    <a:masterClrMapping/>
  </p:clrMapOvr>
  <mc:AlternateContent xmlns:mc="http://schemas.openxmlformats.org/markup-compatibility/2006" xmlns:p14="http://schemas.microsoft.com/office/powerpoint/2010/main">
    <mc:Choice Requires="p14">
      <p:transition spd="slow" p14:dur="2000" advTm="4012"/>
    </mc:Choice>
    <mc:Fallback xmlns="">
      <p:transition spd="slow" advTm="401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err="1">
                <a:latin typeface="Verdana" panose="020B0604030504040204" pitchFamily="34" charset="0"/>
                <a:ea typeface="Verdana" panose="020B0604030504040204" pitchFamily="34" charset="0"/>
              </a:rPr>
              <a:t>ScoRD’s</a:t>
            </a:r>
            <a:r>
              <a:rPr lang="en-US" sz="3600" dirty="0">
                <a:latin typeface="Verdana" panose="020B0604030504040204" pitchFamily="34" charset="0"/>
                <a:ea typeface="Verdana" panose="020B0604030504040204" pitchFamily="34" charset="0"/>
              </a:rPr>
              <a:t> design philosophy</a:t>
            </a:r>
          </a:p>
        </p:txBody>
      </p:sp>
      <p:sp>
        <p:nvSpPr>
          <p:cNvPr id="4" name="Content Placeholder 3">
            <a:extLst>
              <a:ext uri="{FF2B5EF4-FFF2-40B4-BE49-F238E27FC236}">
                <a16:creationId xmlns:a16="http://schemas.microsoft.com/office/drawing/2014/main" id="{A4308CB5-9711-413C-AAC4-10714B61D3B8}"/>
              </a:ext>
            </a:extLst>
          </p:cNvPr>
          <p:cNvSpPr>
            <a:spLocks noGrp="1"/>
          </p:cNvSpPr>
          <p:nvPr>
            <p:ph idx="1"/>
          </p:nvPr>
        </p:nvSpPr>
        <p:spPr/>
        <p:txBody>
          <a:bodyPr/>
          <a:lstStyle/>
          <a:p>
            <a:pPr marL="285750" indent="-285750"/>
            <a:r>
              <a:rPr lang="en-US" dirty="0"/>
              <a:t>Perform quick preliminary checks to rule out definite non-races</a:t>
            </a:r>
          </a:p>
          <a:p>
            <a:pPr marL="742950" lvl="1" indent="-285750"/>
            <a:r>
              <a:rPr lang="en-US" dirty="0"/>
              <a:t>Avoid full detection for every memory instruction</a:t>
            </a:r>
          </a:p>
          <a:p>
            <a:pPr marL="457200" lvl="1" indent="0">
              <a:buNone/>
            </a:pPr>
            <a:endParaRPr lang="en-US" dirty="0"/>
          </a:p>
          <a:p>
            <a:pPr marL="285750" indent="-285750"/>
            <a:r>
              <a:rPr lang="en-US" dirty="0"/>
              <a:t>Extend happens-before detection to detect races with scoped fences and atomics</a:t>
            </a:r>
          </a:p>
          <a:p>
            <a:pPr marL="285750" indent="-285750"/>
            <a:endParaRPr lang="en-US" dirty="0"/>
          </a:p>
          <a:p>
            <a:pPr marL="285750" indent="-285750"/>
            <a:r>
              <a:rPr lang="en-US" dirty="0"/>
              <a:t>Extend lockset detection to check for races with scoped lock/unlock</a:t>
            </a:r>
          </a:p>
          <a:p>
            <a:pPr marL="285750" indent="-285750"/>
            <a:endParaRPr lang="en-US" dirty="0"/>
          </a:p>
          <a:p>
            <a:pPr marL="0" indent="0">
              <a:buNone/>
            </a:pPr>
            <a:endParaRPr lang="en-US" dirty="0"/>
          </a:p>
        </p:txBody>
      </p:sp>
    </p:spTree>
    <p:extLst>
      <p:ext uri="{BB962C8B-B14F-4D97-AF65-F5344CB8AC3E}">
        <p14:creationId xmlns:p14="http://schemas.microsoft.com/office/powerpoint/2010/main" val="566332458"/>
      </p:ext>
    </p:extLst>
  </p:cSld>
  <p:clrMapOvr>
    <a:masterClrMapping/>
  </p:clrMapOvr>
  <mc:AlternateContent xmlns:mc="http://schemas.openxmlformats.org/markup-compatibility/2006" xmlns:p14="http://schemas.microsoft.com/office/powerpoint/2010/main">
    <mc:Choice Requires="p14">
      <p:transition spd="slow" p14:dur="2000" advTm="21810"/>
    </mc:Choice>
    <mc:Fallback xmlns="">
      <p:transition spd="slow" advTm="2181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F3846F-CD27-44F8-BF0D-B6028F51BC5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570625" y="1582058"/>
            <a:ext cx="3050747" cy="4562856"/>
          </a:xfrm>
          <a:prstGeom prst="rect">
            <a:avLst/>
          </a:prstGeom>
        </p:spPr>
      </p:pic>
      <p:pic>
        <p:nvPicPr>
          <p:cNvPr id="7" name="Picture 6">
            <a:extLst>
              <a:ext uri="{FF2B5EF4-FFF2-40B4-BE49-F238E27FC236}">
                <a16:creationId xmlns:a16="http://schemas.microsoft.com/office/drawing/2014/main" id="{66AD7434-6ED2-4CFD-8472-441661154F6F}"/>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4586490" y="1582058"/>
            <a:ext cx="3019019" cy="4846320"/>
          </a:xfrm>
          <a:prstGeom prst="rect">
            <a:avLst/>
          </a:prstGeom>
        </p:spPr>
      </p:pic>
      <p:sp>
        <p:nvSpPr>
          <p:cNvPr id="8" name="Title 7">
            <a:extLst>
              <a:ext uri="{FF2B5EF4-FFF2-40B4-BE49-F238E27FC236}">
                <a16:creationId xmlns:a16="http://schemas.microsoft.com/office/drawing/2014/main" id="{0048D279-25B2-4287-A9AD-3EB64D4881CD}"/>
              </a:ext>
            </a:extLst>
          </p:cNvPr>
          <p:cNvSpPr>
            <a:spLocks noGrp="1"/>
          </p:cNvSpPr>
          <p:nvPr>
            <p:ph type="title"/>
          </p:nvPr>
        </p:nvSpPr>
        <p:spPr/>
        <p:txBody>
          <a:bodyPr>
            <a:normAutofit/>
          </a:bodyPr>
          <a:lstStyle/>
          <a:p>
            <a:r>
              <a:rPr lang="en-US" sz="3600" dirty="0"/>
              <a:t>Architecture of </a:t>
            </a:r>
            <a:r>
              <a:rPr lang="en-US" sz="3600" dirty="0" err="1"/>
              <a:t>ScoRD</a:t>
            </a:r>
            <a:endParaRPr lang="en-US" sz="3600" dirty="0"/>
          </a:p>
        </p:txBody>
      </p:sp>
    </p:spTree>
    <p:custDataLst>
      <p:tags r:id="rId1"/>
    </p:custDataLst>
    <p:extLst>
      <p:ext uri="{BB962C8B-B14F-4D97-AF65-F5344CB8AC3E}">
        <p14:creationId xmlns:p14="http://schemas.microsoft.com/office/powerpoint/2010/main" val="3459025533"/>
      </p:ext>
    </p:extLst>
  </p:cSld>
  <p:clrMapOvr>
    <a:masterClrMapping/>
  </p:clrMapOvr>
  <mc:AlternateContent xmlns:mc="http://schemas.openxmlformats.org/markup-compatibility/2006" xmlns:p14="http://schemas.microsoft.com/office/powerpoint/2010/main">
    <mc:Choice Requires="p14">
      <p:transition spd="slow" p14:dur="2000" advTm="26124"/>
    </mc:Choice>
    <mc:Fallback xmlns="">
      <p:transition spd="slow" advTm="261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 2.22222E-6 L 0.25026 -0.10579 " pathEditMode="relative" rAng="0" ptsTypes="AA">
                                      <p:cBhvr>
                                        <p:cTn id="14" dur="1000" fill="hold"/>
                                        <p:tgtEl>
                                          <p:spTgt spid="7"/>
                                        </p:tgtEl>
                                        <p:attrNameLst>
                                          <p:attrName>ppt_x</p:attrName>
                                          <p:attrName>ppt_y</p:attrName>
                                        </p:attrNameLst>
                                      </p:cBhvr>
                                      <p:rCtr x="12513" y="-5301"/>
                                    </p:animMotion>
                                  </p:childTnLst>
                                </p:cTn>
                              </p:par>
                              <p:par>
                                <p:cTn id="15" presetID="1" presetClass="exit"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BFE28692-1ABC-4C8D-8873-1B9F1297211F}"/>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636106" y="847224"/>
            <a:ext cx="3019019" cy="4846320"/>
          </a:xfrm>
          <a:prstGeom prst="rect">
            <a:avLst/>
          </a:prstGeom>
        </p:spPr>
      </p:pic>
      <p:cxnSp>
        <p:nvCxnSpPr>
          <p:cNvPr id="9" name="Straight Connector 8">
            <a:extLst>
              <a:ext uri="{FF2B5EF4-FFF2-40B4-BE49-F238E27FC236}">
                <a16:creationId xmlns:a16="http://schemas.microsoft.com/office/drawing/2014/main" id="{21F851AE-D553-4762-A1F2-F47C24F67A00}"/>
              </a:ext>
            </a:extLst>
          </p:cNvPr>
          <p:cNvCxnSpPr>
            <a:cxnSpLocks/>
          </p:cNvCxnSpPr>
          <p:nvPr/>
        </p:nvCxnSpPr>
        <p:spPr>
          <a:xfrm>
            <a:off x="6394450" y="1697087"/>
            <a:ext cx="2038953" cy="844499"/>
          </a:xfrm>
          <a:prstGeom prst="line">
            <a:avLst/>
          </a:prstGeom>
          <a:ln w="38100">
            <a:solidFill>
              <a:srgbClr val="000088"/>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EFFE1C-778E-48DC-87F7-B4AAB856EC2C}"/>
              </a:ext>
            </a:extLst>
          </p:cNvPr>
          <p:cNvCxnSpPr>
            <a:cxnSpLocks/>
          </p:cNvCxnSpPr>
          <p:nvPr/>
        </p:nvCxnSpPr>
        <p:spPr>
          <a:xfrm flipV="1">
            <a:off x="6394450" y="2761042"/>
            <a:ext cx="2038953" cy="2678870"/>
          </a:xfrm>
          <a:prstGeom prst="line">
            <a:avLst/>
          </a:prstGeom>
          <a:ln w="38100">
            <a:solidFill>
              <a:srgbClr val="000088"/>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0A25E6D-F294-4EAB-A8F4-400CABCBC159}"/>
              </a:ext>
            </a:extLst>
          </p:cNvPr>
          <p:cNvSpPr txBox="1"/>
          <p:nvPr/>
        </p:nvSpPr>
        <p:spPr>
          <a:xfrm>
            <a:off x="8432860" y="2540484"/>
            <a:ext cx="1600200" cy="219456"/>
          </a:xfrm>
          <a:prstGeom prst="rect">
            <a:avLst/>
          </a:prstGeom>
          <a:pattFill prst="wdUpDiag">
            <a:fgClr>
              <a:srgbClr val="000088"/>
            </a:fgClr>
            <a:bgClr>
              <a:srgbClr val="0000FF"/>
            </a:bgClr>
          </a:pattFill>
        </p:spPr>
        <p:txBody>
          <a:bodyPr wrap="square" rtlCol="0">
            <a:spAutoFit/>
          </a:bodyPr>
          <a:lstStyle/>
          <a:p>
            <a:pPr algn="ctr"/>
            <a:endParaRPr lang="en-US" sz="800" b="1" dirty="0"/>
          </a:p>
        </p:txBody>
      </p:sp>
      <p:sp>
        <p:nvSpPr>
          <p:cNvPr id="8" name="TextBox 7">
            <a:extLst>
              <a:ext uri="{FF2B5EF4-FFF2-40B4-BE49-F238E27FC236}">
                <a16:creationId xmlns:a16="http://schemas.microsoft.com/office/drawing/2014/main" id="{C7966E4D-AE7C-4EB4-80D6-56237B22203B}"/>
              </a:ext>
            </a:extLst>
          </p:cNvPr>
          <p:cNvSpPr txBox="1"/>
          <p:nvPr/>
        </p:nvSpPr>
        <p:spPr>
          <a:xfrm>
            <a:off x="8696928" y="2499499"/>
            <a:ext cx="1063625" cy="307777"/>
          </a:xfrm>
          <a:prstGeom prst="rect">
            <a:avLst/>
          </a:prstGeom>
          <a:noFill/>
        </p:spPr>
        <p:txBody>
          <a:bodyPr wrap="square" rtlCol="0">
            <a:spAutoFit/>
          </a:bodyPr>
          <a:lstStyle/>
          <a:p>
            <a:pPr algn="ctr"/>
            <a:r>
              <a:rPr lang="en-US" sz="1400" b="1" dirty="0">
                <a:solidFill>
                  <a:schemeClr val="bg1"/>
                </a:solidFill>
              </a:rPr>
              <a:t>SM State</a:t>
            </a:r>
          </a:p>
        </p:txBody>
      </p:sp>
      <p:pic>
        <p:nvPicPr>
          <p:cNvPr id="5" name="Picture 4">
            <a:extLst>
              <a:ext uri="{FF2B5EF4-FFF2-40B4-BE49-F238E27FC236}">
                <a16:creationId xmlns:a16="http://schemas.microsoft.com/office/drawing/2014/main" id="{77992CDF-1E81-4BAD-A560-B045547339CB}"/>
              </a:ext>
            </a:extLst>
          </p:cNvPr>
          <p:cNvPicPr>
            <a:picLocks noChangeAspect="1"/>
          </p:cNvPicPr>
          <p:nvPr/>
        </p:nvPicPr>
        <p:blipFill rotWithShape="1">
          <a:blip r:embed="rId5">
            <a:extLst>
              <a:ext uri="{28A0092B-C50C-407E-A947-70E740481C1C}">
                <a14:useLocalDpi xmlns:a14="http://schemas.microsoft.com/office/drawing/2010/main" val="0"/>
              </a:ext>
            </a:extLst>
          </a:blip>
          <a:srcRect l="1527" r="1046"/>
          <a:stretch/>
        </p:blipFill>
        <p:spPr>
          <a:xfrm>
            <a:off x="1408039" y="1696833"/>
            <a:ext cx="4986411" cy="3743079"/>
          </a:xfrm>
          <a:prstGeom prst="rect">
            <a:avLst/>
          </a:prstGeom>
        </p:spPr>
      </p:pic>
      <p:sp>
        <p:nvSpPr>
          <p:cNvPr id="6" name="Rectangle 5">
            <a:extLst>
              <a:ext uri="{FF2B5EF4-FFF2-40B4-BE49-F238E27FC236}">
                <a16:creationId xmlns:a16="http://schemas.microsoft.com/office/drawing/2014/main" id="{AA5D9C02-5DA1-4F92-8177-F1508DC90393}"/>
              </a:ext>
            </a:extLst>
          </p:cNvPr>
          <p:cNvSpPr/>
          <p:nvPr/>
        </p:nvSpPr>
        <p:spPr>
          <a:xfrm>
            <a:off x="1507847" y="1786631"/>
            <a:ext cx="4783603" cy="2755887"/>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357510D2-CA66-4638-92BB-680D627FCE0E}"/>
              </a:ext>
            </a:extLst>
          </p:cNvPr>
          <p:cNvSpPr txBox="1"/>
          <p:nvPr/>
        </p:nvSpPr>
        <p:spPr>
          <a:xfrm>
            <a:off x="2186450" y="5649880"/>
            <a:ext cx="3196260" cy="461665"/>
          </a:xfrm>
          <a:prstGeom prst="rect">
            <a:avLst/>
          </a:prstGeom>
          <a:noFill/>
        </p:spPr>
        <p:txBody>
          <a:bodyPr wrap="none" rtlCol="0">
            <a:spAutoFit/>
          </a:bodyPr>
          <a:lstStyle/>
          <a:p>
            <a:r>
              <a:rPr lang="en-US" sz="2400" b="1" dirty="0">
                <a:solidFill>
                  <a:srgbClr val="000088"/>
                </a:solidFill>
              </a:rPr>
              <a:t>Overhead: 8 bytes / SM</a:t>
            </a:r>
          </a:p>
        </p:txBody>
      </p:sp>
      <p:sp>
        <p:nvSpPr>
          <p:cNvPr id="13" name="TextBox 12">
            <a:extLst>
              <a:ext uri="{FF2B5EF4-FFF2-40B4-BE49-F238E27FC236}">
                <a16:creationId xmlns:a16="http://schemas.microsoft.com/office/drawing/2014/main" id="{B2BBE5C4-797A-4B3F-B1FE-97B5DF259CD6}"/>
              </a:ext>
            </a:extLst>
          </p:cNvPr>
          <p:cNvSpPr txBox="1"/>
          <p:nvPr/>
        </p:nvSpPr>
        <p:spPr>
          <a:xfrm>
            <a:off x="1928731" y="847224"/>
            <a:ext cx="3809633" cy="830997"/>
          </a:xfrm>
          <a:prstGeom prst="rect">
            <a:avLst/>
          </a:prstGeom>
          <a:noFill/>
        </p:spPr>
        <p:txBody>
          <a:bodyPr wrap="none" rtlCol="0">
            <a:spAutoFit/>
          </a:bodyPr>
          <a:lstStyle/>
          <a:p>
            <a:pPr algn="ctr"/>
            <a:r>
              <a:rPr lang="en-US" sz="2400" dirty="0" err="1">
                <a:solidFill>
                  <a:srgbClr val="000088"/>
                </a:solidFill>
              </a:rPr>
              <a:t>BarrierID</a:t>
            </a:r>
            <a:r>
              <a:rPr lang="en-US" sz="2400" dirty="0">
                <a:solidFill>
                  <a:srgbClr val="000088"/>
                </a:solidFill>
              </a:rPr>
              <a:t>: Maintains counter </a:t>
            </a:r>
          </a:p>
          <a:p>
            <a:pPr algn="ctr"/>
            <a:r>
              <a:rPr lang="en-US" sz="2400" dirty="0">
                <a:solidFill>
                  <a:srgbClr val="000088"/>
                </a:solidFill>
              </a:rPr>
              <a:t>of last barrier execution</a:t>
            </a:r>
          </a:p>
        </p:txBody>
      </p:sp>
      <p:sp>
        <p:nvSpPr>
          <p:cNvPr id="15" name="Rectangle 14">
            <a:extLst>
              <a:ext uri="{FF2B5EF4-FFF2-40B4-BE49-F238E27FC236}">
                <a16:creationId xmlns:a16="http://schemas.microsoft.com/office/drawing/2014/main" id="{19BFB815-838F-4A7A-86C6-35F9F1539281}"/>
              </a:ext>
            </a:extLst>
          </p:cNvPr>
          <p:cNvSpPr/>
          <p:nvPr/>
        </p:nvSpPr>
        <p:spPr>
          <a:xfrm>
            <a:off x="3278633" y="5130687"/>
            <a:ext cx="1121752" cy="24221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TextBox 16">
            <a:extLst>
              <a:ext uri="{FF2B5EF4-FFF2-40B4-BE49-F238E27FC236}">
                <a16:creationId xmlns:a16="http://schemas.microsoft.com/office/drawing/2014/main" id="{427B24A6-30BC-4CA5-B1FB-8C70214B2DF3}"/>
              </a:ext>
            </a:extLst>
          </p:cNvPr>
          <p:cNvSpPr txBox="1"/>
          <p:nvPr/>
        </p:nvSpPr>
        <p:spPr>
          <a:xfrm>
            <a:off x="2061515" y="856530"/>
            <a:ext cx="3440365" cy="830997"/>
          </a:xfrm>
          <a:prstGeom prst="rect">
            <a:avLst/>
          </a:prstGeom>
          <a:noFill/>
        </p:spPr>
        <p:txBody>
          <a:bodyPr wrap="none" rtlCol="0">
            <a:spAutoFit/>
          </a:bodyPr>
          <a:lstStyle/>
          <a:p>
            <a:pPr algn="ctr"/>
            <a:r>
              <a:rPr lang="en-US" sz="2400" dirty="0">
                <a:solidFill>
                  <a:srgbClr val="000088"/>
                </a:solidFill>
              </a:rPr>
              <a:t>Lock table: </a:t>
            </a:r>
          </a:p>
          <a:p>
            <a:pPr algn="ctr"/>
            <a:r>
              <a:rPr lang="en-US" sz="2400" dirty="0">
                <a:solidFill>
                  <a:srgbClr val="000088"/>
                </a:solidFill>
              </a:rPr>
              <a:t>Keeps track of active locks</a:t>
            </a:r>
          </a:p>
        </p:txBody>
      </p:sp>
      <p:sp>
        <p:nvSpPr>
          <p:cNvPr id="18" name="TextBox 17">
            <a:extLst>
              <a:ext uri="{FF2B5EF4-FFF2-40B4-BE49-F238E27FC236}">
                <a16:creationId xmlns:a16="http://schemas.microsoft.com/office/drawing/2014/main" id="{181A4C8A-F01A-4AA4-B69B-9B77D7D80F25}"/>
              </a:ext>
            </a:extLst>
          </p:cNvPr>
          <p:cNvSpPr txBox="1"/>
          <p:nvPr/>
        </p:nvSpPr>
        <p:spPr>
          <a:xfrm>
            <a:off x="2186450" y="5646433"/>
            <a:ext cx="3507242" cy="461665"/>
          </a:xfrm>
          <a:prstGeom prst="rect">
            <a:avLst/>
          </a:prstGeom>
          <a:noFill/>
        </p:spPr>
        <p:txBody>
          <a:bodyPr wrap="none" rtlCol="0">
            <a:spAutoFit/>
          </a:bodyPr>
          <a:lstStyle/>
          <a:p>
            <a:r>
              <a:rPr lang="en-US" sz="2400" b="1" dirty="0">
                <a:solidFill>
                  <a:srgbClr val="000088"/>
                </a:solidFill>
              </a:rPr>
              <a:t>Overhead: 144 bytes / SM</a:t>
            </a:r>
          </a:p>
        </p:txBody>
      </p:sp>
      <p:sp>
        <p:nvSpPr>
          <p:cNvPr id="19" name="TextBox 18">
            <a:extLst>
              <a:ext uri="{FF2B5EF4-FFF2-40B4-BE49-F238E27FC236}">
                <a16:creationId xmlns:a16="http://schemas.microsoft.com/office/drawing/2014/main" id="{DE413E5D-75DF-412F-90D5-74889BF66018}"/>
              </a:ext>
            </a:extLst>
          </p:cNvPr>
          <p:cNvSpPr txBox="1"/>
          <p:nvPr/>
        </p:nvSpPr>
        <p:spPr>
          <a:xfrm>
            <a:off x="1696174" y="5653995"/>
            <a:ext cx="4154792" cy="461665"/>
          </a:xfrm>
          <a:prstGeom prst="rect">
            <a:avLst/>
          </a:prstGeom>
          <a:noFill/>
        </p:spPr>
        <p:txBody>
          <a:bodyPr wrap="none" rtlCol="0">
            <a:spAutoFit/>
          </a:bodyPr>
          <a:lstStyle/>
          <a:p>
            <a:r>
              <a:rPr lang="en-US" sz="2400" b="1" dirty="0">
                <a:solidFill>
                  <a:srgbClr val="000088"/>
                </a:solidFill>
              </a:rPr>
              <a:t>Total overhead: 152 bytes / SM</a:t>
            </a:r>
          </a:p>
        </p:txBody>
      </p:sp>
    </p:spTree>
    <p:custDataLst>
      <p:tags r:id="rId1"/>
    </p:custDataLst>
    <p:extLst>
      <p:ext uri="{BB962C8B-B14F-4D97-AF65-F5344CB8AC3E}">
        <p14:creationId xmlns:p14="http://schemas.microsoft.com/office/powerpoint/2010/main" val="2529930798"/>
      </p:ext>
    </p:extLst>
  </p:cSld>
  <p:clrMapOvr>
    <a:masterClrMapping/>
  </p:clrMapOvr>
  <mc:AlternateContent xmlns:mc="http://schemas.openxmlformats.org/markup-compatibility/2006" xmlns:p14="http://schemas.microsoft.com/office/powerpoint/2010/main">
    <mc:Choice Requires="p14">
      <p:transition spd="slow" p14:dur="2000" advTm="45332"/>
    </mc:Choice>
    <mc:Fallback xmlns="">
      <p:transition spd="slow" advTm="453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right)">
                                      <p:cBhvr>
                                        <p:cTn id="14" dur="500"/>
                                        <p:tgtEl>
                                          <p:spTgt spid="5"/>
                                        </p:tgtEl>
                                      </p:cBhvr>
                                    </p:animEffect>
                                  </p:childTnLst>
                                </p:cTn>
                              </p:par>
                            </p:childTnLst>
                          </p:cTn>
                        </p:par>
                        <p:par>
                          <p:cTn id="15" fill="hold">
                            <p:stCondLst>
                              <p:cond delay="1000"/>
                            </p:stCondLst>
                            <p:childTnLst>
                              <p:par>
                                <p:cTn id="16" presetID="22" presetClass="entr" presetSubtype="8" fill="hold" grpId="1"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wipe(left)">
                                      <p:cBhvr>
                                        <p:cTn id="18" dur="500"/>
                                        <p:tgtEl>
                                          <p:spTgt spid="13"/>
                                        </p:tgtEl>
                                      </p:cBhvr>
                                    </p:animEffect>
                                  </p:childTnLst>
                                </p:cTn>
                              </p:par>
                            </p:childTnLst>
                          </p:cTn>
                        </p:par>
                        <p:par>
                          <p:cTn id="19" fill="hold">
                            <p:stCondLst>
                              <p:cond delay="1500"/>
                            </p:stCondLst>
                            <p:childTnLst>
                              <p:par>
                                <p:cTn id="20" presetID="22" presetClass="entr" presetSubtype="8" fill="hold" grpId="1"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22" presetClass="exit" presetSubtype="4" fill="hold" grpId="0" nodeType="withEffect">
                                  <p:stCondLst>
                                    <p:cond delay="0"/>
                                  </p:stCondLst>
                                  <p:childTnLst>
                                    <p:animEffect transition="out" filter="wipe(down)">
                                      <p:cBhvr>
                                        <p:cTn id="28" dur="500"/>
                                        <p:tgtEl>
                                          <p:spTgt spid="6"/>
                                        </p:tgtEl>
                                      </p:cBhvr>
                                    </p:animEffect>
                                    <p:set>
                                      <p:cBhvr>
                                        <p:cTn id="29" dur="1" fill="hold">
                                          <p:stCondLst>
                                            <p:cond delay="499"/>
                                          </p:stCondLst>
                                        </p:cTn>
                                        <p:tgtEl>
                                          <p:spTgt spid="6"/>
                                        </p:tgtEl>
                                        <p:attrNameLst>
                                          <p:attrName>style.visibility</p:attrName>
                                        </p:attrNameLst>
                                      </p:cBhvr>
                                      <p:to>
                                        <p:strVal val="hidden"/>
                                      </p:to>
                                    </p:set>
                                  </p:childTnLst>
                                </p:cTn>
                              </p:par>
                              <p:par>
                                <p:cTn id="30" presetID="1" presetClass="exit"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ipe(left)">
                                      <p:cBhvr>
                                        <p:cTn id="44" dur="500"/>
                                        <p:tgtEl>
                                          <p:spTgt spid="19"/>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7"/>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2" presetClass="exit" presetSubtype="8" fill="hold" nodeType="clickEffect">
                                  <p:stCondLst>
                                    <p:cond delay="0"/>
                                  </p:stCondLst>
                                  <p:childTnLst>
                                    <p:animEffect transition="out" filter="wipe(left)">
                                      <p:cBhvr>
                                        <p:cTn id="52" dur="500"/>
                                        <p:tgtEl>
                                          <p:spTgt spid="5"/>
                                        </p:tgtEl>
                                      </p:cBhvr>
                                    </p:animEffect>
                                    <p:set>
                                      <p:cBhvr>
                                        <p:cTn id="53" dur="1" fill="hold">
                                          <p:stCondLst>
                                            <p:cond delay="499"/>
                                          </p:stCondLst>
                                        </p:cTn>
                                        <p:tgtEl>
                                          <p:spTgt spid="5"/>
                                        </p:tgtEl>
                                        <p:attrNameLst>
                                          <p:attrName>style.visibility</p:attrName>
                                        </p:attrNameLst>
                                      </p:cBhvr>
                                      <p:to>
                                        <p:strVal val="hidden"/>
                                      </p:to>
                                    </p:set>
                                  </p:childTnLst>
                                </p:cTn>
                              </p:par>
                            </p:childTnLst>
                          </p:cTn>
                        </p:par>
                        <p:par>
                          <p:cTn id="54" fill="hold">
                            <p:stCondLst>
                              <p:cond delay="500"/>
                            </p:stCondLst>
                            <p:childTnLst>
                              <p:par>
                                <p:cTn id="55" presetID="22" presetClass="exit" presetSubtype="8" fill="hold" nodeType="afterEffect">
                                  <p:stCondLst>
                                    <p:cond delay="0"/>
                                  </p:stCondLst>
                                  <p:childTnLst>
                                    <p:animEffect transition="out" filter="wipe(left)">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par>
                                <p:cTn id="58" presetID="22" presetClass="exit" presetSubtype="8" fill="hold" nodeType="withEffect">
                                  <p:stCondLst>
                                    <p:cond delay="0"/>
                                  </p:stCondLst>
                                  <p:childTnLst>
                                    <p:animEffect transition="out" filter="wipe(left)">
                                      <p:cBhvr>
                                        <p:cTn id="59" dur="500"/>
                                        <p:tgtEl>
                                          <p:spTgt spid="14"/>
                                        </p:tgtEl>
                                      </p:cBhvr>
                                    </p:animEffect>
                                    <p:set>
                                      <p:cBhvr>
                                        <p:cTn id="60" dur="1" fill="hold">
                                          <p:stCondLst>
                                            <p:cond delay="499"/>
                                          </p:stCondLst>
                                        </p:cTn>
                                        <p:tgtEl>
                                          <p:spTgt spid="14"/>
                                        </p:tgtEl>
                                        <p:attrNameLst>
                                          <p:attrName>style.visibility</p:attrName>
                                        </p:attrNameLst>
                                      </p:cBhvr>
                                      <p:to>
                                        <p:strVal val="hidden"/>
                                      </p:to>
                                    </p:set>
                                  </p:childTnLst>
                                </p:cTn>
                              </p:par>
                              <p:par>
                                <p:cTn id="61" presetID="22" presetClass="exit" presetSubtype="8" fill="hold" grpId="1" nodeType="withEffect">
                                  <p:stCondLst>
                                    <p:cond delay="0"/>
                                  </p:stCondLst>
                                  <p:childTnLst>
                                    <p:animEffect transition="out" filter="wipe(left)">
                                      <p:cBhvr>
                                        <p:cTn id="62" dur="500"/>
                                        <p:tgtEl>
                                          <p:spTgt spid="19"/>
                                        </p:tgtEl>
                                      </p:cBhvr>
                                    </p:animEffect>
                                    <p:set>
                                      <p:cBhvr>
                                        <p:cTn id="63"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0" grpId="1"/>
      <p:bldP spid="13" grpId="0"/>
      <p:bldP spid="13" grpId="1"/>
      <p:bldP spid="17" grpId="0"/>
      <p:bldP spid="17" grpId="1"/>
      <p:bldP spid="18" grpId="0"/>
      <p:bldP spid="18" grpId="1"/>
      <p:bldP spid="19"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E1FAC1A7-BC70-4E05-90CD-80A140EFAA9E}"/>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7636106" y="847224"/>
            <a:ext cx="3019019" cy="4846320"/>
          </a:xfrm>
          <a:prstGeom prst="rect">
            <a:avLst/>
          </a:prstGeom>
        </p:spPr>
      </p:pic>
      <p:sp>
        <p:nvSpPr>
          <p:cNvPr id="18" name="TextBox 17">
            <a:extLst>
              <a:ext uri="{FF2B5EF4-FFF2-40B4-BE49-F238E27FC236}">
                <a16:creationId xmlns:a16="http://schemas.microsoft.com/office/drawing/2014/main" id="{8D94A473-5F17-4765-8F61-9BED7BA363C9}"/>
              </a:ext>
            </a:extLst>
          </p:cNvPr>
          <p:cNvSpPr txBox="1"/>
          <p:nvPr/>
        </p:nvSpPr>
        <p:spPr>
          <a:xfrm>
            <a:off x="8330555" y="3625075"/>
            <a:ext cx="1609344" cy="283464"/>
          </a:xfrm>
          <a:prstGeom prst="rect">
            <a:avLst/>
          </a:prstGeom>
          <a:pattFill prst="wdUpDiag">
            <a:fgClr>
              <a:srgbClr val="000088"/>
            </a:fgClr>
            <a:bgClr>
              <a:srgbClr val="0000FF"/>
            </a:bgClr>
          </a:pattFill>
        </p:spPr>
        <p:txBody>
          <a:bodyPr wrap="square" rtlCol="0">
            <a:spAutoFit/>
          </a:bodyPr>
          <a:lstStyle/>
          <a:p>
            <a:pPr algn="ctr"/>
            <a:endParaRPr lang="en-US" sz="800" b="1" dirty="0"/>
          </a:p>
        </p:txBody>
      </p:sp>
      <p:cxnSp>
        <p:nvCxnSpPr>
          <p:cNvPr id="9" name="Straight Connector 8">
            <a:extLst>
              <a:ext uri="{FF2B5EF4-FFF2-40B4-BE49-F238E27FC236}">
                <a16:creationId xmlns:a16="http://schemas.microsoft.com/office/drawing/2014/main" id="{21F851AE-D553-4762-A1F2-F47C24F67A00}"/>
              </a:ext>
            </a:extLst>
          </p:cNvPr>
          <p:cNvCxnSpPr>
            <a:cxnSpLocks/>
          </p:cNvCxnSpPr>
          <p:nvPr/>
        </p:nvCxnSpPr>
        <p:spPr>
          <a:xfrm>
            <a:off x="6394450" y="2028566"/>
            <a:ext cx="1940868" cy="1594131"/>
          </a:xfrm>
          <a:prstGeom prst="line">
            <a:avLst/>
          </a:prstGeom>
          <a:ln w="38100">
            <a:solidFill>
              <a:srgbClr val="000088"/>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2EFFE1C-778E-48DC-87F7-B4AAB856EC2C}"/>
              </a:ext>
            </a:extLst>
          </p:cNvPr>
          <p:cNvCxnSpPr>
            <a:cxnSpLocks/>
          </p:cNvCxnSpPr>
          <p:nvPr/>
        </p:nvCxnSpPr>
        <p:spPr>
          <a:xfrm flipV="1">
            <a:off x="6394450" y="3922763"/>
            <a:ext cx="1940868" cy="1092063"/>
          </a:xfrm>
          <a:prstGeom prst="line">
            <a:avLst/>
          </a:prstGeom>
          <a:ln w="38100">
            <a:solidFill>
              <a:srgbClr val="000088"/>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1BCD694-0F76-44D0-B190-2005354637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4727" y="2028566"/>
            <a:ext cx="5949723" cy="2986259"/>
          </a:xfrm>
          <a:prstGeom prst="rect">
            <a:avLst/>
          </a:prstGeom>
        </p:spPr>
      </p:pic>
      <p:sp>
        <p:nvSpPr>
          <p:cNvPr id="7" name="TextBox 6">
            <a:extLst>
              <a:ext uri="{FF2B5EF4-FFF2-40B4-BE49-F238E27FC236}">
                <a16:creationId xmlns:a16="http://schemas.microsoft.com/office/drawing/2014/main" id="{C4E612F2-9C5D-4A61-94BF-0E5884BBA2B8}"/>
              </a:ext>
            </a:extLst>
          </p:cNvPr>
          <p:cNvSpPr txBox="1"/>
          <p:nvPr/>
        </p:nvSpPr>
        <p:spPr>
          <a:xfrm>
            <a:off x="8383839" y="3614986"/>
            <a:ext cx="1510851" cy="307777"/>
          </a:xfrm>
          <a:prstGeom prst="rect">
            <a:avLst/>
          </a:prstGeom>
          <a:noFill/>
        </p:spPr>
        <p:txBody>
          <a:bodyPr wrap="square" rtlCol="0">
            <a:spAutoFit/>
          </a:bodyPr>
          <a:lstStyle/>
          <a:p>
            <a:pPr algn="ctr"/>
            <a:r>
              <a:rPr lang="en-US" sz="1400" b="1" dirty="0">
                <a:solidFill>
                  <a:schemeClr val="bg1"/>
                </a:solidFill>
                <a:latin typeface="Calibri" panose="020F0502020204030204" pitchFamily="34" charset="0"/>
                <a:cs typeface="Calibri" panose="020F0502020204030204" pitchFamily="34" charset="0"/>
              </a:rPr>
              <a:t>Race  Detector</a:t>
            </a:r>
          </a:p>
        </p:txBody>
      </p:sp>
      <p:sp>
        <p:nvSpPr>
          <p:cNvPr id="8" name="Rectangle 7">
            <a:extLst>
              <a:ext uri="{FF2B5EF4-FFF2-40B4-BE49-F238E27FC236}">
                <a16:creationId xmlns:a16="http://schemas.microsoft.com/office/drawing/2014/main" id="{28B4CF31-B0BC-44C5-9356-C62461C17A74}"/>
              </a:ext>
            </a:extLst>
          </p:cNvPr>
          <p:cNvSpPr/>
          <p:nvPr/>
        </p:nvSpPr>
        <p:spPr>
          <a:xfrm>
            <a:off x="870593" y="2275045"/>
            <a:ext cx="4250801" cy="34150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000088"/>
              </a:solidFill>
            </a:endParaRPr>
          </a:p>
        </p:txBody>
      </p:sp>
      <p:sp>
        <p:nvSpPr>
          <p:cNvPr id="10" name="Rectangle 9">
            <a:extLst>
              <a:ext uri="{FF2B5EF4-FFF2-40B4-BE49-F238E27FC236}">
                <a16:creationId xmlns:a16="http://schemas.microsoft.com/office/drawing/2014/main" id="{3CA41E93-9C75-4C80-993D-330A79A11E06}"/>
              </a:ext>
            </a:extLst>
          </p:cNvPr>
          <p:cNvSpPr/>
          <p:nvPr/>
        </p:nvSpPr>
        <p:spPr>
          <a:xfrm>
            <a:off x="2091577" y="4582955"/>
            <a:ext cx="4044035" cy="301003"/>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000088"/>
              </a:solidFill>
            </a:endParaRPr>
          </a:p>
        </p:txBody>
      </p:sp>
      <p:sp>
        <p:nvSpPr>
          <p:cNvPr id="11" name="Rectangle 10">
            <a:extLst>
              <a:ext uri="{FF2B5EF4-FFF2-40B4-BE49-F238E27FC236}">
                <a16:creationId xmlns:a16="http://schemas.microsoft.com/office/drawing/2014/main" id="{2FFA2CAB-B07C-4010-9D11-076852F8AE48}"/>
              </a:ext>
            </a:extLst>
          </p:cNvPr>
          <p:cNvSpPr/>
          <p:nvPr/>
        </p:nvSpPr>
        <p:spPr>
          <a:xfrm>
            <a:off x="2021532" y="2326232"/>
            <a:ext cx="4250801" cy="238007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000088"/>
              </a:solidFill>
            </a:endParaRPr>
          </a:p>
        </p:txBody>
      </p:sp>
      <p:sp>
        <p:nvSpPr>
          <p:cNvPr id="2" name="TextBox 1">
            <a:extLst>
              <a:ext uri="{FF2B5EF4-FFF2-40B4-BE49-F238E27FC236}">
                <a16:creationId xmlns:a16="http://schemas.microsoft.com/office/drawing/2014/main" id="{F655EA31-6CB2-4642-A0F7-F7A531EB2010}"/>
              </a:ext>
            </a:extLst>
          </p:cNvPr>
          <p:cNvSpPr txBox="1"/>
          <p:nvPr/>
        </p:nvSpPr>
        <p:spPr>
          <a:xfrm>
            <a:off x="1046703" y="977103"/>
            <a:ext cx="4802112" cy="830997"/>
          </a:xfrm>
          <a:prstGeom prst="rect">
            <a:avLst/>
          </a:prstGeom>
          <a:noFill/>
        </p:spPr>
        <p:txBody>
          <a:bodyPr wrap="square" rtlCol="0">
            <a:spAutoFit/>
          </a:bodyPr>
          <a:lstStyle/>
          <a:p>
            <a:pPr algn="ctr"/>
            <a:r>
              <a:rPr lang="en-US" sz="2400" dirty="0">
                <a:solidFill>
                  <a:srgbClr val="000088"/>
                </a:solidFill>
              </a:rPr>
              <a:t>Responsible for accessing GDDR and obtaining relevant metadata</a:t>
            </a:r>
          </a:p>
        </p:txBody>
      </p:sp>
      <p:sp>
        <p:nvSpPr>
          <p:cNvPr id="12" name="TextBox 11">
            <a:extLst>
              <a:ext uri="{FF2B5EF4-FFF2-40B4-BE49-F238E27FC236}">
                <a16:creationId xmlns:a16="http://schemas.microsoft.com/office/drawing/2014/main" id="{E0C43C91-8C0E-4501-96F2-13C26817338A}"/>
              </a:ext>
            </a:extLst>
          </p:cNvPr>
          <p:cNvSpPr txBox="1"/>
          <p:nvPr/>
        </p:nvSpPr>
        <p:spPr>
          <a:xfrm>
            <a:off x="1078517" y="5261304"/>
            <a:ext cx="4738484" cy="830997"/>
          </a:xfrm>
          <a:prstGeom prst="rect">
            <a:avLst/>
          </a:prstGeom>
          <a:noFill/>
        </p:spPr>
        <p:txBody>
          <a:bodyPr wrap="square" rtlCol="0">
            <a:spAutoFit/>
          </a:bodyPr>
          <a:lstStyle/>
          <a:p>
            <a:pPr algn="ctr"/>
            <a:r>
              <a:rPr lang="en-US" sz="2400" dirty="0">
                <a:solidFill>
                  <a:srgbClr val="000088"/>
                </a:solidFill>
              </a:rPr>
              <a:t>Performs the race detection checks once metadata has been obtained</a:t>
            </a:r>
          </a:p>
        </p:txBody>
      </p:sp>
      <p:sp>
        <p:nvSpPr>
          <p:cNvPr id="13" name="TextBox 12">
            <a:extLst>
              <a:ext uri="{FF2B5EF4-FFF2-40B4-BE49-F238E27FC236}">
                <a16:creationId xmlns:a16="http://schemas.microsoft.com/office/drawing/2014/main" id="{19E4473C-C143-4D8F-B8DC-C8088BE685C8}"/>
              </a:ext>
            </a:extLst>
          </p:cNvPr>
          <p:cNvSpPr txBox="1"/>
          <p:nvPr/>
        </p:nvSpPr>
        <p:spPr>
          <a:xfrm>
            <a:off x="1743712" y="5422856"/>
            <a:ext cx="3351751" cy="461665"/>
          </a:xfrm>
          <a:prstGeom prst="rect">
            <a:avLst/>
          </a:prstGeom>
          <a:noFill/>
        </p:spPr>
        <p:txBody>
          <a:bodyPr wrap="none" rtlCol="0">
            <a:spAutoFit/>
          </a:bodyPr>
          <a:lstStyle/>
          <a:p>
            <a:r>
              <a:rPr lang="en-US" sz="2400" b="1" dirty="0">
                <a:solidFill>
                  <a:srgbClr val="000088"/>
                </a:solidFill>
              </a:rPr>
              <a:t>Overhead: 48 bytes / SM</a:t>
            </a:r>
          </a:p>
        </p:txBody>
      </p:sp>
      <p:sp>
        <p:nvSpPr>
          <p:cNvPr id="15" name="TextBox 14">
            <a:extLst>
              <a:ext uri="{FF2B5EF4-FFF2-40B4-BE49-F238E27FC236}">
                <a16:creationId xmlns:a16="http://schemas.microsoft.com/office/drawing/2014/main" id="{F14D07CC-B530-4AFC-906A-8D51E56324A6}"/>
              </a:ext>
            </a:extLst>
          </p:cNvPr>
          <p:cNvSpPr txBox="1"/>
          <p:nvPr/>
        </p:nvSpPr>
        <p:spPr>
          <a:xfrm>
            <a:off x="704527" y="977102"/>
            <a:ext cx="5375705" cy="830997"/>
          </a:xfrm>
          <a:prstGeom prst="rect">
            <a:avLst/>
          </a:prstGeom>
          <a:noFill/>
        </p:spPr>
        <p:txBody>
          <a:bodyPr wrap="square" rtlCol="0">
            <a:spAutoFit/>
          </a:bodyPr>
          <a:lstStyle/>
          <a:p>
            <a:pPr algn="ctr"/>
            <a:r>
              <a:rPr lang="en-US" sz="2400" dirty="0">
                <a:solidFill>
                  <a:srgbClr val="000088"/>
                </a:solidFill>
              </a:rPr>
              <a:t>Fence file: Maintains counters </a:t>
            </a:r>
          </a:p>
          <a:p>
            <a:pPr algn="ctr"/>
            <a:r>
              <a:rPr lang="en-US" sz="2400" dirty="0">
                <a:solidFill>
                  <a:srgbClr val="000088"/>
                </a:solidFill>
              </a:rPr>
              <a:t>for last fence executed</a:t>
            </a:r>
          </a:p>
        </p:txBody>
      </p:sp>
      <p:cxnSp>
        <p:nvCxnSpPr>
          <p:cNvPr id="19" name="Straight Arrow Connector 18">
            <a:extLst>
              <a:ext uri="{FF2B5EF4-FFF2-40B4-BE49-F238E27FC236}">
                <a16:creationId xmlns:a16="http://schemas.microsoft.com/office/drawing/2014/main" id="{26E588CF-B009-4868-8772-0668AE7CF6FE}"/>
              </a:ext>
            </a:extLst>
          </p:cNvPr>
          <p:cNvCxnSpPr>
            <a:cxnSpLocks/>
          </p:cNvCxnSpPr>
          <p:nvPr/>
        </p:nvCxnSpPr>
        <p:spPr>
          <a:xfrm flipH="1">
            <a:off x="1199957" y="1860456"/>
            <a:ext cx="566788" cy="977815"/>
          </a:xfrm>
          <a:prstGeom prst="straightConnector1">
            <a:avLst/>
          </a:prstGeom>
          <a:ln w="57150">
            <a:solidFill>
              <a:srgbClr val="000088"/>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E6019C-EEF9-4AF0-8E2D-FAEB9D02E1B2}"/>
              </a:ext>
            </a:extLst>
          </p:cNvPr>
          <p:cNvCxnSpPr>
            <a:cxnSpLocks/>
          </p:cNvCxnSpPr>
          <p:nvPr/>
        </p:nvCxnSpPr>
        <p:spPr>
          <a:xfrm flipH="1" flipV="1">
            <a:off x="1199957" y="4400550"/>
            <a:ext cx="583630" cy="782386"/>
          </a:xfrm>
          <a:prstGeom prst="straightConnector1">
            <a:avLst/>
          </a:prstGeom>
          <a:ln w="57150">
            <a:solidFill>
              <a:srgbClr val="000088"/>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50213988"/>
      </p:ext>
    </p:extLst>
  </p:cSld>
  <p:clrMapOvr>
    <a:masterClrMapping/>
  </p:clrMapOvr>
  <mc:AlternateContent xmlns:mc="http://schemas.openxmlformats.org/markup-compatibility/2006" xmlns:p14="http://schemas.microsoft.com/office/powerpoint/2010/main">
    <mc:Choice Requires="p14">
      <p:transition spd="slow" p14:dur="2000" advTm="31746"/>
    </mc:Choice>
    <mc:Fallback xmlns="">
      <p:transition spd="slow" advTm="317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right)">
                                      <p:cBhvr>
                                        <p:cTn id="7" dur="500"/>
                                        <p:tgtEl>
                                          <p:spTgt spid="9"/>
                                        </p:tgtEl>
                                      </p:cBhvr>
                                    </p:animEffect>
                                  </p:childTnLst>
                                </p:cTn>
                              </p:par>
                              <p:par>
                                <p:cTn id="8" presetID="22" presetClass="entr" presetSubtype="2"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right)">
                                      <p:cBhvr>
                                        <p:cTn id="10" dur="500"/>
                                        <p:tgtEl>
                                          <p:spTgt spid="14"/>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right)">
                                      <p:cBhvr>
                                        <p:cTn id="14" dur="500"/>
                                        <p:tgtEl>
                                          <p:spTgt spid="3"/>
                                        </p:tgtEl>
                                      </p:cBhvr>
                                    </p:animEffect>
                                  </p:childTnLst>
                                </p:cTn>
                              </p:par>
                            </p:childTnLst>
                          </p:cTn>
                        </p:par>
                        <p:par>
                          <p:cTn id="15" fill="hold">
                            <p:stCondLst>
                              <p:cond delay="1000"/>
                            </p:stCondLst>
                            <p:childTnLst>
                              <p:par>
                                <p:cTn id="16" presetID="22" presetClass="entr" presetSubtype="8" fill="hold" grpId="1"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par>
                                <p:cTn id="19" presetID="22" presetClass="entr" presetSubtype="8" fill="hold" grpId="1"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par>
                          <p:cTn id="22" fill="hold">
                            <p:stCondLst>
                              <p:cond delay="1500"/>
                            </p:stCondLst>
                            <p:childTnLst>
                              <p:par>
                                <p:cTn id="23" presetID="22" presetClass="entr" presetSubtype="1" fill="hold" nodeType="after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wipe(up)">
                                      <p:cBhvr>
                                        <p:cTn id="25" dur="500"/>
                                        <p:tgtEl>
                                          <p:spTgt spid="19"/>
                                        </p:tgtEl>
                                      </p:cBhvr>
                                    </p:animEffect>
                                  </p:childTnLst>
                                </p:cTn>
                              </p:par>
                              <p:par>
                                <p:cTn id="26" presetID="22" presetClass="entr" presetSubtype="4" fill="hold"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xit" presetSubtype="4" fill="hold" nodeType="clickEffect">
                                  <p:stCondLst>
                                    <p:cond delay="0"/>
                                  </p:stCondLst>
                                  <p:childTnLst>
                                    <p:animEffect transition="out" filter="wipe(down)">
                                      <p:cBhvr>
                                        <p:cTn id="32" dur="500"/>
                                        <p:tgtEl>
                                          <p:spTgt spid="19"/>
                                        </p:tgtEl>
                                      </p:cBhvr>
                                    </p:animEffect>
                                    <p:set>
                                      <p:cBhvr>
                                        <p:cTn id="33" dur="1" fill="hold">
                                          <p:stCondLst>
                                            <p:cond delay="499"/>
                                          </p:stCondLst>
                                        </p:cTn>
                                        <p:tgtEl>
                                          <p:spTgt spid="19"/>
                                        </p:tgtEl>
                                        <p:attrNameLst>
                                          <p:attrName>style.visibility</p:attrName>
                                        </p:attrNameLst>
                                      </p:cBhvr>
                                      <p:to>
                                        <p:strVal val="hidden"/>
                                      </p:to>
                                    </p:set>
                                  </p:childTnLst>
                                </p:cTn>
                              </p:par>
                              <p:par>
                                <p:cTn id="34" presetID="22" presetClass="exit" presetSubtype="1" fill="hold" nodeType="withEffect">
                                  <p:stCondLst>
                                    <p:cond delay="0"/>
                                  </p:stCondLst>
                                  <p:childTnLst>
                                    <p:animEffect transition="out" filter="wipe(up)">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par>
                          <p:cTn id="37" fill="hold">
                            <p:stCondLst>
                              <p:cond delay="500"/>
                            </p:stCondLst>
                            <p:childTnLst>
                              <p:par>
                                <p:cTn id="38" presetID="22" presetClass="exit" presetSubtype="8" fill="hold" grpId="0" nodeType="afterEffect">
                                  <p:stCondLst>
                                    <p:cond delay="0"/>
                                  </p:stCondLst>
                                  <p:childTnLst>
                                    <p:animEffect transition="out" filter="wipe(left)">
                                      <p:cBhvr>
                                        <p:cTn id="39" dur="500"/>
                                        <p:tgtEl>
                                          <p:spTgt spid="12"/>
                                        </p:tgtEl>
                                      </p:cBhvr>
                                    </p:animEffect>
                                    <p:set>
                                      <p:cBhvr>
                                        <p:cTn id="40" dur="1" fill="hold">
                                          <p:stCondLst>
                                            <p:cond delay="499"/>
                                          </p:stCondLst>
                                        </p:cTn>
                                        <p:tgtEl>
                                          <p:spTgt spid="12"/>
                                        </p:tgtEl>
                                        <p:attrNameLst>
                                          <p:attrName>style.visibility</p:attrName>
                                        </p:attrNameLst>
                                      </p:cBhvr>
                                      <p:to>
                                        <p:strVal val="hidden"/>
                                      </p:to>
                                    </p:set>
                                  </p:childTnLst>
                                </p:cTn>
                              </p:par>
                              <p:par>
                                <p:cTn id="41" presetID="22" presetClass="exit" presetSubtype="8" fill="hold" grpId="0" nodeType="withEffect">
                                  <p:stCondLst>
                                    <p:cond delay="0"/>
                                  </p:stCondLst>
                                  <p:childTnLst>
                                    <p:animEffect transition="out" filter="wipe(left)">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childTnLst>
                          </p:cTn>
                        </p:par>
                        <p:par>
                          <p:cTn id="44" fill="hold">
                            <p:stCondLst>
                              <p:cond delay="1000"/>
                            </p:stCondLst>
                            <p:childTnLst>
                              <p:par>
                                <p:cTn id="45" presetID="22" presetClass="exit" presetSubtype="4" fill="hold" grpId="0" nodeType="afterEffect">
                                  <p:stCondLst>
                                    <p:cond delay="0"/>
                                  </p:stCondLst>
                                  <p:childTnLst>
                                    <p:animEffect transition="out" filter="wipe(down)">
                                      <p:cBhvr>
                                        <p:cTn id="46" dur="500"/>
                                        <p:tgtEl>
                                          <p:spTgt spid="11"/>
                                        </p:tgtEl>
                                      </p:cBhvr>
                                    </p:animEffect>
                                    <p:set>
                                      <p:cBhvr>
                                        <p:cTn id="47" dur="1" fill="hold">
                                          <p:stCondLst>
                                            <p:cond delay="499"/>
                                          </p:stCondLst>
                                        </p:cTn>
                                        <p:tgtEl>
                                          <p:spTgt spid="11"/>
                                        </p:tgtEl>
                                        <p:attrNameLst>
                                          <p:attrName>style.visibility</p:attrName>
                                        </p:attrNameLst>
                                      </p:cBhvr>
                                      <p:to>
                                        <p:strVal val="hidden"/>
                                      </p:to>
                                    </p:set>
                                  </p:childTnLst>
                                </p:cTn>
                              </p:par>
                            </p:childTnLst>
                          </p:cTn>
                        </p:par>
                        <p:par>
                          <p:cTn id="48" fill="hold">
                            <p:stCondLst>
                              <p:cond delay="1500"/>
                            </p:stCondLst>
                            <p:childTnLst>
                              <p:par>
                                <p:cTn id="49" presetID="10" presetClass="exit" presetSubtype="0" fill="hold" grpId="0" nodeType="after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par>
                                <p:cTn id="52" presetID="22" presetClass="entr" presetSubtype="8" fill="hold" grpId="0"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left)">
                                      <p:cBhvr>
                                        <p:cTn id="54" dur="500"/>
                                        <p:tgtEl>
                                          <p:spTgt spid="13"/>
                                        </p:tgtEl>
                                      </p:cBhvr>
                                    </p:animEffect>
                                  </p:childTnLst>
                                </p:cTn>
                              </p:par>
                              <p:par>
                                <p:cTn id="55" presetID="22" presetClass="entr" presetSubtype="8"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left)">
                                      <p:cBhvr>
                                        <p:cTn id="57" dur="500"/>
                                        <p:tgtEl>
                                          <p:spTgt spid="1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xit" presetSubtype="8" fill="hold" nodeType="clickEffect">
                                  <p:stCondLst>
                                    <p:cond delay="0"/>
                                  </p:stCondLst>
                                  <p:childTnLst>
                                    <p:animEffect transition="out" filter="wipe(left)">
                                      <p:cBhvr>
                                        <p:cTn id="61" dur="500"/>
                                        <p:tgtEl>
                                          <p:spTgt spid="3"/>
                                        </p:tgtEl>
                                      </p:cBhvr>
                                    </p:animEffect>
                                    <p:set>
                                      <p:cBhvr>
                                        <p:cTn id="62" dur="1" fill="hold">
                                          <p:stCondLst>
                                            <p:cond delay="499"/>
                                          </p:stCondLst>
                                        </p:cTn>
                                        <p:tgtEl>
                                          <p:spTgt spid="3"/>
                                        </p:tgtEl>
                                        <p:attrNameLst>
                                          <p:attrName>style.visibility</p:attrName>
                                        </p:attrNameLst>
                                      </p:cBhvr>
                                      <p:to>
                                        <p:strVal val="hidden"/>
                                      </p:to>
                                    </p:set>
                                  </p:childTnLst>
                                </p:cTn>
                              </p:par>
                              <p:par>
                                <p:cTn id="63" presetID="22" presetClass="exit" presetSubtype="8" fill="hold" grpId="1" nodeType="withEffect">
                                  <p:stCondLst>
                                    <p:cond delay="0"/>
                                  </p:stCondLst>
                                  <p:childTnLst>
                                    <p:animEffect transition="out" filter="wipe(left)">
                                      <p:cBhvr>
                                        <p:cTn id="64" dur="500"/>
                                        <p:tgtEl>
                                          <p:spTgt spid="13"/>
                                        </p:tgtEl>
                                      </p:cBhvr>
                                    </p:animEffect>
                                    <p:set>
                                      <p:cBhvr>
                                        <p:cTn id="65" dur="1" fill="hold">
                                          <p:stCondLst>
                                            <p:cond delay="499"/>
                                          </p:stCondLst>
                                        </p:cTn>
                                        <p:tgtEl>
                                          <p:spTgt spid="13"/>
                                        </p:tgtEl>
                                        <p:attrNameLst>
                                          <p:attrName>style.visibility</p:attrName>
                                        </p:attrNameLst>
                                      </p:cBhvr>
                                      <p:to>
                                        <p:strVal val="hidden"/>
                                      </p:to>
                                    </p:set>
                                  </p:childTnLst>
                                </p:cTn>
                              </p:par>
                              <p:par>
                                <p:cTn id="66" presetID="22" presetClass="exit" presetSubtype="8" fill="hold" grpId="1" nodeType="withEffect">
                                  <p:stCondLst>
                                    <p:cond delay="0"/>
                                  </p:stCondLst>
                                  <p:childTnLst>
                                    <p:animEffect transition="out" filter="wipe(left)">
                                      <p:cBhvr>
                                        <p:cTn id="67" dur="500"/>
                                        <p:tgtEl>
                                          <p:spTgt spid="15"/>
                                        </p:tgtEl>
                                      </p:cBhvr>
                                    </p:animEffect>
                                    <p:set>
                                      <p:cBhvr>
                                        <p:cTn id="68" dur="1" fill="hold">
                                          <p:stCondLst>
                                            <p:cond delay="499"/>
                                          </p:stCondLst>
                                        </p:cTn>
                                        <p:tgtEl>
                                          <p:spTgt spid="15"/>
                                        </p:tgtEl>
                                        <p:attrNameLst>
                                          <p:attrName>style.visibility</p:attrName>
                                        </p:attrNameLst>
                                      </p:cBhvr>
                                      <p:to>
                                        <p:strVal val="hidden"/>
                                      </p:to>
                                    </p:set>
                                  </p:childTnLst>
                                </p:cTn>
                              </p:par>
                            </p:childTnLst>
                          </p:cTn>
                        </p:par>
                        <p:par>
                          <p:cTn id="69" fill="hold">
                            <p:stCondLst>
                              <p:cond delay="500"/>
                            </p:stCondLst>
                            <p:childTnLst>
                              <p:par>
                                <p:cTn id="70" presetID="22" presetClass="exit" presetSubtype="8" fill="hold" nodeType="afterEffect">
                                  <p:stCondLst>
                                    <p:cond delay="0"/>
                                  </p:stCondLst>
                                  <p:childTnLst>
                                    <p:animEffect transition="out" filter="wipe(left)">
                                      <p:cBhvr>
                                        <p:cTn id="71" dur="500"/>
                                        <p:tgtEl>
                                          <p:spTgt spid="9"/>
                                        </p:tgtEl>
                                      </p:cBhvr>
                                    </p:animEffect>
                                    <p:set>
                                      <p:cBhvr>
                                        <p:cTn id="72" dur="1" fill="hold">
                                          <p:stCondLst>
                                            <p:cond delay="499"/>
                                          </p:stCondLst>
                                        </p:cTn>
                                        <p:tgtEl>
                                          <p:spTgt spid="9"/>
                                        </p:tgtEl>
                                        <p:attrNameLst>
                                          <p:attrName>style.visibility</p:attrName>
                                        </p:attrNameLst>
                                      </p:cBhvr>
                                      <p:to>
                                        <p:strVal val="hidden"/>
                                      </p:to>
                                    </p:set>
                                  </p:childTnLst>
                                </p:cTn>
                              </p:par>
                              <p:par>
                                <p:cTn id="73" presetID="22" presetClass="exit" presetSubtype="8" fill="hold" nodeType="withEffect">
                                  <p:stCondLst>
                                    <p:cond delay="0"/>
                                  </p:stCondLst>
                                  <p:childTnLst>
                                    <p:animEffect transition="out" filter="wipe(left)">
                                      <p:cBhvr>
                                        <p:cTn id="74" dur="500"/>
                                        <p:tgtEl>
                                          <p:spTgt spid="14"/>
                                        </p:tgtEl>
                                      </p:cBhvr>
                                    </p:animEffect>
                                    <p:set>
                                      <p:cBhvr>
                                        <p:cTn id="75"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2" grpId="0"/>
      <p:bldP spid="2" grpId="1"/>
      <p:bldP spid="12" grpId="0"/>
      <p:bldP spid="12" grpId="1"/>
      <p:bldP spid="13" grpId="0"/>
      <p:bldP spid="13" grpId="1"/>
      <p:bldP spid="15" grpId="0"/>
      <p:bldP spid="1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FD1F8659-6235-4023-8BEB-EB8312D52ED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397754" y="3917908"/>
            <a:ext cx="5149269" cy="250628"/>
          </a:xfrm>
          <a:prstGeom prst="rect">
            <a:avLst/>
          </a:prstGeom>
        </p:spPr>
      </p:pic>
      <p:pic>
        <p:nvPicPr>
          <p:cNvPr id="16" name="Picture 15">
            <a:extLst>
              <a:ext uri="{FF2B5EF4-FFF2-40B4-BE49-F238E27FC236}">
                <a16:creationId xmlns:a16="http://schemas.microsoft.com/office/drawing/2014/main" id="{E1FAC1A7-BC70-4E05-90CD-80A140EFAA9E}"/>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7636106" y="847224"/>
            <a:ext cx="3019019" cy="4846320"/>
          </a:xfrm>
          <a:prstGeom prst="rect">
            <a:avLst/>
          </a:prstGeom>
        </p:spPr>
      </p:pic>
      <p:sp>
        <p:nvSpPr>
          <p:cNvPr id="18" name="TextBox 17">
            <a:extLst>
              <a:ext uri="{FF2B5EF4-FFF2-40B4-BE49-F238E27FC236}">
                <a16:creationId xmlns:a16="http://schemas.microsoft.com/office/drawing/2014/main" id="{8D94A473-5F17-4765-8F61-9BED7BA363C9}"/>
              </a:ext>
            </a:extLst>
          </p:cNvPr>
          <p:cNvSpPr txBox="1"/>
          <p:nvPr/>
        </p:nvSpPr>
        <p:spPr>
          <a:xfrm>
            <a:off x="8234363" y="5083308"/>
            <a:ext cx="219076" cy="283464"/>
          </a:xfrm>
          <a:prstGeom prst="rect">
            <a:avLst/>
          </a:prstGeom>
          <a:pattFill prst="wdUpDiag">
            <a:fgClr>
              <a:srgbClr val="000088"/>
            </a:fgClr>
            <a:bgClr>
              <a:srgbClr val="0000FF"/>
            </a:bgClr>
          </a:pattFill>
        </p:spPr>
        <p:txBody>
          <a:bodyPr wrap="square" rtlCol="0">
            <a:spAutoFit/>
          </a:bodyPr>
          <a:lstStyle/>
          <a:p>
            <a:pPr algn="ctr"/>
            <a:endParaRPr lang="en-US" sz="800" b="1" dirty="0"/>
          </a:p>
        </p:txBody>
      </p:sp>
      <p:sp>
        <p:nvSpPr>
          <p:cNvPr id="17" name="TextBox 16">
            <a:extLst>
              <a:ext uri="{FF2B5EF4-FFF2-40B4-BE49-F238E27FC236}">
                <a16:creationId xmlns:a16="http://schemas.microsoft.com/office/drawing/2014/main" id="{8D1A9DC0-F1A9-409B-932C-EE19D61660C5}"/>
              </a:ext>
            </a:extLst>
          </p:cNvPr>
          <p:cNvSpPr txBox="1"/>
          <p:nvPr/>
        </p:nvSpPr>
        <p:spPr>
          <a:xfrm>
            <a:off x="9105929" y="5080133"/>
            <a:ext cx="219076" cy="283464"/>
          </a:xfrm>
          <a:prstGeom prst="rect">
            <a:avLst/>
          </a:prstGeom>
          <a:pattFill prst="wdUpDiag">
            <a:fgClr>
              <a:srgbClr val="000088"/>
            </a:fgClr>
            <a:bgClr>
              <a:srgbClr val="0000FF"/>
            </a:bgClr>
          </a:pattFill>
        </p:spPr>
        <p:txBody>
          <a:bodyPr wrap="square" rtlCol="0">
            <a:spAutoFit/>
          </a:bodyPr>
          <a:lstStyle/>
          <a:p>
            <a:pPr algn="ctr"/>
            <a:endParaRPr lang="en-US" sz="800" b="1" dirty="0"/>
          </a:p>
        </p:txBody>
      </p:sp>
      <p:sp>
        <p:nvSpPr>
          <p:cNvPr id="20" name="TextBox 19">
            <a:extLst>
              <a:ext uri="{FF2B5EF4-FFF2-40B4-BE49-F238E27FC236}">
                <a16:creationId xmlns:a16="http://schemas.microsoft.com/office/drawing/2014/main" id="{C5EFEA4F-9B06-4127-B927-F856AC99743B}"/>
              </a:ext>
            </a:extLst>
          </p:cNvPr>
          <p:cNvSpPr txBox="1"/>
          <p:nvPr/>
        </p:nvSpPr>
        <p:spPr>
          <a:xfrm>
            <a:off x="10426524" y="5081155"/>
            <a:ext cx="219076" cy="283464"/>
          </a:xfrm>
          <a:prstGeom prst="rect">
            <a:avLst/>
          </a:prstGeom>
          <a:pattFill prst="wdUpDiag">
            <a:fgClr>
              <a:srgbClr val="000088"/>
            </a:fgClr>
            <a:bgClr>
              <a:srgbClr val="0000FF"/>
            </a:bgClr>
          </a:pattFill>
        </p:spPr>
        <p:txBody>
          <a:bodyPr wrap="square" rtlCol="0">
            <a:spAutoFit/>
          </a:bodyPr>
          <a:lstStyle/>
          <a:p>
            <a:pPr algn="ctr"/>
            <a:endParaRPr lang="en-US" sz="800" b="1" dirty="0"/>
          </a:p>
        </p:txBody>
      </p:sp>
      <p:pic>
        <p:nvPicPr>
          <p:cNvPr id="24" name="Picture 23">
            <a:extLst>
              <a:ext uri="{FF2B5EF4-FFF2-40B4-BE49-F238E27FC236}">
                <a16:creationId xmlns:a16="http://schemas.microsoft.com/office/drawing/2014/main" id="{4BFE76AA-83DB-42E7-A0E7-4446FF50108D}"/>
              </a:ext>
            </a:extLst>
          </p:cNvPr>
          <p:cNvPicPr>
            <a:picLocks noChangeAspect="1"/>
          </p:cNvPicPr>
          <p:nvPr/>
        </p:nvPicPr>
        <p:blipFill rotWithShape="1">
          <a:blip r:embed="rId6">
            <a:extLst>
              <a:ext uri="{28A0092B-C50C-407E-A947-70E740481C1C}">
                <a14:useLocalDpi xmlns:a14="http://schemas.microsoft.com/office/drawing/2010/main" val="0"/>
              </a:ext>
            </a:extLst>
          </a:blip>
          <a:srcRect t="1" b="48865"/>
          <a:stretch/>
        </p:blipFill>
        <p:spPr>
          <a:xfrm>
            <a:off x="185710" y="4307387"/>
            <a:ext cx="7255683" cy="350338"/>
          </a:xfrm>
          <a:prstGeom prst="rect">
            <a:avLst/>
          </a:prstGeom>
        </p:spPr>
      </p:pic>
      <p:cxnSp>
        <p:nvCxnSpPr>
          <p:cNvPr id="23" name="Straight Connector 22">
            <a:extLst>
              <a:ext uri="{FF2B5EF4-FFF2-40B4-BE49-F238E27FC236}">
                <a16:creationId xmlns:a16="http://schemas.microsoft.com/office/drawing/2014/main" id="{1B6AF048-FBD3-4D30-ABFB-4570146A76C3}"/>
              </a:ext>
            </a:extLst>
          </p:cNvPr>
          <p:cNvCxnSpPr>
            <a:cxnSpLocks/>
          </p:cNvCxnSpPr>
          <p:nvPr/>
        </p:nvCxnSpPr>
        <p:spPr>
          <a:xfrm>
            <a:off x="7432661" y="4654550"/>
            <a:ext cx="801702" cy="425583"/>
          </a:xfrm>
          <a:prstGeom prst="line">
            <a:avLst/>
          </a:prstGeom>
          <a:ln w="38100">
            <a:solidFill>
              <a:srgbClr val="000088"/>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9C4385-E47C-4038-951D-354438F183D3}"/>
              </a:ext>
            </a:extLst>
          </p:cNvPr>
          <p:cNvCxnSpPr>
            <a:cxnSpLocks/>
          </p:cNvCxnSpPr>
          <p:nvPr/>
        </p:nvCxnSpPr>
        <p:spPr>
          <a:xfrm>
            <a:off x="185710" y="4660900"/>
            <a:ext cx="8048653" cy="700544"/>
          </a:xfrm>
          <a:prstGeom prst="line">
            <a:avLst/>
          </a:prstGeom>
          <a:ln w="38100">
            <a:solidFill>
              <a:srgbClr val="000088"/>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Title 6">
            <a:extLst>
              <a:ext uri="{FF2B5EF4-FFF2-40B4-BE49-F238E27FC236}">
                <a16:creationId xmlns:a16="http://schemas.microsoft.com/office/drawing/2014/main" id="{5A34D807-9657-4ADE-8669-205550614D8E}"/>
              </a:ext>
            </a:extLst>
          </p:cNvPr>
          <p:cNvSpPr>
            <a:spLocks noGrp="1"/>
          </p:cNvSpPr>
          <p:nvPr>
            <p:ph type="title"/>
          </p:nvPr>
        </p:nvSpPr>
        <p:spPr>
          <a:xfrm>
            <a:off x="-1753455" y="1210945"/>
            <a:ext cx="10515600" cy="1325563"/>
          </a:xfrm>
        </p:spPr>
        <p:txBody>
          <a:bodyPr>
            <a:normAutofit/>
          </a:bodyPr>
          <a:lstStyle/>
          <a:p>
            <a:pPr algn="ctr"/>
            <a:r>
              <a:rPr lang="en-US" sz="2800" dirty="0">
                <a:latin typeface="Verdana" panose="020B0604030504040204" pitchFamily="34" charset="0"/>
                <a:ea typeface="Verdana" panose="020B0604030504040204" pitchFamily="34" charset="0"/>
              </a:rPr>
              <a:t>In-memory metadata</a:t>
            </a:r>
          </a:p>
        </p:txBody>
      </p:sp>
      <p:sp>
        <p:nvSpPr>
          <p:cNvPr id="28" name="Content Placeholder 7">
            <a:extLst>
              <a:ext uri="{FF2B5EF4-FFF2-40B4-BE49-F238E27FC236}">
                <a16:creationId xmlns:a16="http://schemas.microsoft.com/office/drawing/2014/main" id="{FA4D6278-B9C9-4F9C-9D83-E5B9885BF3E9}"/>
              </a:ext>
            </a:extLst>
          </p:cNvPr>
          <p:cNvSpPr>
            <a:spLocks noGrp="1"/>
          </p:cNvSpPr>
          <p:nvPr>
            <p:ph idx="1"/>
          </p:nvPr>
        </p:nvSpPr>
        <p:spPr>
          <a:xfrm>
            <a:off x="838200" y="2197100"/>
            <a:ext cx="6145416" cy="4351338"/>
          </a:xfrm>
        </p:spPr>
        <p:txBody>
          <a:bodyPr>
            <a:normAutofit/>
          </a:bodyPr>
          <a:lstStyle/>
          <a:p>
            <a:r>
              <a:rPr lang="en-US" sz="2400" dirty="0"/>
              <a:t>Metadata entry uses 8 bytes for every 4 bytes of global memory</a:t>
            </a:r>
          </a:p>
          <a:p>
            <a:r>
              <a:rPr lang="en-US" sz="2400" dirty="0"/>
              <a:t>200% memory overhead</a:t>
            </a:r>
          </a:p>
          <a:p>
            <a:pPr lvl="1"/>
            <a:r>
              <a:rPr lang="en-US" dirty="0"/>
              <a:t>We’ll later see how this can be reduced</a:t>
            </a:r>
          </a:p>
        </p:txBody>
      </p:sp>
      <p:cxnSp>
        <p:nvCxnSpPr>
          <p:cNvPr id="47" name="Straight Connector 46">
            <a:extLst>
              <a:ext uri="{FF2B5EF4-FFF2-40B4-BE49-F238E27FC236}">
                <a16:creationId xmlns:a16="http://schemas.microsoft.com/office/drawing/2014/main" id="{F5BAF0EB-193F-4A4D-B661-6764838E967E}"/>
              </a:ext>
            </a:extLst>
          </p:cNvPr>
          <p:cNvCxnSpPr>
            <a:cxnSpLocks/>
          </p:cNvCxnSpPr>
          <p:nvPr/>
        </p:nvCxnSpPr>
        <p:spPr>
          <a:xfrm>
            <a:off x="1419225" y="4173219"/>
            <a:ext cx="4170241" cy="128840"/>
          </a:xfrm>
          <a:prstGeom prst="line">
            <a:avLst/>
          </a:prstGeom>
          <a:ln w="19050">
            <a:solidFill>
              <a:srgbClr val="000088"/>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3B9A2BE-23DE-459E-BCCD-1AE06D11548C}"/>
              </a:ext>
            </a:extLst>
          </p:cNvPr>
          <p:cNvCxnSpPr>
            <a:cxnSpLocks/>
          </p:cNvCxnSpPr>
          <p:nvPr/>
        </p:nvCxnSpPr>
        <p:spPr>
          <a:xfrm flipH="1">
            <a:off x="6191250" y="4167891"/>
            <a:ext cx="271375" cy="142994"/>
          </a:xfrm>
          <a:prstGeom prst="line">
            <a:avLst/>
          </a:prstGeom>
          <a:ln w="19050">
            <a:solidFill>
              <a:srgbClr val="000088"/>
            </a:solidFill>
            <a:prstDash val="solid"/>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489710" y="4286819"/>
            <a:ext cx="1619250" cy="39186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3026785" y="4281491"/>
            <a:ext cx="2584151" cy="39186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347216" y="3890810"/>
            <a:ext cx="5205903" cy="304179"/>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a:off x="6152203" y="4282279"/>
            <a:ext cx="1312834" cy="391861"/>
          </a:xfrm>
          <a:prstGeom prst="round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5279347"/>
      </p:ext>
    </p:extLst>
  </p:cSld>
  <p:clrMapOvr>
    <a:masterClrMapping/>
  </p:clrMapOvr>
  <mc:AlternateContent xmlns:mc="http://schemas.openxmlformats.org/markup-compatibility/2006" xmlns:p14="http://schemas.microsoft.com/office/powerpoint/2010/main">
    <mc:Choice Requires="p14">
      <p:transition spd="slow" p14:dur="2000" advTm="28035"/>
    </mc:Choice>
    <mc:Fallback xmlns="">
      <p:transition spd="slow" advTm="280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par>
                                <p:cTn id="8" presetID="22" presetClass="entr" presetSubtype="4"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down)">
                                      <p:cBhvr>
                                        <p:cTn id="10" dur="500"/>
                                        <p:tgtEl>
                                          <p:spTgt spid="23"/>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wipe(down)">
                                      <p:cBhvr>
                                        <p:cTn id="14" dur="250"/>
                                        <p:tgtEl>
                                          <p:spTgt spid="24"/>
                                        </p:tgtEl>
                                      </p:cBhvr>
                                    </p:animEffect>
                                  </p:childTnLst>
                                </p:cTn>
                              </p:par>
                            </p:childTnLst>
                          </p:cTn>
                        </p:par>
                        <p:par>
                          <p:cTn id="15" fill="hold">
                            <p:stCondLst>
                              <p:cond delay="750"/>
                            </p:stCondLst>
                            <p:childTnLst>
                              <p:par>
                                <p:cTn id="16" presetID="22" presetClass="entr" presetSubtype="4" fill="hold" nodeType="after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down)">
                                      <p:cBhvr>
                                        <p:cTn id="18" dur="500"/>
                                        <p:tgtEl>
                                          <p:spTgt spid="47"/>
                                        </p:tgtEl>
                                      </p:cBhvr>
                                    </p:animEffect>
                                  </p:childTnLst>
                                </p:cTn>
                              </p:par>
                              <p:par>
                                <p:cTn id="19" presetID="22" presetClass="entr" presetSubtype="4" fill="hold" nodeType="with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wipe(down)">
                                      <p:cBhvr>
                                        <p:cTn id="21" dur="500"/>
                                        <p:tgtEl>
                                          <p:spTgt spid="53"/>
                                        </p:tgtEl>
                                      </p:cBhvr>
                                    </p:animEffect>
                                  </p:childTnLst>
                                </p:cTn>
                              </p:par>
                            </p:childTnLst>
                          </p:cTn>
                        </p:par>
                        <p:par>
                          <p:cTn id="22" fill="hold">
                            <p:stCondLst>
                              <p:cond delay="1250"/>
                            </p:stCondLst>
                            <p:childTnLst>
                              <p:par>
                                <p:cTn id="23" presetID="22" presetClass="entr" presetSubtype="4" fill="hold" nodeType="afterEffect">
                                  <p:stCondLst>
                                    <p:cond delay="0"/>
                                  </p:stCondLst>
                                  <p:childTnLst>
                                    <p:set>
                                      <p:cBhvr>
                                        <p:cTn id="24" dur="1" fill="hold">
                                          <p:stCondLst>
                                            <p:cond delay="0"/>
                                          </p:stCondLst>
                                        </p:cTn>
                                        <p:tgtEl>
                                          <p:spTgt spid="60"/>
                                        </p:tgtEl>
                                        <p:attrNameLst>
                                          <p:attrName>style.visibility</p:attrName>
                                        </p:attrNameLst>
                                      </p:cBhvr>
                                      <p:to>
                                        <p:strVal val="visible"/>
                                      </p:to>
                                    </p:set>
                                    <p:animEffect transition="in" filter="wipe(down)">
                                      <p:cBhvr>
                                        <p:cTn id="25" dur="250"/>
                                        <p:tgtEl>
                                          <p:spTgt spid="60"/>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wipe(left)">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8">
                                            <p:txEl>
                                              <p:pRg st="0" end="0"/>
                                            </p:txEl>
                                          </p:spTgt>
                                        </p:tgtEl>
                                        <p:attrNameLst>
                                          <p:attrName>style.visibility</p:attrName>
                                        </p:attrNameLst>
                                      </p:cBhvr>
                                      <p:to>
                                        <p:strVal val="visible"/>
                                      </p:to>
                                    </p:set>
                                    <p:animEffect transition="in" filter="wipe(left)">
                                      <p:cBhvr>
                                        <p:cTn id="34" dur="500"/>
                                        <p:tgtEl>
                                          <p:spTgt spid="2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par>
                                <p:cTn id="52" presetID="1" presetClass="exit" presetSubtype="0" fill="hold" grpId="1" nodeType="withEffect">
                                  <p:stCondLst>
                                    <p:cond delay="0"/>
                                  </p:stCondLst>
                                  <p:childTnLst>
                                    <p:set>
                                      <p:cBhvr>
                                        <p:cTn id="53" dur="1" fill="hold">
                                          <p:stCondLst>
                                            <p:cond delay="0"/>
                                          </p:stCondLst>
                                        </p:cTn>
                                        <p:tgtEl>
                                          <p:spTgt spid="15"/>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8">
                                            <p:txEl>
                                              <p:pRg st="1" end="1"/>
                                            </p:txEl>
                                          </p:spTgt>
                                        </p:tgtEl>
                                        <p:attrNameLst>
                                          <p:attrName>style.visibility</p:attrName>
                                        </p:attrNameLst>
                                      </p:cBhvr>
                                      <p:to>
                                        <p:strVal val="visible"/>
                                      </p:to>
                                    </p:set>
                                    <p:animEffect transition="in" filter="wipe(left)">
                                      <p:cBhvr>
                                        <p:cTn id="65" dur="500"/>
                                        <p:tgtEl>
                                          <p:spTgt spid="28">
                                            <p:txEl>
                                              <p:pRg st="1" end="1"/>
                                            </p:txEl>
                                          </p:spTgt>
                                        </p:tgtEl>
                                      </p:cBhvr>
                                    </p:animEffect>
                                  </p:childTnLst>
                                </p:cTn>
                              </p:par>
                              <p:par>
                                <p:cTn id="66" presetID="1" presetClass="exit" presetSubtype="0" fill="hold" grpId="1" nodeType="withEffect">
                                  <p:stCondLst>
                                    <p:cond delay="0"/>
                                  </p:stCondLst>
                                  <p:childTnLst>
                                    <p:set>
                                      <p:cBhvr>
                                        <p:cTn id="67" dur="1" fill="hold">
                                          <p:stCondLst>
                                            <p:cond delay="0"/>
                                          </p:stCondLst>
                                        </p:cTn>
                                        <p:tgtEl>
                                          <p:spTgt spid="2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8">
                                            <p:txEl>
                                              <p:pRg st="2" end="2"/>
                                            </p:txEl>
                                          </p:spTgt>
                                        </p:tgtEl>
                                        <p:attrNameLst>
                                          <p:attrName>style.visibility</p:attrName>
                                        </p:attrNameLst>
                                      </p:cBhvr>
                                      <p:to>
                                        <p:strVal val="visible"/>
                                      </p:to>
                                    </p:set>
                                    <p:animEffect transition="in" filter="wipe(left)">
                                      <p:cBhvr>
                                        <p:cTn id="72" dur="500"/>
                                        <p:tgtEl>
                                          <p:spTgt spid="2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8" grpId="0" uiExpand="1" build="allAtOnce"/>
      <p:bldP spid="2" grpId="0" animBg="1"/>
      <p:bldP spid="2" grpId="1" animBg="1"/>
      <p:bldP spid="15" grpId="0" animBg="1"/>
      <p:bldP spid="15" grpId="1" animBg="1"/>
      <p:bldP spid="19" grpId="0" animBg="1"/>
      <p:bldP spid="19" grpId="1" animBg="1"/>
      <p:bldP spid="22" grpId="0" animBg="1"/>
      <p:bldP spid="2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a:xfrm>
            <a:off x="831850" y="1709739"/>
            <a:ext cx="10515600" cy="1719262"/>
          </a:xfrm>
        </p:spPr>
        <p:txBody>
          <a:bodyPr>
            <a:normAutofit fontScale="90000"/>
          </a:bodyPr>
          <a:lstStyle/>
          <a:p>
            <a:pPr algn="ctr"/>
            <a:r>
              <a:rPr lang="en-US" dirty="0">
                <a:latin typeface="Verdana" panose="020B0604030504040204" pitchFamily="34" charset="0"/>
                <a:ea typeface="Verdana" panose="020B0604030504040204" pitchFamily="34" charset="0"/>
              </a:rPr>
              <a:t>Race detection in operation</a:t>
            </a:r>
          </a:p>
        </p:txBody>
      </p:sp>
      <p:sp>
        <p:nvSpPr>
          <p:cNvPr id="3" name="Text Placeholder 2">
            <a:extLst>
              <a:ext uri="{FF2B5EF4-FFF2-40B4-BE49-F238E27FC236}">
                <a16:creationId xmlns:a16="http://schemas.microsoft.com/office/drawing/2014/main" id="{401B4F3A-592F-4C90-926F-7F59A07D8B3C}"/>
              </a:ext>
            </a:extLst>
          </p:cNvPr>
          <p:cNvSpPr>
            <a:spLocks noGrp="1"/>
          </p:cNvSpPr>
          <p:nvPr>
            <p:ph type="body" idx="1"/>
          </p:nvPr>
        </p:nvSpPr>
        <p:spPr>
          <a:xfrm>
            <a:off x="838200" y="3648075"/>
            <a:ext cx="10515600" cy="576396"/>
          </a:xfrm>
        </p:spPr>
        <p:txBody>
          <a:bodyPr/>
          <a:lstStyle/>
          <a:p>
            <a:pPr marL="285750" indent="-285750" algn="ctr"/>
            <a:r>
              <a:rPr lang="en-US" dirty="0">
                <a:solidFill>
                  <a:schemeClr val="accent1">
                    <a:lumMod val="50000"/>
                  </a:schemeClr>
                </a:solidFill>
              </a:rPr>
              <a:t> </a:t>
            </a:r>
          </a:p>
        </p:txBody>
      </p:sp>
      <p:cxnSp>
        <p:nvCxnSpPr>
          <p:cNvPr id="6" name="Straight Connector 5">
            <a:extLst>
              <a:ext uri="{FF2B5EF4-FFF2-40B4-BE49-F238E27FC236}">
                <a16:creationId xmlns:a16="http://schemas.microsoft.com/office/drawing/2014/main" id="{1748A88D-FF99-4753-898C-6CD636F07A65}"/>
              </a:ext>
            </a:extLst>
          </p:cNvPr>
          <p:cNvCxnSpPr>
            <a:cxnSpLocks/>
          </p:cNvCxnSpPr>
          <p:nvPr/>
        </p:nvCxnSpPr>
        <p:spPr>
          <a:xfrm>
            <a:off x="1999280" y="3487117"/>
            <a:ext cx="8198604" cy="1549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0677737"/>
      </p:ext>
    </p:extLst>
  </p:cSld>
  <p:clrMapOvr>
    <a:masterClrMapping/>
  </p:clrMapOvr>
  <mc:AlternateContent xmlns:mc="http://schemas.openxmlformats.org/markup-compatibility/2006" xmlns:p14="http://schemas.microsoft.com/office/powerpoint/2010/main">
    <mc:Choice Requires="p14">
      <p:transition spd="slow" p14:dur="2000" advTm="9147"/>
    </mc:Choice>
    <mc:Fallback xmlns="">
      <p:transition spd="slow" advTm="914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886BF-9D9C-4748-9735-69C6E646F328}"/>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cs typeface="Courier New" panose="02070309020205020404" pitchFamily="49" charset="0"/>
              </a:rPr>
              <a:t>Executive summary</a:t>
            </a:r>
          </a:p>
        </p:txBody>
      </p:sp>
      <p:sp>
        <p:nvSpPr>
          <p:cNvPr id="3" name="Content Placeholder 2">
            <a:extLst>
              <a:ext uri="{FF2B5EF4-FFF2-40B4-BE49-F238E27FC236}">
                <a16:creationId xmlns:a16="http://schemas.microsoft.com/office/drawing/2014/main" id="{9511C6F7-78F0-447E-9D29-C68F191B9D43}"/>
              </a:ext>
            </a:extLst>
          </p:cNvPr>
          <p:cNvSpPr>
            <a:spLocks noGrp="1"/>
          </p:cNvSpPr>
          <p:nvPr>
            <p:ph sz="half" idx="1"/>
          </p:nvPr>
        </p:nvSpPr>
        <p:spPr/>
        <p:txBody>
          <a:bodyPr>
            <a:normAutofit fontScale="85000" lnSpcReduction="20000"/>
          </a:bodyPr>
          <a:lstStyle/>
          <a:p>
            <a:r>
              <a:rPr lang="en-US" sz="3000" b="1" dirty="0"/>
              <a:t>Scoped </a:t>
            </a:r>
            <a:r>
              <a:rPr lang="en-US" sz="3000" dirty="0"/>
              <a:t>synchronization is unique to GPUs</a:t>
            </a:r>
          </a:p>
          <a:p>
            <a:pPr lvl="1"/>
            <a:r>
              <a:rPr lang="en-US" sz="2600" dirty="0"/>
              <a:t>Enables synchronization within a </a:t>
            </a:r>
            <a:r>
              <a:rPr lang="en-US" sz="2600" b="1" dirty="0"/>
              <a:t>subset</a:t>
            </a:r>
            <a:r>
              <a:rPr lang="en-US" sz="2600" dirty="0"/>
              <a:t> of GPU threads (scope)</a:t>
            </a:r>
          </a:p>
          <a:p>
            <a:pPr marL="457200" lvl="1" indent="0">
              <a:buNone/>
            </a:pPr>
            <a:endParaRPr lang="en-US" sz="2600" dirty="0"/>
          </a:p>
          <a:p>
            <a:r>
              <a:rPr lang="en-US" sz="3000" dirty="0"/>
              <a:t>Scoped synchronization speeds up apps. when used </a:t>
            </a:r>
            <a:r>
              <a:rPr lang="en-US" sz="3000" i="1" dirty="0"/>
              <a:t>appropriately</a:t>
            </a:r>
          </a:p>
          <a:p>
            <a:pPr marL="0" indent="0">
              <a:buNone/>
            </a:pPr>
            <a:endParaRPr lang="en-US" sz="3000" dirty="0"/>
          </a:p>
          <a:p>
            <a:r>
              <a:rPr lang="en-US" sz="3000" dirty="0"/>
              <a:t>Can introduce </a:t>
            </a:r>
            <a:r>
              <a:rPr lang="en-US" sz="3000" b="1" dirty="0"/>
              <a:t>new class of bugs</a:t>
            </a:r>
          </a:p>
          <a:p>
            <a:pPr lvl="1"/>
            <a:r>
              <a:rPr lang="en-US" sz="2600" b="1" dirty="0"/>
              <a:t>Scoped races </a:t>
            </a:r>
            <a:r>
              <a:rPr lang="en-US" sz="2600" dirty="0">
                <a:sym typeface="Wingdings" panose="05000000000000000000" pitchFamily="2" charset="2"/>
              </a:rPr>
              <a:t> Insufficient scope for observing threads</a:t>
            </a:r>
            <a:endParaRPr lang="en-US" sz="2600" dirty="0"/>
          </a:p>
        </p:txBody>
      </p:sp>
      <p:sp>
        <p:nvSpPr>
          <p:cNvPr id="4" name="Content Placeholder 3">
            <a:extLst>
              <a:ext uri="{FF2B5EF4-FFF2-40B4-BE49-F238E27FC236}">
                <a16:creationId xmlns:a16="http://schemas.microsoft.com/office/drawing/2014/main" id="{F0999D3D-01EB-49E2-8253-63E35F99C268}"/>
              </a:ext>
            </a:extLst>
          </p:cNvPr>
          <p:cNvSpPr>
            <a:spLocks noGrp="1"/>
          </p:cNvSpPr>
          <p:nvPr>
            <p:ph sz="half" idx="2"/>
          </p:nvPr>
        </p:nvSpPr>
        <p:spPr/>
        <p:txBody>
          <a:bodyPr vert="horz" lIns="91440" tIns="45720" rIns="91440" bIns="45720" rtlCol="0" anchor="t">
            <a:normAutofit fontScale="85000" lnSpcReduction="20000"/>
          </a:bodyPr>
          <a:lstStyle/>
          <a:p>
            <a:r>
              <a:rPr lang="en-US" sz="3000" b="1" dirty="0"/>
              <a:t>Our proposal: </a:t>
            </a:r>
            <a:r>
              <a:rPr lang="en-US" sz="3000" dirty="0"/>
              <a:t>Hardware-based </a:t>
            </a:r>
            <a:r>
              <a:rPr lang="en-US" sz="3000" b="1" u="sng" dirty="0"/>
              <a:t>Sco</a:t>
            </a:r>
            <a:r>
              <a:rPr lang="en-US" sz="3000" b="1" dirty="0"/>
              <a:t>ped </a:t>
            </a:r>
            <a:r>
              <a:rPr lang="en-US" sz="3000" b="1" u="sng" dirty="0"/>
              <a:t>R</a:t>
            </a:r>
            <a:r>
              <a:rPr lang="en-US" sz="3000" b="1" dirty="0"/>
              <a:t>ace </a:t>
            </a:r>
            <a:r>
              <a:rPr lang="en-US" sz="3000" b="1" u="sng" dirty="0"/>
              <a:t>D</a:t>
            </a:r>
            <a:r>
              <a:rPr lang="en-US" sz="3000" b="1" dirty="0"/>
              <a:t>etector</a:t>
            </a:r>
            <a:r>
              <a:rPr lang="en-US" sz="3000" dirty="0"/>
              <a:t> (</a:t>
            </a:r>
            <a:r>
              <a:rPr lang="en-US" sz="3000" b="1" err="1"/>
              <a:t>ScoRD</a:t>
            </a:r>
            <a:r>
              <a:rPr lang="en-US" sz="3000" dirty="0"/>
              <a:t>)</a:t>
            </a:r>
          </a:p>
          <a:p>
            <a:pPr marL="914400" lvl="1" indent="-457200"/>
            <a:r>
              <a:rPr lang="en-US" sz="2600" dirty="0"/>
              <a:t>Extends happens-before and lockset for scopes</a:t>
            </a:r>
          </a:p>
          <a:p>
            <a:pPr marL="914400" lvl="1" indent="-457200"/>
            <a:r>
              <a:rPr lang="en-US" sz="2600" dirty="0"/>
              <a:t>Utilizes metadata caching</a:t>
            </a:r>
          </a:p>
          <a:p>
            <a:pPr marL="914400" lvl="1" indent="-457200"/>
            <a:r>
              <a:rPr lang="en-US" sz="2600" dirty="0"/>
              <a:t>Low perf. overhead race reporting for debugging and testing (~35%)</a:t>
            </a:r>
          </a:p>
          <a:p>
            <a:pPr marL="914400" lvl="1" indent="-457200"/>
            <a:r>
              <a:rPr lang="en-US" sz="2600"/>
              <a:t>&lt;3KB hardware state and 12.5% </a:t>
            </a:r>
            <a:r>
              <a:rPr lang="en-US" sz="2600" dirty="0"/>
              <a:t>memory overhead for metadata</a:t>
            </a:r>
            <a:br>
              <a:rPr lang="en-US" sz="2600" dirty="0"/>
            </a:br>
            <a:endParaRPr lang="en-US" sz="2600" dirty="0"/>
          </a:p>
          <a:p>
            <a:pPr marL="457200" indent="-457200"/>
            <a:r>
              <a:rPr lang="en-US" sz="3000" b="1" dirty="0"/>
              <a:t>New</a:t>
            </a:r>
            <a:r>
              <a:rPr lang="en-US" sz="3000" dirty="0"/>
              <a:t> benchmark suite (</a:t>
            </a:r>
            <a:r>
              <a:rPr lang="en-US" sz="3000" b="1" err="1"/>
              <a:t>ScoR</a:t>
            </a:r>
            <a:r>
              <a:rPr lang="en-US" sz="3000" dirty="0"/>
              <a:t>)!</a:t>
            </a:r>
          </a:p>
          <a:p>
            <a:pPr marL="742950" lvl="1" indent="-285750"/>
            <a:r>
              <a:rPr lang="en-US" sz="2600" dirty="0"/>
              <a:t>Configurable to introduce scoped races</a:t>
            </a:r>
          </a:p>
          <a:p>
            <a:pPr marL="742950" lvl="1" indent="-285750"/>
            <a:r>
              <a:rPr lang="en-US" sz="2600" dirty="0"/>
              <a:t>7 applications</a:t>
            </a:r>
          </a:p>
          <a:p>
            <a:pPr marL="742950" lvl="1" indent="-285750"/>
            <a:r>
              <a:rPr lang="en-US" sz="2600" dirty="0"/>
              <a:t>32 microbenchmarks</a:t>
            </a:r>
          </a:p>
          <a:p>
            <a:endParaRPr lang="en-US" dirty="0"/>
          </a:p>
        </p:txBody>
      </p:sp>
    </p:spTree>
    <p:custDataLst>
      <p:tags r:id="rId1"/>
    </p:custDataLst>
    <p:extLst>
      <p:ext uri="{BB962C8B-B14F-4D97-AF65-F5344CB8AC3E}">
        <p14:creationId xmlns:p14="http://schemas.microsoft.com/office/powerpoint/2010/main" val="58808615"/>
      </p:ext>
    </p:extLst>
  </p:cSld>
  <p:clrMapOvr>
    <a:masterClrMapping/>
  </p:clrMapOvr>
  <mc:AlternateContent xmlns:mc="http://schemas.openxmlformats.org/markup-compatibility/2006" xmlns:p14="http://schemas.microsoft.com/office/powerpoint/2010/main">
    <mc:Choice Requires="p14">
      <p:transition spd="slow" p14:dur="2000" advTm="37601"/>
    </mc:Choice>
    <mc:Fallback xmlns="">
      <p:transition spd="slow" advTm="376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7ADC-6E1D-4F6F-B6BA-D17195C6A5DC}"/>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Preliminary race check</a:t>
            </a:r>
          </a:p>
        </p:txBody>
      </p:sp>
      <p:sp>
        <p:nvSpPr>
          <p:cNvPr id="3" name="Content Placeholder 2">
            <a:extLst>
              <a:ext uri="{FF2B5EF4-FFF2-40B4-BE49-F238E27FC236}">
                <a16:creationId xmlns:a16="http://schemas.microsoft.com/office/drawing/2014/main" id="{61936C79-EF25-4212-A310-6026A962C9A8}"/>
              </a:ext>
            </a:extLst>
          </p:cNvPr>
          <p:cNvSpPr>
            <a:spLocks noGrp="1"/>
          </p:cNvSpPr>
          <p:nvPr>
            <p:ph idx="1"/>
          </p:nvPr>
        </p:nvSpPr>
        <p:spPr/>
        <p:txBody>
          <a:bodyPr/>
          <a:lstStyle/>
          <a:p>
            <a:r>
              <a:rPr lang="en-US" dirty="0"/>
              <a:t>Observation: Majority of accesses do not participate in races</a:t>
            </a:r>
          </a:p>
          <a:p>
            <a:r>
              <a:rPr lang="en-US" dirty="0"/>
              <a:t>Quickly identify them with early checks</a:t>
            </a:r>
          </a:p>
        </p:txBody>
      </p:sp>
      <p:sp>
        <p:nvSpPr>
          <p:cNvPr id="4" name="Rectangle 3">
            <a:extLst>
              <a:ext uri="{FF2B5EF4-FFF2-40B4-BE49-F238E27FC236}">
                <a16:creationId xmlns:a16="http://schemas.microsoft.com/office/drawing/2014/main" id="{E80DB657-9AC3-41CC-A14D-E2BDBEB65AA9}"/>
              </a:ext>
            </a:extLst>
          </p:cNvPr>
          <p:cNvSpPr/>
          <p:nvPr/>
        </p:nvSpPr>
        <p:spPr>
          <a:xfrm>
            <a:off x="945935" y="3808492"/>
            <a:ext cx="2884847"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First access</a:t>
            </a:r>
          </a:p>
        </p:txBody>
      </p:sp>
      <p:sp>
        <p:nvSpPr>
          <p:cNvPr id="5" name="Rectangle 4">
            <a:extLst>
              <a:ext uri="{FF2B5EF4-FFF2-40B4-BE49-F238E27FC236}">
                <a16:creationId xmlns:a16="http://schemas.microsoft.com/office/drawing/2014/main" id="{5D87C69A-F4CC-4E00-BE60-E6276C173467}"/>
              </a:ext>
            </a:extLst>
          </p:cNvPr>
          <p:cNvSpPr/>
          <p:nvPr/>
        </p:nvSpPr>
        <p:spPr>
          <a:xfrm>
            <a:off x="4351271" y="3808492"/>
            <a:ext cx="2977889"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Program order</a:t>
            </a:r>
          </a:p>
        </p:txBody>
      </p:sp>
      <p:sp>
        <p:nvSpPr>
          <p:cNvPr id="6" name="Rectangle 5">
            <a:extLst>
              <a:ext uri="{FF2B5EF4-FFF2-40B4-BE49-F238E27FC236}">
                <a16:creationId xmlns:a16="http://schemas.microsoft.com/office/drawing/2014/main" id="{DE1844BD-CD63-4FE7-AC06-75D737EA79EA}"/>
              </a:ext>
            </a:extLst>
          </p:cNvPr>
          <p:cNvSpPr/>
          <p:nvPr/>
        </p:nvSpPr>
        <p:spPr>
          <a:xfrm>
            <a:off x="7849649" y="3808492"/>
            <a:ext cx="3396416"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Barrier</a:t>
            </a:r>
          </a:p>
        </p:txBody>
      </p:sp>
      <p:sp>
        <p:nvSpPr>
          <p:cNvPr id="7" name="TextBox 6">
            <a:extLst>
              <a:ext uri="{FF2B5EF4-FFF2-40B4-BE49-F238E27FC236}">
                <a16:creationId xmlns:a16="http://schemas.microsoft.com/office/drawing/2014/main" id="{85653F07-B02B-4EEA-81E8-E4E305B2FA63}"/>
              </a:ext>
            </a:extLst>
          </p:cNvPr>
          <p:cNvSpPr txBox="1"/>
          <p:nvPr/>
        </p:nvSpPr>
        <p:spPr>
          <a:xfrm>
            <a:off x="2060383" y="4520981"/>
            <a:ext cx="655949" cy="646331"/>
          </a:xfrm>
          <a:prstGeom prst="rect">
            <a:avLst/>
          </a:prstGeom>
          <a:noFill/>
        </p:spPr>
        <p:txBody>
          <a:bodyPr wrap="none" rtlCol="0">
            <a:spAutoFit/>
          </a:bodyPr>
          <a:lstStyle/>
          <a:p>
            <a:pPr algn="ctr"/>
            <a:r>
              <a:rPr lang="en-US" dirty="0">
                <a:solidFill>
                  <a:srgbClr val="000088"/>
                </a:solidFill>
              </a:rPr>
              <a:t>A = 5</a:t>
            </a:r>
          </a:p>
          <a:p>
            <a:pPr algn="ctr"/>
            <a:r>
              <a:rPr lang="en-US" dirty="0">
                <a:solidFill>
                  <a:srgbClr val="000088"/>
                </a:solidFill>
              </a:rPr>
              <a:t>…</a:t>
            </a:r>
          </a:p>
        </p:txBody>
      </p:sp>
      <p:sp>
        <p:nvSpPr>
          <p:cNvPr id="8" name="TextBox 7">
            <a:extLst>
              <a:ext uri="{FF2B5EF4-FFF2-40B4-BE49-F238E27FC236}">
                <a16:creationId xmlns:a16="http://schemas.microsoft.com/office/drawing/2014/main" id="{935AB2B1-162E-478C-A02B-F83F79EBAFB0}"/>
              </a:ext>
            </a:extLst>
          </p:cNvPr>
          <p:cNvSpPr txBox="1"/>
          <p:nvPr/>
        </p:nvSpPr>
        <p:spPr>
          <a:xfrm>
            <a:off x="5325394" y="4353803"/>
            <a:ext cx="1029641" cy="1200329"/>
          </a:xfrm>
          <a:prstGeom prst="rect">
            <a:avLst/>
          </a:prstGeom>
          <a:noFill/>
        </p:spPr>
        <p:txBody>
          <a:bodyPr wrap="none" rtlCol="0">
            <a:spAutoFit/>
          </a:bodyPr>
          <a:lstStyle/>
          <a:p>
            <a:pPr algn="ctr"/>
            <a:r>
              <a:rPr lang="en-US" u="sng" dirty="0">
                <a:solidFill>
                  <a:srgbClr val="000088"/>
                </a:solidFill>
              </a:rPr>
              <a:t>Thread A</a:t>
            </a:r>
          </a:p>
          <a:p>
            <a:pPr algn="ctr"/>
            <a:r>
              <a:rPr lang="en-US" dirty="0">
                <a:solidFill>
                  <a:srgbClr val="000088"/>
                </a:solidFill>
              </a:rPr>
              <a:t>A = 5</a:t>
            </a:r>
          </a:p>
          <a:p>
            <a:pPr algn="ctr"/>
            <a:r>
              <a:rPr lang="en-US" dirty="0">
                <a:solidFill>
                  <a:srgbClr val="000088"/>
                </a:solidFill>
              </a:rPr>
              <a:t>…</a:t>
            </a:r>
          </a:p>
          <a:p>
            <a:pPr algn="ctr"/>
            <a:r>
              <a:rPr lang="en-US" dirty="0">
                <a:solidFill>
                  <a:srgbClr val="000088"/>
                </a:solidFill>
              </a:rPr>
              <a:t>B = A</a:t>
            </a:r>
          </a:p>
        </p:txBody>
      </p:sp>
      <p:sp>
        <p:nvSpPr>
          <p:cNvPr id="9" name="TextBox 8">
            <a:extLst>
              <a:ext uri="{FF2B5EF4-FFF2-40B4-BE49-F238E27FC236}">
                <a16:creationId xmlns:a16="http://schemas.microsoft.com/office/drawing/2014/main" id="{127DBCD8-80C1-41E2-80A4-1F660C27F256}"/>
              </a:ext>
            </a:extLst>
          </p:cNvPr>
          <p:cNvSpPr txBox="1"/>
          <p:nvPr/>
        </p:nvSpPr>
        <p:spPr>
          <a:xfrm>
            <a:off x="8196181" y="4353804"/>
            <a:ext cx="1029641" cy="1200329"/>
          </a:xfrm>
          <a:prstGeom prst="rect">
            <a:avLst/>
          </a:prstGeom>
          <a:noFill/>
        </p:spPr>
        <p:txBody>
          <a:bodyPr wrap="none" rtlCol="0">
            <a:spAutoFit/>
          </a:bodyPr>
          <a:lstStyle/>
          <a:p>
            <a:pPr algn="ctr"/>
            <a:r>
              <a:rPr lang="en-US" u="sng" dirty="0">
                <a:solidFill>
                  <a:srgbClr val="000088"/>
                </a:solidFill>
              </a:rPr>
              <a:t>Thread A</a:t>
            </a:r>
          </a:p>
          <a:p>
            <a:pPr algn="ctr"/>
            <a:r>
              <a:rPr lang="en-US" dirty="0">
                <a:solidFill>
                  <a:srgbClr val="000088"/>
                </a:solidFill>
              </a:rPr>
              <a:t>A = 5</a:t>
            </a:r>
          </a:p>
          <a:p>
            <a:pPr algn="ctr"/>
            <a:r>
              <a:rPr lang="en-US" dirty="0">
                <a:solidFill>
                  <a:srgbClr val="000088"/>
                </a:solidFill>
              </a:rPr>
              <a:t>Barrier</a:t>
            </a:r>
          </a:p>
          <a:p>
            <a:pPr algn="ctr"/>
            <a:r>
              <a:rPr lang="en-US" dirty="0">
                <a:solidFill>
                  <a:srgbClr val="000088"/>
                </a:solidFill>
              </a:rPr>
              <a:t>…</a:t>
            </a:r>
          </a:p>
        </p:txBody>
      </p:sp>
      <p:sp>
        <p:nvSpPr>
          <p:cNvPr id="10" name="TextBox 9">
            <a:extLst>
              <a:ext uri="{FF2B5EF4-FFF2-40B4-BE49-F238E27FC236}">
                <a16:creationId xmlns:a16="http://schemas.microsoft.com/office/drawing/2014/main" id="{4FE7668C-8727-4ADF-A20A-866DBFB70E3A}"/>
              </a:ext>
            </a:extLst>
          </p:cNvPr>
          <p:cNvSpPr txBox="1"/>
          <p:nvPr/>
        </p:nvSpPr>
        <p:spPr>
          <a:xfrm>
            <a:off x="9908409" y="4365704"/>
            <a:ext cx="1021626" cy="1200329"/>
          </a:xfrm>
          <a:prstGeom prst="rect">
            <a:avLst/>
          </a:prstGeom>
          <a:noFill/>
        </p:spPr>
        <p:txBody>
          <a:bodyPr wrap="none" rtlCol="0">
            <a:spAutoFit/>
          </a:bodyPr>
          <a:lstStyle/>
          <a:p>
            <a:pPr algn="ctr"/>
            <a:r>
              <a:rPr lang="en-US" u="sng" dirty="0">
                <a:solidFill>
                  <a:srgbClr val="000088"/>
                </a:solidFill>
              </a:rPr>
              <a:t>Thread B</a:t>
            </a:r>
          </a:p>
          <a:p>
            <a:pPr algn="ctr"/>
            <a:r>
              <a:rPr lang="en-US" dirty="0">
                <a:solidFill>
                  <a:srgbClr val="000088"/>
                </a:solidFill>
              </a:rPr>
              <a:t>…</a:t>
            </a:r>
          </a:p>
          <a:p>
            <a:pPr algn="ctr"/>
            <a:r>
              <a:rPr lang="en-US" dirty="0">
                <a:solidFill>
                  <a:srgbClr val="000088"/>
                </a:solidFill>
              </a:rPr>
              <a:t>Barrier</a:t>
            </a:r>
          </a:p>
          <a:p>
            <a:pPr algn="ctr"/>
            <a:r>
              <a:rPr lang="en-US" dirty="0">
                <a:solidFill>
                  <a:srgbClr val="000088"/>
                </a:solidFill>
              </a:rPr>
              <a:t>B = A</a:t>
            </a:r>
          </a:p>
        </p:txBody>
      </p:sp>
    </p:spTree>
    <p:custDataLst>
      <p:tags r:id="rId1"/>
    </p:custDataLst>
    <p:extLst>
      <p:ext uri="{BB962C8B-B14F-4D97-AF65-F5344CB8AC3E}">
        <p14:creationId xmlns:p14="http://schemas.microsoft.com/office/powerpoint/2010/main" val="2113757261"/>
      </p:ext>
    </p:extLst>
  </p:cSld>
  <p:clrMapOvr>
    <a:masterClrMapping/>
  </p:clrMapOvr>
  <mc:AlternateContent xmlns:mc="http://schemas.openxmlformats.org/markup-compatibility/2006" xmlns:p14="http://schemas.microsoft.com/office/powerpoint/2010/main">
    <mc:Choice Requires="p14">
      <p:transition spd="slow" p14:dur="2000" advTm="48015"/>
    </mc:Choice>
    <mc:Fallback xmlns="">
      <p:transition spd="slow" advTm="480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4"/>
          <a:stretch>
            <a:fillRect/>
          </a:stretch>
        </p:blipFill>
        <p:spPr>
          <a:xfrm>
            <a:off x="1083944" y="2458691"/>
            <a:ext cx="9660255" cy="3792249"/>
          </a:xfrm>
          <a:prstGeom prst="rect">
            <a:avLst/>
          </a:prstGeom>
          <a:effectLst>
            <a:outerShdw blurRad="317500" sx="102000" sy="102000" algn="ctr" rotWithShape="0">
              <a:prstClr val="black">
                <a:alpha val="20000"/>
              </a:prstClr>
            </a:outerShdw>
          </a:effectLst>
        </p:spPr>
      </p:pic>
      <p:sp>
        <p:nvSpPr>
          <p:cNvPr id="3" name="Content Placeholder 2">
            <a:extLst>
              <a:ext uri="{FF2B5EF4-FFF2-40B4-BE49-F238E27FC236}">
                <a16:creationId xmlns:a16="http://schemas.microsoft.com/office/drawing/2014/main" id="{61936C79-EF25-4212-A310-6026A962C9A8}"/>
              </a:ext>
            </a:extLst>
          </p:cNvPr>
          <p:cNvSpPr>
            <a:spLocks noGrp="1"/>
          </p:cNvSpPr>
          <p:nvPr>
            <p:ph idx="1"/>
          </p:nvPr>
        </p:nvSpPr>
        <p:spPr/>
        <p:txBody>
          <a:bodyPr/>
          <a:lstStyle/>
          <a:p>
            <a:r>
              <a:rPr lang="en-US" dirty="0"/>
              <a:t>If preliminary checks fail, perform in-depth checks for races</a:t>
            </a:r>
          </a:p>
        </p:txBody>
      </p:sp>
      <p:sp>
        <p:nvSpPr>
          <p:cNvPr id="2" name="Title 1">
            <a:extLst>
              <a:ext uri="{FF2B5EF4-FFF2-40B4-BE49-F238E27FC236}">
                <a16:creationId xmlns:a16="http://schemas.microsoft.com/office/drawing/2014/main" id="{DD5A7ADC-6E1D-4F6F-B6BA-D17195C6A5DC}"/>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Detailed race check</a:t>
            </a:r>
          </a:p>
        </p:txBody>
      </p:sp>
      <p:graphicFrame>
        <p:nvGraphicFramePr>
          <p:cNvPr id="17" name="Table 16"/>
          <p:cNvGraphicFramePr>
            <a:graphicFrameLocks noGrp="1"/>
          </p:cNvGraphicFramePr>
          <p:nvPr>
            <p:extLst>
              <p:ext uri="{D42A27DB-BD31-4B8C-83A1-F6EECF244321}">
                <p14:modId xmlns:p14="http://schemas.microsoft.com/office/powerpoint/2010/main" val="2709855676"/>
              </p:ext>
            </p:extLst>
          </p:nvPr>
        </p:nvGraphicFramePr>
        <p:xfrm>
          <a:off x="1850070" y="3722342"/>
          <a:ext cx="8128002" cy="370840"/>
        </p:xfrm>
        <a:graphic>
          <a:graphicData uri="http://schemas.openxmlformats.org/drawingml/2006/table">
            <a:tbl>
              <a:tblPr firstRow="1" bandRow="1">
                <a:tableStyleId>{2D5ABB26-0587-4C30-8999-92F81FD0307C}</a:tableStyleId>
              </a:tblPr>
              <a:tblGrid>
                <a:gridCol w="1167450">
                  <a:extLst>
                    <a:ext uri="{9D8B030D-6E8A-4147-A177-3AD203B41FA5}">
                      <a16:colId xmlns:a16="http://schemas.microsoft.com/office/drawing/2014/main" val="288162653"/>
                    </a:ext>
                  </a:extLst>
                </a:gridCol>
                <a:gridCol w="1143000">
                  <a:extLst>
                    <a:ext uri="{9D8B030D-6E8A-4147-A177-3AD203B41FA5}">
                      <a16:colId xmlns:a16="http://schemas.microsoft.com/office/drawing/2014/main" val="1886131922"/>
                    </a:ext>
                  </a:extLst>
                </a:gridCol>
                <a:gridCol w="1203960">
                  <a:extLst>
                    <a:ext uri="{9D8B030D-6E8A-4147-A177-3AD203B41FA5}">
                      <a16:colId xmlns:a16="http://schemas.microsoft.com/office/drawing/2014/main" val="3955836750"/>
                    </a:ext>
                  </a:extLst>
                </a:gridCol>
                <a:gridCol w="1584960">
                  <a:extLst>
                    <a:ext uri="{9D8B030D-6E8A-4147-A177-3AD203B41FA5}">
                      <a16:colId xmlns:a16="http://schemas.microsoft.com/office/drawing/2014/main" val="195777977"/>
                    </a:ext>
                  </a:extLst>
                </a:gridCol>
                <a:gridCol w="1673965">
                  <a:extLst>
                    <a:ext uri="{9D8B030D-6E8A-4147-A177-3AD203B41FA5}">
                      <a16:colId xmlns:a16="http://schemas.microsoft.com/office/drawing/2014/main" val="3155299993"/>
                    </a:ext>
                  </a:extLst>
                </a:gridCol>
                <a:gridCol w="1354667">
                  <a:extLst>
                    <a:ext uri="{9D8B030D-6E8A-4147-A177-3AD203B41FA5}">
                      <a16:colId xmlns:a16="http://schemas.microsoft.com/office/drawing/2014/main" val="1685397058"/>
                    </a:ext>
                  </a:extLst>
                </a:gridCol>
              </a:tblGrid>
              <a:tr h="370840">
                <a:tc>
                  <a:txBody>
                    <a:bodyPr/>
                    <a:lstStyle/>
                    <a:p>
                      <a:pPr algn="ctr"/>
                      <a:r>
                        <a:rPr lang="en-US" dirty="0"/>
                        <a:t>Modified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err="1"/>
                        <a:t>BlkShared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err="1"/>
                        <a:t>DevShared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t>Scope = </a:t>
                      </a:r>
                      <a:r>
                        <a:rPr lang="en-US" b="1" dirty="0"/>
                        <a:t>Block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err="1"/>
                        <a:t>IsAtom</a:t>
                      </a:r>
                      <a:r>
                        <a:rPr lang="en-US" dirty="0"/>
                        <a:t> = </a:t>
                      </a:r>
                      <a:r>
                        <a:rPr lang="en-US" b="1"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t>Strong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98544868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31854134"/>
              </p:ext>
            </p:extLst>
          </p:nvPr>
        </p:nvGraphicFramePr>
        <p:xfrm>
          <a:off x="504823" y="4573335"/>
          <a:ext cx="10818495" cy="640080"/>
        </p:xfrm>
        <a:graphic>
          <a:graphicData uri="http://schemas.openxmlformats.org/drawingml/2006/table">
            <a:tbl>
              <a:tblPr firstRow="1" bandRow="1">
                <a:tableStyleId>{5C22544A-7EE6-4342-B048-85BDC9FD1C3A}</a:tableStyleId>
              </a:tblPr>
              <a:tblGrid>
                <a:gridCol w="1019174">
                  <a:extLst>
                    <a:ext uri="{9D8B030D-6E8A-4147-A177-3AD203B41FA5}">
                      <a16:colId xmlns:a16="http://schemas.microsoft.com/office/drawing/2014/main" val="3140840326"/>
                    </a:ext>
                  </a:extLst>
                </a:gridCol>
                <a:gridCol w="1005840">
                  <a:extLst>
                    <a:ext uri="{9D8B030D-6E8A-4147-A177-3AD203B41FA5}">
                      <a16:colId xmlns:a16="http://schemas.microsoft.com/office/drawing/2014/main" val="2015432659"/>
                    </a:ext>
                  </a:extLst>
                </a:gridCol>
                <a:gridCol w="1219200">
                  <a:extLst>
                    <a:ext uri="{9D8B030D-6E8A-4147-A177-3AD203B41FA5}">
                      <a16:colId xmlns:a16="http://schemas.microsoft.com/office/drawing/2014/main" val="3096646972"/>
                    </a:ext>
                  </a:extLst>
                </a:gridCol>
                <a:gridCol w="1021080">
                  <a:extLst>
                    <a:ext uri="{9D8B030D-6E8A-4147-A177-3AD203B41FA5}">
                      <a16:colId xmlns:a16="http://schemas.microsoft.com/office/drawing/2014/main" val="2352454858"/>
                    </a:ext>
                  </a:extLst>
                </a:gridCol>
                <a:gridCol w="1325880">
                  <a:extLst>
                    <a:ext uri="{9D8B030D-6E8A-4147-A177-3AD203B41FA5}">
                      <a16:colId xmlns:a16="http://schemas.microsoft.com/office/drawing/2014/main" val="683120351"/>
                    </a:ext>
                  </a:extLst>
                </a:gridCol>
                <a:gridCol w="1234440">
                  <a:extLst>
                    <a:ext uri="{9D8B030D-6E8A-4147-A177-3AD203B41FA5}">
                      <a16:colId xmlns:a16="http://schemas.microsoft.com/office/drawing/2014/main" val="4182636962"/>
                    </a:ext>
                  </a:extLst>
                </a:gridCol>
                <a:gridCol w="1021080">
                  <a:extLst>
                    <a:ext uri="{9D8B030D-6E8A-4147-A177-3AD203B41FA5}">
                      <a16:colId xmlns:a16="http://schemas.microsoft.com/office/drawing/2014/main" val="1021666569"/>
                    </a:ext>
                  </a:extLst>
                </a:gridCol>
                <a:gridCol w="1021080">
                  <a:extLst>
                    <a:ext uri="{9D8B030D-6E8A-4147-A177-3AD203B41FA5}">
                      <a16:colId xmlns:a16="http://schemas.microsoft.com/office/drawing/2014/main" val="1663989959"/>
                    </a:ext>
                  </a:extLst>
                </a:gridCol>
                <a:gridCol w="1950721">
                  <a:extLst>
                    <a:ext uri="{9D8B030D-6E8A-4147-A177-3AD203B41FA5}">
                      <a16:colId xmlns:a16="http://schemas.microsoft.com/office/drawing/2014/main" val="2238842860"/>
                    </a:ext>
                  </a:extLst>
                </a:gridCol>
              </a:tblGrid>
              <a:tr h="370840">
                <a:tc>
                  <a:txBody>
                    <a:bodyPr/>
                    <a:lstStyle/>
                    <a:p>
                      <a:pPr algn="ctr"/>
                      <a:r>
                        <a:rPr lang="en-US" b="0" dirty="0">
                          <a:solidFill>
                            <a:sysClr val="windowText" lastClr="000000"/>
                          </a:solidFill>
                        </a:rPr>
                        <a:t>[63 </a:t>
                      </a:r>
                      <a:r>
                        <a:rPr lang="en-AT" b="0" dirty="0">
                          <a:solidFill>
                            <a:sysClr val="windowText" lastClr="000000"/>
                          </a:solidFill>
                        </a:rPr>
                        <a:t>–</a:t>
                      </a:r>
                      <a:r>
                        <a:rPr lang="en-US" b="0" dirty="0">
                          <a:solidFill>
                            <a:sysClr val="windowText" lastClr="000000"/>
                          </a:solidFill>
                        </a:rPr>
                        <a:t> 58]</a:t>
                      </a:r>
                    </a:p>
                    <a:p>
                      <a:pPr algn="ctr"/>
                      <a:r>
                        <a:rPr lang="en-US" b="0" dirty="0">
                          <a:solidFill>
                            <a:sysClr val="windowText" lastClr="000000"/>
                          </a:solidFill>
                        </a:rPr>
                        <a:t>Unused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ysClr val="windowText" lastClr="000000"/>
                          </a:solidFill>
                        </a:rPr>
                        <a:t>[57 </a:t>
                      </a:r>
                      <a:r>
                        <a:rPr lang="en-AT" b="0" dirty="0">
                          <a:solidFill>
                            <a:sysClr val="windowText" lastClr="000000"/>
                          </a:solidFill>
                        </a:rPr>
                        <a:t>–</a:t>
                      </a:r>
                      <a:r>
                        <a:rPr lang="en-US" b="0" dirty="0">
                          <a:solidFill>
                            <a:sysClr val="windowText" lastClr="000000"/>
                          </a:solidFill>
                        </a:rPr>
                        <a:t> 54]</a:t>
                      </a:r>
                    </a:p>
                    <a:p>
                      <a:pPr algn="ctr"/>
                      <a:r>
                        <a:rPr lang="en-US" b="0" dirty="0">
                          <a:solidFill>
                            <a:sysClr val="windowText" lastClr="000000"/>
                          </a:solidFill>
                        </a:rPr>
                        <a:t>Tag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ysClr val="windowText" lastClr="000000"/>
                          </a:solidFill>
                        </a:rPr>
                        <a:t>[53</a:t>
                      </a:r>
                      <a:r>
                        <a:rPr lang="en-US" b="0" baseline="0" dirty="0">
                          <a:solidFill>
                            <a:sysClr val="windowText" lastClr="000000"/>
                          </a:solidFill>
                        </a:rPr>
                        <a:t> </a:t>
                      </a:r>
                      <a:r>
                        <a:rPr lang="en-AT" b="0" baseline="0" dirty="0">
                          <a:solidFill>
                            <a:sysClr val="windowText" lastClr="000000"/>
                          </a:solidFill>
                        </a:rPr>
                        <a:t>–</a:t>
                      </a:r>
                      <a:r>
                        <a:rPr lang="en-US" b="0" baseline="0" dirty="0">
                          <a:solidFill>
                            <a:sysClr val="windowText" lastClr="000000"/>
                          </a:solidFill>
                        </a:rPr>
                        <a:t> 47]</a:t>
                      </a:r>
                    </a:p>
                    <a:p>
                      <a:pPr algn="ctr"/>
                      <a:r>
                        <a:rPr lang="en-US" b="0" baseline="0" dirty="0" err="1">
                          <a:solidFill>
                            <a:sysClr val="windowText" lastClr="000000"/>
                          </a:solidFill>
                        </a:rPr>
                        <a:t>BlockID</a:t>
                      </a:r>
                      <a:r>
                        <a:rPr lang="en-US" b="0" baseline="0" dirty="0">
                          <a:solidFill>
                            <a:sysClr val="windowText" lastClr="000000"/>
                          </a:solidFill>
                        </a:rPr>
                        <a:t> = </a:t>
                      </a:r>
                      <a:r>
                        <a:rPr lang="en-US" b="1" baseline="0" dirty="0">
                          <a:solidFill>
                            <a:sysClr val="windowText" lastClr="000000"/>
                          </a:solidFill>
                        </a:rPr>
                        <a:t>0</a:t>
                      </a:r>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ysClr val="windowText" lastClr="000000"/>
                          </a:solidFill>
                        </a:rPr>
                        <a:t>[46 - 42]</a:t>
                      </a:r>
                    </a:p>
                    <a:p>
                      <a:pPr algn="ctr"/>
                      <a:r>
                        <a:rPr lang="en-US" b="0" dirty="0" err="1">
                          <a:solidFill>
                            <a:sysClr val="windowText" lastClr="000000"/>
                          </a:solidFill>
                        </a:rPr>
                        <a:t>WarpID</a:t>
                      </a: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ysClr val="windowText" lastClr="000000"/>
                          </a:solidFill>
                        </a:rPr>
                        <a:t>[41 </a:t>
                      </a:r>
                      <a:r>
                        <a:rPr lang="en-AT" b="0" dirty="0">
                          <a:solidFill>
                            <a:sysClr val="windowText" lastClr="000000"/>
                          </a:solidFill>
                        </a:rPr>
                        <a:t>–</a:t>
                      </a:r>
                      <a:r>
                        <a:rPr lang="en-US" b="0" dirty="0">
                          <a:solidFill>
                            <a:sysClr val="windowText" lastClr="000000"/>
                          </a:solidFill>
                        </a:rPr>
                        <a:t> 36]</a:t>
                      </a:r>
                    </a:p>
                    <a:p>
                      <a:pPr algn="ctr"/>
                      <a:r>
                        <a:rPr lang="en-US" b="0" dirty="0" err="1">
                          <a:solidFill>
                            <a:sysClr val="windowText" lastClr="000000"/>
                          </a:solidFill>
                        </a:rPr>
                        <a:t>DevFenceID</a:t>
                      </a: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ysClr val="windowText" lastClr="000000"/>
                          </a:solidFill>
                        </a:rPr>
                        <a:t>[35 </a:t>
                      </a:r>
                      <a:r>
                        <a:rPr lang="en-AT" b="0" dirty="0">
                          <a:solidFill>
                            <a:sysClr val="windowText" lastClr="000000"/>
                          </a:solidFill>
                        </a:rPr>
                        <a:t>–</a:t>
                      </a:r>
                      <a:r>
                        <a:rPr lang="en-US" b="0" dirty="0">
                          <a:solidFill>
                            <a:sysClr val="windowText" lastClr="000000"/>
                          </a:solidFill>
                        </a:rPr>
                        <a:t> 30]</a:t>
                      </a:r>
                    </a:p>
                    <a:p>
                      <a:pPr algn="ctr"/>
                      <a:r>
                        <a:rPr lang="en-US" b="0" dirty="0" err="1">
                          <a:solidFill>
                            <a:sysClr val="windowText" lastClr="000000"/>
                          </a:solidFill>
                        </a:rPr>
                        <a:t>BlkFenceID</a:t>
                      </a: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ysClr val="windowText" lastClr="000000"/>
                          </a:solidFill>
                        </a:rPr>
                        <a:t>[29 </a:t>
                      </a:r>
                      <a:r>
                        <a:rPr lang="en-AT" b="0" dirty="0">
                          <a:solidFill>
                            <a:sysClr val="windowText" lastClr="000000"/>
                          </a:solidFill>
                        </a:rPr>
                        <a:t>–</a:t>
                      </a:r>
                      <a:r>
                        <a:rPr lang="en-US" b="0" dirty="0">
                          <a:solidFill>
                            <a:sysClr val="windowText" lastClr="000000"/>
                          </a:solidFill>
                        </a:rPr>
                        <a:t> 22]</a:t>
                      </a:r>
                    </a:p>
                    <a:p>
                      <a:pPr algn="ctr"/>
                      <a:r>
                        <a:rPr lang="en-US" b="0" dirty="0" err="1">
                          <a:solidFill>
                            <a:sysClr val="windowText" lastClr="000000"/>
                          </a:solidFill>
                        </a:rPr>
                        <a:t>BarrierID</a:t>
                      </a: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0" dirty="0">
                          <a:solidFill>
                            <a:sysClr val="windowText" lastClr="000000"/>
                          </a:solidFill>
                        </a:rPr>
                        <a:t>[21 </a:t>
                      </a:r>
                      <a:r>
                        <a:rPr lang="en-AT" b="0" dirty="0">
                          <a:solidFill>
                            <a:sysClr val="windowText" lastClr="000000"/>
                          </a:solidFill>
                        </a:rPr>
                        <a:t>–</a:t>
                      </a:r>
                      <a:r>
                        <a:rPr lang="en-US" b="0" dirty="0">
                          <a:solidFill>
                            <a:sysClr val="windowText" lastClr="000000"/>
                          </a:solidFill>
                        </a:rPr>
                        <a:t> 16]</a:t>
                      </a:r>
                    </a:p>
                    <a:p>
                      <a:pPr algn="ctr"/>
                      <a:r>
                        <a:rPr lang="en-US" b="0" dirty="0">
                          <a:solidFill>
                            <a:sysClr val="windowText" lastClr="000000"/>
                          </a:solidFill>
                        </a:rPr>
                        <a:t>Flags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b="0" dirty="0">
                          <a:solidFill>
                            <a:sysClr val="windowText" lastClr="000000"/>
                          </a:solidFill>
                        </a:rPr>
                        <a:t>[15 </a:t>
                      </a:r>
                      <a:r>
                        <a:rPr lang="en-AT" b="0" dirty="0">
                          <a:solidFill>
                            <a:sysClr val="windowText" lastClr="000000"/>
                          </a:solidFill>
                        </a:rPr>
                        <a:t>–</a:t>
                      </a:r>
                      <a:r>
                        <a:rPr lang="en-US" b="0" dirty="0">
                          <a:solidFill>
                            <a:sysClr val="windowText" lastClr="000000"/>
                          </a:solidFill>
                        </a:rPr>
                        <a:t> 0]</a:t>
                      </a:r>
                    </a:p>
                    <a:p>
                      <a:pPr algn="ctr"/>
                      <a:r>
                        <a:rPr lang="en-US" b="0" dirty="0">
                          <a:solidFill>
                            <a:sysClr val="windowText" lastClr="000000"/>
                          </a:solidFill>
                        </a:rPr>
                        <a:t>Lock</a:t>
                      </a:r>
                      <a:r>
                        <a:rPr lang="en-US" b="0" baseline="0" dirty="0">
                          <a:solidFill>
                            <a:sysClr val="windowText" lastClr="000000"/>
                          </a:solidFill>
                        </a:rPr>
                        <a:t> Bloom Filter</a:t>
                      </a: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02646939"/>
                  </a:ext>
                </a:extLst>
              </a:tr>
            </a:tbl>
          </a:graphicData>
        </a:graphic>
      </p:graphicFrame>
      <p:sp>
        <p:nvSpPr>
          <p:cNvPr id="19" name="TextBox 18"/>
          <p:cNvSpPr txBox="1"/>
          <p:nvPr/>
        </p:nvSpPr>
        <p:spPr>
          <a:xfrm>
            <a:off x="2690933" y="5715298"/>
            <a:ext cx="6810133" cy="400110"/>
          </a:xfrm>
          <a:prstGeom prst="rect">
            <a:avLst/>
          </a:prstGeom>
          <a:noFill/>
        </p:spPr>
        <p:txBody>
          <a:bodyPr wrap="none" rtlCol="0">
            <a:spAutoFit/>
          </a:bodyPr>
          <a:lstStyle/>
          <a:p>
            <a:pPr algn="ctr"/>
            <a:r>
              <a:rPr lang="en-US" sz="2000" b="1" dirty="0">
                <a:solidFill>
                  <a:srgbClr val="000088"/>
                </a:solidFill>
              </a:rPr>
              <a:t>Current access info: </a:t>
            </a:r>
            <a:r>
              <a:rPr lang="en-US" sz="2000" b="1" dirty="0" err="1">
                <a:solidFill>
                  <a:srgbClr val="000088"/>
                </a:solidFill>
              </a:rPr>
              <a:t>BlockID</a:t>
            </a:r>
            <a:r>
              <a:rPr lang="en-US" sz="2000" b="1" dirty="0">
                <a:solidFill>
                  <a:srgbClr val="000088"/>
                </a:solidFill>
              </a:rPr>
              <a:t> = 1, </a:t>
            </a:r>
            <a:r>
              <a:rPr lang="en-US" sz="2000" b="1" dirty="0" err="1">
                <a:solidFill>
                  <a:srgbClr val="000088"/>
                </a:solidFill>
              </a:rPr>
              <a:t>IsAtom</a:t>
            </a:r>
            <a:r>
              <a:rPr lang="en-US" sz="2000" b="1" dirty="0">
                <a:solidFill>
                  <a:srgbClr val="000088"/>
                </a:solidFill>
              </a:rPr>
              <a:t> = True, Scope = Device</a:t>
            </a:r>
          </a:p>
        </p:txBody>
      </p:sp>
      <p:cxnSp>
        <p:nvCxnSpPr>
          <p:cNvPr id="21" name="Straight Arrow Connector 20"/>
          <p:cNvCxnSpPr/>
          <p:nvPr/>
        </p:nvCxnSpPr>
        <p:spPr>
          <a:xfrm flipH="1" flipV="1">
            <a:off x="1850070" y="4093182"/>
            <a:ext cx="6516690" cy="480153"/>
          </a:xfrm>
          <a:prstGeom prst="straightConnector1">
            <a:avLst/>
          </a:prstGeom>
          <a:ln w="28575">
            <a:solidFill>
              <a:srgbClr val="000088"/>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9372600" y="4080495"/>
            <a:ext cx="605472" cy="492840"/>
          </a:xfrm>
          <a:prstGeom prst="straightConnector1">
            <a:avLst/>
          </a:prstGeom>
          <a:ln w="28575">
            <a:solidFill>
              <a:srgbClr val="000088"/>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5273040" y="3661382"/>
            <a:ext cx="3413760" cy="483898"/>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p:cNvSpPr/>
          <p:nvPr/>
        </p:nvSpPr>
        <p:spPr>
          <a:xfrm>
            <a:off x="2423160" y="4527614"/>
            <a:ext cx="1386840" cy="73478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p:nvPr/>
        </p:nvCxnSpPr>
        <p:spPr>
          <a:xfrm>
            <a:off x="3581400" y="5308124"/>
            <a:ext cx="2225040" cy="456162"/>
          </a:xfrm>
          <a:prstGeom prst="straightConnector1">
            <a:avLst/>
          </a:prstGeom>
          <a:ln w="3810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446544755"/>
      </p:ext>
    </p:extLst>
  </p:cSld>
  <p:clrMapOvr>
    <a:masterClrMapping/>
  </p:clrMapOvr>
  <mc:AlternateContent xmlns:mc="http://schemas.openxmlformats.org/markup-compatibility/2006" xmlns:p14="http://schemas.microsoft.com/office/powerpoint/2010/main">
    <mc:Choice Requires="p14">
      <p:transition spd="slow" p14:dur="2000" advTm="32668"/>
    </mc:Choice>
    <mc:Fallback xmlns="">
      <p:transition spd="slow" advTm="326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22" presetClass="entr" presetSubtype="4" fill="hold"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wipe(down)">
                                      <p:cBhvr>
                                        <p:cTn id="9" dur="500"/>
                                        <p:tgtEl>
                                          <p:spTgt spid="18"/>
                                        </p:tgtEl>
                                      </p:cBhvr>
                                    </p:animEffect>
                                  </p:childTnLst>
                                </p:cTn>
                              </p:par>
                            </p:childTnLst>
                          </p:cTn>
                        </p:par>
                        <p:par>
                          <p:cTn id="10" fill="hold">
                            <p:stCondLst>
                              <p:cond delay="500"/>
                            </p:stCondLst>
                            <p:childTnLst>
                              <p:par>
                                <p:cTn id="11" presetID="22" presetClass="entr" presetSubtype="4" fill="hold" nodeType="after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down)">
                                      <p:cBhvr>
                                        <p:cTn id="16" dur="500"/>
                                        <p:tgtEl>
                                          <p:spTgt spid="23"/>
                                        </p:tgtEl>
                                      </p:cBhvr>
                                    </p:animEffect>
                                  </p:childTnLst>
                                </p:cTn>
                              </p:par>
                            </p:childTnLst>
                          </p:cTn>
                        </p:par>
                        <p:par>
                          <p:cTn id="17" fill="hold">
                            <p:stCondLst>
                              <p:cond delay="1000"/>
                            </p:stCondLst>
                            <p:childTnLst>
                              <p:par>
                                <p:cTn id="18" presetID="22" presetClass="entr" presetSubtype="4"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par>
                          <p:cTn id="21" fill="hold">
                            <p:stCondLst>
                              <p:cond delay="150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lef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left)">
                                      <p:cBhvr>
                                        <p:cTn id="33" dur="500"/>
                                        <p:tgtEl>
                                          <p:spTgt spid="25"/>
                                        </p:tgtEl>
                                      </p:cBhvr>
                                    </p:animEffect>
                                  </p:childTnLst>
                                </p:cTn>
                              </p:par>
                            </p:childTnLst>
                          </p:cTn>
                        </p:par>
                        <p:par>
                          <p:cTn id="34" fill="hold">
                            <p:stCondLst>
                              <p:cond delay="500"/>
                            </p:stCondLst>
                            <p:childTnLst>
                              <p:par>
                                <p:cTn id="35" presetID="16" presetClass="entr" presetSubtype="37"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barn(outVertical)">
                                      <p:cBhvr>
                                        <p:cTn id="3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animBg="1"/>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7ADC-6E1D-4F6F-B6BA-D17195C6A5DC}"/>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Detailed race check</a:t>
            </a:r>
          </a:p>
        </p:txBody>
      </p:sp>
      <p:sp>
        <p:nvSpPr>
          <p:cNvPr id="3" name="Content Placeholder 2">
            <a:extLst>
              <a:ext uri="{FF2B5EF4-FFF2-40B4-BE49-F238E27FC236}">
                <a16:creationId xmlns:a16="http://schemas.microsoft.com/office/drawing/2014/main" id="{61936C79-EF25-4212-A310-6026A962C9A8}"/>
              </a:ext>
            </a:extLst>
          </p:cNvPr>
          <p:cNvSpPr>
            <a:spLocks noGrp="1"/>
          </p:cNvSpPr>
          <p:nvPr>
            <p:ph idx="1"/>
          </p:nvPr>
        </p:nvSpPr>
        <p:spPr/>
        <p:txBody>
          <a:bodyPr/>
          <a:lstStyle/>
          <a:p>
            <a:r>
              <a:rPr lang="en-US" dirty="0"/>
              <a:t>If preliminary checks fail, perform in-depth checks for races</a:t>
            </a:r>
          </a:p>
        </p:txBody>
      </p:sp>
      <p:sp>
        <p:nvSpPr>
          <p:cNvPr id="4" name="Rectangle 3">
            <a:extLst>
              <a:ext uri="{FF2B5EF4-FFF2-40B4-BE49-F238E27FC236}">
                <a16:creationId xmlns:a16="http://schemas.microsoft.com/office/drawing/2014/main" id="{E80DB657-9AC3-41CC-A14D-E2BDBEB65AA9}"/>
              </a:ext>
            </a:extLst>
          </p:cNvPr>
          <p:cNvSpPr/>
          <p:nvPr/>
        </p:nvSpPr>
        <p:spPr>
          <a:xfrm>
            <a:off x="249383" y="3808492"/>
            <a:ext cx="35814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Insufficiently </a:t>
            </a:r>
          </a:p>
          <a:p>
            <a:pPr algn="ctr">
              <a:lnSpc>
                <a:spcPct val="114000"/>
              </a:lnSpc>
            </a:pPr>
            <a:r>
              <a:rPr lang="en-US" sz="2800" b="1" dirty="0">
                <a:solidFill>
                  <a:srgbClr val="000088"/>
                </a:solidFill>
              </a:rPr>
              <a:t>scoped fence</a:t>
            </a:r>
          </a:p>
        </p:txBody>
      </p:sp>
      <p:sp>
        <p:nvSpPr>
          <p:cNvPr id="5" name="Rectangle 4">
            <a:extLst>
              <a:ext uri="{FF2B5EF4-FFF2-40B4-BE49-F238E27FC236}">
                <a16:creationId xmlns:a16="http://schemas.microsoft.com/office/drawing/2014/main" id="{5D87C69A-F4CC-4E00-BE60-E6276C173467}"/>
              </a:ext>
            </a:extLst>
          </p:cNvPr>
          <p:cNvSpPr/>
          <p:nvPr/>
        </p:nvSpPr>
        <p:spPr>
          <a:xfrm>
            <a:off x="4201391" y="3808492"/>
            <a:ext cx="3685309"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Insufficiently </a:t>
            </a:r>
          </a:p>
          <a:p>
            <a:pPr algn="ctr">
              <a:lnSpc>
                <a:spcPct val="114000"/>
              </a:lnSpc>
            </a:pPr>
            <a:r>
              <a:rPr lang="en-US" sz="2800" b="1" dirty="0">
                <a:solidFill>
                  <a:srgbClr val="000088"/>
                </a:solidFill>
              </a:rPr>
              <a:t>scoped atomic</a:t>
            </a:r>
          </a:p>
        </p:txBody>
      </p:sp>
      <p:sp>
        <p:nvSpPr>
          <p:cNvPr id="6" name="Rectangle 5">
            <a:extLst>
              <a:ext uri="{FF2B5EF4-FFF2-40B4-BE49-F238E27FC236}">
                <a16:creationId xmlns:a16="http://schemas.microsoft.com/office/drawing/2014/main" id="{DE1844BD-CD63-4FE7-AC06-75D737EA79EA}"/>
              </a:ext>
            </a:extLst>
          </p:cNvPr>
          <p:cNvSpPr/>
          <p:nvPr/>
        </p:nvSpPr>
        <p:spPr>
          <a:xfrm>
            <a:off x="8257308" y="3808493"/>
            <a:ext cx="3685309"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Insufficiently</a:t>
            </a:r>
          </a:p>
          <a:p>
            <a:pPr algn="ctr">
              <a:lnSpc>
                <a:spcPct val="114000"/>
              </a:lnSpc>
            </a:pPr>
            <a:r>
              <a:rPr lang="en-US" sz="2800" b="1" dirty="0">
                <a:solidFill>
                  <a:srgbClr val="000088"/>
                </a:solidFill>
              </a:rPr>
              <a:t>scoped locking</a:t>
            </a:r>
          </a:p>
        </p:txBody>
      </p:sp>
      <p:sp>
        <p:nvSpPr>
          <p:cNvPr id="7" name="TextBox 6">
            <a:extLst>
              <a:ext uri="{FF2B5EF4-FFF2-40B4-BE49-F238E27FC236}">
                <a16:creationId xmlns:a16="http://schemas.microsoft.com/office/drawing/2014/main" id="{85653F07-B02B-4EEA-81E8-E4E305B2FA63}"/>
              </a:ext>
            </a:extLst>
          </p:cNvPr>
          <p:cNvSpPr txBox="1"/>
          <p:nvPr/>
        </p:nvSpPr>
        <p:spPr>
          <a:xfrm>
            <a:off x="503518" y="5033675"/>
            <a:ext cx="3109056" cy="369332"/>
          </a:xfrm>
          <a:prstGeom prst="rect">
            <a:avLst/>
          </a:prstGeom>
          <a:noFill/>
        </p:spPr>
        <p:txBody>
          <a:bodyPr wrap="none" rtlCol="0">
            <a:spAutoFit/>
          </a:bodyPr>
          <a:lstStyle/>
          <a:p>
            <a:pPr algn="ctr"/>
            <a:r>
              <a:rPr lang="en-US" dirty="0">
                <a:solidFill>
                  <a:srgbClr val="000088"/>
                </a:solidFill>
              </a:rPr>
              <a:t>Compare appropriate fence IDs</a:t>
            </a:r>
          </a:p>
        </p:txBody>
      </p:sp>
      <p:sp>
        <p:nvSpPr>
          <p:cNvPr id="11" name="TextBox 10">
            <a:extLst>
              <a:ext uri="{FF2B5EF4-FFF2-40B4-BE49-F238E27FC236}">
                <a16:creationId xmlns:a16="http://schemas.microsoft.com/office/drawing/2014/main" id="{C6FEBED2-F0D0-49FC-A7E5-01659974D9B6}"/>
              </a:ext>
            </a:extLst>
          </p:cNvPr>
          <p:cNvSpPr txBox="1"/>
          <p:nvPr/>
        </p:nvSpPr>
        <p:spPr>
          <a:xfrm>
            <a:off x="4387886" y="4895176"/>
            <a:ext cx="3312317" cy="646331"/>
          </a:xfrm>
          <a:prstGeom prst="rect">
            <a:avLst/>
          </a:prstGeom>
          <a:noFill/>
        </p:spPr>
        <p:txBody>
          <a:bodyPr wrap="none" rtlCol="0">
            <a:spAutoFit/>
          </a:bodyPr>
          <a:lstStyle/>
          <a:p>
            <a:pPr algn="ctr"/>
            <a:r>
              <a:rPr lang="en-US" dirty="0">
                <a:solidFill>
                  <a:srgbClr val="000088"/>
                </a:solidFill>
              </a:rPr>
              <a:t>Check scope of previous atomic </a:t>
            </a:r>
          </a:p>
          <a:p>
            <a:pPr algn="ctr"/>
            <a:r>
              <a:rPr lang="en-US" dirty="0">
                <a:solidFill>
                  <a:srgbClr val="000088"/>
                </a:solidFill>
              </a:rPr>
              <a:t>Compare block IDs of accesses</a:t>
            </a:r>
          </a:p>
        </p:txBody>
      </p:sp>
      <p:sp>
        <p:nvSpPr>
          <p:cNvPr id="12" name="TextBox 11">
            <a:extLst>
              <a:ext uri="{FF2B5EF4-FFF2-40B4-BE49-F238E27FC236}">
                <a16:creationId xmlns:a16="http://schemas.microsoft.com/office/drawing/2014/main" id="{60D73B3B-704F-4A8E-A5A4-DFFA366B6B7F}"/>
              </a:ext>
            </a:extLst>
          </p:cNvPr>
          <p:cNvSpPr txBox="1"/>
          <p:nvPr/>
        </p:nvSpPr>
        <p:spPr>
          <a:xfrm>
            <a:off x="8851576" y="4895175"/>
            <a:ext cx="2502224" cy="646331"/>
          </a:xfrm>
          <a:prstGeom prst="rect">
            <a:avLst/>
          </a:prstGeom>
          <a:noFill/>
        </p:spPr>
        <p:txBody>
          <a:bodyPr wrap="none" rtlCol="0">
            <a:spAutoFit/>
          </a:bodyPr>
          <a:lstStyle/>
          <a:p>
            <a:pPr algn="ctr"/>
            <a:r>
              <a:rPr lang="en-US" dirty="0">
                <a:solidFill>
                  <a:srgbClr val="000088"/>
                </a:solidFill>
              </a:rPr>
              <a:t>Compare locksets</a:t>
            </a:r>
          </a:p>
          <a:p>
            <a:pPr algn="ctr"/>
            <a:r>
              <a:rPr lang="en-US" dirty="0">
                <a:solidFill>
                  <a:srgbClr val="000088"/>
                </a:solidFill>
              </a:rPr>
              <a:t>Ensure overlapping locks</a:t>
            </a:r>
          </a:p>
        </p:txBody>
      </p:sp>
      <p:sp>
        <p:nvSpPr>
          <p:cNvPr id="8" name="Rectangle: Rounded Corners 7">
            <a:extLst>
              <a:ext uri="{FF2B5EF4-FFF2-40B4-BE49-F238E27FC236}">
                <a16:creationId xmlns:a16="http://schemas.microsoft.com/office/drawing/2014/main" id="{AAAA0CF1-84AC-4D68-B1ED-30145D5040B8}"/>
              </a:ext>
            </a:extLst>
          </p:cNvPr>
          <p:cNvSpPr/>
          <p:nvPr/>
        </p:nvSpPr>
        <p:spPr>
          <a:xfrm>
            <a:off x="108488" y="3192651"/>
            <a:ext cx="7873462" cy="2712203"/>
          </a:xfrm>
          <a:prstGeom prst="roundRect">
            <a:avLst/>
          </a:prstGeom>
          <a:noFill/>
          <a:ln w="28575">
            <a:solidFill>
              <a:srgbClr val="00008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CF5F216-78D4-45F3-A7CF-D22E4CCD6B07}"/>
              </a:ext>
            </a:extLst>
          </p:cNvPr>
          <p:cNvSpPr/>
          <p:nvPr/>
        </p:nvSpPr>
        <p:spPr>
          <a:xfrm>
            <a:off x="8122846" y="3192650"/>
            <a:ext cx="3960666" cy="2712203"/>
          </a:xfrm>
          <a:prstGeom prst="roundRect">
            <a:avLst/>
          </a:prstGeom>
          <a:noFill/>
          <a:ln w="28575">
            <a:solidFill>
              <a:srgbClr val="000088"/>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FC7EBE2-7373-46D4-8FF3-DDE1DFDAF3EB}"/>
              </a:ext>
            </a:extLst>
          </p:cNvPr>
          <p:cNvSpPr txBox="1"/>
          <p:nvPr/>
        </p:nvSpPr>
        <p:spPr>
          <a:xfrm>
            <a:off x="2650526" y="3175580"/>
            <a:ext cx="2866554" cy="584775"/>
          </a:xfrm>
          <a:prstGeom prst="rect">
            <a:avLst/>
          </a:prstGeom>
          <a:noFill/>
        </p:spPr>
        <p:txBody>
          <a:bodyPr wrap="none" rtlCol="0">
            <a:spAutoFit/>
          </a:bodyPr>
          <a:lstStyle/>
          <a:p>
            <a:r>
              <a:rPr lang="en-US" sz="3200" dirty="0">
                <a:solidFill>
                  <a:srgbClr val="000088"/>
                </a:solidFill>
              </a:rPr>
              <a:t>Happens-before</a:t>
            </a:r>
          </a:p>
        </p:txBody>
      </p:sp>
      <p:sp>
        <p:nvSpPr>
          <p:cNvPr id="14" name="TextBox 13">
            <a:extLst>
              <a:ext uri="{FF2B5EF4-FFF2-40B4-BE49-F238E27FC236}">
                <a16:creationId xmlns:a16="http://schemas.microsoft.com/office/drawing/2014/main" id="{D73A34B1-0201-4EDB-B83B-AFDAB3240AA3}"/>
              </a:ext>
            </a:extLst>
          </p:cNvPr>
          <p:cNvSpPr txBox="1"/>
          <p:nvPr/>
        </p:nvSpPr>
        <p:spPr>
          <a:xfrm>
            <a:off x="9385439" y="3175579"/>
            <a:ext cx="1429046" cy="584775"/>
          </a:xfrm>
          <a:prstGeom prst="rect">
            <a:avLst/>
          </a:prstGeom>
          <a:noFill/>
        </p:spPr>
        <p:txBody>
          <a:bodyPr wrap="none" rtlCol="0">
            <a:spAutoFit/>
          </a:bodyPr>
          <a:lstStyle/>
          <a:p>
            <a:pPr algn="ctr"/>
            <a:r>
              <a:rPr lang="en-US" sz="3200" dirty="0">
                <a:solidFill>
                  <a:srgbClr val="000088"/>
                </a:solidFill>
              </a:rPr>
              <a:t>Lockset</a:t>
            </a:r>
          </a:p>
        </p:txBody>
      </p:sp>
    </p:spTree>
    <p:custDataLst>
      <p:tags r:id="rId1"/>
    </p:custDataLst>
    <p:extLst>
      <p:ext uri="{BB962C8B-B14F-4D97-AF65-F5344CB8AC3E}">
        <p14:creationId xmlns:p14="http://schemas.microsoft.com/office/powerpoint/2010/main" val="2113726101"/>
      </p:ext>
    </p:extLst>
  </p:cSld>
  <p:clrMapOvr>
    <a:masterClrMapping/>
  </p:clrMapOvr>
  <mc:AlternateContent xmlns:mc="http://schemas.openxmlformats.org/markup-compatibility/2006" xmlns:p14="http://schemas.microsoft.com/office/powerpoint/2010/main">
    <mc:Choice Requires="p14">
      <p:transition spd="slow" p14:dur="2000" advTm="32668"/>
    </mc:Choice>
    <mc:Fallback xmlns="">
      <p:transition spd="slow" advTm="3266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par>
                          <p:cTn id="29" fill="hold">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11" grpId="0"/>
      <p:bldP spid="12" grpId="0"/>
      <p:bldP spid="8" grpId="0" animBg="1"/>
      <p:bldP spid="13" grpId="0" animBg="1"/>
      <p:bldP spid="9"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E545DAB-EA45-465B-8CE8-4CEBC927BBFE}"/>
              </a:ext>
            </a:extLst>
          </p:cNvPr>
          <p:cNvSpPr/>
          <p:nvPr/>
        </p:nvSpPr>
        <p:spPr>
          <a:xfrm>
            <a:off x="838200" y="5333412"/>
            <a:ext cx="9756648" cy="484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659316C-90C5-402C-A1DB-024BAB339A63}"/>
              </a:ext>
            </a:extLst>
          </p:cNvPr>
          <p:cNvSpPr/>
          <p:nvPr/>
        </p:nvSpPr>
        <p:spPr>
          <a:xfrm>
            <a:off x="10594848" y="5333412"/>
            <a:ext cx="1216152" cy="484632"/>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BD95007-FAD9-4B98-B9EF-DB1F850FBB77}"/>
              </a:ext>
            </a:extLst>
          </p:cNvPr>
          <p:cNvSpPr>
            <a:spLocks noGrp="1"/>
          </p:cNvSpPr>
          <p:nvPr>
            <p:ph type="title"/>
          </p:nvPr>
        </p:nvSpPr>
        <p:spPr/>
        <p:txBody>
          <a:bodyPr>
            <a:normAutofit/>
          </a:bodyPr>
          <a:lstStyle/>
          <a:p>
            <a:pPr algn="ctr"/>
            <a:r>
              <a:rPr lang="en-US" sz="3600" dirty="0"/>
              <a:t>Optimization to reduce metadata overheads</a:t>
            </a:r>
          </a:p>
        </p:txBody>
      </p:sp>
      <p:sp>
        <p:nvSpPr>
          <p:cNvPr id="4" name="Content Placeholder 3">
            <a:extLst>
              <a:ext uri="{FF2B5EF4-FFF2-40B4-BE49-F238E27FC236}">
                <a16:creationId xmlns:a16="http://schemas.microsoft.com/office/drawing/2014/main" id="{B3DEC27B-34DA-4E6E-BAE2-65BDF08738B9}"/>
              </a:ext>
            </a:extLst>
          </p:cNvPr>
          <p:cNvSpPr>
            <a:spLocks noGrp="1"/>
          </p:cNvSpPr>
          <p:nvPr>
            <p:ph idx="1"/>
          </p:nvPr>
        </p:nvSpPr>
        <p:spPr/>
        <p:txBody>
          <a:bodyPr/>
          <a:lstStyle/>
          <a:p>
            <a:pPr marL="285750" indent="-285750"/>
            <a:r>
              <a:rPr lang="en-US" dirty="0"/>
              <a:t>Initial design requires 200% metadata overhead</a:t>
            </a:r>
          </a:p>
          <a:p>
            <a:pPr marL="285750" indent="-285750"/>
            <a:r>
              <a:rPr lang="en-US" dirty="0"/>
              <a:t>Observations: </a:t>
            </a:r>
          </a:p>
          <a:p>
            <a:pPr marL="742950" lvl="1" indent="-285750"/>
            <a:r>
              <a:rPr lang="en-US" dirty="0"/>
              <a:t>Majority of allocated data does </a:t>
            </a:r>
            <a:r>
              <a:rPr lang="en-US" u="sng" dirty="0"/>
              <a:t>not</a:t>
            </a:r>
            <a:r>
              <a:rPr lang="en-US" dirty="0"/>
              <a:t> participate in races</a:t>
            </a:r>
          </a:p>
          <a:p>
            <a:pPr marL="742950" lvl="1" indent="-285750"/>
            <a:r>
              <a:rPr lang="en-US" dirty="0"/>
              <a:t>Typically recently accessed/modified data create races			</a:t>
            </a:r>
          </a:p>
          <a:p>
            <a:pPr marL="285750" indent="-285750">
              <a:lnSpc>
                <a:spcPct val="150000"/>
              </a:lnSpc>
            </a:pPr>
            <a:r>
              <a:rPr lang="en-US" dirty="0"/>
              <a:t>Optimization: A software-based direct-mapped cache of metadata</a:t>
            </a:r>
          </a:p>
          <a:p>
            <a:pPr marL="742950" lvl="1" indent="-285750">
              <a:spcBef>
                <a:spcPts val="0"/>
              </a:spcBef>
            </a:pPr>
            <a:r>
              <a:rPr lang="en-US" dirty="0"/>
              <a:t>Reduce overheads to 12.5%</a:t>
            </a:r>
          </a:p>
          <a:p>
            <a:endParaRPr lang="en-US" dirty="0"/>
          </a:p>
        </p:txBody>
      </p:sp>
      <p:sp>
        <p:nvSpPr>
          <p:cNvPr id="7" name="Rectangle 6">
            <a:extLst>
              <a:ext uri="{FF2B5EF4-FFF2-40B4-BE49-F238E27FC236}">
                <a16:creationId xmlns:a16="http://schemas.microsoft.com/office/drawing/2014/main" id="{7EE575F9-7A49-4B0A-B0C1-105177129B2E}"/>
              </a:ext>
            </a:extLst>
          </p:cNvPr>
          <p:cNvSpPr/>
          <p:nvPr/>
        </p:nvSpPr>
        <p:spPr>
          <a:xfrm>
            <a:off x="4495794" y="5333411"/>
            <a:ext cx="7329053" cy="484632"/>
          </a:xfrm>
          <a:prstGeom prst="rect">
            <a:avLst/>
          </a:prstGeom>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7621536-6C7D-45C4-B935-5EC6EF405561}"/>
              </a:ext>
            </a:extLst>
          </p:cNvPr>
          <p:cNvSpPr/>
          <p:nvPr/>
        </p:nvSpPr>
        <p:spPr>
          <a:xfrm>
            <a:off x="838188" y="5336317"/>
            <a:ext cx="3657600" cy="48463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Left Brace 4">
            <a:extLst>
              <a:ext uri="{FF2B5EF4-FFF2-40B4-BE49-F238E27FC236}">
                <a16:creationId xmlns:a16="http://schemas.microsoft.com/office/drawing/2014/main" id="{4A906EAB-64E2-4623-8A6C-FDEBE0F3A088}"/>
              </a:ext>
            </a:extLst>
          </p:cNvPr>
          <p:cNvSpPr/>
          <p:nvPr/>
        </p:nvSpPr>
        <p:spPr>
          <a:xfrm rot="5400000">
            <a:off x="8033702" y="1556117"/>
            <a:ext cx="239391" cy="7315200"/>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380787F5-4CCC-4664-9042-E953CD6D8118}"/>
              </a:ext>
            </a:extLst>
          </p:cNvPr>
          <p:cNvSpPr/>
          <p:nvPr/>
        </p:nvSpPr>
        <p:spPr>
          <a:xfrm rot="5400000">
            <a:off x="2547298" y="3384917"/>
            <a:ext cx="239393" cy="3657599"/>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4D8F58F2-64A5-4B58-AC88-8DAE471E8149}"/>
              </a:ext>
            </a:extLst>
          </p:cNvPr>
          <p:cNvSpPr txBox="1"/>
          <p:nvPr/>
        </p:nvSpPr>
        <p:spPr>
          <a:xfrm>
            <a:off x="2124281" y="4733368"/>
            <a:ext cx="1085425" cy="369332"/>
          </a:xfrm>
          <a:prstGeom prst="rect">
            <a:avLst/>
          </a:prstGeom>
          <a:noFill/>
        </p:spPr>
        <p:txBody>
          <a:bodyPr wrap="none" rtlCol="0">
            <a:spAutoFit/>
          </a:bodyPr>
          <a:lstStyle/>
          <a:p>
            <a:r>
              <a:rPr lang="en-US" dirty="0">
                <a:solidFill>
                  <a:srgbClr val="000088"/>
                </a:solidFill>
              </a:rPr>
              <a:t>User data</a:t>
            </a:r>
          </a:p>
        </p:txBody>
      </p:sp>
      <p:sp>
        <p:nvSpPr>
          <p:cNvPr id="13" name="TextBox 12">
            <a:extLst>
              <a:ext uri="{FF2B5EF4-FFF2-40B4-BE49-F238E27FC236}">
                <a16:creationId xmlns:a16="http://schemas.microsoft.com/office/drawing/2014/main" id="{F33CC1AF-7439-467D-ACEB-9EFEF041663E}"/>
              </a:ext>
            </a:extLst>
          </p:cNvPr>
          <p:cNvSpPr txBox="1"/>
          <p:nvPr/>
        </p:nvSpPr>
        <p:spPr>
          <a:xfrm>
            <a:off x="7610684" y="4724688"/>
            <a:ext cx="1095813" cy="369332"/>
          </a:xfrm>
          <a:prstGeom prst="rect">
            <a:avLst/>
          </a:prstGeom>
          <a:noFill/>
        </p:spPr>
        <p:txBody>
          <a:bodyPr wrap="none" rtlCol="0">
            <a:spAutoFit/>
          </a:bodyPr>
          <a:lstStyle/>
          <a:p>
            <a:r>
              <a:rPr lang="en-US" dirty="0">
                <a:solidFill>
                  <a:srgbClr val="000088"/>
                </a:solidFill>
              </a:rPr>
              <a:t>Metadata</a:t>
            </a:r>
          </a:p>
        </p:txBody>
      </p:sp>
      <p:sp>
        <p:nvSpPr>
          <p:cNvPr id="14" name="Left Brace 13">
            <a:extLst>
              <a:ext uri="{FF2B5EF4-FFF2-40B4-BE49-F238E27FC236}">
                <a16:creationId xmlns:a16="http://schemas.microsoft.com/office/drawing/2014/main" id="{7DF382F9-14EE-46DB-A529-945844B3EDC4}"/>
              </a:ext>
            </a:extLst>
          </p:cNvPr>
          <p:cNvSpPr/>
          <p:nvPr/>
        </p:nvSpPr>
        <p:spPr>
          <a:xfrm rot="5400000">
            <a:off x="11087561" y="4609983"/>
            <a:ext cx="230711" cy="1216150"/>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A763DD41-7D71-4B93-BBF4-8C246A977383}"/>
              </a:ext>
            </a:extLst>
          </p:cNvPr>
          <p:cNvSpPr txBox="1"/>
          <p:nvPr/>
        </p:nvSpPr>
        <p:spPr>
          <a:xfrm>
            <a:off x="10669958" y="4733368"/>
            <a:ext cx="1095813" cy="369332"/>
          </a:xfrm>
          <a:prstGeom prst="rect">
            <a:avLst/>
          </a:prstGeom>
          <a:noFill/>
        </p:spPr>
        <p:txBody>
          <a:bodyPr wrap="none" rtlCol="0">
            <a:spAutoFit/>
          </a:bodyPr>
          <a:lstStyle/>
          <a:p>
            <a:r>
              <a:rPr lang="en-US" dirty="0">
                <a:solidFill>
                  <a:srgbClr val="000088"/>
                </a:solidFill>
              </a:rPr>
              <a:t>Metadata</a:t>
            </a:r>
          </a:p>
        </p:txBody>
      </p:sp>
      <p:sp>
        <p:nvSpPr>
          <p:cNvPr id="16" name="Left Brace 15">
            <a:extLst>
              <a:ext uri="{FF2B5EF4-FFF2-40B4-BE49-F238E27FC236}">
                <a16:creationId xmlns:a16="http://schemas.microsoft.com/office/drawing/2014/main" id="{C8EA4564-EB30-44D9-862C-E119BB9CDBF1}"/>
              </a:ext>
            </a:extLst>
          </p:cNvPr>
          <p:cNvSpPr/>
          <p:nvPr/>
        </p:nvSpPr>
        <p:spPr>
          <a:xfrm rot="5400000">
            <a:off x="5596816" y="335389"/>
            <a:ext cx="239393" cy="9756648"/>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5820DF58-74CE-4321-A84F-B1660DA56000}"/>
              </a:ext>
            </a:extLst>
          </p:cNvPr>
          <p:cNvSpPr txBox="1"/>
          <p:nvPr/>
        </p:nvSpPr>
        <p:spPr>
          <a:xfrm>
            <a:off x="5173167" y="4738130"/>
            <a:ext cx="1085425" cy="369332"/>
          </a:xfrm>
          <a:prstGeom prst="rect">
            <a:avLst/>
          </a:prstGeom>
          <a:noFill/>
        </p:spPr>
        <p:txBody>
          <a:bodyPr wrap="none" rtlCol="0">
            <a:spAutoFit/>
          </a:bodyPr>
          <a:lstStyle/>
          <a:p>
            <a:r>
              <a:rPr lang="en-US" dirty="0">
                <a:solidFill>
                  <a:srgbClr val="000088"/>
                </a:solidFill>
              </a:rPr>
              <a:t>User data</a:t>
            </a:r>
          </a:p>
        </p:txBody>
      </p:sp>
      <p:sp>
        <p:nvSpPr>
          <p:cNvPr id="18" name="Left Brace 17">
            <a:extLst>
              <a:ext uri="{FF2B5EF4-FFF2-40B4-BE49-F238E27FC236}">
                <a16:creationId xmlns:a16="http://schemas.microsoft.com/office/drawing/2014/main" id="{0BE0557F-3C61-4ED9-B1DF-E8EDE77D6F39}"/>
              </a:ext>
            </a:extLst>
          </p:cNvPr>
          <p:cNvSpPr/>
          <p:nvPr/>
        </p:nvSpPr>
        <p:spPr>
          <a:xfrm rot="16200000">
            <a:off x="7690749" y="3062088"/>
            <a:ext cx="230711" cy="5727708"/>
          </a:xfrm>
          <a:prstGeom prst="lef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F5A2251C-3496-4BBF-B318-03B68975C23E}"/>
              </a:ext>
            </a:extLst>
          </p:cNvPr>
          <p:cNvSpPr txBox="1"/>
          <p:nvPr/>
        </p:nvSpPr>
        <p:spPr>
          <a:xfrm>
            <a:off x="6884826" y="6041505"/>
            <a:ext cx="2331279" cy="369332"/>
          </a:xfrm>
          <a:prstGeom prst="rect">
            <a:avLst/>
          </a:prstGeom>
          <a:noFill/>
        </p:spPr>
        <p:txBody>
          <a:bodyPr wrap="none" rtlCol="0">
            <a:spAutoFit/>
          </a:bodyPr>
          <a:lstStyle/>
          <a:p>
            <a:r>
              <a:rPr lang="en-US" dirty="0">
                <a:solidFill>
                  <a:srgbClr val="000088"/>
                </a:solidFill>
              </a:rPr>
              <a:t>Unnecessary metadata</a:t>
            </a:r>
          </a:p>
        </p:txBody>
      </p:sp>
      <p:sp>
        <p:nvSpPr>
          <p:cNvPr id="3" name="Right Brace 2">
            <a:extLst>
              <a:ext uri="{FF2B5EF4-FFF2-40B4-BE49-F238E27FC236}">
                <a16:creationId xmlns:a16="http://schemas.microsoft.com/office/drawing/2014/main" id="{8A38C6CA-9D4F-4C08-A120-81C8B88CB42B}"/>
              </a:ext>
            </a:extLst>
          </p:cNvPr>
          <p:cNvSpPr/>
          <p:nvPr/>
        </p:nvSpPr>
        <p:spPr>
          <a:xfrm>
            <a:off x="8739820" y="2775756"/>
            <a:ext cx="296883" cy="892552"/>
          </a:xfrm>
          <a:prstGeom prst="rightBrace">
            <a:avLst/>
          </a:prstGeom>
          <a:ln w="31750">
            <a:solidFill>
              <a:srgbClr val="000088"/>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Arrow: Right 19">
            <a:extLst>
              <a:ext uri="{FF2B5EF4-FFF2-40B4-BE49-F238E27FC236}">
                <a16:creationId xmlns:a16="http://schemas.microsoft.com/office/drawing/2014/main" id="{FFC3BB0D-1766-4442-9C6E-7B40B1090E68}"/>
              </a:ext>
            </a:extLst>
          </p:cNvPr>
          <p:cNvSpPr/>
          <p:nvPr/>
        </p:nvSpPr>
        <p:spPr>
          <a:xfrm>
            <a:off x="9345881" y="3114183"/>
            <a:ext cx="296883" cy="266343"/>
          </a:xfrm>
          <a:prstGeom prst="rightArrow">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E775D21-98A8-4373-AA05-502C72F6EFCA}"/>
              </a:ext>
            </a:extLst>
          </p:cNvPr>
          <p:cNvSpPr txBox="1"/>
          <p:nvPr/>
        </p:nvSpPr>
        <p:spPr>
          <a:xfrm>
            <a:off x="9887381" y="2617340"/>
            <a:ext cx="2435335" cy="1200329"/>
          </a:xfrm>
          <a:prstGeom prst="rect">
            <a:avLst/>
          </a:prstGeom>
          <a:noFill/>
        </p:spPr>
        <p:txBody>
          <a:bodyPr wrap="square" rtlCol="0">
            <a:spAutoFit/>
          </a:bodyPr>
          <a:lstStyle/>
          <a:p>
            <a:r>
              <a:rPr lang="en-US" sz="2400" dirty="0">
                <a:solidFill>
                  <a:srgbClr val="000088"/>
                </a:solidFill>
              </a:rPr>
              <a:t>All metadata is not equally necessary</a:t>
            </a:r>
          </a:p>
        </p:txBody>
      </p:sp>
    </p:spTree>
    <p:custDataLst>
      <p:tags r:id="rId1"/>
    </p:custDataLst>
    <p:extLst>
      <p:ext uri="{BB962C8B-B14F-4D97-AF65-F5344CB8AC3E}">
        <p14:creationId xmlns:p14="http://schemas.microsoft.com/office/powerpoint/2010/main" val="1918942135"/>
      </p:ext>
    </p:extLst>
  </p:cSld>
  <p:clrMapOvr>
    <a:masterClrMapping/>
  </p:clrMapOvr>
  <mc:AlternateContent xmlns:mc="http://schemas.openxmlformats.org/markup-compatibility/2006" xmlns:p14="http://schemas.microsoft.com/office/powerpoint/2010/main">
    <mc:Choice Requires="p14">
      <p:transition spd="slow" p14:dur="2000" advTm="47422"/>
    </mc:Choice>
    <mc:Fallback xmlns="">
      <p:transition spd="slow" advTm="474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1"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par>
                                <p:cTn id="10" presetID="1" presetClass="entr" presetSubtype="0" fill="hold" grpId="1"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wipe(left)">
                                      <p:cBhvr>
                                        <p:cTn id="30" dur="500"/>
                                        <p:tgtEl>
                                          <p:spTgt spid="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left)">
                                      <p:cBhvr>
                                        <p:cTn id="33" dur="500"/>
                                        <p:tgtEl>
                                          <p:spTgt spid="20"/>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4" end="4"/>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childTnLst>
                                </p:cTn>
                              </p:par>
                            </p:childTnLst>
                          </p:cTn>
                        </p:par>
                        <p:par>
                          <p:cTn id="50" fill="hold">
                            <p:stCondLst>
                              <p:cond delay="0"/>
                            </p:stCondLst>
                            <p:childTnLst>
                              <p:par>
                                <p:cTn id="51" presetID="22" presetClass="exit" presetSubtype="8" fill="hold" grpId="0" nodeType="afterEffect">
                                  <p:stCondLst>
                                    <p:cond delay="0"/>
                                  </p:stCondLst>
                                  <p:childTnLst>
                                    <p:animEffect transition="out" filter="wipe(left)">
                                      <p:cBhvr>
                                        <p:cTn id="52" dur="500"/>
                                        <p:tgtEl>
                                          <p:spTgt spid="7"/>
                                        </p:tgtEl>
                                      </p:cBhvr>
                                    </p:animEffect>
                                    <p:set>
                                      <p:cBhvr>
                                        <p:cTn id="53" dur="1" fill="hold">
                                          <p:stCondLst>
                                            <p:cond delay="499"/>
                                          </p:stCondLst>
                                        </p:cTn>
                                        <p:tgtEl>
                                          <p:spTgt spid="7"/>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18"/>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19"/>
                                        </p:tgtEl>
                                        <p:attrNameLst>
                                          <p:attrName>style.visibility</p:attrName>
                                        </p:attrNameLst>
                                      </p:cBhvr>
                                      <p:to>
                                        <p:strVal val="hidden"/>
                                      </p:to>
                                    </p:set>
                                  </p:childTnLst>
                                </p:cTn>
                              </p:par>
                              <p:par>
                                <p:cTn id="58" presetID="22" presetClass="entr" presetSubtype="8"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par>
                                <p:cTn id="61" presetID="1" presetClass="exit" presetSubtype="0" fill="hold" grpId="0"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par>
                                <p:cTn id="63" presetID="22" presetClass="exit" presetSubtype="8" fill="hold" grpId="0" nodeType="withEffect">
                                  <p:stCondLst>
                                    <p:cond delay="0"/>
                                  </p:stCondLst>
                                  <p:childTnLst>
                                    <p:animEffect transition="out" filter="wipe(left)">
                                      <p:cBhvr>
                                        <p:cTn id="64" dur="500"/>
                                        <p:tgtEl>
                                          <p:spTgt spid="5"/>
                                        </p:tgtEl>
                                      </p:cBhvr>
                                    </p:animEffect>
                                    <p:set>
                                      <p:cBhvr>
                                        <p:cTn id="65" dur="1" fill="hold">
                                          <p:stCondLst>
                                            <p:cond delay="499"/>
                                          </p:stCondLst>
                                        </p:cTn>
                                        <p:tgtEl>
                                          <p:spTgt spid="5"/>
                                        </p:tgtEl>
                                        <p:attrNameLst>
                                          <p:attrName>style.visibility</p:attrName>
                                        </p:attrNameLst>
                                      </p:cBhvr>
                                      <p:to>
                                        <p:strVal val="hidden"/>
                                      </p:to>
                                    </p:set>
                                  </p:childTnLst>
                                </p:cTn>
                              </p:par>
                              <p:par>
                                <p:cTn id="66" presetID="22" presetClass="exit" presetSubtype="8" fill="hold" grpId="0" nodeType="withEffect">
                                  <p:stCondLst>
                                    <p:cond delay="0"/>
                                  </p:stCondLst>
                                  <p:childTnLst>
                                    <p:animEffect transition="out" filter="wipe(left)">
                                      <p:cBhvr>
                                        <p:cTn id="67" dur="500"/>
                                        <p:tgtEl>
                                          <p:spTgt spid="13"/>
                                        </p:tgtEl>
                                      </p:cBhvr>
                                    </p:animEffect>
                                    <p:set>
                                      <p:cBhvr>
                                        <p:cTn id="68" dur="1" fill="hold">
                                          <p:stCondLst>
                                            <p:cond delay="499"/>
                                          </p:stCondLst>
                                        </p:cTn>
                                        <p:tgtEl>
                                          <p:spTgt spid="13"/>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6"/>
                                        </p:tgtEl>
                                        <p:attrNameLst>
                                          <p:attrName>style.visibility</p:attrName>
                                        </p:attrNameLst>
                                      </p:cBhvr>
                                      <p:to>
                                        <p:strVal val="hidden"/>
                                      </p:to>
                                    </p:set>
                                  </p:childTnLst>
                                </p:cTn>
                              </p:par>
                              <p:par>
                                <p:cTn id="71" presetID="1" presetClass="exit" presetSubtype="0" fill="hold" grpId="0" nodeType="withEffect">
                                  <p:stCondLst>
                                    <p:cond delay="0"/>
                                  </p:stCondLst>
                                  <p:childTnLst>
                                    <p:set>
                                      <p:cBhvr>
                                        <p:cTn id="72" dur="1" fill="hold">
                                          <p:stCondLst>
                                            <p:cond delay="0"/>
                                          </p:stCondLst>
                                        </p:cTn>
                                        <p:tgtEl>
                                          <p:spTgt spid="10"/>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childTnLst>
                                </p:cTn>
                              </p:par>
                              <p:par>
                                <p:cTn id="75" presetID="22" presetClass="entr" presetSubtype="8"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Effect transition="in" filter="wipe(left)">
                                      <p:cBhvr>
                                        <p:cTn id="77" dur="500"/>
                                        <p:tgtEl>
                                          <p:spTgt spid="1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17"/>
                                        </p:tgtEl>
                                        <p:attrNameLst>
                                          <p:attrName>style.visibility</p:attrName>
                                        </p:attrNameLst>
                                      </p:cBhvr>
                                      <p:to>
                                        <p:strVal val="visible"/>
                                      </p:to>
                                    </p:set>
                                    <p:animEffect transition="in" filter="wipe(left)">
                                      <p:cBhvr>
                                        <p:cTn id="80" dur="500"/>
                                        <p:tgtEl>
                                          <p:spTgt spid="17"/>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14"/>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4" grpId="0" uiExpand="1" build="p"/>
      <p:bldP spid="7" grpId="0" animBg="1"/>
      <p:bldP spid="7" grpId="1" animBg="1"/>
      <p:bldP spid="8" grpId="0" animBg="1"/>
      <p:bldP spid="8" grpId="1" animBg="1"/>
      <p:bldP spid="5" grpId="0" animBg="1"/>
      <p:bldP spid="5" grpId="1" animBg="1"/>
      <p:bldP spid="10" grpId="0" animBg="1"/>
      <p:bldP spid="10" grpId="1" animBg="1"/>
      <p:bldP spid="6" grpId="0"/>
      <p:bldP spid="6" grpId="1"/>
      <p:bldP spid="13" grpId="0"/>
      <p:bldP spid="13" grpId="1"/>
      <p:bldP spid="14" grpId="0" animBg="1"/>
      <p:bldP spid="15" grpId="0"/>
      <p:bldP spid="16" grpId="0" animBg="1"/>
      <p:bldP spid="17" grpId="0"/>
      <p:bldP spid="18" grpId="0" animBg="1"/>
      <p:bldP spid="18" grpId="1" animBg="1"/>
      <p:bldP spid="19" grpId="0"/>
      <p:bldP spid="19" grpId="1"/>
      <p:bldP spid="3" grpId="0" animBg="1"/>
      <p:bldP spid="20" grpId="0" animBg="1"/>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TextBox 44">
            <a:extLst>
              <a:ext uri="{FF2B5EF4-FFF2-40B4-BE49-F238E27FC236}">
                <a16:creationId xmlns:a16="http://schemas.microsoft.com/office/drawing/2014/main" id="{111ACD3E-33E6-443D-8F12-1ED2A84761F1}"/>
              </a:ext>
            </a:extLst>
          </p:cNvPr>
          <p:cNvSpPr txBox="1"/>
          <p:nvPr/>
        </p:nvSpPr>
        <p:spPr>
          <a:xfrm>
            <a:off x="5754062" y="5285809"/>
            <a:ext cx="1104790" cy="369332"/>
          </a:xfrm>
          <a:prstGeom prst="rect">
            <a:avLst/>
          </a:prstGeom>
          <a:noFill/>
        </p:spPr>
        <p:txBody>
          <a:bodyPr wrap="none" rtlCol="0">
            <a:spAutoFit/>
          </a:bodyPr>
          <a:lstStyle/>
          <a:p>
            <a:r>
              <a:rPr lang="en-US" dirty="0">
                <a:solidFill>
                  <a:srgbClr val="000088"/>
                </a:solidFill>
              </a:rPr>
              <a:t>Race type</a:t>
            </a:r>
          </a:p>
        </p:txBody>
      </p:sp>
      <p:sp>
        <p:nvSpPr>
          <p:cNvPr id="44" name="TextBox 43">
            <a:extLst>
              <a:ext uri="{FF2B5EF4-FFF2-40B4-BE49-F238E27FC236}">
                <a16:creationId xmlns:a16="http://schemas.microsoft.com/office/drawing/2014/main" id="{6B35D05E-E80F-4341-A5D9-462F250B1D17}"/>
              </a:ext>
            </a:extLst>
          </p:cNvPr>
          <p:cNvSpPr txBox="1"/>
          <p:nvPr/>
        </p:nvSpPr>
        <p:spPr>
          <a:xfrm>
            <a:off x="5492595" y="5268447"/>
            <a:ext cx="1768176" cy="369332"/>
          </a:xfrm>
          <a:prstGeom prst="rect">
            <a:avLst/>
          </a:prstGeom>
          <a:noFill/>
        </p:spPr>
        <p:txBody>
          <a:bodyPr wrap="none" rtlCol="0">
            <a:spAutoFit/>
          </a:bodyPr>
          <a:lstStyle/>
          <a:p>
            <a:r>
              <a:rPr lang="en-US" dirty="0">
                <a:solidFill>
                  <a:srgbClr val="000088"/>
                </a:solidFill>
              </a:rPr>
              <a:t>Memory address</a:t>
            </a:r>
          </a:p>
        </p:txBody>
      </p:sp>
      <p:sp>
        <p:nvSpPr>
          <p:cNvPr id="43" name="TextBox 42">
            <a:extLst>
              <a:ext uri="{FF2B5EF4-FFF2-40B4-BE49-F238E27FC236}">
                <a16:creationId xmlns:a16="http://schemas.microsoft.com/office/drawing/2014/main" id="{0A9508E8-AA74-4C82-B745-E0AD1FA4E6CA}"/>
              </a:ext>
            </a:extLst>
          </p:cNvPr>
          <p:cNvSpPr txBox="1"/>
          <p:nvPr/>
        </p:nvSpPr>
        <p:spPr>
          <a:xfrm>
            <a:off x="5336063" y="5285809"/>
            <a:ext cx="1940788" cy="369332"/>
          </a:xfrm>
          <a:prstGeom prst="rect">
            <a:avLst/>
          </a:prstGeom>
          <a:noFill/>
        </p:spPr>
        <p:txBody>
          <a:bodyPr wrap="none" rtlCol="0">
            <a:spAutoFit/>
          </a:bodyPr>
          <a:lstStyle/>
          <a:p>
            <a:r>
              <a:rPr lang="en-US" dirty="0">
                <a:solidFill>
                  <a:srgbClr val="000088"/>
                </a:solidFill>
              </a:rPr>
              <a:t>Instruction pointer</a:t>
            </a:r>
          </a:p>
        </p:txBody>
      </p:sp>
      <p:sp>
        <p:nvSpPr>
          <p:cNvPr id="2" name="Title 1">
            <a:extLst>
              <a:ext uri="{FF2B5EF4-FFF2-40B4-BE49-F238E27FC236}">
                <a16:creationId xmlns:a16="http://schemas.microsoft.com/office/drawing/2014/main" id="{EC21E16B-4F83-445B-8DE6-6EBB1A4333E7}"/>
              </a:ext>
            </a:extLst>
          </p:cNvPr>
          <p:cNvSpPr>
            <a:spLocks noGrp="1"/>
          </p:cNvSpPr>
          <p:nvPr>
            <p:ph type="title"/>
          </p:nvPr>
        </p:nvSpPr>
        <p:spPr/>
        <p:txBody>
          <a:bodyPr>
            <a:normAutofit/>
          </a:bodyPr>
          <a:lstStyle/>
          <a:p>
            <a:pPr algn="ctr"/>
            <a:r>
              <a:rPr lang="en-US" sz="3600" dirty="0" err="1">
                <a:latin typeface="Verdana" panose="020B0604030504040204" pitchFamily="34" charset="0"/>
                <a:ea typeface="Verdana" panose="020B0604030504040204" pitchFamily="34" charset="0"/>
              </a:rPr>
              <a:t>ScoRD</a:t>
            </a:r>
            <a:r>
              <a:rPr lang="en-US" sz="3600" dirty="0">
                <a:latin typeface="Verdana" panose="020B0604030504040204" pitchFamily="34" charset="0"/>
                <a:ea typeface="Verdana" panose="020B0604030504040204" pitchFamily="34" charset="0"/>
              </a:rPr>
              <a:t>: In a nutshell</a:t>
            </a:r>
          </a:p>
        </p:txBody>
      </p:sp>
      <p:sp>
        <p:nvSpPr>
          <p:cNvPr id="6" name="Flowchart: Alternate Process 5">
            <a:extLst>
              <a:ext uri="{FF2B5EF4-FFF2-40B4-BE49-F238E27FC236}">
                <a16:creationId xmlns:a16="http://schemas.microsoft.com/office/drawing/2014/main" id="{9F2272DD-E5C2-4D31-8AE1-8755D6BFEE7F}"/>
              </a:ext>
            </a:extLst>
          </p:cNvPr>
          <p:cNvSpPr/>
          <p:nvPr/>
        </p:nvSpPr>
        <p:spPr>
          <a:xfrm>
            <a:off x="1640115" y="1891849"/>
            <a:ext cx="2249714" cy="704169"/>
          </a:xfrm>
          <a:prstGeom prst="flowChartAlternateProcess">
            <a:avLst/>
          </a:prstGeom>
          <a:solidFill>
            <a:schemeClr val="bg1"/>
          </a:solidFill>
          <a:ln>
            <a:solidFill>
              <a:srgbClr val="000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88"/>
                </a:solidFill>
              </a:rPr>
              <a:t>Memory access intercepted</a:t>
            </a:r>
          </a:p>
        </p:txBody>
      </p:sp>
      <p:sp>
        <p:nvSpPr>
          <p:cNvPr id="7" name="Flowchart: Process 6">
            <a:extLst>
              <a:ext uri="{FF2B5EF4-FFF2-40B4-BE49-F238E27FC236}">
                <a16:creationId xmlns:a16="http://schemas.microsoft.com/office/drawing/2014/main" id="{51CCF719-F088-4B2D-952E-C273261640DF}"/>
              </a:ext>
            </a:extLst>
          </p:cNvPr>
          <p:cNvSpPr/>
          <p:nvPr/>
        </p:nvSpPr>
        <p:spPr>
          <a:xfrm>
            <a:off x="5181601" y="1955462"/>
            <a:ext cx="2249714" cy="569912"/>
          </a:xfrm>
          <a:prstGeom prst="flowChartProcess">
            <a:avLst/>
          </a:prstGeom>
          <a:solidFill>
            <a:schemeClr val="bg1"/>
          </a:solidFill>
          <a:ln>
            <a:solidFill>
              <a:srgbClr val="000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88"/>
                </a:solidFill>
              </a:rPr>
              <a:t>Fetch metadata</a:t>
            </a:r>
          </a:p>
        </p:txBody>
      </p:sp>
      <p:sp>
        <p:nvSpPr>
          <p:cNvPr id="8" name="Flowchart: Process 7">
            <a:extLst>
              <a:ext uri="{FF2B5EF4-FFF2-40B4-BE49-F238E27FC236}">
                <a16:creationId xmlns:a16="http://schemas.microsoft.com/office/drawing/2014/main" id="{B185055E-6F1E-4CE6-A634-5C94E6ED1C0E}"/>
              </a:ext>
            </a:extLst>
          </p:cNvPr>
          <p:cNvSpPr/>
          <p:nvPr/>
        </p:nvSpPr>
        <p:spPr>
          <a:xfrm>
            <a:off x="5181601" y="3042446"/>
            <a:ext cx="2249714" cy="569912"/>
          </a:xfrm>
          <a:prstGeom prst="flowChartProcess">
            <a:avLst/>
          </a:prstGeom>
          <a:solidFill>
            <a:schemeClr val="bg1"/>
          </a:solidFill>
          <a:ln>
            <a:solidFill>
              <a:srgbClr val="000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88"/>
                </a:solidFill>
              </a:rPr>
              <a:t>Perform preliminary checks</a:t>
            </a:r>
          </a:p>
        </p:txBody>
      </p:sp>
      <p:sp>
        <p:nvSpPr>
          <p:cNvPr id="9" name="Flowchart: Process 8">
            <a:extLst>
              <a:ext uri="{FF2B5EF4-FFF2-40B4-BE49-F238E27FC236}">
                <a16:creationId xmlns:a16="http://schemas.microsoft.com/office/drawing/2014/main" id="{B068F38B-1DB6-4B2E-AE90-0A81823798B5}"/>
              </a:ext>
            </a:extLst>
          </p:cNvPr>
          <p:cNvSpPr/>
          <p:nvPr/>
        </p:nvSpPr>
        <p:spPr>
          <a:xfrm>
            <a:off x="5181601" y="4145985"/>
            <a:ext cx="2249714" cy="569912"/>
          </a:xfrm>
          <a:prstGeom prst="flowChartProcess">
            <a:avLst/>
          </a:prstGeom>
          <a:solidFill>
            <a:schemeClr val="bg1"/>
          </a:solidFill>
          <a:ln>
            <a:solidFill>
              <a:srgbClr val="000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88"/>
                </a:solidFill>
              </a:rPr>
              <a:t>Perform in-depth race checks</a:t>
            </a:r>
          </a:p>
        </p:txBody>
      </p:sp>
      <p:sp>
        <p:nvSpPr>
          <p:cNvPr id="10" name="Flowchart: Process 9">
            <a:extLst>
              <a:ext uri="{FF2B5EF4-FFF2-40B4-BE49-F238E27FC236}">
                <a16:creationId xmlns:a16="http://schemas.microsoft.com/office/drawing/2014/main" id="{ACD290A6-03A6-4A1E-9007-E2DE9B3FE29E}"/>
              </a:ext>
            </a:extLst>
          </p:cNvPr>
          <p:cNvSpPr/>
          <p:nvPr/>
        </p:nvSpPr>
        <p:spPr>
          <a:xfrm>
            <a:off x="8538028" y="3042446"/>
            <a:ext cx="2249714" cy="569912"/>
          </a:xfrm>
          <a:prstGeom prst="flowChartProcess">
            <a:avLst/>
          </a:prstGeom>
          <a:solidFill>
            <a:schemeClr val="bg1"/>
          </a:solidFill>
          <a:ln>
            <a:solidFill>
              <a:srgbClr val="000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88"/>
                </a:solidFill>
              </a:rPr>
              <a:t>Write back metadata to memory</a:t>
            </a:r>
          </a:p>
        </p:txBody>
      </p:sp>
      <p:sp>
        <p:nvSpPr>
          <p:cNvPr id="11" name="Flowchart: Process 10">
            <a:extLst>
              <a:ext uri="{FF2B5EF4-FFF2-40B4-BE49-F238E27FC236}">
                <a16:creationId xmlns:a16="http://schemas.microsoft.com/office/drawing/2014/main" id="{F5AD98C7-9C88-4089-A33B-5C9116DB032E}"/>
              </a:ext>
            </a:extLst>
          </p:cNvPr>
          <p:cNvSpPr/>
          <p:nvPr/>
        </p:nvSpPr>
        <p:spPr>
          <a:xfrm>
            <a:off x="8697687" y="1926322"/>
            <a:ext cx="1908627" cy="569912"/>
          </a:xfrm>
          <a:prstGeom prst="flowChartProcess">
            <a:avLst/>
          </a:prstGeom>
          <a:solidFill>
            <a:srgbClr val="00642D"/>
          </a:solidFill>
          <a:ln>
            <a:solidFill>
              <a:srgbClr val="000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Declare access race-free</a:t>
            </a:r>
          </a:p>
        </p:txBody>
      </p:sp>
      <p:cxnSp>
        <p:nvCxnSpPr>
          <p:cNvPr id="13" name="Straight Arrow Connector 12">
            <a:extLst>
              <a:ext uri="{FF2B5EF4-FFF2-40B4-BE49-F238E27FC236}">
                <a16:creationId xmlns:a16="http://schemas.microsoft.com/office/drawing/2014/main" id="{B492BB07-39BF-478B-A0EC-8D5FA6B574DC}"/>
              </a:ext>
            </a:extLst>
          </p:cNvPr>
          <p:cNvCxnSpPr>
            <a:endCxn id="7" idx="1"/>
          </p:cNvCxnSpPr>
          <p:nvPr/>
        </p:nvCxnSpPr>
        <p:spPr>
          <a:xfrm flipV="1">
            <a:off x="3889829" y="2240418"/>
            <a:ext cx="1291772" cy="3516"/>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AF0873C-0CDF-4051-9903-AEA26433A763}"/>
              </a:ext>
            </a:extLst>
          </p:cNvPr>
          <p:cNvCxnSpPr>
            <a:stCxn id="7" idx="2"/>
            <a:endCxn id="8" idx="0"/>
          </p:cNvCxnSpPr>
          <p:nvPr/>
        </p:nvCxnSpPr>
        <p:spPr>
          <a:xfrm>
            <a:off x="6306458" y="2525374"/>
            <a:ext cx="0" cy="517072"/>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5F9BBE-4D55-4504-94FD-B78CA1C77A29}"/>
              </a:ext>
            </a:extLst>
          </p:cNvPr>
          <p:cNvCxnSpPr>
            <a:cxnSpLocks/>
            <a:stCxn id="8" idx="3"/>
            <a:endCxn id="10" idx="1"/>
          </p:cNvCxnSpPr>
          <p:nvPr/>
        </p:nvCxnSpPr>
        <p:spPr>
          <a:xfrm>
            <a:off x="7431315" y="3327402"/>
            <a:ext cx="1106713" cy="0"/>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3F7F329-6139-4302-8B6F-37F79C618502}"/>
              </a:ext>
            </a:extLst>
          </p:cNvPr>
          <p:cNvCxnSpPr>
            <a:stCxn id="8" idx="2"/>
            <a:endCxn id="9" idx="0"/>
          </p:cNvCxnSpPr>
          <p:nvPr/>
        </p:nvCxnSpPr>
        <p:spPr>
          <a:xfrm>
            <a:off x="6306458" y="3612358"/>
            <a:ext cx="0" cy="533627"/>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sp>
        <p:nvSpPr>
          <p:cNvPr id="21" name="Flowchart: Process 20">
            <a:extLst>
              <a:ext uri="{FF2B5EF4-FFF2-40B4-BE49-F238E27FC236}">
                <a16:creationId xmlns:a16="http://schemas.microsoft.com/office/drawing/2014/main" id="{BA2E48CF-EE69-4163-AAF1-5C1644041312}"/>
              </a:ext>
            </a:extLst>
          </p:cNvPr>
          <p:cNvSpPr/>
          <p:nvPr/>
        </p:nvSpPr>
        <p:spPr>
          <a:xfrm>
            <a:off x="5352144" y="5193756"/>
            <a:ext cx="1908627" cy="569912"/>
          </a:xfrm>
          <a:prstGeom prst="flowChartProcess">
            <a:avLst/>
          </a:prstGeom>
          <a:solidFill>
            <a:srgbClr val="C00000"/>
          </a:solidFill>
          <a:ln>
            <a:solidFill>
              <a:srgbClr val="000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Declare race</a:t>
            </a:r>
          </a:p>
        </p:txBody>
      </p:sp>
      <p:cxnSp>
        <p:nvCxnSpPr>
          <p:cNvPr id="23" name="Straight Arrow Connector 22">
            <a:extLst>
              <a:ext uri="{FF2B5EF4-FFF2-40B4-BE49-F238E27FC236}">
                <a16:creationId xmlns:a16="http://schemas.microsoft.com/office/drawing/2014/main" id="{6808D612-F6F4-4982-9792-EF08AF8086A4}"/>
              </a:ext>
            </a:extLst>
          </p:cNvPr>
          <p:cNvCxnSpPr>
            <a:cxnSpLocks/>
            <a:stCxn id="9" idx="3"/>
            <a:endCxn id="10" idx="2"/>
          </p:cNvCxnSpPr>
          <p:nvPr/>
        </p:nvCxnSpPr>
        <p:spPr>
          <a:xfrm flipV="1">
            <a:off x="7431315" y="3612358"/>
            <a:ext cx="2231570" cy="818583"/>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11ECAA3-5A4E-47E5-826D-084D1F7FD841}"/>
              </a:ext>
            </a:extLst>
          </p:cNvPr>
          <p:cNvCxnSpPr>
            <a:stCxn id="9" idx="2"/>
            <a:endCxn id="21" idx="0"/>
          </p:cNvCxnSpPr>
          <p:nvPr/>
        </p:nvCxnSpPr>
        <p:spPr>
          <a:xfrm>
            <a:off x="6306458" y="4715897"/>
            <a:ext cx="0" cy="477859"/>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A62080-23C5-443C-86DB-5CA4A03E01C3}"/>
              </a:ext>
            </a:extLst>
          </p:cNvPr>
          <p:cNvCxnSpPr>
            <a:stCxn id="10" idx="0"/>
            <a:endCxn id="11" idx="2"/>
          </p:cNvCxnSpPr>
          <p:nvPr/>
        </p:nvCxnSpPr>
        <p:spPr>
          <a:xfrm flipH="1" flipV="1">
            <a:off x="9652001" y="2496234"/>
            <a:ext cx="10884" cy="546212"/>
          </a:xfrm>
          <a:prstGeom prst="straightConnector1">
            <a:avLst/>
          </a:prstGeom>
          <a:ln w="57150">
            <a:solidFill>
              <a:srgbClr val="000042"/>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0B53794A-74C1-4E68-99CC-EFC2DFAD5A5B}"/>
              </a:ext>
            </a:extLst>
          </p:cNvPr>
          <p:cNvSpPr txBox="1"/>
          <p:nvPr/>
        </p:nvSpPr>
        <p:spPr>
          <a:xfrm>
            <a:off x="7291613" y="2642863"/>
            <a:ext cx="1284516" cy="646331"/>
          </a:xfrm>
          <a:prstGeom prst="rect">
            <a:avLst/>
          </a:prstGeom>
          <a:noFill/>
        </p:spPr>
        <p:txBody>
          <a:bodyPr wrap="square" rtlCol="0">
            <a:spAutoFit/>
          </a:bodyPr>
          <a:lstStyle/>
          <a:p>
            <a:pPr algn="ctr"/>
            <a:r>
              <a:rPr lang="en-US" dirty="0">
                <a:solidFill>
                  <a:srgbClr val="000088"/>
                </a:solidFill>
              </a:rPr>
              <a:t>Any check </a:t>
            </a:r>
          </a:p>
          <a:p>
            <a:pPr algn="ctr"/>
            <a:r>
              <a:rPr lang="en-US" dirty="0">
                <a:solidFill>
                  <a:srgbClr val="000088"/>
                </a:solidFill>
              </a:rPr>
              <a:t>passes</a:t>
            </a:r>
          </a:p>
        </p:txBody>
      </p:sp>
      <p:sp>
        <p:nvSpPr>
          <p:cNvPr id="38" name="TextBox 37">
            <a:extLst>
              <a:ext uri="{FF2B5EF4-FFF2-40B4-BE49-F238E27FC236}">
                <a16:creationId xmlns:a16="http://schemas.microsoft.com/office/drawing/2014/main" id="{C4C3BFA4-0458-4CF1-B112-965FF081A5D8}"/>
              </a:ext>
            </a:extLst>
          </p:cNvPr>
          <p:cNvSpPr txBox="1"/>
          <p:nvPr/>
        </p:nvSpPr>
        <p:spPr>
          <a:xfrm>
            <a:off x="4688126" y="3694505"/>
            <a:ext cx="1527622" cy="369332"/>
          </a:xfrm>
          <a:prstGeom prst="rect">
            <a:avLst/>
          </a:prstGeom>
          <a:noFill/>
        </p:spPr>
        <p:txBody>
          <a:bodyPr wrap="square" rtlCol="0">
            <a:spAutoFit/>
          </a:bodyPr>
          <a:lstStyle/>
          <a:p>
            <a:pPr algn="ctr"/>
            <a:r>
              <a:rPr lang="en-US" dirty="0">
                <a:solidFill>
                  <a:srgbClr val="000088"/>
                </a:solidFill>
              </a:rPr>
              <a:t>All checks fail</a:t>
            </a:r>
          </a:p>
        </p:txBody>
      </p:sp>
      <p:sp>
        <p:nvSpPr>
          <p:cNvPr id="39" name="TextBox 38">
            <a:extLst>
              <a:ext uri="{FF2B5EF4-FFF2-40B4-BE49-F238E27FC236}">
                <a16:creationId xmlns:a16="http://schemas.microsoft.com/office/drawing/2014/main" id="{19047553-47BD-4118-93CD-C1C5242589A8}"/>
              </a:ext>
            </a:extLst>
          </p:cNvPr>
          <p:cNvSpPr txBox="1"/>
          <p:nvPr/>
        </p:nvSpPr>
        <p:spPr>
          <a:xfrm>
            <a:off x="4662718" y="4757173"/>
            <a:ext cx="1553030" cy="369332"/>
          </a:xfrm>
          <a:prstGeom prst="rect">
            <a:avLst/>
          </a:prstGeom>
          <a:noFill/>
        </p:spPr>
        <p:txBody>
          <a:bodyPr wrap="square" rtlCol="0">
            <a:spAutoFit/>
          </a:bodyPr>
          <a:lstStyle/>
          <a:p>
            <a:pPr algn="ctr"/>
            <a:r>
              <a:rPr lang="en-US" dirty="0">
                <a:solidFill>
                  <a:srgbClr val="000088"/>
                </a:solidFill>
              </a:rPr>
              <a:t>Any check fails</a:t>
            </a:r>
          </a:p>
        </p:txBody>
      </p:sp>
      <p:sp>
        <p:nvSpPr>
          <p:cNvPr id="40" name="TextBox 39">
            <a:extLst>
              <a:ext uri="{FF2B5EF4-FFF2-40B4-BE49-F238E27FC236}">
                <a16:creationId xmlns:a16="http://schemas.microsoft.com/office/drawing/2014/main" id="{73977977-CF83-4F95-B975-1E874F4F3124}"/>
              </a:ext>
            </a:extLst>
          </p:cNvPr>
          <p:cNvSpPr txBox="1"/>
          <p:nvPr/>
        </p:nvSpPr>
        <p:spPr>
          <a:xfrm>
            <a:off x="8140701" y="4090611"/>
            <a:ext cx="1113971" cy="646331"/>
          </a:xfrm>
          <a:prstGeom prst="rect">
            <a:avLst/>
          </a:prstGeom>
          <a:noFill/>
        </p:spPr>
        <p:txBody>
          <a:bodyPr wrap="square" rtlCol="0">
            <a:spAutoFit/>
          </a:bodyPr>
          <a:lstStyle/>
          <a:p>
            <a:pPr algn="ctr"/>
            <a:r>
              <a:rPr lang="en-US" dirty="0">
                <a:solidFill>
                  <a:srgbClr val="000088"/>
                </a:solidFill>
              </a:rPr>
              <a:t>All checks </a:t>
            </a:r>
          </a:p>
          <a:p>
            <a:pPr algn="ctr"/>
            <a:r>
              <a:rPr lang="en-US" dirty="0">
                <a:solidFill>
                  <a:srgbClr val="000088"/>
                </a:solidFill>
              </a:rPr>
              <a:t>pass</a:t>
            </a:r>
          </a:p>
        </p:txBody>
      </p:sp>
      <p:grpSp>
        <p:nvGrpSpPr>
          <p:cNvPr id="42" name="Group 41">
            <a:extLst>
              <a:ext uri="{FF2B5EF4-FFF2-40B4-BE49-F238E27FC236}">
                <a16:creationId xmlns:a16="http://schemas.microsoft.com/office/drawing/2014/main" id="{FABDB8AF-442D-403E-8868-5C38A9298853}"/>
              </a:ext>
            </a:extLst>
          </p:cNvPr>
          <p:cNvGrpSpPr/>
          <p:nvPr/>
        </p:nvGrpSpPr>
        <p:grpSpPr>
          <a:xfrm>
            <a:off x="1085055" y="4337517"/>
            <a:ext cx="623889" cy="1377885"/>
            <a:chOff x="1482610" y="3410459"/>
            <a:chExt cx="623889" cy="1377885"/>
          </a:xfrm>
        </p:grpSpPr>
        <p:grpSp>
          <p:nvGrpSpPr>
            <p:cNvPr id="36" name="Group 35">
              <a:extLst>
                <a:ext uri="{FF2B5EF4-FFF2-40B4-BE49-F238E27FC236}">
                  <a16:creationId xmlns:a16="http://schemas.microsoft.com/office/drawing/2014/main" id="{E9283A24-07DF-4870-89A0-718B2EF9FCFE}"/>
                </a:ext>
              </a:extLst>
            </p:cNvPr>
            <p:cNvGrpSpPr/>
            <p:nvPr/>
          </p:nvGrpSpPr>
          <p:grpSpPr>
            <a:xfrm>
              <a:off x="1638300" y="3784609"/>
              <a:ext cx="295275" cy="1003735"/>
              <a:chOff x="1638300" y="3784609"/>
              <a:chExt cx="295275" cy="1003735"/>
            </a:xfrm>
          </p:grpSpPr>
          <p:sp>
            <p:nvSpPr>
              <p:cNvPr id="4" name="Oval 3">
                <a:extLst>
                  <a:ext uri="{FF2B5EF4-FFF2-40B4-BE49-F238E27FC236}">
                    <a16:creationId xmlns:a16="http://schemas.microsoft.com/office/drawing/2014/main" id="{E2E2C7CE-899F-44F7-839E-1D18745B4457}"/>
                  </a:ext>
                </a:extLst>
              </p:cNvPr>
              <p:cNvSpPr/>
              <p:nvPr/>
            </p:nvSpPr>
            <p:spPr>
              <a:xfrm>
                <a:off x="1640115" y="3784609"/>
                <a:ext cx="293460" cy="27922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B4D963A-F8EA-4AC6-896F-EEE2551C0923}"/>
                  </a:ext>
                </a:extLst>
              </p:cNvPr>
              <p:cNvCxnSpPr>
                <a:cxnSpLocks/>
                <a:stCxn id="4" idx="4"/>
              </p:cNvCxnSpPr>
              <p:nvPr/>
            </p:nvCxnSpPr>
            <p:spPr>
              <a:xfrm>
                <a:off x="1786845" y="4063837"/>
                <a:ext cx="3855" cy="5273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941AA7-373E-4C3E-BA24-8EED2D50248C}"/>
                  </a:ext>
                </a:extLst>
              </p:cNvPr>
              <p:cNvCxnSpPr>
                <a:cxnSpLocks/>
              </p:cNvCxnSpPr>
              <p:nvPr/>
            </p:nvCxnSpPr>
            <p:spPr>
              <a:xfrm>
                <a:off x="1638300" y="4252346"/>
                <a:ext cx="293460" cy="963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A2D50B4-A9AF-47AC-8472-8EE873F4C468}"/>
                  </a:ext>
                </a:extLst>
              </p:cNvPr>
              <p:cNvCxnSpPr>
                <a:cxnSpLocks/>
              </p:cNvCxnSpPr>
              <p:nvPr/>
            </p:nvCxnSpPr>
            <p:spPr>
              <a:xfrm>
                <a:off x="1790700" y="4581525"/>
                <a:ext cx="98420" cy="1971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7AE471B-3183-4A79-92CB-8A868383E89C}"/>
                  </a:ext>
                </a:extLst>
              </p:cNvPr>
              <p:cNvCxnSpPr>
                <a:cxnSpLocks/>
              </p:cNvCxnSpPr>
              <p:nvPr/>
            </p:nvCxnSpPr>
            <p:spPr>
              <a:xfrm flipH="1">
                <a:off x="1692280" y="4591162"/>
                <a:ext cx="102275" cy="19718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5E15773-A7BE-4348-9156-5A136714AE28}"/>
                </a:ext>
              </a:extLst>
            </p:cNvPr>
            <p:cNvSpPr txBox="1"/>
            <p:nvPr/>
          </p:nvSpPr>
          <p:spPr>
            <a:xfrm>
              <a:off x="1482610" y="3410459"/>
              <a:ext cx="623889" cy="369332"/>
            </a:xfrm>
            <a:prstGeom prst="rect">
              <a:avLst/>
            </a:prstGeom>
            <a:noFill/>
          </p:spPr>
          <p:txBody>
            <a:bodyPr wrap="none" rtlCol="0">
              <a:spAutoFit/>
            </a:bodyPr>
            <a:lstStyle/>
            <a:p>
              <a:r>
                <a:rPr lang="en-US" b="1" dirty="0"/>
                <a:t>User</a:t>
              </a:r>
            </a:p>
          </p:txBody>
        </p:sp>
      </p:grpSp>
      <p:sp>
        <p:nvSpPr>
          <p:cNvPr id="35" name="TextBox 34">
            <a:extLst>
              <a:ext uri="{FF2B5EF4-FFF2-40B4-BE49-F238E27FC236}">
                <a16:creationId xmlns:a16="http://schemas.microsoft.com/office/drawing/2014/main" id="{2471C0B0-4574-4AB2-B78E-5D4E15ED0353}"/>
              </a:ext>
            </a:extLst>
          </p:cNvPr>
          <p:cNvSpPr txBox="1"/>
          <p:nvPr/>
        </p:nvSpPr>
        <p:spPr>
          <a:xfrm>
            <a:off x="3413689" y="6040387"/>
            <a:ext cx="6238311" cy="369332"/>
          </a:xfrm>
          <a:prstGeom prst="rect">
            <a:avLst/>
          </a:prstGeom>
          <a:noFill/>
        </p:spPr>
        <p:txBody>
          <a:bodyPr wrap="none" rtlCol="0">
            <a:spAutoFit/>
          </a:bodyPr>
          <a:lstStyle/>
          <a:p>
            <a:r>
              <a:rPr lang="en-US" dirty="0">
                <a:solidFill>
                  <a:srgbClr val="000088"/>
                </a:solidFill>
              </a:rPr>
              <a:t>Source code available at: </a:t>
            </a:r>
            <a:r>
              <a:rPr lang="en-US" dirty="0">
                <a:solidFill>
                  <a:srgbClr val="000088"/>
                </a:solidFill>
                <a:hlinkClick r:id="rId4"/>
              </a:rPr>
              <a:t>https://www.github.com/csl-iisc/ScoRD</a:t>
            </a:r>
            <a:endParaRPr lang="en-US" dirty="0">
              <a:solidFill>
                <a:srgbClr val="000088"/>
              </a:solidFill>
            </a:endParaRPr>
          </a:p>
        </p:txBody>
      </p:sp>
    </p:spTree>
    <p:custDataLst>
      <p:tags r:id="rId1"/>
    </p:custDataLst>
    <p:extLst>
      <p:ext uri="{BB962C8B-B14F-4D97-AF65-F5344CB8AC3E}">
        <p14:creationId xmlns:p14="http://schemas.microsoft.com/office/powerpoint/2010/main" val="4283458559"/>
      </p:ext>
    </p:extLst>
  </p:cSld>
  <p:clrMapOvr>
    <a:masterClrMapping/>
  </p:clrMapOvr>
  <mc:AlternateContent xmlns:mc="http://schemas.openxmlformats.org/markup-compatibility/2006" xmlns:p14="http://schemas.microsoft.com/office/powerpoint/2010/main">
    <mc:Choice Requires="p14">
      <p:transition spd="slow" p14:dur="2000" advTm="39331"/>
    </mc:Choice>
    <mc:Fallback xmlns="">
      <p:transition spd="slow" advTm="393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wipe(left)">
                                      <p:cBhvr>
                                        <p:cTn id="23" dur="500"/>
                                        <p:tgtEl>
                                          <p:spTgt spid="17"/>
                                        </p:tgtEl>
                                      </p:cBhvr>
                                    </p:animEffect>
                                  </p:childTnLst>
                                </p:cTn>
                              </p:par>
                              <p:par>
                                <p:cTn id="24" presetID="22" presetClass="entr" presetSubtype="1"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up)">
                                      <p:cBhvr>
                                        <p:cTn id="26" dur="500"/>
                                        <p:tgtEl>
                                          <p:spTgt spid="19"/>
                                        </p:tgtEl>
                                      </p:cBhvr>
                                    </p:animEffect>
                                  </p:child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par>
                          <p:cTn id="37" fill="hold">
                            <p:stCondLst>
                              <p:cond delay="500"/>
                            </p:stCondLst>
                            <p:childTnLst>
                              <p:par>
                                <p:cTn id="38" presetID="22" presetClass="entr" presetSubtype="4" fill="hold" nodeType="after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down)">
                                      <p:cBhvr>
                                        <p:cTn id="40" dur="500"/>
                                        <p:tgtEl>
                                          <p:spTgt spid="27"/>
                                        </p:tgtEl>
                                      </p:cBhvr>
                                    </p:animEffec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up)">
                                      <p:cBhvr>
                                        <p:cTn id="48" dur="500"/>
                                        <p:tgtEl>
                                          <p:spTgt spid="25"/>
                                        </p:tgtEl>
                                      </p:cBhvr>
                                    </p:animEffect>
                                  </p:childTnLst>
                                </p:cTn>
                              </p:par>
                              <p:par>
                                <p:cTn id="49" presetID="22" presetClass="entr" presetSubtype="8"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42"/>
                                        </p:tgtEl>
                                        <p:attrNameLst>
                                          <p:attrName>style.visibility</p:attrName>
                                        </p:attrNameLst>
                                      </p:cBhvr>
                                      <p:to>
                                        <p:strVal val="visible"/>
                                      </p:to>
                                    </p:set>
                                    <p:animEffect transition="in" filter="wipe(up)">
                                      <p:cBhvr>
                                        <p:cTn id="63" dur="500"/>
                                        <p:tgtEl>
                                          <p:spTgt spid="42"/>
                                        </p:tgtEl>
                                      </p:cBhvr>
                                    </p:animEffect>
                                  </p:childTnLst>
                                </p:cTn>
                              </p:par>
                            </p:childTnLst>
                          </p:cTn>
                        </p:par>
                        <p:par>
                          <p:cTn id="64" fill="hold">
                            <p:stCondLst>
                              <p:cond delay="500"/>
                            </p:stCondLst>
                            <p:childTnLst>
                              <p:par>
                                <p:cTn id="65" presetID="1" presetClass="entr" presetSubtype="0" fill="hold" grpId="1" nodeType="after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par>
                                <p:cTn id="67" presetID="42" presetClass="path" presetSubtype="0" accel="50000" decel="50000" fill="hold" grpId="0" nodeType="withEffect">
                                  <p:stCondLst>
                                    <p:cond delay="0"/>
                                  </p:stCondLst>
                                  <p:childTnLst>
                                    <p:animMotion origin="layout" path="M 2.5E-6 4.81481E-6 L -0.26836 -0.12732 " pathEditMode="relative" rAng="0" ptsTypes="AA">
                                      <p:cBhvr>
                                        <p:cTn id="68" dur="1000" fill="hold"/>
                                        <p:tgtEl>
                                          <p:spTgt spid="43"/>
                                        </p:tgtEl>
                                        <p:attrNameLst>
                                          <p:attrName>ppt_x</p:attrName>
                                          <p:attrName>ppt_y</p:attrName>
                                        </p:attrNameLst>
                                      </p:cBhvr>
                                      <p:rCtr x="-13424" y="-6366"/>
                                    </p:animMotion>
                                  </p:childTnLst>
                                </p:cTn>
                              </p:par>
                            </p:childTnLst>
                          </p:cTn>
                        </p:par>
                        <p:par>
                          <p:cTn id="69" fill="hold">
                            <p:stCondLst>
                              <p:cond delay="1500"/>
                            </p:stCondLst>
                            <p:childTnLst>
                              <p:par>
                                <p:cTn id="70" presetID="1" presetClass="entr" presetSubtype="0" fill="hold" grpId="0" nodeType="afterEffect">
                                  <p:stCondLst>
                                    <p:cond delay="0"/>
                                  </p:stCondLst>
                                  <p:childTnLst>
                                    <p:set>
                                      <p:cBhvr>
                                        <p:cTn id="71" dur="1" fill="hold">
                                          <p:stCondLst>
                                            <p:cond delay="0"/>
                                          </p:stCondLst>
                                        </p:cTn>
                                        <p:tgtEl>
                                          <p:spTgt spid="44"/>
                                        </p:tgtEl>
                                        <p:attrNameLst>
                                          <p:attrName>style.visibility</p:attrName>
                                        </p:attrNameLst>
                                      </p:cBhvr>
                                      <p:to>
                                        <p:strVal val="visible"/>
                                      </p:to>
                                    </p:set>
                                  </p:childTnLst>
                                </p:cTn>
                              </p:par>
                              <p:par>
                                <p:cTn id="72" presetID="42" presetClass="path" presetSubtype="0" accel="50000" decel="50000" fill="hold" grpId="1" nodeType="withEffect">
                                  <p:stCondLst>
                                    <p:cond delay="0"/>
                                  </p:stCondLst>
                                  <p:childTnLst>
                                    <p:animMotion origin="layout" path="M -0.00716 -0.00023 L -0.27188 -0.06042 " pathEditMode="relative" rAng="0" ptsTypes="AA">
                                      <p:cBhvr>
                                        <p:cTn id="73" dur="1000" fill="hold"/>
                                        <p:tgtEl>
                                          <p:spTgt spid="44"/>
                                        </p:tgtEl>
                                        <p:attrNameLst>
                                          <p:attrName>ppt_x</p:attrName>
                                          <p:attrName>ppt_y</p:attrName>
                                        </p:attrNameLst>
                                      </p:cBhvr>
                                      <p:rCtr x="-13242" y="-3009"/>
                                    </p:animMotion>
                                  </p:childTnLst>
                                </p:cTn>
                              </p:par>
                            </p:childTnLst>
                          </p:cTn>
                        </p:par>
                        <p:par>
                          <p:cTn id="74" fill="hold">
                            <p:stCondLst>
                              <p:cond delay="2500"/>
                            </p:stCondLst>
                            <p:childTnLst>
                              <p:par>
                                <p:cTn id="75" presetID="1" presetClass="entr" presetSubtype="0" fill="hold" grpId="0" nodeType="afterEffect">
                                  <p:stCondLst>
                                    <p:cond delay="0"/>
                                  </p:stCondLst>
                                  <p:childTnLst>
                                    <p:set>
                                      <p:cBhvr>
                                        <p:cTn id="76" dur="1" fill="hold">
                                          <p:stCondLst>
                                            <p:cond delay="0"/>
                                          </p:stCondLst>
                                        </p:cTn>
                                        <p:tgtEl>
                                          <p:spTgt spid="45"/>
                                        </p:tgtEl>
                                        <p:attrNameLst>
                                          <p:attrName>style.visibility</p:attrName>
                                        </p:attrNameLst>
                                      </p:cBhvr>
                                      <p:to>
                                        <p:strVal val="visible"/>
                                      </p:to>
                                    </p:set>
                                  </p:childTnLst>
                                </p:cTn>
                              </p:par>
                              <p:par>
                                <p:cTn id="77" presetID="42" presetClass="path" presetSubtype="0" accel="50000" decel="50000" fill="hold" grpId="1" nodeType="withEffect">
                                  <p:stCondLst>
                                    <p:cond delay="0"/>
                                  </p:stCondLst>
                                  <p:childTnLst>
                                    <p:animMotion origin="layout" path="M 2.29167E-6 4.81481E-6 L -0.26459 4.81481E-6 " pathEditMode="relative" rAng="0" ptsTypes="AA">
                                      <p:cBhvr>
                                        <p:cTn id="78" dur="1000" fill="hold"/>
                                        <p:tgtEl>
                                          <p:spTgt spid="45"/>
                                        </p:tgtEl>
                                        <p:attrNameLst>
                                          <p:attrName>ppt_x</p:attrName>
                                          <p:attrName>ppt_y</p:attrName>
                                        </p:attrNameLst>
                                      </p:cBhvr>
                                      <p:rCtr x="-1322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5" grpId="1"/>
      <p:bldP spid="44" grpId="0"/>
      <p:bldP spid="44" grpId="1"/>
      <p:bldP spid="43" grpId="0"/>
      <p:bldP spid="43" grpId="1"/>
      <p:bldP spid="7" grpId="0" animBg="1"/>
      <p:bldP spid="8" grpId="0" animBg="1"/>
      <p:bldP spid="9" grpId="0" animBg="1"/>
      <p:bldP spid="10" grpId="0" animBg="1"/>
      <p:bldP spid="11" grpId="0" animBg="1"/>
      <p:bldP spid="21" grpId="0" animBg="1"/>
      <p:bldP spid="37" grpId="0"/>
      <p:bldP spid="38" grpId="0"/>
      <p:bldP spid="39" grpId="0"/>
      <p:bldP spid="4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050C-34D7-43A7-BD81-4857A881421D}"/>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Outline</a:t>
            </a:r>
          </a:p>
        </p:txBody>
      </p:sp>
      <p:grpSp>
        <p:nvGrpSpPr>
          <p:cNvPr id="5" name="Group 4">
            <a:extLst>
              <a:ext uri="{FF2B5EF4-FFF2-40B4-BE49-F238E27FC236}">
                <a16:creationId xmlns:a16="http://schemas.microsoft.com/office/drawing/2014/main" id="{C396E7A3-0075-43F2-A365-5EB060A02AB4}"/>
              </a:ext>
            </a:extLst>
          </p:cNvPr>
          <p:cNvGrpSpPr/>
          <p:nvPr/>
        </p:nvGrpSpPr>
        <p:grpSpPr>
          <a:xfrm>
            <a:off x="838200" y="1964928"/>
            <a:ext cx="10515600" cy="3720399"/>
            <a:chOff x="838200" y="1964928"/>
            <a:chExt cx="10515600" cy="3720399"/>
          </a:xfrm>
        </p:grpSpPr>
        <p:sp>
          <p:nvSpPr>
            <p:cNvPr id="7" name="Freeform: Shape 6">
              <a:extLst>
                <a:ext uri="{FF2B5EF4-FFF2-40B4-BE49-F238E27FC236}">
                  <a16:creationId xmlns:a16="http://schemas.microsoft.com/office/drawing/2014/main" id="{C28AE82D-0A34-47C8-8906-5B3BD6444747}"/>
                </a:ext>
              </a:extLst>
            </p:cNvPr>
            <p:cNvSpPr/>
            <p:nvPr/>
          </p:nvSpPr>
          <p:spPr>
            <a:xfrm>
              <a:off x="838200" y="1964928"/>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flip="none" rotWithShape="1">
              <a:gsLst>
                <a:gs pos="100000">
                  <a:srgbClr val="000088"/>
                </a:gs>
                <a:gs pos="2000">
                  <a:schemeClr val="tx2">
                    <a:lumMod val="20000"/>
                    <a:lumOff val="80000"/>
                  </a:schemeClr>
                </a:gs>
                <a:gs pos="21000">
                  <a:schemeClr val="accent1">
                    <a:lumMod val="45000"/>
                    <a:lumOff val="55000"/>
                  </a:schemeClr>
                </a:gs>
                <a:gs pos="51000">
                  <a:srgbClr val="000088"/>
                </a:gs>
              </a:gsLst>
              <a:lin ang="10800000" scaled="1"/>
              <a:tileRect/>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a:t>Background and Scoped races</a:t>
              </a:r>
            </a:p>
          </p:txBody>
        </p:sp>
        <p:sp>
          <p:nvSpPr>
            <p:cNvPr id="8" name="Freeform: Shape 7">
              <a:extLst>
                <a:ext uri="{FF2B5EF4-FFF2-40B4-BE49-F238E27FC236}">
                  <a16:creationId xmlns:a16="http://schemas.microsoft.com/office/drawing/2014/main" id="{C8CD469E-C6F3-479A-8BE4-63AEC098C649}"/>
                </a:ext>
              </a:extLst>
            </p:cNvPr>
            <p:cNvSpPr/>
            <p:nvPr/>
          </p:nvSpPr>
          <p:spPr>
            <a:xfrm>
              <a:off x="838200" y="3012154"/>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rotWithShape="0">
              <a:gsLst>
                <a:gs pos="100000">
                  <a:srgbClr val="000088"/>
                </a:gs>
                <a:gs pos="0">
                  <a:schemeClr val="tx2">
                    <a:lumMod val="20000"/>
                    <a:lumOff val="80000"/>
                  </a:schemeClr>
                </a:gs>
                <a:gs pos="21000">
                  <a:schemeClr val="accent1">
                    <a:lumMod val="45000"/>
                    <a:lumOff val="55000"/>
                  </a:schemeClr>
                </a:gs>
                <a:gs pos="49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err="1"/>
                <a:t>ScoRD</a:t>
              </a:r>
              <a:r>
                <a:rPr lang="en-US" sz="3600" kern="1200" dirty="0"/>
                <a:t>: Hardware-based Scoped Race detection</a:t>
              </a:r>
            </a:p>
          </p:txBody>
        </p:sp>
        <p:sp>
          <p:nvSpPr>
            <p:cNvPr id="9" name="Freeform: Shape 8">
              <a:extLst>
                <a:ext uri="{FF2B5EF4-FFF2-40B4-BE49-F238E27FC236}">
                  <a16:creationId xmlns:a16="http://schemas.microsoft.com/office/drawing/2014/main" id="{60DEA7CF-7A76-45FE-9E7A-BDAF2CE3F6B3}"/>
                </a:ext>
              </a:extLst>
            </p:cNvPr>
            <p:cNvSpPr/>
            <p:nvPr/>
          </p:nvSpPr>
          <p:spPr>
            <a:xfrm>
              <a:off x="838200" y="4010573"/>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rotWithShape="0">
              <a:gsLst>
                <a:gs pos="100000">
                  <a:srgbClr val="000088"/>
                </a:gs>
                <a:gs pos="4000">
                  <a:schemeClr val="tx2">
                    <a:lumMod val="20000"/>
                    <a:lumOff val="80000"/>
                  </a:schemeClr>
                </a:gs>
                <a:gs pos="19000">
                  <a:schemeClr val="accent1">
                    <a:lumMod val="45000"/>
                    <a:lumOff val="55000"/>
                  </a:schemeClr>
                </a:gs>
                <a:gs pos="38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err="1"/>
                <a:t>ScoR</a:t>
              </a:r>
              <a:r>
                <a:rPr lang="en-US" sz="3600" kern="1200" dirty="0"/>
                <a:t>: Benchmark suite with scoped synchronization</a:t>
              </a:r>
            </a:p>
          </p:txBody>
        </p:sp>
        <p:sp>
          <p:nvSpPr>
            <p:cNvPr id="10" name="Freeform: Shape 9">
              <a:extLst>
                <a:ext uri="{FF2B5EF4-FFF2-40B4-BE49-F238E27FC236}">
                  <a16:creationId xmlns:a16="http://schemas.microsoft.com/office/drawing/2014/main" id="{9016F1AC-396E-493E-A3F6-EDAFE818BA27}"/>
                </a:ext>
              </a:extLst>
            </p:cNvPr>
            <p:cNvSpPr/>
            <p:nvPr/>
          </p:nvSpPr>
          <p:spPr>
            <a:xfrm>
              <a:off x="838200" y="5108895"/>
              <a:ext cx="10515600" cy="576432"/>
            </a:xfrm>
            <a:custGeom>
              <a:avLst/>
              <a:gdLst>
                <a:gd name="connsiteX0" fmla="*/ 0 w 10515600"/>
                <a:gd name="connsiteY0" fmla="*/ 96074 h 576432"/>
                <a:gd name="connsiteX1" fmla="*/ 96074 w 10515600"/>
                <a:gd name="connsiteY1" fmla="*/ 0 h 576432"/>
                <a:gd name="connsiteX2" fmla="*/ 10419526 w 10515600"/>
                <a:gd name="connsiteY2" fmla="*/ 0 h 576432"/>
                <a:gd name="connsiteX3" fmla="*/ 10515600 w 10515600"/>
                <a:gd name="connsiteY3" fmla="*/ 96074 h 576432"/>
                <a:gd name="connsiteX4" fmla="*/ 10515600 w 10515600"/>
                <a:gd name="connsiteY4" fmla="*/ 480358 h 576432"/>
                <a:gd name="connsiteX5" fmla="*/ 10419526 w 10515600"/>
                <a:gd name="connsiteY5" fmla="*/ 576432 h 576432"/>
                <a:gd name="connsiteX6" fmla="*/ 96074 w 10515600"/>
                <a:gd name="connsiteY6" fmla="*/ 576432 h 576432"/>
                <a:gd name="connsiteX7" fmla="*/ 0 w 10515600"/>
                <a:gd name="connsiteY7" fmla="*/ 480358 h 576432"/>
                <a:gd name="connsiteX8" fmla="*/ 0 w 10515600"/>
                <a:gd name="connsiteY8" fmla="*/ 96074 h 57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576432">
                  <a:moveTo>
                    <a:pt x="0" y="96074"/>
                  </a:moveTo>
                  <a:cubicBezTo>
                    <a:pt x="0" y="43014"/>
                    <a:pt x="43014" y="0"/>
                    <a:pt x="96074" y="0"/>
                  </a:cubicBezTo>
                  <a:lnTo>
                    <a:pt x="10419526" y="0"/>
                  </a:lnTo>
                  <a:cubicBezTo>
                    <a:pt x="10472586" y="0"/>
                    <a:pt x="10515600" y="43014"/>
                    <a:pt x="10515600" y="96074"/>
                  </a:cubicBezTo>
                  <a:lnTo>
                    <a:pt x="10515600" y="480358"/>
                  </a:lnTo>
                  <a:cubicBezTo>
                    <a:pt x="10515600" y="533418"/>
                    <a:pt x="10472586" y="576432"/>
                    <a:pt x="10419526" y="576432"/>
                  </a:cubicBezTo>
                  <a:lnTo>
                    <a:pt x="96074" y="576432"/>
                  </a:lnTo>
                  <a:cubicBezTo>
                    <a:pt x="43014" y="576432"/>
                    <a:pt x="0" y="533418"/>
                    <a:pt x="0" y="480358"/>
                  </a:cubicBezTo>
                  <a:lnTo>
                    <a:pt x="0" y="96074"/>
                  </a:lnTo>
                  <a:close/>
                </a:path>
              </a:pathLst>
            </a:custGeom>
            <a:gradFill rotWithShape="0">
              <a:gsLst>
                <a:gs pos="100000">
                  <a:srgbClr val="000088"/>
                </a:gs>
                <a:gs pos="2000">
                  <a:schemeClr val="tx2">
                    <a:lumMod val="20000"/>
                    <a:lumOff val="80000"/>
                  </a:schemeClr>
                </a:gs>
                <a:gs pos="31000">
                  <a:schemeClr val="accent1">
                    <a:lumMod val="45000"/>
                    <a:lumOff val="55000"/>
                  </a:schemeClr>
                </a:gs>
                <a:gs pos="57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5299" tIns="165299" rIns="165299" bIns="165299" numCol="1" spcCol="1270" anchor="ctr" anchorCtr="0">
              <a:noAutofit/>
            </a:bodyPr>
            <a:lstStyle/>
            <a:p>
              <a:pPr marL="0" lvl="0" indent="0" algn="l" defTabSz="1600200">
                <a:lnSpc>
                  <a:spcPct val="90000"/>
                </a:lnSpc>
                <a:spcBef>
                  <a:spcPct val="0"/>
                </a:spcBef>
                <a:spcAft>
                  <a:spcPct val="35000"/>
                </a:spcAft>
                <a:buNone/>
              </a:pPr>
              <a:r>
                <a:rPr lang="en-US" sz="3600" kern="1200" dirty="0"/>
                <a:t>Evaluation and results</a:t>
              </a:r>
            </a:p>
          </p:txBody>
        </p:sp>
      </p:grpSp>
      <p:sp>
        <p:nvSpPr>
          <p:cNvPr id="3" name="Arrow: Right 2">
            <a:extLst>
              <a:ext uri="{FF2B5EF4-FFF2-40B4-BE49-F238E27FC236}">
                <a16:creationId xmlns:a16="http://schemas.microsoft.com/office/drawing/2014/main" id="{9CA38F10-9F72-41ED-AA56-C0E271CC0981}"/>
              </a:ext>
            </a:extLst>
          </p:cNvPr>
          <p:cNvSpPr/>
          <p:nvPr/>
        </p:nvSpPr>
        <p:spPr>
          <a:xfrm>
            <a:off x="110838" y="4077856"/>
            <a:ext cx="653472" cy="44799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ABE387-BE65-4A37-8B25-1D7473CABEF4}"/>
              </a:ext>
            </a:extLst>
          </p:cNvPr>
          <p:cNvSpPr/>
          <p:nvPr/>
        </p:nvSpPr>
        <p:spPr>
          <a:xfrm>
            <a:off x="600075" y="1762125"/>
            <a:ext cx="11001375" cy="2124075"/>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5393589"/>
      </p:ext>
    </p:extLst>
  </p:cSld>
  <p:clrMapOvr>
    <a:masterClrMapping/>
  </p:clrMapOvr>
  <mc:AlternateContent xmlns:mc="http://schemas.openxmlformats.org/markup-compatibility/2006" xmlns:p14="http://schemas.microsoft.com/office/powerpoint/2010/main">
    <mc:Choice Requires="p14">
      <p:transition spd="slow" p14:dur="2000" advTm="1243"/>
    </mc:Choice>
    <mc:Fallback xmlns="">
      <p:transition spd="slow" advTm="124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7171-69D7-46BE-9C85-8F59B43D6BDB}"/>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Challenge: </a:t>
            </a:r>
            <a:r>
              <a:rPr lang="en-US" sz="3600" dirty="0"/>
              <a:t>Few</a:t>
            </a:r>
            <a:r>
              <a:rPr lang="en-US" sz="3600" dirty="0">
                <a:latin typeface="Verdana" panose="020B0604030504040204" pitchFamily="34" charset="0"/>
                <a:ea typeface="Verdana" panose="020B0604030504040204" pitchFamily="34" charset="0"/>
              </a:rPr>
              <a:t> applications w/ scopes</a:t>
            </a:r>
          </a:p>
        </p:txBody>
      </p:sp>
      <p:sp>
        <p:nvSpPr>
          <p:cNvPr id="3" name="Content Placeholder 2">
            <a:extLst>
              <a:ext uri="{FF2B5EF4-FFF2-40B4-BE49-F238E27FC236}">
                <a16:creationId xmlns:a16="http://schemas.microsoft.com/office/drawing/2014/main" id="{0F9E0708-626C-4014-A0B9-24E07A3794FA}"/>
              </a:ext>
            </a:extLst>
          </p:cNvPr>
          <p:cNvSpPr>
            <a:spLocks noGrp="1"/>
          </p:cNvSpPr>
          <p:nvPr>
            <p:ph idx="1"/>
          </p:nvPr>
        </p:nvSpPr>
        <p:spPr/>
        <p:txBody>
          <a:bodyPr/>
          <a:lstStyle/>
          <a:p>
            <a:r>
              <a:rPr lang="en-US" dirty="0"/>
              <a:t>Scoped synchronization </a:t>
            </a:r>
            <a:r>
              <a:rPr lang="en-US" u="sng" dirty="0"/>
              <a:t>not</a:t>
            </a:r>
            <a:r>
              <a:rPr lang="en-US" dirty="0"/>
              <a:t> yet commonplace</a:t>
            </a:r>
          </a:p>
          <a:p>
            <a:pPr lvl="1"/>
            <a:r>
              <a:rPr lang="en-US" dirty="0"/>
              <a:t>Lack of applications to be tested for scoped races</a:t>
            </a:r>
          </a:p>
          <a:p>
            <a:pPr lvl="1"/>
            <a:endParaRPr lang="en-US" dirty="0"/>
          </a:p>
          <a:p>
            <a:r>
              <a:rPr lang="en-US" dirty="0"/>
              <a:t>Our contribution: An open-sourced benchmark suite</a:t>
            </a:r>
          </a:p>
          <a:p>
            <a:pPr lvl="1"/>
            <a:r>
              <a:rPr lang="en-US" dirty="0"/>
              <a:t>7 applications</a:t>
            </a:r>
          </a:p>
          <a:p>
            <a:pPr lvl="1"/>
            <a:r>
              <a:rPr lang="en-US" dirty="0"/>
              <a:t>32 microbenchmarks</a:t>
            </a:r>
          </a:p>
          <a:p>
            <a:pPr lvl="1"/>
            <a:r>
              <a:rPr lang="en-US" dirty="0"/>
              <a:t>Can be configured to introduce scoped races</a:t>
            </a:r>
          </a:p>
          <a:p>
            <a:pPr lvl="1"/>
            <a:r>
              <a:rPr lang="en-US" dirty="0"/>
              <a:t>Available at: </a:t>
            </a:r>
            <a:r>
              <a:rPr lang="en-US" dirty="0">
                <a:hlinkClick r:id="rId4"/>
              </a:rPr>
              <a:t>https://www.github.com/csl-iisc/ScoR/</a:t>
            </a:r>
            <a:endParaRPr lang="en-US" dirty="0"/>
          </a:p>
          <a:p>
            <a:pPr lvl="1"/>
            <a:endParaRPr lang="en-US" dirty="0"/>
          </a:p>
        </p:txBody>
      </p:sp>
    </p:spTree>
    <p:custDataLst>
      <p:tags r:id="rId1"/>
    </p:custDataLst>
    <p:extLst>
      <p:ext uri="{BB962C8B-B14F-4D97-AF65-F5344CB8AC3E}">
        <p14:creationId xmlns:p14="http://schemas.microsoft.com/office/powerpoint/2010/main" val="3810295821"/>
      </p:ext>
    </p:extLst>
  </p:cSld>
  <p:clrMapOvr>
    <a:masterClrMapping/>
  </p:clrMapOvr>
  <mc:AlternateContent xmlns:mc="http://schemas.openxmlformats.org/markup-compatibility/2006" xmlns:p14="http://schemas.microsoft.com/office/powerpoint/2010/main">
    <mc:Choice Requires="p14">
      <p:transition spd="slow" p14:dur="2000" advTm="23441"/>
    </mc:Choice>
    <mc:Fallback xmlns="">
      <p:transition spd="slow" advTm="234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7171-69D7-46BE-9C85-8F59B43D6BDB}"/>
              </a:ext>
            </a:extLst>
          </p:cNvPr>
          <p:cNvSpPr>
            <a:spLocks noGrp="1"/>
          </p:cNvSpPr>
          <p:nvPr>
            <p:ph type="title"/>
          </p:nvPr>
        </p:nvSpPr>
        <p:spPr/>
        <p:txBody>
          <a:bodyPr>
            <a:normAutofit/>
          </a:bodyPr>
          <a:lstStyle/>
          <a:p>
            <a:pPr algn="ctr"/>
            <a:r>
              <a:rPr lang="en-US" sz="3600" dirty="0" err="1">
                <a:latin typeface="Verdana" panose="020B0604030504040204" pitchFamily="34" charset="0"/>
                <a:ea typeface="Verdana" panose="020B0604030504040204" pitchFamily="34" charset="0"/>
              </a:rPr>
              <a:t>ScoR</a:t>
            </a:r>
            <a:r>
              <a:rPr lang="en-US" sz="3600" dirty="0">
                <a:latin typeface="Verdana" panose="020B0604030504040204" pitchFamily="34" charset="0"/>
                <a:ea typeface="Verdana" panose="020B0604030504040204" pitchFamily="34" charset="0"/>
              </a:rPr>
              <a:t> benchmark suite</a:t>
            </a:r>
          </a:p>
        </p:txBody>
      </p:sp>
      <p:graphicFrame>
        <p:nvGraphicFramePr>
          <p:cNvPr id="12" name="Table 12">
            <a:extLst>
              <a:ext uri="{FF2B5EF4-FFF2-40B4-BE49-F238E27FC236}">
                <a16:creationId xmlns:a16="http://schemas.microsoft.com/office/drawing/2014/main" id="{33795B89-B8DA-4670-BEA8-23B7546F87B7}"/>
              </a:ext>
            </a:extLst>
          </p:cNvPr>
          <p:cNvGraphicFramePr>
            <a:graphicFrameLocks noGrp="1"/>
          </p:cNvGraphicFramePr>
          <p:nvPr>
            <p:extLst>
              <p:ext uri="{D42A27DB-BD31-4B8C-83A1-F6EECF244321}">
                <p14:modId xmlns:p14="http://schemas.microsoft.com/office/powerpoint/2010/main" val="2118192906"/>
              </p:ext>
            </p:extLst>
          </p:nvPr>
        </p:nvGraphicFramePr>
        <p:xfrm>
          <a:off x="1001486" y="2105539"/>
          <a:ext cx="4770580" cy="4145280"/>
        </p:xfrm>
        <a:graphic>
          <a:graphicData uri="http://schemas.openxmlformats.org/drawingml/2006/table">
            <a:tbl>
              <a:tblPr firstRow="1" bandRow="1">
                <a:tableStyleId>{5C22544A-7EE6-4342-B048-85BDC9FD1C3A}</a:tableStyleId>
              </a:tblPr>
              <a:tblGrid>
                <a:gridCol w="946726">
                  <a:extLst>
                    <a:ext uri="{9D8B030D-6E8A-4147-A177-3AD203B41FA5}">
                      <a16:colId xmlns:a16="http://schemas.microsoft.com/office/drawing/2014/main" val="45986208"/>
                    </a:ext>
                  </a:extLst>
                </a:gridCol>
                <a:gridCol w="2427842">
                  <a:extLst>
                    <a:ext uri="{9D8B030D-6E8A-4147-A177-3AD203B41FA5}">
                      <a16:colId xmlns:a16="http://schemas.microsoft.com/office/drawing/2014/main" val="3994479316"/>
                    </a:ext>
                  </a:extLst>
                </a:gridCol>
                <a:gridCol w="1396012">
                  <a:extLst>
                    <a:ext uri="{9D8B030D-6E8A-4147-A177-3AD203B41FA5}">
                      <a16:colId xmlns:a16="http://schemas.microsoft.com/office/drawing/2014/main" val="3088314888"/>
                    </a:ext>
                  </a:extLst>
                </a:gridCol>
              </a:tblGrid>
              <a:tr h="370840">
                <a:tc>
                  <a:txBody>
                    <a:bodyPr/>
                    <a:lstStyle/>
                    <a:p>
                      <a:pPr algn="ctr"/>
                      <a:r>
                        <a:rPr lang="en-US" dirty="0"/>
                        <a:t>Code</a:t>
                      </a:r>
                      <a:endParaRPr lang="en-US" b="1" dirty="0"/>
                    </a:p>
                  </a:txBody>
                  <a:tcPr anchor="ctr"/>
                </a:tc>
                <a:tc>
                  <a:txBody>
                    <a:bodyPr/>
                    <a:lstStyle/>
                    <a:p>
                      <a:pPr algn="ctr"/>
                      <a:r>
                        <a:rPr lang="en-US" dirty="0"/>
                        <a:t>Benchmark</a:t>
                      </a:r>
                      <a:endParaRPr lang="en-US" b="1" dirty="0"/>
                    </a:p>
                  </a:txBody>
                  <a:tcPr anchor="ctr"/>
                </a:tc>
                <a:tc>
                  <a:txBody>
                    <a:bodyPr/>
                    <a:lstStyle/>
                    <a:p>
                      <a:pPr algn="ctr"/>
                      <a:r>
                        <a:rPr lang="en-US" b="1" dirty="0"/>
                        <a:t>No. of races present</a:t>
                      </a:r>
                    </a:p>
                  </a:txBody>
                  <a:tcPr anchor="ctr"/>
                </a:tc>
                <a:extLst>
                  <a:ext uri="{0D108BD9-81ED-4DB2-BD59-A6C34878D82A}">
                    <a16:rowId xmlns:a16="http://schemas.microsoft.com/office/drawing/2014/main" val="630775548"/>
                  </a:ext>
                </a:extLst>
              </a:tr>
              <a:tr h="370840">
                <a:tc>
                  <a:txBody>
                    <a:bodyPr/>
                    <a:lstStyle/>
                    <a:p>
                      <a:pPr algn="ctr"/>
                      <a:r>
                        <a:rPr lang="en-US" dirty="0"/>
                        <a:t>MM</a:t>
                      </a:r>
                    </a:p>
                  </a:txBody>
                  <a:tcPr/>
                </a:tc>
                <a:tc>
                  <a:txBody>
                    <a:bodyPr/>
                    <a:lstStyle/>
                    <a:p>
                      <a:pPr algn="ctr"/>
                      <a:r>
                        <a:rPr lang="en-US" dirty="0"/>
                        <a:t>Matrix multiplication</a:t>
                      </a:r>
                    </a:p>
                  </a:txBody>
                  <a:tcPr/>
                </a:tc>
                <a:tc>
                  <a:txBody>
                    <a:bodyPr/>
                    <a:lstStyle/>
                    <a:p>
                      <a:pPr algn="ctr"/>
                      <a:r>
                        <a:rPr lang="en-US" dirty="0"/>
                        <a:t>4</a:t>
                      </a:r>
                    </a:p>
                  </a:txBody>
                  <a:tcPr/>
                </a:tc>
                <a:extLst>
                  <a:ext uri="{0D108BD9-81ED-4DB2-BD59-A6C34878D82A}">
                    <a16:rowId xmlns:a16="http://schemas.microsoft.com/office/drawing/2014/main" val="2490356672"/>
                  </a:ext>
                </a:extLst>
              </a:tr>
              <a:tr h="370840">
                <a:tc>
                  <a:txBody>
                    <a:bodyPr/>
                    <a:lstStyle/>
                    <a:p>
                      <a:pPr algn="ctr"/>
                      <a:r>
                        <a:rPr lang="en-US" dirty="0"/>
                        <a:t>RED</a:t>
                      </a:r>
                    </a:p>
                  </a:txBody>
                  <a:tcPr/>
                </a:tc>
                <a:tc>
                  <a:txBody>
                    <a:bodyPr/>
                    <a:lstStyle/>
                    <a:p>
                      <a:pPr algn="ctr"/>
                      <a:r>
                        <a:rPr lang="en-US" dirty="0"/>
                        <a:t>Reduction</a:t>
                      </a:r>
                    </a:p>
                  </a:txBody>
                  <a:tcPr/>
                </a:tc>
                <a:tc>
                  <a:txBody>
                    <a:bodyPr/>
                    <a:lstStyle/>
                    <a:p>
                      <a:pPr algn="ctr"/>
                      <a:r>
                        <a:rPr lang="en-US" dirty="0"/>
                        <a:t>2</a:t>
                      </a:r>
                    </a:p>
                  </a:txBody>
                  <a:tcPr/>
                </a:tc>
                <a:extLst>
                  <a:ext uri="{0D108BD9-81ED-4DB2-BD59-A6C34878D82A}">
                    <a16:rowId xmlns:a16="http://schemas.microsoft.com/office/drawing/2014/main" val="547450801"/>
                  </a:ext>
                </a:extLst>
              </a:tr>
              <a:tr h="370840">
                <a:tc>
                  <a:txBody>
                    <a:bodyPr/>
                    <a:lstStyle/>
                    <a:p>
                      <a:pPr algn="ctr"/>
                      <a:r>
                        <a:rPr lang="en-US" dirty="0"/>
                        <a:t>R110</a:t>
                      </a:r>
                    </a:p>
                  </a:txBody>
                  <a:tcPr/>
                </a:tc>
                <a:tc>
                  <a:txBody>
                    <a:bodyPr/>
                    <a:lstStyle/>
                    <a:p>
                      <a:pPr algn="ctr"/>
                      <a:r>
                        <a:rPr lang="en-US" dirty="0"/>
                        <a:t>Rule 110 cellular automata</a:t>
                      </a:r>
                    </a:p>
                  </a:txBody>
                  <a:tcPr/>
                </a:tc>
                <a:tc>
                  <a:txBody>
                    <a:bodyPr/>
                    <a:lstStyle/>
                    <a:p>
                      <a:pPr algn="ctr"/>
                      <a:r>
                        <a:rPr lang="en-US" dirty="0"/>
                        <a:t>2</a:t>
                      </a:r>
                    </a:p>
                  </a:txBody>
                  <a:tcPr/>
                </a:tc>
                <a:extLst>
                  <a:ext uri="{0D108BD9-81ED-4DB2-BD59-A6C34878D82A}">
                    <a16:rowId xmlns:a16="http://schemas.microsoft.com/office/drawing/2014/main" val="724710195"/>
                  </a:ext>
                </a:extLst>
              </a:tr>
              <a:tr h="370840">
                <a:tc>
                  <a:txBody>
                    <a:bodyPr/>
                    <a:lstStyle/>
                    <a:p>
                      <a:pPr algn="ctr"/>
                      <a:r>
                        <a:rPr lang="en-US" dirty="0"/>
                        <a:t>GCOL</a:t>
                      </a:r>
                    </a:p>
                  </a:txBody>
                  <a:tcPr/>
                </a:tc>
                <a:tc>
                  <a:txBody>
                    <a:bodyPr/>
                    <a:lstStyle/>
                    <a:p>
                      <a:pPr algn="ctr"/>
                      <a:r>
                        <a:rPr lang="en-US" dirty="0"/>
                        <a:t>Graph coloring</a:t>
                      </a:r>
                    </a:p>
                  </a:txBody>
                  <a:tcPr/>
                </a:tc>
                <a:tc>
                  <a:txBody>
                    <a:bodyPr/>
                    <a:lstStyle/>
                    <a:p>
                      <a:pPr algn="ctr"/>
                      <a:r>
                        <a:rPr lang="en-US" dirty="0"/>
                        <a:t>6</a:t>
                      </a:r>
                    </a:p>
                  </a:txBody>
                  <a:tcPr/>
                </a:tc>
                <a:extLst>
                  <a:ext uri="{0D108BD9-81ED-4DB2-BD59-A6C34878D82A}">
                    <a16:rowId xmlns:a16="http://schemas.microsoft.com/office/drawing/2014/main" val="2114845537"/>
                  </a:ext>
                </a:extLst>
              </a:tr>
              <a:tr h="370840">
                <a:tc>
                  <a:txBody>
                    <a:bodyPr/>
                    <a:lstStyle/>
                    <a:p>
                      <a:pPr algn="ctr"/>
                      <a:r>
                        <a:rPr lang="en-US" dirty="0"/>
                        <a:t>GCON</a:t>
                      </a:r>
                    </a:p>
                  </a:txBody>
                  <a:tcPr/>
                </a:tc>
                <a:tc>
                  <a:txBody>
                    <a:bodyPr/>
                    <a:lstStyle/>
                    <a:p>
                      <a:pPr algn="ctr"/>
                      <a:r>
                        <a:rPr lang="en-US" dirty="0"/>
                        <a:t>Graph connectivity</a:t>
                      </a:r>
                    </a:p>
                  </a:txBody>
                  <a:tcPr/>
                </a:tc>
                <a:tc>
                  <a:txBody>
                    <a:bodyPr/>
                    <a:lstStyle/>
                    <a:p>
                      <a:pPr algn="ctr"/>
                      <a:r>
                        <a:rPr lang="en-US" dirty="0"/>
                        <a:t>5</a:t>
                      </a:r>
                    </a:p>
                  </a:txBody>
                  <a:tcPr/>
                </a:tc>
                <a:extLst>
                  <a:ext uri="{0D108BD9-81ED-4DB2-BD59-A6C34878D82A}">
                    <a16:rowId xmlns:a16="http://schemas.microsoft.com/office/drawing/2014/main" val="1128964689"/>
                  </a:ext>
                </a:extLst>
              </a:tr>
              <a:tr h="370840">
                <a:tc>
                  <a:txBody>
                    <a:bodyPr/>
                    <a:lstStyle/>
                    <a:p>
                      <a:pPr algn="ctr"/>
                      <a:r>
                        <a:rPr lang="en-US" dirty="0"/>
                        <a:t>1DC</a:t>
                      </a:r>
                    </a:p>
                  </a:txBody>
                  <a:tcPr/>
                </a:tc>
                <a:tc>
                  <a:txBody>
                    <a:bodyPr/>
                    <a:lstStyle/>
                    <a:p>
                      <a:pPr algn="ctr"/>
                      <a:r>
                        <a:rPr lang="en-US" dirty="0"/>
                        <a:t>One-dimensional convolution</a:t>
                      </a:r>
                    </a:p>
                  </a:txBody>
                  <a:tcPr/>
                </a:tc>
                <a:tc>
                  <a:txBody>
                    <a:bodyPr/>
                    <a:lstStyle/>
                    <a:p>
                      <a:pPr algn="ctr"/>
                      <a:r>
                        <a:rPr lang="en-US" dirty="0"/>
                        <a:t>1</a:t>
                      </a:r>
                    </a:p>
                  </a:txBody>
                  <a:tcPr/>
                </a:tc>
                <a:extLst>
                  <a:ext uri="{0D108BD9-81ED-4DB2-BD59-A6C34878D82A}">
                    <a16:rowId xmlns:a16="http://schemas.microsoft.com/office/drawing/2014/main" val="4001064721"/>
                  </a:ext>
                </a:extLst>
              </a:tr>
              <a:tr h="370840">
                <a:tc>
                  <a:txBody>
                    <a:bodyPr/>
                    <a:lstStyle/>
                    <a:p>
                      <a:pPr algn="ctr"/>
                      <a:r>
                        <a:rPr lang="en-US" dirty="0"/>
                        <a:t>UTS</a:t>
                      </a:r>
                    </a:p>
                  </a:txBody>
                  <a:tcPr/>
                </a:tc>
                <a:tc>
                  <a:txBody>
                    <a:bodyPr/>
                    <a:lstStyle/>
                    <a:p>
                      <a:pPr algn="ctr"/>
                      <a:r>
                        <a:rPr lang="en-US" dirty="0"/>
                        <a:t>Unbalanced tree search</a:t>
                      </a:r>
                    </a:p>
                  </a:txBody>
                  <a:tcPr/>
                </a:tc>
                <a:tc>
                  <a:txBody>
                    <a:bodyPr/>
                    <a:lstStyle/>
                    <a:p>
                      <a:pPr algn="ctr"/>
                      <a:r>
                        <a:rPr lang="en-US" dirty="0"/>
                        <a:t>6</a:t>
                      </a:r>
                    </a:p>
                  </a:txBody>
                  <a:tcPr/>
                </a:tc>
                <a:extLst>
                  <a:ext uri="{0D108BD9-81ED-4DB2-BD59-A6C34878D82A}">
                    <a16:rowId xmlns:a16="http://schemas.microsoft.com/office/drawing/2014/main" val="1404681823"/>
                  </a:ext>
                </a:extLst>
              </a:tr>
              <a:tr h="370840">
                <a:tc>
                  <a:txBody>
                    <a:bodyPr/>
                    <a:lstStyle/>
                    <a:p>
                      <a:pPr algn="ctr"/>
                      <a:endParaRPr lang="en-US" dirty="0"/>
                    </a:p>
                  </a:txBody>
                  <a:tcPr/>
                </a:tc>
                <a:tc>
                  <a:txBody>
                    <a:bodyPr/>
                    <a:lstStyle/>
                    <a:p>
                      <a:pPr algn="ctr"/>
                      <a:r>
                        <a:rPr lang="en-US" b="1" dirty="0"/>
                        <a:t>Total</a:t>
                      </a:r>
                    </a:p>
                  </a:txBody>
                  <a:tcPr/>
                </a:tc>
                <a:tc>
                  <a:txBody>
                    <a:bodyPr/>
                    <a:lstStyle/>
                    <a:p>
                      <a:pPr algn="ctr"/>
                      <a:r>
                        <a:rPr lang="en-US" b="1" dirty="0"/>
                        <a:t>26</a:t>
                      </a:r>
                    </a:p>
                  </a:txBody>
                  <a:tcPr/>
                </a:tc>
                <a:extLst>
                  <a:ext uri="{0D108BD9-81ED-4DB2-BD59-A6C34878D82A}">
                    <a16:rowId xmlns:a16="http://schemas.microsoft.com/office/drawing/2014/main" val="1197670611"/>
                  </a:ext>
                </a:extLst>
              </a:tr>
            </a:tbl>
          </a:graphicData>
        </a:graphic>
      </p:graphicFrame>
      <p:graphicFrame>
        <p:nvGraphicFramePr>
          <p:cNvPr id="3" name="Table 3">
            <a:extLst>
              <a:ext uri="{FF2B5EF4-FFF2-40B4-BE49-F238E27FC236}">
                <a16:creationId xmlns:a16="http://schemas.microsoft.com/office/drawing/2014/main" id="{A3187456-8BC8-45D1-A886-54EF29AEDC6B}"/>
              </a:ext>
            </a:extLst>
          </p:cNvPr>
          <p:cNvGraphicFramePr>
            <a:graphicFrameLocks noGrp="1"/>
          </p:cNvGraphicFramePr>
          <p:nvPr>
            <p:extLst>
              <p:ext uri="{D42A27DB-BD31-4B8C-83A1-F6EECF244321}">
                <p14:modId xmlns:p14="http://schemas.microsoft.com/office/powerpoint/2010/main" val="3955047614"/>
              </p:ext>
            </p:extLst>
          </p:nvPr>
        </p:nvGraphicFramePr>
        <p:xfrm>
          <a:off x="6778171" y="2105539"/>
          <a:ext cx="4412343" cy="2123440"/>
        </p:xfrm>
        <a:graphic>
          <a:graphicData uri="http://schemas.openxmlformats.org/drawingml/2006/table">
            <a:tbl>
              <a:tblPr firstRow="1" bandRow="1">
                <a:tableStyleId>{5C22544A-7EE6-4342-B048-85BDC9FD1C3A}</a:tableStyleId>
              </a:tblPr>
              <a:tblGrid>
                <a:gridCol w="2343840">
                  <a:extLst>
                    <a:ext uri="{9D8B030D-6E8A-4147-A177-3AD203B41FA5}">
                      <a16:colId xmlns:a16="http://schemas.microsoft.com/office/drawing/2014/main" val="2430594998"/>
                    </a:ext>
                  </a:extLst>
                </a:gridCol>
                <a:gridCol w="762218">
                  <a:extLst>
                    <a:ext uri="{9D8B030D-6E8A-4147-A177-3AD203B41FA5}">
                      <a16:colId xmlns:a16="http://schemas.microsoft.com/office/drawing/2014/main" val="1231421332"/>
                    </a:ext>
                  </a:extLst>
                </a:gridCol>
                <a:gridCol w="1306285">
                  <a:extLst>
                    <a:ext uri="{9D8B030D-6E8A-4147-A177-3AD203B41FA5}">
                      <a16:colId xmlns:a16="http://schemas.microsoft.com/office/drawing/2014/main" val="4090760190"/>
                    </a:ext>
                  </a:extLst>
                </a:gridCol>
              </a:tblGrid>
              <a:tr h="370840">
                <a:tc>
                  <a:txBody>
                    <a:bodyPr/>
                    <a:lstStyle/>
                    <a:p>
                      <a:pPr algn="ctr"/>
                      <a:r>
                        <a:rPr lang="en-US" dirty="0"/>
                        <a:t>Synchronization type</a:t>
                      </a:r>
                      <a:endParaRPr lang="en-US" b="1" dirty="0"/>
                    </a:p>
                  </a:txBody>
                  <a:tcPr anchor="ctr"/>
                </a:tc>
                <a:tc>
                  <a:txBody>
                    <a:bodyPr/>
                    <a:lstStyle/>
                    <a:p>
                      <a:pPr algn="ctr"/>
                      <a:r>
                        <a:rPr lang="en-US" dirty="0" err="1"/>
                        <a:t>Racey</a:t>
                      </a:r>
                      <a:r>
                        <a:rPr lang="en-US" dirty="0"/>
                        <a:t> tests</a:t>
                      </a:r>
                      <a:endParaRPr lang="en-US" b="1" dirty="0"/>
                    </a:p>
                  </a:txBody>
                  <a:tcPr anchor="ctr"/>
                </a:tc>
                <a:tc>
                  <a:txBody>
                    <a:bodyPr/>
                    <a:lstStyle/>
                    <a:p>
                      <a:pPr algn="ctr"/>
                      <a:r>
                        <a:rPr lang="en-US" dirty="0"/>
                        <a:t>Non-</a:t>
                      </a:r>
                      <a:r>
                        <a:rPr lang="en-US" dirty="0" err="1"/>
                        <a:t>racey</a:t>
                      </a:r>
                      <a:r>
                        <a:rPr lang="en-US" dirty="0"/>
                        <a:t> tests</a:t>
                      </a:r>
                      <a:endParaRPr lang="en-US" b="1" dirty="0"/>
                    </a:p>
                  </a:txBody>
                  <a:tcPr anchor="ctr"/>
                </a:tc>
                <a:extLst>
                  <a:ext uri="{0D108BD9-81ED-4DB2-BD59-A6C34878D82A}">
                    <a16:rowId xmlns:a16="http://schemas.microsoft.com/office/drawing/2014/main" val="3290599565"/>
                  </a:ext>
                </a:extLst>
              </a:tr>
              <a:tr h="370840">
                <a:tc>
                  <a:txBody>
                    <a:bodyPr/>
                    <a:lstStyle/>
                    <a:p>
                      <a:pPr algn="ctr"/>
                      <a:r>
                        <a:rPr lang="en-US" dirty="0"/>
                        <a:t>Fence</a:t>
                      </a:r>
                    </a:p>
                  </a:txBody>
                  <a:tcPr/>
                </a:tc>
                <a:tc>
                  <a:txBody>
                    <a:bodyPr/>
                    <a:lstStyle/>
                    <a:p>
                      <a:pPr algn="ctr"/>
                      <a:r>
                        <a:rPr lang="en-US" dirty="0"/>
                        <a:t>2</a:t>
                      </a:r>
                    </a:p>
                  </a:txBody>
                  <a:tcPr/>
                </a:tc>
                <a:tc>
                  <a:txBody>
                    <a:bodyPr/>
                    <a:lstStyle/>
                    <a:p>
                      <a:pPr algn="ctr"/>
                      <a:r>
                        <a:rPr lang="en-US" dirty="0"/>
                        <a:t>4</a:t>
                      </a:r>
                    </a:p>
                  </a:txBody>
                  <a:tcPr/>
                </a:tc>
                <a:extLst>
                  <a:ext uri="{0D108BD9-81ED-4DB2-BD59-A6C34878D82A}">
                    <a16:rowId xmlns:a16="http://schemas.microsoft.com/office/drawing/2014/main" val="406061293"/>
                  </a:ext>
                </a:extLst>
              </a:tr>
              <a:tr h="370840">
                <a:tc>
                  <a:txBody>
                    <a:bodyPr/>
                    <a:lstStyle/>
                    <a:p>
                      <a:pPr algn="ctr"/>
                      <a:r>
                        <a:rPr lang="en-US" dirty="0"/>
                        <a:t>Atomics</a:t>
                      </a:r>
                    </a:p>
                  </a:txBody>
                  <a:tcPr/>
                </a:tc>
                <a:tc>
                  <a:txBody>
                    <a:bodyPr/>
                    <a:lstStyle/>
                    <a:p>
                      <a:pPr algn="ctr"/>
                      <a:r>
                        <a:rPr lang="en-US" dirty="0"/>
                        <a:t>4</a:t>
                      </a:r>
                    </a:p>
                  </a:txBody>
                  <a:tcPr/>
                </a:tc>
                <a:tc>
                  <a:txBody>
                    <a:bodyPr/>
                    <a:lstStyle/>
                    <a:p>
                      <a:pPr algn="ctr"/>
                      <a:r>
                        <a:rPr lang="en-US" dirty="0"/>
                        <a:t>5</a:t>
                      </a:r>
                    </a:p>
                  </a:txBody>
                  <a:tcPr/>
                </a:tc>
                <a:extLst>
                  <a:ext uri="{0D108BD9-81ED-4DB2-BD59-A6C34878D82A}">
                    <a16:rowId xmlns:a16="http://schemas.microsoft.com/office/drawing/2014/main" val="3692416400"/>
                  </a:ext>
                </a:extLst>
              </a:tr>
              <a:tr h="370840">
                <a:tc>
                  <a:txBody>
                    <a:bodyPr/>
                    <a:lstStyle/>
                    <a:p>
                      <a:pPr algn="ctr"/>
                      <a:r>
                        <a:rPr lang="en-US" dirty="0"/>
                        <a:t>Lock/unlock</a:t>
                      </a:r>
                    </a:p>
                  </a:txBody>
                  <a:tcPr/>
                </a:tc>
                <a:tc>
                  <a:txBody>
                    <a:bodyPr/>
                    <a:lstStyle/>
                    <a:p>
                      <a:pPr algn="ctr"/>
                      <a:r>
                        <a:rPr lang="en-US" dirty="0"/>
                        <a:t>12</a:t>
                      </a:r>
                    </a:p>
                  </a:txBody>
                  <a:tcPr/>
                </a:tc>
                <a:tc>
                  <a:txBody>
                    <a:bodyPr/>
                    <a:lstStyle/>
                    <a:p>
                      <a:pPr algn="ctr"/>
                      <a:r>
                        <a:rPr lang="en-US" dirty="0"/>
                        <a:t>5</a:t>
                      </a:r>
                    </a:p>
                  </a:txBody>
                  <a:tcPr/>
                </a:tc>
                <a:extLst>
                  <a:ext uri="{0D108BD9-81ED-4DB2-BD59-A6C34878D82A}">
                    <a16:rowId xmlns:a16="http://schemas.microsoft.com/office/drawing/2014/main" val="917295495"/>
                  </a:ext>
                </a:extLst>
              </a:tr>
              <a:tr h="370840">
                <a:tc>
                  <a:txBody>
                    <a:bodyPr/>
                    <a:lstStyle/>
                    <a:p>
                      <a:pPr algn="ctr"/>
                      <a:r>
                        <a:rPr lang="en-US" b="1" dirty="0"/>
                        <a:t>Total</a:t>
                      </a:r>
                    </a:p>
                  </a:txBody>
                  <a:tcPr/>
                </a:tc>
                <a:tc>
                  <a:txBody>
                    <a:bodyPr/>
                    <a:lstStyle/>
                    <a:p>
                      <a:pPr algn="ctr"/>
                      <a:r>
                        <a:rPr lang="en-US" b="1" dirty="0"/>
                        <a:t>18</a:t>
                      </a:r>
                    </a:p>
                  </a:txBody>
                  <a:tcPr/>
                </a:tc>
                <a:tc>
                  <a:txBody>
                    <a:bodyPr/>
                    <a:lstStyle/>
                    <a:p>
                      <a:pPr algn="ctr"/>
                      <a:r>
                        <a:rPr lang="en-US" b="1" dirty="0"/>
                        <a:t>14</a:t>
                      </a:r>
                    </a:p>
                  </a:txBody>
                  <a:tcPr/>
                </a:tc>
                <a:extLst>
                  <a:ext uri="{0D108BD9-81ED-4DB2-BD59-A6C34878D82A}">
                    <a16:rowId xmlns:a16="http://schemas.microsoft.com/office/drawing/2014/main" val="1819685299"/>
                  </a:ext>
                </a:extLst>
              </a:tr>
            </a:tbl>
          </a:graphicData>
        </a:graphic>
      </p:graphicFrame>
      <p:sp>
        <p:nvSpPr>
          <p:cNvPr id="5" name="TextBox 4">
            <a:extLst>
              <a:ext uri="{FF2B5EF4-FFF2-40B4-BE49-F238E27FC236}">
                <a16:creationId xmlns:a16="http://schemas.microsoft.com/office/drawing/2014/main" id="{04AAB3D2-B0A8-4AD6-94AC-A1DDA523EB07}"/>
              </a:ext>
            </a:extLst>
          </p:cNvPr>
          <p:cNvSpPr txBox="1"/>
          <p:nvPr/>
        </p:nvSpPr>
        <p:spPr>
          <a:xfrm>
            <a:off x="1422403" y="1582319"/>
            <a:ext cx="3991429" cy="523220"/>
          </a:xfrm>
          <a:prstGeom prst="rect">
            <a:avLst/>
          </a:prstGeom>
          <a:noFill/>
        </p:spPr>
        <p:txBody>
          <a:bodyPr wrap="square" rtlCol="0">
            <a:spAutoFit/>
          </a:bodyPr>
          <a:lstStyle/>
          <a:p>
            <a:pPr algn="ctr"/>
            <a:r>
              <a:rPr lang="en-US" sz="2800" dirty="0">
                <a:solidFill>
                  <a:srgbClr val="000088"/>
                </a:solidFill>
              </a:rPr>
              <a:t>Applications</a:t>
            </a:r>
          </a:p>
        </p:txBody>
      </p:sp>
      <p:sp>
        <p:nvSpPr>
          <p:cNvPr id="8" name="TextBox 7">
            <a:extLst>
              <a:ext uri="{FF2B5EF4-FFF2-40B4-BE49-F238E27FC236}">
                <a16:creationId xmlns:a16="http://schemas.microsoft.com/office/drawing/2014/main" id="{ECD97646-EEAF-4282-A58D-BBFFC01703B6}"/>
              </a:ext>
            </a:extLst>
          </p:cNvPr>
          <p:cNvSpPr txBox="1"/>
          <p:nvPr/>
        </p:nvSpPr>
        <p:spPr>
          <a:xfrm>
            <a:off x="6988625" y="1582319"/>
            <a:ext cx="3991429" cy="523220"/>
          </a:xfrm>
          <a:prstGeom prst="rect">
            <a:avLst/>
          </a:prstGeom>
          <a:noFill/>
        </p:spPr>
        <p:txBody>
          <a:bodyPr wrap="square" rtlCol="0">
            <a:spAutoFit/>
          </a:bodyPr>
          <a:lstStyle/>
          <a:p>
            <a:pPr algn="ctr"/>
            <a:r>
              <a:rPr lang="en-US" sz="2800" dirty="0">
                <a:solidFill>
                  <a:srgbClr val="000088"/>
                </a:solidFill>
              </a:rPr>
              <a:t>Microbenchmarks</a:t>
            </a:r>
          </a:p>
        </p:txBody>
      </p:sp>
    </p:spTree>
    <p:extLst>
      <p:ext uri="{BB962C8B-B14F-4D97-AF65-F5344CB8AC3E}">
        <p14:creationId xmlns:p14="http://schemas.microsoft.com/office/powerpoint/2010/main" val="2539912365"/>
      </p:ext>
    </p:extLst>
  </p:cSld>
  <p:clrMapOvr>
    <a:masterClrMapping/>
  </p:clrMapOvr>
  <mc:AlternateContent xmlns:mc="http://schemas.openxmlformats.org/markup-compatibility/2006" xmlns:p14="http://schemas.microsoft.com/office/powerpoint/2010/main">
    <mc:Choice Requires="p14">
      <p:transition spd="slow" p14:dur="2000" advTm="15253"/>
    </mc:Choice>
    <mc:Fallback xmlns="">
      <p:transition spd="slow" advTm="1525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050C-34D7-43A7-BD81-4857A881421D}"/>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Outline</a:t>
            </a:r>
          </a:p>
        </p:txBody>
      </p:sp>
      <p:grpSp>
        <p:nvGrpSpPr>
          <p:cNvPr id="5" name="Group 4">
            <a:extLst>
              <a:ext uri="{FF2B5EF4-FFF2-40B4-BE49-F238E27FC236}">
                <a16:creationId xmlns:a16="http://schemas.microsoft.com/office/drawing/2014/main" id="{C396E7A3-0075-43F2-A365-5EB060A02AB4}"/>
              </a:ext>
            </a:extLst>
          </p:cNvPr>
          <p:cNvGrpSpPr/>
          <p:nvPr/>
        </p:nvGrpSpPr>
        <p:grpSpPr>
          <a:xfrm>
            <a:off x="838200" y="1964928"/>
            <a:ext cx="10515600" cy="3720399"/>
            <a:chOff x="838200" y="1964928"/>
            <a:chExt cx="10515600" cy="3720399"/>
          </a:xfrm>
        </p:grpSpPr>
        <p:sp>
          <p:nvSpPr>
            <p:cNvPr id="7" name="Freeform: Shape 6">
              <a:extLst>
                <a:ext uri="{FF2B5EF4-FFF2-40B4-BE49-F238E27FC236}">
                  <a16:creationId xmlns:a16="http://schemas.microsoft.com/office/drawing/2014/main" id="{C28AE82D-0A34-47C8-8906-5B3BD6444747}"/>
                </a:ext>
              </a:extLst>
            </p:cNvPr>
            <p:cNvSpPr/>
            <p:nvPr/>
          </p:nvSpPr>
          <p:spPr>
            <a:xfrm>
              <a:off x="838200" y="1964928"/>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flip="none" rotWithShape="1">
              <a:gsLst>
                <a:gs pos="100000">
                  <a:srgbClr val="000088"/>
                </a:gs>
                <a:gs pos="2000">
                  <a:schemeClr val="tx2">
                    <a:lumMod val="20000"/>
                    <a:lumOff val="80000"/>
                  </a:schemeClr>
                </a:gs>
                <a:gs pos="21000">
                  <a:schemeClr val="accent1">
                    <a:lumMod val="45000"/>
                    <a:lumOff val="55000"/>
                  </a:schemeClr>
                </a:gs>
                <a:gs pos="51000">
                  <a:srgbClr val="000088"/>
                </a:gs>
              </a:gsLst>
              <a:lin ang="10800000" scaled="1"/>
              <a:tileRect/>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a:t>Background and Scoped races</a:t>
              </a:r>
            </a:p>
          </p:txBody>
        </p:sp>
        <p:sp>
          <p:nvSpPr>
            <p:cNvPr id="8" name="Freeform: Shape 7">
              <a:extLst>
                <a:ext uri="{FF2B5EF4-FFF2-40B4-BE49-F238E27FC236}">
                  <a16:creationId xmlns:a16="http://schemas.microsoft.com/office/drawing/2014/main" id="{C8CD469E-C6F3-479A-8BE4-63AEC098C649}"/>
                </a:ext>
              </a:extLst>
            </p:cNvPr>
            <p:cNvSpPr/>
            <p:nvPr/>
          </p:nvSpPr>
          <p:spPr>
            <a:xfrm>
              <a:off x="838200" y="3012154"/>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rotWithShape="0">
              <a:gsLst>
                <a:gs pos="100000">
                  <a:srgbClr val="000088"/>
                </a:gs>
                <a:gs pos="0">
                  <a:schemeClr val="tx2">
                    <a:lumMod val="20000"/>
                    <a:lumOff val="80000"/>
                  </a:schemeClr>
                </a:gs>
                <a:gs pos="21000">
                  <a:schemeClr val="accent1">
                    <a:lumMod val="45000"/>
                    <a:lumOff val="55000"/>
                  </a:schemeClr>
                </a:gs>
                <a:gs pos="49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err="1"/>
                <a:t>ScoRD</a:t>
              </a:r>
              <a:r>
                <a:rPr lang="en-US" sz="3600" kern="1200" dirty="0"/>
                <a:t>: Hardware-based Scoped Race detection</a:t>
              </a:r>
            </a:p>
          </p:txBody>
        </p:sp>
        <p:sp>
          <p:nvSpPr>
            <p:cNvPr id="9" name="Freeform: Shape 8">
              <a:extLst>
                <a:ext uri="{FF2B5EF4-FFF2-40B4-BE49-F238E27FC236}">
                  <a16:creationId xmlns:a16="http://schemas.microsoft.com/office/drawing/2014/main" id="{60DEA7CF-7A76-45FE-9E7A-BDAF2CE3F6B3}"/>
                </a:ext>
              </a:extLst>
            </p:cNvPr>
            <p:cNvSpPr/>
            <p:nvPr/>
          </p:nvSpPr>
          <p:spPr>
            <a:xfrm>
              <a:off x="838200" y="4010573"/>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rotWithShape="0">
              <a:gsLst>
                <a:gs pos="100000">
                  <a:srgbClr val="000088"/>
                </a:gs>
                <a:gs pos="4000">
                  <a:schemeClr val="tx2">
                    <a:lumMod val="20000"/>
                    <a:lumOff val="80000"/>
                  </a:schemeClr>
                </a:gs>
                <a:gs pos="19000">
                  <a:schemeClr val="accent1">
                    <a:lumMod val="45000"/>
                    <a:lumOff val="55000"/>
                  </a:schemeClr>
                </a:gs>
                <a:gs pos="38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err="1"/>
                <a:t>ScoR</a:t>
              </a:r>
              <a:r>
                <a:rPr lang="en-US" sz="3600" kern="1200" dirty="0"/>
                <a:t>: Benchmark suite with scoped synchronization</a:t>
              </a:r>
            </a:p>
          </p:txBody>
        </p:sp>
        <p:sp>
          <p:nvSpPr>
            <p:cNvPr id="10" name="Freeform: Shape 9">
              <a:extLst>
                <a:ext uri="{FF2B5EF4-FFF2-40B4-BE49-F238E27FC236}">
                  <a16:creationId xmlns:a16="http://schemas.microsoft.com/office/drawing/2014/main" id="{9016F1AC-396E-493E-A3F6-EDAFE818BA27}"/>
                </a:ext>
              </a:extLst>
            </p:cNvPr>
            <p:cNvSpPr/>
            <p:nvPr/>
          </p:nvSpPr>
          <p:spPr>
            <a:xfrm>
              <a:off x="838200" y="5108895"/>
              <a:ext cx="10515600" cy="576432"/>
            </a:xfrm>
            <a:custGeom>
              <a:avLst/>
              <a:gdLst>
                <a:gd name="connsiteX0" fmla="*/ 0 w 10515600"/>
                <a:gd name="connsiteY0" fmla="*/ 96074 h 576432"/>
                <a:gd name="connsiteX1" fmla="*/ 96074 w 10515600"/>
                <a:gd name="connsiteY1" fmla="*/ 0 h 576432"/>
                <a:gd name="connsiteX2" fmla="*/ 10419526 w 10515600"/>
                <a:gd name="connsiteY2" fmla="*/ 0 h 576432"/>
                <a:gd name="connsiteX3" fmla="*/ 10515600 w 10515600"/>
                <a:gd name="connsiteY3" fmla="*/ 96074 h 576432"/>
                <a:gd name="connsiteX4" fmla="*/ 10515600 w 10515600"/>
                <a:gd name="connsiteY4" fmla="*/ 480358 h 576432"/>
                <a:gd name="connsiteX5" fmla="*/ 10419526 w 10515600"/>
                <a:gd name="connsiteY5" fmla="*/ 576432 h 576432"/>
                <a:gd name="connsiteX6" fmla="*/ 96074 w 10515600"/>
                <a:gd name="connsiteY6" fmla="*/ 576432 h 576432"/>
                <a:gd name="connsiteX7" fmla="*/ 0 w 10515600"/>
                <a:gd name="connsiteY7" fmla="*/ 480358 h 576432"/>
                <a:gd name="connsiteX8" fmla="*/ 0 w 10515600"/>
                <a:gd name="connsiteY8" fmla="*/ 96074 h 57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576432">
                  <a:moveTo>
                    <a:pt x="0" y="96074"/>
                  </a:moveTo>
                  <a:cubicBezTo>
                    <a:pt x="0" y="43014"/>
                    <a:pt x="43014" y="0"/>
                    <a:pt x="96074" y="0"/>
                  </a:cubicBezTo>
                  <a:lnTo>
                    <a:pt x="10419526" y="0"/>
                  </a:lnTo>
                  <a:cubicBezTo>
                    <a:pt x="10472586" y="0"/>
                    <a:pt x="10515600" y="43014"/>
                    <a:pt x="10515600" y="96074"/>
                  </a:cubicBezTo>
                  <a:lnTo>
                    <a:pt x="10515600" y="480358"/>
                  </a:lnTo>
                  <a:cubicBezTo>
                    <a:pt x="10515600" y="533418"/>
                    <a:pt x="10472586" y="576432"/>
                    <a:pt x="10419526" y="576432"/>
                  </a:cubicBezTo>
                  <a:lnTo>
                    <a:pt x="96074" y="576432"/>
                  </a:lnTo>
                  <a:cubicBezTo>
                    <a:pt x="43014" y="576432"/>
                    <a:pt x="0" y="533418"/>
                    <a:pt x="0" y="480358"/>
                  </a:cubicBezTo>
                  <a:lnTo>
                    <a:pt x="0" y="96074"/>
                  </a:lnTo>
                  <a:close/>
                </a:path>
              </a:pathLst>
            </a:custGeom>
            <a:gradFill rotWithShape="0">
              <a:gsLst>
                <a:gs pos="100000">
                  <a:srgbClr val="000088"/>
                </a:gs>
                <a:gs pos="2000">
                  <a:schemeClr val="tx2">
                    <a:lumMod val="20000"/>
                    <a:lumOff val="80000"/>
                  </a:schemeClr>
                </a:gs>
                <a:gs pos="31000">
                  <a:schemeClr val="accent1">
                    <a:lumMod val="45000"/>
                    <a:lumOff val="55000"/>
                  </a:schemeClr>
                </a:gs>
                <a:gs pos="57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5299" tIns="165299" rIns="165299" bIns="165299" numCol="1" spcCol="1270" anchor="ctr" anchorCtr="0">
              <a:noAutofit/>
            </a:bodyPr>
            <a:lstStyle/>
            <a:p>
              <a:pPr marL="0" lvl="0" indent="0" algn="l" defTabSz="1600200">
                <a:lnSpc>
                  <a:spcPct val="90000"/>
                </a:lnSpc>
                <a:spcBef>
                  <a:spcPct val="0"/>
                </a:spcBef>
                <a:spcAft>
                  <a:spcPct val="35000"/>
                </a:spcAft>
                <a:buNone/>
              </a:pPr>
              <a:r>
                <a:rPr lang="en-US" sz="3600" kern="1200" dirty="0"/>
                <a:t>Evaluation and results</a:t>
              </a:r>
            </a:p>
          </p:txBody>
        </p:sp>
      </p:grpSp>
      <p:sp>
        <p:nvSpPr>
          <p:cNvPr id="3" name="Arrow: Right 2">
            <a:extLst>
              <a:ext uri="{FF2B5EF4-FFF2-40B4-BE49-F238E27FC236}">
                <a16:creationId xmlns:a16="http://schemas.microsoft.com/office/drawing/2014/main" id="{9CA38F10-9F72-41ED-AA56-C0E271CC0981}"/>
              </a:ext>
            </a:extLst>
          </p:cNvPr>
          <p:cNvSpPr/>
          <p:nvPr/>
        </p:nvSpPr>
        <p:spPr>
          <a:xfrm>
            <a:off x="92365" y="5173113"/>
            <a:ext cx="653472" cy="447996"/>
          </a:xfrm>
          <a:prstGeom prst="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ABE387-BE65-4A37-8B25-1D7473CABEF4}"/>
              </a:ext>
            </a:extLst>
          </p:cNvPr>
          <p:cNvSpPr/>
          <p:nvPr/>
        </p:nvSpPr>
        <p:spPr>
          <a:xfrm>
            <a:off x="600075" y="1762125"/>
            <a:ext cx="11001375" cy="2994602"/>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196372"/>
      </p:ext>
    </p:extLst>
  </p:cSld>
  <p:clrMapOvr>
    <a:masterClrMapping/>
  </p:clrMapOvr>
  <mc:AlternateContent xmlns:mc="http://schemas.openxmlformats.org/markup-compatibility/2006" xmlns:p14="http://schemas.microsoft.com/office/powerpoint/2010/main">
    <mc:Choice Requires="p14">
      <p:transition spd="slow" p14:dur="2000" advTm="4166"/>
    </mc:Choice>
    <mc:Fallback xmlns="">
      <p:transition spd="slow" advTm="4166"/>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DD5C-A067-4F36-958D-D2C327004DB0}"/>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Methodology</a:t>
            </a:r>
          </a:p>
        </p:txBody>
      </p:sp>
      <p:sp>
        <p:nvSpPr>
          <p:cNvPr id="4" name="Content Placeholder 3">
            <a:extLst>
              <a:ext uri="{FF2B5EF4-FFF2-40B4-BE49-F238E27FC236}">
                <a16:creationId xmlns:a16="http://schemas.microsoft.com/office/drawing/2014/main" id="{1C828FD8-2BCD-43B4-B8FF-5D995DBA9EEE}"/>
              </a:ext>
            </a:extLst>
          </p:cNvPr>
          <p:cNvSpPr>
            <a:spLocks noGrp="1"/>
          </p:cNvSpPr>
          <p:nvPr>
            <p:ph idx="1"/>
          </p:nvPr>
        </p:nvSpPr>
        <p:spPr/>
        <p:txBody>
          <a:bodyPr/>
          <a:lstStyle/>
          <a:p>
            <a:r>
              <a:rPr lang="en-US" dirty="0"/>
              <a:t>Uses GPGPU-Sim for simulation</a:t>
            </a:r>
          </a:p>
          <a:p>
            <a:r>
              <a:rPr lang="en-US" dirty="0"/>
              <a:t>Code is compiled using CUDA 8.0 and PTX 5.0</a:t>
            </a:r>
          </a:p>
        </p:txBody>
      </p:sp>
      <p:graphicFrame>
        <p:nvGraphicFramePr>
          <p:cNvPr id="3" name="Table 4">
            <a:extLst>
              <a:ext uri="{FF2B5EF4-FFF2-40B4-BE49-F238E27FC236}">
                <a16:creationId xmlns:a16="http://schemas.microsoft.com/office/drawing/2014/main" id="{3A26AA1E-3615-4980-B717-EBD70183C00B}"/>
              </a:ext>
            </a:extLst>
          </p:cNvPr>
          <p:cNvGraphicFramePr>
            <a:graphicFrameLocks noGrp="1"/>
          </p:cNvGraphicFramePr>
          <p:nvPr>
            <p:extLst>
              <p:ext uri="{D42A27DB-BD31-4B8C-83A1-F6EECF244321}">
                <p14:modId xmlns:p14="http://schemas.microsoft.com/office/powerpoint/2010/main" val="2605656457"/>
              </p:ext>
            </p:extLst>
          </p:nvPr>
        </p:nvGraphicFramePr>
        <p:xfrm>
          <a:off x="2438739" y="3146512"/>
          <a:ext cx="7314522" cy="2839720"/>
        </p:xfrm>
        <a:graphic>
          <a:graphicData uri="http://schemas.openxmlformats.org/drawingml/2006/table">
            <a:tbl>
              <a:tblPr bandRow="1">
                <a:tableStyleId>{5C22544A-7EE6-4342-B048-85BDC9FD1C3A}</a:tableStyleId>
              </a:tblPr>
              <a:tblGrid>
                <a:gridCol w="1799772">
                  <a:extLst>
                    <a:ext uri="{9D8B030D-6E8A-4147-A177-3AD203B41FA5}">
                      <a16:colId xmlns:a16="http://schemas.microsoft.com/office/drawing/2014/main" val="3824891645"/>
                    </a:ext>
                  </a:extLst>
                </a:gridCol>
                <a:gridCol w="1886857">
                  <a:extLst>
                    <a:ext uri="{9D8B030D-6E8A-4147-A177-3AD203B41FA5}">
                      <a16:colId xmlns:a16="http://schemas.microsoft.com/office/drawing/2014/main" val="672843140"/>
                    </a:ext>
                  </a:extLst>
                </a:gridCol>
                <a:gridCol w="1959429">
                  <a:extLst>
                    <a:ext uri="{9D8B030D-6E8A-4147-A177-3AD203B41FA5}">
                      <a16:colId xmlns:a16="http://schemas.microsoft.com/office/drawing/2014/main" val="2721083778"/>
                    </a:ext>
                  </a:extLst>
                </a:gridCol>
                <a:gridCol w="1668464">
                  <a:extLst>
                    <a:ext uri="{9D8B030D-6E8A-4147-A177-3AD203B41FA5}">
                      <a16:colId xmlns:a16="http://schemas.microsoft.com/office/drawing/2014/main" val="1596480203"/>
                    </a:ext>
                  </a:extLst>
                </a:gridCol>
              </a:tblGrid>
              <a:tr h="370840">
                <a:tc>
                  <a:txBody>
                    <a:bodyPr/>
                    <a:lstStyle/>
                    <a:p>
                      <a:pPr algn="ctr"/>
                      <a:r>
                        <a:rPr lang="en-US" dirty="0"/>
                        <a:t>Number of SMs</a:t>
                      </a:r>
                    </a:p>
                  </a:txBody>
                  <a:tcPr anchor="ctr"/>
                </a:tc>
                <a:tc>
                  <a:txBody>
                    <a:bodyPr/>
                    <a:lstStyle/>
                    <a:p>
                      <a:pPr algn="ctr"/>
                      <a:r>
                        <a:rPr lang="en-US" dirty="0"/>
                        <a:t>15</a:t>
                      </a:r>
                    </a:p>
                  </a:txBody>
                  <a:tcPr anchor="ctr"/>
                </a:tc>
                <a:tc>
                  <a:txBody>
                    <a:bodyPr/>
                    <a:lstStyle/>
                    <a:p>
                      <a:pPr algn="ctr"/>
                      <a:r>
                        <a:rPr lang="en-US" dirty="0"/>
                        <a:t>Threads per warp</a:t>
                      </a:r>
                    </a:p>
                  </a:txBody>
                  <a:tcPr anchor="ctr"/>
                </a:tc>
                <a:tc>
                  <a:txBody>
                    <a:bodyPr/>
                    <a:lstStyle/>
                    <a:p>
                      <a:pPr algn="ctr"/>
                      <a:r>
                        <a:rPr lang="en-US" dirty="0"/>
                        <a:t>32</a:t>
                      </a:r>
                    </a:p>
                  </a:txBody>
                  <a:tcPr anchor="ctr"/>
                </a:tc>
                <a:extLst>
                  <a:ext uri="{0D108BD9-81ED-4DB2-BD59-A6C34878D82A}">
                    <a16:rowId xmlns:a16="http://schemas.microsoft.com/office/drawing/2014/main" val="2526413916"/>
                  </a:ext>
                </a:extLst>
              </a:tr>
              <a:tr h="370840">
                <a:tc>
                  <a:txBody>
                    <a:bodyPr/>
                    <a:lstStyle/>
                    <a:p>
                      <a:pPr algn="ctr"/>
                      <a:r>
                        <a:rPr lang="en-US" dirty="0"/>
                        <a:t>Max. threads </a:t>
                      </a:r>
                    </a:p>
                    <a:p>
                      <a:pPr algn="ctr"/>
                      <a:r>
                        <a:rPr lang="en-US" dirty="0"/>
                        <a:t>per block</a:t>
                      </a:r>
                    </a:p>
                  </a:txBody>
                  <a:tcPr anchor="ctr"/>
                </a:tc>
                <a:tc>
                  <a:txBody>
                    <a:bodyPr/>
                    <a:lstStyle/>
                    <a:p>
                      <a:pPr algn="ctr"/>
                      <a:r>
                        <a:rPr lang="en-US" dirty="0"/>
                        <a:t>1024</a:t>
                      </a:r>
                    </a:p>
                  </a:txBody>
                  <a:tcPr anchor="ctr"/>
                </a:tc>
                <a:tc>
                  <a:txBody>
                    <a:bodyPr/>
                    <a:lstStyle/>
                    <a:p>
                      <a:pPr algn="ctr"/>
                      <a:r>
                        <a:rPr lang="en-US" dirty="0"/>
                        <a:t>Max. warps </a:t>
                      </a:r>
                    </a:p>
                    <a:p>
                      <a:pPr algn="ctr"/>
                      <a:r>
                        <a:rPr lang="en-US" dirty="0"/>
                        <a:t>per SM</a:t>
                      </a:r>
                    </a:p>
                  </a:txBody>
                  <a:tcPr anchor="ctr"/>
                </a:tc>
                <a:tc>
                  <a:txBody>
                    <a:bodyPr/>
                    <a:lstStyle/>
                    <a:p>
                      <a:pPr algn="ctr"/>
                      <a:r>
                        <a:rPr lang="en-US" dirty="0"/>
                        <a:t>32</a:t>
                      </a:r>
                    </a:p>
                  </a:txBody>
                  <a:tcPr anchor="ctr"/>
                </a:tc>
                <a:extLst>
                  <a:ext uri="{0D108BD9-81ED-4DB2-BD59-A6C34878D82A}">
                    <a16:rowId xmlns:a16="http://schemas.microsoft.com/office/drawing/2014/main" val="1626166859"/>
                  </a:ext>
                </a:extLst>
              </a:tr>
              <a:tr h="370840">
                <a:tc>
                  <a:txBody>
                    <a:bodyPr/>
                    <a:lstStyle/>
                    <a:p>
                      <a:pPr algn="ctr"/>
                      <a:r>
                        <a:rPr lang="en-US" dirty="0" err="1"/>
                        <a:t>Threadblocks</a:t>
                      </a:r>
                      <a:r>
                        <a:rPr lang="en-US" dirty="0"/>
                        <a:t> </a:t>
                      </a:r>
                    </a:p>
                    <a:p>
                      <a:pPr algn="ctr"/>
                      <a:r>
                        <a:rPr lang="en-US" dirty="0"/>
                        <a:t>per SM</a:t>
                      </a:r>
                    </a:p>
                  </a:txBody>
                  <a:tcPr anchor="ctr"/>
                </a:tc>
                <a:tc>
                  <a:txBody>
                    <a:bodyPr/>
                    <a:lstStyle/>
                    <a:p>
                      <a:pPr algn="ctr"/>
                      <a:r>
                        <a:rPr lang="en-US" dirty="0"/>
                        <a:t>8</a:t>
                      </a:r>
                    </a:p>
                  </a:txBody>
                  <a:tcPr anchor="ctr"/>
                </a:tc>
                <a:tc>
                  <a:txBody>
                    <a:bodyPr/>
                    <a:lstStyle/>
                    <a:p>
                      <a:pPr algn="ctr"/>
                      <a:r>
                        <a:rPr lang="en-US" dirty="0"/>
                        <a:t>Memory channels</a:t>
                      </a:r>
                    </a:p>
                  </a:txBody>
                  <a:tcPr anchor="ctr"/>
                </a:tc>
                <a:tc>
                  <a:txBody>
                    <a:bodyPr/>
                    <a:lstStyle/>
                    <a:p>
                      <a:pPr algn="ctr"/>
                      <a:r>
                        <a:rPr lang="en-US" dirty="0"/>
                        <a:t>12</a:t>
                      </a:r>
                    </a:p>
                  </a:txBody>
                  <a:tcPr anchor="ctr"/>
                </a:tc>
                <a:extLst>
                  <a:ext uri="{0D108BD9-81ED-4DB2-BD59-A6C34878D82A}">
                    <a16:rowId xmlns:a16="http://schemas.microsoft.com/office/drawing/2014/main" val="512054361"/>
                  </a:ext>
                </a:extLst>
              </a:tr>
              <a:tr h="370840">
                <a:tc>
                  <a:txBody>
                    <a:bodyPr/>
                    <a:lstStyle/>
                    <a:p>
                      <a:pPr algn="ctr"/>
                      <a:r>
                        <a:rPr lang="en-US" dirty="0"/>
                        <a:t>Private </a:t>
                      </a:r>
                    </a:p>
                    <a:p>
                      <a:pPr algn="ctr"/>
                      <a:r>
                        <a:rPr lang="en-US" dirty="0"/>
                        <a:t>L1 cache</a:t>
                      </a:r>
                    </a:p>
                  </a:txBody>
                  <a:tcPr anchor="ctr"/>
                </a:tc>
                <a:tc>
                  <a:txBody>
                    <a:bodyPr/>
                    <a:lstStyle/>
                    <a:p>
                      <a:pPr algn="ctr"/>
                      <a:r>
                        <a:rPr lang="en-US" dirty="0"/>
                        <a:t>16 KB, 4-way, </a:t>
                      </a:r>
                    </a:p>
                    <a:p>
                      <a:pPr algn="ctr"/>
                      <a:r>
                        <a:rPr lang="en-US" dirty="0"/>
                        <a:t>128B blocks, </a:t>
                      </a:r>
                    </a:p>
                    <a:p>
                      <a:pPr algn="ctr"/>
                      <a:r>
                        <a:rPr lang="en-US" dirty="0"/>
                        <a:t>global write-evict, </a:t>
                      </a:r>
                    </a:p>
                    <a:p>
                      <a:pPr algn="ctr"/>
                      <a:r>
                        <a:rPr lang="en-US" dirty="0"/>
                        <a:t>local write-back</a:t>
                      </a:r>
                    </a:p>
                  </a:txBody>
                  <a:tcPr anchor="ctr"/>
                </a:tc>
                <a:tc>
                  <a:txBody>
                    <a:bodyPr/>
                    <a:lstStyle/>
                    <a:p>
                      <a:pPr algn="ctr"/>
                      <a:r>
                        <a:rPr lang="en-US" dirty="0"/>
                        <a:t>Shared </a:t>
                      </a:r>
                    </a:p>
                    <a:p>
                      <a:pPr algn="ctr"/>
                      <a:r>
                        <a:rPr lang="en-US" dirty="0"/>
                        <a:t>L2 cache</a:t>
                      </a:r>
                    </a:p>
                  </a:txBody>
                  <a:tcPr anchor="ctr"/>
                </a:tc>
                <a:tc>
                  <a:txBody>
                    <a:bodyPr/>
                    <a:lstStyle/>
                    <a:p>
                      <a:pPr algn="ctr"/>
                      <a:r>
                        <a:rPr lang="en-US" dirty="0"/>
                        <a:t>1.5 MB, 8-way, 128B blocks, </a:t>
                      </a:r>
                    </a:p>
                    <a:p>
                      <a:pPr algn="ctr"/>
                      <a:r>
                        <a:rPr lang="en-US" dirty="0"/>
                        <a:t>write-back</a:t>
                      </a:r>
                    </a:p>
                  </a:txBody>
                  <a:tcPr anchor="ctr"/>
                </a:tc>
                <a:extLst>
                  <a:ext uri="{0D108BD9-81ED-4DB2-BD59-A6C34878D82A}">
                    <a16:rowId xmlns:a16="http://schemas.microsoft.com/office/drawing/2014/main" val="1734704466"/>
                  </a:ext>
                </a:extLst>
              </a:tr>
            </a:tbl>
          </a:graphicData>
        </a:graphic>
      </p:graphicFrame>
    </p:spTree>
    <p:extLst>
      <p:ext uri="{BB962C8B-B14F-4D97-AF65-F5344CB8AC3E}">
        <p14:creationId xmlns:p14="http://schemas.microsoft.com/office/powerpoint/2010/main" val="2177031861"/>
      </p:ext>
    </p:extLst>
  </p:cSld>
  <p:clrMapOvr>
    <a:masterClrMapping/>
  </p:clrMapOvr>
  <mc:AlternateContent xmlns:mc="http://schemas.openxmlformats.org/markup-compatibility/2006" xmlns:p14="http://schemas.microsoft.com/office/powerpoint/2010/main">
    <mc:Choice Requires="p14">
      <p:transition spd="slow" p14:dur="2000" advTm="16851"/>
    </mc:Choice>
    <mc:Fallback xmlns="">
      <p:transition spd="slow" advTm="168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4050C-34D7-43A7-BD81-4857A881421D}"/>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Outline</a:t>
            </a:r>
          </a:p>
        </p:txBody>
      </p:sp>
      <p:grpSp>
        <p:nvGrpSpPr>
          <p:cNvPr id="5" name="Group 4">
            <a:extLst>
              <a:ext uri="{FF2B5EF4-FFF2-40B4-BE49-F238E27FC236}">
                <a16:creationId xmlns:a16="http://schemas.microsoft.com/office/drawing/2014/main" id="{C396E7A3-0075-43F2-A365-5EB060A02AB4}"/>
              </a:ext>
            </a:extLst>
          </p:cNvPr>
          <p:cNvGrpSpPr/>
          <p:nvPr/>
        </p:nvGrpSpPr>
        <p:grpSpPr>
          <a:xfrm>
            <a:off x="838200" y="1964928"/>
            <a:ext cx="10515600" cy="3720399"/>
            <a:chOff x="838200" y="1964928"/>
            <a:chExt cx="10515600" cy="3720399"/>
          </a:xfrm>
        </p:grpSpPr>
        <p:sp>
          <p:nvSpPr>
            <p:cNvPr id="7" name="Freeform: Shape 6">
              <a:extLst>
                <a:ext uri="{FF2B5EF4-FFF2-40B4-BE49-F238E27FC236}">
                  <a16:creationId xmlns:a16="http://schemas.microsoft.com/office/drawing/2014/main" id="{C28AE82D-0A34-47C8-8906-5B3BD6444747}"/>
                </a:ext>
              </a:extLst>
            </p:cNvPr>
            <p:cNvSpPr/>
            <p:nvPr/>
          </p:nvSpPr>
          <p:spPr>
            <a:xfrm>
              <a:off x="838200" y="1964928"/>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flip="none" rotWithShape="1">
              <a:gsLst>
                <a:gs pos="100000">
                  <a:srgbClr val="000088"/>
                </a:gs>
                <a:gs pos="2000">
                  <a:schemeClr val="tx2">
                    <a:lumMod val="20000"/>
                    <a:lumOff val="80000"/>
                  </a:schemeClr>
                </a:gs>
                <a:gs pos="21000">
                  <a:schemeClr val="accent1">
                    <a:lumMod val="45000"/>
                    <a:lumOff val="55000"/>
                  </a:schemeClr>
                </a:gs>
                <a:gs pos="51000">
                  <a:srgbClr val="000088"/>
                </a:gs>
              </a:gsLst>
              <a:lin ang="10800000" scaled="1"/>
              <a:tileRect/>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a:t>Background and scoped races</a:t>
              </a:r>
            </a:p>
          </p:txBody>
        </p:sp>
        <p:sp>
          <p:nvSpPr>
            <p:cNvPr id="8" name="Freeform: Shape 7">
              <a:extLst>
                <a:ext uri="{FF2B5EF4-FFF2-40B4-BE49-F238E27FC236}">
                  <a16:creationId xmlns:a16="http://schemas.microsoft.com/office/drawing/2014/main" id="{C8CD469E-C6F3-479A-8BE4-63AEC098C649}"/>
                </a:ext>
              </a:extLst>
            </p:cNvPr>
            <p:cNvSpPr/>
            <p:nvPr/>
          </p:nvSpPr>
          <p:spPr>
            <a:xfrm>
              <a:off x="838200" y="3012154"/>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rotWithShape="0">
              <a:gsLst>
                <a:gs pos="100000">
                  <a:srgbClr val="000088"/>
                </a:gs>
                <a:gs pos="0">
                  <a:schemeClr val="tx2">
                    <a:lumMod val="20000"/>
                    <a:lumOff val="80000"/>
                  </a:schemeClr>
                </a:gs>
                <a:gs pos="21000">
                  <a:schemeClr val="accent1">
                    <a:lumMod val="45000"/>
                    <a:lumOff val="55000"/>
                  </a:schemeClr>
                </a:gs>
                <a:gs pos="49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err="1"/>
                <a:t>ScoRD</a:t>
              </a:r>
              <a:r>
                <a:rPr lang="en-US" sz="3600" kern="1200" dirty="0"/>
                <a:t>: Hardware-based scoped </a:t>
              </a:r>
              <a:r>
                <a:rPr lang="en-US" sz="3600" dirty="0"/>
                <a:t>r</a:t>
              </a:r>
              <a:r>
                <a:rPr lang="en-US" sz="3600" kern="1200" dirty="0"/>
                <a:t>ace detection</a:t>
              </a:r>
            </a:p>
          </p:txBody>
        </p:sp>
        <p:sp>
          <p:nvSpPr>
            <p:cNvPr id="9" name="Freeform: Shape 8">
              <a:extLst>
                <a:ext uri="{FF2B5EF4-FFF2-40B4-BE49-F238E27FC236}">
                  <a16:creationId xmlns:a16="http://schemas.microsoft.com/office/drawing/2014/main" id="{60DEA7CF-7A76-45FE-9E7A-BDAF2CE3F6B3}"/>
                </a:ext>
              </a:extLst>
            </p:cNvPr>
            <p:cNvSpPr/>
            <p:nvPr/>
          </p:nvSpPr>
          <p:spPr>
            <a:xfrm>
              <a:off x="838200" y="4010573"/>
              <a:ext cx="10515600" cy="612003"/>
            </a:xfrm>
            <a:custGeom>
              <a:avLst/>
              <a:gdLst>
                <a:gd name="connsiteX0" fmla="*/ 0 w 10515600"/>
                <a:gd name="connsiteY0" fmla="*/ 102003 h 612003"/>
                <a:gd name="connsiteX1" fmla="*/ 102003 w 10515600"/>
                <a:gd name="connsiteY1" fmla="*/ 0 h 612003"/>
                <a:gd name="connsiteX2" fmla="*/ 10413597 w 10515600"/>
                <a:gd name="connsiteY2" fmla="*/ 0 h 612003"/>
                <a:gd name="connsiteX3" fmla="*/ 10515600 w 10515600"/>
                <a:gd name="connsiteY3" fmla="*/ 102003 h 612003"/>
                <a:gd name="connsiteX4" fmla="*/ 10515600 w 10515600"/>
                <a:gd name="connsiteY4" fmla="*/ 510000 h 612003"/>
                <a:gd name="connsiteX5" fmla="*/ 10413597 w 10515600"/>
                <a:gd name="connsiteY5" fmla="*/ 612003 h 612003"/>
                <a:gd name="connsiteX6" fmla="*/ 102003 w 10515600"/>
                <a:gd name="connsiteY6" fmla="*/ 612003 h 612003"/>
                <a:gd name="connsiteX7" fmla="*/ 0 w 10515600"/>
                <a:gd name="connsiteY7" fmla="*/ 510000 h 612003"/>
                <a:gd name="connsiteX8" fmla="*/ 0 w 10515600"/>
                <a:gd name="connsiteY8" fmla="*/ 102003 h 612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612003">
                  <a:moveTo>
                    <a:pt x="0" y="102003"/>
                  </a:moveTo>
                  <a:cubicBezTo>
                    <a:pt x="0" y="45668"/>
                    <a:pt x="45668" y="0"/>
                    <a:pt x="102003" y="0"/>
                  </a:cubicBezTo>
                  <a:lnTo>
                    <a:pt x="10413597" y="0"/>
                  </a:lnTo>
                  <a:cubicBezTo>
                    <a:pt x="10469932" y="0"/>
                    <a:pt x="10515600" y="45668"/>
                    <a:pt x="10515600" y="102003"/>
                  </a:cubicBezTo>
                  <a:lnTo>
                    <a:pt x="10515600" y="510000"/>
                  </a:lnTo>
                  <a:cubicBezTo>
                    <a:pt x="10515600" y="566335"/>
                    <a:pt x="10469932" y="612003"/>
                    <a:pt x="10413597" y="612003"/>
                  </a:cubicBezTo>
                  <a:lnTo>
                    <a:pt x="102003" y="612003"/>
                  </a:lnTo>
                  <a:cubicBezTo>
                    <a:pt x="45668" y="612003"/>
                    <a:pt x="0" y="566335"/>
                    <a:pt x="0" y="510000"/>
                  </a:cubicBezTo>
                  <a:lnTo>
                    <a:pt x="0" y="102003"/>
                  </a:lnTo>
                  <a:close/>
                </a:path>
              </a:pathLst>
            </a:custGeom>
            <a:gradFill rotWithShape="0">
              <a:gsLst>
                <a:gs pos="100000">
                  <a:srgbClr val="000088"/>
                </a:gs>
                <a:gs pos="4000">
                  <a:schemeClr val="tx2">
                    <a:lumMod val="20000"/>
                    <a:lumOff val="80000"/>
                  </a:schemeClr>
                </a:gs>
                <a:gs pos="17000">
                  <a:schemeClr val="accent1">
                    <a:lumMod val="45000"/>
                    <a:lumOff val="55000"/>
                  </a:schemeClr>
                </a:gs>
                <a:gs pos="42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7036" tIns="167036" rIns="167036" bIns="167036" numCol="1" spcCol="1270" anchor="ctr" anchorCtr="0">
              <a:noAutofit/>
            </a:bodyPr>
            <a:lstStyle/>
            <a:p>
              <a:pPr marL="0" lvl="0" indent="0" algn="l" defTabSz="1600200">
                <a:lnSpc>
                  <a:spcPct val="90000"/>
                </a:lnSpc>
                <a:spcBef>
                  <a:spcPct val="0"/>
                </a:spcBef>
                <a:spcAft>
                  <a:spcPct val="35000"/>
                </a:spcAft>
                <a:buNone/>
              </a:pPr>
              <a:r>
                <a:rPr lang="en-US" sz="3600" kern="1200" dirty="0" err="1"/>
                <a:t>ScoR</a:t>
              </a:r>
              <a:r>
                <a:rPr lang="en-US" sz="3600" kern="1200" dirty="0"/>
                <a:t>: Benchmark suite with scoped synchronization</a:t>
              </a:r>
            </a:p>
          </p:txBody>
        </p:sp>
        <p:sp>
          <p:nvSpPr>
            <p:cNvPr id="10" name="Freeform: Shape 9">
              <a:extLst>
                <a:ext uri="{FF2B5EF4-FFF2-40B4-BE49-F238E27FC236}">
                  <a16:creationId xmlns:a16="http://schemas.microsoft.com/office/drawing/2014/main" id="{9016F1AC-396E-493E-A3F6-EDAFE818BA27}"/>
                </a:ext>
              </a:extLst>
            </p:cNvPr>
            <p:cNvSpPr/>
            <p:nvPr/>
          </p:nvSpPr>
          <p:spPr>
            <a:xfrm>
              <a:off x="838200" y="5108895"/>
              <a:ext cx="10515600" cy="576432"/>
            </a:xfrm>
            <a:custGeom>
              <a:avLst/>
              <a:gdLst>
                <a:gd name="connsiteX0" fmla="*/ 0 w 10515600"/>
                <a:gd name="connsiteY0" fmla="*/ 96074 h 576432"/>
                <a:gd name="connsiteX1" fmla="*/ 96074 w 10515600"/>
                <a:gd name="connsiteY1" fmla="*/ 0 h 576432"/>
                <a:gd name="connsiteX2" fmla="*/ 10419526 w 10515600"/>
                <a:gd name="connsiteY2" fmla="*/ 0 h 576432"/>
                <a:gd name="connsiteX3" fmla="*/ 10515600 w 10515600"/>
                <a:gd name="connsiteY3" fmla="*/ 96074 h 576432"/>
                <a:gd name="connsiteX4" fmla="*/ 10515600 w 10515600"/>
                <a:gd name="connsiteY4" fmla="*/ 480358 h 576432"/>
                <a:gd name="connsiteX5" fmla="*/ 10419526 w 10515600"/>
                <a:gd name="connsiteY5" fmla="*/ 576432 h 576432"/>
                <a:gd name="connsiteX6" fmla="*/ 96074 w 10515600"/>
                <a:gd name="connsiteY6" fmla="*/ 576432 h 576432"/>
                <a:gd name="connsiteX7" fmla="*/ 0 w 10515600"/>
                <a:gd name="connsiteY7" fmla="*/ 480358 h 576432"/>
                <a:gd name="connsiteX8" fmla="*/ 0 w 10515600"/>
                <a:gd name="connsiteY8" fmla="*/ 96074 h 57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576432">
                  <a:moveTo>
                    <a:pt x="0" y="96074"/>
                  </a:moveTo>
                  <a:cubicBezTo>
                    <a:pt x="0" y="43014"/>
                    <a:pt x="43014" y="0"/>
                    <a:pt x="96074" y="0"/>
                  </a:cubicBezTo>
                  <a:lnTo>
                    <a:pt x="10419526" y="0"/>
                  </a:lnTo>
                  <a:cubicBezTo>
                    <a:pt x="10472586" y="0"/>
                    <a:pt x="10515600" y="43014"/>
                    <a:pt x="10515600" y="96074"/>
                  </a:cubicBezTo>
                  <a:lnTo>
                    <a:pt x="10515600" y="480358"/>
                  </a:lnTo>
                  <a:cubicBezTo>
                    <a:pt x="10515600" y="533418"/>
                    <a:pt x="10472586" y="576432"/>
                    <a:pt x="10419526" y="576432"/>
                  </a:cubicBezTo>
                  <a:lnTo>
                    <a:pt x="96074" y="576432"/>
                  </a:lnTo>
                  <a:cubicBezTo>
                    <a:pt x="43014" y="576432"/>
                    <a:pt x="0" y="533418"/>
                    <a:pt x="0" y="480358"/>
                  </a:cubicBezTo>
                  <a:lnTo>
                    <a:pt x="0" y="96074"/>
                  </a:lnTo>
                  <a:close/>
                </a:path>
              </a:pathLst>
            </a:custGeom>
            <a:gradFill rotWithShape="0">
              <a:gsLst>
                <a:gs pos="100000">
                  <a:srgbClr val="000088"/>
                </a:gs>
                <a:gs pos="2000">
                  <a:schemeClr val="tx2">
                    <a:lumMod val="20000"/>
                    <a:lumOff val="80000"/>
                  </a:schemeClr>
                </a:gs>
                <a:gs pos="31000">
                  <a:schemeClr val="accent1">
                    <a:lumMod val="45000"/>
                    <a:lumOff val="55000"/>
                  </a:schemeClr>
                </a:gs>
                <a:gs pos="57000">
                  <a:srgbClr val="000088"/>
                </a:gs>
              </a:gsLst>
              <a:lin ang="10800000" scaled="1"/>
            </a:gra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5299" tIns="165299" rIns="165299" bIns="165299" numCol="1" spcCol="1270" anchor="ctr" anchorCtr="0">
              <a:noAutofit/>
            </a:bodyPr>
            <a:lstStyle/>
            <a:p>
              <a:pPr marL="0" lvl="0" indent="0" algn="l" defTabSz="1600200">
                <a:lnSpc>
                  <a:spcPct val="90000"/>
                </a:lnSpc>
                <a:spcBef>
                  <a:spcPct val="0"/>
                </a:spcBef>
                <a:spcAft>
                  <a:spcPct val="35000"/>
                </a:spcAft>
                <a:buNone/>
              </a:pPr>
              <a:r>
                <a:rPr lang="en-US" sz="3600" kern="1200" dirty="0"/>
                <a:t>Evaluation and results</a:t>
              </a:r>
            </a:p>
          </p:txBody>
        </p:sp>
      </p:grpSp>
    </p:spTree>
    <p:extLst>
      <p:ext uri="{BB962C8B-B14F-4D97-AF65-F5344CB8AC3E}">
        <p14:creationId xmlns:p14="http://schemas.microsoft.com/office/powerpoint/2010/main" val="4163371356"/>
      </p:ext>
    </p:extLst>
  </p:cSld>
  <p:clrMapOvr>
    <a:masterClrMapping/>
  </p:clrMapOvr>
  <mc:AlternateContent xmlns:mc="http://schemas.openxmlformats.org/markup-compatibility/2006" xmlns:p14="http://schemas.microsoft.com/office/powerpoint/2010/main">
    <mc:Choice Requires="p14">
      <p:transition spd="slow" p14:dur="2000" advTm="17232"/>
    </mc:Choice>
    <mc:Fallback xmlns="">
      <p:transition spd="slow" advTm="17232"/>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6">
            <a:extLst>
              <a:ext uri="{FF2B5EF4-FFF2-40B4-BE49-F238E27FC236}">
                <a16:creationId xmlns:a16="http://schemas.microsoft.com/office/drawing/2014/main" id="{BAC34D0D-A085-41E1-BF16-C7D7B28C3498}"/>
              </a:ext>
            </a:extLst>
          </p:cNvPr>
          <p:cNvGraphicFramePr>
            <a:graphicFrameLocks noGrp="1"/>
          </p:cNvGraphicFramePr>
          <p:nvPr>
            <p:extLst>
              <p:ext uri="{D42A27DB-BD31-4B8C-83A1-F6EECF244321}">
                <p14:modId xmlns:p14="http://schemas.microsoft.com/office/powerpoint/2010/main" val="1615389989"/>
              </p:ext>
            </p:extLst>
          </p:nvPr>
        </p:nvGraphicFramePr>
        <p:xfrm>
          <a:off x="6856845" y="1690688"/>
          <a:ext cx="4420755" cy="3977640"/>
        </p:xfrm>
        <a:graphic>
          <a:graphicData uri="http://schemas.openxmlformats.org/drawingml/2006/table">
            <a:tbl>
              <a:tblPr firstRow="1" bandRow="1">
                <a:tableStyleId>{5C22544A-7EE6-4342-B048-85BDC9FD1C3A}</a:tableStyleId>
              </a:tblPr>
              <a:tblGrid>
                <a:gridCol w="1940791">
                  <a:extLst>
                    <a:ext uri="{9D8B030D-6E8A-4147-A177-3AD203B41FA5}">
                      <a16:colId xmlns:a16="http://schemas.microsoft.com/office/drawing/2014/main" val="4189644009"/>
                    </a:ext>
                  </a:extLst>
                </a:gridCol>
                <a:gridCol w="1011382">
                  <a:extLst>
                    <a:ext uri="{9D8B030D-6E8A-4147-A177-3AD203B41FA5}">
                      <a16:colId xmlns:a16="http://schemas.microsoft.com/office/drawing/2014/main" val="392156302"/>
                    </a:ext>
                  </a:extLst>
                </a:gridCol>
                <a:gridCol w="1468582">
                  <a:extLst>
                    <a:ext uri="{9D8B030D-6E8A-4147-A177-3AD203B41FA5}">
                      <a16:colId xmlns:a16="http://schemas.microsoft.com/office/drawing/2014/main" val="3290326125"/>
                    </a:ext>
                  </a:extLst>
                </a:gridCol>
              </a:tblGrid>
              <a:tr h="370840">
                <a:tc>
                  <a:txBody>
                    <a:bodyPr/>
                    <a:lstStyle/>
                    <a:p>
                      <a:pPr algn="ctr"/>
                      <a:r>
                        <a:rPr lang="en-US" b="1" dirty="0"/>
                        <a:t>Workload</a:t>
                      </a:r>
                    </a:p>
                  </a:txBody>
                  <a:tcPr anchor="ctr"/>
                </a:tc>
                <a:tc>
                  <a:txBody>
                    <a:bodyPr/>
                    <a:lstStyle/>
                    <a:p>
                      <a:pPr algn="ctr"/>
                      <a:r>
                        <a:rPr lang="en-US" dirty="0"/>
                        <a:t>Races present</a:t>
                      </a:r>
                    </a:p>
                  </a:txBody>
                  <a:tcPr anchor="ctr"/>
                </a:tc>
                <a:tc>
                  <a:txBody>
                    <a:bodyPr/>
                    <a:lstStyle/>
                    <a:p>
                      <a:pPr algn="ctr"/>
                      <a:r>
                        <a:rPr lang="en-US" dirty="0"/>
                        <a:t>Races </a:t>
                      </a:r>
                    </a:p>
                    <a:p>
                      <a:pPr algn="ctr"/>
                      <a:r>
                        <a:rPr lang="en-US" dirty="0"/>
                        <a:t>caught</a:t>
                      </a:r>
                    </a:p>
                  </a:txBody>
                  <a:tcPr anchor="ctr"/>
                </a:tc>
                <a:extLst>
                  <a:ext uri="{0D108BD9-81ED-4DB2-BD59-A6C34878D82A}">
                    <a16:rowId xmlns:a16="http://schemas.microsoft.com/office/drawing/2014/main" val="323029214"/>
                  </a:ext>
                </a:extLst>
              </a:tr>
              <a:tr h="370840">
                <a:tc>
                  <a:txBody>
                    <a:bodyPr/>
                    <a:lstStyle/>
                    <a:p>
                      <a:pPr algn="ctr"/>
                      <a:r>
                        <a:rPr lang="en-US" b="1" dirty="0"/>
                        <a:t>MM</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2519003900"/>
                  </a:ext>
                </a:extLst>
              </a:tr>
              <a:tr h="370840">
                <a:tc>
                  <a:txBody>
                    <a:bodyPr/>
                    <a:lstStyle/>
                    <a:p>
                      <a:pPr algn="ctr"/>
                      <a:r>
                        <a:rPr lang="en-US" b="1" dirty="0"/>
                        <a:t>RED</a:t>
                      </a:r>
                    </a:p>
                  </a:txBody>
                  <a:tcPr/>
                </a:tc>
                <a:tc>
                  <a:txBody>
                    <a:bodyPr/>
                    <a:lstStyle/>
                    <a:p>
                      <a:pPr algn="ctr"/>
                      <a:r>
                        <a:rPr lang="en-US" dirty="0"/>
                        <a:t>2</a:t>
                      </a:r>
                    </a:p>
                  </a:txBody>
                  <a:tcPr/>
                </a:tc>
                <a:tc>
                  <a:txBody>
                    <a:bodyPr/>
                    <a:lstStyle/>
                    <a:p>
                      <a:pPr algn="ctr"/>
                      <a:r>
                        <a:rPr lang="en-US" dirty="0"/>
                        <a:t>2</a:t>
                      </a:r>
                    </a:p>
                  </a:txBody>
                  <a:tcPr/>
                </a:tc>
                <a:extLst>
                  <a:ext uri="{0D108BD9-81ED-4DB2-BD59-A6C34878D82A}">
                    <a16:rowId xmlns:a16="http://schemas.microsoft.com/office/drawing/2014/main" val="2026231901"/>
                  </a:ext>
                </a:extLst>
              </a:tr>
              <a:tr h="370840">
                <a:tc>
                  <a:txBody>
                    <a:bodyPr/>
                    <a:lstStyle/>
                    <a:p>
                      <a:pPr algn="ctr"/>
                      <a:r>
                        <a:rPr lang="en-US" b="1" dirty="0"/>
                        <a:t>R110</a:t>
                      </a:r>
                    </a:p>
                  </a:txBody>
                  <a:tcPr/>
                </a:tc>
                <a:tc>
                  <a:txBody>
                    <a:bodyPr/>
                    <a:lstStyle/>
                    <a:p>
                      <a:pPr algn="ctr"/>
                      <a:r>
                        <a:rPr lang="en-US" dirty="0"/>
                        <a:t>2</a:t>
                      </a:r>
                    </a:p>
                  </a:txBody>
                  <a:tcPr/>
                </a:tc>
                <a:tc>
                  <a:txBody>
                    <a:bodyPr/>
                    <a:lstStyle/>
                    <a:p>
                      <a:pPr algn="ctr"/>
                      <a:r>
                        <a:rPr lang="en-US" dirty="0"/>
                        <a:t>1</a:t>
                      </a:r>
                    </a:p>
                  </a:txBody>
                  <a:tcPr/>
                </a:tc>
                <a:extLst>
                  <a:ext uri="{0D108BD9-81ED-4DB2-BD59-A6C34878D82A}">
                    <a16:rowId xmlns:a16="http://schemas.microsoft.com/office/drawing/2014/main" val="2739816626"/>
                  </a:ext>
                </a:extLst>
              </a:tr>
              <a:tr h="370840">
                <a:tc>
                  <a:txBody>
                    <a:bodyPr/>
                    <a:lstStyle/>
                    <a:p>
                      <a:pPr algn="ctr"/>
                      <a:r>
                        <a:rPr lang="en-US" b="1" dirty="0"/>
                        <a:t>GCOL</a:t>
                      </a:r>
                    </a:p>
                  </a:txBody>
                  <a:tcPr/>
                </a:tc>
                <a:tc>
                  <a:txBody>
                    <a:bodyPr/>
                    <a:lstStyle/>
                    <a:p>
                      <a:pPr algn="ctr"/>
                      <a:r>
                        <a:rPr lang="en-US" dirty="0"/>
                        <a:t>6</a:t>
                      </a:r>
                    </a:p>
                  </a:txBody>
                  <a:tcPr/>
                </a:tc>
                <a:tc>
                  <a:txBody>
                    <a:bodyPr/>
                    <a:lstStyle/>
                    <a:p>
                      <a:pPr algn="ctr"/>
                      <a:r>
                        <a:rPr lang="en-US" dirty="0"/>
                        <a:t>6</a:t>
                      </a:r>
                    </a:p>
                  </a:txBody>
                  <a:tcPr/>
                </a:tc>
                <a:extLst>
                  <a:ext uri="{0D108BD9-81ED-4DB2-BD59-A6C34878D82A}">
                    <a16:rowId xmlns:a16="http://schemas.microsoft.com/office/drawing/2014/main" val="3086273005"/>
                  </a:ext>
                </a:extLst>
              </a:tr>
              <a:tr h="370840">
                <a:tc>
                  <a:txBody>
                    <a:bodyPr/>
                    <a:lstStyle/>
                    <a:p>
                      <a:pPr algn="ctr"/>
                      <a:r>
                        <a:rPr lang="en-US" b="1" dirty="0"/>
                        <a:t>GCON</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2235963101"/>
                  </a:ext>
                </a:extLst>
              </a:tr>
              <a:tr h="370840">
                <a:tc>
                  <a:txBody>
                    <a:bodyPr/>
                    <a:lstStyle/>
                    <a:p>
                      <a:pPr algn="ctr"/>
                      <a:r>
                        <a:rPr lang="en-US" b="1" dirty="0"/>
                        <a:t>1DC</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95787293"/>
                  </a:ext>
                </a:extLst>
              </a:tr>
              <a:tr h="370840">
                <a:tc>
                  <a:txBody>
                    <a:bodyPr/>
                    <a:lstStyle/>
                    <a:p>
                      <a:pPr algn="ctr"/>
                      <a:r>
                        <a:rPr lang="en-US" b="1" dirty="0"/>
                        <a:t>UTS</a:t>
                      </a:r>
                    </a:p>
                  </a:txBody>
                  <a:tcPr/>
                </a:tc>
                <a:tc>
                  <a:txBody>
                    <a:bodyPr/>
                    <a:lstStyle/>
                    <a:p>
                      <a:pPr algn="ctr"/>
                      <a:r>
                        <a:rPr lang="en-US" dirty="0"/>
                        <a:t>6</a:t>
                      </a:r>
                    </a:p>
                  </a:txBody>
                  <a:tcPr/>
                </a:tc>
                <a:tc>
                  <a:txBody>
                    <a:bodyPr/>
                    <a:lstStyle/>
                    <a:p>
                      <a:pPr algn="ctr"/>
                      <a:r>
                        <a:rPr lang="en-US" dirty="0"/>
                        <a:t>6</a:t>
                      </a:r>
                    </a:p>
                  </a:txBody>
                  <a:tcPr/>
                </a:tc>
                <a:extLst>
                  <a:ext uri="{0D108BD9-81ED-4DB2-BD59-A6C34878D82A}">
                    <a16:rowId xmlns:a16="http://schemas.microsoft.com/office/drawing/2014/main" val="4186443327"/>
                  </a:ext>
                </a:extLst>
              </a:tr>
              <a:tr h="370840">
                <a:tc>
                  <a:txBody>
                    <a:bodyPr/>
                    <a:lstStyle/>
                    <a:p>
                      <a:pPr algn="ctr"/>
                      <a:r>
                        <a:rPr lang="en-US" b="1" dirty="0"/>
                        <a:t>Microbenchmarks</a:t>
                      </a:r>
                    </a:p>
                  </a:txBody>
                  <a:tcPr/>
                </a:tc>
                <a:tc>
                  <a:txBody>
                    <a:bodyPr/>
                    <a:lstStyle/>
                    <a:p>
                      <a:pPr algn="ctr"/>
                      <a:r>
                        <a:rPr lang="en-US" dirty="0"/>
                        <a:t>18</a:t>
                      </a:r>
                    </a:p>
                  </a:txBody>
                  <a:tcPr/>
                </a:tc>
                <a:tc>
                  <a:txBody>
                    <a:bodyPr/>
                    <a:lstStyle/>
                    <a:p>
                      <a:pPr algn="ctr"/>
                      <a:r>
                        <a:rPr lang="en-US" dirty="0"/>
                        <a:t>18</a:t>
                      </a:r>
                    </a:p>
                  </a:txBody>
                  <a:tcPr/>
                </a:tc>
                <a:extLst>
                  <a:ext uri="{0D108BD9-81ED-4DB2-BD59-A6C34878D82A}">
                    <a16:rowId xmlns:a16="http://schemas.microsoft.com/office/drawing/2014/main" val="3170769143"/>
                  </a:ext>
                </a:extLst>
              </a:tr>
              <a:tr h="370840">
                <a:tc>
                  <a:txBody>
                    <a:bodyPr/>
                    <a:lstStyle/>
                    <a:p>
                      <a:pPr algn="ctr"/>
                      <a:r>
                        <a:rPr lang="en-US" b="1" dirty="0"/>
                        <a:t>Total</a:t>
                      </a:r>
                    </a:p>
                  </a:txBody>
                  <a:tcPr/>
                </a:tc>
                <a:tc>
                  <a:txBody>
                    <a:bodyPr/>
                    <a:lstStyle/>
                    <a:p>
                      <a:pPr algn="ctr"/>
                      <a:r>
                        <a:rPr lang="en-US" b="1" dirty="0"/>
                        <a:t>44</a:t>
                      </a:r>
                    </a:p>
                  </a:txBody>
                  <a:tcPr/>
                </a:tc>
                <a:tc>
                  <a:txBody>
                    <a:bodyPr/>
                    <a:lstStyle/>
                    <a:p>
                      <a:pPr algn="ctr"/>
                      <a:r>
                        <a:rPr lang="en-US" b="1" dirty="0"/>
                        <a:t>43</a:t>
                      </a:r>
                    </a:p>
                  </a:txBody>
                  <a:tcPr/>
                </a:tc>
                <a:extLst>
                  <a:ext uri="{0D108BD9-81ED-4DB2-BD59-A6C34878D82A}">
                    <a16:rowId xmlns:a16="http://schemas.microsoft.com/office/drawing/2014/main" val="3368809895"/>
                  </a:ext>
                </a:extLst>
              </a:tr>
            </a:tbl>
          </a:graphicData>
        </a:graphic>
      </p:graphicFrame>
      <p:sp>
        <p:nvSpPr>
          <p:cNvPr id="2" name="Title 1">
            <a:extLst>
              <a:ext uri="{FF2B5EF4-FFF2-40B4-BE49-F238E27FC236}">
                <a16:creationId xmlns:a16="http://schemas.microsoft.com/office/drawing/2014/main" id="{B5AB9C37-FCD5-41FB-B9EB-32A8CACED051}"/>
              </a:ext>
            </a:extLst>
          </p:cNvPr>
          <p:cNvSpPr>
            <a:spLocks noGrp="1"/>
          </p:cNvSpPr>
          <p:nvPr>
            <p:ph type="title"/>
          </p:nvPr>
        </p:nvSpPr>
        <p:spPr/>
        <p:txBody>
          <a:bodyPr>
            <a:normAutofit/>
          </a:bodyPr>
          <a:lstStyle/>
          <a:p>
            <a:r>
              <a:rPr lang="en-US" sz="3600" dirty="0"/>
              <a:t>Scoped race detection accuracy</a:t>
            </a:r>
          </a:p>
        </p:txBody>
      </p:sp>
      <p:sp>
        <p:nvSpPr>
          <p:cNvPr id="3" name="Content Placeholder 2">
            <a:extLst>
              <a:ext uri="{FF2B5EF4-FFF2-40B4-BE49-F238E27FC236}">
                <a16:creationId xmlns:a16="http://schemas.microsoft.com/office/drawing/2014/main" id="{FABBB98F-34A1-48FE-B2DD-D83821426DB9}"/>
              </a:ext>
            </a:extLst>
          </p:cNvPr>
          <p:cNvSpPr>
            <a:spLocks noGrp="1"/>
          </p:cNvSpPr>
          <p:nvPr>
            <p:ph sz="half" idx="1"/>
          </p:nvPr>
        </p:nvSpPr>
        <p:spPr>
          <a:xfrm>
            <a:off x="838200" y="1690688"/>
            <a:ext cx="5181600" cy="4351338"/>
          </a:xfrm>
        </p:spPr>
        <p:txBody>
          <a:bodyPr>
            <a:normAutofit lnSpcReduction="10000"/>
          </a:bodyPr>
          <a:lstStyle/>
          <a:p>
            <a:pPr marL="0" indent="0">
              <a:buNone/>
            </a:pPr>
            <a:r>
              <a:rPr lang="en-US" dirty="0"/>
              <a:t>Chances of…</a:t>
            </a:r>
          </a:p>
          <a:p>
            <a:r>
              <a:rPr lang="en-US" b="1" dirty="0">
                <a:solidFill>
                  <a:srgbClr val="FF0000"/>
                </a:solidFill>
              </a:rPr>
              <a:t>False positives</a:t>
            </a:r>
            <a:r>
              <a:rPr lang="en-US" dirty="0">
                <a:solidFill>
                  <a:srgbClr val="FF0000"/>
                </a:solidFill>
              </a:rPr>
              <a:t>: </a:t>
            </a:r>
          </a:p>
          <a:p>
            <a:pPr lvl="1"/>
            <a:r>
              <a:rPr lang="en-US" dirty="0"/>
              <a:t>Only if IDs complete exactly one cycle between metadata accesses </a:t>
            </a:r>
          </a:p>
          <a:p>
            <a:pPr lvl="1"/>
            <a:r>
              <a:rPr lang="en-US" dirty="0"/>
              <a:t>Highly unlikely</a:t>
            </a:r>
          </a:p>
          <a:p>
            <a:pPr lvl="1"/>
            <a:r>
              <a:rPr lang="en-US" dirty="0"/>
              <a:t>Non-existent in our experiment</a:t>
            </a:r>
          </a:p>
          <a:p>
            <a:r>
              <a:rPr lang="en-US" b="1" dirty="0">
                <a:solidFill>
                  <a:srgbClr val="FF0000"/>
                </a:solidFill>
              </a:rPr>
              <a:t>False negatives</a:t>
            </a:r>
            <a:r>
              <a:rPr lang="en-US" dirty="0">
                <a:solidFill>
                  <a:srgbClr val="FF0000"/>
                </a:solidFill>
              </a:rPr>
              <a:t>: </a:t>
            </a:r>
          </a:p>
          <a:p>
            <a:pPr lvl="1"/>
            <a:r>
              <a:rPr lang="en-US" dirty="0"/>
              <a:t>Possible if lock addresses get aliased in the lock tables</a:t>
            </a:r>
          </a:p>
          <a:p>
            <a:pPr lvl="1"/>
            <a:r>
              <a:rPr lang="en-US" dirty="0"/>
              <a:t>Also rarely possible when optimization of metadata caching causes aliasing</a:t>
            </a:r>
          </a:p>
          <a:p>
            <a:pPr marL="457200" lvl="1" indent="0">
              <a:buNone/>
            </a:pPr>
            <a:endParaRPr lang="en-US" dirty="0"/>
          </a:p>
        </p:txBody>
      </p:sp>
      <p:sp>
        <p:nvSpPr>
          <p:cNvPr id="8" name="Rectangle 7">
            <a:extLst>
              <a:ext uri="{FF2B5EF4-FFF2-40B4-BE49-F238E27FC236}">
                <a16:creationId xmlns:a16="http://schemas.microsoft.com/office/drawing/2014/main" id="{912B6B8E-3FB8-472D-961C-B57D6734B9C6}"/>
              </a:ext>
            </a:extLst>
          </p:cNvPr>
          <p:cNvSpPr/>
          <p:nvPr/>
        </p:nvSpPr>
        <p:spPr>
          <a:xfrm>
            <a:off x="914399" y="1447720"/>
            <a:ext cx="10515601" cy="4927127"/>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4EAC9FCE-C206-4A35-A07C-08BC341AE9E5}"/>
              </a:ext>
            </a:extLst>
          </p:cNvPr>
          <p:cNvSpPr/>
          <p:nvPr/>
        </p:nvSpPr>
        <p:spPr>
          <a:xfrm>
            <a:off x="914400" y="3709036"/>
            <a:ext cx="10515600" cy="576432"/>
          </a:xfrm>
          <a:custGeom>
            <a:avLst/>
            <a:gdLst>
              <a:gd name="connsiteX0" fmla="*/ 0 w 10515600"/>
              <a:gd name="connsiteY0" fmla="*/ 96074 h 576432"/>
              <a:gd name="connsiteX1" fmla="*/ 96074 w 10515600"/>
              <a:gd name="connsiteY1" fmla="*/ 0 h 576432"/>
              <a:gd name="connsiteX2" fmla="*/ 10419526 w 10515600"/>
              <a:gd name="connsiteY2" fmla="*/ 0 h 576432"/>
              <a:gd name="connsiteX3" fmla="*/ 10515600 w 10515600"/>
              <a:gd name="connsiteY3" fmla="*/ 96074 h 576432"/>
              <a:gd name="connsiteX4" fmla="*/ 10515600 w 10515600"/>
              <a:gd name="connsiteY4" fmla="*/ 480358 h 576432"/>
              <a:gd name="connsiteX5" fmla="*/ 10419526 w 10515600"/>
              <a:gd name="connsiteY5" fmla="*/ 576432 h 576432"/>
              <a:gd name="connsiteX6" fmla="*/ 96074 w 10515600"/>
              <a:gd name="connsiteY6" fmla="*/ 576432 h 576432"/>
              <a:gd name="connsiteX7" fmla="*/ 0 w 10515600"/>
              <a:gd name="connsiteY7" fmla="*/ 480358 h 576432"/>
              <a:gd name="connsiteX8" fmla="*/ 0 w 10515600"/>
              <a:gd name="connsiteY8" fmla="*/ 96074 h 576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15600" h="576432">
                <a:moveTo>
                  <a:pt x="0" y="96074"/>
                </a:moveTo>
                <a:cubicBezTo>
                  <a:pt x="0" y="43014"/>
                  <a:pt x="43014" y="0"/>
                  <a:pt x="96074" y="0"/>
                </a:cubicBezTo>
                <a:lnTo>
                  <a:pt x="10419526" y="0"/>
                </a:lnTo>
                <a:cubicBezTo>
                  <a:pt x="10472586" y="0"/>
                  <a:pt x="10515600" y="43014"/>
                  <a:pt x="10515600" y="96074"/>
                </a:cubicBezTo>
                <a:lnTo>
                  <a:pt x="10515600" y="480358"/>
                </a:lnTo>
                <a:cubicBezTo>
                  <a:pt x="10515600" y="533418"/>
                  <a:pt x="10472586" y="576432"/>
                  <a:pt x="10419526" y="576432"/>
                </a:cubicBezTo>
                <a:lnTo>
                  <a:pt x="96074" y="576432"/>
                </a:lnTo>
                <a:cubicBezTo>
                  <a:pt x="43014" y="576432"/>
                  <a:pt x="0" y="533418"/>
                  <a:pt x="0" y="480358"/>
                </a:cubicBezTo>
                <a:lnTo>
                  <a:pt x="0" y="96074"/>
                </a:lnTo>
                <a:close/>
              </a:path>
            </a:pathLst>
          </a:custGeom>
          <a:solidFill>
            <a:srgbClr val="000088"/>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65299" tIns="165299" rIns="165299" bIns="165299" numCol="1" spcCol="1270" anchor="ctr" anchorCtr="0">
            <a:noAutofit/>
          </a:bodyPr>
          <a:lstStyle/>
          <a:p>
            <a:pPr marL="0" lvl="0" indent="0" algn="l" defTabSz="1600200">
              <a:lnSpc>
                <a:spcPct val="90000"/>
              </a:lnSpc>
              <a:spcBef>
                <a:spcPct val="0"/>
              </a:spcBef>
              <a:spcAft>
                <a:spcPct val="35000"/>
              </a:spcAft>
              <a:buNone/>
            </a:pPr>
            <a:r>
              <a:rPr lang="en-US" sz="3200" kern="1200" dirty="0"/>
              <a:t>In our experiments, zero false positives, one false negative</a:t>
            </a:r>
          </a:p>
        </p:txBody>
      </p:sp>
    </p:spTree>
    <p:custDataLst>
      <p:tags r:id="rId1"/>
    </p:custDataLst>
    <p:extLst>
      <p:ext uri="{BB962C8B-B14F-4D97-AF65-F5344CB8AC3E}">
        <p14:creationId xmlns:p14="http://schemas.microsoft.com/office/powerpoint/2010/main" val="4251151864"/>
      </p:ext>
    </p:extLst>
  </p:cSld>
  <p:clrMapOvr>
    <a:masterClrMapping/>
  </p:clrMapOvr>
  <mc:AlternateContent xmlns:mc="http://schemas.openxmlformats.org/markup-compatibility/2006" xmlns:p14="http://schemas.microsoft.com/office/powerpoint/2010/main">
    <mc:Choice Requires="p14">
      <p:transition spd="slow" p14:dur="2000" advTm="56350"/>
    </mc:Choice>
    <mc:Fallback xmlns="">
      <p:transition spd="slow" advTm="563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left)">
                                      <p:cBhvr>
                                        <p:cTn id="14" dur="500"/>
                                        <p:tgtEl>
                                          <p:spTgt spid="3">
                                            <p:txEl>
                                              <p:pRg st="2" end="2"/>
                                            </p:txEl>
                                          </p:spTgt>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wipe(left)">
                                      <p:cBhvr>
                                        <p:cTn id="25" dur="500"/>
                                        <p:tgtEl>
                                          <p:spTgt spid="3">
                                            <p:txEl>
                                              <p:pRg st="5" end="5"/>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wipe(left)">
                                      <p:cBhvr>
                                        <p:cTn id="28" dur="500"/>
                                        <p:tgtEl>
                                          <p:spTgt spid="3">
                                            <p:txEl>
                                              <p:pRg st="6" end="6"/>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left)">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left)">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DD5C-A067-4F36-958D-D2C327004DB0}"/>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Performance</a:t>
            </a:r>
          </a:p>
        </p:txBody>
      </p:sp>
      <p:graphicFrame>
        <p:nvGraphicFramePr>
          <p:cNvPr id="6" name="Chart 5">
            <a:extLst>
              <a:ext uri="{FF2B5EF4-FFF2-40B4-BE49-F238E27FC236}">
                <a16:creationId xmlns:a16="http://schemas.microsoft.com/office/drawing/2014/main" id="{A3E204BB-A1BD-41C9-9D5F-CEF0003FE1C1}"/>
              </a:ext>
            </a:extLst>
          </p:cNvPr>
          <p:cNvGraphicFramePr>
            <a:graphicFrameLocks/>
          </p:cNvGraphicFramePr>
          <p:nvPr>
            <p:extLst>
              <p:ext uri="{D42A27DB-BD31-4B8C-83A1-F6EECF244321}">
                <p14:modId xmlns:p14="http://schemas.microsoft.com/office/powerpoint/2010/main" val="1537918816"/>
              </p:ext>
            </p:extLst>
          </p:nvPr>
        </p:nvGraphicFramePr>
        <p:xfrm>
          <a:off x="1962796" y="1493989"/>
          <a:ext cx="7782712" cy="3402447"/>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Rounded Corners 10">
            <a:extLst>
              <a:ext uri="{FF2B5EF4-FFF2-40B4-BE49-F238E27FC236}">
                <a16:creationId xmlns:a16="http://schemas.microsoft.com/office/drawing/2014/main" id="{6F68C091-5473-4A99-B782-C7DE44EB876F}"/>
              </a:ext>
            </a:extLst>
          </p:cNvPr>
          <p:cNvSpPr/>
          <p:nvPr/>
        </p:nvSpPr>
        <p:spPr>
          <a:xfrm>
            <a:off x="8688883" y="1958685"/>
            <a:ext cx="978976" cy="280110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A3A54EE-993A-405F-8386-27437C9C46B4}"/>
              </a:ext>
            </a:extLst>
          </p:cNvPr>
          <p:cNvSpPr txBox="1"/>
          <p:nvPr/>
        </p:nvSpPr>
        <p:spPr>
          <a:xfrm>
            <a:off x="7007954" y="1342299"/>
            <a:ext cx="978976" cy="646331"/>
          </a:xfrm>
          <a:prstGeom prst="rect">
            <a:avLst/>
          </a:prstGeom>
          <a:noFill/>
        </p:spPr>
        <p:txBody>
          <a:bodyPr wrap="square" rtlCol="0">
            <a:spAutoFit/>
          </a:bodyPr>
          <a:lstStyle/>
          <a:p>
            <a:pPr algn="ctr"/>
            <a:r>
              <a:rPr lang="en-US" b="1" dirty="0">
                <a:solidFill>
                  <a:srgbClr val="000088"/>
                </a:solidFill>
              </a:rPr>
              <a:t>Worst:</a:t>
            </a:r>
          </a:p>
          <a:p>
            <a:pPr algn="ctr"/>
            <a:r>
              <a:rPr lang="en-US" b="1" dirty="0">
                <a:solidFill>
                  <a:srgbClr val="000088"/>
                </a:solidFill>
              </a:rPr>
              <a:t>88%</a:t>
            </a:r>
          </a:p>
        </p:txBody>
      </p:sp>
      <p:sp>
        <p:nvSpPr>
          <p:cNvPr id="13" name="TextBox 12">
            <a:extLst>
              <a:ext uri="{FF2B5EF4-FFF2-40B4-BE49-F238E27FC236}">
                <a16:creationId xmlns:a16="http://schemas.microsoft.com/office/drawing/2014/main" id="{36ED80D6-60D9-4E66-BCBC-A9B183943E93}"/>
              </a:ext>
            </a:extLst>
          </p:cNvPr>
          <p:cNvSpPr txBox="1"/>
          <p:nvPr/>
        </p:nvSpPr>
        <p:spPr>
          <a:xfrm>
            <a:off x="8622819" y="1312353"/>
            <a:ext cx="1122689" cy="646331"/>
          </a:xfrm>
          <a:prstGeom prst="rect">
            <a:avLst/>
          </a:prstGeom>
          <a:noFill/>
        </p:spPr>
        <p:txBody>
          <a:bodyPr wrap="square" rtlCol="0">
            <a:spAutoFit/>
          </a:bodyPr>
          <a:lstStyle/>
          <a:p>
            <a:pPr algn="ctr"/>
            <a:r>
              <a:rPr lang="en-US" b="1" dirty="0">
                <a:solidFill>
                  <a:srgbClr val="000088"/>
                </a:solidFill>
              </a:rPr>
              <a:t>Average:</a:t>
            </a:r>
          </a:p>
          <a:p>
            <a:pPr algn="ctr"/>
            <a:r>
              <a:rPr lang="en-US" b="1" dirty="0">
                <a:solidFill>
                  <a:srgbClr val="000088"/>
                </a:solidFill>
              </a:rPr>
              <a:t>35%</a:t>
            </a:r>
          </a:p>
        </p:txBody>
      </p:sp>
      <p:sp>
        <p:nvSpPr>
          <p:cNvPr id="14" name="Rectangle: Rounded Corners 13">
            <a:extLst>
              <a:ext uri="{FF2B5EF4-FFF2-40B4-BE49-F238E27FC236}">
                <a16:creationId xmlns:a16="http://schemas.microsoft.com/office/drawing/2014/main" id="{B4FD70C8-85D8-4134-8D81-E19F9230808A}"/>
              </a:ext>
            </a:extLst>
          </p:cNvPr>
          <p:cNvSpPr/>
          <p:nvPr/>
        </p:nvSpPr>
        <p:spPr>
          <a:xfrm>
            <a:off x="7007954" y="1958685"/>
            <a:ext cx="978976" cy="280110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4">
            <a:extLst>
              <a:ext uri="{FF2B5EF4-FFF2-40B4-BE49-F238E27FC236}">
                <a16:creationId xmlns:a16="http://schemas.microsoft.com/office/drawing/2014/main" id="{FEF57630-5D95-4D92-9344-CC093AFAECD5}"/>
              </a:ext>
            </a:extLst>
          </p:cNvPr>
          <p:cNvGraphicFramePr>
            <a:graphicFrameLocks noGrp="1"/>
          </p:cNvGraphicFramePr>
          <p:nvPr>
            <p:extLst>
              <p:ext uri="{D42A27DB-BD31-4B8C-83A1-F6EECF244321}">
                <p14:modId xmlns:p14="http://schemas.microsoft.com/office/powerpoint/2010/main" val="2763674441"/>
              </p:ext>
            </p:extLst>
          </p:nvPr>
        </p:nvGraphicFramePr>
        <p:xfrm>
          <a:off x="602104" y="5027788"/>
          <a:ext cx="10987792" cy="1285240"/>
        </p:xfrm>
        <a:graphic>
          <a:graphicData uri="http://schemas.openxmlformats.org/drawingml/2006/table">
            <a:tbl>
              <a:tblPr firstCol="1" bandRow="1">
                <a:tableStyleId>{5C22544A-7EE6-4342-B048-85BDC9FD1C3A}</a:tableStyleId>
              </a:tblPr>
              <a:tblGrid>
                <a:gridCol w="1373474">
                  <a:extLst>
                    <a:ext uri="{9D8B030D-6E8A-4147-A177-3AD203B41FA5}">
                      <a16:colId xmlns:a16="http://schemas.microsoft.com/office/drawing/2014/main" val="2097578808"/>
                    </a:ext>
                  </a:extLst>
                </a:gridCol>
                <a:gridCol w="1504638">
                  <a:extLst>
                    <a:ext uri="{9D8B030D-6E8A-4147-A177-3AD203B41FA5}">
                      <a16:colId xmlns:a16="http://schemas.microsoft.com/office/drawing/2014/main" val="2292739763"/>
                    </a:ext>
                  </a:extLst>
                </a:gridCol>
                <a:gridCol w="1242310">
                  <a:extLst>
                    <a:ext uri="{9D8B030D-6E8A-4147-A177-3AD203B41FA5}">
                      <a16:colId xmlns:a16="http://schemas.microsoft.com/office/drawing/2014/main" val="3283701035"/>
                    </a:ext>
                  </a:extLst>
                </a:gridCol>
                <a:gridCol w="1373474">
                  <a:extLst>
                    <a:ext uri="{9D8B030D-6E8A-4147-A177-3AD203B41FA5}">
                      <a16:colId xmlns:a16="http://schemas.microsoft.com/office/drawing/2014/main" val="738924411"/>
                    </a:ext>
                  </a:extLst>
                </a:gridCol>
                <a:gridCol w="1373474">
                  <a:extLst>
                    <a:ext uri="{9D8B030D-6E8A-4147-A177-3AD203B41FA5}">
                      <a16:colId xmlns:a16="http://schemas.microsoft.com/office/drawing/2014/main" val="3156614001"/>
                    </a:ext>
                  </a:extLst>
                </a:gridCol>
                <a:gridCol w="1373474">
                  <a:extLst>
                    <a:ext uri="{9D8B030D-6E8A-4147-A177-3AD203B41FA5}">
                      <a16:colId xmlns:a16="http://schemas.microsoft.com/office/drawing/2014/main" val="2516946650"/>
                    </a:ext>
                  </a:extLst>
                </a:gridCol>
                <a:gridCol w="1373474">
                  <a:extLst>
                    <a:ext uri="{9D8B030D-6E8A-4147-A177-3AD203B41FA5}">
                      <a16:colId xmlns:a16="http://schemas.microsoft.com/office/drawing/2014/main" val="1231994495"/>
                    </a:ext>
                  </a:extLst>
                </a:gridCol>
                <a:gridCol w="1373474">
                  <a:extLst>
                    <a:ext uri="{9D8B030D-6E8A-4147-A177-3AD203B41FA5}">
                      <a16:colId xmlns:a16="http://schemas.microsoft.com/office/drawing/2014/main" val="316932175"/>
                    </a:ext>
                  </a:extLst>
                </a:gridCol>
              </a:tblGrid>
              <a:tr h="370840">
                <a:tc>
                  <a:txBody>
                    <a:bodyPr/>
                    <a:lstStyle/>
                    <a:p>
                      <a:pPr algn="ctr"/>
                      <a:r>
                        <a:rPr lang="en-US" dirty="0"/>
                        <a:t>Code</a:t>
                      </a:r>
                    </a:p>
                  </a:txBody>
                  <a:tcPr anchor="ctr"/>
                </a:tc>
                <a:tc>
                  <a:txBody>
                    <a:bodyPr/>
                    <a:lstStyle/>
                    <a:p>
                      <a:pPr algn="ctr"/>
                      <a:r>
                        <a:rPr lang="en-US" dirty="0"/>
                        <a:t>MM</a:t>
                      </a:r>
                    </a:p>
                  </a:txBody>
                  <a:tcPr anchor="ctr"/>
                </a:tc>
                <a:tc>
                  <a:txBody>
                    <a:bodyPr/>
                    <a:lstStyle/>
                    <a:p>
                      <a:pPr algn="ctr"/>
                      <a:r>
                        <a:rPr lang="en-US" dirty="0"/>
                        <a:t>RED</a:t>
                      </a:r>
                    </a:p>
                  </a:txBody>
                  <a:tcPr anchor="ctr"/>
                </a:tc>
                <a:tc>
                  <a:txBody>
                    <a:bodyPr/>
                    <a:lstStyle/>
                    <a:p>
                      <a:pPr algn="ctr"/>
                      <a:r>
                        <a:rPr lang="en-US" dirty="0"/>
                        <a:t>R110</a:t>
                      </a:r>
                    </a:p>
                  </a:txBody>
                  <a:tcPr anchor="ctr"/>
                </a:tc>
                <a:tc>
                  <a:txBody>
                    <a:bodyPr/>
                    <a:lstStyle/>
                    <a:p>
                      <a:pPr algn="ctr"/>
                      <a:r>
                        <a:rPr lang="en-US" dirty="0"/>
                        <a:t>GCOL</a:t>
                      </a:r>
                    </a:p>
                  </a:txBody>
                  <a:tcPr anchor="ctr"/>
                </a:tc>
                <a:tc>
                  <a:txBody>
                    <a:bodyPr/>
                    <a:lstStyle/>
                    <a:p>
                      <a:pPr algn="ctr"/>
                      <a:r>
                        <a:rPr lang="en-US" dirty="0"/>
                        <a:t>GCON</a:t>
                      </a:r>
                    </a:p>
                  </a:txBody>
                  <a:tcPr anchor="ctr"/>
                </a:tc>
                <a:tc>
                  <a:txBody>
                    <a:bodyPr/>
                    <a:lstStyle/>
                    <a:p>
                      <a:pPr algn="ctr"/>
                      <a:r>
                        <a:rPr lang="en-US" dirty="0"/>
                        <a:t>1DC</a:t>
                      </a:r>
                    </a:p>
                  </a:txBody>
                  <a:tcPr anchor="ctr"/>
                </a:tc>
                <a:tc>
                  <a:txBody>
                    <a:bodyPr/>
                    <a:lstStyle/>
                    <a:p>
                      <a:pPr algn="ctr"/>
                      <a:r>
                        <a:rPr lang="en-US" dirty="0"/>
                        <a:t>UTS</a:t>
                      </a:r>
                    </a:p>
                  </a:txBody>
                  <a:tcPr anchor="ctr"/>
                </a:tc>
                <a:extLst>
                  <a:ext uri="{0D108BD9-81ED-4DB2-BD59-A6C34878D82A}">
                    <a16:rowId xmlns:a16="http://schemas.microsoft.com/office/drawing/2014/main" val="2786666684"/>
                  </a:ext>
                </a:extLst>
              </a:tr>
              <a:tr h="370840">
                <a:tc>
                  <a:txBody>
                    <a:bodyPr/>
                    <a:lstStyle/>
                    <a:p>
                      <a:pPr algn="ctr"/>
                      <a:r>
                        <a:rPr lang="en-US" dirty="0"/>
                        <a:t>Benchmark</a:t>
                      </a:r>
                    </a:p>
                  </a:txBody>
                  <a:tcPr anchor="ctr"/>
                </a:tc>
                <a:tc>
                  <a:txBody>
                    <a:bodyPr/>
                    <a:lstStyle/>
                    <a:p>
                      <a:pPr algn="ctr"/>
                      <a:r>
                        <a:rPr lang="en-US" dirty="0"/>
                        <a:t>Matrix multiplication</a:t>
                      </a:r>
                    </a:p>
                  </a:txBody>
                  <a:tcPr anchor="ctr"/>
                </a:tc>
                <a:tc>
                  <a:txBody>
                    <a:bodyPr/>
                    <a:lstStyle/>
                    <a:p>
                      <a:pPr algn="ctr"/>
                      <a:r>
                        <a:rPr lang="en-US" dirty="0"/>
                        <a:t>Reduction</a:t>
                      </a:r>
                    </a:p>
                  </a:txBody>
                  <a:tcPr anchor="ctr"/>
                </a:tc>
                <a:tc>
                  <a:txBody>
                    <a:bodyPr/>
                    <a:lstStyle/>
                    <a:p>
                      <a:pPr algn="ctr"/>
                      <a:r>
                        <a:rPr lang="en-US" dirty="0"/>
                        <a:t>Rule 110 automata</a:t>
                      </a:r>
                    </a:p>
                  </a:txBody>
                  <a:tcPr anchor="ctr"/>
                </a:tc>
                <a:tc>
                  <a:txBody>
                    <a:bodyPr/>
                    <a:lstStyle/>
                    <a:p>
                      <a:pPr algn="ctr"/>
                      <a:r>
                        <a:rPr lang="en-US" dirty="0"/>
                        <a:t>Graph </a:t>
                      </a:r>
                      <a:r>
                        <a:rPr lang="en-US" dirty="0" err="1"/>
                        <a:t>colouring</a:t>
                      </a:r>
                      <a:endParaRPr lang="en-US" dirty="0"/>
                    </a:p>
                  </a:txBody>
                  <a:tcPr anchor="ctr"/>
                </a:tc>
                <a:tc>
                  <a:txBody>
                    <a:bodyPr/>
                    <a:lstStyle/>
                    <a:p>
                      <a:pPr algn="ctr"/>
                      <a:r>
                        <a:rPr lang="en-US" dirty="0"/>
                        <a:t>Graph connectivity</a:t>
                      </a:r>
                    </a:p>
                  </a:txBody>
                  <a:tcPr anchor="ctr"/>
                </a:tc>
                <a:tc>
                  <a:txBody>
                    <a:bodyPr/>
                    <a:lstStyle/>
                    <a:p>
                      <a:pPr algn="ctr"/>
                      <a:r>
                        <a:rPr lang="en-US" dirty="0"/>
                        <a:t>One-dimensional convolution</a:t>
                      </a:r>
                    </a:p>
                  </a:txBody>
                  <a:tcPr anchor="ctr"/>
                </a:tc>
                <a:tc>
                  <a:txBody>
                    <a:bodyPr/>
                    <a:lstStyle/>
                    <a:p>
                      <a:pPr algn="ctr"/>
                      <a:r>
                        <a:rPr lang="en-US" dirty="0"/>
                        <a:t>Unbalanced Tree search</a:t>
                      </a:r>
                    </a:p>
                  </a:txBody>
                  <a:tcPr anchor="ctr"/>
                </a:tc>
                <a:extLst>
                  <a:ext uri="{0D108BD9-81ED-4DB2-BD59-A6C34878D82A}">
                    <a16:rowId xmlns:a16="http://schemas.microsoft.com/office/drawing/2014/main" val="2349857600"/>
                  </a:ext>
                </a:extLst>
              </a:tr>
            </a:tbl>
          </a:graphicData>
        </a:graphic>
      </p:graphicFrame>
    </p:spTree>
    <p:custDataLst>
      <p:tags r:id="rId1"/>
    </p:custDataLst>
    <p:extLst>
      <p:ext uri="{BB962C8B-B14F-4D97-AF65-F5344CB8AC3E}">
        <p14:creationId xmlns:p14="http://schemas.microsoft.com/office/powerpoint/2010/main" val="359713354"/>
      </p:ext>
    </p:extLst>
  </p:cSld>
  <p:clrMapOvr>
    <a:masterClrMapping/>
  </p:clrMapOvr>
  <mc:AlternateContent xmlns:mc="http://schemas.openxmlformats.org/markup-compatibility/2006" xmlns:p14="http://schemas.microsoft.com/office/powerpoint/2010/main">
    <mc:Choice Requires="p14">
      <p:transition spd="slow" p14:dur="2000" advTm="26804"/>
    </mc:Choice>
    <mc:Fallback xmlns="">
      <p:transition spd="slow" advTm="268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animEffect transition="in" filter="wipe(down)">
                                      <p:cBhvr>
                                        <p:cTn id="7" dur="500"/>
                                        <p:tgtEl>
                                          <p:spTgt spid="6">
                                            <p:graphicEl>
                                              <a:chart seriesIdx="-3" categoryIdx="-3" bldStep="gridLegend"/>
                                            </p:graphic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6">
                                            <p:graphicEl>
                                              <a:chart seriesIdx="0" categoryIdx="-4" bldStep="series"/>
                                            </p:graphicEl>
                                          </p:spTgt>
                                        </p:tgtEl>
                                        <p:attrNameLst>
                                          <p:attrName>style.visibility</p:attrName>
                                        </p:attrNameLst>
                                      </p:cBhvr>
                                      <p:to>
                                        <p:strVal val="visible"/>
                                      </p:to>
                                    </p:set>
                                    <p:animEffect transition="in" filter="wipe(down)">
                                      <p:cBhvr>
                                        <p:cTn id="13" dur="500"/>
                                        <p:tgtEl>
                                          <p:spTgt spid="6">
                                            <p:graphicEl>
                                              <a:chart seriesIdx="0" categoryIdx="-4" bldStep="series"/>
                                            </p:graphic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down)">
                                      <p:cBhvr>
                                        <p:cTn id="18" dur="500"/>
                                        <p:tgtEl>
                                          <p:spTgt spid="14"/>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25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P spid="11" grpId="0" animBg="1"/>
      <p:bldP spid="4" grpId="0"/>
      <p:bldP spid="13" grpId="0"/>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0DD5C-A067-4F36-958D-D2C327004DB0}"/>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Conclusions</a:t>
            </a:r>
          </a:p>
        </p:txBody>
      </p:sp>
      <p:sp>
        <p:nvSpPr>
          <p:cNvPr id="9" name="Content Placeholder 8">
            <a:extLst>
              <a:ext uri="{FF2B5EF4-FFF2-40B4-BE49-F238E27FC236}">
                <a16:creationId xmlns:a16="http://schemas.microsoft.com/office/drawing/2014/main" id="{847CE426-1F30-4AB9-80ED-101EA843C53D}"/>
              </a:ext>
            </a:extLst>
          </p:cNvPr>
          <p:cNvSpPr>
            <a:spLocks noGrp="1"/>
          </p:cNvSpPr>
          <p:nvPr>
            <p:ph idx="1"/>
          </p:nvPr>
        </p:nvSpPr>
        <p:spPr>
          <a:xfrm>
            <a:off x="838200" y="1811771"/>
            <a:ext cx="10515600" cy="4351338"/>
          </a:xfrm>
        </p:spPr>
        <p:txBody>
          <a:bodyPr/>
          <a:lstStyle/>
          <a:p>
            <a:r>
              <a:rPr lang="en-US" dirty="0"/>
              <a:t>Scoped synchronization in GPU important for performance </a:t>
            </a:r>
          </a:p>
          <a:p>
            <a:pPr lvl="1"/>
            <a:r>
              <a:rPr lang="en-US" dirty="0"/>
              <a:t>But, introduces possibility of a new type of bug – </a:t>
            </a:r>
            <a:r>
              <a:rPr lang="en-US" b="1" dirty="0"/>
              <a:t>Scoped races</a:t>
            </a:r>
          </a:p>
          <a:p>
            <a:endParaRPr lang="en-US" dirty="0"/>
          </a:p>
          <a:p>
            <a:r>
              <a:rPr lang="en-US" dirty="0" err="1"/>
              <a:t>ScoRD</a:t>
            </a:r>
            <a:r>
              <a:rPr lang="en-US" dirty="0"/>
              <a:t> is a hardware enhancement to detect scoped races</a:t>
            </a:r>
          </a:p>
          <a:p>
            <a:pPr lvl="1"/>
            <a:r>
              <a:rPr lang="en-US" dirty="0"/>
              <a:t>Incurs low performance overhead (~35%)</a:t>
            </a:r>
          </a:p>
          <a:p>
            <a:pPr lvl="1"/>
            <a:r>
              <a:rPr lang="en-US" dirty="0"/>
              <a:t>Adds limited hardware </a:t>
            </a:r>
            <a:r>
              <a:rPr lang="en-US"/>
              <a:t>state (~2.9 </a:t>
            </a:r>
            <a:r>
              <a:rPr lang="en-US" dirty="0"/>
              <a:t>KB)</a:t>
            </a:r>
          </a:p>
          <a:p>
            <a:pPr lvl="1"/>
            <a:r>
              <a:rPr lang="en-US" dirty="0"/>
              <a:t>Reasonable memory overhead for metadata (~12.5%)</a:t>
            </a:r>
            <a:br>
              <a:rPr lang="en-US" dirty="0"/>
            </a:br>
            <a:endParaRPr lang="en-US" dirty="0"/>
          </a:p>
          <a:p>
            <a:r>
              <a:rPr lang="en-US" dirty="0"/>
              <a:t>Open-source </a:t>
            </a:r>
            <a:r>
              <a:rPr lang="en-US" dirty="0" err="1"/>
              <a:t>ScoR</a:t>
            </a:r>
            <a:r>
              <a:rPr lang="en-US" dirty="0"/>
              <a:t> benchmark suite for evaluating </a:t>
            </a:r>
            <a:r>
              <a:rPr lang="en-US" dirty="0" err="1"/>
              <a:t>ScoRD</a:t>
            </a:r>
            <a:endParaRPr lang="en-US" dirty="0"/>
          </a:p>
        </p:txBody>
      </p:sp>
    </p:spTree>
    <p:extLst>
      <p:ext uri="{BB962C8B-B14F-4D97-AF65-F5344CB8AC3E}">
        <p14:creationId xmlns:p14="http://schemas.microsoft.com/office/powerpoint/2010/main" val="2405728597"/>
      </p:ext>
    </p:extLst>
  </p:cSld>
  <p:clrMapOvr>
    <a:masterClrMapping/>
  </p:clrMapOvr>
  <mc:AlternateContent xmlns:mc="http://schemas.openxmlformats.org/markup-compatibility/2006" xmlns:p14="http://schemas.microsoft.com/office/powerpoint/2010/main">
    <mc:Choice Requires="p14">
      <p:transition spd="slow" p14:dur="2000" advTm="31848"/>
    </mc:Choice>
    <mc:Fallback xmlns="">
      <p:transition spd="slow" advTm="3184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1C6F7-78F0-447E-9D29-C68F191B9D43}"/>
              </a:ext>
            </a:extLst>
          </p:cNvPr>
          <p:cNvSpPr>
            <a:spLocks noGrp="1"/>
          </p:cNvSpPr>
          <p:nvPr>
            <p:ph idx="1"/>
          </p:nvPr>
        </p:nvSpPr>
        <p:spPr>
          <a:xfrm>
            <a:off x="838200" y="2433758"/>
            <a:ext cx="1398083" cy="1247376"/>
          </a:xfrm>
        </p:spPr>
        <p:txBody>
          <a:bodyPr>
            <a:normAutofit/>
          </a:bodyPr>
          <a:lstStyle/>
          <a:p>
            <a:pPr marL="0" indent="0" algn="ctr">
              <a:buNone/>
            </a:pPr>
            <a:r>
              <a:rPr lang="en-US" sz="2400" b="1" u="sng" dirty="0"/>
              <a:t>Thread A</a:t>
            </a:r>
          </a:p>
          <a:p>
            <a:pPr marL="0" indent="0" algn="ctr">
              <a:buNone/>
            </a:pPr>
            <a:r>
              <a:rPr lang="en-US" sz="2400" dirty="0"/>
              <a:t>Var = 5</a:t>
            </a:r>
          </a:p>
        </p:txBody>
      </p:sp>
      <p:sp>
        <p:nvSpPr>
          <p:cNvPr id="8" name="Content Placeholder 2">
            <a:extLst>
              <a:ext uri="{FF2B5EF4-FFF2-40B4-BE49-F238E27FC236}">
                <a16:creationId xmlns:a16="http://schemas.microsoft.com/office/drawing/2014/main" id="{0C3E3C8F-F993-48B3-9881-6ADA36C679B0}"/>
              </a:ext>
            </a:extLst>
          </p:cNvPr>
          <p:cNvSpPr txBox="1">
            <a:spLocks/>
          </p:cNvSpPr>
          <p:nvPr/>
        </p:nvSpPr>
        <p:spPr>
          <a:xfrm>
            <a:off x="3653630" y="2405415"/>
            <a:ext cx="1504948" cy="1195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solidFill>
                  <a:srgbClr val="000088"/>
                </a:solidFill>
              </a:rPr>
              <a:t>Thread B</a:t>
            </a:r>
          </a:p>
          <a:p>
            <a:pPr marL="0" indent="0" algn="ctr">
              <a:buFont typeface="Arial" panose="020B0604020202020204" pitchFamily="34" charset="0"/>
              <a:buNone/>
            </a:pPr>
            <a:r>
              <a:rPr lang="en-US" sz="2400" dirty="0">
                <a:solidFill>
                  <a:srgbClr val="000088"/>
                </a:solidFill>
              </a:rPr>
              <a:t>Var = 7</a:t>
            </a:r>
          </a:p>
        </p:txBody>
      </p:sp>
      <p:cxnSp>
        <p:nvCxnSpPr>
          <p:cNvPr id="10" name="Straight Connector 9">
            <a:extLst>
              <a:ext uri="{FF2B5EF4-FFF2-40B4-BE49-F238E27FC236}">
                <a16:creationId xmlns:a16="http://schemas.microsoft.com/office/drawing/2014/main" id="{B74699FA-1320-4051-89E7-EE30F8F26629}"/>
              </a:ext>
            </a:extLst>
          </p:cNvPr>
          <p:cNvCxnSpPr>
            <a:cxnSpLocks/>
          </p:cNvCxnSpPr>
          <p:nvPr/>
        </p:nvCxnSpPr>
        <p:spPr>
          <a:xfrm>
            <a:off x="6096000" y="1777388"/>
            <a:ext cx="0" cy="457896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949D7B-1CD0-4EBA-9617-63C66DE425DB}"/>
              </a:ext>
            </a:extLst>
          </p:cNvPr>
          <p:cNvSpPr txBox="1"/>
          <p:nvPr/>
        </p:nvSpPr>
        <p:spPr>
          <a:xfrm>
            <a:off x="1663667" y="1777388"/>
            <a:ext cx="2626873" cy="523220"/>
          </a:xfrm>
          <a:prstGeom prst="rect">
            <a:avLst/>
          </a:prstGeom>
          <a:noFill/>
        </p:spPr>
        <p:txBody>
          <a:bodyPr wrap="none" rtlCol="0">
            <a:spAutoFit/>
          </a:bodyPr>
          <a:lstStyle/>
          <a:p>
            <a:r>
              <a:rPr lang="en-US" sz="2800" b="1" dirty="0">
                <a:solidFill>
                  <a:srgbClr val="000088"/>
                </a:solidFill>
              </a:rPr>
              <a:t>Write-write race</a:t>
            </a:r>
          </a:p>
        </p:txBody>
      </p:sp>
      <p:sp>
        <p:nvSpPr>
          <p:cNvPr id="14" name="Freeform: Shape 13">
            <a:extLst>
              <a:ext uri="{FF2B5EF4-FFF2-40B4-BE49-F238E27FC236}">
                <a16:creationId xmlns:a16="http://schemas.microsoft.com/office/drawing/2014/main" id="{F92B0235-736D-4E62-970B-BA3853802EDD}"/>
              </a:ext>
            </a:extLst>
          </p:cNvPr>
          <p:cNvSpPr/>
          <p:nvPr/>
        </p:nvSpPr>
        <p:spPr>
          <a:xfrm>
            <a:off x="1348546" y="3453136"/>
            <a:ext cx="409641" cy="1214437"/>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F898DB7-FDC2-4CC8-9033-6A6E457D16F2}"/>
              </a:ext>
            </a:extLst>
          </p:cNvPr>
          <p:cNvSpPr/>
          <p:nvPr/>
        </p:nvSpPr>
        <p:spPr>
          <a:xfrm>
            <a:off x="4261987" y="3453136"/>
            <a:ext cx="409641" cy="1214437"/>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256C919-CA9F-435A-B74E-9C7445935C74}"/>
              </a:ext>
            </a:extLst>
          </p:cNvPr>
          <p:cNvSpPr/>
          <p:nvPr/>
        </p:nvSpPr>
        <p:spPr>
          <a:xfrm>
            <a:off x="2501088" y="5473125"/>
            <a:ext cx="1152542"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B815D1A4-F665-4FCB-8358-7F341261A2B8}"/>
              </a:ext>
            </a:extLst>
          </p:cNvPr>
          <p:cNvSpPr txBox="1"/>
          <p:nvPr/>
        </p:nvSpPr>
        <p:spPr>
          <a:xfrm>
            <a:off x="2656378" y="5550069"/>
            <a:ext cx="841962" cy="369332"/>
          </a:xfrm>
          <a:prstGeom prst="rect">
            <a:avLst/>
          </a:prstGeom>
          <a:noFill/>
        </p:spPr>
        <p:txBody>
          <a:bodyPr wrap="none" rtlCol="0">
            <a:spAutoFit/>
          </a:bodyPr>
          <a:lstStyle/>
          <a:p>
            <a:r>
              <a:rPr lang="en-US" b="1" dirty="0">
                <a:solidFill>
                  <a:srgbClr val="000088"/>
                </a:solidFill>
              </a:rPr>
              <a:t>Var = 0</a:t>
            </a:r>
          </a:p>
        </p:txBody>
      </p:sp>
      <p:cxnSp>
        <p:nvCxnSpPr>
          <p:cNvPr id="19" name="Straight Arrow Connector 18">
            <a:extLst>
              <a:ext uri="{FF2B5EF4-FFF2-40B4-BE49-F238E27FC236}">
                <a16:creationId xmlns:a16="http://schemas.microsoft.com/office/drawing/2014/main" id="{0C50A482-7293-45F9-B9E8-F34F1F8646CB}"/>
              </a:ext>
            </a:extLst>
          </p:cNvPr>
          <p:cNvCxnSpPr/>
          <p:nvPr/>
        </p:nvCxnSpPr>
        <p:spPr>
          <a:xfrm>
            <a:off x="2012945" y="4667573"/>
            <a:ext cx="812550" cy="633445"/>
          </a:xfrm>
          <a:prstGeom prst="straightConnector1">
            <a:avLst/>
          </a:prstGeom>
          <a:ln w="28575">
            <a:solidFill>
              <a:schemeClr val="accent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08A3C23D-3E40-4F9F-9C67-7A6309C62338}"/>
              </a:ext>
            </a:extLst>
          </p:cNvPr>
          <p:cNvCxnSpPr/>
          <p:nvPr/>
        </p:nvCxnSpPr>
        <p:spPr>
          <a:xfrm flipH="1">
            <a:off x="3329223" y="4772380"/>
            <a:ext cx="932764" cy="528638"/>
          </a:xfrm>
          <a:prstGeom prst="straightConnector1">
            <a:avLst/>
          </a:prstGeom>
          <a:ln w="28575">
            <a:solidFill>
              <a:schemeClr val="accent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30" name="Content Placeholder 2">
            <a:extLst>
              <a:ext uri="{FF2B5EF4-FFF2-40B4-BE49-F238E27FC236}">
                <a16:creationId xmlns:a16="http://schemas.microsoft.com/office/drawing/2014/main" id="{C4012C2D-075C-4640-B834-BCF8E8664ECC}"/>
              </a:ext>
            </a:extLst>
          </p:cNvPr>
          <p:cNvSpPr txBox="1">
            <a:spLocks/>
          </p:cNvSpPr>
          <p:nvPr/>
        </p:nvSpPr>
        <p:spPr>
          <a:xfrm>
            <a:off x="6827045" y="2405416"/>
            <a:ext cx="1504948" cy="11953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a:solidFill>
                  <a:srgbClr val="000088"/>
                </a:solidFill>
              </a:rPr>
              <a:t>Thread A</a:t>
            </a:r>
          </a:p>
          <a:p>
            <a:pPr marL="0" indent="0" algn="ctr">
              <a:buFont typeface="Arial" panose="020B0604020202020204" pitchFamily="34" charset="0"/>
              <a:buNone/>
            </a:pPr>
            <a:r>
              <a:rPr lang="en-US" sz="2400">
                <a:solidFill>
                  <a:srgbClr val="000088"/>
                </a:solidFill>
              </a:rPr>
              <a:t>Var = 5</a:t>
            </a:r>
            <a:endParaRPr lang="en-US" sz="2400" dirty="0">
              <a:solidFill>
                <a:srgbClr val="000088"/>
              </a:solidFill>
            </a:endParaRPr>
          </a:p>
        </p:txBody>
      </p:sp>
      <p:sp>
        <p:nvSpPr>
          <p:cNvPr id="31" name="Content Placeholder 2">
            <a:extLst>
              <a:ext uri="{FF2B5EF4-FFF2-40B4-BE49-F238E27FC236}">
                <a16:creationId xmlns:a16="http://schemas.microsoft.com/office/drawing/2014/main" id="{CEDA1649-CFAE-4ED3-B18C-C8D8F557067B}"/>
              </a:ext>
            </a:extLst>
          </p:cNvPr>
          <p:cNvSpPr txBox="1">
            <a:spLocks/>
          </p:cNvSpPr>
          <p:nvPr/>
        </p:nvSpPr>
        <p:spPr>
          <a:xfrm>
            <a:off x="9679782" y="2405415"/>
            <a:ext cx="1504948" cy="4616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b="1" u="sng" dirty="0">
                <a:solidFill>
                  <a:srgbClr val="000088"/>
                </a:solidFill>
              </a:rPr>
              <a:t>Thread B</a:t>
            </a:r>
          </a:p>
        </p:txBody>
      </p:sp>
      <p:sp>
        <p:nvSpPr>
          <p:cNvPr id="32" name="TextBox 31">
            <a:extLst>
              <a:ext uri="{FF2B5EF4-FFF2-40B4-BE49-F238E27FC236}">
                <a16:creationId xmlns:a16="http://schemas.microsoft.com/office/drawing/2014/main" id="{EA45B414-4FC5-4723-86D4-C4E0C59A0FAF}"/>
              </a:ext>
            </a:extLst>
          </p:cNvPr>
          <p:cNvSpPr txBox="1"/>
          <p:nvPr/>
        </p:nvSpPr>
        <p:spPr>
          <a:xfrm>
            <a:off x="7682842" y="1777388"/>
            <a:ext cx="2541208" cy="523220"/>
          </a:xfrm>
          <a:prstGeom prst="rect">
            <a:avLst/>
          </a:prstGeom>
          <a:noFill/>
        </p:spPr>
        <p:txBody>
          <a:bodyPr wrap="none" rtlCol="0">
            <a:spAutoFit/>
          </a:bodyPr>
          <a:lstStyle/>
          <a:p>
            <a:r>
              <a:rPr lang="en-US" sz="2800" b="1" dirty="0">
                <a:solidFill>
                  <a:srgbClr val="000088"/>
                </a:solidFill>
              </a:rPr>
              <a:t>Read-write race</a:t>
            </a:r>
          </a:p>
        </p:txBody>
      </p:sp>
      <p:sp>
        <p:nvSpPr>
          <p:cNvPr id="33" name="Freeform: Shape 32">
            <a:extLst>
              <a:ext uri="{FF2B5EF4-FFF2-40B4-BE49-F238E27FC236}">
                <a16:creationId xmlns:a16="http://schemas.microsoft.com/office/drawing/2014/main" id="{0B5B2829-E998-4174-B952-99A3C9A55025}"/>
              </a:ext>
            </a:extLst>
          </p:cNvPr>
          <p:cNvSpPr/>
          <p:nvPr/>
        </p:nvSpPr>
        <p:spPr>
          <a:xfrm>
            <a:off x="7374698" y="3453136"/>
            <a:ext cx="409641" cy="1214437"/>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99F9F84-8E66-42D3-8977-13B3E6304CDD}"/>
              </a:ext>
            </a:extLst>
          </p:cNvPr>
          <p:cNvSpPr/>
          <p:nvPr/>
        </p:nvSpPr>
        <p:spPr>
          <a:xfrm>
            <a:off x="10288139" y="3453136"/>
            <a:ext cx="409641" cy="1214437"/>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7DD85EB-B4F7-4F8A-8190-FD510BC6DAA5}"/>
              </a:ext>
            </a:extLst>
          </p:cNvPr>
          <p:cNvSpPr/>
          <p:nvPr/>
        </p:nvSpPr>
        <p:spPr>
          <a:xfrm>
            <a:off x="8527240" y="5473125"/>
            <a:ext cx="1152542" cy="5232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C46837B-8B02-4DEB-8A4A-2A9E4247FF06}"/>
              </a:ext>
            </a:extLst>
          </p:cNvPr>
          <p:cNvSpPr txBox="1"/>
          <p:nvPr/>
        </p:nvSpPr>
        <p:spPr>
          <a:xfrm>
            <a:off x="8682530" y="5550069"/>
            <a:ext cx="841962" cy="369332"/>
          </a:xfrm>
          <a:prstGeom prst="rect">
            <a:avLst/>
          </a:prstGeom>
          <a:noFill/>
        </p:spPr>
        <p:txBody>
          <a:bodyPr wrap="none" rtlCol="0">
            <a:spAutoFit/>
          </a:bodyPr>
          <a:lstStyle/>
          <a:p>
            <a:r>
              <a:rPr lang="en-US" b="1" dirty="0">
                <a:solidFill>
                  <a:srgbClr val="000088"/>
                </a:solidFill>
              </a:rPr>
              <a:t>Var = 0</a:t>
            </a:r>
          </a:p>
        </p:txBody>
      </p:sp>
      <p:cxnSp>
        <p:nvCxnSpPr>
          <p:cNvPr id="37" name="Straight Arrow Connector 36">
            <a:extLst>
              <a:ext uri="{FF2B5EF4-FFF2-40B4-BE49-F238E27FC236}">
                <a16:creationId xmlns:a16="http://schemas.microsoft.com/office/drawing/2014/main" id="{320174A9-8AD5-4F60-A86A-9BA32F469256}"/>
              </a:ext>
            </a:extLst>
          </p:cNvPr>
          <p:cNvCxnSpPr/>
          <p:nvPr/>
        </p:nvCxnSpPr>
        <p:spPr>
          <a:xfrm>
            <a:off x="8039097" y="4667573"/>
            <a:ext cx="812550" cy="633445"/>
          </a:xfrm>
          <a:prstGeom prst="straightConnector1">
            <a:avLst/>
          </a:prstGeom>
          <a:ln w="28575">
            <a:solidFill>
              <a:schemeClr val="accent2">
                <a:lumMod val="75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38" name="Straight Arrow Connector 37">
            <a:extLst>
              <a:ext uri="{FF2B5EF4-FFF2-40B4-BE49-F238E27FC236}">
                <a16:creationId xmlns:a16="http://schemas.microsoft.com/office/drawing/2014/main" id="{EB5C531A-D44E-429E-B0C2-C21537591FFB}"/>
              </a:ext>
            </a:extLst>
          </p:cNvPr>
          <p:cNvCxnSpPr>
            <a:cxnSpLocks/>
          </p:cNvCxnSpPr>
          <p:nvPr/>
        </p:nvCxnSpPr>
        <p:spPr>
          <a:xfrm rot="10800000" flipH="1">
            <a:off x="9355375" y="4772380"/>
            <a:ext cx="932764" cy="528638"/>
          </a:xfrm>
          <a:prstGeom prst="straightConnector1">
            <a:avLst/>
          </a:prstGeom>
          <a:ln w="28575">
            <a:solidFill>
              <a:schemeClr val="accent2">
                <a:lumMod val="75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39" name="TextBox 38">
            <a:extLst>
              <a:ext uri="{FF2B5EF4-FFF2-40B4-BE49-F238E27FC236}">
                <a16:creationId xmlns:a16="http://schemas.microsoft.com/office/drawing/2014/main" id="{7DA88BA0-8AF6-42FF-AD44-2F250509B42F}"/>
              </a:ext>
            </a:extLst>
          </p:cNvPr>
          <p:cNvSpPr txBox="1"/>
          <p:nvPr/>
        </p:nvSpPr>
        <p:spPr>
          <a:xfrm rot="2264906">
            <a:off x="2079772" y="4643588"/>
            <a:ext cx="875945" cy="369332"/>
          </a:xfrm>
          <a:prstGeom prst="rect">
            <a:avLst/>
          </a:prstGeom>
          <a:noFill/>
        </p:spPr>
        <p:txBody>
          <a:bodyPr wrap="none" rtlCol="0">
            <a:spAutoFit/>
          </a:bodyPr>
          <a:lstStyle/>
          <a:p>
            <a:r>
              <a:rPr lang="en-US" dirty="0"/>
              <a:t>Write 5</a:t>
            </a:r>
          </a:p>
        </p:txBody>
      </p:sp>
      <p:sp>
        <p:nvSpPr>
          <p:cNvPr id="40" name="TextBox 39">
            <a:extLst>
              <a:ext uri="{FF2B5EF4-FFF2-40B4-BE49-F238E27FC236}">
                <a16:creationId xmlns:a16="http://schemas.microsoft.com/office/drawing/2014/main" id="{83B0EFFC-C340-408B-96A7-4C34060364A3}"/>
              </a:ext>
            </a:extLst>
          </p:cNvPr>
          <p:cNvSpPr txBox="1"/>
          <p:nvPr/>
        </p:nvSpPr>
        <p:spPr>
          <a:xfrm rot="19849204">
            <a:off x="3276360" y="4682963"/>
            <a:ext cx="875945" cy="369332"/>
          </a:xfrm>
          <a:prstGeom prst="rect">
            <a:avLst/>
          </a:prstGeom>
          <a:noFill/>
        </p:spPr>
        <p:txBody>
          <a:bodyPr wrap="none" rtlCol="0">
            <a:spAutoFit/>
          </a:bodyPr>
          <a:lstStyle/>
          <a:p>
            <a:r>
              <a:rPr lang="en-US" dirty="0"/>
              <a:t>Write 7</a:t>
            </a:r>
          </a:p>
        </p:txBody>
      </p:sp>
      <p:sp>
        <p:nvSpPr>
          <p:cNvPr id="41" name="TextBox 40">
            <a:extLst>
              <a:ext uri="{FF2B5EF4-FFF2-40B4-BE49-F238E27FC236}">
                <a16:creationId xmlns:a16="http://schemas.microsoft.com/office/drawing/2014/main" id="{5B593176-1CA0-47BD-BA59-7F95EF3BCFBC}"/>
              </a:ext>
            </a:extLst>
          </p:cNvPr>
          <p:cNvSpPr txBox="1"/>
          <p:nvPr/>
        </p:nvSpPr>
        <p:spPr>
          <a:xfrm>
            <a:off x="2656378" y="5552369"/>
            <a:ext cx="832344" cy="369332"/>
          </a:xfrm>
          <a:prstGeom prst="rect">
            <a:avLst/>
          </a:prstGeom>
          <a:noFill/>
        </p:spPr>
        <p:txBody>
          <a:bodyPr wrap="none" rtlCol="0">
            <a:spAutoFit/>
          </a:bodyPr>
          <a:lstStyle/>
          <a:p>
            <a:r>
              <a:rPr lang="en-US" b="1" dirty="0">
                <a:solidFill>
                  <a:srgbClr val="C00000"/>
                </a:solidFill>
              </a:rPr>
              <a:t>Var = ?</a:t>
            </a:r>
          </a:p>
        </p:txBody>
      </p:sp>
      <p:sp>
        <p:nvSpPr>
          <p:cNvPr id="42" name="TextBox 41">
            <a:extLst>
              <a:ext uri="{FF2B5EF4-FFF2-40B4-BE49-F238E27FC236}">
                <a16:creationId xmlns:a16="http://schemas.microsoft.com/office/drawing/2014/main" id="{1C74A48E-4F23-4A64-9830-29CDC6A5DD67}"/>
              </a:ext>
            </a:extLst>
          </p:cNvPr>
          <p:cNvSpPr txBox="1"/>
          <p:nvPr/>
        </p:nvSpPr>
        <p:spPr>
          <a:xfrm rot="2264906">
            <a:off x="8110371" y="4654435"/>
            <a:ext cx="875945" cy="369332"/>
          </a:xfrm>
          <a:prstGeom prst="rect">
            <a:avLst/>
          </a:prstGeom>
          <a:noFill/>
        </p:spPr>
        <p:txBody>
          <a:bodyPr wrap="none" rtlCol="0">
            <a:spAutoFit/>
          </a:bodyPr>
          <a:lstStyle/>
          <a:p>
            <a:r>
              <a:rPr lang="en-US" dirty="0"/>
              <a:t>Write 5</a:t>
            </a:r>
          </a:p>
        </p:txBody>
      </p:sp>
      <p:sp>
        <p:nvSpPr>
          <p:cNvPr id="43" name="TextBox 42">
            <a:extLst>
              <a:ext uri="{FF2B5EF4-FFF2-40B4-BE49-F238E27FC236}">
                <a16:creationId xmlns:a16="http://schemas.microsoft.com/office/drawing/2014/main" id="{9FAD0A72-A1A4-4892-81C1-B119C215FD36}"/>
              </a:ext>
            </a:extLst>
          </p:cNvPr>
          <p:cNvSpPr txBox="1"/>
          <p:nvPr/>
        </p:nvSpPr>
        <p:spPr>
          <a:xfrm rot="19865539">
            <a:off x="9182275" y="4715371"/>
            <a:ext cx="1015791" cy="369332"/>
          </a:xfrm>
          <a:prstGeom prst="rect">
            <a:avLst/>
          </a:prstGeom>
          <a:noFill/>
        </p:spPr>
        <p:txBody>
          <a:bodyPr wrap="none" rtlCol="0">
            <a:spAutoFit/>
          </a:bodyPr>
          <a:lstStyle/>
          <a:p>
            <a:r>
              <a:rPr lang="en-US" dirty="0"/>
              <a:t>Read Var</a:t>
            </a:r>
          </a:p>
        </p:txBody>
      </p:sp>
      <p:sp>
        <p:nvSpPr>
          <p:cNvPr id="44" name="TextBox 43">
            <a:extLst>
              <a:ext uri="{FF2B5EF4-FFF2-40B4-BE49-F238E27FC236}">
                <a16:creationId xmlns:a16="http://schemas.microsoft.com/office/drawing/2014/main" id="{380F1A77-E4C3-45F7-B86D-C1F7C8C1B554}"/>
              </a:ext>
            </a:extLst>
          </p:cNvPr>
          <p:cNvSpPr txBox="1"/>
          <p:nvPr/>
        </p:nvSpPr>
        <p:spPr>
          <a:xfrm>
            <a:off x="8682530" y="5552369"/>
            <a:ext cx="841962" cy="369332"/>
          </a:xfrm>
          <a:prstGeom prst="rect">
            <a:avLst/>
          </a:prstGeom>
          <a:noFill/>
        </p:spPr>
        <p:txBody>
          <a:bodyPr wrap="none" rtlCol="0">
            <a:spAutoFit/>
          </a:bodyPr>
          <a:lstStyle/>
          <a:p>
            <a:r>
              <a:rPr lang="en-US" b="1" dirty="0">
                <a:solidFill>
                  <a:srgbClr val="000088"/>
                </a:solidFill>
              </a:rPr>
              <a:t>Var = 5</a:t>
            </a:r>
          </a:p>
        </p:txBody>
      </p:sp>
      <p:sp>
        <p:nvSpPr>
          <p:cNvPr id="45" name="Rectangle 44">
            <a:extLst>
              <a:ext uri="{FF2B5EF4-FFF2-40B4-BE49-F238E27FC236}">
                <a16:creationId xmlns:a16="http://schemas.microsoft.com/office/drawing/2014/main" id="{9794EC7A-E710-4F19-B8A8-43147FA468C4}"/>
              </a:ext>
            </a:extLst>
          </p:cNvPr>
          <p:cNvSpPr/>
          <p:nvPr/>
        </p:nvSpPr>
        <p:spPr>
          <a:xfrm>
            <a:off x="9755899" y="2828894"/>
            <a:ext cx="1079719" cy="461665"/>
          </a:xfrm>
          <a:prstGeom prst="rect">
            <a:avLst/>
          </a:prstGeom>
        </p:spPr>
        <p:txBody>
          <a:bodyPr wrap="none">
            <a:spAutoFit/>
          </a:bodyPr>
          <a:lstStyle/>
          <a:p>
            <a:pPr algn="ctr"/>
            <a:r>
              <a:rPr lang="en-US" sz="2400" dirty="0">
                <a:solidFill>
                  <a:srgbClr val="C00000"/>
                </a:solidFill>
              </a:rPr>
              <a:t>Foo = </a:t>
            </a:r>
            <a:r>
              <a:rPr lang="en-US" sz="2400" b="1" dirty="0">
                <a:solidFill>
                  <a:srgbClr val="C00000"/>
                </a:solidFill>
              </a:rPr>
              <a:t>?</a:t>
            </a:r>
          </a:p>
        </p:txBody>
      </p:sp>
      <p:sp>
        <p:nvSpPr>
          <p:cNvPr id="46" name="Rectangle 45">
            <a:extLst>
              <a:ext uri="{FF2B5EF4-FFF2-40B4-BE49-F238E27FC236}">
                <a16:creationId xmlns:a16="http://schemas.microsoft.com/office/drawing/2014/main" id="{07CB0B46-2DFA-439E-A6A1-90634FE6090C}"/>
              </a:ext>
            </a:extLst>
          </p:cNvPr>
          <p:cNvSpPr/>
          <p:nvPr/>
        </p:nvSpPr>
        <p:spPr>
          <a:xfrm>
            <a:off x="9763519" y="2826614"/>
            <a:ext cx="1349537" cy="461665"/>
          </a:xfrm>
          <a:prstGeom prst="rect">
            <a:avLst/>
          </a:prstGeom>
        </p:spPr>
        <p:txBody>
          <a:bodyPr wrap="none">
            <a:spAutoFit/>
          </a:bodyPr>
          <a:lstStyle/>
          <a:p>
            <a:r>
              <a:rPr lang="en-US" sz="2400" dirty="0">
                <a:solidFill>
                  <a:srgbClr val="000088"/>
                </a:solidFill>
              </a:rPr>
              <a:t>Foo = Var</a:t>
            </a:r>
          </a:p>
        </p:txBody>
      </p:sp>
      <p:sp>
        <p:nvSpPr>
          <p:cNvPr id="2" name="TextBox 1">
            <a:extLst>
              <a:ext uri="{FF2B5EF4-FFF2-40B4-BE49-F238E27FC236}">
                <a16:creationId xmlns:a16="http://schemas.microsoft.com/office/drawing/2014/main" id="{87798C5E-5A2A-42C1-B9B7-CE19FB3E15C5}"/>
              </a:ext>
            </a:extLst>
          </p:cNvPr>
          <p:cNvSpPr txBox="1"/>
          <p:nvPr/>
        </p:nvSpPr>
        <p:spPr>
          <a:xfrm>
            <a:off x="1989074" y="4152098"/>
            <a:ext cx="2301952" cy="400110"/>
          </a:xfrm>
          <a:prstGeom prst="rect">
            <a:avLst/>
          </a:prstGeom>
          <a:noFill/>
        </p:spPr>
        <p:txBody>
          <a:bodyPr wrap="square" rtlCol="0">
            <a:spAutoFit/>
          </a:bodyPr>
          <a:lstStyle/>
          <a:p>
            <a:pPr algn="ctr"/>
            <a:r>
              <a:rPr lang="en-US" sz="2000" b="1" dirty="0">
                <a:solidFill>
                  <a:srgbClr val="C00000"/>
                </a:solidFill>
              </a:rPr>
              <a:t>Conflicting access</a:t>
            </a:r>
          </a:p>
        </p:txBody>
      </p:sp>
      <p:sp>
        <p:nvSpPr>
          <p:cNvPr id="47" name="TextBox 46">
            <a:extLst>
              <a:ext uri="{FF2B5EF4-FFF2-40B4-BE49-F238E27FC236}">
                <a16:creationId xmlns:a16="http://schemas.microsoft.com/office/drawing/2014/main" id="{A2DE4EA6-10EF-4514-AF84-7C29DF25A92B}"/>
              </a:ext>
            </a:extLst>
          </p:cNvPr>
          <p:cNvSpPr txBox="1"/>
          <p:nvPr/>
        </p:nvSpPr>
        <p:spPr>
          <a:xfrm>
            <a:off x="8128230" y="4169847"/>
            <a:ext cx="2054025" cy="400110"/>
          </a:xfrm>
          <a:prstGeom prst="rect">
            <a:avLst/>
          </a:prstGeom>
          <a:noFill/>
        </p:spPr>
        <p:txBody>
          <a:bodyPr wrap="none" rtlCol="0">
            <a:spAutoFit/>
          </a:bodyPr>
          <a:lstStyle/>
          <a:p>
            <a:pPr algn="ctr"/>
            <a:r>
              <a:rPr lang="en-US" sz="2000" b="1" dirty="0">
                <a:solidFill>
                  <a:srgbClr val="C00000"/>
                </a:solidFill>
              </a:rPr>
              <a:t>Conflicting access</a:t>
            </a:r>
          </a:p>
        </p:txBody>
      </p:sp>
      <p:sp>
        <p:nvSpPr>
          <p:cNvPr id="48" name="Title 47">
            <a:extLst>
              <a:ext uri="{FF2B5EF4-FFF2-40B4-BE49-F238E27FC236}">
                <a16:creationId xmlns:a16="http://schemas.microsoft.com/office/drawing/2014/main" id="{7DD3772E-7596-4ECC-976B-12CFF392B940}"/>
              </a:ext>
            </a:extLst>
          </p:cNvPr>
          <p:cNvSpPr txBox="1">
            <a:spLocks noGrp="1"/>
          </p:cNvSpPr>
          <p:nvPr>
            <p:ph type="title"/>
          </p:nvPr>
        </p:nvSpPr>
        <p:spPr>
          <a:xfrm>
            <a:off x="838200" y="365125"/>
            <a:ext cx="10515600" cy="1325563"/>
          </a:xfrm>
          <a:prstGeom prst="rect">
            <a:avLst/>
          </a:prstGeom>
          <a:noFill/>
        </p:spPr>
        <p:txBody>
          <a:bodyPr wrap="none" rtlCol="0">
            <a:spAutoFit/>
          </a:bodyPr>
          <a:lstStyle/>
          <a:p>
            <a:pPr algn="ctr"/>
            <a:r>
              <a:rPr lang="en-US" sz="3600" dirty="0">
                <a:solidFill>
                  <a:srgbClr val="000088"/>
                </a:solidFill>
                <a:latin typeface="Verdana" panose="020B0604030504040204" pitchFamily="34" charset="0"/>
                <a:ea typeface="Verdana" panose="020B0604030504040204" pitchFamily="34" charset="0"/>
              </a:rPr>
              <a:t>Typical races in multithreaded programs</a:t>
            </a:r>
          </a:p>
        </p:txBody>
      </p:sp>
    </p:spTree>
    <p:custDataLst>
      <p:tags r:id="rId1"/>
    </p:custDataLst>
    <p:extLst>
      <p:ext uri="{BB962C8B-B14F-4D97-AF65-F5344CB8AC3E}">
        <p14:creationId xmlns:p14="http://schemas.microsoft.com/office/powerpoint/2010/main" val="3460356644"/>
      </p:ext>
    </p:extLst>
  </p:cSld>
  <p:clrMapOvr>
    <a:masterClrMapping/>
  </p:clrMapOvr>
  <mc:AlternateContent xmlns:mc="http://schemas.openxmlformats.org/markup-compatibility/2006" xmlns:p14="http://schemas.microsoft.com/office/powerpoint/2010/main">
    <mc:Choice Requires="p14">
      <p:transition spd="slow" p14:dur="2000" advTm="34716"/>
    </mc:Choice>
    <mc:Fallback xmlns="">
      <p:transition spd="slow" advTm="347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up)">
                                      <p:cBhvr>
                                        <p:cTn id="13" dur="500"/>
                                        <p:tgtEl>
                                          <p:spTgt spid="39"/>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wipe(up)">
                                      <p:cBhvr>
                                        <p:cTn id="16" dur="500"/>
                                        <p:tgtEl>
                                          <p:spTgt spid="40"/>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0"/>
                                          </p:stCondLst>
                                        </p:cTn>
                                        <p:tgtEl>
                                          <p:spTgt spid="41"/>
                                        </p:tgtEl>
                                        <p:attrNameLst>
                                          <p:attrName>style.visibility</p:attrName>
                                        </p:attrNameLst>
                                      </p:cBhvr>
                                      <p:to>
                                        <p:strVal val="visible"/>
                                      </p:to>
                                    </p:set>
                                  </p:childTnLst>
                                </p:cTn>
                              </p:par>
                              <p:par>
                                <p:cTn id="24" presetID="1" presetClass="exit"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childTnLst>
                                </p:cTn>
                              </p:par>
                              <p:par>
                                <p:cTn id="42" presetID="1" presetClass="entr" presetSubtype="0" fill="hold" grpId="1" nodeType="withEffect">
                                  <p:stCondLst>
                                    <p:cond delay="0"/>
                                  </p:stCondLst>
                                  <p:childTnLst>
                                    <p:set>
                                      <p:cBhvr>
                                        <p:cTn id="43" dur="1" fill="hold">
                                          <p:stCondLst>
                                            <p:cond delay="0"/>
                                          </p:stCondLst>
                                        </p:cTn>
                                        <p:tgtEl>
                                          <p:spTgt spid="4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up)">
                                      <p:cBhvr>
                                        <p:cTn id="48" dur="500"/>
                                        <p:tgtEl>
                                          <p:spTgt spid="37"/>
                                        </p:tgtEl>
                                      </p:cBhvr>
                                    </p:animEffect>
                                  </p:childTnLst>
                                </p:cTn>
                              </p:par>
                              <p:par>
                                <p:cTn id="49" presetID="22" presetClass="entr" presetSubtype="4"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wipe(down)">
                                      <p:cBhvr>
                                        <p:cTn id="51" dur="500"/>
                                        <p:tgtEl>
                                          <p:spTgt spid="38"/>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wipe(up)">
                                      <p:cBhvr>
                                        <p:cTn id="54" dur="500"/>
                                        <p:tgtEl>
                                          <p:spTgt spid="42"/>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wipe(down)">
                                      <p:cBhvr>
                                        <p:cTn id="57" dur="500"/>
                                        <p:tgtEl>
                                          <p:spTgt spid="43"/>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wipe(up)">
                                      <p:cBhvr>
                                        <p:cTn id="61" dur="500"/>
                                        <p:tgtEl>
                                          <p:spTgt spid="47"/>
                                        </p:tgtEl>
                                      </p:cBhvr>
                                    </p:animEffect>
                                  </p:childTnLst>
                                </p:cTn>
                              </p:par>
                            </p:childTnLst>
                          </p:cTn>
                        </p:par>
                        <p:par>
                          <p:cTn id="62" fill="hold">
                            <p:stCondLst>
                              <p:cond delay="1000"/>
                            </p:stCondLst>
                            <p:childTnLst>
                              <p:par>
                                <p:cTn id="63" presetID="1" presetClass="entr" presetSubtype="0" fill="hold" grpId="0" nodeType="after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0"/>
                                          </p:stCondLst>
                                        </p:cTn>
                                        <p:tgtEl>
                                          <p:spTgt spid="45"/>
                                        </p:tgtEl>
                                        <p:attrNameLst>
                                          <p:attrName>style.visibility</p:attrName>
                                        </p:attrNameLst>
                                      </p:cBhvr>
                                      <p:to>
                                        <p:strVal val="visible"/>
                                      </p:to>
                                    </p:set>
                                  </p:childTnLst>
                                </p:cTn>
                              </p:par>
                            </p:childTnLst>
                          </p:cTn>
                        </p:par>
                        <p:par>
                          <p:cTn id="68" fill="hold">
                            <p:stCondLst>
                              <p:cond delay="1000"/>
                            </p:stCondLst>
                            <p:childTnLst>
                              <p:par>
                                <p:cTn id="69" presetID="1" presetClass="exit" presetSubtype="0" fill="hold" grpId="0" nodeType="afterEffect">
                                  <p:stCondLst>
                                    <p:cond delay="0"/>
                                  </p:stCondLst>
                                  <p:childTnLst>
                                    <p:set>
                                      <p:cBhvr>
                                        <p:cTn id="70" dur="1" fill="hold">
                                          <p:stCondLst>
                                            <p:cond delay="0"/>
                                          </p:stCondLst>
                                        </p:cTn>
                                        <p:tgtEl>
                                          <p:spTgt spid="46"/>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0" grpId="0"/>
      <p:bldP spid="31" grpId="0"/>
      <p:bldP spid="32" grpId="0"/>
      <p:bldP spid="33" grpId="0" animBg="1"/>
      <p:bldP spid="34" grpId="0" animBg="1"/>
      <p:bldP spid="35" grpId="0" animBg="1"/>
      <p:bldP spid="36" grpId="0"/>
      <p:bldP spid="36" grpId="1"/>
      <p:bldP spid="39" grpId="0"/>
      <p:bldP spid="40" grpId="0"/>
      <p:bldP spid="41" grpId="0"/>
      <p:bldP spid="42" grpId="0"/>
      <p:bldP spid="43" grpId="0"/>
      <p:bldP spid="44" grpId="0"/>
      <p:bldP spid="45" grpId="0"/>
      <p:bldP spid="46" grpId="0"/>
      <p:bldP spid="46" grpId="1"/>
      <p:bldP spid="2" grpId="0"/>
      <p:bldP spid="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Common synchronization operations</a:t>
            </a:r>
          </a:p>
        </p:txBody>
      </p:sp>
      <p:sp>
        <p:nvSpPr>
          <p:cNvPr id="7" name="Rectangle 6">
            <a:extLst>
              <a:ext uri="{FF2B5EF4-FFF2-40B4-BE49-F238E27FC236}">
                <a16:creationId xmlns:a16="http://schemas.microsoft.com/office/drawing/2014/main" id="{C01B3408-446F-4504-8018-A055D05329F1}"/>
              </a:ext>
            </a:extLst>
          </p:cNvPr>
          <p:cNvSpPr/>
          <p:nvPr/>
        </p:nvSpPr>
        <p:spPr>
          <a:xfrm>
            <a:off x="990600" y="1690688"/>
            <a:ext cx="49530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Fence</a:t>
            </a:r>
          </a:p>
        </p:txBody>
      </p:sp>
      <p:sp>
        <p:nvSpPr>
          <p:cNvPr id="11" name="Rectangle 10">
            <a:extLst>
              <a:ext uri="{FF2B5EF4-FFF2-40B4-BE49-F238E27FC236}">
                <a16:creationId xmlns:a16="http://schemas.microsoft.com/office/drawing/2014/main" id="{853F0E59-D812-4CC5-95A4-588FDEDCAA75}"/>
              </a:ext>
            </a:extLst>
          </p:cNvPr>
          <p:cNvSpPr/>
          <p:nvPr/>
        </p:nvSpPr>
        <p:spPr>
          <a:xfrm>
            <a:off x="6248400" y="1690688"/>
            <a:ext cx="49530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Barrier</a:t>
            </a:r>
          </a:p>
        </p:txBody>
      </p:sp>
      <p:sp>
        <p:nvSpPr>
          <p:cNvPr id="12" name="Rectangle 11">
            <a:extLst>
              <a:ext uri="{FF2B5EF4-FFF2-40B4-BE49-F238E27FC236}">
                <a16:creationId xmlns:a16="http://schemas.microsoft.com/office/drawing/2014/main" id="{CEEFC2FD-2916-47E3-93A5-DCF7887241F7}"/>
              </a:ext>
            </a:extLst>
          </p:cNvPr>
          <p:cNvSpPr/>
          <p:nvPr/>
        </p:nvSpPr>
        <p:spPr>
          <a:xfrm>
            <a:off x="990600" y="3933826"/>
            <a:ext cx="49530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Atomic</a:t>
            </a:r>
          </a:p>
        </p:txBody>
      </p:sp>
      <p:sp>
        <p:nvSpPr>
          <p:cNvPr id="13" name="Rectangle 12">
            <a:extLst>
              <a:ext uri="{FF2B5EF4-FFF2-40B4-BE49-F238E27FC236}">
                <a16:creationId xmlns:a16="http://schemas.microsoft.com/office/drawing/2014/main" id="{8561E6E9-ACAD-442B-A0F9-D9368EBBFBF8}"/>
              </a:ext>
            </a:extLst>
          </p:cNvPr>
          <p:cNvSpPr/>
          <p:nvPr/>
        </p:nvSpPr>
        <p:spPr>
          <a:xfrm>
            <a:off x="6248400" y="3933826"/>
            <a:ext cx="49530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Lock</a:t>
            </a:r>
          </a:p>
        </p:txBody>
      </p:sp>
      <p:sp>
        <p:nvSpPr>
          <p:cNvPr id="19" name="TextBox 18">
            <a:extLst>
              <a:ext uri="{FF2B5EF4-FFF2-40B4-BE49-F238E27FC236}">
                <a16:creationId xmlns:a16="http://schemas.microsoft.com/office/drawing/2014/main" id="{40135D4F-7762-456C-8DEC-48FA9ECBCDAF}"/>
              </a:ext>
            </a:extLst>
          </p:cNvPr>
          <p:cNvSpPr txBox="1"/>
          <p:nvPr/>
        </p:nvSpPr>
        <p:spPr>
          <a:xfrm>
            <a:off x="3113477" y="2413337"/>
            <a:ext cx="707245" cy="1015663"/>
          </a:xfrm>
          <a:prstGeom prst="rect">
            <a:avLst/>
          </a:prstGeom>
          <a:noFill/>
        </p:spPr>
        <p:txBody>
          <a:bodyPr wrap="none" rtlCol="0">
            <a:spAutoFit/>
          </a:bodyPr>
          <a:lstStyle/>
          <a:p>
            <a:r>
              <a:rPr lang="en-US" sz="2000" dirty="0">
                <a:solidFill>
                  <a:srgbClr val="000088"/>
                </a:solidFill>
              </a:rPr>
              <a:t>A = 5</a:t>
            </a:r>
          </a:p>
          <a:p>
            <a:endParaRPr lang="en-US" sz="2000" dirty="0">
              <a:solidFill>
                <a:srgbClr val="000088"/>
              </a:solidFill>
            </a:endParaRPr>
          </a:p>
          <a:p>
            <a:r>
              <a:rPr lang="en-US" sz="2000" dirty="0">
                <a:solidFill>
                  <a:srgbClr val="000088"/>
                </a:solidFill>
              </a:rPr>
              <a:t>B = 4</a:t>
            </a:r>
          </a:p>
        </p:txBody>
      </p:sp>
      <p:sp>
        <p:nvSpPr>
          <p:cNvPr id="20" name="TextBox 19">
            <a:extLst>
              <a:ext uri="{FF2B5EF4-FFF2-40B4-BE49-F238E27FC236}">
                <a16:creationId xmlns:a16="http://schemas.microsoft.com/office/drawing/2014/main" id="{FDE0C16C-D345-4E95-81E8-9C3CE6C98563}"/>
              </a:ext>
            </a:extLst>
          </p:cNvPr>
          <p:cNvSpPr txBox="1"/>
          <p:nvPr/>
        </p:nvSpPr>
        <p:spPr>
          <a:xfrm>
            <a:off x="3295899" y="2682059"/>
            <a:ext cx="312420" cy="400110"/>
          </a:xfrm>
          <a:prstGeom prst="rect">
            <a:avLst/>
          </a:prstGeom>
          <a:noFill/>
        </p:spPr>
        <p:txBody>
          <a:bodyPr wrap="square" rtlCol="0">
            <a:spAutoFit/>
          </a:bodyPr>
          <a:lstStyle/>
          <a:p>
            <a:r>
              <a:rPr lang="en-US" sz="2000" dirty="0">
                <a:solidFill>
                  <a:srgbClr val="000088"/>
                </a:solidFill>
              </a:rPr>
              <a:t>…</a:t>
            </a:r>
          </a:p>
        </p:txBody>
      </p:sp>
      <p:sp>
        <p:nvSpPr>
          <p:cNvPr id="21" name="Arrow: Curved Left 20">
            <a:extLst>
              <a:ext uri="{FF2B5EF4-FFF2-40B4-BE49-F238E27FC236}">
                <a16:creationId xmlns:a16="http://schemas.microsoft.com/office/drawing/2014/main" id="{355E4C2E-F471-4103-98C0-E3B1205D89C8}"/>
              </a:ext>
            </a:extLst>
          </p:cNvPr>
          <p:cNvSpPr/>
          <p:nvPr/>
        </p:nvSpPr>
        <p:spPr>
          <a:xfrm>
            <a:off x="3820722" y="2562726"/>
            <a:ext cx="312420" cy="721895"/>
          </a:xfrm>
          <a:prstGeom prst="curvedLef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88"/>
              </a:solidFill>
            </a:endParaRPr>
          </a:p>
        </p:txBody>
      </p:sp>
      <p:sp>
        <p:nvSpPr>
          <p:cNvPr id="22" name="TextBox 21">
            <a:extLst>
              <a:ext uri="{FF2B5EF4-FFF2-40B4-BE49-F238E27FC236}">
                <a16:creationId xmlns:a16="http://schemas.microsoft.com/office/drawing/2014/main" id="{3F0C92FC-B182-49EC-8A88-2F8ABF818B66}"/>
              </a:ext>
            </a:extLst>
          </p:cNvPr>
          <p:cNvSpPr txBox="1"/>
          <p:nvPr/>
        </p:nvSpPr>
        <p:spPr>
          <a:xfrm>
            <a:off x="3094427" y="2721113"/>
            <a:ext cx="1115044" cy="400110"/>
          </a:xfrm>
          <a:prstGeom prst="rect">
            <a:avLst/>
          </a:prstGeom>
          <a:noFill/>
        </p:spPr>
        <p:txBody>
          <a:bodyPr wrap="square" rtlCol="0">
            <a:spAutoFit/>
          </a:bodyPr>
          <a:lstStyle/>
          <a:p>
            <a:r>
              <a:rPr lang="en-US" sz="2000" dirty="0">
                <a:solidFill>
                  <a:srgbClr val="000088"/>
                </a:solidFill>
              </a:rPr>
              <a:t>FENCE</a:t>
            </a:r>
          </a:p>
        </p:txBody>
      </p:sp>
      <p:sp>
        <p:nvSpPr>
          <p:cNvPr id="23" name="Multiplication Sign 22">
            <a:extLst>
              <a:ext uri="{FF2B5EF4-FFF2-40B4-BE49-F238E27FC236}">
                <a16:creationId xmlns:a16="http://schemas.microsoft.com/office/drawing/2014/main" id="{19B24E67-FDBA-470F-B2D4-48F089114F58}"/>
              </a:ext>
            </a:extLst>
          </p:cNvPr>
          <p:cNvSpPr/>
          <p:nvPr/>
        </p:nvSpPr>
        <p:spPr>
          <a:xfrm>
            <a:off x="3820722" y="2623840"/>
            <a:ext cx="562628" cy="558497"/>
          </a:xfrm>
          <a:prstGeom prst="mathMultipl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88"/>
              </a:solidFill>
            </a:endParaRPr>
          </a:p>
        </p:txBody>
      </p:sp>
      <p:sp>
        <p:nvSpPr>
          <p:cNvPr id="24" name="TextBox 23">
            <a:extLst>
              <a:ext uri="{FF2B5EF4-FFF2-40B4-BE49-F238E27FC236}">
                <a16:creationId xmlns:a16="http://schemas.microsoft.com/office/drawing/2014/main" id="{5C064BB2-9DD6-476C-8E76-E8FD531C97B4}"/>
              </a:ext>
            </a:extLst>
          </p:cNvPr>
          <p:cNvSpPr txBox="1"/>
          <p:nvPr/>
        </p:nvSpPr>
        <p:spPr>
          <a:xfrm>
            <a:off x="7141578" y="2165350"/>
            <a:ext cx="1119537" cy="1323439"/>
          </a:xfrm>
          <a:prstGeom prst="rect">
            <a:avLst/>
          </a:prstGeom>
          <a:noFill/>
        </p:spPr>
        <p:txBody>
          <a:bodyPr wrap="none" rtlCol="0">
            <a:spAutoFit/>
          </a:bodyPr>
          <a:lstStyle/>
          <a:p>
            <a:r>
              <a:rPr lang="en-US" sz="2000" b="1" dirty="0">
                <a:solidFill>
                  <a:srgbClr val="000088"/>
                </a:solidFill>
              </a:rPr>
              <a:t>Thread 1</a:t>
            </a:r>
          </a:p>
          <a:p>
            <a:r>
              <a:rPr lang="en-US" sz="2000" dirty="0">
                <a:solidFill>
                  <a:srgbClr val="000088"/>
                </a:solidFill>
              </a:rPr>
              <a:t>A = 5</a:t>
            </a:r>
          </a:p>
          <a:p>
            <a:endParaRPr lang="en-US" sz="2000" dirty="0">
              <a:solidFill>
                <a:srgbClr val="000088"/>
              </a:solidFill>
            </a:endParaRPr>
          </a:p>
          <a:p>
            <a:r>
              <a:rPr lang="en-US" sz="2000" dirty="0">
                <a:solidFill>
                  <a:srgbClr val="000088"/>
                </a:solidFill>
              </a:rPr>
              <a:t>…</a:t>
            </a:r>
          </a:p>
        </p:txBody>
      </p:sp>
      <p:sp>
        <p:nvSpPr>
          <p:cNvPr id="25" name="TextBox 24">
            <a:extLst>
              <a:ext uri="{FF2B5EF4-FFF2-40B4-BE49-F238E27FC236}">
                <a16:creationId xmlns:a16="http://schemas.microsoft.com/office/drawing/2014/main" id="{04B56FBB-5EEE-4BAA-8B89-CA6837BD1294}"/>
              </a:ext>
            </a:extLst>
          </p:cNvPr>
          <p:cNvSpPr txBox="1"/>
          <p:nvPr/>
        </p:nvSpPr>
        <p:spPr>
          <a:xfrm>
            <a:off x="9256836" y="2165350"/>
            <a:ext cx="1119537" cy="1323439"/>
          </a:xfrm>
          <a:prstGeom prst="rect">
            <a:avLst/>
          </a:prstGeom>
          <a:noFill/>
        </p:spPr>
        <p:txBody>
          <a:bodyPr wrap="none" rtlCol="0">
            <a:spAutoFit/>
          </a:bodyPr>
          <a:lstStyle/>
          <a:p>
            <a:r>
              <a:rPr lang="en-US" sz="2000" b="1" dirty="0">
                <a:solidFill>
                  <a:srgbClr val="000088"/>
                </a:solidFill>
              </a:rPr>
              <a:t>Thread 2</a:t>
            </a:r>
          </a:p>
          <a:p>
            <a:r>
              <a:rPr lang="en-US" sz="2000" dirty="0">
                <a:solidFill>
                  <a:srgbClr val="000088"/>
                </a:solidFill>
              </a:rPr>
              <a:t>…</a:t>
            </a:r>
          </a:p>
          <a:p>
            <a:endParaRPr lang="en-US" sz="2000" dirty="0">
              <a:solidFill>
                <a:srgbClr val="000088"/>
              </a:solidFill>
            </a:endParaRPr>
          </a:p>
          <a:p>
            <a:r>
              <a:rPr lang="en-US" sz="2000" dirty="0">
                <a:solidFill>
                  <a:srgbClr val="000088"/>
                </a:solidFill>
              </a:rPr>
              <a:t>B = A</a:t>
            </a:r>
          </a:p>
        </p:txBody>
      </p:sp>
      <p:sp>
        <p:nvSpPr>
          <p:cNvPr id="26" name="Arrow: Right 25">
            <a:extLst>
              <a:ext uri="{FF2B5EF4-FFF2-40B4-BE49-F238E27FC236}">
                <a16:creationId xmlns:a16="http://schemas.microsoft.com/office/drawing/2014/main" id="{5FCADC8D-8F64-4F1C-93DB-431101CD7E5E}"/>
              </a:ext>
            </a:extLst>
          </p:cNvPr>
          <p:cNvSpPr/>
          <p:nvPr/>
        </p:nvSpPr>
        <p:spPr>
          <a:xfrm rot="1427593">
            <a:off x="7965319" y="2948843"/>
            <a:ext cx="1225482" cy="114577"/>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2BAAAF5-3EF3-4E7A-A699-13D18CF773EB}"/>
              </a:ext>
            </a:extLst>
          </p:cNvPr>
          <p:cNvSpPr txBox="1"/>
          <p:nvPr/>
        </p:nvSpPr>
        <p:spPr>
          <a:xfrm rot="1489809">
            <a:off x="8309083" y="2664816"/>
            <a:ext cx="639919" cy="369332"/>
          </a:xfrm>
          <a:prstGeom prst="rect">
            <a:avLst/>
          </a:prstGeom>
          <a:noFill/>
          <a:ln>
            <a:noFill/>
          </a:ln>
        </p:spPr>
        <p:txBody>
          <a:bodyPr wrap="none" rtlCol="0">
            <a:spAutoFit/>
          </a:bodyPr>
          <a:lstStyle/>
          <a:p>
            <a:r>
              <a:rPr lang="en-US" b="1" dirty="0">
                <a:ln w="3175">
                  <a:solidFill>
                    <a:schemeClr val="tx1">
                      <a:lumMod val="65000"/>
                      <a:lumOff val="35000"/>
                    </a:schemeClr>
                  </a:solidFill>
                </a:ln>
                <a:solidFill>
                  <a:srgbClr val="C00000"/>
                </a:solidFill>
              </a:rPr>
              <a:t>Race</a:t>
            </a:r>
          </a:p>
        </p:txBody>
      </p:sp>
      <p:sp>
        <p:nvSpPr>
          <p:cNvPr id="28" name="TextBox 27">
            <a:extLst>
              <a:ext uri="{FF2B5EF4-FFF2-40B4-BE49-F238E27FC236}">
                <a16:creationId xmlns:a16="http://schemas.microsoft.com/office/drawing/2014/main" id="{082A15CE-98DA-4F5C-8551-269212D703AF}"/>
              </a:ext>
            </a:extLst>
          </p:cNvPr>
          <p:cNvSpPr txBox="1"/>
          <p:nvPr/>
        </p:nvSpPr>
        <p:spPr>
          <a:xfrm>
            <a:off x="7142434" y="2769919"/>
            <a:ext cx="360996" cy="400110"/>
          </a:xfrm>
          <a:prstGeom prst="rect">
            <a:avLst/>
          </a:prstGeom>
          <a:noFill/>
        </p:spPr>
        <p:txBody>
          <a:bodyPr wrap="none" rtlCol="0">
            <a:spAutoFit/>
          </a:bodyPr>
          <a:lstStyle/>
          <a:p>
            <a:r>
              <a:rPr lang="en-US" sz="2000" dirty="0">
                <a:solidFill>
                  <a:srgbClr val="000088"/>
                </a:solidFill>
              </a:rPr>
              <a:t>…</a:t>
            </a:r>
          </a:p>
        </p:txBody>
      </p:sp>
      <p:sp>
        <p:nvSpPr>
          <p:cNvPr id="29" name="TextBox 28">
            <a:extLst>
              <a:ext uri="{FF2B5EF4-FFF2-40B4-BE49-F238E27FC236}">
                <a16:creationId xmlns:a16="http://schemas.microsoft.com/office/drawing/2014/main" id="{91010B01-DC6D-40B3-B3F6-31F3B16B079E}"/>
              </a:ext>
            </a:extLst>
          </p:cNvPr>
          <p:cNvSpPr txBox="1"/>
          <p:nvPr/>
        </p:nvSpPr>
        <p:spPr>
          <a:xfrm>
            <a:off x="9251901" y="2776407"/>
            <a:ext cx="360996" cy="400110"/>
          </a:xfrm>
          <a:prstGeom prst="rect">
            <a:avLst/>
          </a:prstGeom>
          <a:noFill/>
        </p:spPr>
        <p:txBody>
          <a:bodyPr wrap="none" rtlCol="0">
            <a:spAutoFit/>
          </a:bodyPr>
          <a:lstStyle/>
          <a:p>
            <a:r>
              <a:rPr lang="en-US" sz="2000" dirty="0">
                <a:solidFill>
                  <a:srgbClr val="000088"/>
                </a:solidFill>
              </a:rPr>
              <a:t>…</a:t>
            </a:r>
          </a:p>
        </p:txBody>
      </p:sp>
      <p:sp>
        <p:nvSpPr>
          <p:cNvPr id="30" name="TextBox 29">
            <a:extLst>
              <a:ext uri="{FF2B5EF4-FFF2-40B4-BE49-F238E27FC236}">
                <a16:creationId xmlns:a16="http://schemas.microsoft.com/office/drawing/2014/main" id="{E684C84A-9C02-4580-A56E-5654E6AA2119}"/>
              </a:ext>
            </a:extLst>
          </p:cNvPr>
          <p:cNvSpPr txBox="1"/>
          <p:nvPr/>
        </p:nvSpPr>
        <p:spPr>
          <a:xfrm>
            <a:off x="7132302" y="2767882"/>
            <a:ext cx="1078244" cy="400110"/>
          </a:xfrm>
          <a:prstGeom prst="rect">
            <a:avLst/>
          </a:prstGeom>
          <a:noFill/>
        </p:spPr>
        <p:txBody>
          <a:bodyPr wrap="none" rtlCol="0">
            <a:spAutoFit/>
          </a:bodyPr>
          <a:lstStyle/>
          <a:p>
            <a:r>
              <a:rPr lang="en-US" sz="2000" dirty="0">
                <a:solidFill>
                  <a:srgbClr val="000088"/>
                </a:solidFill>
              </a:rPr>
              <a:t>BARRIER</a:t>
            </a:r>
          </a:p>
        </p:txBody>
      </p:sp>
      <p:sp>
        <p:nvSpPr>
          <p:cNvPr id="31" name="TextBox 30">
            <a:extLst>
              <a:ext uri="{FF2B5EF4-FFF2-40B4-BE49-F238E27FC236}">
                <a16:creationId xmlns:a16="http://schemas.microsoft.com/office/drawing/2014/main" id="{901F21BC-550C-46EB-B44C-9A8FEDE4CA54}"/>
              </a:ext>
            </a:extLst>
          </p:cNvPr>
          <p:cNvSpPr txBox="1"/>
          <p:nvPr/>
        </p:nvSpPr>
        <p:spPr>
          <a:xfrm>
            <a:off x="9251901" y="2767882"/>
            <a:ext cx="1078244" cy="400110"/>
          </a:xfrm>
          <a:prstGeom prst="rect">
            <a:avLst/>
          </a:prstGeom>
          <a:noFill/>
        </p:spPr>
        <p:txBody>
          <a:bodyPr wrap="none" rtlCol="0">
            <a:spAutoFit/>
          </a:bodyPr>
          <a:lstStyle/>
          <a:p>
            <a:r>
              <a:rPr lang="en-US" sz="2000" dirty="0">
                <a:solidFill>
                  <a:srgbClr val="000088"/>
                </a:solidFill>
              </a:rPr>
              <a:t>BARRIER</a:t>
            </a:r>
          </a:p>
        </p:txBody>
      </p:sp>
      <p:sp>
        <p:nvSpPr>
          <p:cNvPr id="32" name="Multiplication Sign 31">
            <a:extLst>
              <a:ext uri="{FF2B5EF4-FFF2-40B4-BE49-F238E27FC236}">
                <a16:creationId xmlns:a16="http://schemas.microsoft.com/office/drawing/2014/main" id="{07C868FE-F6C5-4605-907E-0FC60240690E}"/>
              </a:ext>
            </a:extLst>
          </p:cNvPr>
          <p:cNvSpPr/>
          <p:nvPr/>
        </p:nvSpPr>
        <p:spPr>
          <a:xfrm rot="1689919">
            <a:off x="8327517" y="2609495"/>
            <a:ext cx="562628" cy="558497"/>
          </a:xfrm>
          <a:prstGeom prst="mathMultipl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B0BBE1B-9EB0-4364-A319-1D1D1FD5AAE4}"/>
              </a:ext>
            </a:extLst>
          </p:cNvPr>
          <p:cNvSpPr txBox="1"/>
          <p:nvPr/>
        </p:nvSpPr>
        <p:spPr>
          <a:xfrm>
            <a:off x="1058508" y="4668975"/>
            <a:ext cx="1876026" cy="707886"/>
          </a:xfrm>
          <a:prstGeom prst="rect">
            <a:avLst/>
          </a:prstGeom>
          <a:noFill/>
        </p:spPr>
        <p:txBody>
          <a:bodyPr wrap="none" rtlCol="0">
            <a:spAutoFit/>
          </a:bodyPr>
          <a:lstStyle/>
          <a:p>
            <a:r>
              <a:rPr lang="en-US" sz="2000" b="1" dirty="0">
                <a:solidFill>
                  <a:srgbClr val="000088"/>
                </a:solidFill>
              </a:rPr>
              <a:t>Thread 1</a:t>
            </a:r>
          </a:p>
          <a:p>
            <a:r>
              <a:rPr lang="en-US" sz="2000" dirty="0" err="1">
                <a:solidFill>
                  <a:srgbClr val="000088"/>
                </a:solidFill>
              </a:rPr>
              <a:t>atomicAdd</a:t>
            </a:r>
            <a:r>
              <a:rPr lang="en-US" sz="2000" dirty="0">
                <a:solidFill>
                  <a:srgbClr val="000088"/>
                </a:solidFill>
              </a:rPr>
              <a:t>(A, 5)</a:t>
            </a:r>
          </a:p>
        </p:txBody>
      </p:sp>
      <p:sp>
        <p:nvSpPr>
          <p:cNvPr id="35" name="TextBox 34">
            <a:extLst>
              <a:ext uri="{FF2B5EF4-FFF2-40B4-BE49-F238E27FC236}">
                <a16:creationId xmlns:a16="http://schemas.microsoft.com/office/drawing/2014/main" id="{36B6F24E-D13C-4396-BB04-BC73839DB3B6}"/>
              </a:ext>
            </a:extLst>
          </p:cNvPr>
          <p:cNvSpPr txBox="1"/>
          <p:nvPr/>
        </p:nvSpPr>
        <p:spPr>
          <a:xfrm>
            <a:off x="3887810" y="4668975"/>
            <a:ext cx="1876026" cy="707886"/>
          </a:xfrm>
          <a:prstGeom prst="rect">
            <a:avLst/>
          </a:prstGeom>
          <a:noFill/>
        </p:spPr>
        <p:txBody>
          <a:bodyPr wrap="none" rtlCol="0">
            <a:spAutoFit/>
          </a:bodyPr>
          <a:lstStyle/>
          <a:p>
            <a:r>
              <a:rPr lang="en-US" sz="2000" b="1" dirty="0">
                <a:solidFill>
                  <a:srgbClr val="000088"/>
                </a:solidFill>
              </a:rPr>
              <a:t>Thread 2</a:t>
            </a:r>
          </a:p>
          <a:p>
            <a:r>
              <a:rPr lang="en-US" sz="2000" dirty="0" err="1">
                <a:solidFill>
                  <a:srgbClr val="000088"/>
                </a:solidFill>
              </a:rPr>
              <a:t>atomicAdd</a:t>
            </a:r>
            <a:r>
              <a:rPr lang="en-US" sz="2000" dirty="0">
                <a:solidFill>
                  <a:srgbClr val="000088"/>
                </a:solidFill>
              </a:rPr>
              <a:t>(A, 5)</a:t>
            </a:r>
          </a:p>
        </p:txBody>
      </p:sp>
      <p:sp>
        <p:nvSpPr>
          <p:cNvPr id="37" name="TextBox 36">
            <a:extLst>
              <a:ext uri="{FF2B5EF4-FFF2-40B4-BE49-F238E27FC236}">
                <a16:creationId xmlns:a16="http://schemas.microsoft.com/office/drawing/2014/main" id="{2DEACE5F-4835-451B-88CF-3CC2CEE34591}"/>
              </a:ext>
            </a:extLst>
          </p:cNvPr>
          <p:cNvSpPr txBox="1"/>
          <p:nvPr/>
        </p:nvSpPr>
        <p:spPr>
          <a:xfrm>
            <a:off x="7104067" y="4457636"/>
            <a:ext cx="1194558" cy="1323439"/>
          </a:xfrm>
          <a:prstGeom prst="rect">
            <a:avLst/>
          </a:prstGeom>
          <a:noFill/>
        </p:spPr>
        <p:txBody>
          <a:bodyPr wrap="none" rtlCol="0">
            <a:spAutoFit/>
          </a:bodyPr>
          <a:lstStyle/>
          <a:p>
            <a:r>
              <a:rPr lang="en-US" sz="2000" b="1" dirty="0">
                <a:solidFill>
                  <a:srgbClr val="000088"/>
                </a:solidFill>
              </a:rPr>
              <a:t>Thread 1</a:t>
            </a:r>
          </a:p>
          <a:p>
            <a:r>
              <a:rPr lang="en-US" sz="2000" dirty="0">
                <a:solidFill>
                  <a:srgbClr val="000088"/>
                </a:solidFill>
              </a:rPr>
              <a:t>Lock(X)</a:t>
            </a:r>
          </a:p>
          <a:p>
            <a:r>
              <a:rPr lang="en-US" sz="2000" dirty="0">
                <a:solidFill>
                  <a:srgbClr val="000088"/>
                </a:solidFill>
              </a:rPr>
              <a:t>A = 5</a:t>
            </a:r>
          </a:p>
          <a:p>
            <a:r>
              <a:rPr lang="en-US" sz="2000" dirty="0">
                <a:solidFill>
                  <a:srgbClr val="000088"/>
                </a:solidFill>
              </a:rPr>
              <a:t>Unlock(X)</a:t>
            </a:r>
          </a:p>
        </p:txBody>
      </p:sp>
      <p:sp>
        <p:nvSpPr>
          <p:cNvPr id="38" name="TextBox 37">
            <a:extLst>
              <a:ext uri="{FF2B5EF4-FFF2-40B4-BE49-F238E27FC236}">
                <a16:creationId xmlns:a16="http://schemas.microsoft.com/office/drawing/2014/main" id="{142B6E93-4BC0-47F1-8A86-9BA05E44D7FD}"/>
              </a:ext>
            </a:extLst>
          </p:cNvPr>
          <p:cNvSpPr txBox="1"/>
          <p:nvPr/>
        </p:nvSpPr>
        <p:spPr>
          <a:xfrm>
            <a:off x="9251901" y="4457637"/>
            <a:ext cx="1194558" cy="1323439"/>
          </a:xfrm>
          <a:prstGeom prst="rect">
            <a:avLst/>
          </a:prstGeom>
          <a:noFill/>
        </p:spPr>
        <p:txBody>
          <a:bodyPr wrap="none" rtlCol="0">
            <a:spAutoFit/>
          </a:bodyPr>
          <a:lstStyle/>
          <a:p>
            <a:r>
              <a:rPr lang="en-US" sz="2000" b="1" dirty="0">
                <a:solidFill>
                  <a:srgbClr val="000088"/>
                </a:solidFill>
              </a:rPr>
              <a:t>Thread 2</a:t>
            </a:r>
          </a:p>
          <a:p>
            <a:r>
              <a:rPr lang="en-US" sz="2000" dirty="0">
                <a:solidFill>
                  <a:srgbClr val="000088"/>
                </a:solidFill>
              </a:rPr>
              <a:t>Lock(X)</a:t>
            </a:r>
          </a:p>
          <a:p>
            <a:r>
              <a:rPr lang="en-US" sz="2000" dirty="0">
                <a:solidFill>
                  <a:srgbClr val="000088"/>
                </a:solidFill>
              </a:rPr>
              <a:t>A = 7</a:t>
            </a:r>
          </a:p>
          <a:p>
            <a:r>
              <a:rPr lang="en-US" sz="2000" dirty="0">
                <a:solidFill>
                  <a:srgbClr val="000088"/>
                </a:solidFill>
              </a:rPr>
              <a:t>Unlock(X)</a:t>
            </a:r>
          </a:p>
        </p:txBody>
      </p:sp>
      <p:sp>
        <p:nvSpPr>
          <p:cNvPr id="40" name="Arrow: Right 39">
            <a:extLst>
              <a:ext uri="{FF2B5EF4-FFF2-40B4-BE49-F238E27FC236}">
                <a16:creationId xmlns:a16="http://schemas.microsoft.com/office/drawing/2014/main" id="{EE1B90DF-06B5-4A90-A593-449CA6DEA7B3}"/>
              </a:ext>
            </a:extLst>
          </p:cNvPr>
          <p:cNvSpPr/>
          <p:nvPr/>
        </p:nvSpPr>
        <p:spPr>
          <a:xfrm>
            <a:off x="2878332" y="5117165"/>
            <a:ext cx="1037725" cy="1762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88"/>
              </a:solidFill>
            </a:endParaRPr>
          </a:p>
        </p:txBody>
      </p:sp>
      <p:sp>
        <p:nvSpPr>
          <p:cNvPr id="41" name="Arrow: Right 40">
            <a:extLst>
              <a:ext uri="{FF2B5EF4-FFF2-40B4-BE49-F238E27FC236}">
                <a16:creationId xmlns:a16="http://schemas.microsoft.com/office/drawing/2014/main" id="{2BC99835-9C1D-4FB8-AB9F-CC993E47357C}"/>
              </a:ext>
            </a:extLst>
          </p:cNvPr>
          <p:cNvSpPr/>
          <p:nvPr/>
        </p:nvSpPr>
        <p:spPr>
          <a:xfrm>
            <a:off x="8206037" y="5200579"/>
            <a:ext cx="1037725" cy="176282"/>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88"/>
              </a:solidFill>
            </a:endParaRPr>
          </a:p>
        </p:txBody>
      </p:sp>
      <p:sp>
        <p:nvSpPr>
          <p:cNvPr id="42" name="Multiplication Sign 41">
            <a:extLst>
              <a:ext uri="{FF2B5EF4-FFF2-40B4-BE49-F238E27FC236}">
                <a16:creationId xmlns:a16="http://schemas.microsoft.com/office/drawing/2014/main" id="{EDCCF1ED-F919-4E2C-985B-24DF3168297D}"/>
              </a:ext>
            </a:extLst>
          </p:cNvPr>
          <p:cNvSpPr/>
          <p:nvPr/>
        </p:nvSpPr>
        <p:spPr>
          <a:xfrm>
            <a:off x="3132869" y="4921330"/>
            <a:ext cx="562628" cy="558497"/>
          </a:xfrm>
          <a:prstGeom prst="mathMultipl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88"/>
              </a:solidFill>
            </a:endParaRPr>
          </a:p>
        </p:txBody>
      </p:sp>
      <p:sp>
        <p:nvSpPr>
          <p:cNvPr id="43" name="Multiplication Sign 42">
            <a:extLst>
              <a:ext uri="{FF2B5EF4-FFF2-40B4-BE49-F238E27FC236}">
                <a16:creationId xmlns:a16="http://schemas.microsoft.com/office/drawing/2014/main" id="{7F7E1C34-CA82-4F00-9ADF-92CD55A81A8A}"/>
              </a:ext>
            </a:extLst>
          </p:cNvPr>
          <p:cNvSpPr/>
          <p:nvPr/>
        </p:nvSpPr>
        <p:spPr>
          <a:xfrm>
            <a:off x="8434534" y="5009471"/>
            <a:ext cx="562628" cy="558497"/>
          </a:xfrm>
          <a:prstGeom prst="mathMultiply">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88"/>
              </a:solidFill>
            </a:endParaRPr>
          </a:p>
        </p:txBody>
      </p:sp>
    </p:spTree>
    <p:custDataLst>
      <p:tags r:id="rId1"/>
    </p:custDataLst>
    <p:extLst>
      <p:ext uri="{BB962C8B-B14F-4D97-AF65-F5344CB8AC3E}">
        <p14:creationId xmlns:p14="http://schemas.microsoft.com/office/powerpoint/2010/main" val="1983488648"/>
      </p:ext>
    </p:extLst>
  </p:cSld>
  <p:clrMapOvr>
    <a:masterClrMapping/>
  </p:clrMapOvr>
  <mc:AlternateContent xmlns:mc="http://schemas.openxmlformats.org/markup-compatibility/2006" xmlns:p14="http://schemas.microsoft.com/office/powerpoint/2010/main">
    <mc:Choice Requires="p14">
      <p:transition spd="slow" p14:dur="2000" advTm="52375"/>
    </mc:Choice>
    <mc:Fallback xmlns="">
      <p:transition spd="slow" advTm="523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par>
                                <p:cTn id="19" presetID="22" presetClass="entr" presetSubtype="8"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left)">
                                      <p:cBhvr>
                                        <p:cTn id="31" dur="500"/>
                                        <p:tgtEl>
                                          <p:spTgt spid="24"/>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left)">
                                      <p:cBhvr>
                                        <p:cTn id="34" dur="500"/>
                                        <p:tgtEl>
                                          <p:spTgt spid="25"/>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wipe(left)">
                                      <p:cBhvr>
                                        <p:cTn id="51" dur="500"/>
                                        <p:tgtEl>
                                          <p:spTgt spid="31"/>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left)">
                                      <p:cBhvr>
                                        <p:cTn id="54" dur="500"/>
                                        <p:tgtEl>
                                          <p:spTgt spid="30"/>
                                        </p:tgtEl>
                                      </p:cBhvr>
                                    </p:animEffect>
                                  </p:childTnLst>
                                </p:cTn>
                              </p:par>
                              <p:par>
                                <p:cTn id="55" presetID="1" presetClass="exit" presetSubtype="0" fill="hold" grpId="1" nodeType="withEffect">
                                  <p:stCondLst>
                                    <p:cond delay="0"/>
                                  </p:stCondLst>
                                  <p:childTnLst>
                                    <p:set>
                                      <p:cBhvr>
                                        <p:cTn id="56" dur="1" fill="hold">
                                          <p:stCondLst>
                                            <p:cond delay="0"/>
                                          </p:stCondLst>
                                        </p:cTn>
                                        <p:tgtEl>
                                          <p:spTgt spid="28"/>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0" grpId="1"/>
      <p:bldP spid="21" grpId="0" animBg="1"/>
      <p:bldP spid="22" grpId="0"/>
      <p:bldP spid="23" grpId="0" animBg="1"/>
      <p:bldP spid="24" grpId="0"/>
      <p:bldP spid="25" grpId="0"/>
      <p:bldP spid="26" grpId="0" animBg="1"/>
      <p:bldP spid="27" grpId="0"/>
      <p:bldP spid="28" grpId="0"/>
      <p:bldP spid="28" grpId="1"/>
      <p:bldP spid="29" grpId="0"/>
      <p:bldP spid="29" grpId="1"/>
      <p:bldP spid="30" grpId="0"/>
      <p:bldP spid="31" grpId="0"/>
      <p:bldP spid="32" grpId="0" animBg="1"/>
      <p:bldP spid="34" grpId="0"/>
      <p:bldP spid="35" grpId="0"/>
      <p:bldP spid="37" grpId="0"/>
      <p:bldP spid="38" grpId="0"/>
      <p:bldP spid="40" grpId="0" animBg="1"/>
      <p:bldP spid="41" grpId="0" animBg="1"/>
      <p:bldP spid="42" grpId="0" animBg="1"/>
      <p:bldP spid="4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Scaling synchronizations in GPUs</a:t>
            </a:r>
          </a:p>
        </p:txBody>
      </p:sp>
      <p:pic>
        <p:nvPicPr>
          <p:cNvPr id="4" name="Picture 3">
            <a:extLst>
              <a:ext uri="{FF2B5EF4-FFF2-40B4-BE49-F238E27FC236}">
                <a16:creationId xmlns:a16="http://schemas.microsoft.com/office/drawing/2014/main" id="{5DB91ACD-1B85-4D7F-AABA-51584DBD7241}"/>
              </a:ext>
            </a:extLst>
          </p:cNvPr>
          <p:cNvPicPr>
            <a:picLocks noChangeAspect="1"/>
          </p:cNvPicPr>
          <p:nvPr/>
        </p:nvPicPr>
        <p:blipFill rotWithShape="1">
          <a:blip r:embed="rId4">
            <a:extLst>
              <a:ext uri="{28A0092B-C50C-407E-A947-70E740481C1C}">
                <a14:useLocalDpi xmlns:a14="http://schemas.microsoft.com/office/drawing/2010/main" val="0"/>
              </a:ext>
            </a:extLst>
          </a:blip>
          <a:srcRect t="20380"/>
          <a:stretch/>
        </p:blipFill>
        <p:spPr>
          <a:xfrm>
            <a:off x="1685706" y="2549423"/>
            <a:ext cx="1257300" cy="969455"/>
          </a:xfrm>
          <a:prstGeom prst="rect">
            <a:avLst/>
          </a:prstGeom>
        </p:spPr>
      </p:pic>
      <p:pic>
        <p:nvPicPr>
          <p:cNvPr id="6" name="Picture 5">
            <a:extLst>
              <a:ext uri="{FF2B5EF4-FFF2-40B4-BE49-F238E27FC236}">
                <a16:creationId xmlns:a16="http://schemas.microsoft.com/office/drawing/2014/main" id="{878A27ED-66B6-4A2E-BD03-EFB34DF1EE3B}"/>
              </a:ext>
            </a:extLst>
          </p:cNvPr>
          <p:cNvPicPr>
            <a:picLocks noChangeAspect="1"/>
          </p:cNvPicPr>
          <p:nvPr/>
        </p:nvPicPr>
        <p:blipFill rotWithShape="1">
          <a:blip r:embed="rId5">
            <a:extLst>
              <a:ext uri="{28A0092B-C50C-407E-A947-70E740481C1C}">
                <a14:useLocalDpi xmlns:a14="http://schemas.microsoft.com/office/drawing/2010/main" val="0"/>
              </a:ext>
            </a:extLst>
          </a:blip>
          <a:srcRect t="12199"/>
          <a:stretch/>
        </p:blipFill>
        <p:spPr>
          <a:xfrm>
            <a:off x="4565786" y="2486026"/>
            <a:ext cx="1044600" cy="962464"/>
          </a:xfrm>
          <a:prstGeom prst="rect">
            <a:avLst/>
          </a:prstGeom>
        </p:spPr>
      </p:pic>
      <p:pic>
        <p:nvPicPr>
          <p:cNvPr id="8" name="Picture 7">
            <a:extLst>
              <a:ext uri="{FF2B5EF4-FFF2-40B4-BE49-F238E27FC236}">
                <a16:creationId xmlns:a16="http://schemas.microsoft.com/office/drawing/2014/main" id="{41F7ED9A-5C48-4B31-82A6-2B47DACF3B30}"/>
              </a:ext>
            </a:extLst>
          </p:cNvPr>
          <p:cNvPicPr>
            <a:picLocks noChangeAspect="1"/>
          </p:cNvPicPr>
          <p:nvPr/>
        </p:nvPicPr>
        <p:blipFill rotWithShape="1">
          <a:blip r:embed="rId6">
            <a:extLst>
              <a:ext uri="{28A0092B-C50C-407E-A947-70E740481C1C}">
                <a14:useLocalDpi xmlns:a14="http://schemas.microsoft.com/office/drawing/2010/main" val="0"/>
              </a:ext>
            </a:extLst>
          </a:blip>
          <a:srcRect t="14075"/>
          <a:stretch/>
        </p:blipFill>
        <p:spPr>
          <a:xfrm>
            <a:off x="7090515" y="2371723"/>
            <a:ext cx="1347405" cy="1157765"/>
          </a:xfrm>
          <a:prstGeom prst="rect">
            <a:avLst/>
          </a:prstGeom>
        </p:spPr>
      </p:pic>
      <p:pic>
        <p:nvPicPr>
          <p:cNvPr id="10" name="Picture 9">
            <a:extLst>
              <a:ext uri="{FF2B5EF4-FFF2-40B4-BE49-F238E27FC236}">
                <a16:creationId xmlns:a16="http://schemas.microsoft.com/office/drawing/2014/main" id="{A15B2416-E403-465F-8567-107F31C031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7149" y="4377613"/>
            <a:ext cx="1257300" cy="1000125"/>
          </a:xfrm>
          <a:prstGeom prst="rect">
            <a:avLst/>
          </a:prstGeom>
        </p:spPr>
      </p:pic>
      <p:pic>
        <p:nvPicPr>
          <p:cNvPr id="12" name="Picture 11">
            <a:extLst>
              <a:ext uri="{FF2B5EF4-FFF2-40B4-BE49-F238E27FC236}">
                <a16:creationId xmlns:a16="http://schemas.microsoft.com/office/drawing/2014/main" id="{8DF57A37-3DD0-4EC0-98D5-198D60CC085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6197" y="4126148"/>
            <a:ext cx="1831539" cy="1503056"/>
          </a:xfrm>
          <a:prstGeom prst="rect">
            <a:avLst/>
          </a:prstGeom>
        </p:spPr>
      </p:pic>
      <p:sp>
        <p:nvSpPr>
          <p:cNvPr id="15" name="Arrow: Down 14">
            <a:extLst>
              <a:ext uri="{FF2B5EF4-FFF2-40B4-BE49-F238E27FC236}">
                <a16:creationId xmlns:a16="http://schemas.microsoft.com/office/drawing/2014/main" id="{91AAD1E4-7F68-4043-8C38-7CDD7772EC4B}"/>
              </a:ext>
            </a:extLst>
          </p:cNvPr>
          <p:cNvSpPr/>
          <p:nvPr/>
        </p:nvSpPr>
        <p:spPr>
          <a:xfrm>
            <a:off x="2241533" y="3612003"/>
            <a:ext cx="208532" cy="372993"/>
          </a:xfrm>
          <a:prstGeom prst="downArrow">
            <a:avLst/>
          </a:prstGeom>
          <a:solidFill>
            <a:srgbClr val="000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1B4EF7E-F61C-43C3-AFF6-A936B4F107F8}"/>
              </a:ext>
            </a:extLst>
          </p:cNvPr>
          <p:cNvSpPr/>
          <p:nvPr/>
        </p:nvSpPr>
        <p:spPr>
          <a:xfrm>
            <a:off x="1186543" y="1549400"/>
            <a:ext cx="2242384" cy="4375560"/>
          </a:xfrm>
          <a:prstGeom prst="rect">
            <a:avLst/>
          </a:prstGeom>
          <a:noFill/>
          <a:ln w="76200">
            <a:solidFill>
              <a:srgbClr val="00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ED0998D-F569-45B9-8A9C-09A5D91BF020}"/>
              </a:ext>
            </a:extLst>
          </p:cNvPr>
          <p:cNvSpPr/>
          <p:nvPr/>
        </p:nvSpPr>
        <p:spPr>
          <a:xfrm>
            <a:off x="1186543" y="1549400"/>
            <a:ext cx="5042141" cy="4375560"/>
          </a:xfrm>
          <a:prstGeom prst="rect">
            <a:avLst/>
          </a:prstGeom>
          <a:noFill/>
          <a:ln w="76200">
            <a:solidFill>
              <a:srgbClr val="00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51C0519-9E6C-4982-AB39-F5A61A315FDC}"/>
              </a:ext>
            </a:extLst>
          </p:cNvPr>
          <p:cNvSpPr/>
          <p:nvPr/>
        </p:nvSpPr>
        <p:spPr>
          <a:xfrm>
            <a:off x="1186543" y="1549400"/>
            <a:ext cx="8215798" cy="4375560"/>
          </a:xfrm>
          <a:prstGeom prst="rect">
            <a:avLst/>
          </a:prstGeom>
          <a:noFill/>
          <a:ln w="76200">
            <a:solidFill>
              <a:srgbClr val="0000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E1F4EAB-5C1C-4C76-AFA1-CDD367DF1EE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5573" y="4061724"/>
            <a:ext cx="1837624" cy="1378218"/>
          </a:xfrm>
          <a:prstGeom prst="rect">
            <a:avLst/>
          </a:prstGeom>
        </p:spPr>
      </p:pic>
      <p:sp>
        <p:nvSpPr>
          <p:cNvPr id="23" name="Rectangle 22">
            <a:extLst>
              <a:ext uri="{FF2B5EF4-FFF2-40B4-BE49-F238E27FC236}">
                <a16:creationId xmlns:a16="http://schemas.microsoft.com/office/drawing/2014/main" id="{18F6625C-565B-4772-A0FD-11654D14F5AE}"/>
              </a:ext>
            </a:extLst>
          </p:cNvPr>
          <p:cNvSpPr/>
          <p:nvPr/>
        </p:nvSpPr>
        <p:spPr>
          <a:xfrm>
            <a:off x="1547031" y="5926755"/>
            <a:ext cx="1534651" cy="523220"/>
          </a:xfrm>
          <a:prstGeom prst="rect">
            <a:avLst/>
          </a:prstGeom>
          <a:noFill/>
        </p:spPr>
        <p:txBody>
          <a:bodyPr wrap="none" lIns="91440" tIns="45720" rIns="91440" bIns="45720">
            <a:spAutoFit/>
          </a:bodyPr>
          <a:lstStyle/>
          <a:p>
            <a:pPr algn="ctr"/>
            <a:r>
              <a:rPr lang="en-US" sz="2800" b="0" cap="none" spc="0" dirty="0">
                <a:ln w="0"/>
                <a:solidFill>
                  <a:srgbClr val="000088"/>
                </a:solidFill>
                <a:effectLst>
                  <a:outerShdw blurRad="38100" dist="25400" dir="5400000" algn="ctr" rotWithShape="0">
                    <a:srgbClr val="6E747A">
                      <a:alpha val="43000"/>
                    </a:srgbClr>
                  </a:outerShdw>
                </a:effectLst>
              </a:rPr>
              <a:t>No scope</a:t>
            </a:r>
          </a:p>
        </p:txBody>
      </p:sp>
      <p:sp>
        <p:nvSpPr>
          <p:cNvPr id="24" name="Rectangle 23">
            <a:extLst>
              <a:ext uri="{FF2B5EF4-FFF2-40B4-BE49-F238E27FC236}">
                <a16:creationId xmlns:a16="http://schemas.microsoft.com/office/drawing/2014/main" id="{5D415F67-C8C5-4A8F-A521-3A72967C5E61}"/>
              </a:ext>
            </a:extLst>
          </p:cNvPr>
          <p:cNvSpPr/>
          <p:nvPr/>
        </p:nvSpPr>
        <p:spPr>
          <a:xfrm>
            <a:off x="2964520" y="5928550"/>
            <a:ext cx="1895327" cy="523220"/>
          </a:xfrm>
          <a:prstGeom prst="rect">
            <a:avLst/>
          </a:prstGeom>
          <a:noFill/>
        </p:spPr>
        <p:txBody>
          <a:bodyPr wrap="none" lIns="91440" tIns="45720" rIns="91440" bIns="45720">
            <a:spAutoFit/>
          </a:bodyPr>
          <a:lstStyle/>
          <a:p>
            <a:pPr algn="ctr"/>
            <a:r>
              <a:rPr lang="en-US" sz="2800" b="0" cap="none" spc="0" dirty="0">
                <a:ln w="0"/>
                <a:solidFill>
                  <a:srgbClr val="000088"/>
                </a:solidFill>
                <a:effectLst>
                  <a:outerShdw blurRad="38100" dist="25400" dir="5400000" algn="ctr" rotWithShape="0">
                    <a:srgbClr val="6E747A">
                      <a:alpha val="43000"/>
                    </a:srgbClr>
                  </a:outerShdw>
                </a:effectLst>
              </a:rPr>
              <a:t>Block scope</a:t>
            </a:r>
          </a:p>
        </p:txBody>
      </p:sp>
      <p:sp>
        <p:nvSpPr>
          <p:cNvPr id="25" name="Rectangle 24">
            <a:extLst>
              <a:ext uri="{FF2B5EF4-FFF2-40B4-BE49-F238E27FC236}">
                <a16:creationId xmlns:a16="http://schemas.microsoft.com/office/drawing/2014/main" id="{14DA42AA-64E5-4A72-8F2D-DE3B464DA95E}"/>
              </a:ext>
            </a:extLst>
          </p:cNvPr>
          <p:cNvSpPr/>
          <p:nvPr/>
        </p:nvSpPr>
        <p:spPr>
          <a:xfrm>
            <a:off x="4146320" y="5926755"/>
            <a:ext cx="2084353" cy="523220"/>
          </a:xfrm>
          <a:prstGeom prst="rect">
            <a:avLst/>
          </a:prstGeom>
          <a:noFill/>
        </p:spPr>
        <p:txBody>
          <a:bodyPr wrap="none" lIns="91440" tIns="45720" rIns="91440" bIns="45720">
            <a:spAutoFit/>
          </a:bodyPr>
          <a:lstStyle/>
          <a:p>
            <a:pPr algn="ctr"/>
            <a:r>
              <a:rPr lang="en-US" sz="2800" dirty="0">
                <a:ln w="0"/>
                <a:solidFill>
                  <a:srgbClr val="000088"/>
                </a:solidFill>
                <a:effectLst>
                  <a:outerShdw blurRad="38100" dist="25400" dir="5400000" algn="ctr" rotWithShape="0">
                    <a:srgbClr val="6E747A">
                      <a:alpha val="43000"/>
                    </a:srgbClr>
                  </a:outerShdw>
                </a:effectLst>
              </a:rPr>
              <a:t>Device</a:t>
            </a:r>
            <a:r>
              <a:rPr lang="en-US" sz="2800" b="0" cap="none" spc="0" dirty="0">
                <a:ln w="0"/>
                <a:solidFill>
                  <a:srgbClr val="000088"/>
                </a:solidFill>
                <a:effectLst>
                  <a:outerShdw blurRad="38100" dist="25400" dir="5400000" algn="ctr" rotWithShape="0">
                    <a:srgbClr val="6E747A">
                      <a:alpha val="43000"/>
                    </a:srgbClr>
                  </a:outerShdw>
                </a:effectLst>
              </a:rPr>
              <a:t> scope</a:t>
            </a:r>
          </a:p>
        </p:txBody>
      </p:sp>
      <p:sp>
        <p:nvSpPr>
          <p:cNvPr id="27" name="TextBox 26">
            <a:extLst>
              <a:ext uri="{FF2B5EF4-FFF2-40B4-BE49-F238E27FC236}">
                <a16:creationId xmlns:a16="http://schemas.microsoft.com/office/drawing/2014/main" id="{5A5E5CC8-F8DB-4E17-975A-FB7028051099}"/>
              </a:ext>
            </a:extLst>
          </p:cNvPr>
          <p:cNvSpPr txBox="1"/>
          <p:nvPr/>
        </p:nvSpPr>
        <p:spPr>
          <a:xfrm>
            <a:off x="9410066" y="2680717"/>
            <a:ext cx="2458290" cy="923330"/>
          </a:xfrm>
          <a:prstGeom prst="rect">
            <a:avLst/>
          </a:prstGeom>
          <a:noFill/>
        </p:spPr>
        <p:txBody>
          <a:bodyPr wrap="square" rtlCol="0">
            <a:spAutoFit/>
          </a:bodyPr>
          <a:lstStyle/>
          <a:p>
            <a:pPr algn="ctr"/>
            <a:r>
              <a:rPr lang="en-US" dirty="0">
                <a:solidFill>
                  <a:srgbClr val="000088"/>
                </a:solidFill>
              </a:rPr>
              <a:t>Global synchronization is expensive, </a:t>
            </a:r>
          </a:p>
          <a:p>
            <a:pPr algn="ctr"/>
            <a:r>
              <a:rPr lang="en-US" dirty="0">
                <a:solidFill>
                  <a:srgbClr val="000088"/>
                </a:solidFill>
              </a:rPr>
              <a:t>and often unnecessary</a:t>
            </a:r>
          </a:p>
        </p:txBody>
      </p:sp>
      <p:sp>
        <p:nvSpPr>
          <p:cNvPr id="28" name="TextBox 27">
            <a:extLst>
              <a:ext uri="{FF2B5EF4-FFF2-40B4-BE49-F238E27FC236}">
                <a16:creationId xmlns:a16="http://schemas.microsoft.com/office/drawing/2014/main" id="{45E9587E-6535-46A0-9860-114AA8D51EBE}"/>
              </a:ext>
            </a:extLst>
          </p:cNvPr>
          <p:cNvSpPr txBox="1"/>
          <p:nvPr/>
        </p:nvSpPr>
        <p:spPr>
          <a:xfrm>
            <a:off x="10006954" y="2259804"/>
            <a:ext cx="1264513" cy="461665"/>
          </a:xfrm>
          <a:prstGeom prst="rect">
            <a:avLst/>
          </a:prstGeom>
          <a:noFill/>
        </p:spPr>
        <p:txBody>
          <a:bodyPr wrap="none" rtlCol="0">
            <a:spAutoFit/>
          </a:bodyPr>
          <a:lstStyle/>
          <a:p>
            <a:pPr algn="ctr"/>
            <a:r>
              <a:rPr lang="en-US" sz="2400" b="1" dirty="0">
                <a:solidFill>
                  <a:srgbClr val="C00000"/>
                </a:solidFill>
              </a:rPr>
              <a:t>Problem</a:t>
            </a:r>
          </a:p>
        </p:txBody>
      </p:sp>
      <p:sp>
        <p:nvSpPr>
          <p:cNvPr id="29" name="TextBox 28">
            <a:extLst>
              <a:ext uri="{FF2B5EF4-FFF2-40B4-BE49-F238E27FC236}">
                <a16:creationId xmlns:a16="http://schemas.microsoft.com/office/drawing/2014/main" id="{281B7A53-59DF-416D-A5B4-AB5807115224}"/>
              </a:ext>
            </a:extLst>
          </p:cNvPr>
          <p:cNvSpPr txBox="1"/>
          <p:nvPr/>
        </p:nvSpPr>
        <p:spPr>
          <a:xfrm>
            <a:off x="9422255" y="4293586"/>
            <a:ext cx="2458290" cy="923330"/>
          </a:xfrm>
          <a:prstGeom prst="rect">
            <a:avLst/>
          </a:prstGeom>
          <a:noFill/>
        </p:spPr>
        <p:txBody>
          <a:bodyPr wrap="square" rtlCol="0">
            <a:spAutoFit/>
          </a:bodyPr>
          <a:lstStyle/>
          <a:p>
            <a:pPr algn="ctr"/>
            <a:r>
              <a:rPr lang="en-US" dirty="0">
                <a:solidFill>
                  <a:srgbClr val="000088"/>
                </a:solidFill>
              </a:rPr>
              <a:t>Synchronize within a subset of threads </a:t>
            </a:r>
          </a:p>
          <a:p>
            <a:pPr algn="ctr"/>
            <a:r>
              <a:rPr lang="en-US" dirty="0">
                <a:solidFill>
                  <a:srgbClr val="000088"/>
                </a:solidFill>
              </a:rPr>
              <a:t>(a.k.a. a </a:t>
            </a:r>
            <a:r>
              <a:rPr lang="en-US" b="1" i="1" u="sng" dirty="0">
                <a:solidFill>
                  <a:schemeClr val="tx2"/>
                </a:solidFill>
              </a:rPr>
              <a:t>scope</a:t>
            </a:r>
            <a:r>
              <a:rPr lang="en-US" dirty="0">
                <a:solidFill>
                  <a:srgbClr val="000088"/>
                </a:solidFill>
              </a:rPr>
              <a:t>)</a:t>
            </a:r>
          </a:p>
        </p:txBody>
      </p:sp>
      <p:sp>
        <p:nvSpPr>
          <p:cNvPr id="30" name="TextBox 29">
            <a:extLst>
              <a:ext uri="{FF2B5EF4-FFF2-40B4-BE49-F238E27FC236}">
                <a16:creationId xmlns:a16="http://schemas.microsoft.com/office/drawing/2014/main" id="{E3D7E868-3E49-45E2-B336-BDD9B7475EFF}"/>
              </a:ext>
            </a:extLst>
          </p:cNvPr>
          <p:cNvSpPr txBox="1"/>
          <p:nvPr/>
        </p:nvSpPr>
        <p:spPr>
          <a:xfrm>
            <a:off x="10026872" y="3872673"/>
            <a:ext cx="1249060" cy="461665"/>
          </a:xfrm>
          <a:prstGeom prst="rect">
            <a:avLst/>
          </a:prstGeom>
          <a:noFill/>
        </p:spPr>
        <p:txBody>
          <a:bodyPr wrap="none" rtlCol="0">
            <a:spAutoFit/>
          </a:bodyPr>
          <a:lstStyle/>
          <a:p>
            <a:pPr algn="ctr"/>
            <a:r>
              <a:rPr lang="en-US" sz="2400" b="1" dirty="0">
                <a:solidFill>
                  <a:srgbClr val="00642D"/>
                </a:solidFill>
              </a:rPr>
              <a:t>Solution</a:t>
            </a:r>
          </a:p>
        </p:txBody>
      </p:sp>
      <p:sp>
        <p:nvSpPr>
          <p:cNvPr id="26" name="Arrow: Down 25">
            <a:extLst>
              <a:ext uri="{FF2B5EF4-FFF2-40B4-BE49-F238E27FC236}">
                <a16:creationId xmlns:a16="http://schemas.microsoft.com/office/drawing/2014/main" id="{0951AB1F-0AD6-4CAF-AFB9-7EB6434A5BF7}"/>
              </a:ext>
            </a:extLst>
          </p:cNvPr>
          <p:cNvSpPr/>
          <p:nvPr/>
        </p:nvSpPr>
        <p:spPr>
          <a:xfrm>
            <a:off x="4983820" y="3612004"/>
            <a:ext cx="208532" cy="372993"/>
          </a:xfrm>
          <a:prstGeom prst="downArrow">
            <a:avLst/>
          </a:prstGeom>
          <a:solidFill>
            <a:srgbClr val="000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Down 30">
            <a:extLst>
              <a:ext uri="{FF2B5EF4-FFF2-40B4-BE49-F238E27FC236}">
                <a16:creationId xmlns:a16="http://schemas.microsoft.com/office/drawing/2014/main" id="{012EE8DE-CAE2-4A20-BB07-F37D53A56F02}"/>
              </a:ext>
            </a:extLst>
          </p:cNvPr>
          <p:cNvSpPr/>
          <p:nvPr/>
        </p:nvSpPr>
        <p:spPr>
          <a:xfrm>
            <a:off x="7638957" y="3612003"/>
            <a:ext cx="208532" cy="372993"/>
          </a:xfrm>
          <a:prstGeom prst="downArrow">
            <a:avLst/>
          </a:prstGeom>
          <a:solidFill>
            <a:srgbClr val="00008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E173809-B9AF-41A4-9D9B-E0DDD6764503}"/>
              </a:ext>
            </a:extLst>
          </p:cNvPr>
          <p:cNvSpPr txBox="1"/>
          <p:nvPr/>
        </p:nvSpPr>
        <p:spPr>
          <a:xfrm>
            <a:off x="1717149" y="1725393"/>
            <a:ext cx="1257300" cy="646331"/>
          </a:xfrm>
          <a:prstGeom prst="rect">
            <a:avLst/>
          </a:prstGeom>
          <a:noFill/>
          <a:ln w="3175">
            <a:noFill/>
          </a:ln>
        </p:spPr>
        <p:txBody>
          <a:bodyPr wrap="square" rtlCol="0">
            <a:spAutoFit/>
          </a:bodyPr>
          <a:lstStyle/>
          <a:p>
            <a:pPr algn="ctr"/>
            <a:r>
              <a:rPr lang="en-US" b="1" dirty="0">
                <a:solidFill>
                  <a:srgbClr val="000088"/>
                </a:solidFill>
              </a:rPr>
              <a:t>Warp</a:t>
            </a:r>
          </a:p>
          <a:p>
            <a:pPr algn="ctr"/>
            <a:r>
              <a:rPr lang="en-US" dirty="0">
                <a:solidFill>
                  <a:srgbClr val="000088"/>
                </a:solidFill>
              </a:rPr>
              <a:t>32 threads</a:t>
            </a:r>
          </a:p>
        </p:txBody>
      </p:sp>
      <p:sp>
        <p:nvSpPr>
          <p:cNvPr id="33" name="TextBox 32">
            <a:extLst>
              <a:ext uri="{FF2B5EF4-FFF2-40B4-BE49-F238E27FC236}">
                <a16:creationId xmlns:a16="http://schemas.microsoft.com/office/drawing/2014/main" id="{1A631AFC-3935-44A1-84E1-2FDA073D1342}"/>
              </a:ext>
            </a:extLst>
          </p:cNvPr>
          <p:cNvSpPr txBox="1"/>
          <p:nvPr/>
        </p:nvSpPr>
        <p:spPr>
          <a:xfrm>
            <a:off x="4317553" y="1731267"/>
            <a:ext cx="1541065" cy="646331"/>
          </a:xfrm>
          <a:prstGeom prst="rect">
            <a:avLst/>
          </a:prstGeom>
          <a:noFill/>
          <a:ln w="3175">
            <a:noFill/>
          </a:ln>
        </p:spPr>
        <p:txBody>
          <a:bodyPr wrap="square" rtlCol="0">
            <a:spAutoFit/>
          </a:bodyPr>
          <a:lstStyle/>
          <a:p>
            <a:pPr algn="ctr"/>
            <a:r>
              <a:rPr lang="en-US" b="1" dirty="0">
                <a:solidFill>
                  <a:srgbClr val="000088"/>
                </a:solidFill>
              </a:rPr>
              <a:t>Thread block</a:t>
            </a:r>
          </a:p>
          <a:p>
            <a:pPr algn="ctr"/>
            <a:r>
              <a:rPr lang="en-US" dirty="0">
                <a:solidFill>
                  <a:srgbClr val="000088"/>
                </a:solidFill>
              </a:rPr>
              <a:t>~1000 threads</a:t>
            </a:r>
          </a:p>
        </p:txBody>
      </p:sp>
      <p:sp>
        <p:nvSpPr>
          <p:cNvPr id="34" name="TextBox 33">
            <a:extLst>
              <a:ext uri="{FF2B5EF4-FFF2-40B4-BE49-F238E27FC236}">
                <a16:creationId xmlns:a16="http://schemas.microsoft.com/office/drawing/2014/main" id="{C8D71BF7-D668-41EC-B708-11C578566944}"/>
              </a:ext>
            </a:extLst>
          </p:cNvPr>
          <p:cNvSpPr txBox="1"/>
          <p:nvPr/>
        </p:nvSpPr>
        <p:spPr>
          <a:xfrm>
            <a:off x="6825573" y="1722965"/>
            <a:ext cx="1778629" cy="646331"/>
          </a:xfrm>
          <a:prstGeom prst="rect">
            <a:avLst/>
          </a:prstGeom>
          <a:noFill/>
          <a:ln w="3175">
            <a:noFill/>
          </a:ln>
        </p:spPr>
        <p:txBody>
          <a:bodyPr wrap="square" rtlCol="0">
            <a:spAutoFit/>
          </a:bodyPr>
          <a:lstStyle/>
          <a:p>
            <a:pPr algn="ctr"/>
            <a:r>
              <a:rPr lang="en-US" b="1" dirty="0">
                <a:solidFill>
                  <a:srgbClr val="000088"/>
                </a:solidFill>
              </a:rPr>
              <a:t>Grid</a:t>
            </a:r>
          </a:p>
          <a:p>
            <a:pPr algn="ctr"/>
            <a:r>
              <a:rPr lang="en-US" dirty="0">
                <a:solidFill>
                  <a:srgbClr val="000088"/>
                </a:solidFill>
              </a:rPr>
              <a:t>~100000 threads</a:t>
            </a:r>
          </a:p>
        </p:txBody>
      </p:sp>
      <p:pic>
        <p:nvPicPr>
          <p:cNvPr id="35" name="Picture 34">
            <a:extLst>
              <a:ext uri="{FF2B5EF4-FFF2-40B4-BE49-F238E27FC236}">
                <a16:creationId xmlns:a16="http://schemas.microsoft.com/office/drawing/2014/main" id="{E1700F72-F696-4923-9A66-4A7304C9D109}"/>
              </a:ext>
            </a:extLst>
          </p:cNvPr>
          <p:cNvPicPr>
            <a:picLocks noChangeAspect="1"/>
          </p:cNvPicPr>
          <p:nvPr/>
        </p:nvPicPr>
        <p:blipFill rotWithShape="1">
          <a:blip r:embed="rId10" cstate="hqprint">
            <a:extLst>
              <a:ext uri="{28A0092B-C50C-407E-A947-70E740481C1C}">
                <a14:useLocalDpi xmlns:a14="http://schemas.microsoft.com/office/drawing/2010/main" val="0"/>
              </a:ext>
            </a:extLst>
          </a:blip>
          <a:srcRect b="13331"/>
          <a:stretch/>
        </p:blipFill>
        <p:spPr>
          <a:xfrm>
            <a:off x="6520066" y="5472219"/>
            <a:ext cx="2541563" cy="184790"/>
          </a:xfrm>
          <a:prstGeom prst="rect">
            <a:avLst/>
          </a:prstGeom>
        </p:spPr>
      </p:pic>
      <p:cxnSp>
        <p:nvCxnSpPr>
          <p:cNvPr id="5" name="Straight Connector 4">
            <a:extLst>
              <a:ext uri="{FF2B5EF4-FFF2-40B4-BE49-F238E27FC236}">
                <a16:creationId xmlns:a16="http://schemas.microsoft.com/office/drawing/2014/main" id="{C837CF91-1FD2-4DF6-8CA6-5E9A5EF0010A}"/>
              </a:ext>
            </a:extLst>
          </p:cNvPr>
          <p:cNvCxnSpPr>
            <a:cxnSpLocks/>
          </p:cNvCxnSpPr>
          <p:nvPr/>
        </p:nvCxnSpPr>
        <p:spPr>
          <a:xfrm>
            <a:off x="7869430" y="5264944"/>
            <a:ext cx="0" cy="207275"/>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86DAA3B-6CFC-4D03-A083-336F06715E04}"/>
              </a:ext>
            </a:extLst>
          </p:cNvPr>
          <p:cNvCxnSpPr>
            <a:cxnSpLocks/>
          </p:cNvCxnSpPr>
          <p:nvPr/>
        </p:nvCxnSpPr>
        <p:spPr>
          <a:xfrm>
            <a:off x="7805135" y="5303044"/>
            <a:ext cx="0" cy="169175"/>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9269080-D557-4924-B8B9-8052ED9D4B8E}"/>
              </a:ext>
            </a:extLst>
          </p:cNvPr>
          <p:cNvCxnSpPr>
            <a:cxnSpLocks/>
          </p:cNvCxnSpPr>
          <p:nvPr/>
        </p:nvCxnSpPr>
        <p:spPr>
          <a:xfrm>
            <a:off x="7743223" y="5348288"/>
            <a:ext cx="0" cy="123931"/>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7E7A209F-B5BD-49EB-BAAA-4088707AE32F}"/>
              </a:ext>
            </a:extLst>
          </p:cNvPr>
          <p:cNvCxnSpPr>
            <a:cxnSpLocks/>
          </p:cNvCxnSpPr>
          <p:nvPr/>
        </p:nvCxnSpPr>
        <p:spPr>
          <a:xfrm>
            <a:off x="7683116" y="5400675"/>
            <a:ext cx="0" cy="71544"/>
          </a:xfrm>
          <a:prstGeom prst="line">
            <a:avLst/>
          </a:prstGeom>
          <a:ln w="12700">
            <a:solidFill>
              <a:schemeClr val="tx1">
                <a:lumMod val="75000"/>
                <a:lumOff val="25000"/>
              </a:schemeClr>
            </a:solidFill>
          </a:ln>
        </p:spPr>
        <p:style>
          <a:lnRef idx="1">
            <a:schemeClr val="dk1"/>
          </a:lnRef>
          <a:fillRef idx="0">
            <a:schemeClr val="dk1"/>
          </a:fillRef>
          <a:effectRef idx="0">
            <a:schemeClr val="dk1"/>
          </a:effectRef>
          <a:fontRef idx="minor">
            <a:schemeClr val="tx1"/>
          </a:fontRef>
        </p:style>
      </p:cxnSp>
    </p:spTree>
    <p:custDataLst>
      <p:tags r:id="rId1"/>
    </p:custDataLst>
    <p:extLst>
      <p:ext uri="{BB962C8B-B14F-4D97-AF65-F5344CB8AC3E}">
        <p14:creationId xmlns:p14="http://schemas.microsoft.com/office/powerpoint/2010/main" val="1860682224"/>
      </p:ext>
    </p:extLst>
  </p:cSld>
  <p:clrMapOvr>
    <a:masterClrMapping/>
  </p:clrMapOvr>
  <mc:AlternateContent xmlns:mc="http://schemas.openxmlformats.org/markup-compatibility/2006" xmlns:p14="http://schemas.microsoft.com/office/powerpoint/2010/main">
    <mc:Choice Requires="p14">
      <p:transition spd="slow" p14:dur="2000" advTm="112180"/>
    </mc:Choice>
    <mc:Fallback xmlns="">
      <p:transition spd="slow" advTm="11218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par>
                          <p:cTn id="59" fill="hold">
                            <p:stCondLst>
                              <p:cond delay="0"/>
                            </p:stCondLst>
                            <p:childTnLst>
                              <p:par>
                                <p:cTn id="60" presetID="1"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xit" presetSubtype="2" fill="hold" grpId="1" nodeType="clickEffect">
                                  <p:stCondLst>
                                    <p:cond delay="0"/>
                                  </p:stCondLst>
                                  <p:childTnLst>
                                    <p:animEffect transition="out" filter="wipe(right)">
                                      <p:cBhvr>
                                        <p:cTn id="65" dur="500"/>
                                        <p:tgtEl>
                                          <p:spTgt spid="18"/>
                                        </p:tgtEl>
                                      </p:cBhvr>
                                    </p:animEffect>
                                    <p:set>
                                      <p:cBhvr>
                                        <p:cTn id="66" dur="1" fill="hold">
                                          <p:stCondLst>
                                            <p:cond delay="499"/>
                                          </p:stCondLst>
                                        </p:cTn>
                                        <p:tgtEl>
                                          <p:spTgt spid="18"/>
                                        </p:tgtEl>
                                        <p:attrNameLst>
                                          <p:attrName>style.visibility</p:attrName>
                                        </p:attrNameLst>
                                      </p:cBhvr>
                                      <p:to>
                                        <p:strVal val="hidden"/>
                                      </p:to>
                                    </p:set>
                                  </p:childTnLst>
                                </p:cTn>
                              </p:par>
                              <p:par>
                                <p:cTn id="67" presetID="22" presetClass="entr" presetSubtype="8" fill="hold" grpId="0" nodeType="withEffect">
                                  <p:stCondLst>
                                    <p:cond delay="0"/>
                                  </p:stCondLst>
                                  <p:childTnLst>
                                    <p:set>
                                      <p:cBhvr>
                                        <p:cTn id="68" dur="1" fill="hold">
                                          <p:stCondLst>
                                            <p:cond delay="0"/>
                                          </p:stCondLst>
                                        </p:cTn>
                                        <p:tgtEl>
                                          <p:spTgt spid="19"/>
                                        </p:tgtEl>
                                        <p:attrNameLst>
                                          <p:attrName>style.visibility</p:attrName>
                                        </p:attrNameLst>
                                      </p:cBhvr>
                                      <p:to>
                                        <p:strVal val="visible"/>
                                      </p:to>
                                    </p:set>
                                    <p:animEffect transition="in" filter="wipe(left)">
                                      <p:cBhvr>
                                        <p:cTn id="69" dur="500"/>
                                        <p:tgtEl>
                                          <p:spTgt spid="19"/>
                                        </p:tgtEl>
                                      </p:cBhvr>
                                    </p:animEffect>
                                  </p:childTnLst>
                                </p:cTn>
                              </p:par>
                              <p:par>
                                <p:cTn id="70" presetID="1" presetClass="exit" presetSubtype="0" fill="hold" grpId="1" nodeType="withEffect">
                                  <p:stCondLst>
                                    <p:cond delay="0"/>
                                  </p:stCondLst>
                                  <p:childTnLst>
                                    <p:set>
                                      <p:cBhvr>
                                        <p:cTn id="71" dur="1" fill="hold">
                                          <p:stCondLst>
                                            <p:cond delay="0"/>
                                          </p:stCondLst>
                                        </p:cTn>
                                        <p:tgtEl>
                                          <p:spTgt spid="23"/>
                                        </p:tgtEl>
                                        <p:attrNameLst>
                                          <p:attrName>style.visibility</p:attrName>
                                        </p:attrNameLst>
                                      </p:cBhvr>
                                      <p:to>
                                        <p:strVal val="hidden"/>
                                      </p:to>
                                    </p:set>
                                  </p:child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animEffect transition="in" filter="wipe(left)">
                                      <p:cBhvr>
                                        <p:cTn id="79" dur="500"/>
                                        <p:tgtEl>
                                          <p:spTgt spid="20"/>
                                        </p:tgtEl>
                                      </p:cBhvr>
                                    </p:animEffect>
                                  </p:childTnLst>
                                </p:cTn>
                              </p:par>
                              <p:par>
                                <p:cTn id="80" presetID="22" presetClass="exit" presetSubtype="2" fill="hold" grpId="1" nodeType="withEffect">
                                  <p:stCondLst>
                                    <p:cond delay="0"/>
                                  </p:stCondLst>
                                  <p:childTnLst>
                                    <p:animEffect transition="out" filter="wipe(right)">
                                      <p:cBhvr>
                                        <p:cTn id="81" dur="500"/>
                                        <p:tgtEl>
                                          <p:spTgt spid="19"/>
                                        </p:tgtEl>
                                      </p:cBhvr>
                                    </p:animEffect>
                                    <p:set>
                                      <p:cBhvr>
                                        <p:cTn id="82" dur="1" fill="hold">
                                          <p:stCondLst>
                                            <p:cond delay="499"/>
                                          </p:stCondLst>
                                        </p:cTn>
                                        <p:tgtEl>
                                          <p:spTgt spid="19"/>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4"/>
                                        </p:tgtEl>
                                        <p:attrNameLst>
                                          <p:attrName>style.visibility</p:attrName>
                                        </p:attrNameLst>
                                      </p:cBhvr>
                                      <p:to>
                                        <p:strVal val="hidden"/>
                                      </p:to>
                                    </p:set>
                                  </p:childTnLst>
                                </p:cTn>
                              </p:par>
                            </p:childTnLst>
                          </p:cTn>
                        </p:par>
                        <p:par>
                          <p:cTn id="85" fill="hold">
                            <p:stCondLst>
                              <p:cond delay="500"/>
                            </p:stCondLst>
                            <p:childTnLst>
                              <p:par>
                                <p:cTn id="86" presetID="1" presetClass="entr" presetSubtype="0" fill="hold" grpId="0" nodeType="afterEffect">
                                  <p:stCondLst>
                                    <p:cond delay="0"/>
                                  </p:stCondLst>
                                  <p:childTnLst>
                                    <p:set>
                                      <p:cBhvr>
                                        <p:cTn id="87"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8" grpId="1" animBg="1"/>
      <p:bldP spid="19" grpId="0" animBg="1"/>
      <p:bldP spid="19" grpId="1" animBg="1"/>
      <p:bldP spid="20" grpId="0" animBg="1"/>
      <p:bldP spid="23" grpId="0"/>
      <p:bldP spid="23" grpId="1"/>
      <p:bldP spid="24" grpId="0"/>
      <p:bldP spid="24" grpId="1"/>
      <p:bldP spid="25" grpId="0"/>
      <p:bldP spid="27" grpId="0"/>
      <p:bldP spid="28" grpId="0"/>
      <p:bldP spid="29" grpId="0"/>
      <p:bldP spid="30" grpId="0"/>
      <p:bldP spid="26" grpId="0" animBg="1"/>
      <p:bldP spid="31" grpId="0" animBg="1"/>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Scoped synchronization operations in CUDA</a:t>
            </a:r>
          </a:p>
        </p:txBody>
      </p:sp>
      <p:sp>
        <p:nvSpPr>
          <p:cNvPr id="7" name="Rectangle 6">
            <a:extLst>
              <a:ext uri="{FF2B5EF4-FFF2-40B4-BE49-F238E27FC236}">
                <a16:creationId xmlns:a16="http://schemas.microsoft.com/office/drawing/2014/main" id="{C01B3408-446F-4504-8018-A055D05329F1}"/>
              </a:ext>
            </a:extLst>
          </p:cNvPr>
          <p:cNvSpPr/>
          <p:nvPr/>
        </p:nvSpPr>
        <p:spPr>
          <a:xfrm>
            <a:off x="778980" y="1799584"/>
            <a:ext cx="516462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Fence</a:t>
            </a:r>
          </a:p>
        </p:txBody>
      </p:sp>
      <p:sp>
        <p:nvSpPr>
          <p:cNvPr id="12" name="Rectangle 11">
            <a:extLst>
              <a:ext uri="{FF2B5EF4-FFF2-40B4-BE49-F238E27FC236}">
                <a16:creationId xmlns:a16="http://schemas.microsoft.com/office/drawing/2014/main" id="{CEEFC2FD-2916-47E3-93A5-DCF7887241F7}"/>
              </a:ext>
            </a:extLst>
          </p:cNvPr>
          <p:cNvSpPr/>
          <p:nvPr/>
        </p:nvSpPr>
        <p:spPr>
          <a:xfrm>
            <a:off x="6248400" y="1794857"/>
            <a:ext cx="51054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Atomic</a:t>
            </a:r>
          </a:p>
        </p:txBody>
      </p:sp>
      <p:sp>
        <p:nvSpPr>
          <p:cNvPr id="13" name="Rectangle 12">
            <a:extLst>
              <a:ext uri="{FF2B5EF4-FFF2-40B4-BE49-F238E27FC236}">
                <a16:creationId xmlns:a16="http://schemas.microsoft.com/office/drawing/2014/main" id="{8561E6E9-ACAD-442B-A0F9-D9368EBBFBF8}"/>
              </a:ext>
            </a:extLst>
          </p:cNvPr>
          <p:cNvSpPr/>
          <p:nvPr/>
        </p:nvSpPr>
        <p:spPr>
          <a:xfrm>
            <a:off x="778980" y="4135532"/>
            <a:ext cx="516462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Lock</a:t>
            </a:r>
          </a:p>
        </p:txBody>
      </p:sp>
      <p:sp>
        <p:nvSpPr>
          <p:cNvPr id="33" name="Rectangle 32">
            <a:extLst>
              <a:ext uri="{FF2B5EF4-FFF2-40B4-BE49-F238E27FC236}">
                <a16:creationId xmlns:a16="http://schemas.microsoft.com/office/drawing/2014/main" id="{FD64907F-61F8-4BB6-AA29-EF2CB88D2CBE}"/>
              </a:ext>
            </a:extLst>
          </p:cNvPr>
          <p:cNvSpPr/>
          <p:nvPr/>
        </p:nvSpPr>
        <p:spPr>
          <a:xfrm>
            <a:off x="6248400" y="4135532"/>
            <a:ext cx="5105400" cy="1947862"/>
          </a:xfrm>
          <a:prstGeom prst="rect">
            <a:avLst/>
          </a:prstGeom>
          <a:noFill/>
          <a:ln w="12700">
            <a:solidFill>
              <a:schemeClr val="tx1"/>
            </a:solidFill>
            <a:prstDash val="dash"/>
          </a:ln>
        </p:spPr>
        <p:style>
          <a:lnRef idx="1">
            <a:schemeClr val="accent5"/>
          </a:lnRef>
          <a:fillRef idx="2">
            <a:schemeClr val="accent5"/>
          </a:fillRef>
          <a:effectRef idx="1">
            <a:schemeClr val="accent5"/>
          </a:effectRef>
          <a:fontRef idx="minor">
            <a:schemeClr val="dk1"/>
          </a:fontRef>
        </p:style>
        <p:txBody>
          <a:bodyPr rtlCol="0" anchor="t"/>
          <a:lstStyle/>
          <a:p>
            <a:pPr algn="ctr">
              <a:lnSpc>
                <a:spcPct val="114000"/>
              </a:lnSpc>
            </a:pPr>
            <a:r>
              <a:rPr lang="en-US" sz="2800" b="1" dirty="0">
                <a:solidFill>
                  <a:srgbClr val="000088"/>
                </a:solidFill>
              </a:rPr>
              <a:t>Unlock</a:t>
            </a:r>
          </a:p>
        </p:txBody>
      </p:sp>
      <p:sp>
        <p:nvSpPr>
          <p:cNvPr id="3" name="TextBox 2">
            <a:extLst>
              <a:ext uri="{FF2B5EF4-FFF2-40B4-BE49-F238E27FC236}">
                <a16:creationId xmlns:a16="http://schemas.microsoft.com/office/drawing/2014/main" id="{54F5A20E-B8C7-449B-8B51-CF047DFF4B89}"/>
              </a:ext>
            </a:extLst>
          </p:cNvPr>
          <p:cNvSpPr txBox="1"/>
          <p:nvPr/>
        </p:nvSpPr>
        <p:spPr>
          <a:xfrm>
            <a:off x="1401043" y="2451445"/>
            <a:ext cx="3920497" cy="923330"/>
          </a:xfrm>
          <a:prstGeom prst="rect">
            <a:avLst/>
          </a:prstGeom>
          <a:noFill/>
        </p:spPr>
        <p:txBody>
          <a:bodyPr wrap="none" rtlCol="0">
            <a:spAutoFit/>
          </a:bodyPr>
          <a:lstStyle/>
          <a:p>
            <a:pPr algn="ctr"/>
            <a:r>
              <a:rPr lang="en-US" dirty="0">
                <a:solidFill>
                  <a:srgbClr val="000088"/>
                </a:solidFill>
              </a:rPr>
              <a:t>__</a:t>
            </a:r>
            <a:r>
              <a:rPr lang="en-US" dirty="0" err="1">
                <a:solidFill>
                  <a:srgbClr val="000088"/>
                </a:solidFill>
              </a:rPr>
              <a:t>threadfence_block</a:t>
            </a:r>
            <a:r>
              <a:rPr lang="en-US" dirty="0">
                <a:solidFill>
                  <a:srgbClr val="000088"/>
                </a:solidFill>
              </a:rPr>
              <a:t>()</a:t>
            </a:r>
          </a:p>
          <a:p>
            <a:pPr algn="ctr"/>
            <a:r>
              <a:rPr lang="en-US" dirty="0">
                <a:solidFill>
                  <a:srgbClr val="000088"/>
                </a:solidFill>
              </a:rPr>
              <a:t>__</a:t>
            </a:r>
            <a:r>
              <a:rPr lang="en-US" dirty="0" err="1">
                <a:solidFill>
                  <a:srgbClr val="000088"/>
                </a:solidFill>
              </a:rPr>
              <a:t>threadfence</a:t>
            </a:r>
            <a:r>
              <a:rPr lang="en-US" dirty="0">
                <a:solidFill>
                  <a:srgbClr val="000088"/>
                </a:solidFill>
              </a:rPr>
              <a:t>() </a:t>
            </a:r>
            <a:r>
              <a:rPr lang="en-US" dirty="0">
                <a:solidFill>
                  <a:schemeClr val="accent5">
                    <a:lumMod val="75000"/>
                  </a:schemeClr>
                </a:solidFill>
              </a:rPr>
              <a:t>[default, device scope]</a:t>
            </a:r>
          </a:p>
          <a:p>
            <a:pPr algn="ctr"/>
            <a:r>
              <a:rPr lang="en-US" dirty="0">
                <a:solidFill>
                  <a:srgbClr val="000088"/>
                </a:solidFill>
              </a:rPr>
              <a:t>__</a:t>
            </a:r>
            <a:r>
              <a:rPr lang="en-US" dirty="0" err="1">
                <a:solidFill>
                  <a:srgbClr val="000088"/>
                </a:solidFill>
              </a:rPr>
              <a:t>threadfence_system</a:t>
            </a:r>
            <a:r>
              <a:rPr lang="en-US" dirty="0">
                <a:solidFill>
                  <a:srgbClr val="000088"/>
                </a:solidFill>
              </a:rPr>
              <a:t>()</a:t>
            </a:r>
          </a:p>
        </p:txBody>
      </p:sp>
      <p:sp>
        <p:nvSpPr>
          <p:cNvPr id="36" name="TextBox 35">
            <a:extLst>
              <a:ext uri="{FF2B5EF4-FFF2-40B4-BE49-F238E27FC236}">
                <a16:creationId xmlns:a16="http://schemas.microsoft.com/office/drawing/2014/main" id="{D6ABC5E5-7117-4025-A150-B412AF2D5FFF}"/>
              </a:ext>
            </a:extLst>
          </p:cNvPr>
          <p:cNvSpPr txBox="1"/>
          <p:nvPr/>
        </p:nvSpPr>
        <p:spPr>
          <a:xfrm>
            <a:off x="7172065" y="2451445"/>
            <a:ext cx="3258071" cy="923330"/>
          </a:xfrm>
          <a:prstGeom prst="rect">
            <a:avLst/>
          </a:prstGeom>
          <a:noFill/>
        </p:spPr>
        <p:txBody>
          <a:bodyPr wrap="none" rtlCol="0">
            <a:spAutoFit/>
          </a:bodyPr>
          <a:lstStyle/>
          <a:p>
            <a:pPr algn="ctr"/>
            <a:r>
              <a:rPr lang="en-US" dirty="0" err="1">
                <a:solidFill>
                  <a:srgbClr val="000088"/>
                </a:solidFill>
              </a:rPr>
              <a:t>atomicX_block</a:t>
            </a:r>
            <a:r>
              <a:rPr lang="en-US" dirty="0">
                <a:solidFill>
                  <a:srgbClr val="000088"/>
                </a:solidFill>
              </a:rPr>
              <a:t>()</a:t>
            </a:r>
          </a:p>
          <a:p>
            <a:pPr algn="ctr"/>
            <a:r>
              <a:rPr lang="en-US" dirty="0" err="1">
                <a:solidFill>
                  <a:srgbClr val="000088"/>
                </a:solidFill>
              </a:rPr>
              <a:t>atomicX</a:t>
            </a:r>
            <a:r>
              <a:rPr lang="en-US" dirty="0">
                <a:solidFill>
                  <a:srgbClr val="000088"/>
                </a:solidFill>
              </a:rPr>
              <a:t>() </a:t>
            </a:r>
            <a:r>
              <a:rPr lang="en-US" dirty="0">
                <a:solidFill>
                  <a:schemeClr val="accent5">
                    <a:lumMod val="75000"/>
                  </a:schemeClr>
                </a:solidFill>
              </a:rPr>
              <a:t>[default, device scope]</a:t>
            </a:r>
          </a:p>
          <a:p>
            <a:pPr algn="ctr"/>
            <a:r>
              <a:rPr lang="en-US" dirty="0" err="1">
                <a:solidFill>
                  <a:srgbClr val="000088"/>
                </a:solidFill>
              </a:rPr>
              <a:t>atomicX_system</a:t>
            </a:r>
            <a:r>
              <a:rPr lang="en-US" dirty="0">
                <a:solidFill>
                  <a:srgbClr val="000088"/>
                </a:solidFill>
              </a:rPr>
              <a:t>()</a:t>
            </a:r>
          </a:p>
        </p:txBody>
      </p:sp>
      <p:sp>
        <p:nvSpPr>
          <p:cNvPr id="39" name="TextBox 38">
            <a:extLst>
              <a:ext uri="{FF2B5EF4-FFF2-40B4-BE49-F238E27FC236}">
                <a16:creationId xmlns:a16="http://schemas.microsoft.com/office/drawing/2014/main" id="{A414370B-D314-4927-AEA5-D40EE01F22B1}"/>
              </a:ext>
            </a:extLst>
          </p:cNvPr>
          <p:cNvSpPr txBox="1"/>
          <p:nvPr/>
        </p:nvSpPr>
        <p:spPr>
          <a:xfrm>
            <a:off x="780525" y="4795716"/>
            <a:ext cx="5279972" cy="830997"/>
          </a:xfrm>
          <a:prstGeom prst="rect">
            <a:avLst/>
          </a:prstGeom>
          <a:noFill/>
        </p:spPr>
        <p:txBody>
          <a:bodyPr wrap="none" rtlCol="0">
            <a:spAutoFit/>
          </a:bodyPr>
          <a:lstStyle/>
          <a:p>
            <a:pPr algn="ctr"/>
            <a:r>
              <a:rPr lang="en-US" sz="1600" dirty="0" err="1">
                <a:solidFill>
                  <a:srgbClr val="000088"/>
                </a:solidFill>
              </a:rPr>
              <a:t>atomicCAS_block</a:t>
            </a:r>
            <a:r>
              <a:rPr lang="en-US" sz="1600" dirty="0">
                <a:solidFill>
                  <a:srgbClr val="000088"/>
                </a:solidFill>
              </a:rPr>
              <a:t>(X, 0, 1) + __</a:t>
            </a:r>
            <a:r>
              <a:rPr lang="en-US" sz="1600" dirty="0" err="1">
                <a:solidFill>
                  <a:srgbClr val="000088"/>
                </a:solidFill>
              </a:rPr>
              <a:t>threadfence_block</a:t>
            </a:r>
            <a:r>
              <a:rPr lang="en-US" sz="1600" dirty="0">
                <a:solidFill>
                  <a:srgbClr val="000088"/>
                </a:solidFill>
              </a:rPr>
              <a:t>()</a:t>
            </a:r>
          </a:p>
          <a:p>
            <a:pPr algn="ctr"/>
            <a:r>
              <a:rPr lang="en-US" sz="1600" dirty="0" err="1">
                <a:solidFill>
                  <a:srgbClr val="000088"/>
                </a:solidFill>
              </a:rPr>
              <a:t>atomicCAS</a:t>
            </a:r>
            <a:r>
              <a:rPr lang="en-US" sz="1600" dirty="0">
                <a:solidFill>
                  <a:srgbClr val="000088"/>
                </a:solidFill>
              </a:rPr>
              <a:t>(X, 0, 1) + __</a:t>
            </a:r>
            <a:r>
              <a:rPr lang="en-US" sz="1600" dirty="0" err="1">
                <a:solidFill>
                  <a:srgbClr val="000088"/>
                </a:solidFill>
              </a:rPr>
              <a:t>threadfence</a:t>
            </a:r>
            <a:r>
              <a:rPr lang="en-US" sz="1600" dirty="0">
                <a:solidFill>
                  <a:srgbClr val="000088"/>
                </a:solidFill>
              </a:rPr>
              <a:t>() </a:t>
            </a:r>
            <a:r>
              <a:rPr lang="en-US" sz="1600" dirty="0">
                <a:solidFill>
                  <a:schemeClr val="accent5">
                    <a:lumMod val="75000"/>
                  </a:schemeClr>
                </a:solidFill>
              </a:rPr>
              <a:t>[default, device scope]</a:t>
            </a:r>
          </a:p>
          <a:p>
            <a:pPr algn="ctr"/>
            <a:r>
              <a:rPr lang="en-US" sz="1600" dirty="0" err="1">
                <a:solidFill>
                  <a:srgbClr val="000088"/>
                </a:solidFill>
              </a:rPr>
              <a:t>atomicCAS_system</a:t>
            </a:r>
            <a:r>
              <a:rPr lang="en-US" sz="1600" dirty="0">
                <a:solidFill>
                  <a:srgbClr val="000088"/>
                </a:solidFill>
              </a:rPr>
              <a:t>(X, 0, 1) + __</a:t>
            </a:r>
            <a:r>
              <a:rPr lang="en-US" sz="1600" dirty="0" err="1">
                <a:solidFill>
                  <a:srgbClr val="000088"/>
                </a:solidFill>
              </a:rPr>
              <a:t>threadfence_system</a:t>
            </a:r>
            <a:r>
              <a:rPr lang="en-US" sz="1600" dirty="0">
                <a:solidFill>
                  <a:srgbClr val="000088"/>
                </a:solidFill>
              </a:rPr>
              <a:t>()</a:t>
            </a:r>
          </a:p>
        </p:txBody>
      </p:sp>
      <p:sp>
        <p:nvSpPr>
          <p:cNvPr id="44" name="TextBox 43">
            <a:extLst>
              <a:ext uri="{FF2B5EF4-FFF2-40B4-BE49-F238E27FC236}">
                <a16:creationId xmlns:a16="http://schemas.microsoft.com/office/drawing/2014/main" id="{93F88FD7-2FEC-4CF0-85E8-2E6D4D004102}"/>
              </a:ext>
            </a:extLst>
          </p:cNvPr>
          <p:cNvSpPr txBox="1"/>
          <p:nvPr/>
        </p:nvSpPr>
        <p:spPr>
          <a:xfrm>
            <a:off x="6288683" y="4795716"/>
            <a:ext cx="5024837" cy="830997"/>
          </a:xfrm>
          <a:prstGeom prst="rect">
            <a:avLst/>
          </a:prstGeom>
          <a:noFill/>
        </p:spPr>
        <p:txBody>
          <a:bodyPr wrap="none" rtlCol="0">
            <a:spAutoFit/>
          </a:bodyPr>
          <a:lstStyle/>
          <a:p>
            <a:pPr algn="ctr"/>
            <a:r>
              <a:rPr lang="en-US" sz="1600" dirty="0">
                <a:solidFill>
                  <a:srgbClr val="000088"/>
                </a:solidFill>
              </a:rPr>
              <a:t>__</a:t>
            </a:r>
            <a:r>
              <a:rPr lang="en-US" sz="1600" dirty="0" err="1">
                <a:solidFill>
                  <a:srgbClr val="000088"/>
                </a:solidFill>
              </a:rPr>
              <a:t>threadfence_block</a:t>
            </a:r>
            <a:r>
              <a:rPr lang="en-US" sz="1600" dirty="0">
                <a:solidFill>
                  <a:srgbClr val="000088"/>
                </a:solidFill>
              </a:rPr>
              <a:t>() + </a:t>
            </a:r>
            <a:r>
              <a:rPr lang="en-US" sz="1600" dirty="0" err="1">
                <a:solidFill>
                  <a:srgbClr val="000088"/>
                </a:solidFill>
              </a:rPr>
              <a:t>atomicExch_block</a:t>
            </a:r>
            <a:r>
              <a:rPr lang="en-US" sz="1600" dirty="0">
                <a:solidFill>
                  <a:srgbClr val="000088"/>
                </a:solidFill>
              </a:rPr>
              <a:t>(X, 0) </a:t>
            </a:r>
          </a:p>
          <a:p>
            <a:pPr algn="ctr"/>
            <a:r>
              <a:rPr lang="en-US" sz="1600" dirty="0">
                <a:solidFill>
                  <a:srgbClr val="000088"/>
                </a:solidFill>
              </a:rPr>
              <a:t>__</a:t>
            </a:r>
            <a:r>
              <a:rPr lang="en-US" sz="1600" dirty="0" err="1">
                <a:solidFill>
                  <a:srgbClr val="000088"/>
                </a:solidFill>
              </a:rPr>
              <a:t>threadfence</a:t>
            </a:r>
            <a:r>
              <a:rPr lang="en-US" sz="1600" dirty="0">
                <a:solidFill>
                  <a:srgbClr val="000088"/>
                </a:solidFill>
              </a:rPr>
              <a:t>() + </a:t>
            </a:r>
            <a:r>
              <a:rPr lang="en-US" sz="1600" dirty="0" err="1">
                <a:solidFill>
                  <a:srgbClr val="000088"/>
                </a:solidFill>
              </a:rPr>
              <a:t>atomicExch</a:t>
            </a:r>
            <a:r>
              <a:rPr lang="en-US" sz="1600" dirty="0">
                <a:solidFill>
                  <a:srgbClr val="000088"/>
                </a:solidFill>
              </a:rPr>
              <a:t>(X, 0) </a:t>
            </a:r>
            <a:r>
              <a:rPr lang="en-US" sz="1600" dirty="0">
                <a:solidFill>
                  <a:schemeClr val="accent5">
                    <a:lumMod val="75000"/>
                  </a:schemeClr>
                </a:solidFill>
              </a:rPr>
              <a:t>[default, device scope]</a:t>
            </a:r>
          </a:p>
          <a:p>
            <a:pPr algn="ctr"/>
            <a:r>
              <a:rPr lang="en-US" sz="1600" dirty="0">
                <a:solidFill>
                  <a:srgbClr val="000088"/>
                </a:solidFill>
              </a:rPr>
              <a:t>__</a:t>
            </a:r>
            <a:r>
              <a:rPr lang="en-US" sz="1600" dirty="0" err="1">
                <a:solidFill>
                  <a:srgbClr val="000088"/>
                </a:solidFill>
              </a:rPr>
              <a:t>threadfence_system</a:t>
            </a:r>
            <a:r>
              <a:rPr lang="en-US" sz="1600" dirty="0">
                <a:solidFill>
                  <a:srgbClr val="000088"/>
                </a:solidFill>
              </a:rPr>
              <a:t>() + </a:t>
            </a:r>
            <a:r>
              <a:rPr lang="en-US" sz="1600" dirty="0" err="1">
                <a:solidFill>
                  <a:srgbClr val="000088"/>
                </a:solidFill>
              </a:rPr>
              <a:t>atomicExch_system</a:t>
            </a:r>
            <a:r>
              <a:rPr lang="en-US" sz="1600" dirty="0">
                <a:solidFill>
                  <a:srgbClr val="000088"/>
                </a:solidFill>
              </a:rPr>
              <a:t>(X, 0)</a:t>
            </a:r>
          </a:p>
        </p:txBody>
      </p:sp>
    </p:spTree>
    <p:custDataLst>
      <p:tags r:id="rId1"/>
    </p:custDataLst>
    <p:extLst>
      <p:ext uri="{BB962C8B-B14F-4D97-AF65-F5344CB8AC3E}">
        <p14:creationId xmlns:p14="http://schemas.microsoft.com/office/powerpoint/2010/main" val="771899776"/>
      </p:ext>
    </p:extLst>
  </p:cSld>
  <p:clrMapOvr>
    <a:masterClrMapping/>
  </p:clrMapOvr>
  <mc:AlternateContent xmlns:mc="http://schemas.openxmlformats.org/markup-compatibility/2006" xmlns:p14="http://schemas.microsoft.com/office/powerpoint/2010/main">
    <mc:Choice Requires="p14">
      <p:transition spd="slow" p14:dur="2000" advTm="42495"/>
    </mc:Choice>
    <mc:Fallback xmlns="">
      <p:transition spd="slow" advTm="424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3" grpId="0" animBg="1"/>
      <p:bldP spid="39" grpId="0"/>
      <p:bldP spid="4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Pros and cons of scoped synch.</a:t>
            </a:r>
          </a:p>
        </p:txBody>
      </p:sp>
      <p:sp>
        <p:nvSpPr>
          <p:cNvPr id="5" name="Content Placeholder 4">
            <a:extLst>
              <a:ext uri="{FF2B5EF4-FFF2-40B4-BE49-F238E27FC236}">
                <a16:creationId xmlns:a16="http://schemas.microsoft.com/office/drawing/2014/main" id="{A8EE1C7B-095F-4BD3-A066-09F4BF23F297}"/>
              </a:ext>
            </a:extLst>
          </p:cNvPr>
          <p:cNvSpPr>
            <a:spLocks noGrp="1"/>
          </p:cNvSpPr>
          <p:nvPr>
            <p:ph idx="1"/>
          </p:nvPr>
        </p:nvSpPr>
        <p:spPr>
          <a:xfrm>
            <a:off x="838200" y="1825625"/>
            <a:ext cx="10515600" cy="576612"/>
          </a:xfrm>
        </p:spPr>
        <p:txBody>
          <a:bodyPr/>
          <a:lstStyle/>
          <a:p>
            <a:r>
              <a:rPr lang="en-US" dirty="0"/>
              <a:t>Scopes are useful to improve performance</a:t>
            </a:r>
          </a:p>
        </p:txBody>
      </p:sp>
      <p:pic>
        <p:nvPicPr>
          <p:cNvPr id="44" name="Picture 43">
            <a:extLst>
              <a:ext uri="{FF2B5EF4-FFF2-40B4-BE49-F238E27FC236}">
                <a16:creationId xmlns:a16="http://schemas.microsoft.com/office/drawing/2014/main" id="{A5D5C5DF-4C40-4D34-AC1C-52A9E358B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740" y="2917169"/>
            <a:ext cx="3069501" cy="2775165"/>
          </a:xfrm>
          <a:prstGeom prst="rect">
            <a:avLst/>
          </a:prstGeom>
        </p:spPr>
      </p:pic>
      <p:pic>
        <p:nvPicPr>
          <p:cNvPr id="12" name="Picture 11">
            <a:extLst>
              <a:ext uri="{FF2B5EF4-FFF2-40B4-BE49-F238E27FC236}">
                <a16:creationId xmlns:a16="http://schemas.microsoft.com/office/drawing/2014/main" id="{E4542D94-F75C-4BBB-9DC1-606F3E4C04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0789" y="5650687"/>
            <a:ext cx="6416298" cy="538280"/>
          </a:xfrm>
          <a:prstGeom prst="rect">
            <a:avLst/>
          </a:prstGeom>
        </p:spPr>
      </p:pic>
      <p:sp>
        <p:nvSpPr>
          <p:cNvPr id="10" name="Freeform: Shape 9">
            <a:extLst>
              <a:ext uri="{FF2B5EF4-FFF2-40B4-BE49-F238E27FC236}">
                <a16:creationId xmlns:a16="http://schemas.microsoft.com/office/drawing/2014/main" id="{5B663282-AD3F-491B-9471-632AFB86B6B3}"/>
              </a:ext>
            </a:extLst>
          </p:cNvPr>
          <p:cNvSpPr/>
          <p:nvPr/>
        </p:nvSpPr>
        <p:spPr>
          <a:xfrm>
            <a:off x="5058116" y="3530001"/>
            <a:ext cx="157970" cy="483568"/>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DD6185AA-2C0A-4C92-AE18-22D117045F41}"/>
              </a:ext>
            </a:extLst>
          </p:cNvPr>
          <p:cNvSpPr/>
          <p:nvPr/>
        </p:nvSpPr>
        <p:spPr>
          <a:xfrm>
            <a:off x="6346173" y="3530001"/>
            <a:ext cx="157970" cy="483568"/>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croll: Vertical 18">
            <a:extLst>
              <a:ext uri="{FF2B5EF4-FFF2-40B4-BE49-F238E27FC236}">
                <a16:creationId xmlns:a16="http://schemas.microsoft.com/office/drawing/2014/main" id="{781BB362-2B66-4721-ABF5-298B16A11124}"/>
              </a:ext>
            </a:extLst>
          </p:cNvPr>
          <p:cNvSpPr/>
          <p:nvPr/>
        </p:nvSpPr>
        <p:spPr>
          <a:xfrm>
            <a:off x="4953924" y="3530001"/>
            <a:ext cx="353995" cy="407820"/>
          </a:xfrm>
          <a:prstGeom prst="verticalScroll">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000C857-2B32-4198-9537-725D5D7F6A81}"/>
              </a:ext>
            </a:extLst>
          </p:cNvPr>
          <p:cNvSpPr/>
          <p:nvPr/>
        </p:nvSpPr>
        <p:spPr>
          <a:xfrm>
            <a:off x="3962400" y="2298701"/>
            <a:ext cx="3555999" cy="395992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500"/>
              </a:lnSpc>
            </a:pPr>
            <a:r>
              <a:rPr lang="en-US" sz="2400" dirty="0">
                <a:solidFill>
                  <a:schemeClr val="tx1"/>
                </a:solidFill>
              </a:rPr>
              <a:t>Device Scope</a:t>
            </a:r>
          </a:p>
        </p:txBody>
      </p:sp>
      <p:sp>
        <p:nvSpPr>
          <p:cNvPr id="46" name="Rectangle: Rounded Corners 45">
            <a:extLst>
              <a:ext uri="{FF2B5EF4-FFF2-40B4-BE49-F238E27FC236}">
                <a16:creationId xmlns:a16="http://schemas.microsoft.com/office/drawing/2014/main" id="{456CA112-3FC6-4840-953C-10D9F931A477}"/>
              </a:ext>
            </a:extLst>
          </p:cNvPr>
          <p:cNvSpPr/>
          <p:nvPr/>
        </p:nvSpPr>
        <p:spPr>
          <a:xfrm>
            <a:off x="4242740" y="2418047"/>
            <a:ext cx="3069501" cy="293500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500"/>
              </a:lnSpc>
            </a:pPr>
            <a:r>
              <a:rPr lang="en-US" sz="2400" dirty="0">
                <a:solidFill>
                  <a:schemeClr val="tx1"/>
                </a:solidFill>
              </a:rPr>
              <a:t>Block Scope</a:t>
            </a:r>
          </a:p>
        </p:txBody>
      </p:sp>
    </p:spTree>
    <p:custDataLst>
      <p:tags r:id="rId1"/>
    </p:custDataLst>
    <p:extLst>
      <p:ext uri="{BB962C8B-B14F-4D97-AF65-F5344CB8AC3E}">
        <p14:creationId xmlns:p14="http://schemas.microsoft.com/office/powerpoint/2010/main" val="534205758"/>
      </p:ext>
    </p:extLst>
  </p:cSld>
  <p:clrMapOvr>
    <a:masterClrMapping/>
  </p:clrMapOvr>
  <mc:AlternateContent xmlns:mc="http://schemas.openxmlformats.org/markup-compatibility/2006" xmlns:p14="http://schemas.microsoft.com/office/powerpoint/2010/main">
    <mc:Choice Requires="p14">
      <p:transition spd="slow" p14:dur="2000" advTm="38637"/>
    </mc:Choice>
    <mc:Fallback xmlns="">
      <p:transition spd="slow" advTm="3863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22" presetClass="entr" presetSubtype="1"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animEffect transition="in" filter="wipe(up)">
                                      <p:cBhvr>
                                        <p:cTn id="9" dur="500"/>
                                        <p:tgtEl>
                                          <p:spTgt spid="20"/>
                                        </p:tgtEl>
                                      </p:cBhvr>
                                    </p:animEffect>
                                  </p:childTnLst>
                                </p:cTn>
                              </p:par>
                            </p:childTnLst>
                          </p:cTn>
                        </p:par>
                        <p:par>
                          <p:cTn id="10" fill="hold">
                            <p:stCondLst>
                              <p:cond delay="500"/>
                            </p:stCondLst>
                            <p:childTnLst>
                              <p:par>
                                <p:cTn id="11" presetID="0" presetClass="path" presetSubtype="0" accel="50000" decel="50000" fill="hold" grpId="1" nodeType="afterEffect">
                                  <p:stCondLst>
                                    <p:cond delay="0"/>
                                  </p:stCondLst>
                                  <p:childTnLst>
                                    <p:animMotion origin="layout" path="M -0.00143 0.00116 L 0.00105 0.09005 L 0.05157 0.09098 L 0.05417 0.31899 " pathEditMode="relative" ptsTypes="AAAA">
                                      <p:cBhvr>
                                        <p:cTn id="12" dur="2000" fill="hold"/>
                                        <p:tgtEl>
                                          <p:spTgt spid="19"/>
                                        </p:tgtEl>
                                        <p:attrNameLst>
                                          <p:attrName>ppt_x</p:attrName>
                                          <p:attrName>ppt_y</p:attrName>
                                        </p:attrNameLst>
                                      </p:cBhvr>
                                    </p:animMotion>
                                  </p:childTnLst>
                                </p:cTn>
                              </p:par>
                            </p:childTnLst>
                          </p:cTn>
                        </p:par>
                        <p:par>
                          <p:cTn id="13" fill="hold">
                            <p:stCondLst>
                              <p:cond delay="2500"/>
                            </p:stCondLst>
                            <p:childTnLst>
                              <p:par>
                                <p:cTn id="14" presetID="22" presetClass="exit" presetSubtype="4" fill="hold" grpId="1" nodeType="afterEffect">
                                  <p:stCondLst>
                                    <p:cond delay="0"/>
                                  </p:stCondLst>
                                  <p:childTnLst>
                                    <p:animEffect transition="out" filter="wipe(down)">
                                      <p:cBhvr>
                                        <p:cTn id="15" dur="500"/>
                                        <p:tgtEl>
                                          <p:spTgt spid="20"/>
                                        </p:tgtEl>
                                      </p:cBhvr>
                                    </p:animEffect>
                                    <p:set>
                                      <p:cBhvr>
                                        <p:cTn id="16" dur="1" fill="hold">
                                          <p:stCondLst>
                                            <p:cond delay="499"/>
                                          </p:stCondLst>
                                        </p:cTn>
                                        <p:tgtEl>
                                          <p:spTgt spid="2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2"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up)">
                                      <p:cBhvr>
                                        <p:cTn id="21" dur="500"/>
                                        <p:tgtEl>
                                          <p:spTgt spid="20"/>
                                        </p:tgtEl>
                                      </p:cBhvr>
                                    </p:animEffect>
                                  </p:childTnLst>
                                </p:cTn>
                              </p:par>
                            </p:childTnLst>
                          </p:cTn>
                        </p:par>
                        <p:par>
                          <p:cTn id="22" fill="hold">
                            <p:stCondLst>
                              <p:cond delay="500"/>
                            </p:stCondLst>
                            <p:childTnLst>
                              <p:par>
                                <p:cTn id="23" presetID="0" presetClass="path" presetSubtype="0" accel="50000" decel="50000" fill="hold" grpId="2" nodeType="afterEffect">
                                  <p:stCondLst>
                                    <p:cond delay="0"/>
                                  </p:stCondLst>
                                  <p:childTnLst>
                                    <p:animMotion origin="layout" path="M 0.05287 0.31899 L 0.05235 0.09213 L 0.10547 0.09098 L 0.10417 0.0044 " pathEditMode="relative" ptsTypes="AAAA">
                                      <p:cBhvr>
                                        <p:cTn id="24" dur="2000" fill="hold"/>
                                        <p:tgtEl>
                                          <p:spTgt spid="19"/>
                                        </p:tgtEl>
                                        <p:attrNameLst>
                                          <p:attrName>ppt_x</p:attrName>
                                          <p:attrName>ppt_y</p:attrName>
                                        </p:attrNameLst>
                                      </p:cBhvr>
                                    </p:animMotion>
                                  </p:childTnLst>
                                </p:cTn>
                              </p:par>
                            </p:childTnLst>
                          </p:cTn>
                        </p:par>
                        <p:par>
                          <p:cTn id="25" fill="hold">
                            <p:stCondLst>
                              <p:cond delay="2500"/>
                            </p:stCondLst>
                            <p:childTnLst>
                              <p:par>
                                <p:cTn id="26" presetID="1" presetClass="exit" presetSubtype="0" fill="hold" grpId="3" nodeType="afterEffect">
                                  <p:stCondLst>
                                    <p:cond delay="0"/>
                                  </p:stCondLst>
                                  <p:childTnLst>
                                    <p:set>
                                      <p:cBhvr>
                                        <p:cTn id="27" dur="1" fill="hold">
                                          <p:stCondLst>
                                            <p:cond delay="0"/>
                                          </p:stCondLst>
                                        </p:cTn>
                                        <p:tgtEl>
                                          <p:spTgt spid="19"/>
                                        </p:tgtEl>
                                        <p:attrNameLst>
                                          <p:attrName>style.visibility</p:attrName>
                                        </p:attrNameLst>
                                      </p:cBhvr>
                                      <p:to>
                                        <p:strVal val="hidden"/>
                                      </p:to>
                                    </p:set>
                                  </p:childTnLst>
                                </p:cTn>
                              </p:par>
                              <p:par>
                                <p:cTn id="28" presetID="22" presetClass="exit" presetSubtype="4" fill="hold" grpId="3" nodeType="withEffect">
                                  <p:stCondLst>
                                    <p:cond delay="0"/>
                                  </p:stCondLst>
                                  <p:childTnLst>
                                    <p:animEffect transition="out" filter="wipe(down)">
                                      <p:cBhvr>
                                        <p:cTn id="29" dur="500"/>
                                        <p:tgtEl>
                                          <p:spTgt spid="20"/>
                                        </p:tgtEl>
                                      </p:cBhvr>
                                    </p:animEffect>
                                    <p:set>
                                      <p:cBhvr>
                                        <p:cTn id="30" dur="1" fill="hold">
                                          <p:stCondLst>
                                            <p:cond delay="499"/>
                                          </p:stCondLst>
                                        </p:cTn>
                                        <p:tgtEl>
                                          <p:spTgt spid="20"/>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wipe(up)">
                                      <p:cBhvr>
                                        <p:cTn id="35" dur="500"/>
                                        <p:tgtEl>
                                          <p:spTgt spid="46"/>
                                        </p:tgtEl>
                                      </p:cBhvr>
                                    </p:animEffect>
                                  </p:childTnLst>
                                </p:cTn>
                              </p:par>
                              <p:par>
                                <p:cTn id="36" presetID="1" presetClass="entr" presetSubtype="0" fill="hold" grpId="5" nodeType="with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par>
                                <p:cTn id="38" presetID="0" presetClass="path" presetSubtype="0" accel="50000" decel="50000" fill="hold" grpId="4" nodeType="withEffect">
                                  <p:stCondLst>
                                    <p:cond delay="0"/>
                                  </p:stCondLst>
                                  <p:childTnLst>
                                    <p:animMotion origin="layout" path="M -0.00208 0.00695 L -0.00052 0.0875 L 0.12136 0.09028 L 0.12136 0.15695 " pathEditMode="relative" ptsTypes="AAAA">
                                      <p:cBhvr>
                                        <p:cTn id="39" dur="2000" fill="hold"/>
                                        <p:tgtEl>
                                          <p:spTgt spid="19"/>
                                        </p:tgtEl>
                                        <p:attrNameLst>
                                          <p:attrName>ppt_x</p:attrName>
                                          <p:attrName>ppt_y</p:attrName>
                                        </p:attrNameLst>
                                      </p:cBhvr>
                                    </p:animMotion>
                                  </p:childTnLst>
                                </p:cTn>
                              </p:par>
                            </p:childTnLst>
                          </p:cTn>
                        </p:par>
                        <p:par>
                          <p:cTn id="40" fill="hold">
                            <p:stCondLst>
                              <p:cond delay="2000"/>
                            </p:stCondLst>
                            <p:childTnLst>
                              <p:par>
                                <p:cTn id="41" presetID="22" presetClass="exit" presetSubtype="4" fill="hold" grpId="1" nodeType="afterEffect">
                                  <p:stCondLst>
                                    <p:cond delay="0"/>
                                  </p:stCondLst>
                                  <p:childTnLst>
                                    <p:animEffect transition="out" filter="wipe(down)">
                                      <p:cBhvr>
                                        <p:cTn id="42" dur="500"/>
                                        <p:tgtEl>
                                          <p:spTgt spid="46"/>
                                        </p:tgtEl>
                                      </p:cBhvr>
                                    </p:animEffect>
                                    <p:set>
                                      <p:cBhvr>
                                        <p:cTn id="43" dur="1" fill="hold">
                                          <p:stCondLst>
                                            <p:cond delay="499"/>
                                          </p:stCondLst>
                                        </p:cTn>
                                        <p:tgtEl>
                                          <p:spTgt spid="4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2" nodeType="click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up)">
                                      <p:cBhvr>
                                        <p:cTn id="48" dur="500"/>
                                        <p:tgtEl>
                                          <p:spTgt spid="46"/>
                                        </p:tgtEl>
                                      </p:cBhvr>
                                    </p:animEffect>
                                  </p:childTnLst>
                                </p:cTn>
                              </p:par>
                            </p:childTnLst>
                          </p:cTn>
                        </p:par>
                        <p:par>
                          <p:cTn id="49" fill="hold">
                            <p:stCondLst>
                              <p:cond delay="500"/>
                            </p:stCondLst>
                            <p:childTnLst>
                              <p:par>
                                <p:cTn id="50" presetID="0" presetClass="path" presetSubtype="0" accel="50000" decel="50000" fill="hold" grpId="6" nodeType="afterEffect">
                                  <p:stCondLst>
                                    <p:cond delay="0"/>
                                  </p:stCondLst>
                                  <p:childTnLst>
                                    <p:animMotion origin="layout" path="M 0.1237 0.15556 L 0.12214 0.0875 L 0.10573 0.09167 L 0.10261 0.00695 " pathEditMode="relative" ptsTypes="AAAA">
                                      <p:cBhvr>
                                        <p:cTn id="51" dur="2000" fill="hold"/>
                                        <p:tgtEl>
                                          <p:spTgt spid="19"/>
                                        </p:tgtEl>
                                        <p:attrNameLst>
                                          <p:attrName>ppt_x</p:attrName>
                                          <p:attrName>ppt_y</p:attrName>
                                        </p:attrNameLst>
                                      </p:cBhvr>
                                    </p:animMotion>
                                  </p:childTnLst>
                                </p:cTn>
                              </p:par>
                            </p:childTnLst>
                          </p:cTn>
                        </p:par>
                        <p:par>
                          <p:cTn id="52" fill="hold">
                            <p:stCondLst>
                              <p:cond delay="2500"/>
                            </p:stCondLst>
                            <p:childTnLst>
                              <p:par>
                                <p:cTn id="53" presetID="22" presetClass="exit" presetSubtype="4" fill="hold" grpId="3" nodeType="afterEffect">
                                  <p:stCondLst>
                                    <p:cond delay="0"/>
                                  </p:stCondLst>
                                  <p:childTnLst>
                                    <p:animEffect transition="out" filter="wipe(down)">
                                      <p:cBhvr>
                                        <p:cTn id="54" dur="500"/>
                                        <p:tgtEl>
                                          <p:spTgt spid="46"/>
                                        </p:tgtEl>
                                      </p:cBhvr>
                                    </p:animEffect>
                                    <p:set>
                                      <p:cBhvr>
                                        <p:cTn id="55" dur="1" fill="hold">
                                          <p:stCondLst>
                                            <p:cond delay="499"/>
                                          </p:stCondLst>
                                        </p:cTn>
                                        <p:tgtEl>
                                          <p:spTgt spid="46"/>
                                        </p:tgtEl>
                                        <p:attrNameLst>
                                          <p:attrName>style.visibility</p:attrName>
                                        </p:attrNameLst>
                                      </p:cBhvr>
                                      <p:to>
                                        <p:strVal val="hidden"/>
                                      </p:to>
                                    </p:set>
                                  </p:childTnLst>
                                </p:cTn>
                              </p:par>
                              <p:par>
                                <p:cTn id="56" presetID="1" presetClass="exit" presetSubtype="0" fill="hold" grpId="7" nodeType="withEffect">
                                  <p:stCondLst>
                                    <p:cond delay="0"/>
                                  </p:stCondLst>
                                  <p:childTnLst>
                                    <p:set>
                                      <p:cBhvr>
                                        <p:cTn id="57"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P spid="19" grpId="4" animBg="1"/>
      <p:bldP spid="19" grpId="5" animBg="1"/>
      <p:bldP spid="19" grpId="6" animBg="1"/>
      <p:bldP spid="19" grpId="7" animBg="1"/>
      <p:bldP spid="20" grpId="0" animBg="1"/>
      <p:bldP spid="20" grpId="1" animBg="1"/>
      <p:bldP spid="20" grpId="2" animBg="1"/>
      <p:bldP spid="20" grpId="3" animBg="1"/>
      <p:bldP spid="46" grpId="0" animBg="1"/>
      <p:bldP spid="46" grpId="1" animBg="1"/>
      <p:bldP spid="46" grpId="2" animBg="1"/>
      <p:bldP spid="46" grpId="3"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A5D5C5DF-4C40-4D34-AC1C-52A9E358B5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2740" y="2917169"/>
            <a:ext cx="3069501" cy="2775165"/>
          </a:xfrm>
          <a:prstGeom prst="rect">
            <a:avLst/>
          </a:prstGeom>
        </p:spPr>
      </p:pic>
      <p:sp>
        <p:nvSpPr>
          <p:cNvPr id="2" name="Title 1">
            <a:extLst>
              <a:ext uri="{FF2B5EF4-FFF2-40B4-BE49-F238E27FC236}">
                <a16:creationId xmlns:a16="http://schemas.microsoft.com/office/drawing/2014/main" id="{06F4F44A-ADBC-414C-997B-E136FABC7762}"/>
              </a:ext>
            </a:extLst>
          </p:cNvPr>
          <p:cNvSpPr>
            <a:spLocks noGrp="1"/>
          </p:cNvSpPr>
          <p:nvPr>
            <p:ph type="title"/>
          </p:nvPr>
        </p:nvSpPr>
        <p:spPr/>
        <p:txBody>
          <a:bodyPr>
            <a:normAutofit/>
          </a:bodyPr>
          <a:lstStyle/>
          <a:p>
            <a:pPr algn="ctr"/>
            <a:r>
              <a:rPr lang="en-US" sz="3600" dirty="0">
                <a:latin typeface="Verdana" panose="020B0604030504040204" pitchFamily="34" charset="0"/>
                <a:ea typeface="Verdana" panose="020B0604030504040204" pitchFamily="34" charset="0"/>
              </a:rPr>
              <a:t>Pros and cons of scoped synch.</a:t>
            </a:r>
          </a:p>
        </p:txBody>
      </p:sp>
      <p:sp>
        <p:nvSpPr>
          <p:cNvPr id="5" name="Content Placeholder 4">
            <a:extLst>
              <a:ext uri="{FF2B5EF4-FFF2-40B4-BE49-F238E27FC236}">
                <a16:creationId xmlns:a16="http://schemas.microsoft.com/office/drawing/2014/main" id="{A8EE1C7B-095F-4BD3-A066-09F4BF23F297}"/>
              </a:ext>
            </a:extLst>
          </p:cNvPr>
          <p:cNvSpPr>
            <a:spLocks noGrp="1"/>
          </p:cNvSpPr>
          <p:nvPr>
            <p:ph idx="1"/>
          </p:nvPr>
        </p:nvSpPr>
        <p:spPr>
          <a:xfrm>
            <a:off x="838200" y="1825625"/>
            <a:ext cx="10515600" cy="576612"/>
          </a:xfrm>
        </p:spPr>
        <p:txBody>
          <a:bodyPr/>
          <a:lstStyle/>
          <a:p>
            <a:r>
              <a:rPr lang="en-US" dirty="0"/>
              <a:t>Scopes are useful to improve performance</a:t>
            </a:r>
          </a:p>
        </p:txBody>
      </p:sp>
      <p:sp>
        <p:nvSpPr>
          <p:cNvPr id="40" name="Content Placeholder 4">
            <a:extLst>
              <a:ext uri="{FF2B5EF4-FFF2-40B4-BE49-F238E27FC236}">
                <a16:creationId xmlns:a16="http://schemas.microsoft.com/office/drawing/2014/main" id="{DEC67E0D-8F21-4E43-9332-7236D59BF8FF}"/>
              </a:ext>
            </a:extLst>
          </p:cNvPr>
          <p:cNvSpPr txBox="1">
            <a:spLocks/>
          </p:cNvSpPr>
          <p:nvPr/>
        </p:nvSpPr>
        <p:spPr>
          <a:xfrm>
            <a:off x="836908" y="1825309"/>
            <a:ext cx="10850109" cy="5766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000088"/>
                </a:solidFill>
              </a:rPr>
              <a:t>Scopes are useful to improve performance, but can create scoped races</a:t>
            </a:r>
          </a:p>
        </p:txBody>
      </p:sp>
      <p:pic>
        <p:nvPicPr>
          <p:cNvPr id="7" name="Picture 6">
            <a:extLst>
              <a:ext uri="{FF2B5EF4-FFF2-40B4-BE49-F238E27FC236}">
                <a16:creationId xmlns:a16="http://schemas.microsoft.com/office/drawing/2014/main" id="{D7DC9A6B-018F-42CB-B812-0395D3098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6544" y="2939766"/>
            <a:ext cx="3069501" cy="2775165"/>
          </a:xfrm>
          <a:prstGeom prst="rect">
            <a:avLst/>
          </a:prstGeom>
        </p:spPr>
      </p:pic>
      <p:pic>
        <p:nvPicPr>
          <p:cNvPr id="36" name="Picture 35">
            <a:extLst>
              <a:ext uri="{FF2B5EF4-FFF2-40B4-BE49-F238E27FC236}">
                <a16:creationId xmlns:a16="http://schemas.microsoft.com/office/drawing/2014/main" id="{19040087-2236-4CD8-B751-C0A13FE59A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8936" y="2939766"/>
            <a:ext cx="3069501" cy="2775165"/>
          </a:xfrm>
          <a:prstGeom prst="rect">
            <a:avLst/>
          </a:prstGeom>
        </p:spPr>
      </p:pic>
      <p:pic>
        <p:nvPicPr>
          <p:cNvPr id="12" name="Picture 11">
            <a:extLst>
              <a:ext uri="{FF2B5EF4-FFF2-40B4-BE49-F238E27FC236}">
                <a16:creationId xmlns:a16="http://schemas.microsoft.com/office/drawing/2014/main" id="{E4542D94-F75C-4BBB-9DC1-606F3E4C04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0789" y="5650687"/>
            <a:ext cx="6416298" cy="538280"/>
          </a:xfrm>
          <a:prstGeom prst="rect">
            <a:avLst/>
          </a:prstGeom>
        </p:spPr>
      </p:pic>
      <p:sp>
        <p:nvSpPr>
          <p:cNvPr id="10" name="Freeform: Shape 9">
            <a:extLst>
              <a:ext uri="{FF2B5EF4-FFF2-40B4-BE49-F238E27FC236}">
                <a16:creationId xmlns:a16="http://schemas.microsoft.com/office/drawing/2014/main" id="{5B663282-AD3F-491B-9471-632AFB86B6B3}"/>
              </a:ext>
            </a:extLst>
          </p:cNvPr>
          <p:cNvSpPr/>
          <p:nvPr/>
        </p:nvSpPr>
        <p:spPr>
          <a:xfrm>
            <a:off x="3444785" y="3569875"/>
            <a:ext cx="157970" cy="483568"/>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DD6185AA-2C0A-4C92-AE18-22D117045F41}"/>
              </a:ext>
            </a:extLst>
          </p:cNvPr>
          <p:cNvSpPr/>
          <p:nvPr/>
        </p:nvSpPr>
        <p:spPr>
          <a:xfrm>
            <a:off x="7944440" y="3569875"/>
            <a:ext cx="157970" cy="483568"/>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croll: Vertical 18">
            <a:extLst>
              <a:ext uri="{FF2B5EF4-FFF2-40B4-BE49-F238E27FC236}">
                <a16:creationId xmlns:a16="http://schemas.microsoft.com/office/drawing/2014/main" id="{781BB362-2B66-4721-ABF5-298B16A11124}"/>
              </a:ext>
            </a:extLst>
          </p:cNvPr>
          <p:cNvSpPr/>
          <p:nvPr/>
        </p:nvSpPr>
        <p:spPr>
          <a:xfrm>
            <a:off x="3346772" y="3590285"/>
            <a:ext cx="353995" cy="407820"/>
          </a:xfrm>
          <a:prstGeom prst="verticalScroll">
            <a:avLst/>
          </a:prstGeom>
          <a:solidFill>
            <a:schemeClr val="bg2"/>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000C857-2B32-4198-9537-725D5D7F6A81}"/>
              </a:ext>
            </a:extLst>
          </p:cNvPr>
          <p:cNvSpPr/>
          <p:nvPr/>
        </p:nvSpPr>
        <p:spPr>
          <a:xfrm>
            <a:off x="5794057" y="2401921"/>
            <a:ext cx="3297275" cy="3856703"/>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500"/>
              </a:lnSpc>
            </a:pPr>
            <a:r>
              <a:rPr lang="en-US" sz="2400" dirty="0">
                <a:solidFill>
                  <a:schemeClr val="tx1"/>
                </a:solidFill>
              </a:rPr>
              <a:t>Device Scope</a:t>
            </a:r>
          </a:p>
        </p:txBody>
      </p:sp>
      <p:sp>
        <p:nvSpPr>
          <p:cNvPr id="46" name="Rectangle: Rounded Corners 45">
            <a:extLst>
              <a:ext uri="{FF2B5EF4-FFF2-40B4-BE49-F238E27FC236}">
                <a16:creationId xmlns:a16="http://schemas.microsoft.com/office/drawing/2014/main" id="{456CA112-3FC6-4840-953C-10D9F931A477}"/>
              </a:ext>
            </a:extLst>
          </p:cNvPr>
          <p:cNvSpPr/>
          <p:nvPr/>
        </p:nvSpPr>
        <p:spPr>
          <a:xfrm>
            <a:off x="2606981" y="2427535"/>
            <a:ext cx="3069501" cy="2935004"/>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ts val="1500"/>
              </a:lnSpc>
            </a:pPr>
            <a:r>
              <a:rPr lang="en-US" sz="2400" dirty="0">
                <a:solidFill>
                  <a:schemeClr val="tx1"/>
                </a:solidFill>
              </a:rPr>
              <a:t>Block Scope</a:t>
            </a:r>
          </a:p>
        </p:txBody>
      </p:sp>
      <p:sp>
        <p:nvSpPr>
          <p:cNvPr id="15" name="Freeform: Shape 14">
            <a:extLst>
              <a:ext uri="{FF2B5EF4-FFF2-40B4-BE49-F238E27FC236}">
                <a16:creationId xmlns:a16="http://schemas.microsoft.com/office/drawing/2014/main" id="{A39F5BE8-1E35-49F1-A8C7-0E9038E8EE42}"/>
              </a:ext>
            </a:extLst>
          </p:cNvPr>
          <p:cNvSpPr/>
          <p:nvPr/>
        </p:nvSpPr>
        <p:spPr>
          <a:xfrm>
            <a:off x="5058116" y="3530001"/>
            <a:ext cx="157970" cy="483568"/>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F2FA894-2E4D-4829-BA44-877AF5A6BDAF}"/>
              </a:ext>
            </a:extLst>
          </p:cNvPr>
          <p:cNvSpPr/>
          <p:nvPr/>
        </p:nvSpPr>
        <p:spPr>
          <a:xfrm>
            <a:off x="6346173" y="3530001"/>
            <a:ext cx="157970" cy="483568"/>
          </a:xfrm>
          <a:custGeom>
            <a:avLst/>
            <a:gdLst>
              <a:gd name="connsiteX0" fmla="*/ 14353 w 614428"/>
              <a:gd name="connsiteY0" fmla="*/ 0 h 1800225"/>
              <a:gd name="connsiteX1" fmla="*/ 571565 w 614428"/>
              <a:gd name="connsiteY1" fmla="*/ 514350 h 1800225"/>
              <a:gd name="connsiteX2" fmla="*/ 65 w 614428"/>
              <a:gd name="connsiteY2" fmla="*/ 1243013 h 1800225"/>
              <a:gd name="connsiteX3" fmla="*/ 614428 w 614428"/>
              <a:gd name="connsiteY3" fmla="*/ 1800225 h 1800225"/>
            </a:gdLst>
            <a:ahLst/>
            <a:cxnLst>
              <a:cxn ang="0">
                <a:pos x="connsiteX0" y="connsiteY0"/>
              </a:cxn>
              <a:cxn ang="0">
                <a:pos x="connsiteX1" y="connsiteY1"/>
              </a:cxn>
              <a:cxn ang="0">
                <a:pos x="connsiteX2" y="connsiteY2"/>
              </a:cxn>
              <a:cxn ang="0">
                <a:pos x="connsiteX3" y="connsiteY3"/>
              </a:cxn>
            </a:cxnLst>
            <a:rect l="l" t="t" r="r" b="b"/>
            <a:pathLst>
              <a:path w="614428" h="1800225">
                <a:moveTo>
                  <a:pt x="14353" y="0"/>
                </a:moveTo>
                <a:cubicBezTo>
                  <a:pt x="294149" y="153590"/>
                  <a:pt x="573946" y="307181"/>
                  <a:pt x="571565" y="514350"/>
                </a:cubicBezTo>
                <a:cubicBezTo>
                  <a:pt x="569184" y="721519"/>
                  <a:pt x="-7079" y="1028701"/>
                  <a:pt x="65" y="1243013"/>
                </a:cubicBezTo>
                <a:cubicBezTo>
                  <a:pt x="7209" y="1457325"/>
                  <a:pt x="316772" y="1628775"/>
                  <a:pt x="614428" y="1800225"/>
                </a:cubicBezTo>
              </a:path>
            </a:pathLst>
          </a:cu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E2F6F0D-EBDC-4074-A476-9FFBC3A0115B}"/>
              </a:ext>
            </a:extLst>
          </p:cNvPr>
          <p:cNvSpPr txBox="1"/>
          <p:nvPr/>
        </p:nvSpPr>
        <p:spPr>
          <a:xfrm>
            <a:off x="2950151" y="2422640"/>
            <a:ext cx="2356286" cy="523220"/>
          </a:xfrm>
          <a:prstGeom prst="rect">
            <a:avLst/>
          </a:prstGeom>
          <a:noFill/>
        </p:spPr>
        <p:txBody>
          <a:bodyPr wrap="none" rtlCol="0">
            <a:spAutoFit/>
          </a:bodyPr>
          <a:lstStyle/>
          <a:p>
            <a:r>
              <a:rPr lang="en-US" sz="2800" b="1" dirty="0">
                <a:solidFill>
                  <a:srgbClr val="C00000"/>
                </a:solidFill>
              </a:rPr>
              <a:t>SCOPED RACE!</a:t>
            </a:r>
          </a:p>
        </p:txBody>
      </p:sp>
    </p:spTree>
    <p:custDataLst>
      <p:tags r:id="rId1"/>
    </p:custDataLst>
    <p:extLst>
      <p:ext uri="{BB962C8B-B14F-4D97-AF65-F5344CB8AC3E}">
        <p14:creationId xmlns:p14="http://schemas.microsoft.com/office/powerpoint/2010/main" val="1149013267"/>
      </p:ext>
    </p:extLst>
  </p:cSld>
  <p:clrMapOvr>
    <a:masterClrMapping/>
  </p:clrMapOvr>
  <mc:AlternateContent xmlns:mc="http://schemas.openxmlformats.org/markup-compatibility/2006" xmlns:p14="http://schemas.microsoft.com/office/powerpoint/2010/main">
    <mc:Choice Requires="p14">
      <p:transition spd="slow" p14:dur="2000" advTm="29731"/>
    </mc:Choice>
    <mc:Fallback xmlns="">
      <p:transition spd="slow" advTm="297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1" fill="hold" grpId="0" nodeType="withEffect">
                                  <p:stCondLst>
                                    <p:cond delay="0"/>
                                  </p:stCondLst>
                                  <p:childTnLst>
                                    <p:animEffect transition="out" filter="wipe(up)">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par>
                                <p:cTn id="8" presetID="22" presetClass="exit" presetSubtype="1" fill="hold" grpId="0" nodeType="withEffect">
                                  <p:stCondLst>
                                    <p:cond delay="0"/>
                                  </p:stCondLst>
                                  <p:childTnLst>
                                    <p:animEffect transition="out" filter="wipe(up)">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22" presetClass="exit" presetSubtype="1" fill="hold" nodeType="afterEffect">
                                  <p:stCondLst>
                                    <p:cond delay="0"/>
                                  </p:stCondLst>
                                  <p:childTnLst>
                                    <p:animEffect transition="out" filter="wipe(up)">
                                      <p:cBhvr>
                                        <p:cTn id="13" dur="500"/>
                                        <p:tgtEl>
                                          <p:spTgt spid="44"/>
                                        </p:tgtEl>
                                      </p:cBhvr>
                                    </p:animEffect>
                                    <p:set>
                                      <p:cBhvr>
                                        <p:cTn id="14" dur="1" fill="hold">
                                          <p:stCondLst>
                                            <p:cond delay="499"/>
                                          </p:stCondLst>
                                        </p:cTn>
                                        <p:tgtEl>
                                          <p:spTgt spid="44"/>
                                        </p:tgtEl>
                                        <p:attrNameLst>
                                          <p:attrName>style.visibility</p:attrName>
                                        </p:attrNameLst>
                                      </p:cBhvr>
                                      <p:to>
                                        <p:strVal val="hidden"/>
                                      </p:to>
                                    </p:se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wipe(down)">
                                      <p:cBhvr>
                                        <p:cTn id="18" dur="500"/>
                                        <p:tgtEl>
                                          <p:spTgt spid="36"/>
                                        </p:tgtEl>
                                      </p:cBhvr>
                                    </p:animEffect>
                                  </p:childTnLst>
                                </p:cTn>
                              </p:par>
                              <p:par>
                                <p:cTn id="19" presetID="2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par>
                          <p:cTn id="22" fill="hold">
                            <p:stCondLst>
                              <p:cond delay="1500"/>
                            </p:stCondLst>
                            <p:childTnLst>
                              <p:par>
                                <p:cTn id="23" presetID="22" presetClass="entr" presetSubtype="1"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wipe(up)">
                                      <p:cBhvr>
                                        <p:cTn id="28" dur="500"/>
                                        <p:tgtEl>
                                          <p:spTgt spid="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46"/>
                                        </p:tgtEl>
                                        <p:attrNameLst>
                                          <p:attrName>style.visibility</p:attrName>
                                        </p:attrNameLst>
                                      </p:cBhvr>
                                      <p:to>
                                        <p:strVal val="visible"/>
                                      </p:to>
                                    </p:set>
                                    <p:animEffect transition="in" filter="wipe(up)">
                                      <p:cBhvr>
                                        <p:cTn id="33" dur="500"/>
                                        <p:tgtEl>
                                          <p:spTgt spid="46"/>
                                        </p:tgtEl>
                                      </p:cBhvr>
                                    </p:animEffect>
                                  </p:childTnLst>
                                </p:cTn>
                              </p:par>
                              <p:par>
                                <p:cTn id="34" presetID="1"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par>
                          <p:cTn id="36" fill="hold">
                            <p:stCondLst>
                              <p:cond delay="500"/>
                            </p:stCondLst>
                            <p:childTnLst>
                              <p:par>
                                <p:cTn id="37" presetID="0" presetClass="path" presetSubtype="0" accel="50000" decel="50000" fill="hold" grpId="1" nodeType="afterEffect">
                                  <p:stCondLst>
                                    <p:cond delay="0"/>
                                  </p:stCondLst>
                                  <p:childTnLst>
                                    <p:animMotion origin="layout" path="M -0.00078 0.00347 L -0.00078 0.08796 L 0.12292 0.08796 L 0.12292 0.1537 " pathEditMode="relative" ptsTypes="AAAA">
                                      <p:cBhvr>
                                        <p:cTn id="38" dur="2000" fill="hold"/>
                                        <p:tgtEl>
                                          <p:spTgt spid="19"/>
                                        </p:tgtEl>
                                        <p:attrNameLst>
                                          <p:attrName>ppt_x</p:attrName>
                                          <p:attrName>ppt_y</p:attrName>
                                        </p:attrNameLst>
                                      </p:cBhvr>
                                    </p:animMotion>
                                  </p:childTnLst>
                                </p:cTn>
                              </p:par>
                            </p:childTnLst>
                          </p:cTn>
                        </p:par>
                        <p:par>
                          <p:cTn id="39" fill="hold">
                            <p:stCondLst>
                              <p:cond delay="2500"/>
                            </p:stCondLst>
                            <p:childTnLst>
                              <p:par>
                                <p:cTn id="40" presetID="22" presetClass="exit" presetSubtype="4" fill="hold" grpId="1" nodeType="afterEffect">
                                  <p:stCondLst>
                                    <p:cond delay="0"/>
                                  </p:stCondLst>
                                  <p:childTnLst>
                                    <p:animEffect transition="out" filter="wipe(down)">
                                      <p:cBhvr>
                                        <p:cTn id="41" dur="500"/>
                                        <p:tgtEl>
                                          <p:spTgt spid="46"/>
                                        </p:tgtEl>
                                      </p:cBhvr>
                                    </p:animEffect>
                                    <p:set>
                                      <p:cBhvr>
                                        <p:cTn id="42" dur="1" fill="hold">
                                          <p:stCondLst>
                                            <p:cond delay="499"/>
                                          </p:stCondLst>
                                        </p:cTn>
                                        <p:tgtEl>
                                          <p:spTgt spid="4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up)">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9"/>
                                        </p:tgtEl>
                                        <p:attrNameLst>
                                          <p:attrName>style.visibility</p:attrName>
                                        </p:attrNameLst>
                                      </p:cBhvr>
                                      <p:to>
                                        <p:strVal val="visible"/>
                                      </p:to>
                                    </p:set>
                                  </p:childTnLst>
                                </p:cTn>
                              </p:par>
                              <p:par>
                                <p:cTn id="52" presetID="22" presetClass="exit" presetSubtype="8" fill="hold" grpId="0" nodeType="withEffect">
                                  <p:stCondLst>
                                    <p:cond delay="0"/>
                                  </p:stCondLst>
                                  <p:childTnLst>
                                    <p:animEffect transition="out" filter="wipe(left)">
                                      <p:cBhvr>
                                        <p:cTn id="53" dur="500"/>
                                        <p:tgtEl>
                                          <p:spTgt spid="5">
                                            <p:txEl>
                                              <p:pRg st="0" end="0"/>
                                            </p:txEl>
                                          </p:spTgt>
                                        </p:tgtEl>
                                      </p:cBhvr>
                                    </p:animEffect>
                                    <p:set>
                                      <p:cBhvr>
                                        <p:cTn id="54" dur="1" fill="hold">
                                          <p:stCondLst>
                                            <p:cond delay="499"/>
                                          </p:stCondLst>
                                        </p:cTn>
                                        <p:tgtEl>
                                          <p:spTgt spid="5">
                                            <p:txEl>
                                              <p:pRg st="0" end="0"/>
                                            </p:txEl>
                                          </p:spTgt>
                                        </p:tgtEl>
                                        <p:attrNameLst>
                                          <p:attrName>style.visibility</p:attrName>
                                        </p:attrNameLst>
                                      </p:cBhvr>
                                      <p:to>
                                        <p:strVal val="hidden"/>
                                      </p:to>
                                    </p:set>
                                  </p:childTnLst>
                                </p:cTn>
                              </p:par>
                              <p:par>
                                <p:cTn id="55" presetID="22" presetClass="entr" presetSubtype="8"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40" grpId="0"/>
      <p:bldP spid="10" grpId="0" animBg="1"/>
      <p:bldP spid="45" grpId="0" animBg="1"/>
      <p:bldP spid="19" grpId="0" animBg="1"/>
      <p:bldP spid="19" grpId="1" animBg="1"/>
      <p:bldP spid="20" grpId="0" animBg="1"/>
      <p:bldP spid="46" grpId="0" animBg="1"/>
      <p:bldP spid="46" grpId="1" animBg="1"/>
      <p:bldP spid="15" grpId="0" animBg="1"/>
      <p:bldP spid="16" grpId="0" animBg="1"/>
      <p:bldP spid="3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7|12.8"/>
</p:tagLst>
</file>

<file path=ppt/tags/tag10.xml><?xml version="1.0" encoding="utf-8"?>
<p:tagLst xmlns:a="http://schemas.openxmlformats.org/drawingml/2006/main" xmlns:r="http://schemas.openxmlformats.org/officeDocument/2006/relationships" xmlns:p="http://schemas.openxmlformats.org/presentationml/2006/main">
  <p:tag name="TIMING" val="|5.8"/>
</p:tagLst>
</file>

<file path=ppt/tags/tag11.xml><?xml version="1.0" encoding="utf-8"?>
<p:tagLst xmlns:a="http://schemas.openxmlformats.org/drawingml/2006/main" xmlns:r="http://schemas.openxmlformats.org/officeDocument/2006/relationships" xmlns:p="http://schemas.openxmlformats.org/presentationml/2006/main">
  <p:tag name="TIMING" val="|1.2|20.9"/>
</p:tagLst>
</file>

<file path=ppt/tags/tag12.xml><?xml version="1.0" encoding="utf-8"?>
<p:tagLst xmlns:a="http://schemas.openxmlformats.org/drawingml/2006/main" xmlns:r="http://schemas.openxmlformats.org/officeDocument/2006/relationships" xmlns:p="http://schemas.openxmlformats.org/presentationml/2006/main">
  <p:tag name="TIMING" val="|13|26.7"/>
</p:tagLst>
</file>

<file path=ppt/tags/tag13.xml><?xml version="1.0" encoding="utf-8"?>
<p:tagLst xmlns:a="http://schemas.openxmlformats.org/drawingml/2006/main" xmlns:r="http://schemas.openxmlformats.org/officeDocument/2006/relationships" xmlns:p="http://schemas.openxmlformats.org/presentationml/2006/main">
  <p:tag name="TIMING" val="|21.9"/>
</p:tagLst>
</file>

<file path=ppt/tags/tag14.xml><?xml version="1.0" encoding="utf-8"?>
<p:tagLst xmlns:a="http://schemas.openxmlformats.org/drawingml/2006/main" xmlns:r="http://schemas.openxmlformats.org/officeDocument/2006/relationships" xmlns:p="http://schemas.openxmlformats.org/presentationml/2006/main">
  <p:tag name="TIMING" val="|9.5|9|6.2"/>
</p:tagLst>
</file>

<file path=ppt/tags/tag15.xml><?xml version="1.0" encoding="utf-8"?>
<p:tagLst xmlns:a="http://schemas.openxmlformats.org/drawingml/2006/main" xmlns:r="http://schemas.openxmlformats.org/officeDocument/2006/relationships" xmlns:p="http://schemas.openxmlformats.org/presentationml/2006/main">
  <p:tag name="TIMING" val="|9.7|10.1|12"/>
</p:tagLst>
</file>

<file path=ppt/tags/tag16.xml><?xml version="1.0" encoding="utf-8"?>
<p:tagLst xmlns:a="http://schemas.openxmlformats.org/drawingml/2006/main" xmlns:r="http://schemas.openxmlformats.org/officeDocument/2006/relationships" xmlns:p="http://schemas.openxmlformats.org/presentationml/2006/main">
  <p:tag name="TIMING" val="|11"/>
</p:tagLst>
</file>

<file path=ppt/tags/tag17.xml><?xml version="1.0" encoding="utf-8"?>
<p:tagLst xmlns:a="http://schemas.openxmlformats.org/drawingml/2006/main" xmlns:r="http://schemas.openxmlformats.org/officeDocument/2006/relationships" xmlns:p="http://schemas.openxmlformats.org/presentationml/2006/main">
  <p:tag name="TIMING" val="|11"/>
</p:tagLst>
</file>

<file path=ppt/tags/tag18.xml><?xml version="1.0" encoding="utf-8"?>
<p:tagLst xmlns:a="http://schemas.openxmlformats.org/drawingml/2006/main" xmlns:r="http://schemas.openxmlformats.org/officeDocument/2006/relationships" xmlns:p="http://schemas.openxmlformats.org/presentationml/2006/main">
  <p:tag name="TIMING" val="|8.1|17.9|7.6"/>
</p:tagLst>
</file>

<file path=ppt/tags/tag19.xml><?xml version="1.0" encoding="utf-8"?>
<p:tagLst xmlns:a="http://schemas.openxmlformats.org/drawingml/2006/main" xmlns:r="http://schemas.openxmlformats.org/officeDocument/2006/relationships" xmlns:p="http://schemas.openxmlformats.org/presentationml/2006/main">
  <p:tag name="TIMING" val="|8.7|5|4|10|3.2"/>
</p:tagLst>
</file>

<file path=ppt/tags/tag2.xml><?xml version="1.0" encoding="utf-8"?>
<p:tagLst xmlns:a="http://schemas.openxmlformats.org/drawingml/2006/main" xmlns:r="http://schemas.openxmlformats.org/officeDocument/2006/relationships" xmlns:p="http://schemas.openxmlformats.org/presentationml/2006/main">
  <p:tag name="TIMING" val="|12.2|3|5.1"/>
</p:tagLst>
</file>

<file path=ppt/tags/tag20.xml><?xml version="1.0" encoding="utf-8"?>
<p:tagLst xmlns:a="http://schemas.openxmlformats.org/drawingml/2006/main" xmlns:r="http://schemas.openxmlformats.org/officeDocument/2006/relationships" xmlns:p="http://schemas.openxmlformats.org/presentationml/2006/main">
  <p:tag name="TIMING" val="|10.6"/>
</p:tagLst>
</file>

<file path=ppt/tags/tag21.xml><?xml version="1.0" encoding="utf-8"?>
<p:tagLst xmlns:a="http://schemas.openxmlformats.org/drawingml/2006/main" xmlns:r="http://schemas.openxmlformats.org/officeDocument/2006/relationships" xmlns:p="http://schemas.openxmlformats.org/presentationml/2006/main">
  <p:tag name="TIMING" val="|7.2|25.2|17.1"/>
</p:tagLst>
</file>

<file path=ppt/tags/tag22.xml><?xml version="1.0" encoding="utf-8"?>
<p:tagLst xmlns:a="http://schemas.openxmlformats.org/drawingml/2006/main" xmlns:r="http://schemas.openxmlformats.org/officeDocument/2006/relationships" xmlns:p="http://schemas.openxmlformats.org/presentationml/2006/main">
  <p:tag name="TIMING" val="|2.2|1.4|19"/>
</p:tagLst>
</file>

<file path=ppt/tags/tag3.xml><?xml version="1.0" encoding="utf-8"?>
<p:tagLst xmlns:a="http://schemas.openxmlformats.org/drawingml/2006/main" xmlns:r="http://schemas.openxmlformats.org/officeDocument/2006/relationships" xmlns:p="http://schemas.openxmlformats.org/presentationml/2006/main">
  <p:tag name="TIMING" val="|7.8|7.9|4.1|1.7|2.2|7.1|4.2|6.4|1"/>
</p:tagLst>
</file>

<file path=ppt/tags/tag4.xml><?xml version="1.0" encoding="utf-8"?>
<p:tagLst xmlns:a="http://schemas.openxmlformats.org/drawingml/2006/main" xmlns:r="http://schemas.openxmlformats.org/officeDocument/2006/relationships" xmlns:p="http://schemas.openxmlformats.org/presentationml/2006/main">
  <p:tag name="TIMING" val="|11.6|9.3|9.9|19.7|19.1|9.8|6.7|8.6"/>
</p:tagLst>
</file>

<file path=ppt/tags/tag5.xml><?xml version="1.0" encoding="utf-8"?>
<p:tagLst xmlns:a="http://schemas.openxmlformats.org/drawingml/2006/main" xmlns:r="http://schemas.openxmlformats.org/officeDocument/2006/relationships" xmlns:p="http://schemas.openxmlformats.org/presentationml/2006/main">
  <p:tag name="TIMING" val="|22.9"/>
</p:tagLst>
</file>

<file path=ppt/tags/tag6.xml><?xml version="1.0" encoding="utf-8"?>
<p:tagLst xmlns:a="http://schemas.openxmlformats.org/drawingml/2006/main" xmlns:r="http://schemas.openxmlformats.org/officeDocument/2006/relationships" xmlns:p="http://schemas.openxmlformats.org/presentationml/2006/main">
  <p:tag name="TIMING" val="|14.7|5.4|10.5|3.3"/>
</p:tagLst>
</file>

<file path=ppt/tags/tag7.xml><?xml version="1.0" encoding="utf-8"?>
<p:tagLst xmlns:a="http://schemas.openxmlformats.org/drawingml/2006/main" xmlns:r="http://schemas.openxmlformats.org/officeDocument/2006/relationships" xmlns:p="http://schemas.openxmlformats.org/presentationml/2006/main">
  <p:tag name="TIMING" val="|6.9|5.3|6.9"/>
</p:tagLst>
</file>

<file path=ppt/tags/tag8.xml><?xml version="1.0" encoding="utf-8"?>
<p:tagLst xmlns:a="http://schemas.openxmlformats.org/drawingml/2006/main" xmlns:r="http://schemas.openxmlformats.org/officeDocument/2006/relationships" xmlns:p="http://schemas.openxmlformats.org/presentationml/2006/main">
  <p:tag name="TIMING" val="|24.3|3.7|1.4|1|11.6|10.4"/>
</p:tagLst>
</file>

<file path=ppt/tags/tag9.xml><?xml version="1.0" encoding="utf-8"?>
<p:tagLst xmlns:a="http://schemas.openxmlformats.org/drawingml/2006/main" xmlns:r="http://schemas.openxmlformats.org/officeDocument/2006/relationships" xmlns:p="http://schemas.openxmlformats.org/presentationml/2006/main">
  <p:tag name="TIMING" val="|24.3|3.7|1.4|1|11.6|10.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4284</TotalTime>
  <Words>4424</Words>
  <Application>Microsoft Office PowerPoint</Application>
  <PresentationFormat>Widescreen</PresentationFormat>
  <Paragraphs>655</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Executive summary</vt:lpstr>
      <vt:lpstr>Outline</vt:lpstr>
      <vt:lpstr>Typical races in multithreaded programs</vt:lpstr>
      <vt:lpstr>Common synchronization operations</vt:lpstr>
      <vt:lpstr>Scaling synchronizations in GPUs</vt:lpstr>
      <vt:lpstr>Scoped synchronization operations in CUDA</vt:lpstr>
      <vt:lpstr>Pros and cons of scoped synch.</vt:lpstr>
      <vt:lpstr>Pros and cons of scoped synch.</vt:lpstr>
      <vt:lpstr>Example of a scoped race in practice</vt:lpstr>
      <vt:lpstr>Example of a scoped race in practice</vt:lpstr>
      <vt:lpstr>Flavors of scoped races</vt:lpstr>
      <vt:lpstr>Outline</vt:lpstr>
      <vt:lpstr>ScoRD’s design philosophy</vt:lpstr>
      <vt:lpstr>Architecture of ScoRD</vt:lpstr>
      <vt:lpstr>PowerPoint Presentation</vt:lpstr>
      <vt:lpstr>PowerPoint Presentation</vt:lpstr>
      <vt:lpstr>In-memory metadata</vt:lpstr>
      <vt:lpstr>Race detection in operation</vt:lpstr>
      <vt:lpstr>Preliminary race check</vt:lpstr>
      <vt:lpstr>Detailed race check</vt:lpstr>
      <vt:lpstr>Detailed race check</vt:lpstr>
      <vt:lpstr>Optimization to reduce metadata overheads</vt:lpstr>
      <vt:lpstr>ScoRD: In a nutshell</vt:lpstr>
      <vt:lpstr>Outline</vt:lpstr>
      <vt:lpstr>Challenge: Few applications w/ scopes</vt:lpstr>
      <vt:lpstr>ScoR benchmark suite</vt:lpstr>
      <vt:lpstr>Outline</vt:lpstr>
      <vt:lpstr>Methodology</vt:lpstr>
      <vt:lpstr>Scoped race detection accuracy</vt:lpstr>
      <vt:lpstr>Performance</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Kamath</dc:creator>
  <cp:lastModifiedBy>Bhushan Kamath</cp:lastModifiedBy>
  <cp:revision>261</cp:revision>
  <dcterms:created xsi:type="dcterms:W3CDTF">2020-05-07T20:09:59Z</dcterms:created>
  <dcterms:modified xsi:type="dcterms:W3CDTF">2022-04-24T18:42:46Z</dcterms:modified>
</cp:coreProperties>
</file>