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7.xml" ContentType="application/vnd.openxmlformats-officedocument.presentationml.notesSlide+xml"/>
  <Override PartName="/ppt/tags/tag17.xml" ContentType="application/vnd.openxmlformats-officedocument.presentationml.tags+xml"/>
  <Override PartName="/ppt/notesSlides/notesSlide18.xml" ContentType="application/vnd.openxmlformats-officedocument.presentationml.notesSlide+xml"/>
  <Override PartName="/ppt/tags/tag18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tags/tag20.xml" ContentType="application/vnd.openxmlformats-officedocument.presentationml.tags+xml"/>
  <Override PartName="/ppt/notesSlides/notesSlide2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5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48" r:id="rId5"/>
  </p:sldMasterIdLst>
  <p:notesMasterIdLst>
    <p:notesMasterId r:id="rId38"/>
  </p:notesMasterIdLst>
  <p:sldIdLst>
    <p:sldId id="256" r:id="rId6"/>
    <p:sldId id="257" r:id="rId7"/>
    <p:sldId id="292" r:id="rId8"/>
    <p:sldId id="261" r:id="rId9"/>
    <p:sldId id="305" r:id="rId10"/>
    <p:sldId id="281" r:id="rId11"/>
    <p:sldId id="320" r:id="rId12"/>
    <p:sldId id="294" r:id="rId13"/>
    <p:sldId id="307" r:id="rId14"/>
    <p:sldId id="262" r:id="rId15"/>
    <p:sldId id="296" r:id="rId16"/>
    <p:sldId id="277" r:id="rId17"/>
    <p:sldId id="279" r:id="rId18"/>
    <p:sldId id="323" r:id="rId19"/>
    <p:sldId id="312" r:id="rId20"/>
    <p:sldId id="265" r:id="rId21"/>
    <p:sldId id="311" r:id="rId22"/>
    <p:sldId id="270" r:id="rId23"/>
    <p:sldId id="286" r:id="rId24"/>
    <p:sldId id="287" r:id="rId25"/>
    <p:sldId id="288" r:id="rId26"/>
    <p:sldId id="318" r:id="rId27"/>
    <p:sldId id="289" r:id="rId28"/>
    <p:sldId id="313" r:id="rId29"/>
    <p:sldId id="301" r:id="rId30"/>
    <p:sldId id="302" r:id="rId31"/>
    <p:sldId id="273" r:id="rId32"/>
    <p:sldId id="322" r:id="rId33"/>
    <p:sldId id="326" r:id="rId34"/>
    <p:sldId id="324" r:id="rId35"/>
    <p:sldId id="325" r:id="rId36"/>
    <p:sldId id="31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76EAAF-CD34-A7AA-2F1C-DFB82EF741CD}" name="Arkaprava Basu" initials="AB" userId="S::arkapravab@iisc.ac.in::82f39501-c5b2-4bfb-87c3-f17ca74c00b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C7E7"/>
    <a:srgbClr val="F2F2F2"/>
    <a:srgbClr val="76CCCA"/>
    <a:srgbClr val="FFA46B"/>
    <a:srgbClr val="406FC4"/>
    <a:srgbClr val="660066"/>
    <a:srgbClr val="000088"/>
    <a:srgbClr val="3DA5A3"/>
    <a:srgbClr val="FFFF99"/>
    <a:srgbClr val="60C4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015" autoAdjust="0"/>
  </p:normalViewPr>
  <p:slideViewPr>
    <p:cSldViewPr snapToGrid="0">
      <p:cViewPr varScale="1">
        <p:scale>
          <a:sx n="102" d="100"/>
          <a:sy n="102" d="100"/>
        </p:scale>
        <p:origin x="91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presProps" Target="presProps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microsoft.com/office/2016/11/relationships/changesInfo" Target="changesInfos/changesInfo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Kamath" userId="47057f6ad8af09d2" providerId="LiveId" clId="{7C6B2831-2688-4C10-88BE-97B7C0A3C102}"/>
    <pc:docChg chg="delSld">
      <pc:chgData name="Aditya Kamath" userId="47057f6ad8af09d2" providerId="LiveId" clId="{7C6B2831-2688-4C10-88BE-97B7C0A3C102}" dt="2022-03-31T07:28:01.269" v="0" actId="47"/>
      <pc:docMkLst>
        <pc:docMk/>
      </pc:docMkLst>
      <pc:sldChg chg="del">
        <pc:chgData name="Aditya Kamath" userId="47057f6ad8af09d2" providerId="LiveId" clId="{7C6B2831-2688-4C10-88BE-97B7C0A3C102}" dt="2022-03-31T07:28:01.269" v="0" actId="47"/>
        <pc:sldMkLst>
          <pc:docMk/>
          <pc:sldMk cId="2516446234" sldId="259"/>
        </pc:sldMkLst>
      </pc:sldChg>
      <pc:sldChg chg="del">
        <pc:chgData name="Aditya Kamath" userId="47057f6ad8af09d2" providerId="LiveId" clId="{7C6B2831-2688-4C10-88BE-97B7C0A3C102}" dt="2022-03-31T07:28:01.269" v="0" actId="47"/>
        <pc:sldMkLst>
          <pc:docMk/>
          <pc:sldMk cId="1501829120" sldId="260"/>
        </pc:sldMkLst>
      </pc:sldChg>
      <pc:sldChg chg="del">
        <pc:chgData name="Aditya Kamath" userId="47057f6ad8af09d2" providerId="LiveId" clId="{7C6B2831-2688-4C10-88BE-97B7C0A3C102}" dt="2022-03-31T07:28:01.269" v="0" actId="47"/>
        <pc:sldMkLst>
          <pc:docMk/>
          <pc:sldMk cId="619287478" sldId="263"/>
        </pc:sldMkLst>
      </pc:sldChg>
      <pc:sldChg chg="del">
        <pc:chgData name="Aditya Kamath" userId="47057f6ad8af09d2" providerId="LiveId" clId="{7C6B2831-2688-4C10-88BE-97B7C0A3C102}" dt="2022-03-31T07:28:01.269" v="0" actId="47"/>
        <pc:sldMkLst>
          <pc:docMk/>
          <pc:sldMk cId="3613965788" sldId="271"/>
        </pc:sldMkLst>
      </pc:sldChg>
      <pc:sldChg chg="del">
        <pc:chgData name="Aditya Kamath" userId="47057f6ad8af09d2" providerId="LiveId" clId="{7C6B2831-2688-4C10-88BE-97B7C0A3C102}" dt="2022-03-31T07:28:01.269" v="0" actId="47"/>
        <pc:sldMkLst>
          <pc:docMk/>
          <pc:sldMk cId="1721048520" sldId="274"/>
        </pc:sldMkLst>
      </pc:sldChg>
      <pc:sldChg chg="del">
        <pc:chgData name="Aditya Kamath" userId="47057f6ad8af09d2" providerId="LiveId" clId="{7C6B2831-2688-4C10-88BE-97B7C0A3C102}" dt="2022-03-31T07:28:01.269" v="0" actId="47"/>
        <pc:sldMkLst>
          <pc:docMk/>
          <pc:sldMk cId="3888108533" sldId="276"/>
        </pc:sldMkLst>
      </pc:sldChg>
      <pc:sldChg chg="del">
        <pc:chgData name="Aditya Kamath" userId="47057f6ad8af09d2" providerId="LiveId" clId="{7C6B2831-2688-4C10-88BE-97B7C0A3C102}" dt="2022-03-31T07:28:01.269" v="0" actId="47"/>
        <pc:sldMkLst>
          <pc:docMk/>
          <pc:sldMk cId="2696621998" sldId="280"/>
        </pc:sldMkLst>
      </pc:sldChg>
      <pc:sldChg chg="del">
        <pc:chgData name="Aditya Kamath" userId="47057f6ad8af09d2" providerId="LiveId" clId="{7C6B2831-2688-4C10-88BE-97B7C0A3C102}" dt="2022-03-31T07:28:01.269" v="0" actId="47"/>
        <pc:sldMkLst>
          <pc:docMk/>
          <pc:sldMk cId="2991196280" sldId="282"/>
        </pc:sldMkLst>
      </pc:sldChg>
      <pc:sldChg chg="del">
        <pc:chgData name="Aditya Kamath" userId="47057f6ad8af09d2" providerId="LiveId" clId="{7C6B2831-2688-4C10-88BE-97B7C0A3C102}" dt="2022-03-31T07:28:01.269" v="0" actId="47"/>
        <pc:sldMkLst>
          <pc:docMk/>
          <pc:sldMk cId="1998050030" sldId="283"/>
        </pc:sldMkLst>
      </pc:sldChg>
      <pc:sldChg chg="del">
        <pc:chgData name="Aditya Kamath" userId="47057f6ad8af09d2" providerId="LiveId" clId="{7C6B2831-2688-4C10-88BE-97B7C0A3C102}" dt="2022-03-31T07:28:01.269" v="0" actId="47"/>
        <pc:sldMkLst>
          <pc:docMk/>
          <pc:sldMk cId="3553431638" sldId="284"/>
        </pc:sldMkLst>
      </pc:sldChg>
      <pc:sldChg chg="del">
        <pc:chgData name="Aditya Kamath" userId="47057f6ad8af09d2" providerId="LiveId" clId="{7C6B2831-2688-4C10-88BE-97B7C0A3C102}" dt="2022-03-31T07:28:01.269" v="0" actId="47"/>
        <pc:sldMkLst>
          <pc:docMk/>
          <pc:sldMk cId="3348344668" sldId="285"/>
        </pc:sldMkLst>
      </pc:sldChg>
      <pc:sldChg chg="del">
        <pc:chgData name="Aditya Kamath" userId="47057f6ad8af09d2" providerId="LiveId" clId="{7C6B2831-2688-4C10-88BE-97B7C0A3C102}" dt="2022-03-31T07:28:01.269" v="0" actId="47"/>
        <pc:sldMkLst>
          <pc:docMk/>
          <pc:sldMk cId="1825159964" sldId="290"/>
        </pc:sldMkLst>
      </pc:sldChg>
      <pc:sldChg chg="del">
        <pc:chgData name="Aditya Kamath" userId="47057f6ad8af09d2" providerId="LiveId" clId="{7C6B2831-2688-4C10-88BE-97B7C0A3C102}" dt="2022-03-31T07:28:01.269" v="0" actId="47"/>
        <pc:sldMkLst>
          <pc:docMk/>
          <pc:sldMk cId="1159972300" sldId="291"/>
        </pc:sldMkLst>
      </pc:sldChg>
      <pc:sldChg chg="del">
        <pc:chgData name="Aditya Kamath" userId="47057f6ad8af09d2" providerId="LiveId" clId="{7C6B2831-2688-4C10-88BE-97B7C0A3C102}" dt="2022-03-31T07:28:01.269" v="0" actId="47"/>
        <pc:sldMkLst>
          <pc:docMk/>
          <pc:sldMk cId="409539872" sldId="293"/>
        </pc:sldMkLst>
      </pc:sldChg>
      <pc:sldChg chg="del">
        <pc:chgData name="Aditya Kamath" userId="47057f6ad8af09d2" providerId="LiveId" clId="{7C6B2831-2688-4C10-88BE-97B7C0A3C102}" dt="2022-03-31T07:28:01.269" v="0" actId="47"/>
        <pc:sldMkLst>
          <pc:docMk/>
          <pc:sldMk cId="1614952697" sldId="297"/>
        </pc:sldMkLst>
      </pc:sldChg>
      <pc:sldChg chg="del">
        <pc:chgData name="Aditya Kamath" userId="47057f6ad8af09d2" providerId="LiveId" clId="{7C6B2831-2688-4C10-88BE-97B7C0A3C102}" dt="2022-03-31T07:28:01.269" v="0" actId="47"/>
        <pc:sldMkLst>
          <pc:docMk/>
          <pc:sldMk cId="267361479" sldId="298"/>
        </pc:sldMkLst>
      </pc:sldChg>
      <pc:sldChg chg="del">
        <pc:chgData name="Aditya Kamath" userId="47057f6ad8af09d2" providerId="LiveId" clId="{7C6B2831-2688-4C10-88BE-97B7C0A3C102}" dt="2022-03-31T07:28:01.269" v="0" actId="47"/>
        <pc:sldMkLst>
          <pc:docMk/>
          <pc:sldMk cId="3471254762" sldId="300"/>
        </pc:sldMkLst>
      </pc:sldChg>
      <pc:sldChg chg="del">
        <pc:chgData name="Aditya Kamath" userId="47057f6ad8af09d2" providerId="LiveId" clId="{7C6B2831-2688-4C10-88BE-97B7C0A3C102}" dt="2022-03-31T07:28:01.269" v="0" actId="47"/>
        <pc:sldMkLst>
          <pc:docMk/>
          <pc:sldMk cId="2590658669" sldId="303"/>
        </pc:sldMkLst>
      </pc:sldChg>
      <pc:sldChg chg="del">
        <pc:chgData name="Aditya Kamath" userId="47057f6ad8af09d2" providerId="LiveId" clId="{7C6B2831-2688-4C10-88BE-97B7C0A3C102}" dt="2022-03-31T07:28:01.269" v="0" actId="47"/>
        <pc:sldMkLst>
          <pc:docMk/>
          <pc:sldMk cId="1382923440" sldId="304"/>
        </pc:sldMkLst>
      </pc:sldChg>
      <pc:sldChg chg="del">
        <pc:chgData name="Aditya Kamath" userId="47057f6ad8af09d2" providerId="LiveId" clId="{7C6B2831-2688-4C10-88BE-97B7C0A3C102}" dt="2022-03-31T07:28:01.269" v="0" actId="47"/>
        <pc:sldMkLst>
          <pc:docMk/>
          <pc:sldMk cId="3023766183" sldId="306"/>
        </pc:sldMkLst>
      </pc:sldChg>
      <pc:sldChg chg="del">
        <pc:chgData name="Aditya Kamath" userId="47057f6ad8af09d2" providerId="LiveId" clId="{7C6B2831-2688-4C10-88BE-97B7C0A3C102}" dt="2022-03-31T07:28:01.269" v="0" actId="47"/>
        <pc:sldMkLst>
          <pc:docMk/>
          <pc:sldMk cId="4254171123" sldId="308"/>
        </pc:sldMkLst>
      </pc:sldChg>
      <pc:sldChg chg="del">
        <pc:chgData name="Aditya Kamath" userId="47057f6ad8af09d2" providerId="LiveId" clId="{7C6B2831-2688-4C10-88BE-97B7C0A3C102}" dt="2022-03-31T07:28:01.269" v="0" actId="47"/>
        <pc:sldMkLst>
          <pc:docMk/>
          <pc:sldMk cId="1885965649" sldId="310"/>
        </pc:sldMkLst>
      </pc:sldChg>
      <pc:sldChg chg="del">
        <pc:chgData name="Aditya Kamath" userId="47057f6ad8af09d2" providerId="LiveId" clId="{7C6B2831-2688-4C10-88BE-97B7C0A3C102}" dt="2022-03-31T07:28:01.269" v="0" actId="47"/>
        <pc:sldMkLst>
          <pc:docMk/>
          <pc:sldMk cId="4080057896" sldId="314"/>
        </pc:sldMkLst>
      </pc:sldChg>
      <pc:sldChg chg="del">
        <pc:chgData name="Aditya Kamath" userId="47057f6ad8af09d2" providerId="LiveId" clId="{7C6B2831-2688-4C10-88BE-97B7C0A3C102}" dt="2022-03-31T07:28:01.269" v="0" actId="47"/>
        <pc:sldMkLst>
          <pc:docMk/>
          <pc:sldMk cId="1376986823" sldId="316"/>
        </pc:sldMkLst>
      </pc:sldChg>
      <pc:sldChg chg="del">
        <pc:chgData name="Aditya Kamath" userId="47057f6ad8af09d2" providerId="LiveId" clId="{7C6B2831-2688-4C10-88BE-97B7C0A3C102}" dt="2022-03-31T07:28:01.269" v="0" actId="47"/>
        <pc:sldMkLst>
          <pc:docMk/>
          <pc:sldMk cId="3105257386" sldId="319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401347087027364"/>
          <c:y val="7.1046866374175538E-2"/>
          <c:w val="0.84563567953280872"/>
          <c:h val="0.6724641884859664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Throughput (Kops/sec)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F59-49F0-A796-8A65204C320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40000"/>
                  <a:lumOff val="60000"/>
                  <a:alpha val="95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F59-49F0-A796-8A65204C320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F59-49F0-A796-8A65204C3208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F59-49F0-A796-8A65204C3208}"/>
              </c:ext>
            </c:extLst>
          </c:dPt>
          <c:cat>
            <c:strRef>
              <c:f>Sheet1!$A$2:$A$5</c:f>
              <c:strCache>
                <c:ptCount val="4"/>
                <c:pt idx="0">
                  <c:v>PmemKV</c:v>
                </c:pt>
                <c:pt idx="1">
                  <c:v>RocksDB-KVS</c:v>
                </c:pt>
                <c:pt idx="2">
                  <c:v>MatrixKV</c:v>
                </c:pt>
                <c:pt idx="3">
                  <c:v>GPM-KVS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764.18200000000002</c:v>
                </c:pt>
                <c:pt idx="1">
                  <c:v>646.39099999999996</c:v>
                </c:pt>
                <c:pt idx="2">
                  <c:v>353.95499999999998</c:v>
                </c:pt>
                <c:pt idx="3">
                  <c:v>2035.9259999999999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F59-49F0-A796-8A65204C32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69"/>
        <c:overlap val="-57"/>
        <c:axId val="2080406623"/>
        <c:axId val="2080408703"/>
      </c:barChart>
      <c:catAx>
        <c:axId val="20804066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0408703"/>
        <c:crosses val="autoZero"/>
        <c:auto val="1"/>
        <c:lblAlgn val="ctr"/>
        <c:lblOffset val="100"/>
        <c:noMultiLvlLbl val="0"/>
      </c:catAx>
      <c:valAx>
        <c:axId val="208040870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2080406623"/>
        <c:crosses val="autoZero"/>
        <c:crossBetween val="between"/>
        <c:majorUnit val="5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1065874561434283"/>
          <c:y val="0.14456771687237352"/>
          <c:w val="0.7154645617938945"/>
          <c:h val="0.4884209489451035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HCL</c:v>
                </c:pt>
              </c:strCache>
            </c:strRef>
          </c:tx>
          <c:spPr>
            <a:ln w="19050" cap="rnd">
              <a:solidFill>
                <a:schemeClr val="accent1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50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Sheet1!$A$2:$A$97</c:f>
              <c:numCache>
                <c:formatCode>General</c:formatCode>
                <c:ptCount val="96"/>
                <c:pt idx="0">
                  <c:v>2560</c:v>
                </c:pt>
                <c:pt idx="1">
                  <c:v>3072</c:v>
                </c:pt>
                <c:pt idx="2">
                  <c:v>3584</c:v>
                </c:pt>
                <c:pt idx="3">
                  <c:v>4096</c:v>
                </c:pt>
                <c:pt idx="4">
                  <c:v>4608</c:v>
                </c:pt>
                <c:pt idx="5">
                  <c:v>5120</c:v>
                </c:pt>
                <c:pt idx="6">
                  <c:v>5632</c:v>
                </c:pt>
                <c:pt idx="7">
                  <c:v>6144</c:v>
                </c:pt>
                <c:pt idx="8">
                  <c:v>6656</c:v>
                </c:pt>
                <c:pt idx="9">
                  <c:v>7168</c:v>
                </c:pt>
                <c:pt idx="10">
                  <c:v>7680</c:v>
                </c:pt>
                <c:pt idx="11">
                  <c:v>8192</c:v>
                </c:pt>
                <c:pt idx="12">
                  <c:v>8704</c:v>
                </c:pt>
                <c:pt idx="13">
                  <c:v>9216</c:v>
                </c:pt>
                <c:pt idx="14">
                  <c:v>9728</c:v>
                </c:pt>
                <c:pt idx="15">
                  <c:v>10240</c:v>
                </c:pt>
                <c:pt idx="16">
                  <c:v>10752</c:v>
                </c:pt>
                <c:pt idx="17">
                  <c:v>11264</c:v>
                </c:pt>
                <c:pt idx="18">
                  <c:v>11776</c:v>
                </c:pt>
                <c:pt idx="19">
                  <c:v>12288</c:v>
                </c:pt>
                <c:pt idx="20">
                  <c:v>12800</c:v>
                </c:pt>
                <c:pt idx="21">
                  <c:v>13312</c:v>
                </c:pt>
                <c:pt idx="22">
                  <c:v>13824</c:v>
                </c:pt>
                <c:pt idx="23">
                  <c:v>14336</c:v>
                </c:pt>
                <c:pt idx="24">
                  <c:v>14848</c:v>
                </c:pt>
                <c:pt idx="25">
                  <c:v>15360</c:v>
                </c:pt>
                <c:pt idx="26">
                  <c:v>15872</c:v>
                </c:pt>
                <c:pt idx="27">
                  <c:v>16384</c:v>
                </c:pt>
                <c:pt idx="28">
                  <c:v>16896</c:v>
                </c:pt>
                <c:pt idx="29">
                  <c:v>17408</c:v>
                </c:pt>
                <c:pt idx="30">
                  <c:v>17920</c:v>
                </c:pt>
                <c:pt idx="31">
                  <c:v>18432</c:v>
                </c:pt>
                <c:pt idx="32">
                  <c:v>18944</c:v>
                </c:pt>
                <c:pt idx="33">
                  <c:v>19456</c:v>
                </c:pt>
                <c:pt idx="34">
                  <c:v>19968</c:v>
                </c:pt>
                <c:pt idx="35">
                  <c:v>20480</c:v>
                </c:pt>
                <c:pt idx="36">
                  <c:v>20992</c:v>
                </c:pt>
                <c:pt idx="37">
                  <c:v>21504</c:v>
                </c:pt>
                <c:pt idx="38">
                  <c:v>22016</c:v>
                </c:pt>
                <c:pt idx="39">
                  <c:v>22528</c:v>
                </c:pt>
                <c:pt idx="40">
                  <c:v>23040</c:v>
                </c:pt>
                <c:pt idx="41">
                  <c:v>23552</c:v>
                </c:pt>
                <c:pt idx="42">
                  <c:v>24064</c:v>
                </c:pt>
                <c:pt idx="43">
                  <c:v>24576</c:v>
                </c:pt>
                <c:pt idx="44">
                  <c:v>25088</c:v>
                </c:pt>
                <c:pt idx="45">
                  <c:v>25600</c:v>
                </c:pt>
                <c:pt idx="46">
                  <c:v>26112</c:v>
                </c:pt>
                <c:pt idx="47">
                  <c:v>26624</c:v>
                </c:pt>
                <c:pt idx="48">
                  <c:v>27136</c:v>
                </c:pt>
                <c:pt idx="49">
                  <c:v>27648</c:v>
                </c:pt>
                <c:pt idx="50">
                  <c:v>28160</c:v>
                </c:pt>
                <c:pt idx="51">
                  <c:v>28672</c:v>
                </c:pt>
                <c:pt idx="52">
                  <c:v>29184</c:v>
                </c:pt>
                <c:pt idx="53">
                  <c:v>29696</c:v>
                </c:pt>
                <c:pt idx="54">
                  <c:v>30208</c:v>
                </c:pt>
                <c:pt idx="55">
                  <c:v>30720</c:v>
                </c:pt>
                <c:pt idx="56">
                  <c:v>31232</c:v>
                </c:pt>
                <c:pt idx="57">
                  <c:v>31744</c:v>
                </c:pt>
                <c:pt idx="58">
                  <c:v>32256</c:v>
                </c:pt>
                <c:pt idx="59">
                  <c:v>32768</c:v>
                </c:pt>
                <c:pt idx="60">
                  <c:v>33280</c:v>
                </c:pt>
                <c:pt idx="61">
                  <c:v>33792</c:v>
                </c:pt>
                <c:pt idx="62">
                  <c:v>34304</c:v>
                </c:pt>
                <c:pt idx="63">
                  <c:v>34816</c:v>
                </c:pt>
                <c:pt idx="64">
                  <c:v>35328</c:v>
                </c:pt>
                <c:pt idx="65">
                  <c:v>35840</c:v>
                </c:pt>
                <c:pt idx="66">
                  <c:v>36352</c:v>
                </c:pt>
                <c:pt idx="67">
                  <c:v>36864</c:v>
                </c:pt>
                <c:pt idx="68">
                  <c:v>37376</c:v>
                </c:pt>
                <c:pt idx="69">
                  <c:v>37888</c:v>
                </c:pt>
                <c:pt idx="70">
                  <c:v>38400</c:v>
                </c:pt>
                <c:pt idx="71">
                  <c:v>38912</c:v>
                </c:pt>
                <c:pt idx="72">
                  <c:v>39424</c:v>
                </c:pt>
                <c:pt idx="73">
                  <c:v>39936</c:v>
                </c:pt>
                <c:pt idx="74">
                  <c:v>40448</c:v>
                </c:pt>
                <c:pt idx="75">
                  <c:v>40960</c:v>
                </c:pt>
                <c:pt idx="76">
                  <c:v>41472</c:v>
                </c:pt>
                <c:pt idx="77">
                  <c:v>41984</c:v>
                </c:pt>
                <c:pt idx="78">
                  <c:v>42496</c:v>
                </c:pt>
                <c:pt idx="79">
                  <c:v>43008</c:v>
                </c:pt>
                <c:pt idx="80">
                  <c:v>43520</c:v>
                </c:pt>
                <c:pt idx="81">
                  <c:v>44032</c:v>
                </c:pt>
                <c:pt idx="82">
                  <c:v>44544</c:v>
                </c:pt>
                <c:pt idx="83">
                  <c:v>45056</c:v>
                </c:pt>
                <c:pt idx="84">
                  <c:v>45568</c:v>
                </c:pt>
                <c:pt idx="85">
                  <c:v>46080</c:v>
                </c:pt>
                <c:pt idx="86">
                  <c:v>46592</c:v>
                </c:pt>
                <c:pt idx="87">
                  <c:v>47104</c:v>
                </c:pt>
                <c:pt idx="88">
                  <c:v>47616</c:v>
                </c:pt>
                <c:pt idx="89">
                  <c:v>48128</c:v>
                </c:pt>
                <c:pt idx="90">
                  <c:v>48640</c:v>
                </c:pt>
                <c:pt idx="91">
                  <c:v>49152</c:v>
                </c:pt>
                <c:pt idx="92">
                  <c:v>49664</c:v>
                </c:pt>
                <c:pt idx="93">
                  <c:v>50176</c:v>
                </c:pt>
                <c:pt idx="94">
                  <c:v>50688</c:v>
                </c:pt>
                <c:pt idx="95">
                  <c:v>51200</c:v>
                </c:pt>
              </c:numCache>
            </c:numRef>
          </c:xVal>
          <c:yVal>
            <c:numRef>
              <c:f>Sheet1!$B$2:$B$97</c:f>
              <c:numCache>
                <c:formatCode>General</c:formatCode>
                <c:ptCount val="96"/>
                <c:pt idx="0">
                  <c:v>70</c:v>
                </c:pt>
                <c:pt idx="1">
                  <c:v>83</c:v>
                </c:pt>
                <c:pt idx="2">
                  <c:v>91</c:v>
                </c:pt>
                <c:pt idx="3">
                  <c:v>99</c:v>
                </c:pt>
                <c:pt idx="4">
                  <c:v>107</c:v>
                </c:pt>
                <c:pt idx="5">
                  <c:v>115</c:v>
                </c:pt>
                <c:pt idx="6">
                  <c:v>124</c:v>
                </c:pt>
                <c:pt idx="7">
                  <c:v>133</c:v>
                </c:pt>
                <c:pt idx="8">
                  <c:v>140</c:v>
                </c:pt>
                <c:pt idx="9">
                  <c:v>151</c:v>
                </c:pt>
                <c:pt idx="10">
                  <c:v>158</c:v>
                </c:pt>
                <c:pt idx="11">
                  <c:v>169</c:v>
                </c:pt>
                <c:pt idx="12">
                  <c:v>178</c:v>
                </c:pt>
                <c:pt idx="13">
                  <c:v>187</c:v>
                </c:pt>
                <c:pt idx="14">
                  <c:v>198</c:v>
                </c:pt>
                <c:pt idx="15">
                  <c:v>208</c:v>
                </c:pt>
                <c:pt idx="16">
                  <c:v>215</c:v>
                </c:pt>
                <c:pt idx="17">
                  <c:v>225</c:v>
                </c:pt>
                <c:pt idx="18">
                  <c:v>236</c:v>
                </c:pt>
                <c:pt idx="19">
                  <c:v>244</c:v>
                </c:pt>
                <c:pt idx="20">
                  <c:v>253</c:v>
                </c:pt>
                <c:pt idx="21">
                  <c:v>263</c:v>
                </c:pt>
                <c:pt idx="22">
                  <c:v>288</c:v>
                </c:pt>
                <c:pt idx="23">
                  <c:v>281</c:v>
                </c:pt>
                <c:pt idx="24">
                  <c:v>288</c:v>
                </c:pt>
                <c:pt idx="25">
                  <c:v>299</c:v>
                </c:pt>
                <c:pt idx="26">
                  <c:v>309</c:v>
                </c:pt>
                <c:pt idx="27">
                  <c:v>314</c:v>
                </c:pt>
                <c:pt idx="28">
                  <c:v>322</c:v>
                </c:pt>
                <c:pt idx="29">
                  <c:v>332</c:v>
                </c:pt>
                <c:pt idx="30">
                  <c:v>341</c:v>
                </c:pt>
                <c:pt idx="31">
                  <c:v>350</c:v>
                </c:pt>
                <c:pt idx="32">
                  <c:v>358</c:v>
                </c:pt>
                <c:pt idx="33">
                  <c:v>362</c:v>
                </c:pt>
                <c:pt idx="34">
                  <c:v>372</c:v>
                </c:pt>
                <c:pt idx="35">
                  <c:v>376</c:v>
                </c:pt>
                <c:pt idx="36">
                  <c:v>380</c:v>
                </c:pt>
                <c:pt idx="37">
                  <c:v>385</c:v>
                </c:pt>
                <c:pt idx="38">
                  <c:v>395</c:v>
                </c:pt>
                <c:pt idx="39">
                  <c:v>398</c:v>
                </c:pt>
                <c:pt idx="40">
                  <c:v>404</c:v>
                </c:pt>
                <c:pt idx="41">
                  <c:v>426</c:v>
                </c:pt>
                <c:pt idx="42">
                  <c:v>415</c:v>
                </c:pt>
                <c:pt idx="43">
                  <c:v>419</c:v>
                </c:pt>
                <c:pt idx="44">
                  <c:v>425</c:v>
                </c:pt>
                <c:pt idx="45">
                  <c:v>431</c:v>
                </c:pt>
                <c:pt idx="46">
                  <c:v>436</c:v>
                </c:pt>
                <c:pt idx="47">
                  <c:v>440</c:v>
                </c:pt>
                <c:pt idx="48">
                  <c:v>450</c:v>
                </c:pt>
                <c:pt idx="49">
                  <c:v>455</c:v>
                </c:pt>
                <c:pt idx="50">
                  <c:v>459</c:v>
                </c:pt>
                <c:pt idx="51">
                  <c:v>466</c:v>
                </c:pt>
                <c:pt idx="52">
                  <c:v>473</c:v>
                </c:pt>
                <c:pt idx="53">
                  <c:v>479</c:v>
                </c:pt>
                <c:pt idx="54">
                  <c:v>485</c:v>
                </c:pt>
                <c:pt idx="55">
                  <c:v>488</c:v>
                </c:pt>
                <c:pt idx="56">
                  <c:v>499</c:v>
                </c:pt>
                <c:pt idx="57">
                  <c:v>509</c:v>
                </c:pt>
                <c:pt idx="58">
                  <c:v>507</c:v>
                </c:pt>
                <c:pt idx="59">
                  <c:v>516</c:v>
                </c:pt>
                <c:pt idx="60">
                  <c:v>517</c:v>
                </c:pt>
                <c:pt idx="61">
                  <c:v>531</c:v>
                </c:pt>
                <c:pt idx="62">
                  <c:v>535</c:v>
                </c:pt>
                <c:pt idx="63">
                  <c:v>535</c:v>
                </c:pt>
                <c:pt idx="64">
                  <c:v>543</c:v>
                </c:pt>
                <c:pt idx="65">
                  <c:v>553</c:v>
                </c:pt>
                <c:pt idx="66">
                  <c:v>574</c:v>
                </c:pt>
                <c:pt idx="67">
                  <c:v>563</c:v>
                </c:pt>
                <c:pt idx="68">
                  <c:v>572</c:v>
                </c:pt>
                <c:pt idx="69">
                  <c:v>585</c:v>
                </c:pt>
                <c:pt idx="70">
                  <c:v>588</c:v>
                </c:pt>
                <c:pt idx="71">
                  <c:v>590</c:v>
                </c:pt>
                <c:pt idx="72">
                  <c:v>607</c:v>
                </c:pt>
                <c:pt idx="73">
                  <c:v>620</c:v>
                </c:pt>
                <c:pt idx="74">
                  <c:v>619</c:v>
                </c:pt>
                <c:pt idx="75">
                  <c:v>623</c:v>
                </c:pt>
                <c:pt idx="76">
                  <c:v>635</c:v>
                </c:pt>
                <c:pt idx="77">
                  <c:v>642</c:v>
                </c:pt>
                <c:pt idx="78">
                  <c:v>650</c:v>
                </c:pt>
                <c:pt idx="79">
                  <c:v>658</c:v>
                </c:pt>
                <c:pt idx="80">
                  <c:v>680</c:v>
                </c:pt>
                <c:pt idx="81">
                  <c:v>674</c:v>
                </c:pt>
                <c:pt idx="82">
                  <c:v>686</c:v>
                </c:pt>
                <c:pt idx="83">
                  <c:v>688</c:v>
                </c:pt>
                <c:pt idx="84">
                  <c:v>704</c:v>
                </c:pt>
                <c:pt idx="85">
                  <c:v>711</c:v>
                </c:pt>
                <c:pt idx="86">
                  <c:v>714</c:v>
                </c:pt>
                <c:pt idx="87">
                  <c:v>723</c:v>
                </c:pt>
                <c:pt idx="88">
                  <c:v>729</c:v>
                </c:pt>
                <c:pt idx="89">
                  <c:v>736</c:v>
                </c:pt>
                <c:pt idx="90">
                  <c:v>735</c:v>
                </c:pt>
                <c:pt idx="91">
                  <c:v>744</c:v>
                </c:pt>
                <c:pt idx="92">
                  <c:v>773</c:v>
                </c:pt>
                <c:pt idx="93">
                  <c:v>758</c:v>
                </c:pt>
                <c:pt idx="94">
                  <c:v>769</c:v>
                </c:pt>
                <c:pt idx="95">
                  <c:v>782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BD0-41FD-8DC8-21492B9801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Conventional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diamond"/>
            <c:size val="5"/>
            <c:spPr>
              <a:solidFill>
                <a:schemeClr val="accent2">
                  <a:lumMod val="75000"/>
                </a:schemeClr>
              </a:solidFill>
              <a:ln w="9525">
                <a:noFill/>
              </a:ln>
              <a:effectLst/>
            </c:spPr>
          </c:marker>
          <c:xVal>
            <c:numRef>
              <c:f>Sheet1!$A$2:$A$97</c:f>
              <c:numCache>
                <c:formatCode>General</c:formatCode>
                <c:ptCount val="96"/>
                <c:pt idx="0">
                  <c:v>2560</c:v>
                </c:pt>
                <c:pt idx="1">
                  <c:v>3072</c:v>
                </c:pt>
                <c:pt idx="2">
                  <c:v>3584</c:v>
                </c:pt>
                <c:pt idx="3">
                  <c:v>4096</c:v>
                </c:pt>
                <c:pt idx="4">
                  <c:v>4608</c:v>
                </c:pt>
                <c:pt idx="5">
                  <c:v>5120</c:v>
                </c:pt>
                <c:pt idx="6">
                  <c:v>5632</c:v>
                </c:pt>
                <c:pt idx="7">
                  <c:v>6144</c:v>
                </c:pt>
                <c:pt idx="8">
                  <c:v>6656</c:v>
                </c:pt>
                <c:pt idx="9">
                  <c:v>7168</c:v>
                </c:pt>
                <c:pt idx="10">
                  <c:v>7680</c:v>
                </c:pt>
                <c:pt idx="11">
                  <c:v>8192</c:v>
                </c:pt>
                <c:pt idx="12">
                  <c:v>8704</c:v>
                </c:pt>
                <c:pt idx="13">
                  <c:v>9216</c:v>
                </c:pt>
                <c:pt idx="14">
                  <c:v>9728</c:v>
                </c:pt>
                <c:pt idx="15">
                  <c:v>10240</c:v>
                </c:pt>
                <c:pt idx="16">
                  <c:v>10752</c:v>
                </c:pt>
                <c:pt idx="17">
                  <c:v>11264</c:v>
                </c:pt>
                <c:pt idx="18">
                  <c:v>11776</c:v>
                </c:pt>
                <c:pt idx="19">
                  <c:v>12288</c:v>
                </c:pt>
                <c:pt idx="20">
                  <c:v>12800</c:v>
                </c:pt>
                <c:pt idx="21">
                  <c:v>13312</c:v>
                </c:pt>
                <c:pt idx="22">
                  <c:v>13824</c:v>
                </c:pt>
                <c:pt idx="23">
                  <c:v>14336</c:v>
                </c:pt>
                <c:pt idx="24">
                  <c:v>14848</c:v>
                </c:pt>
                <c:pt idx="25">
                  <c:v>15360</c:v>
                </c:pt>
                <c:pt idx="26">
                  <c:v>15872</c:v>
                </c:pt>
                <c:pt idx="27">
                  <c:v>16384</c:v>
                </c:pt>
                <c:pt idx="28">
                  <c:v>16896</c:v>
                </c:pt>
                <c:pt idx="29">
                  <c:v>17408</c:v>
                </c:pt>
                <c:pt idx="30">
                  <c:v>17920</c:v>
                </c:pt>
                <c:pt idx="31">
                  <c:v>18432</c:v>
                </c:pt>
                <c:pt idx="32">
                  <c:v>18944</c:v>
                </c:pt>
                <c:pt idx="33">
                  <c:v>19456</c:v>
                </c:pt>
                <c:pt idx="34">
                  <c:v>19968</c:v>
                </c:pt>
                <c:pt idx="35">
                  <c:v>20480</c:v>
                </c:pt>
                <c:pt idx="36">
                  <c:v>20992</c:v>
                </c:pt>
                <c:pt idx="37">
                  <c:v>21504</c:v>
                </c:pt>
                <c:pt idx="38">
                  <c:v>22016</c:v>
                </c:pt>
                <c:pt idx="39">
                  <c:v>22528</c:v>
                </c:pt>
                <c:pt idx="40">
                  <c:v>23040</c:v>
                </c:pt>
                <c:pt idx="41">
                  <c:v>23552</c:v>
                </c:pt>
                <c:pt idx="42">
                  <c:v>24064</c:v>
                </c:pt>
                <c:pt idx="43">
                  <c:v>24576</c:v>
                </c:pt>
                <c:pt idx="44">
                  <c:v>25088</c:v>
                </c:pt>
                <c:pt idx="45">
                  <c:v>25600</c:v>
                </c:pt>
                <c:pt idx="46">
                  <c:v>26112</c:v>
                </c:pt>
                <c:pt idx="47">
                  <c:v>26624</c:v>
                </c:pt>
                <c:pt idx="48">
                  <c:v>27136</c:v>
                </c:pt>
                <c:pt idx="49">
                  <c:v>27648</c:v>
                </c:pt>
                <c:pt idx="50">
                  <c:v>28160</c:v>
                </c:pt>
                <c:pt idx="51">
                  <c:v>28672</c:v>
                </c:pt>
                <c:pt idx="52">
                  <c:v>29184</c:v>
                </c:pt>
                <c:pt idx="53">
                  <c:v>29696</c:v>
                </c:pt>
                <c:pt idx="54">
                  <c:v>30208</c:v>
                </c:pt>
                <c:pt idx="55">
                  <c:v>30720</c:v>
                </c:pt>
                <c:pt idx="56">
                  <c:v>31232</c:v>
                </c:pt>
                <c:pt idx="57">
                  <c:v>31744</c:v>
                </c:pt>
                <c:pt idx="58">
                  <c:v>32256</c:v>
                </c:pt>
                <c:pt idx="59">
                  <c:v>32768</c:v>
                </c:pt>
                <c:pt idx="60">
                  <c:v>33280</c:v>
                </c:pt>
                <c:pt idx="61">
                  <c:v>33792</c:v>
                </c:pt>
                <c:pt idx="62">
                  <c:v>34304</c:v>
                </c:pt>
                <c:pt idx="63">
                  <c:v>34816</c:v>
                </c:pt>
                <c:pt idx="64">
                  <c:v>35328</c:v>
                </c:pt>
                <c:pt idx="65">
                  <c:v>35840</c:v>
                </c:pt>
                <c:pt idx="66">
                  <c:v>36352</c:v>
                </c:pt>
                <c:pt idx="67">
                  <c:v>36864</c:v>
                </c:pt>
                <c:pt idx="68">
                  <c:v>37376</c:v>
                </c:pt>
                <c:pt idx="69">
                  <c:v>37888</c:v>
                </c:pt>
                <c:pt idx="70">
                  <c:v>38400</c:v>
                </c:pt>
                <c:pt idx="71">
                  <c:v>38912</c:v>
                </c:pt>
                <c:pt idx="72">
                  <c:v>39424</c:v>
                </c:pt>
                <c:pt idx="73">
                  <c:v>39936</c:v>
                </c:pt>
                <c:pt idx="74">
                  <c:v>40448</c:v>
                </c:pt>
                <c:pt idx="75">
                  <c:v>40960</c:v>
                </c:pt>
                <c:pt idx="76">
                  <c:v>41472</c:v>
                </c:pt>
                <c:pt idx="77">
                  <c:v>41984</c:v>
                </c:pt>
                <c:pt idx="78">
                  <c:v>42496</c:v>
                </c:pt>
                <c:pt idx="79">
                  <c:v>43008</c:v>
                </c:pt>
                <c:pt idx="80">
                  <c:v>43520</c:v>
                </c:pt>
                <c:pt idx="81">
                  <c:v>44032</c:v>
                </c:pt>
                <c:pt idx="82">
                  <c:v>44544</c:v>
                </c:pt>
                <c:pt idx="83">
                  <c:v>45056</c:v>
                </c:pt>
                <c:pt idx="84">
                  <c:v>45568</c:v>
                </c:pt>
                <c:pt idx="85">
                  <c:v>46080</c:v>
                </c:pt>
                <c:pt idx="86">
                  <c:v>46592</c:v>
                </c:pt>
                <c:pt idx="87">
                  <c:v>47104</c:v>
                </c:pt>
                <c:pt idx="88">
                  <c:v>47616</c:v>
                </c:pt>
                <c:pt idx="89">
                  <c:v>48128</c:v>
                </c:pt>
                <c:pt idx="90">
                  <c:v>48640</c:v>
                </c:pt>
                <c:pt idx="91">
                  <c:v>49152</c:v>
                </c:pt>
                <c:pt idx="92">
                  <c:v>49664</c:v>
                </c:pt>
                <c:pt idx="93">
                  <c:v>50176</c:v>
                </c:pt>
                <c:pt idx="94">
                  <c:v>50688</c:v>
                </c:pt>
                <c:pt idx="95">
                  <c:v>51200</c:v>
                </c:pt>
              </c:numCache>
            </c:numRef>
          </c:xVal>
          <c:yVal>
            <c:numRef>
              <c:f>Sheet1!$C$2:$C$97</c:f>
              <c:numCache>
                <c:formatCode>General</c:formatCode>
                <c:ptCount val="96"/>
                <c:pt idx="0">
                  <c:v>325</c:v>
                </c:pt>
                <c:pt idx="1">
                  <c:v>418</c:v>
                </c:pt>
                <c:pt idx="2">
                  <c:v>499</c:v>
                </c:pt>
                <c:pt idx="3">
                  <c:v>539</c:v>
                </c:pt>
                <c:pt idx="4">
                  <c:v>646</c:v>
                </c:pt>
                <c:pt idx="5">
                  <c:v>708</c:v>
                </c:pt>
                <c:pt idx="6">
                  <c:v>791</c:v>
                </c:pt>
                <c:pt idx="7">
                  <c:v>851</c:v>
                </c:pt>
                <c:pt idx="8">
                  <c:v>936</c:v>
                </c:pt>
                <c:pt idx="9">
                  <c:v>935</c:v>
                </c:pt>
                <c:pt idx="10">
                  <c:v>831</c:v>
                </c:pt>
                <c:pt idx="11">
                  <c:v>831</c:v>
                </c:pt>
                <c:pt idx="12">
                  <c:v>851</c:v>
                </c:pt>
                <c:pt idx="13">
                  <c:v>851</c:v>
                </c:pt>
                <c:pt idx="14">
                  <c:v>871</c:v>
                </c:pt>
                <c:pt idx="15">
                  <c:v>913</c:v>
                </c:pt>
                <c:pt idx="16">
                  <c:v>935</c:v>
                </c:pt>
                <c:pt idx="17">
                  <c:v>955</c:v>
                </c:pt>
                <c:pt idx="18">
                  <c:v>955</c:v>
                </c:pt>
                <c:pt idx="19">
                  <c:v>997</c:v>
                </c:pt>
                <c:pt idx="20">
                  <c:v>1017</c:v>
                </c:pt>
                <c:pt idx="21">
                  <c:v>1038</c:v>
                </c:pt>
                <c:pt idx="22">
                  <c:v>1017</c:v>
                </c:pt>
                <c:pt idx="23">
                  <c:v>1038</c:v>
                </c:pt>
                <c:pt idx="24">
                  <c:v>1060</c:v>
                </c:pt>
                <c:pt idx="25">
                  <c:v>1121</c:v>
                </c:pt>
                <c:pt idx="26">
                  <c:v>1121</c:v>
                </c:pt>
                <c:pt idx="27">
                  <c:v>1100</c:v>
                </c:pt>
                <c:pt idx="28">
                  <c:v>1140</c:v>
                </c:pt>
                <c:pt idx="29">
                  <c:v>1162</c:v>
                </c:pt>
                <c:pt idx="30">
                  <c:v>1164</c:v>
                </c:pt>
                <c:pt idx="31">
                  <c:v>1184</c:v>
                </c:pt>
                <c:pt idx="32">
                  <c:v>1205</c:v>
                </c:pt>
                <c:pt idx="33">
                  <c:v>1246</c:v>
                </c:pt>
                <c:pt idx="34">
                  <c:v>1270</c:v>
                </c:pt>
                <c:pt idx="35">
                  <c:v>1246</c:v>
                </c:pt>
                <c:pt idx="36">
                  <c:v>1267</c:v>
                </c:pt>
                <c:pt idx="37">
                  <c:v>1331</c:v>
                </c:pt>
                <c:pt idx="38">
                  <c:v>1291</c:v>
                </c:pt>
                <c:pt idx="39">
                  <c:v>1290</c:v>
                </c:pt>
                <c:pt idx="40">
                  <c:v>1290</c:v>
                </c:pt>
                <c:pt idx="41">
                  <c:v>1290</c:v>
                </c:pt>
                <c:pt idx="42">
                  <c:v>1331</c:v>
                </c:pt>
                <c:pt idx="43">
                  <c:v>1351</c:v>
                </c:pt>
                <c:pt idx="44">
                  <c:v>1371</c:v>
                </c:pt>
                <c:pt idx="45">
                  <c:v>1393</c:v>
                </c:pt>
                <c:pt idx="46">
                  <c:v>1393</c:v>
                </c:pt>
                <c:pt idx="47">
                  <c:v>1457</c:v>
                </c:pt>
                <c:pt idx="48">
                  <c:v>1456</c:v>
                </c:pt>
                <c:pt idx="49">
                  <c:v>1478</c:v>
                </c:pt>
                <c:pt idx="50">
                  <c:v>1436</c:v>
                </c:pt>
                <c:pt idx="51">
                  <c:v>1478</c:v>
                </c:pt>
                <c:pt idx="52">
                  <c:v>1518</c:v>
                </c:pt>
                <c:pt idx="53">
                  <c:v>1518</c:v>
                </c:pt>
                <c:pt idx="54">
                  <c:v>1601</c:v>
                </c:pt>
                <c:pt idx="55">
                  <c:v>1499</c:v>
                </c:pt>
                <c:pt idx="56">
                  <c:v>1601</c:v>
                </c:pt>
                <c:pt idx="57">
                  <c:v>1602</c:v>
                </c:pt>
                <c:pt idx="58">
                  <c:v>1623</c:v>
                </c:pt>
                <c:pt idx="59">
                  <c:v>1623</c:v>
                </c:pt>
                <c:pt idx="60">
                  <c:v>1623</c:v>
                </c:pt>
                <c:pt idx="61">
                  <c:v>1725</c:v>
                </c:pt>
                <c:pt idx="62">
                  <c:v>1788</c:v>
                </c:pt>
                <c:pt idx="63">
                  <c:v>1686</c:v>
                </c:pt>
                <c:pt idx="64">
                  <c:v>1707</c:v>
                </c:pt>
                <c:pt idx="65">
                  <c:v>1747</c:v>
                </c:pt>
                <c:pt idx="66">
                  <c:v>1686</c:v>
                </c:pt>
                <c:pt idx="67">
                  <c:v>1769</c:v>
                </c:pt>
                <c:pt idx="68">
                  <c:v>1728</c:v>
                </c:pt>
                <c:pt idx="69">
                  <c:v>1749</c:v>
                </c:pt>
                <c:pt idx="70">
                  <c:v>1770</c:v>
                </c:pt>
                <c:pt idx="71">
                  <c:v>1770</c:v>
                </c:pt>
                <c:pt idx="72">
                  <c:v>1791</c:v>
                </c:pt>
                <c:pt idx="73">
                  <c:v>1812</c:v>
                </c:pt>
                <c:pt idx="74">
                  <c:v>1813</c:v>
                </c:pt>
                <c:pt idx="75">
                  <c:v>1832</c:v>
                </c:pt>
                <c:pt idx="76">
                  <c:v>1853</c:v>
                </c:pt>
                <c:pt idx="77">
                  <c:v>1895</c:v>
                </c:pt>
                <c:pt idx="78">
                  <c:v>1915</c:v>
                </c:pt>
                <c:pt idx="79">
                  <c:v>1916</c:v>
                </c:pt>
                <c:pt idx="80">
                  <c:v>1936</c:v>
                </c:pt>
                <c:pt idx="81">
                  <c:v>1957</c:v>
                </c:pt>
                <c:pt idx="82">
                  <c:v>1936</c:v>
                </c:pt>
                <c:pt idx="83">
                  <c:v>1978</c:v>
                </c:pt>
                <c:pt idx="84">
                  <c:v>1999</c:v>
                </c:pt>
                <c:pt idx="85">
                  <c:v>2020</c:v>
                </c:pt>
                <c:pt idx="86">
                  <c:v>2040</c:v>
                </c:pt>
                <c:pt idx="87">
                  <c:v>2045</c:v>
                </c:pt>
                <c:pt idx="88">
                  <c:v>2061</c:v>
                </c:pt>
                <c:pt idx="89">
                  <c:v>2058</c:v>
                </c:pt>
                <c:pt idx="90">
                  <c:v>2103</c:v>
                </c:pt>
                <c:pt idx="91">
                  <c:v>2123</c:v>
                </c:pt>
                <c:pt idx="92">
                  <c:v>2146</c:v>
                </c:pt>
                <c:pt idx="93">
                  <c:v>2186</c:v>
                </c:pt>
                <c:pt idx="94">
                  <c:v>2207</c:v>
                </c:pt>
                <c:pt idx="95">
                  <c:v>2207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2BD0-41FD-8DC8-21492B9801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932351"/>
        <c:axId val="406935679"/>
      </c:scatterChart>
      <c:valAx>
        <c:axId val="406932351"/>
        <c:scaling>
          <c:orientation val="minMax"/>
          <c:max val="5200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 b="1">
                    <a:solidFill>
                      <a:schemeClr val="tx1"/>
                    </a:solidFill>
                  </a:rPr>
                  <a:t>Number of GPU threads</a:t>
                </a:r>
              </a:p>
            </c:rich>
          </c:tx>
          <c:layout>
            <c:manualLayout>
              <c:xMode val="edge"/>
              <c:yMode val="edge"/>
              <c:x val="0.3096683727594654"/>
              <c:y val="0.8352287572496248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35679"/>
        <c:crosses val="autoZero"/>
        <c:crossBetween val="midCat"/>
        <c:majorUnit val="10000"/>
      </c:valAx>
      <c:valAx>
        <c:axId val="40693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000" b="1">
                    <a:solidFill>
                      <a:schemeClr val="tx1"/>
                    </a:solidFill>
                  </a:rPr>
                  <a:t>Latency (</a:t>
                </a:r>
                <a:r>
                  <a:rPr lang="en-IN" sz="2000" b="1" err="1">
                    <a:solidFill>
                      <a:schemeClr val="tx1"/>
                    </a:solidFill>
                  </a:rPr>
                  <a:t>ms</a:t>
                </a:r>
                <a:r>
                  <a:rPr lang="en-IN" sz="2000" b="1">
                    <a:solidFill>
                      <a:schemeClr val="tx1"/>
                    </a:solidFill>
                  </a:rPr>
                  <a:t>)</a:t>
                </a:r>
              </a:p>
            </c:rich>
          </c:tx>
          <c:layout>
            <c:manualLayout>
              <c:xMode val="edge"/>
              <c:yMode val="edge"/>
              <c:x val="1.3845621322256837E-3"/>
              <c:y val="8.221038828316906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6932351"/>
        <c:crosses val="autoZero"/>
        <c:crossBetween val="midCat"/>
        <c:majorUnit val="100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8.3797913222764087E-2"/>
          <c:y val="6.7135380874345826E-2"/>
          <c:w val="0.89999983367236447"/>
          <c:h val="0.27915154959129257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GPM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Sheet1!$A$2:$A$12</c:f>
              <c:strCache>
                <c:ptCount val="9"/>
                <c:pt idx="0">
                  <c:v>gpKVS</c:v>
                </c:pt>
                <c:pt idx="1">
                  <c:v>gpDB</c:v>
                </c:pt>
                <c:pt idx="2">
                  <c:v>DNN</c:v>
                </c:pt>
                <c:pt idx="3">
                  <c:v>CFD</c:v>
                </c:pt>
                <c:pt idx="4">
                  <c:v>BLK</c:v>
                </c:pt>
                <c:pt idx="5">
                  <c:v>HS</c:v>
                </c:pt>
                <c:pt idx="6">
                  <c:v>BFS</c:v>
                </c:pt>
                <c:pt idx="7">
                  <c:v>SRAD</c:v>
                </c:pt>
                <c:pt idx="8">
                  <c:v>PS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9"/>
                <c:pt idx="0">
                  <c:v>8.2269900000000007</c:v>
                </c:pt>
                <c:pt idx="1">
                  <c:v>5.2614700000000001</c:v>
                </c:pt>
                <c:pt idx="2">
                  <c:v>15.997999999999999</c:v>
                </c:pt>
                <c:pt idx="3">
                  <c:v>17.257999999999999</c:v>
                </c:pt>
                <c:pt idx="4">
                  <c:v>11.003</c:v>
                </c:pt>
                <c:pt idx="5">
                  <c:v>17.96</c:v>
                </c:pt>
                <c:pt idx="6">
                  <c:v>84.697000000000003</c:v>
                </c:pt>
                <c:pt idx="7">
                  <c:v>5.9880000000000004</c:v>
                </c:pt>
                <c:pt idx="8">
                  <c:v>5.0250000000000004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C9-4CB8-92D7-56BE67F87F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-11"/>
        <c:axId val="333847552"/>
        <c:axId val="333841312"/>
      </c:barChart>
      <c:catAx>
        <c:axId val="3338475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841312"/>
        <c:crosses val="autoZero"/>
        <c:auto val="1"/>
        <c:lblAlgn val="ctr"/>
        <c:lblOffset val="100"/>
        <c:noMultiLvlLbl val="0"/>
      </c:catAx>
      <c:valAx>
        <c:axId val="3338413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1" i="0" u="none" strike="noStrike" kern="1200" baseline="0">
                    <a:solidFill>
                      <a:srgbClr val="000088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800" b="1">
                    <a:solidFill>
                      <a:srgbClr val="000088"/>
                    </a:solidFill>
                  </a:rPr>
                  <a:t>Speedup</a:t>
                </a:r>
                <a:r>
                  <a:rPr lang="en-IN" sz="2800" b="1" baseline="0">
                    <a:solidFill>
                      <a:srgbClr val="000088"/>
                    </a:solidFill>
                  </a:rPr>
                  <a:t> over CAP</a:t>
                </a:r>
                <a:endParaRPr lang="en-IN" sz="2800" b="1">
                  <a:solidFill>
                    <a:srgbClr val="000088"/>
                  </a:solidFill>
                </a:endParaRPr>
              </a:p>
            </c:rich>
          </c:tx>
          <c:layout>
            <c:manualLayout>
              <c:xMode val="edge"/>
              <c:yMode val="edge"/>
              <c:x val="7.8918031403530983E-3"/>
              <c:y val="0.1461375788320741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1" i="0" u="none" strike="noStrike" kern="1200" baseline="0">
                  <a:solidFill>
                    <a:srgbClr val="000088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\x;\-#,##0\x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847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1644225360242025"/>
          <c:y val="7.5884704888473389E-2"/>
          <c:w val="0.13266401074438894"/>
          <c:h val="0.1303884000737244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1" i="0" u="none" strike="noStrike" kern="1200" baseline="0">
              <a:solidFill>
                <a:srgbClr val="000088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099277678476598"/>
          <c:y val="9.2367680929406101E-2"/>
          <c:w val="0.87632551945511339"/>
          <c:h val="0.737028242807154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CAP-eADR</c:v>
                </c:pt>
              </c:strCache>
            </c:strRef>
          </c:tx>
          <c:spPr>
            <a:solidFill>
              <a:schemeClr val="accent2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Sheet1!$A$2:$A$12</c:f>
              <c:strCache>
                <c:ptCount val="9"/>
                <c:pt idx="0">
                  <c:v>gpKVS</c:v>
                </c:pt>
                <c:pt idx="1">
                  <c:v>gpDB</c:v>
                </c:pt>
                <c:pt idx="2">
                  <c:v>DNN</c:v>
                </c:pt>
                <c:pt idx="3">
                  <c:v>CFD</c:v>
                </c:pt>
                <c:pt idx="4">
                  <c:v>BLK</c:v>
                </c:pt>
                <c:pt idx="5">
                  <c:v>HS</c:v>
                </c:pt>
                <c:pt idx="6">
                  <c:v>BFS</c:v>
                </c:pt>
                <c:pt idx="7">
                  <c:v>SRAD</c:v>
                </c:pt>
                <c:pt idx="8">
                  <c:v>PS</c:v>
                </c:pt>
              </c:strCache>
              <c:extLst/>
            </c:strRef>
          </c:cat>
          <c:val>
            <c:numRef>
              <c:f>Sheet1!$B$2:$B$12</c:f>
              <c:numCache>
                <c:formatCode>General</c:formatCode>
                <c:ptCount val="9"/>
                <c:pt idx="0">
                  <c:v>1.9873058910000001</c:v>
                </c:pt>
                <c:pt idx="1">
                  <c:v>1.5327843720000001</c:v>
                </c:pt>
                <c:pt idx="2">
                  <c:v>1.8231728700000001</c:v>
                </c:pt>
                <c:pt idx="3">
                  <c:v>1.5182465089999999</c:v>
                </c:pt>
                <c:pt idx="4">
                  <c:v>1.5785922059999999</c:v>
                </c:pt>
                <c:pt idx="5">
                  <c:v>1.9184579349999999</c:v>
                </c:pt>
                <c:pt idx="6">
                  <c:v>1.200604054</c:v>
                </c:pt>
                <c:pt idx="7">
                  <c:v>1.6431894490000001</c:v>
                </c:pt>
                <c:pt idx="8">
                  <c:v>1.299634956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60C5-4CC6-934C-5765675EC37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GPM-eADR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solidFill>
                <a:schemeClr val="tx1">
                  <a:alpha val="98000"/>
                </a:schemeClr>
              </a:solidFill>
            </a:ln>
            <a:effectLst/>
          </c:spPr>
          <c:invertIfNegative val="0"/>
          <c:cat>
            <c:strRef>
              <c:f>Sheet1!$A$2:$A$12</c:f>
              <c:strCache>
                <c:ptCount val="9"/>
                <c:pt idx="0">
                  <c:v>gpKVS</c:v>
                </c:pt>
                <c:pt idx="1">
                  <c:v>gpDB</c:v>
                </c:pt>
                <c:pt idx="2">
                  <c:v>DNN</c:v>
                </c:pt>
                <c:pt idx="3">
                  <c:v>CFD</c:v>
                </c:pt>
                <c:pt idx="4">
                  <c:v>BLK</c:v>
                </c:pt>
                <c:pt idx="5">
                  <c:v>HS</c:v>
                </c:pt>
                <c:pt idx="6">
                  <c:v>BFS</c:v>
                </c:pt>
                <c:pt idx="7">
                  <c:v>SRAD</c:v>
                </c:pt>
                <c:pt idx="8">
                  <c:v>PS</c:v>
                </c:pt>
              </c:strCache>
              <c:extLst/>
            </c:strRef>
          </c:cat>
          <c:val>
            <c:numRef>
              <c:f>Sheet1!$C$2:$C$12</c:f>
              <c:numCache>
                <c:formatCode>General</c:formatCode>
                <c:ptCount val="9"/>
                <c:pt idx="0">
                  <c:v>110.57574049999999</c:v>
                </c:pt>
                <c:pt idx="1">
                  <c:v>6.8069323319999997</c:v>
                </c:pt>
                <c:pt idx="2">
                  <c:v>18.408719000000001</c:v>
                </c:pt>
                <c:pt idx="3">
                  <c:v>18.59865765</c:v>
                </c:pt>
                <c:pt idx="4">
                  <c:v>10.64216169</c:v>
                </c:pt>
                <c:pt idx="5">
                  <c:v>17.33544436</c:v>
                </c:pt>
                <c:pt idx="6">
                  <c:v>142.77737010000001</c:v>
                </c:pt>
                <c:pt idx="7">
                  <c:v>7.8753647080000002</c:v>
                </c:pt>
                <c:pt idx="8">
                  <c:v>14.454385200000001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60C5-4CC6-934C-5765675EC3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36"/>
        <c:overlap val="-27"/>
        <c:axId val="333843392"/>
        <c:axId val="333851712"/>
      </c:barChart>
      <c:catAx>
        <c:axId val="333843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851712"/>
        <c:crosses val="autoZero"/>
        <c:auto val="1"/>
        <c:lblAlgn val="ctr"/>
        <c:lblOffset val="100"/>
        <c:noMultiLvlLbl val="0"/>
      </c:catAx>
      <c:valAx>
        <c:axId val="333851712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1" i="0" u="none" strike="noStrike" kern="1200" baseline="0">
                    <a:solidFill>
                      <a:srgbClr val="000088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2800" b="1">
                    <a:solidFill>
                      <a:srgbClr val="000088"/>
                    </a:solidFill>
                  </a:rPr>
                  <a:t>Speedup</a:t>
                </a:r>
                <a:r>
                  <a:rPr lang="en-IN" sz="2800" b="1" baseline="0">
                    <a:solidFill>
                      <a:srgbClr val="000088"/>
                    </a:solidFill>
                  </a:rPr>
                  <a:t> over CAP</a:t>
                </a:r>
                <a:endParaRPr lang="en-IN" sz="2800" b="1">
                  <a:solidFill>
                    <a:srgbClr val="000088"/>
                  </a:solidFill>
                </a:endParaRPr>
              </a:p>
            </c:rich>
          </c:tx>
          <c:layout>
            <c:manualLayout>
              <c:xMode val="edge"/>
              <c:yMode val="edge"/>
              <c:x val="1.1528821600109661E-3"/>
              <c:y val="0.185843526749703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1" i="0" u="none" strike="noStrike" kern="1200" baseline="0">
                  <a:solidFill>
                    <a:srgbClr val="000088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\x;\-#,##0\x" sourceLinked="0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33843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31543881690688069"/>
          <c:y val="0"/>
          <c:w val="0.36220498244804994"/>
          <c:h val="0.10215846252348129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baseline="0">
              <a:solidFill>
                <a:srgbClr val="000088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0.2752</cdr:x>
      <cdr:y>0.33579</cdr:y>
    </cdr:from>
    <cdr:to>
      <cdr:x>0.35378</cdr:x>
      <cdr:y>0.42032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A4C21EFA-C4F9-40A9-9C81-DD7B555F4CFA}"/>
            </a:ext>
          </a:extLst>
        </cdr:cNvPr>
        <cdr:cNvSpPr txBox="1"/>
      </cdr:nvSpPr>
      <cdr:spPr>
        <a:xfrm xmlns:a="http://schemas.openxmlformats.org/drawingml/2006/main">
          <a:off x="1882509" y="1155688"/>
          <a:ext cx="537530" cy="29092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vertOverflow="clip" wrap="none" rtlCol="0" anchor="ctr"/>
        <a:lstStyle xmlns:a="http://schemas.openxmlformats.org/drawingml/2006/main"/>
        <a:p xmlns:a="http://schemas.openxmlformats.org/drawingml/2006/main">
          <a:pPr algn="ctr"/>
          <a:r>
            <a:rPr lang="en-IN" sz="2800" b="1" dirty="0"/>
            <a:t>2.7x</a:t>
          </a:r>
        </a:p>
      </cdr:txBody>
    </cdr:sp>
  </cdr:relSizeAnchor>
  <cdr:relSizeAnchor xmlns:cdr="http://schemas.openxmlformats.org/drawingml/2006/chartDrawing">
    <cdr:from>
      <cdr:x>0.69052</cdr:x>
      <cdr:y>0.35013</cdr:y>
    </cdr:from>
    <cdr:to>
      <cdr:x>0.7691</cdr:x>
      <cdr:y>0.43466</cdr:y>
    </cdr:to>
    <cdr:sp macro="" textlink="">
      <cdr:nvSpPr>
        <cdr:cNvPr id="5" name="TextBox 1">
          <a:extLst xmlns:a="http://schemas.openxmlformats.org/drawingml/2006/main">
            <a:ext uri="{FF2B5EF4-FFF2-40B4-BE49-F238E27FC236}">
              <a16:creationId xmlns:a16="http://schemas.microsoft.com/office/drawing/2014/main" id="{B76E3459-06E8-4105-9DA7-7CD844C090EF}"/>
            </a:ext>
          </a:extLst>
        </cdr:cNvPr>
        <cdr:cNvSpPr txBox="1"/>
      </cdr:nvSpPr>
      <cdr:spPr>
        <a:xfrm xmlns:a="http://schemas.openxmlformats.org/drawingml/2006/main">
          <a:off x="4723516" y="1205048"/>
          <a:ext cx="537529" cy="29092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IN" sz="2800" b="1" dirty="0"/>
            <a:t>5.8x</a:t>
          </a:r>
        </a:p>
      </cdr:txBody>
    </cdr:sp>
  </cdr:relSizeAnchor>
  <cdr:relSizeAnchor xmlns:cdr="http://schemas.openxmlformats.org/drawingml/2006/chartDrawing">
    <cdr:from>
      <cdr:x>0.48805</cdr:x>
      <cdr:y>0.34</cdr:y>
    </cdr:from>
    <cdr:to>
      <cdr:x>0.56663</cdr:x>
      <cdr:y>0.42453</cdr:y>
    </cdr:to>
    <cdr:sp macro="" textlink="">
      <cdr:nvSpPr>
        <cdr:cNvPr id="6" name="TextBox 1">
          <a:extLst xmlns:a="http://schemas.openxmlformats.org/drawingml/2006/main">
            <a:ext uri="{FF2B5EF4-FFF2-40B4-BE49-F238E27FC236}">
              <a16:creationId xmlns:a16="http://schemas.microsoft.com/office/drawing/2014/main" id="{90293F1D-FD39-4DC3-B5FC-E107430C7D8A}"/>
            </a:ext>
          </a:extLst>
        </cdr:cNvPr>
        <cdr:cNvSpPr txBox="1"/>
      </cdr:nvSpPr>
      <cdr:spPr>
        <a:xfrm xmlns:a="http://schemas.openxmlformats.org/drawingml/2006/main">
          <a:off x="3338556" y="1170163"/>
          <a:ext cx="537529" cy="290927"/>
        </a:xfrm>
        <a:prstGeom xmlns:a="http://schemas.openxmlformats.org/drawingml/2006/main" prst="rect">
          <a:avLst/>
        </a:prstGeom>
        <a:noFill xmlns:a="http://schemas.openxmlformats.org/drawingml/2006/main"/>
      </cdr:spPr>
      <cdr:txBody>
        <a:bodyPr xmlns:a="http://schemas.openxmlformats.org/drawingml/2006/main" wrap="none" rtlCol="0" anchor="ctr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ctr"/>
          <a:r>
            <a:rPr lang="en-IN" sz="2800" b="1" dirty="0"/>
            <a:t>3.1x</a:t>
          </a:r>
        </a:p>
      </cdr:txBody>
    </cdr:sp>
  </cdr:relSizeAnchor>
  <cdr:relSizeAnchor xmlns:cdr="http://schemas.openxmlformats.org/drawingml/2006/chartDrawing">
    <cdr:from>
      <cdr:x>0.13528</cdr:x>
      <cdr:y>0.75025</cdr:y>
    </cdr:from>
    <cdr:to>
      <cdr:x>1</cdr:x>
      <cdr:y>0.98929</cdr:y>
    </cdr:to>
    <cdr:sp macro="" textlink="">
      <cdr:nvSpPr>
        <cdr:cNvPr id="9" name="TextBox 1">
          <a:extLst xmlns:a="http://schemas.openxmlformats.org/drawingml/2006/main">
            <a:ext uri="{FF2B5EF4-FFF2-40B4-BE49-F238E27FC236}">
              <a16:creationId xmlns:a16="http://schemas.microsoft.com/office/drawing/2014/main" id="{905E1B4E-EEB2-47DC-B5B9-0B4A37B54A14}"/>
            </a:ext>
          </a:extLst>
        </cdr:cNvPr>
        <cdr:cNvSpPr txBox="1"/>
      </cdr:nvSpPr>
      <cdr:spPr>
        <a:xfrm xmlns:a="http://schemas.openxmlformats.org/drawingml/2006/main">
          <a:off x="925388" y="2582140"/>
          <a:ext cx="5915150" cy="822713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/>
        </a:solidFill>
      </cdr:spPr>
      <cdr:txBody>
        <a:bodyPr xmlns:a="http://schemas.openxmlformats.org/drawingml/2006/main" wrap="none" rtlCol="0"/>
        <a:lstStyle xmlns:a="http://schemas.openxmlformats.org/drawingml/2006/main">
          <a:lvl1pPr marL="0" indent="0">
            <a:defRPr sz="1100">
              <a:latin typeface="+mn-lt"/>
              <a:ea typeface="+mn-ea"/>
              <a:cs typeface="+mn-cs"/>
            </a:defRPr>
          </a:lvl1pPr>
          <a:lvl2pPr marL="457200" indent="0">
            <a:defRPr sz="1100">
              <a:latin typeface="+mn-lt"/>
              <a:ea typeface="+mn-ea"/>
              <a:cs typeface="+mn-cs"/>
            </a:defRPr>
          </a:lvl2pPr>
          <a:lvl3pPr marL="914400" indent="0">
            <a:defRPr sz="1100">
              <a:latin typeface="+mn-lt"/>
              <a:ea typeface="+mn-ea"/>
              <a:cs typeface="+mn-cs"/>
            </a:defRPr>
          </a:lvl3pPr>
          <a:lvl4pPr marL="1371600" indent="0">
            <a:defRPr sz="1100">
              <a:latin typeface="+mn-lt"/>
              <a:ea typeface="+mn-ea"/>
              <a:cs typeface="+mn-cs"/>
            </a:defRPr>
          </a:lvl4pPr>
          <a:lvl5pPr marL="1828800" indent="0">
            <a:defRPr sz="1100">
              <a:latin typeface="+mn-lt"/>
              <a:ea typeface="+mn-ea"/>
              <a:cs typeface="+mn-cs"/>
            </a:defRPr>
          </a:lvl5pPr>
          <a:lvl6pPr marL="2286000" indent="0">
            <a:defRPr sz="1100">
              <a:latin typeface="+mn-lt"/>
              <a:ea typeface="+mn-ea"/>
              <a:cs typeface="+mn-cs"/>
            </a:defRPr>
          </a:lvl6pPr>
          <a:lvl7pPr marL="2743200" indent="0">
            <a:defRPr sz="1100">
              <a:latin typeface="+mn-lt"/>
              <a:ea typeface="+mn-ea"/>
              <a:cs typeface="+mn-cs"/>
            </a:defRPr>
          </a:lvl7pPr>
          <a:lvl8pPr marL="3200400" indent="0">
            <a:defRPr sz="1100">
              <a:latin typeface="+mn-lt"/>
              <a:ea typeface="+mn-ea"/>
              <a:cs typeface="+mn-cs"/>
            </a:defRPr>
          </a:lvl8pPr>
          <a:lvl9pPr marL="3657600" indent="0">
            <a:defRPr sz="1100"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pPr algn="r">
            <a:lnSpc>
              <a:spcPct val="75000"/>
            </a:lnSpc>
          </a:pPr>
          <a:r>
            <a:rPr lang="en-IN" sz="3200" b="1" dirty="0">
              <a:solidFill>
                <a:schemeClr val="tx1"/>
              </a:solidFill>
            </a:rPr>
            <a:t>Intel   </a:t>
          </a:r>
          <a:r>
            <a:rPr lang="en-IN" sz="3200" b="1" dirty="0" err="1">
              <a:solidFill>
                <a:schemeClr val="tx1"/>
              </a:solidFill>
            </a:rPr>
            <a:t>RocksDB</a:t>
          </a:r>
          <a:r>
            <a:rPr lang="en-IN" sz="3200" b="1" dirty="0">
              <a:solidFill>
                <a:schemeClr val="tx1"/>
              </a:solidFill>
            </a:rPr>
            <a:t>  Matrix     </a:t>
          </a:r>
          <a:r>
            <a:rPr lang="en-IN" sz="3200" b="1" dirty="0" err="1">
              <a:solidFill>
                <a:schemeClr val="accent2">
                  <a:lumMod val="75000"/>
                </a:schemeClr>
              </a:solidFill>
            </a:rPr>
            <a:t>gpKVS</a:t>
          </a:r>
          <a:endParaRPr lang="en-IN" sz="3200" b="1" dirty="0">
            <a:solidFill>
              <a:schemeClr val="accent2">
                <a:lumMod val="75000"/>
              </a:schemeClr>
            </a:solidFill>
          </a:endParaRPr>
        </a:p>
        <a:p xmlns:a="http://schemas.openxmlformats.org/drawingml/2006/main">
          <a:pPr algn="r">
            <a:lnSpc>
              <a:spcPct val="75000"/>
            </a:lnSpc>
          </a:pPr>
          <a:r>
            <a:rPr lang="en-IN" sz="3200" b="1" dirty="0">
              <a:solidFill>
                <a:schemeClr val="tx1"/>
              </a:solidFill>
            </a:rPr>
            <a:t>PMKV       PM</a:t>
          </a:r>
          <a:r>
            <a:rPr lang="en-IN" sz="2000" b="1" dirty="0">
              <a:solidFill>
                <a:srgbClr val="C00000"/>
              </a:solidFill>
            </a:rPr>
            <a:t>         </a:t>
          </a:r>
          <a:r>
            <a:rPr lang="en-IN" sz="3200" b="1" dirty="0">
              <a:solidFill>
                <a:srgbClr val="C00000"/>
              </a:solidFill>
            </a:rPr>
            <a:t>    </a:t>
          </a:r>
          <a:r>
            <a:rPr lang="en-IN" sz="3200" b="1" dirty="0">
              <a:solidFill>
                <a:schemeClr val="tx1"/>
              </a:solidFill>
            </a:rPr>
            <a:t>KV</a:t>
          </a:r>
          <a:r>
            <a:rPr lang="en-IN" sz="2000" b="1" dirty="0">
              <a:solidFill>
                <a:schemeClr val="tx1"/>
              </a:solidFill>
            </a:rPr>
            <a:t>  </a:t>
          </a:r>
          <a:r>
            <a:rPr lang="en-IN" sz="2000" b="1" dirty="0">
              <a:solidFill>
                <a:srgbClr val="C00000"/>
              </a:solidFill>
            </a:rPr>
            <a:t>          </a:t>
          </a:r>
          <a:r>
            <a:rPr lang="en-IN" sz="3200" b="1" dirty="0">
              <a:solidFill>
                <a:srgbClr val="C00000"/>
              </a:solidFill>
            </a:rPr>
            <a:t>             </a:t>
          </a:r>
          <a:endParaRPr lang="en-IN" sz="3200" b="1" dirty="0">
            <a:solidFill>
              <a:schemeClr val="accent2">
                <a:lumMod val="75000"/>
              </a:schemeClr>
            </a:solidFill>
          </a:endParaRP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035CF2-F547-43BA-B7DF-E29B872996EE}" type="datetimeFigureOut">
              <a:rPr lang="en-IN" smtClean="0"/>
              <a:t>31-03-2022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B225C-EF73-4F18-8E11-CA5282D1FB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536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err="1"/>
              <a:t>Csl</a:t>
            </a:r>
            <a:r>
              <a:rPr lang="en-IN" dirty="0"/>
              <a:t> website link </a:t>
            </a:r>
          </a:p>
          <a:p>
            <a:r>
              <a:rPr lang="en-IN" dirty="0" err="1"/>
              <a:t>Github</a:t>
            </a:r>
            <a:r>
              <a:rPr lang="en-IN" dirty="0"/>
              <a:t> link where?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B225C-EF73-4F18-8E11-CA5282D1FBE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5311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Black boxes appear with animation of UVA</a:t>
            </a:r>
          </a:p>
          <a:p>
            <a:r>
              <a:rPr lang="en-IN"/>
              <a:t>DRAM and NVM = host mem </a:t>
            </a:r>
          </a:p>
          <a:p>
            <a:r>
              <a:rPr lang="en-IN"/>
              <a:t>GDDR = dev mem</a:t>
            </a:r>
          </a:p>
          <a:p>
            <a:r>
              <a:rPr lang="en-IN"/>
              <a:t>System mem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B225C-EF73-4F18-8E11-CA5282D1FBEC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1251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Barrier comes and stops at the LLC </a:t>
            </a:r>
          </a:p>
          <a:p>
            <a:r>
              <a:rPr lang="en-IN"/>
              <a:t>As DDIO off, the barrier push the data to the NVM </a:t>
            </a:r>
            <a:br>
              <a:rPr lang="en-IN"/>
            </a:br>
            <a:r>
              <a:rPr lang="en-IN"/>
              <a:t>Bring it up in DDIO </a:t>
            </a:r>
          </a:p>
          <a:p>
            <a:r>
              <a:rPr lang="en-IN"/>
              <a:t>Show the barrier moving </a:t>
            </a:r>
          </a:p>
          <a:p>
            <a:r>
              <a:rPr lang="en-IN" err="1"/>
              <a:t>iMC</a:t>
            </a:r>
            <a:r>
              <a:rPr lang="en-IN"/>
              <a:t> = MC</a:t>
            </a:r>
          </a:p>
          <a:p>
            <a:r>
              <a:rPr lang="en-IN"/>
              <a:t>No </a:t>
            </a:r>
            <a:r>
              <a:rPr lang="en-IN" err="1"/>
              <a:t>clflush</a:t>
            </a:r>
            <a:r>
              <a:rPr lang="en-IN"/>
              <a:t> instruction.  We can use system scope </a:t>
            </a:r>
            <a:r>
              <a:rPr lang="en-IN" err="1"/>
              <a:t>threadfence</a:t>
            </a:r>
            <a:r>
              <a:rPr lang="en-IN"/>
              <a:t>. It will flush it out of the GPU memory.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B225C-EF73-4F18-8E11-CA5282D1FBEC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82402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Octagon for 1,2,3 </a:t>
            </a:r>
          </a:p>
          <a:p>
            <a:r>
              <a:rPr lang="en-IN"/>
              <a:t>Overlay with the three things </a:t>
            </a:r>
          </a:p>
          <a:p>
            <a:r>
              <a:rPr lang="en-IN"/>
              <a:t>Show full form of DDIO on the right bottom side of slide </a:t>
            </a:r>
          </a:p>
          <a:p>
            <a:r>
              <a:rPr lang="en-IN"/>
              <a:t>Go back to our proposal – Use cases of GPM: </a:t>
            </a:r>
            <a:r>
              <a:rPr lang="en-IN" err="1"/>
              <a:t>GPMBench</a:t>
            </a:r>
            <a:r>
              <a:rPr lang="en-IN"/>
              <a:t> </a:t>
            </a:r>
          </a:p>
          <a:p>
            <a:r>
              <a:rPr lang="en-IN"/>
              <a:t>Gray out others </a:t>
            </a:r>
          </a:p>
          <a:p>
            <a:r>
              <a:rPr lang="en-IN"/>
              <a:t>Runtime for GPM: </a:t>
            </a:r>
            <a:r>
              <a:rPr lang="en-IN" err="1"/>
              <a:t>LibGPM</a:t>
            </a:r>
            <a:r>
              <a:rPr lang="en-IN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B225C-EF73-4F18-8E11-CA5282D1FBEC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331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Create GPM with current hardware </a:t>
            </a:r>
          </a:p>
          <a:p>
            <a:r>
              <a:rPr lang="en-IN"/>
              <a:t>IDEA slide 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B225C-EF73-4F18-8E11-CA5282D1FBEC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522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GPU-accelerated </a:t>
            </a:r>
            <a:r>
              <a:rPr lang="en-IN" err="1"/>
              <a:t>pKVS</a:t>
            </a:r>
            <a:r>
              <a:rPr lang="en-IN"/>
              <a:t> </a:t>
            </a:r>
            <a:br>
              <a:rPr lang="en-IN"/>
            </a:br>
            <a:r>
              <a:rPr lang="en-IN"/>
              <a:t>GPU-accelerated DB on PM </a:t>
            </a:r>
          </a:p>
          <a:p>
            <a:r>
              <a:rPr lang="en-IN"/>
              <a:t>Transactional needs logging, Long iterative needs checkpointing </a:t>
            </a:r>
          </a:p>
          <a:p>
            <a:r>
              <a:rPr lang="en-IN"/>
              <a:t>Native does not need an explicit recovery, the recovery is in-kernel. </a:t>
            </a:r>
          </a:p>
          <a:p>
            <a:r>
              <a:rPr lang="en-IN"/>
              <a:t>All of this is open-sourced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B225C-EF73-4F18-8E11-CA5282D1FBEC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9840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Create GPM with current hardware </a:t>
            </a:r>
          </a:p>
          <a:p>
            <a:r>
              <a:rPr lang="en-IN"/>
              <a:t>IDEA slide 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B225C-EF73-4F18-8E11-CA5282D1FBEC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8882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Proposal slide again. </a:t>
            </a:r>
          </a:p>
          <a:p>
            <a:r>
              <a:rPr lang="en-IN"/>
              <a:t>Flash the </a:t>
            </a:r>
            <a:r>
              <a:rPr lang="en-IN" err="1"/>
              <a:t>LibGPM</a:t>
            </a:r>
            <a:r>
              <a:rPr lang="en-IN"/>
              <a:t> table with its API. </a:t>
            </a:r>
          </a:p>
          <a:p>
            <a:r>
              <a:rPr lang="en-IN" err="1"/>
              <a:t>Color</a:t>
            </a:r>
            <a:r>
              <a:rPr lang="en-IN"/>
              <a:t> code them one by one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B225C-EF73-4F18-8E11-CA5282D1FBEC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050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Due to poor data locality, the thread data is sent as multiple write operations</a:t>
            </a:r>
          </a:p>
          <a:p>
            <a:r>
              <a:rPr lang="en-IN"/>
              <a:t>Not suitable for GPUs parallelism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/>
              <a:t>Poor data locality, leading to multiple write operations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B225C-EF73-4F18-8E11-CA5282D1FBEC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9768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Have a backup slide for this </a:t>
            </a:r>
            <a:br>
              <a:rPr lang="en-IN"/>
            </a:br>
            <a:r>
              <a:rPr lang="en-IN"/>
              <a:t>Don’t put it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B225C-EF73-4F18-8E11-CA5282D1FBEC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623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Have a backup slide for this </a:t>
            </a:r>
            <a:br>
              <a:rPr lang="en-IN"/>
            </a:br>
            <a:r>
              <a:rPr lang="en-IN"/>
              <a:t>Don’t put it here.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B225C-EF73-4F18-8E11-CA5282D1FBEC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257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No Bullet point, </a:t>
            </a:r>
            <a:r>
              <a:rPr lang="en-IN" err="1"/>
              <a:t>hz</a:t>
            </a:r>
            <a:r>
              <a:rPr lang="en-IN"/>
              <a:t> come up with byte-addressable, fine-grain persistence </a:t>
            </a:r>
          </a:p>
          <a:p>
            <a:r>
              <a:rPr lang="en-IN"/>
              <a:t>Persistent Memory (PM) =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B225C-EF73-4F18-8E11-CA5282D1FBEC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9113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Idea bulb! </a:t>
            </a:r>
          </a:p>
          <a:p>
            <a:r>
              <a:rPr lang="en-IN"/>
              <a:t>HW coalescer diff </a:t>
            </a:r>
            <a:r>
              <a:rPr lang="en-IN" err="1"/>
              <a:t>color</a:t>
            </a:r>
            <a:r>
              <a:rPr lang="en-IN"/>
              <a:t> </a:t>
            </a:r>
          </a:p>
          <a:p>
            <a:r>
              <a:rPr lang="en-IN"/>
              <a:t>Parallel logging by GPU threads </a:t>
            </a:r>
          </a:p>
          <a:p>
            <a:r>
              <a:rPr lang="en-IN"/>
              <a:t>Push everything to left and bring up the line graph or both or apps in a box </a:t>
            </a:r>
          </a:p>
          <a:p>
            <a:endParaRPr lang="en-IN"/>
          </a:p>
          <a:p>
            <a:r>
              <a:rPr lang="en-IN"/>
              <a:t>Move the first blocks from T0, T1.. T32 a little down </a:t>
            </a:r>
            <a:br>
              <a:rPr lang="en-IN"/>
            </a:br>
            <a:r>
              <a:rPr lang="en-IN"/>
              <a:t>Then there is HW coalescer that mashes them </a:t>
            </a:r>
          </a:p>
          <a:p>
            <a:r>
              <a:rPr lang="en-IN"/>
              <a:t>And then the </a:t>
            </a:r>
            <a:r>
              <a:rPr lang="en-IN" err="1"/>
              <a:t>cacheline</a:t>
            </a:r>
            <a:r>
              <a:rPr lang="en-IN"/>
              <a:t> is moved to shared log. The cache line is marked using a thick line. Put a dotted line across it and call it 128B.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B225C-EF73-4F18-8E11-CA5282D1FBEC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823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Remove right side picture and </a:t>
            </a:r>
          </a:p>
          <a:p>
            <a:r>
              <a:rPr lang="en-IN"/>
              <a:t>Idea bulb! </a:t>
            </a:r>
          </a:p>
          <a:p>
            <a:r>
              <a:rPr lang="en-IN"/>
              <a:t>HW coalescer diff </a:t>
            </a:r>
            <a:r>
              <a:rPr lang="en-IN" err="1"/>
              <a:t>color</a:t>
            </a:r>
            <a:r>
              <a:rPr lang="en-IN"/>
              <a:t> </a:t>
            </a:r>
          </a:p>
          <a:p>
            <a:r>
              <a:rPr lang="en-IN"/>
              <a:t>Parallel logging by GPU threads </a:t>
            </a:r>
          </a:p>
          <a:p>
            <a:r>
              <a:rPr lang="en-IN"/>
              <a:t>Push everything to left and bring up the line graph or both or apps in a box </a:t>
            </a:r>
          </a:p>
          <a:p>
            <a:endParaRPr lang="en-IN"/>
          </a:p>
          <a:p>
            <a:r>
              <a:rPr lang="en-IN"/>
              <a:t>Move the first blocks from T0, T1.. T32 a little down </a:t>
            </a:r>
            <a:br>
              <a:rPr lang="en-IN"/>
            </a:br>
            <a:r>
              <a:rPr lang="en-IN"/>
              <a:t>Then there is HW coalescer that mashes them </a:t>
            </a:r>
          </a:p>
          <a:p>
            <a:r>
              <a:rPr lang="en-IN"/>
              <a:t>And then the </a:t>
            </a:r>
            <a:r>
              <a:rPr lang="en-IN" err="1"/>
              <a:t>cacheline</a:t>
            </a:r>
            <a:r>
              <a:rPr lang="en-IN"/>
              <a:t> is moved to shared log. The cache line is marked using a thick line. Put a dotted line across it and call it 128B.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B225C-EF73-4F18-8E11-CA5282D1FBEC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3875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No simulation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B225C-EF73-4F18-8E11-CA5282D1FBEC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0409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Font </a:t>
            </a:r>
            <a:r>
              <a:rPr lang="en-IN" err="1"/>
              <a:t>color</a:t>
            </a:r>
            <a:r>
              <a:rPr lang="en-IN"/>
              <a:t> and font size </a:t>
            </a:r>
          </a:p>
          <a:p>
            <a:r>
              <a:rPr lang="en-IN"/>
              <a:t>GPU-accelerated PM application </a:t>
            </a:r>
          </a:p>
          <a:p>
            <a:endParaRPr lang="en-IN"/>
          </a:p>
          <a:p>
            <a:r>
              <a:rPr lang="en-IN"/>
              <a:t>Speaking – </a:t>
            </a:r>
            <a:r>
              <a:rPr lang="en-IN" err="1"/>
              <a:t>GPMBench</a:t>
            </a:r>
            <a:r>
              <a:rPr lang="en-IN"/>
              <a:t> apps are used</a:t>
            </a:r>
          </a:p>
          <a:p>
            <a:endParaRPr lang="en-IN"/>
          </a:p>
          <a:p>
            <a:r>
              <a:rPr lang="en-IN"/>
              <a:t>What is the cost for persisting data? 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B225C-EF73-4F18-8E11-CA5282D1FBEC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7039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We compared against our baseline – cap. On an </a:t>
            </a:r>
            <a:r>
              <a:rPr lang="en-IN" err="1"/>
              <a:t>avg</a:t>
            </a:r>
            <a:r>
              <a:rPr lang="en-IN"/>
              <a:t> x perf benefit </a:t>
            </a:r>
          </a:p>
          <a:p>
            <a:r>
              <a:rPr lang="en-IN"/>
              <a:t>BFS improves so much </a:t>
            </a:r>
          </a:p>
          <a:p>
            <a:r>
              <a:rPr lang="en-IN" err="1"/>
              <a:t>gpKVS</a:t>
            </a:r>
            <a:r>
              <a:rPr lang="en-IN"/>
              <a:t> or </a:t>
            </a:r>
            <a:r>
              <a:rPr lang="en-IN" err="1"/>
              <a:t>gpDB</a:t>
            </a:r>
            <a:r>
              <a:rPr lang="en-IN"/>
              <a:t> </a:t>
            </a:r>
          </a:p>
          <a:p>
            <a:r>
              <a:rPr lang="en-IN"/>
              <a:t>And where and how the benefits are coming from. </a:t>
            </a:r>
          </a:p>
          <a:p>
            <a:r>
              <a:rPr lang="en-IN"/>
              <a:t>Much more evaluation in the paper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B225C-EF73-4F18-8E11-CA5282D1FBEC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0358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There is a lot more evaluation. </a:t>
            </a:r>
          </a:p>
          <a:p>
            <a:r>
              <a:rPr lang="en-IN"/>
              <a:t>Cost of persistence?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B225C-EF73-4F18-8E11-CA5282D1FBEC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79907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To summarize, concurrency bugs threaten GPU applications. Newly evolving programming features also come with the possibility of new bugs.</a:t>
            </a:r>
          </a:p>
          <a:p>
            <a:r>
              <a:rPr lang="en-IN"/>
              <a:t>To combat these bugs, we propose </a:t>
            </a:r>
            <a:r>
              <a:rPr lang="en-IN" err="1"/>
              <a:t>iGUARD</a:t>
            </a:r>
            <a:r>
              <a:rPr lang="en-IN"/>
              <a:t>, a race detector with relatively low overhead that requires no hardware changes and supports advanced synchronization.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7D174E-3964-4C6F-90E6-AD4DA8E83D4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31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Use PM here. Don’t use NVM and PM interchangeably. </a:t>
            </a:r>
          </a:p>
          <a:p>
            <a:r>
              <a:rPr lang="en-IN"/>
              <a:t>Persistent KVS + GPU-accelerated KVS : enabled when GPUs are able to perform fine-grained persistence </a:t>
            </a:r>
          </a:p>
          <a:p>
            <a:r>
              <a:rPr lang="en-IN"/>
              <a:t>Pivot to </a:t>
            </a:r>
            <a:r>
              <a:rPr lang="en-IN" err="1"/>
              <a:t>gpKVS</a:t>
            </a:r>
            <a:r>
              <a:rPr lang="en-IN"/>
              <a:t>. </a:t>
            </a:r>
            <a:br>
              <a:rPr lang="en-IN"/>
            </a:br>
            <a:r>
              <a:rPr lang="en-IN"/>
              <a:t>Bring Figure 1 here itself. </a:t>
            </a:r>
            <a:br>
              <a:rPr lang="en-IN"/>
            </a:br>
            <a:r>
              <a:rPr lang="en-IN"/>
              <a:t>It brings huge throughput lift with exactly the same persistence guarantees from a </a:t>
            </a:r>
            <a:r>
              <a:rPr lang="en-IN" err="1"/>
              <a:t>pKVS</a:t>
            </a:r>
            <a:r>
              <a:rPr lang="en-IN"/>
              <a:t>. </a:t>
            </a:r>
          </a:p>
          <a:p>
            <a:r>
              <a:rPr lang="en-IN"/>
              <a:t>We create a whole benchmark suite for these applications.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B225C-EF73-4F18-8E11-CA5282D1FBEC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8815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err="1"/>
              <a:t>pKVS</a:t>
            </a:r>
            <a:r>
              <a:rPr lang="en-IN"/>
              <a:t> and </a:t>
            </a:r>
            <a:r>
              <a:rPr lang="en-IN" err="1"/>
              <a:t>gKVS</a:t>
            </a:r>
            <a:r>
              <a:rPr lang="en-IN"/>
              <a:t> and </a:t>
            </a:r>
            <a:r>
              <a:rPr lang="en-IN" err="1"/>
              <a:t>gpKVS</a:t>
            </a:r>
            <a:r>
              <a:rPr lang="en-IN"/>
              <a:t> </a:t>
            </a:r>
          </a:p>
          <a:p>
            <a:endParaRPr lang="en-IN"/>
          </a:p>
          <a:p>
            <a:r>
              <a:rPr lang="en-IN"/>
              <a:t>Use of persistent KVS and put the reference of motivation of importance of </a:t>
            </a:r>
            <a:r>
              <a:rPr lang="en-IN" err="1"/>
              <a:t>pKVS</a:t>
            </a:r>
            <a:r>
              <a:rPr lang="en-IN"/>
              <a:t> </a:t>
            </a:r>
            <a:br>
              <a:rPr lang="en-IN"/>
            </a:br>
            <a:r>
              <a:rPr lang="en-IN"/>
              <a:t>GPUs can accelerate the GET and SET operations on KVS like </a:t>
            </a:r>
            <a:r>
              <a:rPr lang="en-IN" err="1"/>
              <a:t>MegaKV</a:t>
            </a:r>
            <a:r>
              <a:rPr lang="en-IN"/>
              <a:t> </a:t>
            </a:r>
          </a:p>
          <a:p>
            <a:r>
              <a:rPr lang="en-IN"/>
              <a:t>GPUs to accelerate GETs and SETs  </a:t>
            </a:r>
            <a:br>
              <a:rPr lang="en-IN"/>
            </a:br>
            <a:r>
              <a:rPr lang="en-IN" err="1"/>
              <a:t>gpKVS</a:t>
            </a:r>
            <a:r>
              <a:rPr lang="en-IN"/>
              <a:t>  -- can potentially 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B225C-EF73-4F18-8E11-CA5282D1FBEC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059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err="1"/>
              <a:t>gpKVS</a:t>
            </a:r>
            <a:r>
              <a:rPr lang="en-IN"/>
              <a:t> instead of </a:t>
            </a:r>
            <a:r>
              <a:rPr lang="en-IN" err="1"/>
              <a:t>MegaKV</a:t>
            </a:r>
            <a:r>
              <a:rPr lang="en-IN"/>
              <a:t> + GPM </a:t>
            </a:r>
          </a:p>
          <a:p>
            <a:r>
              <a:rPr lang="en-IN"/>
              <a:t>Multi-fold speedup  with </a:t>
            </a:r>
            <a:r>
              <a:rPr lang="en-IN" err="1"/>
              <a:t>gpKVS</a:t>
            </a:r>
            <a:r>
              <a:rPr lang="en-IN"/>
              <a:t> – heading  </a:t>
            </a:r>
          </a:p>
          <a:p>
            <a:endParaRPr lang="en-IN"/>
          </a:p>
          <a:p>
            <a:r>
              <a:rPr lang="en-IN"/>
              <a:t>Later we will discuss 3 categories of applications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B225C-EF73-4F18-8E11-CA5282D1FBEC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5304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GPU kernel = GPU function </a:t>
            </a:r>
          </a:p>
          <a:p>
            <a:r>
              <a:rPr lang="en-IN"/>
              <a:t>Animation – Push the fourth key value pair with the other three. Then move all four to the DRAM and then </a:t>
            </a:r>
            <a:r>
              <a:rPr lang="en-IN" err="1"/>
              <a:t>Pmem</a:t>
            </a:r>
            <a:r>
              <a:rPr lang="en-IN"/>
              <a:t>. Along with copy to device and persist appearing </a:t>
            </a:r>
          </a:p>
          <a:p>
            <a:r>
              <a:rPr lang="en-IN"/>
              <a:t>Naïve way of doing it – CAP </a:t>
            </a:r>
          </a:p>
          <a:p>
            <a:r>
              <a:rPr lang="en-IN"/>
              <a:t>Warp on GPU and single thread on CPU </a:t>
            </a:r>
          </a:p>
          <a:p>
            <a:r>
              <a:rPr lang="en-IN"/>
              <a:t>CPU thread comes and guarantees persistence </a:t>
            </a:r>
          </a:p>
          <a:p>
            <a:r>
              <a:rPr lang="en-IN"/>
              <a:t>Caches are volatile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B225C-EF73-4F18-8E11-CA5282D1FBEC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511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Guarantee persistence – horizontal line shows up saying persistence guaranteed </a:t>
            </a:r>
          </a:p>
          <a:p>
            <a:r>
              <a:rPr lang="en-IN" dirty="0"/>
              <a:t>Box/Slide with benefits of persistence – GPU parallelism for persistence </a:t>
            </a:r>
            <a:br>
              <a:rPr lang="en-IN" dirty="0"/>
            </a:br>
            <a:r>
              <a:rPr lang="en-IN" dirty="0"/>
              <a:t>CPU software overheads ignored </a:t>
            </a:r>
            <a:br>
              <a:rPr lang="en-IN" dirty="0"/>
            </a:br>
            <a:r>
              <a:rPr lang="en-IN" dirty="0"/>
              <a:t>Direct access for loads and stores to PM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B225C-EF73-4F18-8E11-CA5282D1FBEC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200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Octagon or circle </a:t>
            </a:r>
            <a:br>
              <a:rPr lang="en-IN"/>
            </a:br>
            <a:r>
              <a:rPr lang="en-IN"/>
              <a:t>In-kernel persistence, and go to CPU </a:t>
            </a:r>
          </a:p>
          <a:p>
            <a:r>
              <a:rPr lang="en-IN"/>
              <a:t>Ease of programming </a:t>
            </a:r>
          </a:p>
          <a:p>
            <a:r>
              <a:rPr lang="en-IN"/>
              <a:t>Add parallelism data, wipe it, in the microbenchmark it is visible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B225C-EF73-4F18-8E11-CA5282D1FBE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820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Remove the sub points </a:t>
            </a:r>
          </a:p>
          <a:p>
            <a:r>
              <a:rPr lang="en-IN"/>
              <a:t>When the arrow comes </a:t>
            </a:r>
          </a:p>
          <a:p>
            <a:r>
              <a:rPr lang="en-IN"/>
              <a:t>Sub points show up later with arrow </a:t>
            </a:r>
          </a:p>
          <a:p>
            <a:r>
              <a:rPr lang="en-IN"/>
              <a:t>Create GPM with current hardware </a:t>
            </a:r>
          </a:p>
          <a:p>
            <a:r>
              <a:rPr lang="en-IN"/>
              <a:t>IDEA slide </a:t>
            </a:r>
          </a:p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BB225C-EF73-4F18-8E11-CA5282D1FBE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9399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335C-964B-42A1-9539-5855DD593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D6D02-96D0-4B3C-A1F3-17A94B43D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DCB5E-DBE6-4ABA-8C1E-0DDE1386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3E6F9-BA5E-4A2B-9F6D-AD8B9037C19D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FDB57-CE62-44D9-A5A7-B55DFF4A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CE7C5-D467-4E50-B11B-34143C3E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456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B589-774F-44E5-BAC0-81E3B40D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D6A7C-59C0-470E-883E-A1614348C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F4291-3CB1-4988-91F0-4AE78770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6B6FE-326F-4C03-AF98-F1F94BD8C8EE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9851C-EAAD-41C1-8AE2-9C1B99E4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FC25E-56AC-43E9-89FF-D5FDE8CC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0AE56-0A2B-401F-806C-157488690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B6784-148B-47D0-922F-098355BF0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0D1CA-B0E7-44D8-8A37-D4066ACB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C1B5F-288D-4F07-8CE7-2DF9E22E736F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51927-4E08-4536-9170-2A6D5FF7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CB515-899B-4B72-B877-653021A3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7937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7335C-964B-42A1-9539-5855DD5934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0D6D02-96D0-4B3C-A1F3-17A94B43D6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DCB5E-DBE6-4ABA-8C1E-0DDE1386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A5A97-47C5-4598-ADE9-01D9BEA64D8C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FDB57-CE62-44D9-A5A7-B55DFF4A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CE7C5-D467-4E50-B11B-34143C3E5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19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7AB4-8EBC-43E6-9D69-CD2DA1C8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A2517-FCB4-4D88-80FC-438B5D87C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00346-3D9D-4AF9-A052-2414BBEF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BC9D4-E854-4D3A-9DB3-81D4016EEB5B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ACC4A-E4BD-461A-8291-C1DB0085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F05F2-113C-4AEF-996E-1CD11623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405533"/>
            <a:ext cx="2743200" cy="365125"/>
          </a:xfrm>
        </p:spPr>
        <p:txBody>
          <a:bodyPr/>
          <a:lstStyle/>
          <a:p>
            <a:fld id="{54A9233F-6CA2-476F-8FB8-EFB5D52F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209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FA4B-353A-462B-98C9-F553526B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C630B-6073-4410-BF35-FF06B98B1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0B54-0049-48AF-B2F6-BE6A9DF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B9C6-B700-484F-BCC5-8708CAA08BF1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D132F-7EEC-45D7-9EE7-5F6DEA7A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29DAE-BDAA-44EF-8623-5542AA28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4822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B52A-53E8-4E45-A103-A816993A6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0088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4E8BD-8F05-42A9-904B-87B374EB7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00088"/>
                </a:solidFill>
              </a:defRPr>
            </a:lvl1pPr>
            <a:lvl2pPr>
              <a:defRPr>
                <a:solidFill>
                  <a:srgbClr val="000088"/>
                </a:solidFill>
              </a:defRPr>
            </a:lvl2pPr>
            <a:lvl3pPr>
              <a:defRPr>
                <a:solidFill>
                  <a:srgbClr val="000088"/>
                </a:solidFill>
              </a:defRPr>
            </a:lvl3pPr>
            <a:lvl4pPr>
              <a:defRPr>
                <a:solidFill>
                  <a:srgbClr val="000088"/>
                </a:solidFill>
              </a:defRPr>
            </a:lvl4pPr>
            <a:lvl5pPr>
              <a:defRPr>
                <a:solidFill>
                  <a:srgbClr val="00008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C9446-6984-44D3-8DBA-27EACD932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00088"/>
                </a:solidFill>
              </a:defRPr>
            </a:lvl1pPr>
            <a:lvl2pPr>
              <a:defRPr>
                <a:solidFill>
                  <a:srgbClr val="000088"/>
                </a:solidFill>
              </a:defRPr>
            </a:lvl2pPr>
            <a:lvl3pPr>
              <a:defRPr>
                <a:solidFill>
                  <a:srgbClr val="000088"/>
                </a:solidFill>
              </a:defRPr>
            </a:lvl3pPr>
            <a:lvl4pPr>
              <a:defRPr>
                <a:solidFill>
                  <a:srgbClr val="000088"/>
                </a:solidFill>
              </a:defRPr>
            </a:lvl4pPr>
            <a:lvl5pPr>
              <a:defRPr>
                <a:solidFill>
                  <a:srgbClr val="00008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76D24-5A59-4350-B074-E6D7C047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88D4D-92B4-41DE-9081-99FAB4D8B5F4}" type="datetime1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1B8EC-B7CF-494B-B6F7-40F60232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FF5D9-7242-4161-81AD-F2379647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271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FF80-AB04-4B7D-B528-34C5A928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C13D8-F030-4274-A8D2-8B0291A60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CF5CC-5813-484A-AE03-68D6249CB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D17F2-315F-48F7-97B1-195D2B949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68551-20E5-4673-BB75-E0BFE281E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11514-DA1B-411A-B6FF-30BCF4EA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8DEE4-097F-4033-9486-D46B4699BF41}" type="datetime1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B893A-4E10-4F15-B4AF-E32647C1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83170-5873-4B9E-A738-030557B8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44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AFCF-C156-42B5-9129-0830FFBE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29CFF-7FE6-4D00-85A8-FECA22DC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E11D2-7C60-47B1-9135-796027B4D8C1}" type="datetime1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D4379-90B3-4B7B-8536-346ADD5E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19D5B-E54D-42C2-B3EF-CB2CE7F7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032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16EB3-2F16-4898-985A-87957FB8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ABE13-E1A4-4249-A5DB-D08AE8AEA7BF}" type="datetime1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A9FD2-5377-4C32-B77B-D43A5DC1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733B9-9507-42E1-95E2-A53FDB7B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02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9081-5F67-4E45-9429-325DE738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E0619-A4C3-41A5-A4B5-A317638E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51671-B1C6-4CA6-BA60-EA31168B7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33B8C-14E6-45D3-B5B0-C463A2F07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611C-BC8A-4547-AFA4-68EE22183DA1}" type="datetime1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DE750-7957-4CC9-B989-549548A5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F2926-DFDB-4B05-8BC0-9F2B2196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7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A7AB4-8EBC-43E6-9D69-CD2DA1C8D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A2517-FCB4-4D88-80FC-438B5D87C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00346-3D9D-4AF9-A052-2414BBEF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52D9C-1A5B-40F7-B4DE-4F7D83CFF1A3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ACC4A-E4BD-461A-8291-C1DB00859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F05F2-113C-4AEF-996E-1CD11623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405533"/>
            <a:ext cx="2743200" cy="365125"/>
          </a:xfrm>
        </p:spPr>
        <p:txBody>
          <a:bodyPr/>
          <a:lstStyle/>
          <a:p>
            <a:fld id="{54A9233F-6CA2-476F-8FB8-EFB5D52F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742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5DF6-7061-4A64-A8DF-D6C8647C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9F466-A348-454E-99BF-8483E0289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0EC92-A0BD-431E-A1A8-FFE38E997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137E-02C5-4EBD-9D1A-54F018C1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D0DF3-2B49-4034-9AA6-7BBBB54A226E}" type="datetime1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C1C9-C5AA-441F-A7B9-D550178F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C116C-5840-46EC-98A5-E2DD754C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78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CB589-774F-44E5-BAC0-81E3B40D5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D6A7C-59C0-470E-883E-A1614348C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F4291-3CB1-4988-91F0-4AE78770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994D6-7C96-4BB8-B1AD-47CEF49BA300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9851C-EAAD-41C1-8AE2-9C1B99E40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FC25E-56AC-43E9-89FF-D5FDE8CC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5871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90AE56-0A2B-401F-806C-157488690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B6784-148B-47D0-922F-098355BF0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0D1CA-B0E7-44D8-8A37-D4066ACBB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C97D-3CCF-4ED2-A617-46A078325680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51927-4E08-4536-9170-2A6D5FF75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CB515-899B-4B72-B877-653021A34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33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0FA4B-353A-462B-98C9-F553526BB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C630B-6073-4410-BF35-FF06B98B1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70B54-0049-48AF-B2F6-BE6A9DF75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6B0D-B0A9-44BB-85AD-795E0CE32CA5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D132F-7EEC-45D7-9EE7-5F6DEA7A9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29DAE-BDAA-44EF-8623-5542AA28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88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DB52A-53E8-4E45-A103-A816993A6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rgbClr val="000088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4E8BD-8F05-42A9-904B-87B374EB77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00088"/>
                </a:solidFill>
              </a:defRPr>
            </a:lvl1pPr>
            <a:lvl2pPr>
              <a:defRPr>
                <a:solidFill>
                  <a:srgbClr val="000088"/>
                </a:solidFill>
              </a:defRPr>
            </a:lvl2pPr>
            <a:lvl3pPr>
              <a:defRPr>
                <a:solidFill>
                  <a:srgbClr val="000088"/>
                </a:solidFill>
              </a:defRPr>
            </a:lvl3pPr>
            <a:lvl4pPr>
              <a:defRPr>
                <a:solidFill>
                  <a:srgbClr val="000088"/>
                </a:solidFill>
              </a:defRPr>
            </a:lvl4pPr>
            <a:lvl5pPr>
              <a:defRPr>
                <a:solidFill>
                  <a:srgbClr val="00008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C9446-6984-44D3-8DBA-27EACD932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rgbClr val="000088"/>
                </a:solidFill>
              </a:defRPr>
            </a:lvl1pPr>
            <a:lvl2pPr>
              <a:defRPr>
                <a:solidFill>
                  <a:srgbClr val="000088"/>
                </a:solidFill>
              </a:defRPr>
            </a:lvl2pPr>
            <a:lvl3pPr>
              <a:defRPr>
                <a:solidFill>
                  <a:srgbClr val="000088"/>
                </a:solidFill>
              </a:defRPr>
            </a:lvl3pPr>
            <a:lvl4pPr>
              <a:defRPr>
                <a:solidFill>
                  <a:srgbClr val="000088"/>
                </a:solidFill>
              </a:defRPr>
            </a:lvl4pPr>
            <a:lvl5pPr>
              <a:defRPr>
                <a:solidFill>
                  <a:srgbClr val="000088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76D24-5A59-4350-B074-E6D7C0471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614E-B6C5-4E7E-B0E7-1C9EF88F1155}" type="datetime1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1B8EC-B7CF-494B-B6F7-40F60232F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FF5D9-7242-4161-81AD-F2379647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86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DFF80-AB04-4B7D-B528-34C5A928D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C13D8-F030-4274-A8D2-8B0291A60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CF5CC-5813-484A-AE03-68D6249CB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D17F2-315F-48F7-97B1-195D2B949F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468551-20E5-4673-BB75-E0BFE281E2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D11514-DA1B-411A-B6FF-30BCF4EA7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733DA-1E25-4D9E-885F-9C00C815E68F}" type="datetime1">
              <a:rPr lang="en-US" smtClean="0"/>
              <a:t>3/31/2022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B893A-4E10-4F15-B4AF-E32647C1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883170-5873-4B9E-A738-030557B8A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3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7AFCF-C156-42B5-9129-0830FFBE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429CFF-7FE6-4D00-85A8-FECA22DC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F824F-26DB-4CED-87EC-14D76D38D42F}" type="datetime1">
              <a:rPr lang="en-US" smtClean="0"/>
              <a:t>3/31/2022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D4379-90B3-4B7B-8536-346ADD5E9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019D5B-E54D-42C2-B3EF-CB2CE7F7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511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016EB3-2F16-4898-985A-87957FB8A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C52D8-A209-4E2C-8A4D-0ACBC6144A92}" type="datetime1">
              <a:rPr lang="en-US" smtClean="0"/>
              <a:t>3/31/2022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A9FD2-5377-4C32-B77B-D43A5DC18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733B9-9507-42E1-95E2-A53FDB7B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00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E9081-5F67-4E45-9429-325DE7385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E0619-A4C3-41A5-A4B5-A317638E8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151671-B1C6-4CA6-BA60-EA31168B7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33B8C-14E6-45D3-B5B0-C463A2F07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7A17D-5245-4437-A3DA-17CA8C31CFF7}" type="datetime1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DE750-7957-4CC9-B989-549548A59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8F2926-DFDB-4B05-8BC0-9F2B2196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56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95DF6-7061-4A64-A8DF-D6C8647C6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A9F466-A348-454E-99BF-8483E0289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0EC92-A0BD-431E-A1A8-FFE38E997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137E-02C5-4EBD-9D1A-54F018C1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B1831-9201-49CE-B152-2627361BFC82}" type="datetime1">
              <a:rPr lang="en-US" smtClean="0"/>
              <a:t>3/31/2022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CC1C9-C5AA-441F-A7B9-D550178FD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C116C-5840-46EC-98A5-E2DD754C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6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795BF2-0BD8-4DED-8762-EAB5BA0F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0B9E1-4864-4A05-BEBD-59E5D84A4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DECA7-4AE6-496A-B14C-2227233F1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83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5F091-76F9-4FAD-A5F9-AA97B48903A0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EB8B-D532-49A9-9BA1-A8B22C9DC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0C683-766F-4DC4-BE86-BDBA7E664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135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0088"/>
                </a:solidFill>
              </a:defRPr>
            </a:lvl1pPr>
          </a:lstStyle>
          <a:p>
            <a:fld id="{54A9233F-6CA2-476F-8FB8-EFB5D52F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39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0088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008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008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008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8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8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795BF2-0BD8-4DED-8762-EAB5BA0F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0B9E1-4864-4A05-BEBD-59E5D84A4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DECA7-4AE6-496A-B14C-2227233F16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83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26DA5-C5C0-46C0-BDA2-B87C1D57E251}" type="datetime1">
              <a:rPr lang="en-US" smtClean="0"/>
              <a:t>3/31/2022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EB8B-D532-49A9-9BA1-A8B22C9DC3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0C683-766F-4DC4-BE86-BDBA7E664D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4135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rgbClr val="000088"/>
                </a:solidFill>
              </a:defRPr>
            </a:lvl1pPr>
          </a:lstStyle>
          <a:p>
            <a:fld id="{54A9233F-6CA2-476F-8FB8-EFB5D52F48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594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rgbClr val="000088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0088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0088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0088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88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0088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sl.csa.iisc.ac.i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9.jpeg"/><Relationship Id="rId5" Type="http://schemas.openxmlformats.org/officeDocument/2006/relationships/image" Target="../media/image10.jpeg"/><Relationship Id="rId4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image" Target="../media/image13.pn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chart" Target="../charts/char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4" Type="http://schemas.openxmlformats.org/officeDocument/2006/relationships/chart" Target="../charts/char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sl-iisc/GPM-ASPLOS22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9.jpe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45E5-658E-42D9-9CFB-365BBF87A3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400">
                <a:latin typeface="Verdana"/>
                <a:ea typeface="Verdana"/>
              </a:rPr>
              <a:t>GPM: Leveraging Persistent Memory from a GPU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BAA54-7642-4E6F-943E-19FB1DF1B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Shweta Pandey*, </a:t>
            </a:r>
            <a:r>
              <a:rPr lang="en-IN" u="sng" dirty="0"/>
              <a:t>Aditya K Kamath</a:t>
            </a:r>
            <a:r>
              <a:rPr lang="en-IN" dirty="0"/>
              <a:t>*, </a:t>
            </a:r>
            <a:r>
              <a:rPr lang="en-IN" dirty="0" err="1"/>
              <a:t>Arkaprava</a:t>
            </a:r>
            <a:r>
              <a:rPr lang="en-IN" dirty="0"/>
              <a:t> </a:t>
            </a:r>
            <a:r>
              <a:rPr lang="en-IN" dirty="0" err="1"/>
              <a:t>Basu</a:t>
            </a:r>
            <a:r>
              <a:rPr lang="en-IN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679F67-3305-45C6-8DF0-5C5A0151FA52}"/>
              </a:ext>
            </a:extLst>
          </p:cNvPr>
          <p:cNvSpPr txBox="1"/>
          <p:nvPr/>
        </p:nvSpPr>
        <p:spPr>
          <a:xfrm>
            <a:off x="3966899" y="4429184"/>
            <a:ext cx="4135582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IN" sz="2800" b="1">
                <a:hlinkClick r:id="rId3"/>
              </a:rPr>
              <a:t>https://csl.csa.iisc.ac.in/</a:t>
            </a:r>
            <a:r>
              <a:rPr lang="en-IN" sz="2800" b="1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751A3F-D4C1-4F47-BA34-9899EC4D3811}"/>
              </a:ext>
            </a:extLst>
          </p:cNvPr>
          <p:cNvSpPr txBox="1"/>
          <p:nvPr/>
        </p:nvSpPr>
        <p:spPr>
          <a:xfrm>
            <a:off x="8637886" y="6065242"/>
            <a:ext cx="355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000088"/>
                </a:solidFill>
              </a:rPr>
              <a:t>* Both authors contributed equally </a:t>
            </a:r>
          </a:p>
        </p:txBody>
      </p:sp>
    </p:spTree>
    <p:extLst>
      <p:ext uri="{BB962C8B-B14F-4D97-AF65-F5344CB8AC3E}">
        <p14:creationId xmlns:p14="http://schemas.microsoft.com/office/powerpoint/2010/main" val="42776911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D554-F72F-4D41-925B-0BD3FB35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cs typeface="Calibri"/>
              </a:rPr>
              <a:t>G</a:t>
            </a:r>
            <a:r>
              <a:rPr lang="en-IN">
                <a:cs typeface="Calibri"/>
              </a:rPr>
              <a:t>PU with </a:t>
            </a:r>
            <a:r>
              <a:rPr lang="en-IN" u="sng">
                <a:cs typeface="Calibri"/>
              </a:rPr>
              <a:t>P</a:t>
            </a:r>
            <a:r>
              <a:rPr lang="en-IN">
                <a:cs typeface="Calibri"/>
              </a:rPr>
              <a:t>ersistent </a:t>
            </a:r>
            <a:r>
              <a:rPr lang="en-IN" u="sng">
                <a:cs typeface="Calibri"/>
              </a:rPr>
              <a:t>M</a:t>
            </a:r>
            <a:r>
              <a:rPr lang="en-IN">
                <a:cs typeface="Calibri"/>
              </a:rPr>
              <a:t>emory: GPM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B58C1-3019-4E6B-87BC-FD43F6B5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9027" y="1825625"/>
            <a:ext cx="978477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>
                <a:cs typeface="Calibri"/>
              </a:rPr>
              <a:t>Create GPM </a:t>
            </a:r>
            <a:r>
              <a:rPr lang="en-IN" u="sng">
                <a:cs typeface="Calibri"/>
              </a:rPr>
              <a:t>with current hardware</a:t>
            </a:r>
          </a:p>
          <a:p>
            <a:pPr lvl="1"/>
            <a:endParaRPr lang="en-IN">
              <a:cs typeface="Calibri"/>
            </a:endParaRPr>
          </a:p>
          <a:p>
            <a:pPr marL="0" indent="0">
              <a:buNone/>
            </a:pPr>
            <a:r>
              <a:rPr lang="en-IN">
                <a:cs typeface="Calibri"/>
              </a:rPr>
              <a:t>Use cases for GPM: </a:t>
            </a:r>
            <a:r>
              <a:rPr lang="en-IN" err="1">
                <a:cs typeface="Calibri"/>
              </a:rPr>
              <a:t>GPMBench</a:t>
            </a:r>
            <a:br>
              <a:rPr lang="en-IN">
                <a:cs typeface="Calibri"/>
              </a:rPr>
            </a:br>
            <a:endParaRPr lang="en-IN">
              <a:cs typeface="Calibri"/>
            </a:endParaRPr>
          </a:p>
          <a:p>
            <a:pPr marL="0" indent="0">
              <a:buNone/>
            </a:pPr>
            <a:r>
              <a:rPr lang="en-IN">
                <a:cs typeface="Calibri"/>
              </a:rPr>
              <a:t>Runtime library for GPM: </a:t>
            </a:r>
            <a:r>
              <a:rPr lang="en-IN" err="1">
                <a:cs typeface="Calibri"/>
              </a:rPr>
              <a:t>LibGPM</a:t>
            </a:r>
            <a:endParaRPr lang="en-IN">
              <a:cs typeface="Calibri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8D6DB34-F0A0-4D9A-878E-EC80D9F9E4F2}"/>
              </a:ext>
            </a:extLst>
          </p:cNvPr>
          <p:cNvSpPr/>
          <p:nvPr/>
        </p:nvSpPr>
        <p:spPr>
          <a:xfrm rot="16200000">
            <a:off x="168620" y="1657004"/>
            <a:ext cx="393540" cy="730780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E2733-9BAA-4F27-8827-AAF5C817F3C4}"/>
              </a:ext>
            </a:extLst>
          </p:cNvPr>
          <p:cNvSpPr/>
          <p:nvPr/>
        </p:nvSpPr>
        <p:spPr>
          <a:xfrm>
            <a:off x="946426" y="1773013"/>
            <a:ext cx="514326" cy="49876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D80D2A-64F1-4834-84EF-8507E152C422}"/>
              </a:ext>
            </a:extLst>
          </p:cNvPr>
          <p:cNvSpPr/>
          <p:nvPr/>
        </p:nvSpPr>
        <p:spPr>
          <a:xfrm>
            <a:off x="946426" y="2684199"/>
            <a:ext cx="514326" cy="49876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0589AE-BF9E-4D6D-B265-62ADA4EC620C}"/>
              </a:ext>
            </a:extLst>
          </p:cNvPr>
          <p:cNvSpPr/>
          <p:nvPr/>
        </p:nvSpPr>
        <p:spPr>
          <a:xfrm>
            <a:off x="946426" y="3595385"/>
            <a:ext cx="514326" cy="49876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8" name="Picture 6" descr="✓ Hand drawn golden paint splatter set. Gold ink drip stamp. Liquid  graffiti drops. Vector isolated illustration. Stock Photos">
            <a:extLst>
              <a:ext uri="{FF2B5EF4-FFF2-40B4-BE49-F238E27FC236}">
                <a16:creationId xmlns:a16="http://schemas.microsoft.com/office/drawing/2014/main" id="{100DE4F4-04F5-4C54-B595-544BE9F67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125" y="2086824"/>
            <a:ext cx="1693511" cy="16935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EAB4C3FF-E83E-47C2-853A-8D7DA98BA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405533"/>
            <a:ext cx="2743200" cy="365125"/>
          </a:xfrm>
        </p:spPr>
        <p:txBody>
          <a:bodyPr/>
          <a:lstStyle/>
          <a:p>
            <a:fld id="{54A9233F-6CA2-476F-8FB8-EFB5D52F48CF}" type="slidenum">
              <a:rPr lang="en-US" smtClean="0"/>
              <a:t>10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833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6" grpId="1" animBg="1"/>
      <p:bldP spid="7" grpId="0" animBg="1"/>
      <p:bldP spid="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C8B43-F390-4626-9041-6923766F5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GPM system model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060BF-ADF9-4D9C-AC78-E4B6670A6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11</a:t>
            </a:fld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D12998-A345-4DBF-8E99-9C89A7F5C9AD}"/>
              </a:ext>
            </a:extLst>
          </p:cNvPr>
          <p:cNvGrpSpPr/>
          <p:nvPr/>
        </p:nvGrpSpPr>
        <p:grpSpPr>
          <a:xfrm>
            <a:off x="1261876" y="2425482"/>
            <a:ext cx="8667169" cy="3011558"/>
            <a:chOff x="1261876" y="2425482"/>
            <a:chExt cx="8667169" cy="3011558"/>
          </a:xfrm>
        </p:grpSpPr>
        <p:pic>
          <p:nvPicPr>
            <p:cNvPr id="5" name="Picture 2" descr="Buy NVIDIA Graphics Cards | NVIDIA Store">
              <a:extLst>
                <a:ext uri="{FF2B5EF4-FFF2-40B4-BE49-F238E27FC236}">
                  <a16:creationId xmlns:a16="http://schemas.microsoft.com/office/drawing/2014/main" id="{1538EBFA-AF16-4DAD-8C8D-9B834AA3368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344" t="17769" r="9601" b="10823"/>
            <a:stretch/>
          </p:blipFill>
          <p:spPr bwMode="auto">
            <a:xfrm>
              <a:off x="7026562" y="2425482"/>
              <a:ext cx="2902483" cy="13424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0220FD0-D528-4019-87F0-B7CA925ECFD9}"/>
                </a:ext>
              </a:extLst>
            </p:cNvPr>
            <p:cNvCxnSpPr>
              <a:cxnSpLocks/>
            </p:cNvCxnSpPr>
            <p:nvPr/>
          </p:nvCxnSpPr>
          <p:spPr>
            <a:xfrm>
              <a:off x="4950372" y="3134439"/>
              <a:ext cx="1728220" cy="10510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4315567-899D-4246-8CF2-8FE077130A5E}"/>
                </a:ext>
              </a:extLst>
            </p:cNvPr>
            <p:cNvSpPr txBox="1"/>
            <p:nvPr/>
          </p:nvSpPr>
          <p:spPr>
            <a:xfrm>
              <a:off x="5610600" y="2715262"/>
              <a:ext cx="6559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 b="1">
                  <a:solidFill>
                    <a:schemeClr val="accent1">
                      <a:lumMod val="50000"/>
                    </a:schemeClr>
                  </a:solidFill>
                </a:rPr>
                <a:t>PCIe</a:t>
              </a:r>
            </a:p>
          </p:txBody>
        </p:sp>
        <p:pic>
          <p:nvPicPr>
            <p:cNvPr id="8" name="Picture 4" descr="Intel Xeon Platinum 8380 2.30GHz Fourty Core Processor, 40C/80T, 11.2GT/s,  60M Cache, Turbo, HT (270W) DDR4-3200 | Dell India">
              <a:extLst>
                <a:ext uri="{FF2B5EF4-FFF2-40B4-BE49-F238E27FC236}">
                  <a16:creationId xmlns:a16="http://schemas.microsoft.com/office/drawing/2014/main" id="{3A276E1B-F2D7-4B50-8216-5BC279F1BA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11" t="19454" r="22970" b="22984"/>
            <a:stretch/>
          </p:blipFill>
          <p:spPr bwMode="auto">
            <a:xfrm>
              <a:off x="3122823" y="2425482"/>
              <a:ext cx="1193259" cy="12457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5A299AA-3BDF-46C7-BCA4-DD243B7BF3E4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3719453" y="3671249"/>
              <a:ext cx="1721" cy="372759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5ADAE8C-3D0F-48AB-8292-F04FB4957D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2876" y="4049682"/>
              <a:ext cx="0" cy="574121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97B7A60-95B7-46EC-B4B2-0BDB942456C5}"/>
                </a:ext>
              </a:extLst>
            </p:cNvPr>
            <p:cNvCxnSpPr>
              <a:cxnSpLocks/>
            </p:cNvCxnSpPr>
            <p:nvPr/>
          </p:nvCxnSpPr>
          <p:spPr>
            <a:xfrm>
              <a:off x="5091516" y="4020895"/>
              <a:ext cx="0" cy="627712"/>
            </a:xfrm>
            <a:prstGeom prst="straightConnector1">
              <a:avLst/>
            </a:prstGeom>
            <a:ln w="28575">
              <a:solidFill>
                <a:schemeClr val="accent1">
                  <a:lumMod val="5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73FC491-7F7E-4873-B154-4B51437BFB27}"/>
                </a:ext>
              </a:extLst>
            </p:cNvPr>
            <p:cNvCxnSpPr/>
            <p:nvPr/>
          </p:nvCxnSpPr>
          <p:spPr>
            <a:xfrm>
              <a:off x="2232485" y="4055182"/>
              <a:ext cx="2870965" cy="0"/>
            </a:xfrm>
            <a:prstGeom prst="line">
              <a:avLst/>
            </a:prstGeom>
            <a:ln w="285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DF09731-8696-4615-A095-9591B941D2DB}"/>
                </a:ext>
              </a:extLst>
            </p:cNvPr>
            <p:cNvSpPr txBox="1"/>
            <p:nvPr/>
          </p:nvSpPr>
          <p:spPr>
            <a:xfrm>
              <a:off x="5151896" y="4120816"/>
              <a:ext cx="800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err="1"/>
                <a:t>PMem</a:t>
              </a:r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1F51A1-020B-4281-8189-F30AF75C1637}"/>
                </a:ext>
              </a:extLst>
            </p:cNvPr>
            <p:cNvSpPr txBox="1"/>
            <p:nvPr/>
          </p:nvSpPr>
          <p:spPr>
            <a:xfrm>
              <a:off x="1327165" y="4149603"/>
              <a:ext cx="782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/>
                <a:t>DRAM</a:t>
              </a:r>
            </a:p>
          </p:txBody>
        </p:sp>
        <p:pic>
          <p:nvPicPr>
            <p:cNvPr id="17" name="Picture 2" descr="Intel Optane Persistent Memory 200 Series - DDR-T - Module - NMB1XXD256GPSU4">
              <a:extLst>
                <a:ext uri="{FF2B5EF4-FFF2-40B4-BE49-F238E27FC236}">
                  <a16:creationId xmlns:a16="http://schemas.microsoft.com/office/drawing/2014/main" id="{2DA8B61F-773A-4BF1-8FAE-8F3ED4A3AD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9" t="34697" r="4469" b="35390"/>
            <a:stretch/>
          </p:blipFill>
          <p:spPr bwMode="auto">
            <a:xfrm>
              <a:off x="4109982" y="4648607"/>
              <a:ext cx="1963068" cy="483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ntel Optane Persistent Memory 200 Series - DDR-T - Module - NMB1XXD256GPSU4">
              <a:extLst>
                <a:ext uri="{FF2B5EF4-FFF2-40B4-BE49-F238E27FC236}">
                  <a16:creationId xmlns:a16="http://schemas.microsoft.com/office/drawing/2014/main" id="{D8B134BE-F616-4708-BD3F-F23148B335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9" t="34697" r="4469" b="35390"/>
            <a:stretch/>
          </p:blipFill>
          <p:spPr bwMode="auto">
            <a:xfrm>
              <a:off x="4262382" y="4801007"/>
              <a:ext cx="1963068" cy="483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Intel Optane Persistent Memory 200 Series - DDR-T - Module - NMB1XXD256GPSU4">
              <a:extLst>
                <a:ext uri="{FF2B5EF4-FFF2-40B4-BE49-F238E27FC236}">
                  <a16:creationId xmlns:a16="http://schemas.microsoft.com/office/drawing/2014/main" id="{66B44E11-D534-4A62-807E-67B26F441A2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69" t="34697" r="4469" b="35390"/>
            <a:stretch/>
          </p:blipFill>
          <p:spPr bwMode="auto">
            <a:xfrm>
              <a:off x="4414782" y="4953407"/>
              <a:ext cx="1963068" cy="4836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DRAM DDR4 DIMM - GOODRAM">
              <a:extLst>
                <a:ext uri="{FF2B5EF4-FFF2-40B4-BE49-F238E27FC236}">
                  <a16:creationId xmlns:a16="http://schemas.microsoft.com/office/drawing/2014/main" id="{84B48788-877B-4748-BEED-FDD3BAA62A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98" t="33033" r="18523" b="36506"/>
            <a:stretch/>
          </p:blipFill>
          <p:spPr bwMode="auto">
            <a:xfrm>
              <a:off x="1261876" y="4648607"/>
              <a:ext cx="1962000" cy="472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2" descr="DRAM DDR4 DIMM - GOODRAM">
              <a:extLst>
                <a:ext uri="{FF2B5EF4-FFF2-40B4-BE49-F238E27FC236}">
                  <a16:creationId xmlns:a16="http://schemas.microsoft.com/office/drawing/2014/main" id="{0C229A1C-A77F-41FC-96E3-A8E961E6982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98" t="33033" r="18523" b="36506"/>
            <a:stretch/>
          </p:blipFill>
          <p:spPr bwMode="auto">
            <a:xfrm>
              <a:off x="1473713" y="4785884"/>
              <a:ext cx="1962000" cy="472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" descr="DRAM DDR4 DIMM - GOODRAM">
              <a:extLst>
                <a:ext uri="{FF2B5EF4-FFF2-40B4-BE49-F238E27FC236}">
                  <a16:creationId xmlns:a16="http://schemas.microsoft.com/office/drawing/2014/main" id="{06DF8DA5-8E85-418B-AA62-3160037A427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98" t="33033" r="18523" b="36506"/>
            <a:stretch/>
          </p:blipFill>
          <p:spPr bwMode="auto">
            <a:xfrm>
              <a:off x="1667123" y="4953712"/>
              <a:ext cx="1962000" cy="4729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CE5708D-F1D1-49F7-A89D-E1D2E22B69CF}"/>
              </a:ext>
            </a:extLst>
          </p:cNvPr>
          <p:cNvGrpSpPr/>
          <p:nvPr/>
        </p:nvGrpSpPr>
        <p:grpSpPr>
          <a:xfrm>
            <a:off x="1968270" y="1588533"/>
            <a:ext cx="6447692" cy="3838111"/>
            <a:chOff x="3157050" y="1617470"/>
            <a:chExt cx="6447692" cy="3838111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EEFC140A-1E0B-4805-8471-379496D243B4}"/>
                </a:ext>
              </a:extLst>
            </p:cNvPr>
            <p:cNvSpPr/>
            <p:nvPr/>
          </p:nvSpPr>
          <p:spPr>
            <a:xfrm>
              <a:off x="3157050" y="2091799"/>
              <a:ext cx="2816104" cy="2682810"/>
            </a:xfrm>
            <a:prstGeom prst="roundRect">
              <a:avLst>
                <a:gd name="adj" fmla="val 470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D417896C-7B76-40DB-A30B-0A05758F5ECB}"/>
                </a:ext>
              </a:extLst>
            </p:cNvPr>
            <p:cNvSpPr/>
            <p:nvPr/>
          </p:nvSpPr>
          <p:spPr>
            <a:xfrm>
              <a:off x="6788638" y="2106860"/>
              <a:ext cx="2816104" cy="2682810"/>
            </a:xfrm>
            <a:prstGeom prst="roundRect">
              <a:avLst>
                <a:gd name="adj" fmla="val 4702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84C908D-F753-4719-9DEB-F6EEA0215CAE}"/>
                </a:ext>
              </a:extLst>
            </p:cNvPr>
            <p:cNvSpPr/>
            <p:nvPr/>
          </p:nvSpPr>
          <p:spPr>
            <a:xfrm>
              <a:off x="7426251" y="2212603"/>
              <a:ext cx="982494" cy="504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>
                  <a:solidFill>
                    <a:schemeClr val="tx1"/>
                  </a:solidFill>
                </a:rPr>
                <a:t>SM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724881C-50E9-4B88-A6B1-10AF4BA4E259}"/>
                </a:ext>
              </a:extLst>
            </p:cNvPr>
            <p:cNvSpPr/>
            <p:nvPr/>
          </p:nvSpPr>
          <p:spPr>
            <a:xfrm>
              <a:off x="7499192" y="2274178"/>
              <a:ext cx="982494" cy="504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>
                  <a:solidFill>
                    <a:schemeClr val="tx1"/>
                  </a:solidFill>
                </a:rPr>
                <a:t>SM</a:t>
              </a: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829427D-F4D7-46F2-914C-DBDDAA443169}"/>
                </a:ext>
              </a:extLst>
            </p:cNvPr>
            <p:cNvSpPr/>
            <p:nvPr/>
          </p:nvSpPr>
          <p:spPr>
            <a:xfrm>
              <a:off x="7603156" y="2366790"/>
              <a:ext cx="982494" cy="504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>
                  <a:solidFill>
                    <a:schemeClr val="tx1"/>
                  </a:solidFill>
                </a:rPr>
                <a:t>SM</a:t>
              </a:r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85C8E131-B299-4BCA-A0D8-8BB718BD492C}"/>
                </a:ext>
              </a:extLst>
            </p:cNvPr>
            <p:cNvSpPr/>
            <p:nvPr/>
          </p:nvSpPr>
          <p:spPr>
            <a:xfrm>
              <a:off x="3901250" y="2383936"/>
              <a:ext cx="985735" cy="5040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>
                  <a:solidFill>
                    <a:schemeClr val="tx1"/>
                  </a:solidFill>
                </a:rPr>
                <a:t>Core</a:t>
              </a:r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F788DCF-811F-490A-859F-93DFB18EA15E}"/>
                </a:ext>
              </a:extLst>
            </p:cNvPr>
            <p:cNvSpPr/>
            <p:nvPr/>
          </p:nvSpPr>
          <p:spPr>
            <a:xfrm>
              <a:off x="3797487" y="3319714"/>
              <a:ext cx="1193260" cy="4717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LLC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78C7B5FD-4D32-43E0-AE59-2E3A7B9E5A59}"/>
                </a:ext>
              </a:extLst>
            </p:cNvPr>
            <p:cNvSpPr/>
            <p:nvPr/>
          </p:nvSpPr>
          <p:spPr>
            <a:xfrm>
              <a:off x="3262467" y="4225701"/>
              <a:ext cx="1044000" cy="4717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MC</a:t>
              </a: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71917104-286A-46BB-AAFF-4F7CFB970CEB}"/>
                </a:ext>
              </a:extLst>
            </p:cNvPr>
            <p:cNvSpPr/>
            <p:nvPr/>
          </p:nvSpPr>
          <p:spPr>
            <a:xfrm>
              <a:off x="4501120" y="4225700"/>
              <a:ext cx="1044000" cy="47179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MC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D636579-604B-4268-ABE9-8AF8C9F52F17}"/>
                </a:ext>
              </a:extLst>
            </p:cNvPr>
            <p:cNvSpPr/>
            <p:nvPr/>
          </p:nvSpPr>
          <p:spPr>
            <a:xfrm>
              <a:off x="3262467" y="4983790"/>
              <a:ext cx="1044000" cy="4717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>
                  <a:solidFill>
                    <a:schemeClr val="tx1"/>
                  </a:solidFill>
                </a:rPr>
                <a:t>DRAM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C21D279-0E7E-418B-A753-BEB5BD1CD693}"/>
                </a:ext>
              </a:extLst>
            </p:cNvPr>
            <p:cNvSpPr/>
            <p:nvPr/>
          </p:nvSpPr>
          <p:spPr>
            <a:xfrm>
              <a:off x="4509227" y="4983790"/>
              <a:ext cx="1044000" cy="47179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>
                  <a:solidFill>
                    <a:schemeClr val="bg1"/>
                  </a:solidFill>
                </a:rPr>
                <a:t>NVM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CDF93E4-B29A-4DF5-B1B1-F73EB8692953}"/>
                </a:ext>
              </a:extLst>
            </p:cNvPr>
            <p:cNvCxnSpPr>
              <a:stCxn id="28" idx="2"/>
              <a:endCxn id="29" idx="0"/>
            </p:cNvCxnSpPr>
            <p:nvPr/>
          </p:nvCxnSpPr>
          <p:spPr>
            <a:xfrm flipH="1">
              <a:off x="4394117" y="2887936"/>
              <a:ext cx="1" cy="43177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D43D148-3080-467F-A70F-0AFC18B0EC52}"/>
                </a:ext>
              </a:extLst>
            </p:cNvPr>
            <p:cNvCxnSpPr>
              <a:cxnSpLocks/>
            </p:cNvCxnSpPr>
            <p:nvPr/>
          </p:nvCxnSpPr>
          <p:spPr>
            <a:xfrm>
              <a:off x="3768306" y="4697492"/>
              <a:ext cx="0" cy="27673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1B434B0-1E85-4F99-939D-EA704CCC876B}"/>
                </a:ext>
              </a:extLst>
            </p:cNvPr>
            <p:cNvCxnSpPr>
              <a:cxnSpLocks/>
            </p:cNvCxnSpPr>
            <p:nvPr/>
          </p:nvCxnSpPr>
          <p:spPr>
            <a:xfrm>
              <a:off x="5011825" y="4697491"/>
              <a:ext cx="0" cy="27673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9FDB6E-B95C-43CE-AA39-30C938B6C6BF}"/>
                </a:ext>
              </a:extLst>
            </p:cNvPr>
            <p:cNvCxnSpPr>
              <a:cxnSpLocks/>
            </p:cNvCxnSpPr>
            <p:nvPr/>
          </p:nvCxnSpPr>
          <p:spPr>
            <a:xfrm>
              <a:off x="3739122" y="4011697"/>
              <a:ext cx="1267775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0C5A264-B1E1-4E68-B03C-3181C497CED0}"/>
                </a:ext>
              </a:extLst>
            </p:cNvPr>
            <p:cNvCxnSpPr>
              <a:stCxn id="29" idx="2"/>
            </p:cNvCxnSpPr>
            <p:nvPr/>
          </p:nvCxnSpPr>
          <p:spPr>
            <a:xfrm>
              <a:off x="4394117" y="3791505"/>
              <a:ext cx="0" cy="2201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51746EC-C693-49BE-9512-049E1AE00A2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39122" y="4005508"/>
              <a:ext cx="0" cy="2201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9077356-B9C3-46C7-B890-692F78AA3D4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011825" y="4005508"/>
              <a:ext cx="0" cy="2201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638C554-0519-4D1B-8284-04819451DB1E}"/>
                </a:ext>
              </a:extLst>
            </p:cNvPr>
            <p:cNvSpPr/>
            <p:nvPr/>
          </p:nvSpPr>
          <p:spPr>
            <a:xfrm>
              <a:off x="7212403" y="3207048"/>
              <a:ext cx="1764000" cy="468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Interconnect</a:t>
              </a: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E292CBB5-EEB5-4AC5-9A3A-7E42CF16169E}"/>
                </a:ext>
              </a:extLst>
            </p:cNvPr>
            <p:cNvSpPr/>
            <p:nvPr/>
          </p:nvSpPr>
          <p:spPr>
            <a:xfrm>
              <a:off x="6838439" y="4103918"/>
              <a:ext cx="1152000" cy="6330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L2$ Bank 0 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EF717C8B-4EE0-45B1-9DE2-12DD24DA87ED}"/>
                </a:ext>
              </a:extLst>
            </p:cNvPr>
            <p:cNvSpPr/>
            <p:nvPr/>
          </p:nvSpPr>
          <p:spPr>
            <a:xfrm>
              <a:off x="8408745" y="4103918"/>
              <a:ext cx="1152000" cy="633006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dirty="0">
                  <a:solidFill>
                    <a:schemeClr val="tx1"/>
                  </a:solidFill>
                </a:rPr>
                <a:t>L2$ Bank N 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530D5AA-195B-4B8A-BBB9-4746E8BA0AA6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8094403" y="2868967"/>
              <a:ext cx="0" cy="33808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1D785EA-7997-40CF-AD48-5D7E4E41084B}"/>
                </a:ext>
              </a:extLst>
            </p:cNvPr>
            <p:cNvCxnSpPr>
              <a:cxnSpLocks/>
            </p:cNvCxnSpPr>
            <p:nvPr/>
          </p:nvCxnSpPr>
          <p:spPr>
            <a:xfrm>
              <a:off x="7408279" y="3889915"/>
              <a:ext cx="1576822" cy="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7B93F8E-B460-452A-A9F2-D69BE39E7D0A}"/>
                </a:ext>
              </a:extLst>
            </p:cNvPr>
            <p:cNvCxnSpPr/>
            <p:nvPr/>
          </p:nvCxnSpPr>
          <p:spPr>
            <a:xfrm>
              <a:off x="8126466" y="3670029"/>
              <a:ext cx="0" cy="2201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9229250-CF6F-47CE-AE45-1DB07C1460D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08279" y="3889915"/>
              <a:ext cx="0" cy="22019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EFDDC620-A7FD-406B-B952-2C68C7A75DB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85101" y="3883726"/>
              <a:ext cx="0" cy="22019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B3C34A36-D892-468C-A16C-8C9FB2536CD5}"/>
                </a:ext>
              </a:extLst>
            </p:cNvPr>
            <p:cNvSpPr/>
            <p:nvPr/>
          </p:nvSpPr>
          <p:spPr>
            <a:xfrm>
              <a:off x="6892439" y="4983790"/>
              <a:ext cx="1044000" cy="4717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>
                  <a:solidFill>
                    <a:schemeClr val="tx1"/>
                  </a:solidFill>
                </a:rPr>
                <a:t>GDDR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ABA33CCC-0D9F-4C3F-B2D7-CBD0C6155E9F}"/>
                </a:ext>
              </a:extLst>
            </p:cNvPr>
            <p:cNvSpPr/>
            <p:nvPr/>
          </p:nvSpPr>
          <p:spPr>
            <a:xfrm>
              <a:off x="8462745" y="4983790"/>
              <a:ext cx="1044000" cy="47179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>
                  <a:solidFill>
                    <a:schemeClr val="tx1"/>
                  </a:solidFill>
                </a:rPr>
                <a:t>GDDR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BC28AA2-E5BD-43EE-ACA3-D27DB59EA3E7}"/>
                </a:ext>
              </a:extLst>
            </p:cNvPr>
            <p:cNvCxnSpPr>
              <a:stCxn id="49" idx="0"/>
              <a:endCxn id="42" idx="2"/>
            </p:cNvCxnSpPr>
            <p:nvPr/>
          </p:nvCxnSpPr>
          <p:spPr>
            <a:xfrm flipV="1">
              <a:off x="7414439" y="4736924"/>
              <a:ext cx="0" cy="24686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88D4DC1-87B7-4CD9-A186-255385B1EDA2}"/>
                </a:ext>
              </a:extLst>
            </p:cNvPr>
            <p:cNvCxnSpPr>
              <a:stCxn id="50" idx="0"/>
              <a:endCxn id="43" idx="2"/>
            </p:cNvCxnSpPr>
            <p:nvPr/>
          </p:nvCxnSpPr>
          <p:spPr>
            <a:xfrm flipV="1">
              <a:off x="8984745" y="4736924"/>
              <a:ext cx="0" cy="246866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24CA187-2EF9-4F55-941E-5D7D192AA3E8}"/>
                </a:ext>
              </a:extLst>
            </p:cNvPr>
            <p:cNvSpPr/>
            <p:nvPr/>
          </p:nvSpPr>
          <p:spPr>
            <a:xfrm>
              <a:off x="5077963" y="2801227"/>
              <a:ext cx="808061" cy="6892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>
                  <a:solidFill>
                    <a:schemeClr val="tx1"/>
                  </a:solidFill>
                </a:rPr>
                <a:t>IO </a:t>
              </a:r>
              <a:br>
                <a:rPr lang="en-IN" sz="2400">
                  <a:solidFill>
                    <a:schemeClr val="tx1"/>
                  </a:solidFill>
                </a:rPr>
              </a:br>
              <a:r>
                <a:rPr lang="en-IN" sz="2400">
                  <a:solidFill>
                    <a:schemeClr val="tx1"/>
                  </a:solidFill>
                </a:rPr>
                <a:t>Hub </a:t>
              </a:r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042DF9F-7239-4E4C-886E-2BB099131447}"/>
                </a:ext>
              </a:extLst>
            </p:cNvPr>
            <p:cNvSpPr txBox="1"/>
            <p:nvPr/>
          </p:nvSpPr>
          <p:spPr>
            <a:xfrm>
              <a:off x="4280643" y="1641528"/>
              <a:ext cx="7729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 dirty="0"/>
                <a:t>CPU 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4A54561-095D-4B09-A696-388B195F611C}"/>
                </a:ext>
              </a:extLst>
            </p:cNvPr>
            <p:cNvSpPr txBox="1"/>
            <p:nvPr/>
          </p:nvSpPr>
          <p:spPr>
            <a:xfrm>
              <a:off x="7793321" y="1617470"/>
              <a:ext cx="8034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400"/>
                <a:t>GPU 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3664618-15F1-47ED-B7AC-973260901115}"/>
                </a:ext>
              </a:extLst>
            </p:cNvPr>
            <p:cNvCxnSpPr>
              <a:cxnSpLocks/>
              <a:stCxn id="54" idx="3"/>
              <a:endCxn id="55" idx="1"/>
            </p:cNvCxnSpPr>
            <p:nvPr/>
          </p:nvCxnSpPr>
          <p:spPr>
            <a:xfrm>
              <a:off x="5973154" y="3433204"/>
              <a:ext cx="815484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DDEBF37-8FC8-44AF-8F7B-063B4D3B75C6}"/>
                </a:ext>
              </a:extLst>
            </p:cNvPr>
            <p:cNvSpPr txBox="1"/>
            <p:nvPr/>
          </p:nvSpPr>
          <p:spPr>
            <a:xfrm>
              <a:off x="6085312" y="3048155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000"/>
                <a:t>PCIe</a:t>
              </a:r>
            </a:p>
          </p:txBody>
        </p:sp>
      </p:grpSp>
      <p:sp>
        <p:nvSpPr>
          <p:cNvPr id="60" name="Content Placeholder 4">
            <a:extLst>
              <a:ext uri="{FF2B5EF4-FFF2-40B4-BE49-F238E27FC236}">
                <a16:creationId xmlns:a16="http://schemas.microsoft.com/office/drawing/2014/main" id="{EDB6F6C5-9BDE-4536-AB80-2B62A4270AD8}"/>
              </a:ext>
            </a:extLst>
          </p:cNvPr>
          <p:cNvSpPr txBox="1">
            <a:spLocks/>
          </p:cNvSpPr>
          <p:nvPr/>
        </p:nvSpPr>
        <p:spPr>
          <a:xfrm>
            <a:off x="0" y="5866021"/>
            <a:ext cx="12192000" cy="981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>
                <a:ea typeface="+mn-lt"/>
                <a:cs typeface="+mn-lt"/>
              </a:rPr>
              <a:t>NVM is attached to the CPU, is accessed by GPU through PCIe</a:t>
            </a:r>
            <a:endParaRPr lang="en-IN" dirty="0"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7553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0BC3844E-BA6D-4CCD-96AA-19F147D08AD3}"/>
              </a:ext>
            </a:extLst>
          </p:cNvPr>
          <p:cNvSpPr/>
          <p:nvPr/>
        </p:nvSpPr>
        <p:spPr>
          <a:xfrm>
            <a:off x="5618608" y="2066766"/>
            <a:ext cx="2816104" cy="2682810"/>
          </a:xfrm>
          <a:prstGeom prst="roundRect">
            <a:avLst>
              <a:gd name="adj" fmla="val 470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0C8FA364-5559-48CF-B92D-40FC62960F98}"/>
              </a:ext>
            </a:extLst>
          </p:cNvPr>
          <p:cNvSpPr/>
          <p:nvPr/>
        </p:nvSpPr>
        <p:spPr>
          <a:xfrm>
            <a:off x="1987020" y="2066766"/>
            <a:ext cx="2816104" cy="2682810"/>
          </a:xfrm>
          <a:prstGeom prst="roundRect">
            <a:avLst>
              <a:gd name="adj" fmla="val 470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90FED2C9-05CC-4055-8EF9-E7A218FEE3A6}"/>
              </a:ext>
            </a:extLst>
          </p:cNvPr>
          <p:cNvSpPr/>
          <p:nvPr/>
        </p:nvSpPr>
        <p:spPr>
          <a:xfrm>
            <a:off x="3224087" y="4876098"/>
            <a:ext cx="5277784" cy="648000"/>
          </a:xfrm>
          <a:prstGeom prst="roundRect">
            <a:avLst/>
          </a:prstGeom>
          <a:pattFill prst="ltUpDiag">
            <a:fgClr>
              <a:srgbClr val="0070C0"/>
            </a:fgClr>
            <a:bgClr>
              <a:schemeClr val="bg1"/>
            </a:bgClr>
          </a:patt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675E91-02BC-455E-92E9-BD2645B8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Mapping NVM onto GPU address space</a:t>
            </a: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181812A-D1FA-41F9-A55F-928EFBF4746B}"/>
              </a:ext>
            </a:extLst>
          </p:cNvPr>
          <p:cNvSpPr/>
          <p:nvPr/>
        </p:nvSpPr>
        <p:spPr>
          <a:xfrm>
            <a:off x="6256221" y="2157090"/>
            <a:ext cx="982494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5448D27-3E4F-462E-A2CB-B99C6C78E872}"/>
              </a:ext>
            </a:extLst>
          </p:cNvPr>
          <p:cNvSpPr/>
          <p:nvPr/>
        </p:nvSpPr>
        <p:spPr>
          <a:xfrm>
            <a:off x="6329162" y="2218665"/>
            <a:ext cx="982494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4A61367-8680-4ADA-80D6-F1E0D93B9C14}"/>
              </a:ext>
            </a:extLst>
          </p:cNvPr>
          <p:cNvSpPr/>
          <p:nvPr/>
        </p:nvSpPr>
        <p:spPr>
          <a:xfrm>
            <a:off x="6433126" y="2311277"/>
            <a:ext cx="982494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96A2D56B-6198-461B-9B16-1C1DFA57A217}"/>
              </a:ext>
            </a:extLst>
          </p:cNvPr>
          <p:cNvSpPr/>
          <p:nvPr/>
        </p:nvSpPr>
        <p:spPr>
          <a:xfrm>
            <a:off x="2731220" y="2358903"/>
            <a:ext cx="985735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Core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7374967-E9C3-48C3-87F4-C595CC1FFA72}"/>
              </a:ext>
            </a:extLst>
          </p:cNvPr>
          <p:cNvSpPr/>
          <p:nvPr/>
        </p:nvSpPr>
        <p:spPr>
          <a:xfrm>
            <a:off x="2627457" y="3294681"/>
            <a:ext cx="1193260" cy="47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LLC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2B46430-54E3-45B1-9A96-731F27135958}"/>
              </a:ext>
            </a:extLst>
          </p:cNvPr>
          <p:cNvSpPr/>
          <p:nvPr/>
        </p:nvSpPr>
        <p:spPr>
          <a:xfrm>
            <a:off x="2092437" y="4200668"/>
            <a:ext cx="1044000" cy="471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MC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B98FD50-0B71-4C4E-8ACD-A0AD56E21875}"/>
              </a:ext>
            </a:extLst>
          </p:cNvPr>
          <p:cNvSpPr/>
          <p:nvPr/>
        </p:nvSpPr>
        <p:spPr>
          <a:xfrm>
            <a:off x="3331090" y="4200667"/>
            <a:ext cx="1044000" cy="471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MC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57833E0-C8C7-43FA-B0C7-0DC89D081AEC}"/>
              </a:ext>
            </a:extLst>
          </p:cNvPr>
          <p:cNvSpPr/>
          <p:nvPr/>
        </p:nvSpPr>
        <p:spPr>
          <a:xfrm>
            <a:off x="2092437" y="4958757"/>
            <a:ext cx="1044000" cy="47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E61AA1B-3792-400F-8CBF-42EB0A20FEC5}"/>
              </a:ext>
            </a:extLst>
          </p:cNvPr>
          <p:cNvSpPr/>
          <p:nvPr/>
        </p:nvSpPr>
        <p:spPr>
          <a:xfrm>
            <a:off x="3339197" y="4958757"/>
            <a:ext cx="1044000" cy="4717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bg1"/>
                </a:solidFill>
              </a:rPr>
              <a:t>NVM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9FB375E-50EF-42BC-A983-A92C091E6357}"/>
              </a:ext>
            </a:extLst>
          </p:cNvPr>
          <p:cNvCxnSpPr>
            <a:stCxn id="67" idx="2"/>
            <a:endCxn id="68" idx="0"/>
          </p:cNvCxnSpPr>
          <p:nvPr/>
        </p:nvCxnSpPr>
        <p:spPr>
          <a:xfrm flipH="1">
            <a:off x="3224087" y="2862903"/>
            <a:ext cx="1" cy="4317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D0D213E-1A66-419C-93CB-CFE185A94137}"/>
              </a:ext>
            </a:extLst>
          </p:cNvPr>
          <p:cNvCxnSpPr>
            <a:cxnSpLocks/>
          </p:cNvCxnSpPr>
          <p:nvPr/>
        </p:nvCxnSpPr>
        <p:spPr>
          <a:xfrm>
            <a:off x="2598276" y="4672459"/>
            <a:ext cx="0" cy="27673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31EDF32-C46B-407D-BBB9-17A4552B106D}"/>
              </a:ext>
            </a:extLst>
          </p:cNvPr>
          <p:cNvCxnSpPr>
            <a:cxnSpLocks/>
          </p:cNvCxnSpPr>
          <p:nvPr/>
        </p:nvCxnSpPr>
        <p:spPr>
          <a:xfrm>
            <a:off x="3841795" y="4672458"/>
            <a:ext cx="0" cy="2767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5B22C54-AA27-492B-A8AA-0B03F3F5D252}"/>
              </a:ext>
            </a:extLst>
          </p:cNvPr>
          <p:cNvCxnSpPr>
            <a:cxnSpLocks/>
          </p:cNvCxnSpPr>
          <p:nvPr/>
        </p:nvCxnSpPr>
        <p:spPr>
          <a:xfrm>
            <a:off x="2569092" y="3986664"/>
            <a:ext cx="1267775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4E0A1F4-E10E-4DBC-8483-6A12608C0199}"/>
              </a:ext>
            </a:extLst>
          </p:cNvPr>
          <p:cNvCxnSpPr>
            <a:stCxn id="68" idx="2"/>
          </p:cNvCxnSpPr>
          <p:nvPr/>
        </p:nvCxnSpPr>
        <p:spPr>
          <a:xfrm>
            <a:off x="3224087" y="3766472"/>
            <a:ext cx="0" cy="2201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EACEB43-F932-4458-BF8D-EFE1CF4B31A1}"/>
              </a:ext>
            </a:extLst>
          </p:cNvPr>
          <p:cNvCxnSpPr>
            <a:cxnSpLocks/>
          </p:cNvCxnSpPr>
          <p:nvPr/>
        </p:nvCxnSpPr>
        <p:spPr>
          <a:xfrm flipH="1" flipV="1">
            <a:off x="2569092" y="3980475"/>
            <a:ext cx="0" cy="2201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C984ADA-A5B4-453B-BC6B-C46EDAE87259}"/>
              </a:ext>
            </a:extLst>
          </p:cNvPr>
          <p:cNvCxnSpPr>
            <a:cxnSpLocks/>
          </p:cNvCxnSpPr>
          <p:nvPr/>
        </p:nvCxnSpPr>
        <p:spPr>
          <a:xfrm flipH="1" flipV="1">
            <a:off x="3841795" y="3980475"/>
            <a:ext cx="0" cy="2201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5D74E46-19CC-4418-8884-C9888811B969}"/>
              </a:ext>
            </a:extLst>
          </p:cNvPr>
          <p:cNvSpPr/>
          <p:nvPr/>
        </p:nvSpPr>
        <p:spPr>
          <a:xfrm>
            <a:off x="6042373" y="3151535"/>
            <a:ext cx="1764000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Interconnect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6C902E3-AE3B-47BE-9B14-CA90B2992D57}"/>
              </a:ext>
            </a:extLst>
          </p:cNvPr>
          <p:cNvSpPr/>
          <p:nvPr/>
        </p:nvSpPr>
        <p:spPr>
          <a:xfrm>
            <a:off x="5668409" y="4048405"/>
            <a:ext cx="1152000" cy="633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L2$ Bank 0 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603C112-DBD6-46A2-A74F-9296C5FBA008}"/>
              </a:ext>
            </a:extLst>
          </p:cNvPr>
          <p:cNvSpPr/>
          <p:nvPr/>
        </p:nvSpPr>
        <p:spPr>
          <a:xfrm>
            <a:off x="7238715" y="4048405"/>
            <a:ext cx="1152000" cy="633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L2$ Bank N 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96F84A1-5D7C-4180-94FF-930087601430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6924373" y="2813454"/>
            <a:ext cx="0" cy="33808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7D4FE21-2F06-4622-B87D-8407B8173AD4}"/>
              </a:ext>
            </a:extLst>
          </p:cNvPr>
          <p:cNvCxnSpPr>
            <a:cxnSpLocks/>
          </p:cNvCxnSpPr>
          <p:nvPr/>
        </p:nvCxnSpPr>
        <p:spPr>
          <a:xfrm>
            <a:off x="6238249" y="3834402"/>
            <a:ext cx="157682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CD321C6-499D-4DAE-8D06-B61BDAF3AC07}"/>
              </a:ext>
            </a:extLst>
          </p:cNvPr>
          <p:cNvCxnSpPr/>
          <p:nvPr/>
        </p:nvCxnSpPr>
        <p:spPr>
          <a:xfrm>
            <a:off x="6956436" y="3614516"/>
            <a:ext cx="0" cy="2201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498F07-E21C-42D8-B1EB-AFB30B243097}"/>
              </a:ext>
            </a:extLst>
          </p:cNvPr>
          <p:cNvCxnSpPr>
            <a:cxnSpLocks/>
          </p:cNvCxnSpPr>
          <p:nvPr/>
        </p:nvCxnSpPr>
        <p:spPr>
          <a:xfrm flipH="1" flipV="1">
            <a:off x="6238249" y="3834402"/>
            <a:ext cx="0" cy="2201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BA8DDAF-8072-4681-A40E-660F6D939A16}"/>
              </a:ext>
            </a:extLst>
          </p:cNvPr>
          <p:cNvCxnSpPr>
            <a:cxnSpLocks/>
          </p:cNvCxnSpPr>
          <p:nvPr/>
        </p:nvCxnSpPr>
        <p:spPr>
          <a:xfrm flipH="1" flipV="1">
            <a:off x="7815071" y="3828213"/>
            <a:ext cx="0" cy="2201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AC2A47C-77C7-47C9-B407-B05740E7D94C}"/>
              </a:ext>
            </a:extLst>
          </p:cNvPr>
          <p:cNvSpPr/>
          <p:nvPr/>
        </p:nvSpPr>
        <p:spPr>
          <a:xfrm>
            <a:off x="5722409" y="4958757"/>
            <a:ext cx="1044000" cy="47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GDDR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E6D9390-5146-41CE-ADB2-57A1C9A6FFA7}"/>
              </a:ext>
            </a:extLst>
          </p:cNvPr>
          <p:cNvSpPr/>
          <p:nvPr/>
        </p:nvSpPr>
        <p:spPr>
          <a:xfrm>
            <a:off x="7292715" y="4958757"/>
            <a:ext cx="1044000" cy="47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GDDR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F37E48D-7812-4682-9388-8F4497C2B888}"/>
              </a:ext>
            </a:extLst>
          </p:cNvPr>
          <p:cNvCxnSpPr>
            <a:stCxn id="88" idx="0"/>
            <a:endCxn id="81" idx="2"/>
          </p:cNvCxnSpPr>
          <p:nvPr/>
        </p:nvCxnSpPr>
        <p:spPr>
          <a:xfrm flipV="1">
            <a:off x="6244409" y="4681411"/>
            <a:ext cx="0" cy="2773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2F3143A-DD23-4C12-A435-448C437C082D}"/>
              </a:ext>
            </a:extLst>
          </p:cNvPr>
          <p:cNvCxnSpPr>
            <a:stCxn id="89" idx="0"/>
            <a:endCxn id="82" idx="2"/>
          </p:cNvCxnSpPr>
          <p:nvPr/>
        </p:nvCxnSpPr>
        <p:spPr>
          <a:xfrm flipV="1">
            <a:off x="7814715" y="4681411"/>
            <a:ext cx="0" cy="27734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AD93A1BD-DD96-4DB8-A1F3-45AA688E47F8}"/>
              </a:ext>
            </a:extLst>
          </p:cNvPr>
          <p:cNvSpPr/>
          <p:nvPr/>
        </p:nvSpPr>
        <p:spPr>
          <a:xfrm>
            <a:off x="3907933" y="2776194"/>
            <a:ext cx="808061" cy="6892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IO </a:t>
            </a:r>
            <a:br>
              <a:rPr lang="en-IN" sz="2400">
                <a:solidFill>
                  <a:schemeClr val="tx1"/>
                </a:solidFill>
              </a:rPr>
            </a:br>
            <a:r>
              <a:rPr lang="en-IN" sz="2400">
                <a:solidFill>
                  <a:schemeClr val="tx1"/>
                </a:solidFill>
              </a:rPr>
              <a:t>Hub 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26D0B80-8D5E-48F0-99D1-29B6605E8A5C}"/>
              </a:ext>
            </a:extLst>
          </p:cNvPr>
          <p:cNvSpPr txBox="1"/>
          <p:nvPr/>
        </p:nvSpPr>
        <p:spPr>
          <a:xfrm>
            <a:off x="2959218" y="159886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CPU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D9B978D-9E0F-4AB1-BFCF-F445B4C8EC6C}"/>
              </a:ext>
            </a:extLst>
          </p:cNvPr>
          <p:cNvSpPr txBox="1"/>
          <p:nvPr/>
        </p:nvSpPr>
        <p:spPr>
          <a:xfrm>
            <a:off x="6605284" y="1598867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GPU 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4305F44-4E3C-41D8-AE71-6C9C0D534FD2}"/>
              </a:ext>
            </a:extLst>
          </p:cNvPr>
          <p:cNvCxnSpPr>
            <a:stCxn id="93" idx="3"/>
            <a:endCxn id="94" idx="1"/>
          </p:cNvCxnSpPr>
          <p:nvPr/>
        </p:nvCxnSpPr>
        <p:spPr>
          <a:xfrm>
            <a:off x="4803124" y="3408171"/>
            <a:ext cx="8154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F274761-EAEA-4ABB-AA3F-335B2ED09A75}"/>
              </a:ext>
            </a:extLst>
          </p:cNvPr>
          <p:cNvSpPr txBox="1"/>
          <p:nvPr/>
        </p:nvSpPr>
        <p:spPr>
          <a:xfrm>
            <a:off x="4915282" y="3023122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/>
              <a:t>PCIe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31F84CB-053F-41A7-A7E4-410ED78E5796}"/>
              </a:ext>
            </a:extLst>
          </p:cNvPr>
          <p:cNvSpPr txBox="1"/>
          <p:nvPr/>
        </p:nvSpPr>
        <p:spPr>
          <a:xfrm>
            <a:off x="3541095" y="5549131"/>
            <a:ext cx="4654537" cy="4616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 algn="ctr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88"/>
                </a:solidFill>
                <a:ea typeface="+mn-lt"/>
                <a:cs typeface="+mn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88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88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88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88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IN" sz="2400" dirty="0"/>
              <a:t>Unified Virtual Address (UVA) space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489F322-6893-40DF-AAC6-F75027D8C6C2}"/>
              </a:ext>
            </a:extLst>
          </p:cNvPr>
          <p:cNvSpPr txBox="1"/>
          <p:nvPr/>
        </p:nvSpPr>
        <p:spPr>
          <a:xfrm>
            <a:off x="9629968" y="1742295"/>
            <a:ext cx="2109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GPU page table</a:t>
            </a:r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929145DE-0AD7-416B-84B7-C38B65E059E3}"/>
              </a:ext>
            </a:extLst>
          </p:cNvPr>
          <p:cNvCxnSpPr>
            <a:cxnSpLocks/>
          </p:cNvCxnSpPr>
          <p:nvPr/>
        </p:nvCxnSpPr>
        <p:spPr>
          <a:xfrm rot="5400000">
            <a:off x="3880635" y="3205413"/>
            <a:ext cx="1926067" cy="1561488"/>
          </a:xfrm>
          <a:prstGeom prst="bentConnector3">
            <a:avLst>
              <a:gd name="adj1" fmla="val 1924"/>
            </a:avLst>
          </a:prstGeom>
          <a:ln w="38100" cap="flat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6F1FA1-4C79-42B5-8712-7E834A8DC806}"/>
              </a:ext>
            </a:extLst>
          </p:cNvPr>
          <p:cNvGrpSpPr/>
          <p:nvPr/>
        </p:nvGrpSpPr>
        <p:grpSpPr>
          <a:xfrm>
            <a:off x="10206448" y="2351270"/>
            <a:ext cx="720000" cy="364847"/>
            <a:chOff x="10206448" y="2351270"/>
            <a:chExt cx="720000" cy="364847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CBCE776-A3AC-45FF-8320-1058DA016D04}"/>
                </a:ext>
              </a:extLst>
            </p:cNvPr>
            <p:cNvSpPr/>
            <p:nvPr/>
          </p:nvSpPr>
          <p:spPr>
            <a:xfrm>
              <a:off x="10206448" y="2351270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D88853F-BA47-4521-88F5-47FD678F7465}"/>
                </a:ext>
              </a:extLst>
            </p:cNvPr>
            <p:cNvCxnSpPr>
              <a:cxnSpLocks/>
            </p:cNvCxnSpPr>
            <p:nvPr/>
          </p:nvCxnSpPr>
          <p:spPr>
            <a:xfrm>
              <a:off x="10346635" y="2356117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A364D2C-BD07-44B5-95D9-6E4D3D491604}"/>
                </a:ext>
              </a:extLst>
            </p:cNvPr>
            <p:cNvCxnSpPr>
              <a:cxnSpLocks/>
            </p:cNvCxnSpPr>
            <p:nvPr/>
          </p:nvCxnSpPr>
          <p:spPr>
            <a:xfrm>
              <a:off x="10495722" y="2356117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F35D5E5C-3412-427B-96FE-B2B3E3598A3C}"/>
                </a:ext>
              </a:extLst>
            </p:cNvPr>
            <p:cNvCxnSpPr>
              <a:cxnSpLocks/>
            </p:cNvCxnSpPr>
            <p:nvPr/>
          </p:nvCxnSpPr>
          <p:spPr>
            <a:xfrm>
              <a:off x="10644809" y="2356117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CE77BCA-598C-4CD3-BCB6-BB065B5E3A62}"/>
                </a:ext>
              </a:extLst>
            </p:cNvPr>
            <p:cNvCxnSpPr>
              <a:cxnSpLocks/>
            </p:cNvCxnSpPr>
            <p:nvPr/>
          </p:nvCxnSpPr>
          <p:spPr>
            <a:xfrm>
              <a:off x="10793896" y="2356117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84EEEB-5D1C-48C9-A507-62228A5860EB}"/>
              </a:ext>
            </a:extLst>
          </p:cNvPr>
          <p:cNvGrpSpPr/>
          <p:nvPr/>
        </p:nvGrpSpPr>
        <p:grpSpPr>
          <a:xfrm>
            <a:off x="9742624" y="3010735"/>
            <a:ext cx="720000" cy="364847"/>
            <a:chOff x="9742624" y="3030445"/>
            <a:chExt cx="720000" cy="364847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AA6FEC76-CA74-42C8-9491-9EEDE2072544}"/>
                </a:ext>
              </a:extLst>
            </p:cNvPr>
            <p:cNvSpPr/>
            <p:nvPr/>
          </p:nvSpPr>
          <p:spPr>
            <a:xfrm>
              <a:off x="9742624" y="3030445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E7B45F5-3509-4021-8F9D-D40840C24D20}"/>
                </a:ext>
              </a:extLst>
            </p:cNvPr>
            <p:cNvCxnSpPr>
              <a:cxnSpLocks/>
            </p:cNvCxnSpPr>
            <p:nvPr/>
          </p:nvCxnSpPr>
          <p:spPr>
            <a:xfrm>
              <a:off x="9882811" y="3035292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E860249-757C-4220-AEDA-4F8E6909CAF8}"/>
                </a:ext>
              </a:extLst>
            </p:cNvPr>
            <p:cNvCxnSpPr>
              <a:cxnSpLocks/>
            </p:cNvCxnSpPr>
            <p:nvPr/>
          </p:nvCxnSpPr>
          <p:spPr>
            <a:xfrm>
              <a:off x="10031898" y="3035292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6A0F1F0-DF3E-4162-8776-455B907C1B4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0985" y="3035292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E8D947E-9C07-412B-BBE0-791014943C10}"/>
                </a:ext>
              </a:extLst>
            </p:cNvPr>
            <p:cNvCxnSpPr>
              <a:cxnSpLocks/>
            </p:cNvCxnSpPr>
            <p:nvPr/>
          </p:nvCxnSpPr>
          <p:spPr>
            <a:xfrm>
              <a:off x="10330072" y="3035292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9C384B2-B285-4045-9F82-BFC196157446}"/>
              </a:ext>
            </a:extLst>
          </p:cNvPr>
          <p:cNvGrpSpPr/>
          <p:nvPr/>
        </p:nvGrpSpPr>
        <p:grpSpPr>
          <a:xfrm>
            <a:off x="10793393" y="3010735"/>
            <a:ext cx="720000" cy="364847"/>
            <a:chOff x="10793393" y="3025598"/>
            <a:chExt cx="720000" cy="364847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EFEB5EE-982C-4FA6-AB05-267984D5ED2C}"/>
                </a:ext>
              </a:extLst>
            </p:cNvPr>
            <p:cNvSpPr/>
            <p:nvPr/>
          </p:nvSpPr>
          <p:spPr>
            <a:xfrm>
              <a:off x="10793393" y="3025598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5965F624-7785-47B2-88A0-2021F640703F}"/>
                </a:ext>
              </a:extLst>
            </p:cNvPr>
            <p:cNvCxnSpPr>
              <a:cxnSpLocks/>
            </p:cNvCxnSpPr>
            <p:nvPr/>
          </p:nvCxnSpPr>
          <p:spPr>
            <a:xfrm>
              <a:off x="10933580" y="3030445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2D934B1-9FEC-4DF1-A5BD-523F8B56E4F7}"/>
                </a:ext>
              </a:extLst>
            </p:cNvPr>
            <p:cNvCxnSpPr>
              <a:cxnSpLocks/>
            </p:cNvCxnSpPr>
            <p:nvPr/>
          </p:nvCxnSpPr>
          <p:spPr>
            <a:xfrm>
              <a:off x="11082667" y="3030445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7800958-A675-4A4F-8BED-45D06D7F0AD2}"/>
                </a:ext>
              </a:extLst>
            </p:cNvPr>
            <p:cNvCxnSpPr>
              <a:cxnSpLocks/>
            </p:cNvCxnSpPr>
            <p:nvPr/>
          </p:nvCxnSpPr>
          <p:spPr>
            <a:xfrm>
              <a:off x="11231754" y="3030445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1D996B8-CA92-446C-B963-DD1B1FE69D44}"/>
                </a:ext>
              </a:extLst>
            </p:cNvPr>
            <p:cNvCxnSpPr>
              <a:cxnSpLocks/>
            </p:cNvCxnSpPr>
            <p:nvPr/>
          </p:nvCxnSpPr>
          <p:spPr>
            <a:xfrm>
              <a:off x="11380841" y="3030445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7772DCE-5FDC-4912-BEAF-3F5ADAACDCBD}"/>
              </a:ext>
            </a:extLst>
          </p:cNvPr>
          <p:cNvGrpSpPr/>
          <p:nvPr/>
        </p:nvGrpSpPr>
        <p:grpSpPr>
          <a:xfrm>
            <a:off x="9409591" y="3665182"/>
            <a:ext cx="720000" cy="364847"/>
            <a:chOff x="9409591" y="3665182"/>
            <a:chExt cx="720000" cy="364847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B6FB131-D464-4D7D-AF18-56DB4AF3913F}"/>
                </a:ext>
              </a:extLst>
            </p:cNvPr>
            <p:cNvSpPr/>
            <p:nvPr/>
          </p:nvSpPr>
          <p:spPr>
            <a:xfrm>
              <a:off x="9409591" y="3665182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CC4F145-65BD-4C4C-98C2-70DEB6001B87}"/>
                </a:ext>
              </a:extLst>
            </p:cNvPr>
            <p:cNvCxnSpPr>
              <a:cxnSpLocks/>
            </p:cNvCxnSpPr>
            <p:nvPr/>
          </p:nvCxnSpPr>
          <p:spPr>
            <a:xfrm>
              <a:off x="9549778" y="3670029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6B9E8544-F8B1-41ED-8969-63341242D8C9}"/>
                </a:ext>
              </a:extLst>
            </p:cNvPr>
            <p:cNvCxnSpPr>
              <a:cxnSpLocks/>
            </p:cNvCxnSpPr>
            <p:nvPr/>
          </p:nvCxnSpPr>
          <p:spPr>
            <a:xfrm>
              <a:off x="9698865" y="3670029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99CDF486-7AA1-4D83-AA31-9FB3561B6E48}"/>
                </a:ext>
              </a:extLst>
            </p:cNvPr>
            <p:cNvCxnSpPr>
              <a:cxnSpLocks/>
            </p:cNvCxnSpPr>
            <p:nvPr/>
          </p:nvCxnSpPr>
          <p:spPr>
            <a:xfrm>
              <a:off x="9847952" y="3670029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CFCDACF2-5D09-4274-AA4B-AB41BF57EA87}"/>
                </a:ext>
              </a:extLst>
            </p:cNvPr>
            <p:cNvCxnSpPr>
              <a:cxnSpLocks/>
            </p:cNvCxnSpPr>
            <p:nvPr/>
          </p:nvCxnSpPr>
          <p:spPr>
            <a:xfrm>
              <a:off x="9997039" y="3670029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2FEFA11-9EFB-4998-BD74-7C78D3DA10A0}"/>
              </a:ext>
            </a:extLst>
          </p:cNvPr>
          <p:cNvGrpSpPr/>
          <p:nvPr/>
        </p:nvGrpSpPr>
        <p:grpSpPr>
          <a:xfrm>
            <a:off x="10390758" y="3670201"/>
            <a:ext cx="720000" cy="364847"/>
            <a:chOff x="10390758" y="3670201"/>
            <a:chExt cx="720000" cy="364847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1AEA086A-3619-4C20-A884-9075E3980647}"/>
                </a:ext>
              </a:extLst>
            </p:cNvPr>
            <p:cNvSpPr/>
            <p:nvPr/>
          </p:nvSpPr>
          <p:spPr>
            <a:xfrm>
              <a:off x="10390758" y="3670201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C571480-214F-447A-B8D7-C6F3FFFB03C7}"/>
                </a:ext>
              </a:extLst>
            </p:cNvPr>
            <p:cNvCxnSpPr>
              <a:cxnSpLocks/>
            </p:cNvCxnSpPr>
            <p:nvPr/>
          </p:nvCxnSpPr>
          <p:spPr>
            <a:xfrm>
              <a:off x="10530945" y="3675048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4277A2F7-15E7-4C6D-ACFC-2DA31330974C}"/>
                </a:ext>
              </a:extLst>
            </p:cNvPr>
            <p:cNvCxnSpPr>
              <a:cxnSpLocks/>
            </p:cNvCxnSpPr>
            <p:nvPr/>
          </p:nvCxnSpPr>
          <p:spPr>
            <a:xfrm>
              <a:off x="10680032" y="3675048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90E88F95-C0FC-4A38-B48B-28C8A1793B7D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119" y="3675048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7CBEA95-C2C4-4114-A336-8F42457A637A}"/>
                </a:ext>
              </a:extLst>
            </p:cNvPr>
            <p:cNvCxnSpPr>
              <a:cxnSpLocks/>
            </p:cNvCxnSpPr>
            <p:nvPr/>
          </p:nvCxnSpPr>
          <p:spPr>
            <a:xfrm>
              <a:off x="10978206" y="3675048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6CFD49-60C2-4B79-858D-321F129BDFBA}"/>
              </a:ext>
            </a:extLst>
          </p:cNvPr>
          <p:cNvGrpSpPr/>
          <p:nvPr/>
        </p:nvGrpSpPr>
        <p:grpSpPr>
          <a:xfrm>
            <a:off x="11339328" y="3660335"/>
            <a:ext cx="720000" cy="364847"/>
            <a:chOff x="11339328" y="3660335"/>
            <a:chExt cx="720000" cy="364847"/>
          </a:xfrm>
        </p:grpSpPr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9150AE9B-D175-46B4-BE97-F24C4CE939F8}"/>
                </a:ext>
              </a:extLst>
            </p:cNvPr>
            <p:cNvSpPr/>
            <p:nvPr/>
          </p:nvSpPr>
          <p:spPr>
            <a:xfrm>
              <a:off x="11339328" y="3660335"/>
              <a:ext cx="720000" cy="3600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97F3AFD-3D65-419A-8B87-6CEC7D055EBE}"/>
                </a:ext>
              </a:extLst>
            </p:cNvPr>
            <p:cNvCxnSpPr>
              <a:cxnSpLocks/>
            </p:cNvCxnSpPr>
            <p:nvPr/>
          </p:nvCxnSpPr>
          <p:spPr>
            <a:xfrm>
              <a:off x="11479515" y="3665182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C5D3FC9-942C-49E2-A323-473D4C3F67EF}"/>
                </a:ext>
              </a:extLst>
            </p:cNvPr>
            <p:cNvCxnSpPr>
              <a:cxnSpLocks/>
            </p:cNvCxnSpPr>
            <p:nvPr/>
          </p:nvCxnSpPr>
          <p:spPr>
            <a:xfrm>
              <a:off x="11628602" y="3665182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DBAB0960-10D5-4A7A-9251-6DAB1A76E656}"/>
                </a:ext>
              </a:extLst>
            </p:cNvPr>
            <p:cNvCxnSpPr>
              <a:cxnSpLocks/>
            </p:cNvCxnSpPr>
            <p:nvPr/>
          </p:nvCxnSpPr>
          <p:spPr>
            <a:xfrm>
              <a:off x="11777689" y="3665182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74A7951D-3F2F-4B6A-B09B-61C57EE5E40C}"/>
                </a:ext>
              </a:extLst>
            </p:cNvPr>
            <p:cNvCxnSpPr>
              <a:cxnSpLocks/>
            </p:cNvCxnSpPr>
            <p:nvPr/>
          </p:nvCxnSpPr>
          <p:spPr>
            <a:xfrm>
              <a:off x="11926776" y="3665182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59AA03A-92A4-48DD-992C-DE68FD04A1B8}"/>
              </a:ext>
            </a:extLst>
          </p:cNvPr>
          <p:cNvSpPr/>
          <p:nvPr/>
        </p:nvSpPr>
        <p:spPr>
          <a:xfrm>
            <a:off x="10206015" y="2353694"/>
            <a:ext cx="135532" cy="34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1EF7DA-AD5F-46A5-9AED-431CF32ACA06}"/>
              </a:ext>
            </a:extLst>
          </p:cNvPr>
          <p:cNvCxnSpPr>
            <a:cxnSpLocks/>
            <a:stCxn id="135" idx="2"/>
            <a:endCxn id="102" idx="0"/>
          </p:cNvCxnSpPr>
          <p:nvPr/>
        </p:nvCxnSpPr>
        <p:spPr>
          <a:xfrm flipH="1">
            <a:off x="10102624" y="2695694"/>
            <a:ext cx="171157" cy="3150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14AE5D2-0B0C-489B-A311-C92C0E9DCA1F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10567722" y="2711270"/>
            <a:ext cx="585671" cy="299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DFDCFA3-B35B-41DE-93F6-BC617CB9D149}"/>
              </a:ext>
            </a:extLst>
          </p:cNvPr>
          <p:cNvCxnSpPr>
            <a:cxnSpLocks/>
          </p:cNvCxnSpPr>
          <p:nvPr/>
        </p:nvCxnSpPr>
        <p:spPr>
          <a:xfrm flipH="1">
            <a:off x="9781534" y="3377691"/>
            <a:ext cx="165659" cy="2805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9C2494B-30CB-4432-BEFD-989C29DFC069}"/>
              </a:ext>
            </a:extLst>
          </p:cNvPr>
          <p:cNvCxnSpPr>
            <a:cxnSpLocks/>
          </p:cNvCxnSpPr>
          <p:nvPr/>
        </p:nvCxnSpPr>
        <p:spPr>
          <a:xfrm flipH="1">
            <a:off x="10752033" y="3365888"/>
            <a:ext cx="256863" cy="2992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37CF6A0-F86C-44EC-BBEE-DC0E6DE0B940}"/>
              </a:ext>
            </a:extLst>
          </p:cNvPr>
          <p:cNvCxnSpPr>
            <a:cxnSpLocks/>
          </p:cNvCxnSpPr>
          <p:nvPr/>
        </p:nvCxnSpPr>
        <p:spPr>
          <a:xfrm>
            <a:off x="11436021" y="3367726"/>
            <a:ext cx="411153" cy="292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642D9BB-1978-4537-AE7A-141FFB2F6097}"/>
              </a:ext>
            </a:extLst>
          </p:cNvPr>
          <p:cNvSpPr/>
          <p:nvPr/>
        </p:nvSpPr>
        <p:spPr>
          <a:xfrm>
            <a:off x="10500041" y="2364423"/>
            <a:ext cx="135532" cy="34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1D8F7B3-DEBA-4CBA-B94E-77F832861495}"/>
              </a:ext>
            </a:extLst>
          </p:cNvPr>
          <p:cNvSpPr/>
          <p:nvPr/>
        </p:nvSpPr>
        <p:spPr>
          <a:xfrm>
            <a:off x="9889589" y="3019735"/>
            <a:ext cx="135532" cy="34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ECDCE29-0D54-4596-AC68-CE2493012DAC}"/>
              </a:ext>
            </a:extLst>
          </p:cNvPr>
          <p:cNvSpPr/>
          <p:nvPr/>
        </p:nvSpPr>
        <p:spPr>
          <a:xfrm>
            <a:off x="10940393" y="3022159"/>
            <a:ext cx="135532" cy="34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4B0305F-4782-4F5C-BEE0-E90ABFC6E165}"/>
              </a:ext>
            </a:extLst>
          </p:cNvPr>
          <p:cNvSpPr/>
          <p:nvPr/>
        </p:nvSpPr>
        <p:spPr>
          <a:xfrm>
            <a:off x="11378025" y="3015582"/>
            <a:ext cx="135532" cy="34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161C7EC-AF23-4E2D-8845-D2A38344702A}"/>
              </a:ext>
            </a:extLst>
          </p:cNvPr>
          <p:cNvSpPr/>
          <p:nvPr/>
        </p:nvSpPr>
        <p:spPr>
          <a:xfrm>
            <a:off x="10683958" y="3679029"/>
            <a:ext cx="135532" cy="34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AC9EF9C-067C-4B3E-82ED-BA14F7F81EB4}"/>
              </a:ext>
            </a:extLst>
          </p:cNvPr>
          <p:cNvSpPr/>
          <p:nvPr/>
        </p:nvSpPr>
        <p:spPr>
          <a:xfrm>
            <a:off x="9707344" y="3669335"/>
            <a:ext cx="135532" cy="34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461FA292-19AE-49A5-A338-DC7084CDD286}"/>
              </a:ext>
            </a:extLst>
          </p:cNvPr>
          <p:cNvSpPr/>
          <p:nvPr/>
        </p:nvSpPr>
        <p:spPr>
          <a:xfrm>
            <a:off x="11784467" y="3663508"/>
            <a:ext cx="135532" cy="342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A3E8B6-B8D4-4997-84C8-E40763A97D7E}"/>
              </a:ext>
            </a:extLst>
          </p:cNvPr>
          <p:cNvSpPr/>
          <p:nvPr/>
        </p:nvSpPr>
        <p:spPr>
          <a:xfrm>
            <a:off x="1987020" y="4876098"/>
            <a:ext cx="2483820" cy="648000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FA18C0FB-2C12-4CDF-9E4F-C24652E2F4EB}"/>
              </a:ext>
            </a:extLst>
          </p:cNvPr>
          <p:cNvSpPr/>
          <p:nvPr/>
        </p:nvSpPr>
        <p:spPr>
          <a:xfrm>
            <a:off x="5578499" y="4864462"/>
            <a:ext cx="2923372" cy="648000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D8464B-8C08-445B-9555-889884499731}"/>
              </a:ext>
            </a:extLst>
          </p:cNvPr>
          <p:cNvSpPr txBox="1"/>
          <p:nvPr/>
        </p:nvSpPr>
        <p:spPr>
          <a:xfrm>
            <a:off x="2319716" y="5533664"/>
            <a:ext cx="20227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88"/>
                </a:solidFill>
                <a:ea typeface="+mn-lt"/>
                <a:cs typeface="+mn-lt"/>
              </a:rPr>
              <a:t>Host Memory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7D3BC78-39E8-46C9-B8F8-0D88455BC719}"/>
              </a:ext>
            </a:extLst>
          </p:cNvPr>
          <p:cNvSpPr txBox="1"/>
          <p:nvPr/>
        </p:nvSpPr>
        <p:spPr>
          <a:xfrm>
            <a:off x="5950893" y="5501271"/>
            <a:ext cx="2483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88"/>
                </a:solidFill>
                <a:ea typeface="+mn-lt"/>
                <a:cs typeface="+mn-lt"/>
              </a:rPr>
              <a:t>Device Memory</a:t>
            </a:r>
            <a:endParaRPr lang="en-IN" dirty="0"/>
          </a:p>
        </p:txBody>
      </p:sp>
      <p:sp>
        <p:nvSpPr>
          <p:cNvPr id="131" name="Slide Number Placeholder 3">
            <a:extLst>
              <a:ext uri="{FF2B5EF4-FFF2-40B4-BE49-F238E27FC236}">
                <a16:creationId xmlns:a16="http://schemas.microsoft.com/office/drawing/2014/main" id="{BE4E961F-637E-420C-8EA7-B3AD5DCC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405533"/>
            <a:ext cx="2743200" cy="365125"/>
          </a:xfrm>
        </p:spPr>
        <p:txBody>
          <a:bodyPr/>
          <a:lstStyle/>
          <a:p>
            <a:fld id="{54A9233F-6CA2-476F-8FB8-EFB5D52F48CF}" type="slidenum">
              <a:rPr lang="en-US" smtClean="0"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7268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" grpId="0" animBg="1"/>
      <p:bldP spid="113" grpId="0"/>
      <p:bldP spid="135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2" grpId="0" animBg="1"/>
      <p:bldP spid="97" grpId="0" animBg="1"/>
      <p:bldP spid="3" grpId="0"/>
      <p:bldP spid="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0BC3844E-BA6D-4CCD-96AA-19F147D08AD3}"/>
              </a:ext>
            </a:extLst>
          </p:cNvPr>
          <p:cNvSpPr/>
          <p:nvPr/>
        </p:nvSpPr>
        <p:spPr>
          <a:xfrm>
            <a:off x="5620238" y="2066766"/>
            <a:ext cx="2816104" cy="2682810"/>
          </a:xfrm>
          <a:prstGeom prst="roundRect">
            <a:avLst>
              <a:gd name="adj" fmla="val 470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6181812A-D1FA-41F9-A55F-928EFBF4746B}"/>
              </a:ext>
            </a:extLst>
          </p:cNvPr>
          <p:cNvSpPr/>
          <p:nvPr/>
        </p:nvSpPr>
        <p:spPr>
          <a:xfrm>
            <a:off x="6257851" y="2157599"/>
            <a:ext cx="982494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5448D27-3E4F-462E-A2CB-B99C6C78E872}"/>
              </a:ext>
            </a:extLst>
          </p:cNvPr>
          <p:cNvSpPr/>
          <p:nvPr/>
        </p:nvSpPr>
        <p:spPr>
          <a:xfrm>
            <a:off x="6330792" y="2219174"/>
            <a:ext cx="982494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99D047C7-2616-4851-AFC7-374BDFC479B4}"/>
              </a:ext>
            </a:extLst>
          </p:cNvPr>
          <p:cNvSpPr/>
          <p:nvPr/>
        </p:nvSpPr>
        <p:spPr>
          <a:xfrm>
            <a:off x="6267175" y="2165777"/>
            <a:ext cx="982494" cy="504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B0F7ED2-67D0-43B7-BF98-8B4AFEA18FD5}"/>
              </a:ext>
            </a:extLst>
          </p:cNvPr>
          <p:cNvSpPr/>
          <p:nvPr/>
        </p:nvSpPr>
        <p:spPr>
          <a:xfrm>
            <a:off x="6352388" y="2222003"/>
            <a:ext cx="982494" cy="504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42603BE9-E193-4A2A-9941-8A32532994E8}"/>
              </a:ext>
            </a:extLst>
          </p:cNvPr>
          <p:cNvSpPr/>
          <p:nvPr/>
        </p:nvSpPr>
        <p:spPr>
          <a:xfrm>
            <a:off x="1987020" y="2066766"/>
            <a:ext cx="2816104" cy="2682810"/>
          </a:xfrm>
          <a:prstGeom prst="roundRect">
            <a:avLst>
              <a:gd name="adj" fmla="val 470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675E91-02BC-455E-92E9-BD2645B8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In-place updates to PM data structures 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64A61367-8680-4ADA-80D6-F1E0D93B9C14}"/>
              </a:ext>
            </a:extLst>
          </p:cNvPr>
          <p:cNvSpPr/>
          <p:nvPr/>
        </p:nvSpPr>
        <p:spPr>
          <a:xfrm>
            <a:off x="6434756" y="2311786"/>
            <a:ext cx="982494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D74E46-19CC-4418-8884-C9888811B969}"/>
              </a:ext>
            </a:extLst>
          </p:cNvPr>
          <p:cNvSpPr/>
          <p:nvPr/>
        </p:nvSpPr>
        <p:spPr>
          <a:xfrm>
            <a:off x="6044003" y="3152044"/>
            <a:ext cx="1764000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Interconnect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6C902E3-AE3B-47BE-9B14-CA90B2992D57}"/>
              </a:ext>
            </a:extLst>
          </p:cNvPr>
          <p:cNvSpPr/>
          <p:nvPr/>
        </p:nvSpPr>
        <p:spPr>
          <a:xfrm>
            <a:off x="5670039" y="4048914"/>
            <a:ext cx="1152000" cy="633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L2$ Bank 0 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603C112-DBD6-46A2-A74F-9296C5FBA008}"/>
              </a:ext>
            </a:extLst>
          </p:cNvPr>
          <p:cNvSpPr/>
          <p:nvPr/>
        </p:nvSpPr>
        <p:spPr>
          <a:xfrm>
            <a:off x="7240345" y="4048914"/>
            <a:ext cx="1152000" cy="633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L2$ Bank N 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96F84A1-5D7C-4180-94FF-930087601430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6926003" y="2813963"/>
            <a:ext cx="0" cy="33808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7D4FE21-2F06-4622-B87D-8407B8173AD4}"/>
              </a:ext>
            </a:extLst>
          </p:cNvPr>
          <p:cNvCxnSpPr>
            <a:cxnSpLocks/>
          </p:cNvCxnSpPr>
          <p:nvPr/>
        </p:nvCxnSpPr>
        <p:spPr>
          <a:xfrm>
            <a:off x="6239879" y="3834911"/>
            <a:ext cx="157682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CD321C6-499D-4DAE-8D06-B61BDAF3AC07}"/>
              </a:ext>
            </a:extLst>
          </p:cNvPr>
          <p:cNvCxnSpPr/>
          <p:nvPr/>
        </p:nvCxnSpPr>
        <p:spPr>
          <a:xfrm>
            <a:off x="6958066" y="3615025"/>
            <a:ext cx="0" cy="2201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498F07-E21C-42D8-B1EB-AFB30B243097}"/>
              </a:ext>
            </a:extLst>
          </p:cNvPr>
          <p:cNvCxnSpPr>
            <a:cxnSpLocks/>
          </p:cNvCxnSpPr>
          <p:nvPr/>
        </p:nvCxnSpPr>
        <p:spPr>
          <a:xfrm flipH="1" flipV="1">
            <a:off x="6239879" y="3834911"/>
            <a:ext cx="0" cy="2201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BA8DDAF-8072-4681-A40E-660F6D939A16}"/>
              </a:ext>
            </a:extLst>
          </p:cNvPr>
          <p:cNvCxnSpPr>
            <a:cxnSpLocks/>
          </p:cNvCxnSpPr>
          <p:nvPr/>
        </p:nvCxnSpPr>
        <p:spPr>
          <a:xfrm flipH="1" flipV="1">
            <a:off x="7816701" y="3828722"/>
            <a:ext cx="0" cy="2201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AC2A47C-77C7-47C9-B407-B05740E7D94C}"/>
              </a:ext>
            </a:extLst>
          </p:cNvPr>
          <p:cNvSpPr/>
          <p:nvPr/>
        </p:nvSpPr>
        <p:spPr>
          <a:xfrm>
            <a:off x="5724039" y="4969426"/>
            <a:ext cx="1044000" cy="47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GDDR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E6D9390-5146-41CE-ADB2-57A1C9A6FFA7}"/>
              </a:ext>
            </a:extLst>
          </p:cNvPr>
          <p:cNvSpPr/>
          <p:nvPr/>
        </p:nvSpPr>
        <p:spPr>
          <a:xfrm>
            <a:off x="7294345" y="4969426"/>
            <a:ext cx="1044000" cy="47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GDDR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F37E48D-7812-4682-9388-8F4497C2B888}"/>
              </a:ext>
            </a:extLst>
          </p:cNvPr>
          <p:cNvCxnSpPr>
            <a:stCxn id="88" idx="0"/>
            <a:endCxn id="81" idx="2"/>
          </p:cNvCxnSpPr>
          <p:nvPr/>
        </p:nvCxnSpPr>
        <p:spPr>
          <a:xfrm flipV="1">
            <a:off x="6246039" y="4681920"/>
            <a:ext cx="0" cy="2875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2F3143A-DD23-4C12-A435-448C437C082D}"/>
              </a:ext>
            </a:extLst>
          </p:cNvPr>
          <p:cNvCxnSpPr>
            <a:stCxn id="89" idx="0"/>
            <a:endCxn id="82" idx="2"/>
          </p:cNvCxnSpPr>
          <p:nvPr/>
        </p:nvCxnSpPr>
        <p:spPr>
          <a:xfrm flipV="1">
            <a:off x="7816345" y="4681920"/>
            <a:ext cx="0" cy="2875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D9B978D-9E0F-4AB1-BFCF-F445B4C8EC6C}"/>
              </a:ext>
            </a:extLst>
          </p:cNvPr>
          <p:cNvSpPr txBox="1"/>
          <p:nvPr/>
        </p:nvSpPr>
        <p:spPr>
          <a:xfrm>
            <a:off x="6626578" y="1598867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GPU 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4305F44-4E3C-41D8-AE71-6C9C0D534FD2}"/>
              </a:ext>
            </a:extLst>
          </p:cNvPr>
          <p:cNvCxnSpPr>
            <a:cxnSpLocks/>
            <a:endCxn id="94" idx="1"/>
          </p:cNvCxnSpPr>
          <p:nvPr/>
        </p:nvCxnSpPr>
        <p:spPr>
          <a:xfrm flipV="1">
            <a:off x="4804754" y="3408171"/>
            <a:ext cx="815484" cy="54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F274761-EAEA-4ABB-AA3F-335B2ED09A75}"/>
              </a:ext>
            </a:extLst>
          </p:cNvPr>
          <p:cNvSpPr txBox="1"/>
          <p:nvPr/>
        </p:nvSpPr>
        <p:spPr>
          <a:xfrm>
            <a:off x="4916912" y="3033791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/>
              <a:t>PCIe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377D5C-843A-41D8-B2A9-82FC9AB433B4}"/>
              </a:ext>
            </a:extLst>
          </p:cNvPr>
          <p:cNvSpPr txBox="1"/>
          <p:nvPr/>
        </p:nvSpPr>
        <p:spPr>
          <a:xfrm>
            <a:off x="9243170" y="2068308"/>
            <a:ext cx="22396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0088"/>
                </a:solidFill>
              </a:rPr>
              <a:t>set(key, value)</a:t>
            </a:r>
          </a:p>
          <a:p>
            <a:r>
              <a:rPr lang="en-IN" sz="2000" b="1" dirty="0">
                <a:solidFill>
                  <a:srgbClr val="000088"/>
                </a:solidFill>
              </a:rPr>
              <a:t>__</a:t>
            </a:r>
            <a:r>
              <a:rPr lang="en-IN" sz="2000" b="1" dirty="0" err="1">
                <a:solidFill>
                  <a:srgbClr val="000088"/>
                </a:solidFill>
              </a:rPr>
              <a:t>threadfence_sys</a:t>
            </a:r>
            <a:r>
              <a:rPr lang="en-IN" sz="2000" b="1" dirty="0">
                <a:solidFill>
                  <a:srgbClr val="000088"/>
                </a:solidFill>
              </a:rPr>
              <a:t> </a:t>
            </a: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6D8C785-FE21-49E3-A55E-908A709A3B5C}"/>
              </a:ext>
            </a:extLst>
          </p:cNvPr>
          <p:cNvSpPr/>
          <p:nvPr/>
        </p:nvSpPr>
        <p:spPr>
          <a:xfrm>
            <a:off x="6434859" y="2315517"/>
            <a:ext cx="982494" cy="504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47" name="Content Placeholder 4">
            <a:extLst>
              <a:ext uri="{FF2B5EF4-FFF2-40B4-BE49-F238E27FC236}">
                <a16:creationId xmlns:a16="http://schemas.microsoft.com/office/drawing/2014/main" id="{CC2F4BE1-F416-42CA-8F1A-033531C32233}"/>
              </a:ext>
            </a:extLst>
          </p:cNvPr>
          <p:cNvSpPr txBox="1">
            <a:spLocks/>
          </p:cNvSpPr>
          <p:nvPr/>
        </p:nvSpPr>
        <p:spPr>
          <a:xfrm>
            <a:off x="-10688" y="5862215"/>
            <a:ext cx="12192000" cy="981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/>
              <a:t>The system-scope </a:t>
            </a:r>
            <a:r>
              <a:rPr lang="en-IN" dirty="0" err="1"/>
              <a:t>threadfence</a:t>
            </a:r>
            <a:r>
              <a:rPr lang="en-IN" dirty="0"/>
              <a:t> pushes data from GPU to the CPU’s LLC 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7F8B9F0C-911C-4E9D-94DE-C82AAF95B8BD}"/>
              </a:ext>
            </a:extLst>
          </p:cNvPr>
          <p:cNvSpPr/>
          <p:nvPr/>
        </p:nvSpPr>
        <p:spPr>
          <a:xfrm>
            <a:off x="2731220" y="2358903"/>
            <a:ext cx="985735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Core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8E2CC3-7E12-4426-BC5F-57AB1168B5D7}"/>
              </a:ext>
            </a:extLst>
          </p:cNvPr>
          <p:cNvSpPr/>
          <p:nvPr/>
        </p:nvSpPr>
        <p:spPr>
          <a:xfrm>
            <a:off x="2627457" y="3294681"/>
            <a:ext cx="1193260" cy="47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LLC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3B27F17B-89D6-4EA5-B418-8905917C1908}"/>
              </a:ext>
            </a:extLst>
          </p:cNvPr>
          <p:cNvSpPr/>
          <p:nvPr/>
        </p:nvSpPr>
        <p:spPr>
          <a:xfrm>
            <a:off x="2092437" y="4200668"/>
            <a:ext cx="1044000" cy="471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MC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297276C8-1C81-4537-AC88-3EC078D102B9}"/>
              </a:ext>
            </a:extLst>
          </p:cNvPr>
          <p:cNvSpPr/>
          <p:nvPr/>
        </p:nvSpPr>
        <p:spPr>
          <a:xfrm>
            <a:off x="3331090" y="4200667"/>
            <a:ext cx="1044000" cy="471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MC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5481FE2-31E5-49B5-9A3A-A98B3C13AAB1}"/>
              </a:ext>
            </a:extLst>
          </p:cNvPr>
          <p:cNvSpPr/>
          <p:nvPr/>
        </p:nvSpPr>
        <p:spPr>
          <a:xfrm>
            <a:off x="2092437" y="4958757"/>
            <a:ext cx="1044000" cy="47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40CDB13-1A37-4A0C-99B5-769376F8E7EE}"/>
              </a:ext>
            </a:extLst>
          </p:cNvPr>
          <p:cNvSpPr/>
          <p:nvPr/>
        </p:nvSpPr>
        <p:spPr>
          <a:xfrm>
            <a:off x="3339197" y="4958757"/>
            <a:ext cx="1044000" cy="4717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NVM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D614C0A-0BC4-4A40-96C7-07A25B6F51E0}"/>
              </a:ext>
            </a:extLst>
          </p:cNvPr>
          <p:cNvCxnSpPr>
            <a:stCxn id="98" idx="2"/>
            <a:endCxn id="99" idx="0"/>
          </p:cNvCxnSpPr>
          <p:nvPr/>
        </p:nvCxnSpPr>
        <p:spPr>
          <a:xfrm flipH="1">
            <a:off x="3224087" y="2862903"/>
            <a:ext cx="1" cy="4317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FC2B7CD4-C199-46C3-ACB8-D4C298C4A38E}"/>
              </a:ext>
            </a:extLst>
          </p:cNvPr>
          <p:cNvCxnSpPr>
            <a:cxnSpLocks/>
          </p:cNvCxnSpPr>
          <p:nvPr/>
        </p:nvCxnSpPr>
        <p:spPr>
          <a:xfrm>
            <a:off x="2598276" y="4672459"/>
            <a:ext cx="0" cy="27673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2FC2937-6063-4C3B-B860-2ED6FA570C9C}"/>
              </a:ext>
            </a:extLst>
          </p:cNvPr>
          <p:cNvCxnSpPr>
            <a:cxnSpLocks/>
          </p:cNvCxnSpPr>
          <p:nvPr/>
        </p:nvCxnSpPr>
        <p:spPr>
          <a:xfrm>
            <a:off x="3841795" y="4672458"/>
            <a:ext cx="0" cy="2767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7834E73-32B0-41C7-BE02-C9ED7A1C8A6B}"/>
              </a:ext>
            </a:extLst>
          </p:cNvPr>
          <p:cNvCxnSpPr>
            <a:cxnSpLocks/>
          </p:cNvCxnSpPr>
          <p:nvPr/>
        </p:nvCxnSpPr>
        <p:spPr>
          <a:xfrm>
            <a:off x="2569092" y="3986664"/>
            <a:ext cx="1267775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586312D-D8E0-423A-AE91-2F8C265242C0}"/>
              </a:ext>
            </a:extLst>
          </p:cNvPr>
          <p:cNvCxnSpPr>
            <a:stCxn id="99" idx="2"/>
          </p:cNvCxnSpPr>
          <p:nvPr/>
        </p:nvCxnSpPr>
        <p:spPr>
          <a:xfrm>
            <a:off x="3224087" y="3766472"/>
            <a:ext cx="0" cy="2201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D94338A-6990-4A4D-8E12-9C4E19FD25AA}"/>
              </a:ext>
            </a:extLst>
          </p:cNvPr>
          <p:cNvCxnSpPr>
            <a:cxnSpLocks/>
          </p:cNvCxnSpPr>
          <p:nvPr/>
        </p:nvCxnSpPr>
        <p:spPr>
          <a:xfrm flipH="1" flipV="1">
            <a:off x="2569092" y="3980475"/>
            <a:ext cx="0" cy="2201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FF4103D-5F27-4163-ABD1-94214A56ACE7}"/>
              </a:ext>
            </a:extLst>
          </p:cNvPr>
          <p:cNvCxnSpPr>
            <a:cxnSpLocks/>
          </p:cNvCxnSpPr>
          <p:nvPr/>
        </p:nvCxnSpPr>
        <p:spPr>
          <a:xfrm flipH="1" flipV="1">
            <a:off x="3841795" y="3980475"/>
            <a:ext cx="0" cy="2201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194C21A0-DF0E-4B8D-8541-A0C7D520E32C}"/>
              </a:ext>
            </a:extLst>
          </p:cNvPr>
          <p:cNvSpPr/>
          <p:nvPr/>
        </p:nvSpPr>
        <p:spPr>
          <a:xfrm>
            <a:off x="3907933" y="2776194"/>
            <a:ext cx="808061" cy="6892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IO </a:t>
            </a:r>
            <a:br>
              <a:rPr lang="en-IN" sz="2400">
                <a:solidFill>
                  <a:schemeClr val="tx1"/>
                </a:solidFill>
              </a:rPr>
            </a:br>
            <a:r>
              <a:rPr lang="en-IN" sz="2400">
                <a:solidFill>
                  <a:schemeClr val="tx1"/>
                </a:solidFill>
              </a:rPr>
              <a:t>Hub 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B46C2DF-191C-4610-BA0C-D36F1429880A}"/>
              </a:ext>
            </a:extLst>
          </p:cNvPr>
          <p:cNvSpPr txBox="1"/>
          <p:nvPr/>
        </p:nvSpPr>
        <p:spPr>
          <a:xfrm>
            <a:off x="3008588" y="159886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CPU 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40A1581F-9C3B-4333-8469-4152B4757EC5}"/>
              </a:ext>
            </a:extLst>
          </p:cNvPr>
          <p:cNvSpPr/>
          <p:nvPr/>
        </p:nvSpPr>
        <p:spPr>
          <a:xfrm>
            <a:off x="3909565" y="2779841"/>
            <a:ext cx="808061" cy="68928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IO </a:t>
            </a:r>
            <a:br>
              <a:rPr lang="en-IN" sz="2400" b="1" dirty="0">
                <a:solidFill>
                  <a:schemeClr val="bg1"/>
                </a:solidFill>
              </a:rPr>
            </a:br>
            <a:r>
              <a:rPr lang="en-IN" sz="2400" b="1" dirty="0">
                <a:solidFill>
                  <a:schemeClr val="bg1"/>
                </a:solidFill>
              </a:rPr>
              <a:t>Hub </a:t>
            </a:r>
            <a:endParaRPr lang="en-IN" b="1" dirty="0">
              <a:solidFill>
                <a:schemeClr val="bg1"/>
              </a:solidFill>
            </a:endParaRP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A7616703-F56F-4893-A20E-15F279253F0F}"/>
              </a:ext>
            </a:extLst>
          </p:cNvPr>
          <p:cNvGrpSpPr/>
          <p:nvPr/>
        </p:nvGrpSpPr>
        <p:grpSpPr>
          <a:xfrm>
            <a:off x="7452401" y="1605344"/>
            <a:ext cx="1116000" cy="468000"/>
            <a:chOff x="1885154" y="4354754"/>
            <a:chExt cx="1789966" cy="742950"/>
          </a:xfrm>
        </p:grpSpPr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3497BE41-E654-4DB8-90FB-A135398C0769}"/>
                </a:ext>
              </a:extLst>
            </p:cNvPr>
            <p:cNvSpPr/>
            <p:nvPr/>
          </p:nvSpPr>
          <p:spPr>
            <a:xfrm flipH="1">
              <a:off x="2005928" y="4472471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B3B92E93-9F78-4356-B068-AE6C1EAF43D6}"/>
                </a:ext>
              </a:extLst>
            </p:cNvPr>
            <p:cNvSpPr/>
            <p:nvPr/>
          </p:nvSpPr>
          <p:spPr>
            <a:xfrm flipH="1">
              <a:off x="1885154" y="4354754"/>
              <a:ext cx="1789966" cy="7429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697909B-C04B-41C5-B471-48EE2A0A8080}"/>
                </a:ext>
              </a:extLst>
            </p:cNvPr>
            <p:cNvSpPr/>
            <p:nvPr/>
          </p:nvSpPr>
          <p:spPr>
            <a:xfrm flipH="1">
              <a:off x="2219739" y="4472210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51D82CF-E5A0-4A9C-AA23-D068DA45F170}"/>
                </a:ext>
              </a:extLst>
            </p:cNvPr>
            <p:cNvSpPr/>
            <p:nvPr/>
          </p:nvSpPr>
          <p:spPr>
            <a:xfrm flipH="1">
              <a:off x="2448635" y="4472210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47A1A0E0-F18D-47AF-A2B3-3A48F3D9EA94}"/>
                </a:ext>
              </a:extLst>
            </p:cNvPr>
            <p:cNvSpPr/>
            <p:nvPr/>
          </p:nvSpPr>
          <p:spPr>
            <a:xfrm flipH="1">
              <a:off x="2690834" y="4462855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156642A7-B615-4E8B-9AE2-3BB21936C66A}"/>
                </a:ext>
              </a:extLst>
            </p:cNvPr>
            <p:cNvSpPr/>
            <p:nvPr/>
          </p:nvSpPr>
          <p:spPr>
            <a:xfrm flipH="1">
              <a:off x="2929579" y="4462854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BE8BE6C1-8DC8-41C1-82EF-441C41988DB5}"/>
                </a:ext>
              </a:extLst>
            </p:cNvPr>
            <p:cNvSpPr/>
            <p:nvPr/>
          </p:nvSpPr>
          <p:spPr>
            <a:xfrm flipH="1">
              <a:off x="3143753" y="4467455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2920F8A-8243-4F89-95B7-CADD391478A3}"/>
                </a:ext>
              </a:extLst>
            </p:cNvPr>
            <p:cNvSpPr/>
            <p:nvPr/>
          </p:nvSpPr>
          <p:spPr>
            <a:xfrm flipH="1">
              <a:off x="3367808" y="4462853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2296D4B-A697-463F-8343-AE42FC0D2F9A}"/>
              </a:ext>
            </a:extLst>
          </p:cNvPr>
          <p:cNvSpPr txBox="1"/>
          <p:nvPr/>
        </p:nvSpPr>
        <p:spPr>
          <a:xfrm>
            <a:off x="8802665" y="3446685"/>
            <a:ext cx="2943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b="1" dirty="0">
                <a:solidFill>
                  <a:srgbClr val="C00000"/>
                </a:solidFill>
              </a:rPr>
              <a:t>DDIO: Data Direct I/O</a:t>
            </a:r>
          </a:p>
        </p:txBody>
      </p:sp>
      <p:sp>
        <p:nvSpPr>
          <p:cNvPr id="63" name="Slide Number Placeholder 3">
            <a:extLst>
              <a:ext uri="{FF2B5EF4-FFF2-40B4-BE49-F238E27FC236}">
                <a16:creationId xmlns:a16="http://schemas.microsoft.com/office/drawing/2014/main" id="{68489268-45CB-440E-8AD8-BBEF63AE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405533"/>
            <a:ext cx="2743200" cy="365125"/>
          </a:xfrm>
        </p:spPr>
        <p:txBody>
          <a:bodyPr/>
          <a:lstStyle/>
          <a:p>
            <a:fld id="{54A9233F-6CA2-476F-8FB8-EFB5D52F48CF}" type="slidenum">
              <a:rPr lang="en-US" smtClean="0"/>
              <a:t>13</a:t>
            </a:fld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8ADE0D1-9F62-45D2-8E8B-80FCC11AC93E}"/>
              </a:ext>
            </a:extLst>
          </p:cNvPr>
          <p:cNvSpPr/>
          <p:nvPr/>
        </p:nvSpPr>
        <p:spPr>
          <a:xfrm>
            <a:off x="2628866" y="3296676"/>
            <a:ext cx="1193260" cy="4717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LLC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7062E1B-C2C6-4419-B90C-367F3B120049}"/>
              </a:ext>
            </a:extLst>
          </p:cNvPr>
          <p:cNvGrpSpPr/>
          <p:nvPr/>
        </p:nvGrpSpPr>
        <p:grpSpPr>
          <a:xfrm>
            <a:off x="7372475" y="2432475"/>
            <a:ext cx="1625395" cy="261063"/>
            <a:chOff x="9458922" y="2715262"/>
            <a:chExt cx="1550342" cy="21600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EBD1C0DC-A843-4429-93D3-56A1AC94E9DF}"/>
                </a:ext>
              </a:extLst>
            </p:cNvPr>
            <p:cNvGrpSpPr/>
            <p:nvPr/>
          </p:nvGrpSpPr>
          <p:grpSpPr>
            <a:xfrm>
              <a:off x="9458922" y="2715262"/>
              <a:ext cx="1550342" cy="216000"/>
              <a:chOff x="9458922" y="2715262"/>
              <a:chExt cx="1550342" cy="2160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9C32DE07-07F3-4F43-B019-3EA5D8837A9B}"/>
                  </a:ext>
                </a:extLst>
              </p:cNvPr>
              <p:cNvSpPr/>
              <p:nvPr/>
            </p:nvSpPr>
            <p:spPr>
              <a:xfrm>
                <a:off x="9458922" y="2715262"/>
                <a:ext cx="348792" cy="216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: Single Corner Rounded 60">
                <a:extLst>
                  <a:ext uri="{FF2B5EF4-FFF2-40B4-BE49-F238E27FC236}">
                    <a16:creationId xmlns:a16="http://schemas.microsoft.com/office/drawing/2014/main" id="{5EAD0E1F-C31C-4C84-A495-C8AFC180088F}"/>
                  </a:ext>
                </a:extLst>
              </p:cNvPr>
              <p:cNvSpPr/>
              <p:nvPr/>
            </p:nvSpPr>
            <p:spPr>
              <a:xfrm rot="5400000">
                <a:off x="10474885" y="2396883"/>
                <a:ext cx="216000" cy="852758"/>
              </a:xfrm>
              <a:prstGeom prst="round1Rect">
                <a:avLst>
                  <a:gd name="adj" fmla="val 50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313B540-A255-4D12-A624-6B951D1E54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5853" y="2823262"/>
              <a:ext cx="358218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575079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20143 -1.11111E-6 C -0.2914 -1.11111E-6 -0.40221 0.03773 -0.40221 0.06875 L -0.40221 0.1375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117" y="6875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67" grpId="0" animBg="1"/>
      <p:bldP spid="40" grpId="0"/>
      <p:bldP spid="48" grpId="0" animBg="1"/>
      <p:bldP spid="47" grpId="0"/>
      <p:bldP spid="116" grpId="0" animBg="1"/>
      <p:bldP spid="62" grpId="0"/>
      <p:bldP spid="6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0C8FA364-5559-48CF-B92D-40FC62960F98}"/>
              </a:ext>
            </a:extLst>
          </p:cNvPr>
          <p:cNvSpPr/>
          <p:nvPr/>
        </p:nvSpPr>
        <p:spPr>
          <a:xfrm>
            <a:off x="1988650" y="2062016"/>
            <a:ext cx="2816104" cy="2682810"/>
          </a:xfrm>
          <a:prstGeom prst="roundRect">
            <a:avLst>
              <a:gd name="adj" fmla="val 470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0BC3844E-BA6D-4CCD-96AA-19F147D08AD3}"/>
              </a:ext>
            </a:extLst>
          </p:cNvPr>
          <p:cNvSpPr/>
          <p:nvPr/>
        </p:nvSpPr>
        <p:spPr>
          <a:xfrm>
            <a:off x="5620238" y="2062016"/>
            <a:ext cx="2816104" cy="2682810"/>
          </a:xfrm>
          <a:prstGeom prst="roundRect">
            <a:avLst>
              <a:gd name="adj" fmla="val 470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D0B2C04C-22BB-4B3F-B6E0-16EBECF29B6C}"/>
              </a:ext>
            </a:extLst>
          </p:cNvPr>
          <p:cNvSpPr/>
          <p:nvPr/>
        </p:nvSpPr>
        <p:spPr>
          <a:xfrm>
            <a:off x="3913274" y="2769682"/>
            <a:ext cx="808061" cy="6892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IO </a:t>
            </a:r>
            <a:br>
              <a:rPr lang="en-IN" sz="2400">
                <a:solidFill>
                  <a:schemeClr val="tx1"/>
                </a:solidFill>
              </a:rPr>
            </a:br>
            <a:r>
              <a:rPr lang="en-IN" sz="2400">
                <a:solidFill>
                  <a:schemeClr val="tx1"/>
                </a:solidFill>
              </a:rPr>
              <a:t>Hub 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7675E91-02BC-455E-92E9-BD2645B86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Guaranteeing persistence from GPU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17374967-E9C3-48C3-87F4-C595CC1FFA72}"/>
              </a:ext>
            </a:extLst>
          </p:cNvPr>
          <p:cNvSpPr/>
          <p:nvPr/>
        </p:nvSpPr>
        <p:spPr>
          <a:xfrm>
            <a:off x="2629087" y="3295190"/>
            <a:ext cx="1193260" cy="47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LLC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42B46430-54E3-45B1-9A96-731F27135958}"/>
              </a:ext>
            </a:extLst>
          </p:cNvPr>
          <p:cNvSpPr/>
          <p:nvPr/>
        </p:nvSpPr>
        <p:spPr>
          <a:xfrm>
            <a:off x="2094067" y="4201177"/>
            <a:ext cx="1044000" cy="471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MC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FB98FD50-0B71-4C4E-8ACD-A0AD56E21875}"/>
              </a:ext>
            </a:extLst>
          </p:cNvPr>
          <p:cNvSpPr/>
          <p:nvPr/>
        </p:nvSpPr>
        <p:spPr>
          <a:xfrm>
            <a:off x="3332720" y="4201176"/>
            <a:ext cx="1044000" cy="471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MC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57833E0-C8C7-43FA-B0C7-0DC89D081AEC}"/>
              </a:ext>
            </a:extLst>
          </p:cNvPr>
          <p:cNvSpPr/>
          <p:nvPr/>
        </p:nvSpPr>
        <p:spPr>
          <a:xfrm>
            <a:off x="2094067" y="4959266"/>
            <a:ext cx="1044000" cy="47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E61AA1B-3792-400F-8CBF-42EB0A20FEC5}"/>
              </a:ext>
            </a:extLst>
          </p:cNvPr>
          <p:cNvSpPr/>
          <p:nvPr/>
        </p:nvSpPr>
        <p:spPr>
          <a:xfrm>
            <a:off x="3340827" y="4959266"/>
            <a:ext cx="1044000" cy="4717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NVM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9FB375E-50EF-42BC-A983-A92C091E6357}"/>
              </a:ext>
            </a:extLst>
          </p:cNvPr>
          <p:cNvCxnSpPr>
            <a:cxnSpLocks/>
            <a:endCxn id="68" idx="0"/>
          </p:cNvCxnSpPr>
          <p:nvPr/>
        </p:nvCxnSpPr>
        <p:spPr>
          <a:xfrm flipH="1">
            <a:off x="3225717" y="2863412"/>
            <a:ext cx="1" cy="4317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D0D213E-1A66-419C-93CB-CFE185A94137}"/>
              </a:ext>
            </a:extLst>
          </p:cNvPr>
          <p:cNvCxnSpPr>
            <a:cxnSpLocks/>
          </p:cNvCxnSpPr>
          <p:nvPr/>
        </p:nvCxnSpPr>
        <p:spPr>
          <a:xfrm>
            <a:off x="2599906" y="4672968"/>
            <a:ext cx="0" cy="27673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31EDF32-C46B-407D-BBB9-17A4552B106D}"/>
              </a:ext>
            </a:extLst>
          </p:cNvPr>
          <p:cNvCxnSpPr>
            <a:cxnSpLocks/>
          </p:cNvCxnSpPr>
          <p:nvPr/>
        </p:nvCxnSpPr>
        <p:spPr>
          <a:xfrm>
            <a:off x="3843425" y="4672967"/>
            <a:ext cx="0" cy="2767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5B22C54-AA27-492B-A8AA-0B03F3F5D252}"/>
              </a:ext>
            </a:extLst>
          </p:cNvPr>
          <p:cNvCxnSpPr>
            <a:cxnSpLocks/>
          </p:cNvCxnSpPr>
          <p:nvPr/>
        </p:nvCxnSpPr>
        <p:spPr>
          <a:xfrm>
            <a:off x="2570722" y="3987173"/>
            <a:ext cx="1267775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4E0A1F4-E10E-4DBC-8483-6A12608C0199}"/>
              </a:ext>
            </a:extLst>
          </p:cNvPr>
          <p:cNvCxnSpPr>
            <a:stCxn id="68" idx="2"/>
          </p:cNvCxnSpPr>
          <p:nvPr/>
        </p:nvCxnSpPr>
        <p:spPr>
          <a:xfrm>
            <a:off x="3225717" y="3766981"/>
            <a:ext cx="0" cy="2201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EACEB43-F932-4458-BF8D-EFE1CF4B31A1}"/>
              </a:ext>
            </a:extLst>
          </p:cNvPr>
          <p:cNvCxnSpPr>
            <a:cxnSpLocks/>
          </p:cNvCxnSpPr>
          <p:nvPr/>
        </p:nvCxnSpPr>
        <p:spPr>
          <a:xfrm flipH="1" flipV="1">
            <a:off x="2570722" y="3980984"/>
            <a:ext cx="0" cy="2201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C984ADA-A5B4-453B-BC6B-C46EDAE87259}"/>
              </a:ext>
            </a:extLst>
          </p:cNvPr>
          <p:cNvCxnSpPr>
            <a:cxnSpLocks/>
          </p:cNvCxnSpPr>
          <p:nvPr/>
        </p:nvCxnSpPr>
        <p:spPr>
          <a:xfrm flipH="1" flipV="1">
            <a:off x="3843425" y="3980984"/>
            <a:ext cx="0" cy="2201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25D74E46-19CC-4418-8884-C9888811B969}"/>
              </a:ext>
            </a:extLst>
          </p:cNvPr>
          <p:cNvSpPr/>
          <p:nvPr/>
        </p:nvSpPr>
        <p:spPr>
          <a:xfrm>
            <a:off x="6044003" y="3141884"/>
            <a:ext cx="1764000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Interconnect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6C902E3-AE3B-47BE-9B14-CA90B2992D57}"/>
              </a:ext>
            </a:extLst>
          </p:cNvPr>
          <p:cNvSpPr/>
          <p:nvPr/>
        </p:nvSpPr>
        <p:spPr>
          <a:xfrm>
            <a:off x="5670039" y="4038754"/>
            <a:ext cx="1152000" cy="633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L2$ Bank 0 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1603C112-DBD6-46A2-A74F-9296C5FBA008}"/>
              </a:ext>
            </a:extLst>
          </p:cNvPr>
          <p:cNvSpPr/>
          <p:nvPr/>
        </p:nvSpPr>
        <p:spPr>
          <a:xfrm>
            <a:off x="7240345" y="4038754"/>
            <a:ext cx="1152000" cy="633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L2$ Bank N 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96F84A1-5D7C-4180-94FF-930087601430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6926003" y="2803803"/>
            <a:ext cx="0" cy="33808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7D4FE21-2F06-4622-B87D-8407B8173AD4}"/>
              </a:ext>
            </a:extLst>
          </p:cNvPr>
          <p:cNvCxnSpPr>
            <a:cxnSpLocks/>
          </p:cNvCxnSpPr>
          <p:nvPr/>
        </p:nvCxnSpPr>
        <p:spPr>
          <a:xfrm>
            <a:off x="6239879" y="3824751"/>
            <a:ext cx="157682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CD321C6-499D-4DAE-8D06-B61BDAF3AC07}"/>
              </a:ext>
            </a:extLst>
          </p:cNvPr>
          <p:cNvCxnSpPr/>
          <p:nvPr/>
        </p:nvCxnSpPr>
        <p:spPr>
          <a:xfrm>
            <a:off x="6958066" y="3604865"/>
            <a:ext cx="0" cy="2201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6498F07-E21C-42D8-B1EB-AFB30B243097}"/>
              </a:ext>
            </a:extLst>
          </p:cNvPr>
          <p:cNvCxnSpPr>
            <a:cxnSpLocks/>
          </p:cNvCxnSpPr>
          <p:nvPr/>
        </p:nvCxnSpPr>
        <p:spPr>
          <a:xfrm flipH="1" flipV="1">
            <a:off x="6239879" y="3824751"/>
            <a:ext cx="0" cy="2201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BA8DDAF-8072-4681-A40E-660F6D939A16}"/>
              </a:ext>
            </a:extLst>
          </p:cNvPr>
          <p:cNvCxnSpPr>
            <a:cxnSpLocks/>
          </p:cNvCxnSpPr>
          <p:nvPr/>
        </p:nvCxnSpPr>
        <p:spPr>
          <a:xfrm flipH="1" flipV="1">
            <a:off x="7816701" y="3818562"/>
            <a:ext cx="0" cy="2201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AC2A47C-77C7-47C9-B407-B05740E7D94C}"/>
              </a:ext>
            </a:extLst>
          </p:cNvPr>
          <p:cNvSpPr/>
          <p:nvPr/>
        </p:nvSpPr>
        <p:spPr>
          <a:xfrm>
            <a:off x="5724039" y="4959266"/>
            <a:ext cx="1044000" cy="47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GDDR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E6D9390-5146-41CE-ADB2-57A1C9A6FFA7}"/>
              </a:ext>
            </a:extLst>
          </p:cNvPr>
          <p:cNvSpPr/>
          <p:nvPr/>
        </p:nvSpPr>
        <p:spPr>
          <a:xfrm>
            <a:off x="7294345" y="4959266"/>
            <a:ext cx="1044000" cy="47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GDDR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4F37E48D-7812-4682-9388-8F4497C2B888}"/>
              </a:ext>
            </a:extLst>
          </p:cNvPr>
          <p:cNvCxnSpPr>
            <a:stCxn id="88" idx="0"/>
            <a:endCxn id="81" idx="2"/>
          </p:cNvCxnSpPr>
          <p:nvPr/>
        </p:nvCxnSpPr>
        <p:spPr>
          <a:xfrm flipV="1">
            <a:off x="6246039" y="4671760"/>
            <a:ext cx="0" cy="2875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2F3143A-DD23-4C12-A435-448C437C082D}"/>
              </a:ext>
            </a:extLst>
          </p:cNvPr>
          <p:cNvCxnSpPr>
            <a:stCxn id="89" idx="0"/>
            <a:endCxn id="82" idx="2"/>
          </p:cNvCxnSpPr>
          <p:nvPr/>
        </p:nvCxnSpPr>
        <p:spPr>
          <a:xfrm flipV="1">
            <a:off x="7816345" y="4671760"/>
            <a:ext cx="0" cy="2875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26D0B80-8D5E-48F0-99D1-29B6605E8A5C}"/>
              </a:ext>
            </a:extLst>
          </p:cNvPr>
          <p:cNvSpPr txBox="1"/>
          <p:nvPr/>
        </p:nvSpPr>
        <p:spPr>
          <a:xfrm>
            <a:off x="3010218" y="1595484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CPU 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D9B978D-9E0F-4AB1-BFCF-F445B4C8EC6C}"/>
              </a:ext>
            </a:extLst>
          </p:cNvPr>
          <p:cNvSpPr txBox="1"/>
          <p:nvPr/>
        </p:nvSpPr>
        <p:spPr>
          <a:xfrm>
            <a:off x="6626578" y="1595484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GPU 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4305F44-4E3C-41D8-AE71-6C9C0D534FD2}"/>
              </a:ext>
            </a:extLst>
          </p:cNvPr>
          <p:cNvCxnSpPr>
            <a:stCxn id="93" idx="3"/>
            <a:endCxn id="94" idx="1"/>
          </p:cNvCxnSpPr>
          <p:nvPr/>
        </p:nvCxnSpPr>
        <p:spPr>
          <a:xfrm>
            <a:off x="4804754" y="3403421"/>
            <a:ext cx="8154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1F274761-EAEA-4ABB-AA3F-335B2ED09A75}"/>
              </a:ext>
            </a:extLst>
          </p:cNvPr>
          <p:cNvSpPr txBox="1"/>
          <p:nvPr/>
        </p:nvSpPr>
        <p:spPr>
          <a:xfrm>
            <a:off x="4916912" y="3023631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/>
              <a:t>PCIe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C87252-B3FC-4C6B-91A4-CEFBC581B76A}"/>
              </a:ext>
            </a:extLst>
          </p:cNvPr>
          <p:cNvSpPr txBox="1"/>
          <p:nvPr/>
        </p:nvSpPr>
        <p:spPr>
          <a:xfrm>
            <a:off x="2132072" y="5963568"/>
            <a:ext cx="8497647" cy="48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88"/>
                </a:solidFill>
                <a:ea typeface="+mn-lt"/>
                <a:cs typeface="+mn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88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88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88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88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21DC8-3269-4E91-9872-E2050EE1AF6A}"/>
              </a:ext>
            </a:extLst>
          </p:cNvPr>
          <p:cNvSpPr txBox="1"/>
          <p:nvPr/>
        </p:nvSpPr>
        <p:spPr>
          <a:xfrm>
            <a:off x="4818186" y="1535324"/>
            <a:ext cx="974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u="sng" dirty="0">
                <a:solidFill>
                  <a:srgbClr val="000088"/>
                </a:solidFill>
              </a:rPr>
              <a:t>DDIO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6CA1573-1280-4897-8E13-FD894BE7B234}"/>
              </a:ext>
            </a:extLst>
          </p:cNvPr>
          <p:cNvSpPr txBox="1"/>
          <p:nvPr/>
        </p:nvSpPr>
        <p:spPr>
          <a:xfrm>
            <a:off x="9280738" y="2015288"/>
            <a:ext cx="2239652" cy="70788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2000" b="1" dirty="0">
                <a:solidFill>
                  <a:srgbClr val="000088"/>
                </a:solidFill>
              </a:rPr>
              <a:t>set(key, value)</a:t>
            </a:r>
          </a:p>
          <a:p>
            <a:r>
              <a:rPr lang="en-IN" sz="2000" b="1" dirty="0">
                <a:solidFill>
                  <a:srgbClr val="000088"/>
                </a:solidFill>
              </a:rPr>
              <a:t>__</a:t>
            </a:r>
            <a:r>
              <a:rPr lang="en-IN" sz="2000" b="1" dirty="0" err="1">
                <a:solidFill>
                  <a:srgbClr val="000088"/>
                </a:solidFill>
              </a:rPr>
              <a:t>threadfence_sys</a:t>
            </a:r>
            <a:r>
              <a:rPr lang="en-IN" sz="2000" b="1" dirty="0">
                <a:solidFill>
                  <a:srgbClr val="000088"/>
                </a:solidFill>
              </a:rPr>
              <a:t> </a:t>
            </a:r>
            <a:endParaRPr lang="en-IN" sz="2000" b="1" dirty="0">
              <a:solidFill>
                <a:srgbClr val="000088"/>
              </a:solidFill>
              <a:cs typeface="Calibri"/>
            </a:endParaRPr>
          </a:p>
        </p:txBody>
      </p:sp>
      <p:sp>
        <p:nvSpPr>
          <p:cNvPr id="51" name="Content Placeholder 4">
            <a:extLst>
              <a:ext uri="{FF2B5EF4-FFF2-40B4-BE49-F238E27FC236}">
                <a16:creationId xmlns:a16="http://schemas.microsoft.com/office/drawing/2014/main" id="{57DBA423-E3E8-4F2A-B285-614E41E25E37}"/>
              </a:ext>
            </a:extLst>
          </p:cNvPr>
          <p:cNvSpPr txBox="1">
            <a:spLocks/>
          </p:cNvSpPr>
          <p:nvPr/>
        </p:nvSpPr>
        <p:spPr>
          <a:xfrm>
            <a:off x="-10688" y="5862215"/>
            <a:ext cx="12192000" cy="981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/>
              <a:t>Turn DDIO off to push the data to the persistent domain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B00E57EF-A271-4375-9E18-78F1F164716E}"/>
              </a:ext>
            </a:extLst>
          </p:cNvPr>
          <p:cNvSpPr/>
          <p:nvPr/>
        </p:nvSpPr>
        <p:spPr>
          <a:xfrm>
            <a:off x="2731220" y="2358903"/>
            <a:ext cx="985735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Core</a:t>
            </a:r>
            <a:endParaRPr lang="en-IN">
              <a:solidFill>
                <a:schemeClr val="tx1"/>
              </a:solidFill>
            </a:endParaRP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32C34525-20BD-49D2-99FC-D63BE35A3E19}"/>
              </a:ext>
            </a:extLst>
          </p:cNvPr>
          <p:cNvSpPr/>
          <p:nvPr/>
        </p:nvSpPr>
        <p:spPr>
          <a:xfrm>
            <a:off x="6257851" y="2157599"/>
            <a:ext cx="982494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7B490A82-590E-404C-B3A0-49E6828B954D}"/>
              </a:ext>
            </a:extLst>
          </p:cNvPr>
          <p:cNvSpPr/>
          <p:nvPr/>
        </p:nvSpPr>
        <p:spPr>
          <a:xfrm>
            <a:off x="6330792" y="2219174"/>
            <a:ext cx="982494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65112380-1A30-47F3-86A4-ABB5054395FD}"/>
              </a:ext>
            </a:extLst>
          </p:cNvPr>
          <p:cNvSpPr/>
          <p:nvPr/>
        </p:nvSpPr>
        <p:spPr>
          <a:xfrm>
            <a:off x="6434859" y="2315517"/>
            <a:ext cx="982494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2BB2ADC5-6CD0-4700-8AD4-2A97732A4E93}"/>
              </a:ext>
            </a:extLst>
          </p:cNvPr>
          <p:cNvSpPr/>
          <p:nvPr/>
        </p:nvSpPr>
        <p:spPr>
          <a:xfrm>
            <a:off x="6434859" y="2314557"/>
            <a:ext cx="982494" cy="504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67" name="Cross 66">
            <a:extLst>
              <a:ext uri="{FF2B5EF4-FFF2-40B4-BE49-F238E27FC236}">
                <a16:creationId xmlns:a16="http://schemas.microsoft.com/office/drawing/2014/main" id="{D7086D1A-D639-498C-92F5-DEC43A9C7792}"/>
              </a:ext>
            </a:extLst>
          </p:cNvPr>
          <p:cNvSpPr/>
          <p:nvPr/>
        </p:nvSpPr>
        <p:spPr>
          <a:xfrm rot="2763680">
            <a:off x="5155250" y="1586430"/>
            <a:ext cx="428034" cy="421265"/>
          </a:xfrm>
          <a:prstGeom prst="plus">
            <a:avLst>
              <a:gd name="adj" fmla="val 36546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30CD4FE-F094-43CD-B8BA-C571DFE65BEB}"/>
              </a:ext>
            </a:extLst>
          </p:cNvPr>
          <p:cNvGrpSpPr/>
          <p:nvPr/>
        </p:nvGrpSpPr>
        <p:grpSpPr>
          <a:xfrm>
            <a:off x="7452401" y="1605344"/>
            <a:ext cx="1116000" cy="468000"/>
            <a:chOff x="1885154" y="4354754"/>
            <a:chExt cx="1789966" cy="742950"/>
          </a:xfrm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6B92284-5A1B-48CC-94A7-6308262B02F3}"/>
                </a:ext>
              </a:extLst>
            </p:cNvPr>
            <p:cNvSpPr/>
            <p:nvPr/>
          </p:nvSpPr>
          <p:spPr>
            <a:xfrm flipH="1">
              <a:off x="2005928" y="4472471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55A7BC0-0467-4BC0-A773-66D17F13C51B}"/>
                </a:ext>
              </a:extLst>
            </p:cNvPr>
            <p:cNvSpPr/>
            <p:nvPr/>
          </p:nvSpPr>
          <p:spPr>
            <a:xfrm flipH="1">
              <a:off x="1885154" y="4354754"/>
              <a:ext cx="1789966" cy="7429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79CEDB0-056D-49F3-8914-EE4E8104DF97}"/>
                </a:ext>
              </a:extLst>
            </p:cNvPr>
            <p:cNvSpPr/>
            <p:nvPr/>
          </p:nvSpPr>
          <p:spPr>
            <a:xfrm flipH="1">
              <a:off x="2219739" y="4472210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83F675B-ED86-49DF-89B1-F87462B56B94}"/>
                </a:ext>
              </a:extLst>
            </p:cNvPr>
            <p:cNvSpPr/>
            <p:nvPr/>
          </p:nvSpPr>
          <p:spPr>
            <a:xfrm flipH="1">
              <a:off x="2448635" y="4472210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2B9CCA3-753B-4AEE-AE2A-CA8015C95700}"/>
                </a:ext>
              </a:extLst>
            </p:cNvPr>
            <p:cNvSpPr/>
            <p:nvPr/>
          </p:nvSpPr>
          <p:spPr>
            <a:xfrm flipH="1">
              <a:off x="2690834" y="4462855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713B4D7-28A8-448A-8122-6BCD9119BE89}"/>
                </a:ext>
              </a:extLst>
            </p:cNvPr>
            <p:cNvSpPr/>
            <p:nvPr/>
          </p:nvSpPr>
          <p:spPr>
            <a:xfrm flipH="1">
              <a:off x="2929579" y="4462854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AF550FD-29B0-47B2-88A5-DE9AA9D97C96}"/>
                </a:ext>
              </a:extLst>
            </p:cNvPr>
            <p:cNvSpPr/>
            <p:nvPr/>
          </p:nvSpPr>
          <p:spPr>
            <a:xfrm flipH="1">
              <a:off x="3143753" y="4467455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F052D6B-FE2C-4F95-B4C0-BBC64664F46E}"/>
                </a:ext>
              </a:extLst>
            </p:cNvPr>
            <p:cNvSpPr/>
            <p:nvPr/>
          </p:nvSpPr>
          <p:spPr>
            <a:xfrm flipH="1">
              <a:off x="3367808" y="4462853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64" name="Slide Number Placeholder 3">
            <a:extLst>
              <a:ext uri="{FF2B5EF4-FFF2-40B4-BE49-F238E27FC236}">
                <a16:creationId xmlns:a16="http://schemas.microsoft.com/office/drawing/2014/main" id="{932196C4-12AF-4308-AE69-4A4D309F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405533"/>
            <a:ext cx="2743200" cy="365125"/>
          </a:xfrm>
        </p:spPr>
        <p:txBody>
          <a:bodyPr/>
          <a:lstStyle/>
          <a:p>
            <a:fld id="{54A9233F-6CA2-476F-8FB8-EFB5D52F48CF}" type="slidenum">
              <a:rPr lang="en-US" smtClean="0"/>
              <a:t>14</a:t>
            </a:fld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BB5F98A-9381-4B00-9E94-9A415726D8AB}"/>
              </a:ext>
            </a:extLst>
          </p:cNvPr>
          <p:cNvSpPr/>
          <p:nvPr/>
        </p:nvSpPr>
        <p:spPr>
          <a:xfrm>
            <a:off x="3909565" y="2779841"/>
            <a:ext cx="808061" cy="68928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IO </a:t>
            </a:r>
            <a:br>
              <a:rPr lang="en-IN" sz="2400" b="1" dirty="0">
                <a:solidFill>
                  <a:schemeClr val="bg1"/>
                </a:solidFill>
              </a:rPr>
            </a:br>
            <a:r>
              <a:rPr lang="en-IN" sz="2400" b="1" dirty="0">
                <a:solidFill>
                  <a:schemeClr val="bg1"/>
                </a:solidFill>
              </a:rPr>
              <a:t>Hub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FC0DBC1-C914-444A-9E38-85A08E69AAB3}"/>
              </a:ext>
            </a:extLst>
          </p:cNvPr>
          <p:cNvSpPr/>
          <p:nvPr/>
        </p:nvSpPr>
        <p:spPr>
          <a:xfrm>
            <a:off x="3346608" y="4959266"/>
            <a:ext cx="1044000" cy="4717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NVM</a:t>
            </a: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65C74AF-0DD5-4354-846C-93733C182BA9}"/>
              </a:ext>
            </a:extLst>
          </p:cNvPr>
          <p:cNvGrpSpPr/>
          <p:nvPr/>
        </p:nvGrpSpPr>
        <p:grpSpPr>
          <a:xfrm>
            <a:off x="7372475" y="2432475"/>
            <a:ext cx="1625395" cy="261063"/>
            <a:chOff x="9458922" y="2715262"/>
            <a:chExt cx="1550342" cy="216000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8F75712-A065-45DE-B043-892C3F96CF08}"/>
                </a:ext>
              </a:extLst>
            </p:cNvPr>
            <p:cNvGrpSpPr/>
            <p:nvPr/>
          </p:nvGrpSpPr>
          <p:grpSpPr>
            <a:xfrm>
              <a:off x="9458922" y="2715262"/>
              <a:ext cx="1550342" cy="216000"/>
              <a:chOff x="9458922" y="2715262"/>
              <a:chExt cx="1550342" cy="216000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A951F90C-3FF8-4C9F-8A1C-1F3B7AE7F4B1}"/>
                  </a:ext>
                </a:extLst>
              </p:cNvPr>
              <p:cNvSpPr/>
              <p:nvPr/>
            </p:nvSpPr>
            <p:spPr>
              <a:xfrm>
                <a:off x="9458922" y="2715262"/>
                <a:ext cx="348792" cy="216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5" name="Rectangle: Single Corner Rounded 124">
                <a:extLst>
                  <a:ext uri="{FF2B5EF4-FFF2-40B4-BE49-F238E27FC236}">
                    <a16:creationId xmlns:a16="http://schemas.microsoft.com/office/drawing/2014/main" id="{DCF5B6DB-FA0C-41C8-AAEC-B7A0A7A4D31D}"/>
                  </a:ext>
                </a:extLst>
              </p:cNvPr>
              <p:cNvSpPr/>
              <p:nvPr/>
            </p:nvSpPr>
            <p:spPr>
              <a:xfrm rot="5400000">
                <a:off x="10474885" y="2396883"/>
                <a:ext cx="216000" cy="852758"/>
              </a:xfrm>
              <a:prstGeom prst="round1Rect">
                <a:avLst>
                  <a:gd name="adj" fmla="val 50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D2A5153-9C2E-4EE8-ACA1-6A7386F898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15853" y="2823262"/>
              <a:ext cx="358218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20C853F-3A69-48EC-8B89-8CDB8D621970}"/>
              </a:ext>
            </a:extLst>
          </p:cNvPr>
          <p:cNvCxnSpPr/>
          <p:nvPr/>
        </p:nvCxnSpPr>
        <p:spPr>
          <a:xfrm>
            <a:off x="9487203" y="2583419"/>
            <a:ext cx="1410183" cy="0"/>
          </a:xfrm>
          <a:prstGeom prst="line">
            <a:avLst/>
          </a:prstGeom>
          <a:ln w="76200" cmpd="thickThin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4CAD479-5CA9-41F8-8C2F-FE86A8C7B17C}"/>
              </a:ext>
            </a:extLst>
          </p:cNvPr>
          <p:cNvSpPr/>
          <p:nvPr/>
        </p:nvSpPr>
        <p:spPr>
          <a:xfrm>
            <a:off x="838200" y="1503074"/>
            <a:ext cx="11079135" cy="4754753"/>
          </a:xfrm>
          <a:prstGeom prst="roundRect">
            <a:avLst>
              <a:gd name="adj" fmla="val 8390"/>
            </a:avLst>
          </a:prstGeom>
          <a:solidFill>
            <a:schemeClr val="bg1">
              <a:alpha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B03D02-0CA2-4D92-B5BC-19847821C5B3}"/>
              </a:ext>
            </a:extLst>
          </p:cNvPr>
          <p:cNvSpPr/>
          <p:nvPr/>
        </p:nvSpPr>
        <p:spPr>
          <a:xfrm>
            <a:off x="1243800" y="2301546"/>
            <a:ext cx="9704399" cy="2239061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>
              <a:lnSpc>
                <a:spcPct val="150000"/>
              </a:lnSpc>
            </a:pPr>
            <a:r>
              <a:rPr lang="en-IN" sz="2800" u="sng" dirty="0">
                <a:solidFill>
                  <a:schemeClr val="bg1"/>
                </a:solidFill>
              </a:rPr>
              <a:t>GPM achieved by</a:t>
            </a:r>
            <a:endParaRPr lang="en-US" u="sng" dirty="0">
              <a:solidFill>
                <a:schemeClr val="bg1"/>
              </a:solidFill>
              <a:cs typeface="Calibri" panose="020F0502020204030204"/>
            </a:endParaRPr>
          </a:p>
          <a:p>
            <a:r>
              <a:rPr lang="en-IN" sz="2800" dirty="0">
                <a:solidFill>
                  <a:schemeClr val="bg1"/>
                </a:solidFill>
              </a:rPr>
              <a:t>1. Mapping (parts of) NVM onto the GPU’s VA space with UVA. </a:t>
            </a:r>
            <a:br>
              <a:rPr lang="en-IN" sz="2800" dirty="0"/>
            </a:br>
            <a:r>
              <a:rPr lang="en-IN" sz="2800" dirty="0">
                <a:solidFill>
                  <a:schemeClr val="bg1"/>
                </a:solidFill>
              </a:rPr>
              <a:t>2. Ordering data using system-scoped </a:t>
            </a:r>
            <a:r>
              <a:rPr lang="en-IN" sz="2800" dirty="0" err="1">
                <a:solidFill>
                  <a:schemeClr val="bg1"/>
                </a:solidFill>
              </a:rPr>
              <a:t>threadfence</a:t>
            </a:r>
            <a:r>
              <a:rPr lang="en-IN" sz="2800" dirty="0">
                <a:solidFill>
                  <a:schemeClr val="bg1"/>
                </a:solidFill>
              </a:rPr>
              <a:t>.</a:t>
            </a:r>
            <a:br>
              <a:rPr lang="en-IN" sz="2800" dirty="0"/>
            </a:br>
            <a:r>
              <a:rPr lang="en-IN" sz="2800" dirty="0">
                <a:solidFill>
                  <a:schemeClr val="bg1"/>
                </a:solidFill>
              </a:rPr>
              <a:t>3. Guaranteeing persistence by selectively turning DDIO off.         </a:t>
            </a:r>
            <a:endParaRPr lang="en-US" dirty="0">
              <a:solidFill>
                <a:schemeClr val="bg1"/>
              </a:solidFill>
              <a:cs typeface="Calibri" panose="020F0502020204030204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820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17226 -1.11111E-6 C -0.24934 -1.11111E-6 -0.34427 0.10139 -0.34427 0.18495 L -0.34427 0.37014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14" y="18495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6784 -3.7037E-7 L -0.38933 -3.7037E-7 C -0.4431 -3.7037E-7 -0.50925 0.0912 -0.50925 0.16736 L -0.50925 0.33819 " pathEditMode="relative" rAng="0" ptsTypes="AAAA">
                                      <p:cBhvr>
                                        <p:cTn id="30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70" y="168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48" grpId="0"/>
      <p:bldP spid="51" grpId="0" build="p"/>
      <p:bldP spid="115" grpId="0" animBg="1"/>
      <p:bldP spid="67" grpId="0" animBg="1"/>
      <p:bldP spid="62" grpId="0" animBg="1"/>
      <p:bldP spid="92" grpId="0" animBg="1"/>
      <p:bldP spid="3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D554-F72F-4D41-925B-0BD3FB35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cs typeface="Calibri"/>
              </a:rPr>
              <a:t>G</a:t>
            </a:r>
            <a:r>
              <a:rPr lang="en-IN">
                <a:cs typeface="Calibri"/>
              </a:rPr>
              <a:t>PU with </a:t>
            </a:r>
            <a:r>
              <a:rPr lang="en-IN" u="sng">
                <a:cs typeface="Calibri"/>
              </a:rPr>
              <a:t>P</a:t>
            </a:r>
            <a:r>
              <a:rPr lang="en-IN">
                <a:cs typeface="Calibri"/>
              </a:rPr>
              <a:t>ersistent </a:t>
            </a:r>
            <a:r>
              <a:rPr lang="en-IN" u="sng">
                <a:cs typeface="Calibri"/>
              </a:rPr>
              <a:t>M</a:t>
            </a:r>
            <a:r>
              <a:rPr lang="en-IN">
                <a:cs typeface="Calibri"/>
              </a:rPr>
              <a:t>emory: GPM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B58C1-3019-4E6B-87BC-FD43F6B5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752" y="1825625"/>
            <a:ext cx="989304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>
                <a:cs typeface="Calibri"/>
              </a:rPr>
              <a:t>Create GPM with current hardware</a:t>
            </a:r>
          </a:p>
          <a:p>
            <a:pPr marL="457200" lvl="1" indent="0">
              <a:buNone/>
            </a:pPr>
            <a:endParaRPr lang="en-IN">
              <a:cs typeface="Calibri"/>
            </a:endParaRPr>
          </a:p>
          <a:p>
            <a:pPr marL="0" indent="0">
              <a:buNone/>
            </a:pPr>
            <a:r>
              <a:rPr lang="en-IN">
                <a:cs typeface="Calibri"/>
              </a:rPr>
              <a:t>Use cases for GPM: </a:t>
            </a:r>
            <a:r>
              <a:rPr lang="en-IN" err="1">
                <a:cs typeface="Calibri"/>
              </a:rPr>
              <a:t>GPMBench</a:t>
            </a:r>
            <a:br>
              <a:rPr lang="en-IN">
                <a:cs typeface="Calibri"/>
              </a:rPr>
            </a:br>
            <a:endParaRPr lang="en-IN">
              <a:cs typeface="Calibri"/>
            </a:endParaRPr>
          </a:p>
          <a:p>
            <a:pPr marL="0" indent="0">
              <a:buNone/>
            </a:pPr>
            <a:r>
              <a:rPr lang="en-IN">
                <a:cs typeface="Calibri"/>
              </a:rPr>
              <a:t>Runtime library for GPM: </a:t>
            </a:r>
            <a:r>
              <a:rPr lang="en-IN" err="1">
                <a:cs typeface="Calibri"/>
              </a:rPr>
              <a:t>LibGPM</a:t>
            </a:r>
            <a:endParaRPr lang="en-IN">
              <a:cs typeface="Calibri"/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8D6DB34-F0A0-4D9A-878E-EC80D9F9E4F2}"/>
              </a:ext>
            </a:extLst>
          </p:cNvPr>
          <p:cNvSpPr/>
          <p:nvPr/>
        </p:nvSpPr>
        <p:spPr>
          <a:xfrm rot="16200000">
            <a:off x="168620" y="2659617"/>
            <a:ext cx="393540" cy="730780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E2733-9BAA-4F27-8827-AAF5C817F3C4}"/>
              </a:ext>
            </a:extLst>
          </p:cNvPr>
          <p:cNvSpPr/>
          <p:nvPr/>
        </p:nvSpPr>
        <p:spPr>
          <a:xfrm>
            <a:off x="946425" y="1775556"/>
            <a:ext cx="514326" cy="49876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D80D2A-64F1-4834-84EF-8507E152C422}"/>
              </a:ext>
            </a:extLst>
          </p:cNvPr>
          <p:cNvSpPr/>
          <p:nvPr/>
        </p:nvSpPr>
        <p:spPr>
          <a:xfrm>
            <a:off x="946425" y="2723014"/>
            <a:ext cx="514326" cy="49876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0589AE-BF9E-4D6D-B265-62ADA4EC620C}"/>
              </a:ext>
            </a:extLst>
          </p:cNvPr>
          <p:cNvSpPr/>
          <p:nvPr/>
        </p:nvSpPr>
        <p:spPr>
          <a:xfrm>
            <a:off x="946425" y="3624747"/>
            <a:ext cx="514326" cy="49876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9" name="Picture 6" descr="✓ Hand drawn golden paint splatter set. Gold ink drip stamp. Liquid  graffiti drops. Vector isolated illustration. Stock Photos">
            <a:extLst>
              <a:ext uri="{FF2B5EF4-FFF2-40B4-BE49-F238E27FC236}">
                <a16:creationId xmlns:a16="http://schemas.microsoft.com/office/drawing/2014/main" id="{4D43807C-3987-47EE-AB44-3DF70F7C2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125" y="2086824"/>
            <a:ext cx="1693511" cy="16935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1971F799-6BE3-424C-BA6B-3805F2C6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405533"/>
            <a:ext cx="2743200" cy="365125"/>
          </a:xfrm>
        </p:spPr>
        <p:txBody>
          <a:bodyPr/>
          <a:lstStyle/>
          <a:p>
            <a:fld id="{54A9233F-6CA2-476F-8FB8-EFB5D52F48CF}" type="slidenum">
              <a:rPr lang="en-US" smtClean="0"/>
              <a:t>15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13119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" grpId="1" animBg="1"/>
      <p:bldP spid="7" grpId="0" animBg="1"/>
      <p:bldP spid="7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CB27-E059-4A36-9027-4AF4F2927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err="1"/>
              <a:t>GPMBench</a:t>
            </a:r>
            <a:r>
              <a:rPr lang="en-IN"/>
              <a:t>: Three application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33D95C-10D8-4C37-B0BD-E17D1724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39D142A8-7F65-4510-9A67-71CA2A7E1E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5071094"/>
              </p:ext>
            </p:extLst>
          </p:nvPr>
        </p:nvGraphicFramePr>
        <p:xfrm>
          <a:off x="838200" y="1891301"/>
          <a:ext cx="10515597" cy="33334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6332995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087249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50809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u="sng" kern="1200" dirty="0">
                          <a:solidFill>
                            <a:srgbClr val="000088"/>
                          </a:solidFill>
                          <a:latin typeface="+mn-lt"/>
                          <a:ea typeface="+mn-lt"/>
                          <a:cs typeface="+mn-lt"/>
                        </a:rPr>
                        <a:t>Transactional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u="sng" kern="1200">
                          <a:solidFill>
                            <a:srgbClr val="000088"/>
                          </a:solidFill>
                          <a:latin typeface="+mn-lt"/>
                          <a:ea typeface="+mn-lt"/>
                          <a:cs typeface="+mn-lt"/>
                        </a:rPr>
                        <a:t>Long-running iterative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u="sng" kern="1200" dirty="0">
                          <a:solidFill>
                            <a:srgbClr val="000088"/>
                          </a:solidFill>
                          <a:latin typeface="+mn-lt"/>
                          <a:ea typeface="+mn-lt"/>
                          <a:cs typeface="+mn-lt"/>
                        </a:rPr>
                        <a:t>Native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719423"/>
                  </a:ext>
                </a:extLst>
              </a:tr>
              <a:tr h="1870406">
                <a:tc>
                  <a:txBody>
                    <a:bodyPr/>
                    <a:lstStyle/>
                    <a:p>
                      <a:pPr algn="ctr"/>
                      <a:endParaRPr lang="en-IN" sz="2800" kern="1200" dirty="0">
                        <a:solidFill>
                          <a:srgbClr val="000088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kern="1200">
                        <a:solidFill>
                          <a:srgbClr val="000088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kern="1200">
                        <a:solidFill>
                          <a:srgbClr val="000088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98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kern="1200" dirty="0" err="1">
                          <a:solidFill>
                            <a:srgbClr val="000088"/>
                          </a:solidFill>
                          <a:latin typeface="+mn-lt"/>
                          <a:ea typeface="+mn-lt"/>
                          <a:cs typeface="+mn-lt"/>
                        </a:rPr>
                        <a:t>gpKVS</a:t>
                      </a:r>
                      <a:r>
                        <a:rPr lang="en-IN" sz="2800" kern="1200" dirty="0">
                          <a:solidFill>
                            <a:srgbClr val="000088"/>
                          </a:solidFill>
                          <a:latin typeface="+mn-lt"/>
                          <a:ea typeface="+mn-lt"/>
                          <a:cs typeface="+mn-lt"/>
                        </a:rPr>
                        <a:t>, </a:t>
                      </a:r>
                      <a:br>
                        <a:rPr lang="en-IN" sz="2800" kern="1200" dirty="0">
                          <a:solidFill>
                            <a:srgbClr val="000088"/>
                          </a:solidFill>
                          <a:latin typeface="+mn-lt"/>
                          <a:ea typeface="+mn-lt"/>
                          <a:cs typeface="+mn-lt"/>
                        </a:rPr>
                      </a:br>
                      <a:r>
                        <a:rPr lang="en-IN" sz="2800" kern="1200" dirty="0">
                          <a:solidFill>
                            <a:srgbClr val="000088"/>
                          </a:solidFill>
                          <a:latin typeface="+mn-lt"/>
                          <a:ea typeface="+mn-lt"/>
                          <a:cs typeface="+mn-lt"/>
                        </a:rPr>
                        <a:t>GPU-accelerated DB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kern="1200">
                          <a:solidFill>
                            <a:srgbClr val="000088"/>
                          </a:solidFill>
                          <a:latin typeface="+mn-lt"/>
                          <a:ea typeface="+mn-lt"/>
                          <a:cs typeface="+mn-lt"/>
                        </a:rPr>
                        <a:t>DNN, CFD, BLK, HS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kern="1200" dirty="0">
                          <a:solidFill>
                            <a:srgbClr val="000088"/>
                          </a:solidFill>
                          <a:latin typeface="+mn-lt"/>
                          <a:ea typeface="+mn-lt"/>
                          <a:cs typeface="+mn-lt"/>
                        </a:rPr>
                        <a:t>BFS, SRAD, PS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594524"/>
                  </a:ext>
                </a:extLst>
              </a:tr>
            </a:tbl>
          </a:graphicData>
        </a:graphic>
      </p:graphicFrame>
      <p:pic>
        <p:nvPicPr>
          <p:cNvPr id="29" name="Picture 10" descr="ARTIFICIAL NEURAL NETWORK Vector Icons free download in SVG, PNG Format">
            <a:extLst>
              <a:ext uri="{FF2B5EF4-FFF2-40B4-BE49-F238E27FC236}">
                <a16:creationId xmlns:a16="http://schemas.microsoft.com/office/drawing/2014/main" id="{1EDBB184-80C0-4B8E-A326-8B13CC7BC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424" y="2456532"/>
            <a:ext cx="1683148" cy="168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GraphStream - A random walk on a graph">
            <a:extLst>
              <a:ext uri="{FF2B5EF4-FFF2-40B4-BE49-F238E27FC236}">
                <a16:creationId xmlns:a16="http://schemas.microsoft.com/office/drawing/2014/main" id="{423B651A-3497-4E26-B31A-8067020B1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0702" y="2431682"/>
            <a:ext cx="2291860" cy="1683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E3803DB8-06E8-46FC-ACA2-9C0625AB7D4D}"/>
              </a:ext>
            </a:extLst>
          </p:cNvPr>
          <p:cNvSpPr txBox="1">
            <a:spLocks/>
          </p:cNvSpPr>
          <p:nvPr/>
        </p:nvSpPr>
        <p:spPr>
          <a:xfrm>
            <a:off x="0" y="1338588"/>
            <a:ext cx="12192000" cy="981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3F62F-4E36-488C-90E2-75A3C4AF1502}"/>
              </a:ext>
            </a:extLst>
          </p:cNvPr>
          <p:cNvSpPr txBox="1"/>
          <p:nvPr/>
        </p:nvSpPr>
        <p:spPr>
          <a:xfrm>
            <a:off x="1287042" y="5360874"/>
            <a:ext cx="2356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kern="1200">
                <a:solidFill>
                  <a:srgbClr val="000088"/>
                </a:solidFill>
                <a:latin typeface="+mn-lt"/>
                <a:ea typeface="+mn-lt"/>
                <a:cs typeface="+mn-lt"/>
              </a:rPr>
              <a:t>Needs logging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A4BFFA-2A87-4AD1-875C-280018D07BD8}"/>
              </a:ext>
            </a:extLst>
          </p:cNvPr>
          <p:cNvSpPr txBox="1"/>
          <p:nvPr/>
        </p:nvSpPr>
        <p:spPr>
          <a:xfrm>
            <a:off x="4411947" y="5360874"/>
            <a:ext cx="3368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kern="1200">
                <a:solidFill>
                  <a:srgbClr val="000088"/>
                </a:solidFill>
                <a:latin typeface="+mn-lt"/>
                <a:ea typeface="+mn-lt"/>
                <a:cs typeface="+mn-lt"/>
              </a:rPr>
              <a:t>Needs checkpointing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73737B-A092-47BE-A6E8-819C40FA335D}"/>
              </a:ext>
            </a:extLst>
          </p:cNvPr>
          <p:cNvSpPr txBox="1"/>
          <p:nvPr/>
        </p:nvSpPr>
        <p:spPr>
          <a:xfrm>
            <a:off x="8010252" y="5360874"/>
            <a:ext cx="3292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800" b="1" kern="1200">
                <a:solidFill>
                  <a:srgbClr val="000088"/>
                </a:solidFill>
                <a:latin typeface="+mn-lt"/>
                <a:ea typeface="+mn-lt"/>
                <a:cs typeface="+mn-lt"/>
              </a:rPr>
              <a:t>In-kernel persistence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378B1E7-082E-4B2D-AF48-BBDB1D076A99}"/>
              </a:ext>
            </a:extLst>
          </p:cNvPr>
          <p:cNvGrpSpPr/>
          <p:nvPr/>
        </p:nvGrpSpPr>
        <p:grpSpPr>
          <a:xfrm>
            <a:off x="1853849" y="2762086"/>
            <a:ext cx="1518615" cy="894281"/>
            <a:chOff x="5320829" y="4069125"/>
            <a:chExt cx="1550342" cy="946570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3E706C4-1017-42EF-BCDC-EF97EAA9D4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9621" y="4163429"/>
              <a:ext cx="358218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975D597-1CE1-4FF8-BB83-95BF160A9870}"/>
                </a:ext>
              </a:extLst>
            </p:cNvPr>
            <p:cNvSpPr/>
            <p:nvPr/>
          </p:nvSpPr>
          <p:spPr>
            <a:xfrm>
              <a:off x="5320829" y="4069126"/>
              <a:ext cx="343197" cy="2423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271221B-B079-4B94-95BA-4929FD551BE5}"/>
                </a:ext>
              </a:extLst>
            </p:cNvPr>
            <p:cNvSpPr/>
            <p:nvPr/>
          </p:nvSpPr>
          <p:spPr>
            <a:xfrm>
              <a:off x="5320829" y="4421251"/>
              <a:ext cx="343197" cy="2423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B70C768-F594-46DA-BD4D-CA53CCF3872E}"/>
                </a:ext>
              </a:extLst>
            </p:cNvPr>
            <p:cNvSpPr/>
            <p:nvPr/>
          </p:nvSpPr>
          <p:spPr>
            <a:xfrm>
              <a:off x="5320829" y="4773378"/>
              <a:ext cx="343197" cy="2423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81142C3-6503-4D03-B2A5-470E01942B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9621" y="4510834"/>
              <a:ext cx="358218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B4B9925-3FAB-4C35-B43B-323ADB4BF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9621" y="4850929"/>
              <a:ext cx="358218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: Single Corner Rounded 27">
              <a:extLst>
                <a:ext uri="{FF2B5EF4-FFF2-40B4-BE49-F238E27FC236}">
                  <a16:creationId xmlns:a16="http://schemas.microsoft.com/office/drawing/2014/main" id="{4B010DE3-EDA1-4F31-8CF7-84D16EBE6724}"/>
                </a:ext>
              </a:extLst>
            </p:cNvPr>
            <p:cNvSpPr/>
            <p:nvPr/>
          </p:nvSpPr>
          <p:spPr>
            <a:xfrm rot="5400000">
              <a:off x="6323634" y="3763904"/>
              <a:ext cx="242315" cy="852758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: Single Corner Rounded 42">
              <a:extLst>
                <a:ext uri="{FF2B5EF4-FFF2-40B4-BE49-F238E27FC236}">
                  <a16:creationId xmlns:a16="http://schemas.microsoft.com/office/drawing/2014/main" id="{5697AFCA-6844-4488-80C0-B9F9089DC41F}"/>
                </a:ext>
              </a:extLst>
            </p:cNvPr>
            <p:cNvSpPr/>
            <p:nvPr/>
          </p:nvSpPr>
          <p:spPr>
            <a:xfrm rot="5400000">
              <a:off x="6323634" y="4116031"/>
              <a:ext cx="242315" cy="852758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4" name="Rectangle: Single Corner Rounded 43">
              <a:extLst>
                <a:ext uri="{FF2B5EF4-FFF2-40B4-BE49-F238E27FC236}">
                  <a16:creationId xmlns:a16="http://schemas.microsoft.com/office/drawing/2014/main" id="{120F6E87-AF65-4F68-B98F-EC0C6979242D}"/>
                </a:ext>
              </a:extLst>
            </p:cNvPr>
            <p:cNvSpPr/>
            <p:nvPr/>
          </p:nvSpPr>
          <p:spPr>
            <a:xfrm rot="5400000">
              <a:off x="6323634" y="4468159"/>
              <a:ext cx="242315" cy="852758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4894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/>
      <p:bldP spid="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1D554-F72F-4D41-925B-0BD3FB35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>
                <a:cs typeface="Calibri"/>
              </a:rPr>
              <a:t>G</a:t>
            </a:r>
            <a:r>
              <a:rPr lang="en-IN">
                <a:cs typeface="Calibri"/>
              </a:rPr>
              <a:t>PU with </a:t>
            </a:r>
            <a:r>
              <a:rPr lang="en-IN" u="sng">
                <a:cs typeface="Calibri"/>
              </a:rPr>
              <a:t>P</a:t>
            </a:r>
            <a:r>
              <a:rPr lang="en-IN">
                <a:cs typeface="Calibri"/>
              </a:rPr>
              <a:t>ersistent </a:t>
            </a:r>
            <a:r>
              <a:rPr lang="en-IN" u="sng">
                <a:cs typeface="Calibri"/>
              </a:rPr>
              <a:t>M</a:t>
            </a:r>
            <a:r>
              <a:rPr lang="en-IN">
                <a:cs typeface="Calibri"/>
              </a:rPr>
              <a:t>emory: GPM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B58C1-3019-4E6B-87BC-FD43F6B541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0752" y="1825625"/>
            <a:ext cx="9893047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>
                <a:cs typeface="Calibri"/>
              </a:rPr>
              <a:t>Create GPM with current hardware</a:t>
            </a:r>
          </a:p>
          <a:p>
            <a:pPr marL="457200" lvl="1" indent="0">
              <a:buNone/>
            </a:pPr>
            <a:endParaRPr lang="en-IN">
              <a:cs typeface="Calibri"/>
            </a:endParaRPr>
          </a:p>
          <a:p>
            <a:pPr marL="0" indent="0">
              <a:buNone/>
            </a:pPr>
            <a:r>
              <a:rPr lang="en-IN">
                <a:cs typeface="Calibri"/>
              </a:rPr>
              <a:t>Use cases for GPM: </a:t>
            </a:r>
            <a:r>
              <a:rPr lang="en-IN" err="1">
                <a:cs typeface="Calibri"/>
              </a:rPr>
              <a:t>GPMBench</a:t>
            </a:r>
            <a:br>
              <a:rPr lang="en-IN">
                <a:cs typeface="Calibri"/>
              </a:rPr>
            </a:br>
            <a:endParaRPr lang="en-IN">
              <a:cs typeface="Calibri"/>
            </a:endParaRPr>
          </a:p>
          <a:p>
            <a:pPr marL="0" indent="0">
              <a:buNone/>
            </a:pPr>
            <a:r>
              <a:rPr lang="en-IN">
                <a:cs typeface="Calibri"/>
              </a:rPr>
              <a:t>Runtime library for GPM: </a:t>
            </a:r>
            <a:r>
              <a:rPr lang="en-IN" err="1">
                <a:cs typeface="Calibri"/>
              </a:rPr>
              <a:t>LibGPM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78D6DB34-F0A0-4D9A-878E-EC80D9F9E4F2}"/>
              </a:ext>
            </a:extLst>
          </p:cNvPr>
          <p:cNvSpPr/>
          <p:nvPr/>
        </p:nvSpPr>
        <p:spPr>
          <a:xfrm rot="16200000">
            <a:off x="168620" y="3508738"/>
            <a:ext cx="393540" cy="730780"/>
          </a:xfrm>
          <a:prstGeom prst="downArrow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5E2733-9BAA-4F27-8827-AAF5C817F3C4}"/>
              </a:ext>
            </a:extLst>
          </p:cNvPr>
          <p:cNvSpPr/>
          <p:nvPr/>
        </p:nvSpPr>
        <p:spPr>
          <a:xfrm>
            <a:off x="946425" y="1783488"/>
            <a:ext cx="514326" cy="49876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0D80D2A-64F1-4834-84EF-8507E152C422}"/>
              </a:ext>
            </a:extLst>
          </p:cNvPr>
          <p:cNvSpPr/>
          <p:nvPr/>
        </p:nvSpPr>
        <p:spPr>
          <a:xfrm>
            <a:off x="946425" y="2723014"/>
            <a:ext cx="514326" cy="49876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10589AE-BF9E-4D6D-B265-62ADA4EC620C}"/>
              </a:ext>
            </a:extLst>
          </p:cNvPr>
          <p:cNvSpPr/>
          <p:nvPr/>
        </p:nvSpPr>
        <p:spPr>
          <a:xfrm>
            <a:off x="946425" y="3624747"/>
            <a:ext cx="514326" cy="49876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>
                <a:solidFill>
                  <a:schemeClr val="bg1"/>
                </a:solidFill>
              </a:rPr>
              <a:t>3</a:t>
            </a:r>
          </a:p>
        </p:txBody>
      </p:sp>
      <p:pic>
        <p:nvPicPr>
          <p:cNvPr id="9" name="Picture 6" descr="✓ Hand drawn golden paint splatter set. Gold ink drip stamp. Liquid  graffiti drops. Vector isolated illustration. Stock Photos">
            <a:extLst>
              <a:ext uri="{FF2B5EF4-FFF2-40B4-BE49-F238E27FC236}">
                <a16:creationId xmlns:a16="http://schemas.microsoft.com/office/drawing/2014/main" id="{E660EAAB-16EA-4B3C-B27E-3192F1190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6125" y="2086824"/>
            <a:ext cx="1693511" cy="169351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F2F6A9B-0494-4840-A901-E45B5B071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405533"/>
            <a:ext cx="2743200" cy="365125"/>
          </a:xfrm>
        </p:spPr>
        <p:txBody>
          <a:bodyPr/>
          <a:lstStyle/>
          <a:p>
            <a:fld id="{54A9233F-6CA2-476F-8FB8-EFB5D52F48CF}" type="slidenum">
              <a:rPr lang="en-US" smtClean="0"/>
              <a:t>17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34066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animClr clrSpc="rgb" dir="cw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7E6E6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5" grpId="1" animBg="1"/>
      <p:bldP spid="6" grpId="0" animBg="1"/>
      <p:bldP spid="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0B32-9866-4185-BDBF-FE2977492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/>
              <a:t>LibGPM</a:t>
            </a:r>
            <a:r>
              <a:rPr lang="en-IN"/>
              <a:t>: CUDA library for GPM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06E5C-ED19-4DA8-8B81-B1DBFABA3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18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D9D643-8E9E-4769-9775-1EEE41AC5272}"/>
              </a:ext>
            </a:extLst>
          </p:cNvPr>
          <p:cNvSpPr txBox="1"/>
          <p:nvPr/>
        </p:nvSpPr>
        <p:spPr>
          <a:xfrm>
            <a:off x="1515846" y="5925402"/>
            <a:ext cx="9983728" cy="48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88"/>
                </a:solidFill>
                <a:ea typeface="+mn-lt"/>
                <a:cs typeface="+mn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88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88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88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88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IN" b="1">
                <a:solidFill>
                  <a:srgbClr val="C00000"/>
                </a:solidFill>
              </a:rPr>
              <a:t>On an average only 19 lines of code changes are needed with </a:t>
            </a:r>
            <a:r>
              <a:rPr lang="en-IN" b="1" err="1">
                <a:solidFill>
                  <a:srgbClr val="C00000"/>
                </a:solidFill>
              </a:rPr>
              <a:t>libGPM</a:t>
            </a:r>
            <a:endParaRPr lang="en-IN" b="1">
              <a:solidFill>
                <a:srgbClr val="C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59D40-29F7-4CBA-AC4E-2DD3D9F92F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899" t="30211" r="4018" b="16624"/>
          <a:stretch/>
        </p:blipFill>
        <p:spPr>
          <a:xfrm>
            <a:off x="1275144" y="1914251"/>
            <a:ext cx="9641711" cy="3646026"/>
          </a:xfrm>
          <a:prstGeom prst="rect">
            <a:avLst/>
          </a:prstGeom>
        </p:spPr>
      </p:pic>
      <p:graphicFrame>
        <p:nvGraphicFramePr>
          <p:cNvPr id="12" name="Table 18">
            <a:extLst>
              <a:ext uri="{FF2B5EF4-FFF2-40B4-BE49-F238E27FC236}">
                <a16:creationId xmlns:a16="http://schemas.microsoft.com/office/drawing/2014/main" id="{A0086FB7-E0E1-44C4-A95C-20CDE8BDC012}"/>
              </a:ext>
            </a:extLst>
          </p:cNvPr>
          <p:cNvGraphicFramePr>
            <a:graphicFrameLocks/>
          </p:cNvGraphicFramePr>
          <p:nvPr/>
        </p:nvGraphicFramePr>
        <p:xfrm>
          <a:off x="838200" y="2218647"/>
          <a:ext cx="10515597" cy="3341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63329959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087249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50809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u="sng" kern="1200">
                          <a:solidFill>
                            <a:srgbClr val="000088"/>
                          </a:solidFill>
                          <a:latin typeface="+mn-lt"/>
                          <a:ea typeface="+mn-lt"/>
                          <a:cs typeface="+mn-lt"/>
                        </a:rPr>
                        <a:t>Logging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u="sng" kern="1200">
                          <a:solidFill>
                            <a:srgbClr val="000088"/>
                          </a:solidFill>
                          <a:latin typeface="+mn-lt"/>
                          <a:ea typeface="+mn-lt"/>
                          <a:cs typeface="+mn-lt"/>
                        </a:rPr>
                        <a:t>Checkpointing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u="sng" kern="1200">
                          <a:solidFill>
                            <a:srgbClr val="000088"/>
                          </a:solidFill>
                          <a:latin typeface="+mn-lt"/>
                          <a:ea typeface="+mn-lt"/>
                          <a:cs typeface="+mn-lt"/>
                        </a:rPr>
                        <a:t>Primitives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7719423"/>
                  </a:ext>
                </a:extLst>
              </a:tr>
              <a:tr h="2061436">
                <a:tc>
                  <a:txBody>
                    <a:bodyPr/>
                    <a:lstStyle/>
                    <a:p>
                      <a:pPr algn="ctr"/>
                      <a:endParaRPr lang="en-IN" sz="2800" kern="1200" dirty="0">
                        <a:solidFill>
                          <a:srgbClr val="000088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kern="1200">
                        <a:solidFill>
                          <a:srgbClr val="000088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2800" kern="1200">
                        <a:solidFill>
                          <a:srgbClr val="000088"/>
                        </a:solidFill>
                        <a:latin typeface="+mn-lt"/>
                        <a:ea typeface="+mn-lt"/>
                        <a:cs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9893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kern="1200" err="1">
                          <a:solidFill>
                            <a:srgbClr val="000088"/>
                          </a:solidFill>
                          <a:latin typeface="+mn-lt"/>
                          <a:ea typeface="+mn-lt"/>
                          <a:cs typeface="+mn-lt"/>
                        </a:rPr>
                        <a:t>gpmlog_create_hcl</a:t>
                      </a:r>
                      <a:r>
                        <a:rPr lang="en-IN" sz="2200" kern="1200">
                          <a:solidFill>
                            <a:srgbClr val="000088"/>
                          </a:solidFill>
                          <a:latin typeface="+mn-lt"/>
                          <a:ea typeface="+mn-lt"/>
                          <a:cs typeface="+mn-lt"/>
                        </a:rPr>
                        <a:t>, </a:t>
                      </a:r>
                      <a:br>
                        <a:rPr lang="en-IN" sz="2200" kern="1200">
                          <a:solidFill>
                            <a:srgbClr val="000088"/>
                          </a:solidFill>
                          <a:latin typeface="+mn-lt"/>
                          <a:ea typeface="+mn-lt"/>
                          <a:cs typeface="+mn-lt"/>
                        </a:rPr>
                      </a:br>
                      <a:r>
                        <a:rPr lang="en-IN" sz="2200" kern="1200" err="1">
                          <a:solidFill>
                            <a:srgbClr val="000088"/>
                          </a:solidFill>
                          <a:latin typeface="+mn-lt"/>
                          <a:ea typeface="+mn-lt"/>
                          <a:cs typeface="+mn-lt"/>
                        </a:rPr>
                        <a:t>gpmlog_open</a:t>
                      </a:r>
                      <a:r>
                        <a:rPr lang="en-IN" sz="2200" kern="1200">
                          <a:solidFill>
                            <a:srgbClr val="000088"/>
                          </a:solidFill>
                          <a:latin typeface="+mn-lt"/>
                          <a:ea typeface="+mn-lt"/>
                          <a:cs typeface="+mn-lt"/>
                        </a:rPr>
                        <a:t>, etc.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kern="1200" err="1">
                          <a:solidFill>
                            <a:srgbClr val="000088"/>
                          </a:solidFill>
                          <a:latin typeface="+mn-lt"/>
                          <a:ea typeface="+mn-lt"/>
                          <a:cs typeface="+mn-lt"/>
                        </a:rPr>
                        <a:t>gpmcp_create</a:t>
                      </a:r>
                      <a:r>
                        <a:rPr lang="en-IN" sz="2200" kern="1200">
                          <a:solidFill>
                            <a:srgbClr val="000088"/>
                          </a:solidFill>
                          <a:latin typeface="+mn-lt"/>
                          <a:ea typeface="+mn-lt"/>
                          <a:cs typeface="+mn-lt"/>
                        </a:rPr>
                        <a:t>,   </a:t>
                      </a:r>
                      <a:br>
                        <a:rPr lang="en-IN" sz="2200" kern="1200">
                          <a:solidFill>
                            <a:srgbClr val="000088"/>
                          </a:solidFill>
                          <a:latin typeface="+mn-lt"/>
                          <a:ea typeface="+mn-lt"/>
                          <a:cs typeface="+mn-lt"/>
                        </a:rPr>
                      </a:br>
                      <a:r>
                        <a:rPr lang="en-IN" sz="2200" kern="1200" err="1">
                          <a:solidFill>
                            <a:srgbClr val="000088"/>
                          </a:solidFill>
                          <a:latin typeface="+mn-lt"/>
                          <a:ea typeface="+mn-lt"/>
                          <a:cs typeface="+mn-lt"/>
                        </a:rPr>
                        <a:t>gpmcp_checkpoint</a:t>
                      </a:r>
                      <a:r>
                        <a:rPr lang="en-IN" sz="2200" kern="1200">
                          <a:solidFill>
                            <a:srgbClr val="000088"/>
                          </a:solidFill>
                          <a:latin typeface="+mn-lt"/>
                          <a:ea typeface="+mn-lt"/>
                          <a:cs typeface="+mn-lt"/>
                        </a:rPr>
                        <a:t>, etc.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kern="1200" dirty="0" err="1">
                          <a:solidFill>
                            <a:srgbClr val="000088"/>
                          </a:solidFill>
                          <a:latin typeface="+mn-lt"/>
                          <a:ea typeface="+mn-lt"/>
                          <a:cs typeface="+mn-lt"/>
                        </a:rPr>
                        <a:t>gpm_map</a:t>
                      </a:r>
                      <a:r>
                        <a:rPr lang="en-IN" sz="2200" kern="1200" dirty="0">
                          <a:solidFill>
                            <a:srgbClr val="000088"/>
                          </a:solidFill>
                          <a:latin typeface="+mn-lt"/>
                          <a:ea typeface="+mn-lt"/>
                          <a:cs typeface="+mn-lt"/>
                        </a:rPr>
                        <a:t>, </a:t>
                      </a:r>
                      <a:br>
                        <a:rPr lang="en-IN" sz="2200" kern="1200" dirty="0">
                          <a:solidFill>
                            <a:srgbClr val="000088"/>
                          </a:solidFill>
                          <a:latin typeface="+mn-lt"/>
                          <a:ea typeface="+mn-lt"/>
                          <a:cs typeface="+mn-lt"/>
                        </a:rPr>
                      </a:br>
                      <a:r>
                        <a:rPr lang="en-IN" sz="2200" kern="1200" dirty="0" err="1">
                          <a:solidFill>
                            <a:srgbClr val="000088"/>
                          </a:solidFill>
                          <a:latin typeface="+mn-lt"/>
                          <a:ea typeface="+mn-lt"/>
                          <a:cs typeface="+mn-lt"/>
                        </a:rPr>
                        <a:t>gpm_persist</a:t>
                      </a:r>
                      <a:r>
                        <a:rPr lang="en-IN" sz="2200" kern="1200" dirty="0">
                          <a:solidFill>
                            <a:srgbClr val="000088"/>
                          </a:solidFill>
                          <a:latin typeface="+mn-lt"/>
                          <a:ea typeface="+mn-lt"/>
                          <a:cs typeface="+mn-lt"/>
                        </a:rPr>
                        <a:t>, etc.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594524"/>
                  </a:ext>
                </a:extLst>
              </a:tr>
            </a:tbl>
          </a:graphicData>
        </a:graphic>
      </p:graphicFrame>
      <p:pic>
        <p:nvPicPr>
          <p:cNvPr id="13" name="Picture 2" descr="Transaction - Free arrows icons">
            <a:extLst>
              <a:ext uri="{FF2B5EF4-FFF2-40B4-BE49-F238E27FC236}">
                <a16:creationId xmlns:a16="http://schemas.microsoft.com/office/drawing/2014/main" id="{ABC778D1-E516-438B-B13B-AC6B029DF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008" y="3030701"/>
            <a:ext cx="1247105" cy="1247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 descr="checkpoint Icon - Download checkpoint Icon 2892118 | Noun Project">
            <a:extLst>
              <a:ext uri="{FF2B5EF4-FFF2-40B4-BE49-F238E27FC236}">
                <a16:creationId xmlns:a16="http://schemas.microsoft.com/office/drawing/2014/main" id="{47B6832A-06E3-42B3-A7E7-B59CD7565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9572" y="2809201"/>
            <a:ext cx="1544396" cy="1544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utoShape 6" descr="Code blocks Icons - Download 128 Free Code blocks icons here">
            <a:extLst>
              <a:ext uri="{FF2B5EF4-FFF2-40B4-BE49-F238E27FC236}">
                <a16:creationId xmlns:a16="http://schemas.microsoft.com/office/drawing/2014/main" id="{E7B81F1E-78B1-47D0-BBD2-2E2811E5DA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7" name="Picture 12" descr="Zino Cilliers">
            <a:extLst>
              <a:ext uri="{FF2B5EF4-FFF2-40B4-BE49-F238E27FC236}">
                <a16:creationId xmlns:a16="http://schemas.microsoft.com/office/drawing/2014/main" id="{62C5B0D1-BC55-4112-9729-606E0D263A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2" b="11480"/>
          <a:stretch/>
        </p:blipFill>
        <p:spPr bwMode="auto">
          <a:xfrm>
            <a:off x="8938427" y="2977972"/>
            <a:ext cx="1478300" cy="1206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91FBE10-73D5-4C41-91C0-39FC16DAEA13}"/>
              </a:ext>
            </a:extLst>
          </p:cNvPr>
          <p:cNvSpPr/>
          <p:nvPr/>
        </p:nvSpPr>
        <p:spPr>
          <a:xfrm>
            <a:off x="1339650" y="2152735"/>
            <a:ext cx="2483820" cy="3504430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03400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 nodePh="1">
                                  <p:stCondLst>
                                    <p:cond delay="500"/>
                                  </p:stCondLst>
                                  <p:endCondLst>
                                    <p:cond evt="begin" delay="0">
                                      <p:tn val="2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D28E-010E-42A2-8E1C-3FCDC36C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solidFill>
                  <a:srgbClr val="3A3A7E"/>
                </a:solidFill>
              </a:rPr>
              <a:t>Conventional logging: single 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E3D9D-94BC-494E-A45C-9ADBDA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19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CF2BC2-AA28-48CA-A950-C769219AE162}"/>
              </a:ext>
            </a:extLst>
          </p:cNvPr>
          <p:cNvSpPr txBox="1"/>
          <p:nvPr/>
        </p:nvSpPr>
        <p:spPr>
          <a:xfrm>
            <a:off x="1961545" y="4607326"/>
            <a:ext cx="14238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>
                <a:solidFill>
                  <a:srgbClr val="3A3A7E"/>
                </a:solidFill>
              </a:rPr>
              <a:t>Shared log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5A21E9-7CAA-4E8E-B563-179FF223B304}"/>
              </a:ext>
            </a:extLst>
          </p:cNvPr>
          <p:cNvSpPr/>
          <p:nvPr/>
        </p:nvSpPr>
        <p:spPr>
          <a:xfrm>
            <a:off x="3447478" y="4620900"/>
            <a:ext cx="6042759" cy="436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4B6C239-E414-4691-93DC-1859C6252F96}"/>
              </a:ext>
            </a:extLst>
          </p:cNvPr>
          <p:cNvSpPr/>
          <p:nvPr/>
        </p:nvSpPr>
        <p:spPr>
          <a:xfrm>
            <a:off x="3671628" y="2576098"/>
            <a:ext cx="215317" cy="447472"/>
          </a:xfrm>
          <a:custGeom>
            <a:avLst/>
            <a:gdLst>
              <a:gd name="connsiteX0" fmla="*/ 165897 w 215317"/>
              <a:gd name="connsiteY0" fmla="*/ 0 h 447472"/>
              <a:gd name="connsiteX1" fmla="*/ 527 w 215317"/>
              <a:gd name="connsiteY1" fmla="*/ 145915 h 447472"/>
              <a:gd name="connsiteX2" fmla="*/ 214535 w 215317"/>
              <a:gd name="connsiteY2" fmla="*/ 291830 h 447472"/>
              <a:gd name="connsiteX3" fmla="*/ 58893 w 215317"/>
              <a:gd name="connsiteY3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17" h="447472">
                <a:moveTo>
                  <a:pt x="165897" y="0"/>
                </a:moveTo>
                <a:cubicBezTo>
                  <a:pt x="79159" y="48638"/>
                  <a:pt x="-7579" y="97277"/>
                  <a:pt x="527" y="145915"/>
                </a:cubicBezTo>
                <a:cubicBezTo>
                  <a:pt x="8633" y="194553"/>
                  <a:pt x="204807" y="241571"/>
                  <a:pt x="214535" y="291830"/>
                </a:cubicBezTo>
                <a:cubicBezTo>
                  <a:pt x="224263" y="342089"/>
                  <a:pt x="141578" y="394780"/>
                  <a:pt x="58893" y="44747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32A6C-97DF-4CDC-989F-782115319793}"/>
              </a:ext>
            </a:extLst>
          </p:cNvPr>
          <p:cNvSpPr txBox="1"/>
          <p:nvPr/>
        </p:nvSpPr>
        <p:spPr>
          <a:xfrm>
            <a:off x="3574411" y="223488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3A3A7E"/>
                </a:solidFill>
              </a:rPr>
              <a:t>T0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B780EA-2DD4-46AA-B81F-87FF00C5BF93}"/>
              </a:ext>
            </a:extLst>
          </p:cNvPr>
          <p:cNvSpPr/>
          <p:nvPr/>
        </p:nvSpPr>
        <p:spPr>
          <a:xfrm>
            <a:off x="3447479" y="3087325"/>
            <a:ext cx="663614" cy="436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27F0938-1009-4F00-BB9C-970247AF7E2B}"/>
              </a:ext>
            </a:extLst>
          </p:cNvPr>
          <p:cNvSpPr/>
          <p:nvPr/>
        </p:nvSpPr>
        <p:spPr>
          <a:xfrm>
            <a:off x="5204002" y="2576098"/>
            <a:ext cx="215317" cy="447472"/>
          </a:xfrm>
          <a:custGeom>
            <a:avLst/>
            <a:gdLst>
              <a:gd name="connsiteX0" fmla="*/ 165897 w 215317"/>
              <a:gd name="connsiteY0" fmla="*/ 0 h 447472"/>
              <a:gd name="connsiteX1" fmla="*/ 527 w 215317"/>
              <a:gd name="connsiteY1" fmla="*/ 145915 h 447472"/>
              <a:gd name="connsiteX2" fmla="*/ 214535 w 215317"/>
              <a:gd name="connsiteY2" fmla="*/ 291830 h 447472"/>
              <a:gd name="connsiteX3" fmla="*/ 58893 w 215317"/>
              <a:gd name="connsiteY3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17" h="447472">
                <a:moveTo>
                  <a:pt x="165897" y="0"/>
                </a:moveTo>
                <a:cubicBezTo>
                  <a:pt x="79159" y="48638"/>
                  <a:pt x="-7579" y="97277"/>
                  <a:pt x="527" y="145915"/>
                </a:cubicBezTo>
                <a:cubicBezTo>
                  <a:pt x="8633" y="194553"/>
                  <a:pt x="204807" y="241571"/>
                  <a:pt x="214535" y="291830"/>
                </a:cubicBezTo>
                <a:cubicBezTo>
                  <a:pt x="224263" y="342089"/>
                  <a:pt x="141578" y="394780"/>
                  <a:pt x="58893" y="44747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EE28EB-BDE2-4BB7-94FF-561DE5FA0577}"/>
              </a:ext>
            </a:extLst>
          </p:cNvPr>
          <p:cNvSpPr txBox="1"/>
          <p:nvPr/>
        </p:nvSpPr>
        <p:spPr>
          <a:xfrm>
            <a:off x="5106785" y="223488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3A3A7E"/>
                </a:solidFill>
              </a:rPr>
              <a:t>T1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B1940F-F85F-4C0E-9595-FB6C88820A24}"/>
              </a:ext>
            </a:extLst>
          </p:cNvPr>
          <p:cNvSpPr/>
          <p:nvPr/>
        </p:nvSpPr>
        <p:spPr>
          <a:xfrm>
            <a:off x="4979853" y="3087325"/>
            <a:ext cx="663614" cy="436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8D80A87-97BB-4D4E-B571-D23B197EC07D}"/>
              </a:ext>
            </a:extLst>
          </p:cNvPr>
          <p:cNvSpPr/>
          <p:nvPr/>
        </p:nvSpPr>
        <p:spPr>
          <a:xfrm>
            <a:off x="9056540" y="2576098"/>
            <a:ext cx="215317" cy="447472"/>
          </a:xfrm>
          <a:custGeom>
            <a:avLst/>
            <a:gdLst>
              <a:gd name="connsiteX0" fmla="*/ 165897 w 215317"/>
              <a:gd name="connsiteY0" fmla="*/ 0 h 447472"/>
              <a:gd name="connsiteX1" fmla="*/ 527 w 215317"/>
              <a:gd name="connsiteY1" fmla="*/ 145915 h 447472"/>
              <a:gd name="connsiteX2" fmla="*/ 214535 w 215317"/>
              <a:gd name="connsiteY2" fmla="*/ 291830 h 447472"/>
              <a:gd name="connsiteX3" fmla="*/ 58893 w 215317"/>
              <a:gd name="connsiteY3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17" h="447472">
                <a:moveTo>
                  <a:pt x="165897" y="0"/>
                </a:moveTo>
                <a:cubicBezTo>
                  <a:pt x="79159" y="48638"/>
                  <a:pt x="-7579" y="97277"/>
                  <a:pt x="527" y="145915"/>
                </a:cubicBezTo>
                <a:cubicBezTo>
                  <a:pt x="8633" y="194553"/>
                  <a:pt x="204807" y="241571"/>
                  <a:pt x="214535" y="291830"/>
                </a:cubicBezTo>
                <a:cubicBezTo>
                  <a:pt x="224263" y="342089"/>
                  <a:pt x="141578" y="394780"/>
                  <a:pt x="58893" y="44747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906DE4-5077-4905-8B2E-356C066A184E}"/>
              </a:ext>
            </a:extLst>
          </p:cNvPr>
          <p:cNvSpPr txBox="1"/>
          <p:nvPr/>
        </p:nvSpPr>
        <p:spPr>
          <a:xfrm>
            <a:off x="8898740" y="223488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>
                <a:solidFill>
                  <a:srgbClr val="3A3A7E"/>
                </a:solidFill>
              </a:rPr>
              <a:t>T31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F9E0CB-AB8E-4B6E-8CA1-C90EE3A1CEFC}"/>
              </a:ext>
            </a:extLst>
          </p:cNvPr>
          <p:cNvSpPr/>
          <p:nvPr/>
        </p:nvSpPr>
        <p:spPr>
          <a:xfrm>
            <a:off x="8832391" y="3087325"/>
            <a:ext cx="663614" cy="436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71F6BA-53D0-49D6-A2A4-1AE94D8D4CEF}"/>
              </a:ext>
            </a:extLst>
          </p:cNvPr>
          <p:cNvSpPr txBox="1"/>
          <p:nvPr/>
        </p:nvSpPr>
        <p:spPr>
          <a:xfrm>
            <a:off x="1889562" y="3086893"/>
            <a:ext cx="16128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solidFill>
                  <a:srgbClr val="3A3A7E"/>
                </a:solidFill>
              </a:rPr>
              <a:t>Thread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B8630D-BDA8-46BF-B086-5F00AF777FDC}"/>
              </a:ext>
            </a:extLst>
          </p:cNvPr>
          <p:cNvSpPr txBox="1"/>
          <p:nvPr/>
        </p:nvSpPr>
        <p:spPr>
          <a:xfrm>
            <a:off x="6865872" y="2840672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>
                <a:solidFill>
                  <a:srgbClr val="002060"/>
                </a:solidFill>
              </a:rPr>
              <a:t>. . .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A14B458C-4447-4ABC-ACD7-4DB150518A96}"/>
              </a:ext>
            </a:extLst>
          </p:cNvPr>
          <p:cNvSpPr txBox="1">
            <a:spLocks/>
          </p:cNvSpPr>
          <p:nvPr/>
        </p:nvSpPr>
        <p:spPr>
          <a:xfrm>
            <a:off x="0" y="5876183"/>
            <a:ext cx="12192000" cy="981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/>
              <a:t>Serialization while logging</a:t>
            </a:r>
          </a:p>
        </p:txBody>
      </p:sp>
      <p:pic>
        <p:nvPicPr>
          <p:cNvPr id="8196" name="Picture 4" descr="Red lock icon - Free red lock icons">
            <a:extLst>
              <a:ext uri="{FF2B5EF4-FFF2-40B4-BE49-F238E27FC236}">
                <a16:creationId xmlns:a16="http://schemas.microsoft.com/office/drawing/2014/main" id="{C4F17AE0-F73D-4BC4-A30D-9096B2561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718" y="4660911"/>
            <a:ext cx="396277" cy="39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52453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4.81481E-6 L -0.22122 -0.40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68" y="-20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44444E-6 L 0.00039 0.22408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2122 -0.403 L -0.09492 -0.4041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81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44444E-6 L -0.06875 0.22408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38" y="1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 animBg="1"/>
      <p:bldP spid="3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8E4F-D554-4846-B963-C6CBE10A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Executive summary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4DE0C4-83E3-47D3-9B09-F7CB8C333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725806" cy="435133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r>
              <a:rPr lang="en-IN" sz="4500" dirty="0"/>
              <a:t>Today, benefits of persistent memory (PM) limited only to CPU apps </a:t>
            </a:r>
            <a:endParaRPr lang="en-IN" sz="4500" dirty="0">
              <a:cs typeface="Calibri"/>
            </a:endParaRPr>
          </a:p>
          <a:p>
            <a:endParaRPr lang="en-IN" sz="4500" dirty="0">
              <a:cs typeface="Calibri"/>
            </a:endParaRPr>
          </a:p>
          <a:p>
            <a:r>
              <a:rPr lang="en-IN" sz="4500" dirty="0">
                <a:cs typeface="Calibri"/>
              </a:rPr>
              <a:t>We enable GPUs to harness PM without new hardware</a:t>
            </a:r>
            <a:br>
              <a:rPr lang="en-IN" sz="4500" dirty="0">
                <a:cs typeface="Calibri"/>
              </a:rPr>
            </a:br>
            <a:br>
              <a:rPr lang="en-IN" sz="4500" dirty="0">
                <a:cs typeface="Calibri"/>
              </a:rPr>
            </a:br>
            <a:endParaRPr lang="en-IN" sz="4500" dirty="0">
              <a:cs typeface="Calibri"/>
            </a:endParaRPr>
          </a:p>
          <a:p>
            <a:r>
              <a:rPr lang="en-IN" sz="4500" dirty="0">
                <a:cs typeface="Calibri"/>
              </a:rPr>
              <a:t>We demonstrate three classes of GPU apps. that benefit from PM</a:t>
            </a:r>
            <a:br>
              <a:rPr lang="en-IN" sz="4500" dirty="0">
                <a:cs typeface="Calibri"/>
              </a:rPr>
            </a:br>
            <a:br>
              <a:rPr lang="en-IN" sz="4500" dirty="0">
                <a:cs typeface="Calibri"/>
              </a:rPr>
            </a:br>
            <a:endParaRPr lang="en-IN" sz="4500" dirty="0">
              <a:cs typeface="Calibri"/>
            </a:endParaRPr>
          </a:p>
          <a:p>
            <a:r>
              <a:rPr lang="en-IN" sz="4500" dirty="0">
                <a:cs typeface="Calibri"/>
              </a:rPr>
              <a:t>We create a GPU runtime for easily writing recoverable GPU kernels</a:t>
            </a:r>
            <a:br>
              <a:rPr lang="en-IN" sz="3400" dirty="0">
                <a:cs typeface="Calibri"/>
              </a:rPr>
            </a:br>
            <a:br>
              <a:rPr lang="en-IN" dirty="0">
                <a:cs typeface="Calibri"/>
              </a:rPr>
            </a:br>
            <a:br>
              <a:rPr lang="en-IN" dirty="0">
                <a:cs typeface="Calibri"/>
              </a:rPr>
            </a:br>
            <a:br>
              <a:rPr lang="en-IN" dirty="0">
                <a:cs typeface="Calibri"/>
              </a:rPr>
            </a:br>
            <a:br>
              <a:rPr lang="en-IN" dirty="0">
                <a:cs typeface="Calibri"/>
              </a:rPr>
            </a:br>
            <a:endParaRPr lang="en-IN" dirty="0">
              <a:cs typeface="Calibri"/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6FCEAF9E-C4DE-4ED4-89CA-C0E2DB4A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405533"/>
            <a:ext cx="2743200" cy="365125"/>
          </a:xfrm>
        </p:spPr>
        <p:txBody>
          <a:bodyPr/>
          <a:lstStyle/>
          <a:p>
            <a:fld id="{54A9233F-6CA2-476F-8FB8-EFB5D52F48C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457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D28E-010E-42A2-8E1C-3FCDC36C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Conventional logging: distributed 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E3D9D-94BC-494E-A45C-9ADBDA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20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CF2BC2-AA28-48CA-A950-C769219AE162}"/>
              </a:ext>
            </a:extLst>
          </p:cNvPr>
          <p:cNvSpPr txBox="1"/>
          <p:nvPr/>
        </p:nvSpPr>
        <p:spPr>
          <a:xfrm>
            <a:off x="1601962" y="4602423"/>
            <a:ext cx="2066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>
                <a:solidFill>
                  <a:srgbClr val="3A3A7E"/>
                </a:solidFill>
              </a:rPr>
              <a:t>Distributed log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5A21E9-7CAA-4E8E-B563-179FF223B304}"/>
              </a:ext>
            </a:extLst>
          </p:cNvPr>
          <p:cNvSpPr/>
          <p:nvPr/>
        </p:nvSpPr>
        <p:spPr>
          <a:xfrm>
            <a:off x="3447478" y="4620900"/>
            <a:ext cx="663615" cy="436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4B6C239-E414-4691-93DC-1859C6252F96}"/>
              </a:ext>
            </a:extLst>
          </p:cNvPr>
          <p:cNvSpPr/>
          <p:nvPr/>
        </p:nvSpPr>
        <p:spPr>
          <a:xfrm>
            <a:off x="3671628" y="2576098"/>
            <a:ext cx="215317" cy="447472"/>
          </a:xfrm>
          <a:custGeom>
            <a:avLst/>
            <a:gdLst>
              <a:gd name="connsiteX0" fmla="*/ 165897 w 215317"/>
              <a:gd name="connsiteY0" fmla="*/ 0 h 447472"/>
              <a:gd name="connsiteX1" fmla="*/ 527 w 215317"/>
              <a:gd name="connsiteY1" fmla="*/ 145915 h 447472"/>
              <a:gd name="connsiteX2" fmla="*/ 214535 w 215317"/>
              <a:gd name="connsiteY2" fmla="*/ 291830 h 447472"/>
              <a:gd name="connsiteX3" fmla="*/ 58893 w 215317"/>
              <a:gd name="connsiteY3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17" h="447472">
                <a:moveTo>
                  <a:pt x="165897" y="0"/>
                </a:moveTo>
                <a:cubicBezTo>
                  <a:pt x="79159" y="48638"/>
                  <a:pt x="-7579" y="97277"/>
                  <a:pt x="527" y="145915"/>
                </a:cubicBezTo>
                <a:cubicBezTo>
                  <a:pt x="8633" y="194553"/>
                  <a:pt x="204807" y="241571"/>
                  <a:pt x="214535" y="291830"/>
                </a:cubicBezTo>
                <a:cubicBezTo>
                  <a:pt x="224263" y="342089"/>
                  <a:pt x="141578" y="394780"/>
                  <a:pt x="58893" y="44747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32A6C-97DF-4CDC-989F-782115319793}"/>
              </a:ext>
            </a:extLst>
          </p:cNvPr>
          <p:cNvSpPr txBox="1"/>
          <p:nvPr/>
        </p:nvSpPr>
        <p:spPr>
          <a:xfrm>
            <a:off x="3574411" y="223488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3A3A7E"/>
                </a:solidFill>
              </a:rPr>
              <a:t>T0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B780EA-2DD4-46AA-B81F-87FF00C5BF93}"/>
              </a:ext>
            </a:extLst>
          </p:cNvPr>
          <p:cNvSpPr/>
          <p:nvPr/>
        </p:nvSpPr>
        <p:spPr>
          <a:xfrm>
            <a:off x="3447479" y="3087325"/>
            <a:ext cx="663614" cy="436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27F0938-1009-4F00-BB9C-970247AF7E2B}"/>
              </a:ext>
            </a:extLst>
          </p:cNvPr>
          <p:cNvSpPr/>
          <p:nvPr/>
        </p:nvSpPr>
        <p:spPr>
          <a:xfrm>
            <a:off x="5204002" y="2576098"/>
            <a:ext cx="215317" cy="447472"/>
          </a:xfrm>
          <a:custGeom>
            <a:avLst/>
            <a:gdLst>
              <a:gd name="connsiteX0" fmla="*/ 165897 w 215317"/>
              <a:gd name="connsiteY0" fmla="*/ 0 h 447472"/>
              <a:gd name="connsiteX1" fmla="*/ 527 w 215317"/>
              <a:gd name="connsiteY1" fmla="*/ 145915 h 447472"/>
              <a:gd name="connsiteX2" fmla="*/ 214535 w 215317"/>
              <a:gd name="connsiteY2" fmla="*/ 291830 h 447472"/>
              <a:gd name="connsiteX3" fmla="*/ 58893 w 215317"/>
              <a:gd name="connsiteY3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17" h="447472">
                <a:moveTo>
                  <a:pt x="165897" y="0"/>
                </a:moveTo>
                <a:cubicBezTo>
                  <a:pt x="79159" y="48638"/>
                  <a:pt x="-7579" y="97277"/>
                  <a:pt x="527" y="145915"/>
                </a:cubicBezTo>
                <a:cubicBezTo>
                  <a:pt x="8633" y="194553"/>
                  <a:pt x="204807" y="241571"/>
                  <a:pt x="214535" y="291830"/>
                </a:cubicBezTo>
                <a:cubicBezTo>
                  <a:pt x="224263" y="342089"/>
                  <a:pt x="141578" y="394780"/>
                  <a:pt x="58893" y="44747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EE28EB-BDE2-4BB7-94FF-561DE5FA0577}"/>
              </a:ext>
            </a:extLst>
          </p:cNvPr>
          <p:cNvSpPr txBox="1"/>
          <p:nvPr/>
        </p:nvSpPr>
        <p:spPr>
          <a:xfrm>
            <a:off x="5106785" y="223488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3A3A7E"/>
                </a:solidFill>
              </a:rPr>
              <a:t>T1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B1940F-F85F-4C0E-9595-FB6C88820A24}"/>
              </a:ext>
            </a:extLst>
          </p:cNvPr>
          <p:cNvSpPr/>
          <p:nvPr/>
        </p:nvSpPr>
        <p:spPr>
          <a:xfrm>
            <a:off x="4979853" y="3087325"/>
            <a:ext cx="663614" cy="436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8D80A87-97BB-4D4E-B571-D23B197EC07D}"/>
              </a:ext>
            </a:extLst>
          </p:cNvPr>
          <p:cNvSpPr/>
          <p:nvPr/>
        </p:nvSpPr>
        <p:spPr>
          <a:xfrm>
            <a:off x="9056540" y="2576098"/>
            <a:ext cx="215317" cy="447472"/>
          </a:xfrm>
          <a:custGeom>
            <a:avLst/>
            <a:gdLst>
              <a:gd name="connsiteX0" fmla="*/ 165897 w 215317"/>
              <a:gd name="connsiteY0" fmla="*/ 0 h 447472"/>
              <a:gd name="connsiteX1" fmla="*/ 527 w 215317"/>
              <a:gd name="connsiteY1" fmla="*/ 145915 h 447472"/>
              <a:gd name="connsiteX2" fmla="*/ 214535 w 215317"/>
              <a:gd name="connsiteY2" fmla="*/ 291830 h 447472"/>
              <a:gd name="connsiteX3" fmla="*/ 58893 w 215317"/>
              <a:gd name="connsiteY3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17" h="447472">
                <a:moveTo>
                  <a:pt x="165897" y="0"/>
                </a:moveTo>
                <a:cubicBezTo>
                  <a:pt x="79159" y="48638"/>
                  <a:pt x="-7579" y="97277"/>
                  <a:pt x="527" y="145915"/>
                </a:cubicBezTo>
                <a:cubicBezTo>
                  <a:pt x="8633" y="194553"/>
                  <a:pt x="204807" y="241571"/>
                  <a:pt x="214535" y="291830"/>
                </a:cubicBezTo>
                <a:cubicBezTo>
                  <a:pt x="224263" y="342089"/>
                  <a:pt x="141578" y="394780"/>
                  <a:pt x="58893" y="44747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906DE4-5077-4905-8B2E-356C066A184E}"/>
              </a:ext>
            </a:extLst>
          </p:cNvPr>
          <p:cNvSpPr txBox="1"/>
          <p:nvPr/>
        </p:nvSpPr>
        <p:spPr>
          <a:xfrm>
            <a:off x="8898740" y="223488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>
                <a:solidFill>
                  <a:srgbClr val="3A3A7E"/>
                </a:solidFill>
              </a:rPr>
              <a:t>T31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F9E0CB-AB8E-4B6E-8CA1-C90EE3A1CEFC}"/>
              </a:ext>
            </a:extLst>
          </p:cNvPr>
          <p:cNvSpPr/>
          <p:nvPr/>
        </p:nvSpPr>
        <p:spPr>
          <a:xfrm>
            <a:off x="8832391" y="3087325"/>
            <a:ext cx="663614" cy="436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71F6BA-53D0-49D6-A2A4-1AE94D8D4CEF}"/>
              </a:ext>
            </a:extLst>
          </p:cNvPr>
          <p:cNvSpPr txBox="1"/>
          <p:nvPr/>
        </p:nvSpPr>
        <p:spPr>
          <a:xfrm>
            <a:off x="1889562" y="3086893"/>
            <a:ext cx="16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>
                <a:solidFill>
                  <a:srgbClr val="3A3A7E"/>
                </a:solidFill>
              </a:rPr>
              <a:t>Thread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B8630D-BDA8-46BF-B086-5F00AF777FDC}"/>
              </a:ext>
            </a:extLst>
          </p:cNvPr>
          <p:cNvSpPr txBox="1"/>
          <p:nvPr/>
        </p:nvSpPr>
        <p:spPr>
          <a:xfrm>
            <a:off x="6865872" y="2840672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>
                <a:solidFill>
                  <a:srgbClr val="002060"/>
                </a:solidFill>
              </a:rPr>
              <a:t>. . .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A14B458C-4447-4ABC-ACD7-4DB150518A96}"/>
              </a:ext>
            </a:extLst>
          </p:cNvPr>
          <p:cNvSpPr txBox="1">
            <a:spLocks/>
          </p:cNvSpPr>
          <p:nvPr/>
        </p:nvSpPr>
        <p:spPr>
          <a:xfrm>
            <a:off x="0" y="5876183"/>
            <a:ext cx="12192000" cy="981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/>
              <a:t>Not suitable for GPU’s parallelism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9A50309-DFAF-4A76-92EA-A8A5F77ABF9C}"/>
              </a:ext>
            </a:extLst>
          </p:cNvPr>
          <p:cNvSpPr/>
          <p:nvPr/>
        </p:nvSpPr>
        <p:spPr>
          <a:xfrm>
            <a:off x="4979853" y="4602423"/>
            <a:ext cx="663615" cy="436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608AA0-490A-4DB6-BA3F-FE7F29732B35}"/>
              </a:ext>
            </a:extLst>
          </p:cNvPr>
          <p:cNvSpPr/>
          <p:nvPr/>
        </p:nvSpPr>
        <p:spPr>
          <a:xfrm>
            <a:off x="8832391" y="4602423"/>
            <a:ext cx="663615" cy="4268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537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4.44444E-6 L 0.00039 0.2240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11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44444E-6 L -0.00078 0.2210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1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 animBg="1"/>
      <p:bldP spid="3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D28E-010E-42A2-8E1C-3FCDC36C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HCL: Hierarchical Coalesced Logging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E3D9D-94BC-494E-A45C-9ADBDA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21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CF2BC2-AA28-48CA-A950-C769219AE162}"/>
              </a:ext>
            </a:extLst>
          </p:cNvPr>
          <p:cNvSpPr txBox="1"/>
          <p:nvPr/>
        </p:nvSpPr>
        <p:spPr>
          <a:xfrm>
            <a:off x="820901" y="4572044"/>
            <a:ext cx="1423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>
                <a:solidFill>
                  <a:srgbClr val="3A3A7E"/>
                </a:solidFill>
              </a:rPr>
              <a:t>Shared log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5A21E9-7CAA-4E8E-B563-179FF223B304}"/>
              </a:ext>
            </a:extLst>
          </p:cNvPr>
          <p:cNvSpPr/>
          <p:nvPr/>
        </p:nvSpPr>
        <p:spPr>
          <a:xfrm>
            <a:off x="2306834" y="4585618"/>
            <a:ext cx="6042759" cy="436288"/>
          </a:xfrm>
          <a:prstGeom prst="rect">
            <a:avLst/>
          </a:prstGeom>
          <a:solidFill>
            <a:srgbClr val="66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A14B458C-4447-4ABC-ACD7-4DB150518A96}"/>
              </a:ext>
            </a:extLst>
          </p:cNvPr>
          <p:cNvSpPr txBox="1">
            <a:spLocks/>
          </p:cNvSpPr>
          <p:nvPr/>
        </p:nvSpPr>
        <p:spPr>
          <a:xfrm>
            <a:off x="1033241" y="5875411"/>
            <a:ext cx="8576165" cy="981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/>
              <a:t>Log structure reflects thread hierarchy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55BD775-C2F8-419C-B8B9-8F5A39E9C2B2}"/>
              </a:ext>
            </a:extLst>
          </p:cNvPr>
          <p:cNvSpPr/>
          <p:nvPr/>
        </p:nvSpPr>
        <p:spPr>
          <a:xfrm>
            <a:off x="5392593" y="3049523"/>
            <a:ext cx="2929774" cy="436288"/>
          </a:xfrm>
          <a:prstGeom prst="rect">
            <a:avLst/>
          </a:prstGeom>
          <a:solidFill>
            <a:srgbClr val="3DA5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bg1"/>
                </a:solidFill>
              </a:rPr>
              <a:t>Threadblock</a:t>
            </a:r>
            <a:r>
              <a:rPr lang="en-IN" b="1" dirty="0">
                <a:solidFill>
                  <a:schemeClr val="bg1"/>
                </a:solidFill>
              </a:rPr>
              <a:t>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9DA913A-96F5-43EC-8744-B18C4E0C83AE}"/>
              </a:ext>
            </a:extLst>
          </p:cNvPr>
          <p:cNvSpPr/>
          <p:nvPr/>
        </p:nvSpPr>
        <p:spPr>
          <a:xfrm>
            <a:off x="2306834" y="3049523"/>
            <a:ext cx="3014490" cy="436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err="1">
                <a:solidFill>
                  <a:schemeClr val="bg1"/>
                </a:solidFill>
              </a:rPr>
              <a:t>Threadblock</a:t>
            </a:r>
            <a:r>
              <a:rPr lang="en-IN" b="1" dirty="0">
                <a:solidFill>
                  <a:schemeClr val="bg1"/>
                </a:solidFill>
              </a:rPr>
              <a:t> 1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9F0B95E-A84D-4C7F-A3DC-933382EEA698}"/>
              </a:ext>
            </a:extLst>
          </p:cNvPr>
          <p:cNvSpPr/>
          <p:nvPr/>
        </p:nvSpPr>
        <p:spPr>
          <a:xfrm>
            <a:off x="2313723" y="4588138"/>
            <a:ext cx="3014490" cy="436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6C2ED8-D804-4C7E-8E07-71652D1E26C8}"/>
              </a:ext>
            </a:extLst>
          </p:cNvPr>
          <p:cNvSpPr/>
          <p:nvPr/>
        </p:nvSpPr>
        <p:spPr>
          <a:xfrm>
            <a:off x="5331658" y="4585618"/>
            <a:ext cx="3014490" cy="436288"/>
          </a:xfrm>
          <a:prstGeom prst="rect">
            <a:avLst/>
          </a:prstGeom>
          <a:solidFill>
            <a:srgbClr val="3DA5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032A3D-0AF5-46CD-8550-9EB246EBC5B7}"/>
              </a:ext>
            </a:extLst>
          </p:cNvPr>
          <p:cNvSpPr txBox="1"/>
          <p:nvPr/>
        </p:nvSpPr>
        <p:spPr>
          <a:xfrm>
            <a:off x="748918" y="3051611"/>
            <a:ext cx="16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err="1">
                <a:solidFill>
                  <a:srgbClr val="3A3A7E"/>
                </a:solidFill>
              </a:rPr>
              <a:t>Threablocks</a:t>
            </a:r>
            <a:endParaRPr lang="en-IN" sz="2000">
              <a:solidFill>
                <a:srgbClr val="3A3A7E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36911E1-F255-46B6-8E22-CE87617E089B}"/>
              </a:ext>
            </a:extLst>
          </p:cNvPr>
          <p:cNvGrpSpPr/>
          <p:nvPr/>
        </p:nvGrpSpPr>
        <p:grpSpPr>
          <a:xfrm>
            <a:off x="2306834" y="3053525"/>
            <a:ext cx="3014490" cy="428283"/>
            <a:chOff x="3447478" y="2247154"/>
            <a:chExt cx="3014490" cy="428283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9FA76F5-DB60-4999-B9D3-B6B63FD468B6}"/>
                </a:ext>
              </a:extLst>
            </p:cNvPr>
            <p:cNvGrpSpPr/>
            <p:nvPr/>
          </p:nvGrpSpPr>
          <p:grpSpPr>
            <a:xfrm>
              <a:off x="3447478" y="2247154"/>
              <a:ext cx="739167" cy="420033"/>
              <a:chOff x="1885154" y="4354754"/>
              <a:chExt cx="1789966" cy="742950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34B3496-2122-4522-B933-6FEAFBA59196}"/>
                  </a:ext>
                </a:extLst>
              </p:cNvPr>
              <p:cNvSpPr/>
              <p:nvPr/>
            </p:nvSpPr>
            <p:spPr>
              <a:xfrm flipH="1">
                <a:off x="1885154" y="4354754"/>
                <a:ext cx="1789966" cy="74295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 dirty="0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6DBEE06B-16C2-49C7-9892-F960A3B7B07A}"/>
                  </a:ext>
                </a:extLst>
              </p:cNvPr>
              <p:cNvSpPr/>
              <p:nvPr/>
            </p:nvSpPr>
            <p:spPr>
              <a:xfrm flipH="1">
                <a:off x="2005928" y="4472471"/>
                <a:ext cx="136240" cy="541343"/>
              </a:xfrm>
              <a:custGeom>
                <a:avLst/>
                <a:gdLst>
                  <a:gd name="connsiteX0" fmla="*/ 14353 w 614428"/>
                  <a:gd name="connsiteY0" fmla="*/ 0 h 1800225"/>
                  <a:gd name="connsiteX1" fmla="*/ 571565 w 614428"/>
                  <a:gd name="connsiteY1" fmla="*/ 514350 h 1800225"/>
                  <a:gd name="connsiteX2" fmla="*/ 65 w 614428"/>
                  <a:gd name="connsiteY2" fmla="*/ 1243013 h 1800225"/>
                  <a:gd name="connsiteX3" fmla="*/ 614428 w 614428"/>
                  <a:gd name="connsiteY3" fmla="*/ 1800225 h 1800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428" h="1800225">
                    <a:moveTo>
                      <a:pt x="14353" y="0"/>
                    </a:moveTo>
                    <a:cubicBezTo>
                      <a:pt x="294149" y="153590"/>
                      <a:pt x="573946" y="307181"/>
                      <a:pt x="571565" y="514350"/>
                    </a:cubicBezTo>
                    <a:cubicBezTo>
                      <a:pt x="569184" y="721519"/>
                      <a:pt x="-7079" y="1028701"/>
                      <a:pt x="65" y="1243013"/>
                    </a:cubicBezTo>
                    <a:cubicBezTo>
                      <a:pt x="7209" y="1457325"/>
                      <a:pt x="316772" y="1628775"/>
                      <a:pt x="614428" y="1800225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886E9BB7-9710-4861-B7E6-BA187318DA5E}"/>
                  </a:ext>
                </a:extLst>
              </p:cNvPr>
              <p:cNvSpPr/>
              <p:nvPr/>
            </p:nvSpPr>
            <p:spPr>
              <a:xfrm flipH="1">
                <a:off x="2219739" y="4472210"/>
                <a:ext cx="136240" cy="541343"/>
              </a:xfrm>
              <a:custGeom>
                <a:avLst/>
                <a:gdLst>
                  <a:gd name="connsiteX0" fmla="*/ 14353 w 614428"/>
                  <a:gd name="connsiteY0" fmla="*/ 0 h 1800225"/>
                  <a:gd name="connsiteX1" fmla="*/ 571565 w 614428"/>
                  <a:gd name="connsiteY1" fmla="*/ 514350 h 1800225"/>
                  <a:gd name="connsiteX2" fmla="*/ 65 w 614428"/>
                  <a:gd name="connsiteY2" fmla="*/ 1243013 h 1800225"/>
                  <a:gd name="connsiteX3" fmla="*/ 614428 w 614428"/>
                  <a:gd name="connsiteY3" fmla="*/ 1800225 h 1800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428" h="1800225">
                    <a:moveTo>
                      <a:pt x="14353" y="0"/>
                    </a:moveTo>
                    <a:cubicBezTo>
                      <a:pt x="294149" y="153590"/>
                      <a:pt x="573946" y="307181"/>
                      <a:pt x="571565" y="514350"/>
                    </a:cubicBezTo>
                    <a:cubicBezTo>
                      <a:pt x="569184" y="721519"/>
                      <a:pt x="-7079" y="1028701"/>
                      <a:pt x="65" y="1243013"/>
                    </a:cubicBezTo>
                    <a:cubicBezTo>
                      <a:pt x="7209" y="1457325"/>
                      <a:pt x="316772" y="1628775"/>
                      <a:pt x="614428" y="1800225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5BF535C0-F095-4797-AAA5-C3178FB19856}"/>
                  </a:ext>
                </a:extLst>
              </p:cNvPr>
              <p:cNvSpPr/>
              <p:nvPr/>
            </p:nvSpPr>
            <p:spPr>
              <a:xfrm flipH="1">
                <a:off x="2448635" y="4472210"/>
                <a:ext cx="136240" cy="541343"/>
              </a:xfrm>
              <a:custGeom>
                <a:avLst/>
                <a:gdLst>
                  <a:gd name="connsiteX0" fmla="*/ 14353 w 614428"/>
                  <a:gd name="connsiteY0" fmla="*/ 0 h 1800225"/>
                  <a:gd name="connsiteX1" fmla="*/ 571565 w 614428"/>
                  <a:gd name="connsiteY1" fmla="*/ 514350 h 1800225"/>
                  <a:gd name="connsiteX2" fmla="*/ 65 w 614428"/>
                  <a:gd name="connsiteY2" fmla="*/ 1243013 h 1800225"/>
                  <a:gd name="connsiteX3" fmla="*/ 614428 w 614428"/>
                  <a:gd name="connsiteY3" fmla="*/ 1800225 h 1800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428" h="1800225">
                    <a:moveTo>
                      <a:pt x="14353" y="0"/>
                    </a:moveTo>
                    <a:cubicBezTo>
                      <a:pt x="294149" y="153590"/>
                      <a:pt x="573946" y="307181"/>
                      <a:pt x="571565" y="514350"/>
                    </a:cubicBezTo>
                    <a:cubicBezTo>
                      <a:pt x="569184" y="721519"/>
                      <a:pt x="-7079" y="1028701"/>
                      <a:pt x="65" y="1243013"/>
                    </a:cubicBezTo>
                    <a:cubicBezTo>
                      <a:pt x="7209" y="1457325"/>
                      <a:pt x="316772" y="1628775"/>
                      <a:pt x="614428" y="1800225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04B345A0-2F68-4EAA-93D5-47AE25407AB5}"/>
                  </a:ext>
                </a:extLst>
              </p:cNvPr>
              <p:cNvSpPr/>
              <p:nvPr/>
            </p:nvSpPr>
            <p:spPr>
              <a:xfrm flipH="1">
                <a:off x="2690834" y="4462855"/>
                <a:ext cx="136240" cy="541343"/>
              </a:xfrm>
              <a:custGeom>
                <a:avLst/>
                <a:gdLst>
                  <a:gd name="connsiteX0" fmla="*/ 14353 w 614428"/>
                  <a:gd name="connsiteY0" fmla="*/ 0 h 1800225"/>
                  <a:gd name="connsiteX1" fmla="*/ 571565 w 614428"/>
                  <a:gd name="connsiteY1" fmla="*/ 514350 h 1800225"/>
                  <a:gd name="connsiteX2" fmla="*/ 65 w 614428"/>
                  <a:gd name="connsiteY2" fmla="*/ 1243013 h 1800225"/>
                  <a:gd name="connsiteX3" fmla="*/ 614428 w 614428"/>
                  <a:gd name="connsiteY3" fmla="*/ 1800225 h 1800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428" h="1800225">
                    <a:moveTo>
                      <a:pt x="14353" y="0"/>
                    </a:moveTo>
                    <a:cubicBezTo>
                      <a:pt x="294149" y="153590"/>
                      <a:pt x="573946" y="307181"/>
                      <a:pt x="571565" y="514350"/>
                    </a:cubicBezTo>
                    <a:cubicBezTo>
                      <a:pt x="569184" y="721519"/>
                      <a:pt x="-7079" y="1028701"/>
                      <a:pt x="65" y="1243013"/>
                    </a:cubicBezTo>
                    <a:cubicBezTo>
                      <a:pt x="7209" y="1457325"/>
                      <a:pt x="316772" y="1628775"/>
                      <a:pt x="614428" y="1800225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C7191F89-9E09-45F2-B5C4-6FD9AB9E37AD}"/>
                  </a:ext>
                </a:extLst>
              </p:cNvPr>
              <p:cNvSpPr/>
              <p:nvPr/>
            </p:nvSpPr>
            <p:spPr>
              <a:xfrm flipH="1">
                <a:off x="2929579" y="4462854"/>
                <a:ext cx="136240" cy="541343"/>
              </a:xfrm>
              <a:custGeom>
                <a:avLst/>
                <a:gdLst>
                  <a:gd name="connsiteX0" fmla="*/ 14353 w 614428"/>
                  <a:gd name="connsiteY0" fmla="*/ 0 h 1800225"/>
                  <a:gd name="connsiteX1" fmla="*/ 571565 w 614428"/>
                  <a:gd name="connsiteY1" fmla="*/ 514350 h 1800225"/>
                  <a:gd name="connsiteX2" fmla="*/ 65 w 614428"/>
                  <a:gd name="connsiteY2" fmla="*/ 1243013 h 1800225"/>
                  <a:gd name="connsiteX3" fmla="*/ 614428 w 614428"/>
                  <a:gd name="connsiteY3" fmla="*/ 1800225 h 1800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428" h="1800225">
                    <a:moveTo>
                      <a:pt x="14353" y="0"/>
                    </a:moveTo>
                    <a:cubicBezTo>
                      <a:pt x="294149" y="153590"/>
                      <a:pt x="573946" y="307181"/>
                      <a:pt x="571565" y="514350"/>
                    </a:cubicBezTo>
                    <a:cubicBezTo>
                      <a:pt x="569184" y="721519"/>
                      <a:pt x="-7079" y="1028701"/>
                      <a:pt x="65" y="1243013"/>
                    </a:cubicBezTo>
                    <a:cubicBezTo>
                      <a:pt x="7209" y="1457325"/>
                      <a:pt x="316772" y="1628775"/>
                      <a:pt x="614428" y="1800225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id="{530871F5-7C94-4285-9683-9499658F6FA6}"/>
                  </a:ext>
                </a:extLst>
              </p:cNvPr>
              <p:cNvSpPr/>
              <p:nvPr/>
            </p:nvSpPr>
            <p:spPr>
              <a:xfrm flipH="1">
                <a:off x="3143753" y="4467455"/>
                <a:ext cx="136240" cy="541343"/>
              </a:xfrm>
              <a:custGeom>
                <a:avLst/>
                <a:gdLst>
                  <a:gd name="connsiteX0" fmla="*/ 14353 w 614428"/>
                  <a:gd name="connsiteY0" fmla="*/ 0 h 1800225"/>
                  <a:gd name="connsiteX1" fmla="*/ 571565 w 614428"/>
                  <a:gd name="connsiteY1" fmla="*/ 514350 h 1800225"/>
                  <a:gd name="connsiteX2" fmla="*/ 65 w 614428"/>
                  <a:gd name="connsiteY2" fmla="*/ 1243013 h 1800225"/>
                  <a:gd name="connsiteX3" fmla="*/ 614428 w 614428"/>
                  <a:gd name="connsiteY3" fmla="*/ 1800225 h 1800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428" h="1800225">
                    <a:moveTo>
                      <a:pt x="14353" y="0"/>
                    </a:moveTo>
                    <a:cubicBezTo>
                      <a:pt x="294149" y="153590"/>
                      <a:pt x="573946" y="307181"/>
                      <a:pt x="571565" y="514350"/>
                    </a:cubicBezTo>
                    <a:cubicBezTo>
                      <a:pt x="569184" y="721519"/>
                      <a:pt x="-7079" y="1028701"/>
                      <a:pt x="65" y="1243013"/>
                    </a:cubicBezTo>
                    <a:cubicBezTo>
                      <a:pt x="7209" y="1457325"/>
                      <a:pt x="316772" y="1628775"/>
                      <a:pt x="614428" y="1800225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520949E4-9B6D-4147-8987-E3D0CA2EE671}"/>
                  </a:ext>
                </a:extLst>
              </p:cNvPr>
              <p:cNvSpPr/>
              <p:nvPr/>
            </p:nvSpPr>
            <p:spPr>
              <a:xfrm flipH="1">
                <a:off x="3367808" y="4462853"/>
                <a:ext cx="136240" cy="541343"/>
              </a:xfrm>
              <a:custGeom>
                <a:avLst/>
                <a:gdLst>
                  <a:gd name="connsiteX0" fmla="*/ 14353 w 614428"/>
                  <a:gd name="connsiteY0" fmla="*/ 0 h 1800225"/>
                  <a:gd name="connsiteX1" fmla="*/ 571565 w 614428"/>
                  <a:gd name="connsiteY1" fmla="*/ 514350 h 1800225"/>
                  <a:gd name="connsiteX2" fmla="*/ 65 w 614428"/>
                  <a:gd name="connsiteY2" fmla="*/ 1243013 h 1800225"/>
                  <a:gd name="connsiteX3" fmla="*/ 614428 w 614428"/>
                  <a:gd name="connsiteY3" fmla="*/ 1800225 h 1800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428" h="1800225">
                    <a:moveTo>
                      <a:pt x="14353" y="0"/>
                    </a:moveTo>
                    <a:cubicBezTo>
                      <a:pt x="294149" y="153590"/>
                      <a:pt x="573946" y="307181"/>
                      <a:pt x="571565" y="514350"/>
                    </a:cubicBezTo>
                    <a:cubicBezTo>
                      <a:pt x="569184" y="721519"/>
                      <a:pt x="-7079" y="1028701"/>
                      <a:pt x="65" y="1243013"/>
                    </a:cubicBezTo>
                    <a:cubicBezTo>
                      <a:pt x="7209" y="1457325"/>
                      <a:pt x="316772" y="1628775"/>
                      <a:pt x="614428" y="1800225"/>
                    </a:cubicBezTo>
                  </a:path>
                </a:pathLst>
              </a:cu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D288D3C-1C6A-4A37-B6DE-A1CF1F0EDFBA}"/>
                </a:ext>
              </a:extLst>
            </p:cNvPr>
            <p:cNvGrpSpPr/>
            <p:nvPr/>
          </p:nvGrpSpPr>
          <p:grpSpPr>
            <a:xfrm>
              <a:off x="4585139" y="2255404"/>
              <a:ext cx="739167" cy="420033"/>
              <a:chOff x="1885154" y="4354754"/>
              <a:chExt cx="1789966" cy="742950"/>
            </a:xfrm>
          </p:grpSpPr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723A0CD-CBBB-407D-8545-646C8D4AF6D8}"/>
                  </a:ext>
                </a:extLst>
              </p:cNvPr>
              <p:cNvSpPr/>
              <p:nvPr/>
            </p:nvSpPr>
            <p:spPr>
              <a:xfrm flipH="1">
                <a:off x="1885154" y="4354754"/>
                <a:ext cx="1789966" cy="74295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307CD55E-2DC8-4141-9DA8-DF137ACE1F68}"/>
                  </a:ext>
                </a:extLst>
              </p:cNvPr>
              <p:cNvSpPr/>
              <p:nvPr/>
            </p:nvSpPr>
            <p:spPr>
              <a:xfrm flipH="1">
                <a:off x="2005928" y="4472471"/>
                <a:ext cx="136240" cy="541343"/>
              </a:xfrm>
              <a:custGeom>
                <a:avLst/>
                <a:gdLst>
                  <a:gd name="connsiteX0" fmla="*/ 14353 w 614428"/>
                  <a:gd name="connsiteY0" fmla="*/ 0 h 1800225"/>
                  <a:gd name="connsiteX1" fmla="*/ 571565 w 614428"/>
                  <a:gd name="connsiteY1" fmla="*/ 514350 h 1800225"/>
                  <a:gd name="connsiteX2" fmla="*/ 65 w 614428"/>
                  <a:gd name="connsiteY2" fmla="*/ 1243013 h 1800225"/>
                  <a:gd name="connsiteX3" fmla="*/ 614428 w 614428"/>
                  <a:gd name="connsiteY3" fmla="*/ 1800225 h 1800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428" h="1800225">
                    <a:moveTo>
                      <a:pt x="14353" y="0"/>
                    </a:moveTo>
                    <a:cubicBezTo>
                      <a:pt x="294149" y="153590"/>
                      <a:pt x="573946" y="307181"/>
                      <a:pt x="571565" y="514350"/>
                    </a:cubicBezTo>
                    <a:cubicBezTo>
                      <a:pt x="569184" y="721519"/>
                      <a:pt x="-7079" y="1028701"/>
                      <a:pt x="65" y="1243013"/>
                    </a:cubicBezTo>
                    <a:cubicBezTo>
                      <a:pt x="7209" y="1457325"/>
                      <a:pt x="316772" y="1628775"/>
                      <a:pt x="614428" y="1800225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266754E-C67D-4B6F-9F08-8AEDEB6F2AF4}"/>
                  </a:ext>
                </a:extLst>
              </p:cNvPr>
              <p:cNvSpPr/>
              <p:nvPr/>
            </p:nvSpPr>
            <p:spPr>
              <a:xfrm flipH="1">
                <a:off x="2219739" y="4472210"/>
                <a:ext cx="136240" cy="541343"/>
              </a:xfrm>
              <a:custGeom>
                <a:avLst/>
                <a:gdLst>
                  <a:gd name="connsiteX0" fmla="*/ 14353 w 614428"/>
                  <a:gd name="connsiteY0" fmla="*/ 0 h 1800225"/>
                  <a:gd name="connsiteX1" fmla="*/ 571565 w 614428"/>
                  <a:gd name="connsiteY1" fmla="*/ 514350 h 1800225"/>
                  <a:gd name="connsiteX2" fmla="*/ 65 w 614428"/>
                  <a:gd name="connsiteY2" fmla="*/ 1243013 h 1800225"/>
                  <a:gd name="connsiteX3" fmla="*/ 614428 w 614428"/>
                  <a:gd name="connsiteY3" fmla="*/ 1800225 h 1800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428" h="1800225">
                    <a:moveTo>
                      <a:pt x="14353" y="0"/>
                    </a:moveTo>
                    <a:cubicBezTo>
                      <a:pt x="294149" y="153590"/>
                      <a:pt x="573946" y="307181"/>
                      <a:pt x="571565" y="514350"/>
                    </a:cubicBezTo>
                    <a:cubicBezTo>
                      <a:pt x="569184" y="721519"/>
                      <a:pt x="-7079" y="1028701"/>
                      <a:pt x="65" y="1243013"/>
                    </a:cubicBezTo>
                    <a:cubicBezTo>
                      <a:pt x="7209" y="1457325"/>
                      <a:pt x="316772" y="1628775"/>
                      <a:pt x="614428" y="1800225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83C8B62C-AE54-4F5C-AB45-985C58D84017}"/>
                  </a:ext>
                </a:extLst>
              </p:cNvPr>
              <p:cNvSpPr/>
              <p:nvPr/>
            </p:nvSpPr>
            <p:spPr>
              <a:xfrm flipH="1">
                <a:off x="2448635" y="4472210"/>
                <a:ext cx="136240" cy="541343"/>
              </a:xfrm>
              <a:custGeom>
                <a:avLst/>
                <a:gdLst>
                  <a:gd name="connsiteX0" fmla="*/ 14353 w 614428"/>
                  <a:gd name="connsiteY0" fmla="*/ 0 h 1800225"/>
                  <a:gd name="connsiteX1" fmla="*/ 571565 w 614428"/>
                  <a:gd name="connsiteY1" fmla="*/ 514350 h 1800225"/>
                  <a:gd name="connsiteX2" fmla="*/ 65 w 614428"/>
                  <a:gd name="connsiteY2" fmla="*/ 1243013 h 1800225"/>
                  <a:gd name="connsiteX3" fmla="*/ 614428 w 614428"/>
                  <a:gd name="connsiteY3" fmla="*/ 1800225 h 1800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428" h="1800225">
                    <a:moveTo>
                      <a:pt x="14353" y="0"/>
                    </a:moveTo>
                    <a:cubicBezTo>
                      <a:pt x="294149" y="153590"/>
                      <a:pt x="573946" y="307181"/>
                      <a:pt x="571565" y="514350"/>
                    </a:cubicBezTo>
                    <a:cubicBezTo>
                      <a:pt x="569184" y="721519"/>
                      <a:pt x="-7079" y="1028701"/>
                      <a:pt x="65" y="1243013"/>
                    </a:cubicBezTo>
                    <a:cubicBezTo>
                      <a:pt x="7209" y="1457325"/>
                      <a:pt x="316772" y="1628775"/>
                      <a:pt x="614428" y="1800225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83F81FC-5DFF-4D82-8F59-106278BA84D9}"/>
                  </a:ext>
                </a:extLst>
              </p:cNvPr>
              <p:cNvSpPr/>
              <p:nvPr/>
            </p:nvSpPr>
            <p:spPr>
              <a:xfrm flipH="1">
                <a:off x="2690834" y="4462855"/>
                <a:ext cx="136240" cy="541343"/>
              </a:xfrm>
              <a:custGeom>
                <a:avLst/>
                <a:gdLst>
                  <a:gd name="connsiteX0" fmla="*/ 14353 w 614428"/>
                  <a:gd name="connsiteY0" fmla="*/ 0 h 1800225"/>
                  <a:gd name="connsiteX1" fmla="*/ 571565 w 614428"/>
                  <a:gd name="connsiteY1" fmla="*/ 514350 h 1800225"/>
                  <a:gd name="connsiteX2" fmla="*/ 65 w 614428"/>
                  <a:gd name="connsiteY2" fmla="*/ 1243013 h 1800225"/>
                  <a:gd name="connsiteX3" fmla="*/ 614428 w 614428"/>
                  <a:gd name="connsiteY3" fmla="*/ 1800225 h 1800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428" h="1800225">
                    <a:moveTo>
                      <a:pt x="14353" y="0"/>
                    </a:moveTo>
                    <a:cubicBezTo>
                      <a:pt x="294149" y="153590"/>
                      <a:pt x="573946" y="307181"/>
                      <a:pt x="571565" y="514350"/>
                    </a:cubicBezTo>
                    <a:cubicBezTo>
                      <a:pt x="569184" y="721519"/>
                      <a:pt x="-7079" y="1028701"/>
                      <a:pt x="65" y="1243013"/>
                    </a:cubicBezTo>
                    <a:cubicBezTo>
                      <a:pt x="7209" y="1457325"/>
                      <a:pt x="316772" y="1628775"/>
                      <a:pt x="614428" y="1800225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30291B9-A6FA-49E4-BC36-90AADC8604B1}"/>
                  </a:ext>
                </a:extLst>
              </p:cNvPr>
              <p:cNvSpPr/>
              <p:nvPr/>
            </p:nvSpPr>
            <p:spPr>
              <a:xfrm flipH="1">
                <a:off x="2929579" y="4462854"/>
                <a:ext cx="136240" cy="541343"/>
              </a:xfrm>
              <a:custGeom>
                <a:avLst/>
                <a:gdLst>
                  <a:gd name="connsiteX0" fmla="*/ 14353 w 614428"/>
                  <a:gd name="connsiteY0" fmla="*/ 0 h 1800225"/>
                  <a:gd name="connsiteX1" fmla="*/ 571565 w 614428"/>
                  <a:gd name="connsiteY1" fmla="*/ 514350 h 1800225"/>
                  <a:gd name="connsiteX2" fmla="*/ 65 w 614428"/>
                  <a:gd name="connsiteY2" fmla="*/ 1243013 h 1800225"/>
                  <a:gd name="connsiteX3" fmla="*/ 614428 w 614428"/>
                  <a:gd name="connsiteY3" fmla="*/ 1800225 h 1800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428" h="1800225">
                    <a:moveTo>
                      <a:pt x="14353" y="0"/>
                    </a:moveTo>
                    <a:cubicBezTo>
                      <a:pt x="294149" y="153590"/>
                      <a:pt x="573946" y="307181"/>
                      <a:pt x="571565" y="514350"/>
                    </a:cubicBezTo>
                    <a:cubicBezTo>
                      <a:pt x="569184" y="721519"/>
                      <a:pt x="-7079" y="1028701"/>
                      <a:pt x="65" y="1243013"/>
                    </a:cubicBezTo>
                    <a:cubicBezTo>
                      <a:pt x="7209" y="1457325"/>
                      <a:pt x="316772" y="1628775"/>
                      <a:pt x="614428" y="1800225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BCC3D3A8-F126-4E35-8E41-E8F3F3455621}"/>
                  </a:ext>
                </a:extLst>
              </p:cNvPr>
              <p:cNvSpPr/>
              <p:nvPr/>
            </p:nvSpPr>
            <p:spPr>
              <a:xfrm flipH="1">
                <a:off x="3143753" y="4467455"/>
                <a:ext cx="136240" cy="541343"/>
              </a:xfrm>
              <a:custGeom>
                <a:avLst/>
                <a:gdLst>
                  <a:gd name="connsiteX0" fmla="*/ 14353 w 614428"/>
                  <a:gd name="connsiteY0" fmla="*/ 0 h 1800225"/>
                  <a:gd name="connsiteX1" fmla="*/ 571565 w 614428"/>
                  <a:gd name="connsiteY1" fmla="*/ 514350 h 1800225"/>
                  <a:gd name="connsiteX2" fmla="*/ 65 w 614428"/>
                  <a:gd name="connsiteY2" fmla="*/ 1243013 h 1800225"/>
                  <a:gd name="connsiteX3" fmla="*/ 614428 w 614428"/>
                  <a:gd name="connsiteY3" fmla="*/ 1800225 h 1800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428" h="1800225">
                    <a:moveTo>
                      <a:pt x="14353" y="0"/>
                    </a:moveTo>
                    <a:cubicBezTo>
                      <a:pt x="294149" y="153590"/>
                      <a:pt x="573946" y="307181"/>
                      <a:pt x="571565" y="514350"/>
                    </a:cubicBezTo>
                    <a:cubicBezTo>
                      <a:pt x="569184" y="721519"/>
                      <a:pt x="-7079" y="1028701"/>
                      <a:pt x="65" y="1243013"/>
                    </a:cubicBezTo>
                    <a:cubicBezTo>
                      <a:pt x="7209" y="1457325"/>
                      <a:pt x="316772" y="1628775"/>
                      <a:pt x="614428" y="1800225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E942DAF-7702-4B80-AE7C-F652BC247403}"/>
                  </a:ext>
                </a:extLst>
              </p:cNvPr>
              <p:cNvSpPr/>
              <p:nvPr/>
            </p:nvSpPr>
            <p:spPr>
              <a:xfrm flipH="1">
                <a:off x="3367808" y="4462853"/>
                <a:ext cx="136240" cy="541343"/>
              </a:xfrm>
              <a:custGeom>
                <a:avLst/>
                <a:gdLst>
                  <a:gd name="connsiteX0" fmla="*/ 14353 w 614428"/>
                  <a:gd name="connsiteY0" fmla="*/ 0 h 1800225"/>
                  <a:gd name="connsiteX1" fmla="*/ 571565 w 614428"/>
                  <a:gd name="connsiteY1" fmla="*/ 514350 h 1800225"/>
                  <a:gd name="connsiteX2" fmla="*/ 65 w 614428"/>
                  <a:gd name="connsiteY2" fmla="*/ 1243013 h 1800225"/>
                  <a:gd name="connsiteX3" fmla="*/ 614428 w 614428"/>
                  <a:gd name="connsiteY3" fmla="*/ 1800225 h 1800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428" h="1800225">
                    <a:moveTo>
                      <a:pt x="14353" y="0"/>
                    </a:moveTo>
                    <a:cubicBezTo>
                      <a:pt x="294149" y="153590"/>
                      <a:pt x="573946" y="307181"/>
                      <a:pt x="571565" y="514350"/>
                    </a:cubicBezTo>
                    <a:cubicBezTo>
                      <a:pt x="569184" y="721519"/>
                      <a:pt x="-7079" y="1028701"/>
                      <a:pt x="65" y="1243013"/>
                    </a:cubicBezTo>
                    <a:cubicBezTo>
                      <a:pt x="7209" y="1457325"/>
                      <a:pt x="316772" y="1628775"/>
                      <a:pt x="614428" y="1800225"/>
                    </a:cubicBezTo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E1D1031-ADC8-4731-B420-5C718BABDD46}"/>
                </a:ext>
              </a:extLst>
            </p:cNvPr>
            <p:cNvGrpSpPr/>
            <p:nvPr/>
          </p:nvGrpSpPr>
          <p:grpSpPr>
            <a:xfrm>
              <a:off x="5722801" y="2247154"/>
              <a:ext cx="739167" cy="420033"/>
              <a:chOff x="1885154" y="4354754"/>
              <a:chExt cx="1789966" cy="742950"/>
            </a:xfrm>
          </p:grpSpPr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4914F27B-BC63-4D68-8890-31B04A2595EF}"/>
                  </a:ext>
                </a:extLst>
              </p:cNvPr>
              <p:cNvSpPr/>
              <p:nvPr/>
            </p:nvSpPr>
            <p:spPr>
              <a:xfrm flipH="1">
                <a:off x="1885154" y="4354754"/>
                <a:ext cx="1789966" cy="74295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IN" dirty="0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58742302-0231-44E6-9FB2-354F879B5D48}"/>
                  </a:ext>
                </a:extLst>
              </p:cNvPr>
              <p:cNvSpPr/>
              <p:nvPr/>
            </p:nvSpPr>
            <p:spPr>
              <a:xfrm flipH="1">
                <a:off x="2005928" y="4472471"/>
                <a:ext cx="136240" cy="541343"/>
              </a:xfrm>
              <a:custGeom>
                <a:avLst/>
                <a:gdLst>
                  <a:gd name="connsiteX0" fmla="*/ 14353 w 614428"/>
                  <a:gd name="connsiteY0" fmla="*/ 0 h 1800225"/>
                  <a:gd name="connsiteX1" fmla="*/ 571565 w 614428"/>
                  <a:gd name="connsiteY1" fmla="*/ 514350 h 1800225"/>
                  <a:gd name="connsiteX2" fmla="*/ 65 w 614428"/>
                  <a:gd name="connsiteY2" fmla="*/ 1243013 h 1800225"/>
                  <a:gd name="connsiteX3" fmla="*/ 614428 w 614428"/>
                  <a:gd name="connsiteY3" fmla="*/ 1800225 h 1800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428" h="1800225">
                    <a:moveTo>
                      <a:pt x="14353" y="0"/>
                    </a:moveTo>
                    <a:cubicBezTo>
                      <a:pt x="294149" y="153590"/>
                      <a:pt x="573946" y="307181"/>
                      <a:pt x="571565" y="514350"/>
                    </a:cubicBezTo>
                    <a:cubicBezTo>
                      <a:pt x="569184" y="721519"/>
                      <a:pt x="-7079" y="1028701"/>
                      <a:pt x="65" y="1243013"/>
                    </a:cubicBezTo>
                    <a:cubicBezTo>
                      <a:pt x="7209" y="1457325"/>
                      <a:pt x="316772" y="1628775"/>
                      <a:pt x="614428" y="1800225"/>
                    </a:cubicBez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C96B21A-A35F-44DC-B245-4378B7A1AC5F}"/>
                  </a:ext>
                </a:extLst>
              </p:cNvPr>
              <p:cNvSpPr/>
              <p:nvPr/>
            </p:nvSpPr>
            <p:spPr>
              <a:xfrm flipH="1">
                <a:off x="2219739" y="4472210"/>
                <a:ext cx="136240" cy="541343"/>
              </a:xfrm>
              <a:custGeom>
                <a:avLst/>
                <a:gdLst>
                  <a:gd name="connsiteX0" fmla="*/ 14353 w 614428"/>
                  <a:gd name="connsiteY0" fmla="*/ 0 h 1800225"/>
                  <a:gd name="connsiteX1" fmla="*/ 571565 w 614428"/>
                  <a:gd name="connsiteY1" fmla="*/ 514350 h 1800225"/>
                  <a:gd name="connsiteX2" fmla="*/ 65 w 614428"/>
                  <a:gd name="connsiteY2" fmla="*/ 1243013 h 1800225"/>
                  <a:gd name="connsiteX3" fmla="*/ 614428 w 614428"/>
                  <a:gd name="connsiteY3" fmla="*/ 1800225 h 1800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428" h="1800225">
                    <a:moveTo>
                      <a:pt x="14353" y="0"/>
                    </a:moveTo>
                    <a:cubicBezTo>
                      <a:pt x="294149" y="153590"/>
                      <a:pt x="573946" y="307181"/>
                      <a:pt x="571565" y="514350"/>
                    </a:cubicBezTo>
                    <a:cubicBezTo>
                      <a:pt x="569184" y="721519"/>
                      <a:pt x="-7079" y="1028701"/>
                      <a:pt x="65" y="1243013"/>
                    </a:cubicBezTo>
                    <a:cubicBezTo>
                      <a:pt x="7209" y="1457325"/>
                      <a:pt x="316772" y="1628775"/>
                      <a:pt x="614428" y="1800225"/>
                    </a:cubicBez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9FF65A2B-AD34-4728-A28D-ED029879BFC8}"/>
                  </a:ext>
                </a:extLst>
              </p:cNvPr>
              <p:cNvSpPr/>
              <p:nvPr/>
            </p:nvSpPr>
            <p:spPr>
              <a:xfrm flipH="1">
                <a:off x="2448635" y="4472210"/>
                <a:ext cx="136240" cy="541343"/>
              </a:xfrm>
              <a:custGeom>
                <a:avLst/>
                <a:gdLst>
                  <a:gd name="connsiteX0" fmla="*/ 14353 w 614428"/>
                  <a:gd name="connsiteY0" fmla="*/ 0 h 1800225"/>
                  <a:gd name="connsiteX1" fmla="*/ 571565 w 614428"/>
                  <a:gd name="connsiteY1" fmla="*/ 514350 h 1800225"/>
                  <a:gd name="connsiteX2" fmla="*/ 65 w 614428"/>
                  <a:gd name="connsiteY2" fmla="*/ 1243013 h 1800225"/>
                  <a:gd name="connsiteX3" fmla="*/ 614428 w 614428"/>
                  <a:gd name="connsiteY3" fmla="*/ 1800225 h 1800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428" h="1800225">
                    <a:moveTo>
                      <a:pt x="14353" y="0"/>
                    </a:moveTo>
                    <a:cubicBezTo>
                      <a:pt x="294149" y="153590"/>
                      <a:pt x="573946" y="307181"/>
                      <a:pt x="571565" y="514350"/>
                    </a:cubicBezTo>
                    <a:cubicBezTo>
                      <a:pt x="569184" y="721519"/>
                      <a:pt x="-7079" y="1028701"/>
                      <a:pt x="65" y="1243013"/>
                    </a:cubicBezTo>
                    <a:cubicBezTo>
                      <a:pt x="7209" y="1457325"/>
                      <a:pt x="316772" y="1628775"/>
                      <a:pt x="614428" y="1800225"/>
                    </a:cubicBez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58878633-BEB0-47EC-9E63-79F4CAE8E4B7}"/>
                  </a:ext>
                </a:extLst>
              </p:cNvPr>
              <p:cNvSpPr/>
              <p:nvPr/>
            </p:nvSpPr>
            <p:spPr>
              <a:xfrm flipH="1">
                <a:off x="2690834" y="4462855"/>
                <a:ext cx="136240" cy="541343"/>
              </a:xfrm>
              <a:custGeom>
                <a:avLst/>
                <a:gdLst>
                  <a:gd name="connsiteX0" fmla="*/ 14353 w 614428"/>
                  <a:gd name="connsiteY0" fmla="*/ 0 h 1800225"/>
                  <a:gd name="connsiteX1" fmla="*/ 571565 w 614428"/>
                  <a:gd name="connsiteY1" fmla="*/ 514350 h 1800225"/>
                  <a:gd name="connsiteX2" fmla="*/ 65 w 614428"/>
                  <a:gd name="connsiteY2" fmla="*/ 1243013 h 1800225"/>
                  <a:gd name="connsiteX3" fmla="*/ 614428 w 614428"/>
                  <a:gd name="connsiteY3" fmla="*/ 1800225 h 1800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428" h="1800225">
                    <a:moveTo>
                      <a:pt x="14353" y="0"/>
                    </a:moveTo>
                    <a:cubicBezTo>
                      <a:pt x="294149" y="153590"/>
                      <a:pt x="573946" y="307181"/>
                      <a:pt x="571565" y="514350"/>
                    </a:cubicBezTo>
                    <a:cubicBezTo>
                      <a:pt x="569184" y="721519"/>
                      <a:pt x="-7079" y="1028701"/>
                      <a:pt x="65" y="1243013"/>
                    </a:cubicBezTo>
                    <a:cubicBezTo>
                      <a:pt x="7209" y="1457325"/>
                      <a:pt x="316772" y="1628775"/>
                      <a:pt x="614428" y="1800225"/>
                    </a:cubicBez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956F49D5-D0D0-48B7-86A7-FAD3B9812963}"/>
                  </a:ext>
                </a:extLst>
              </p:cNvPr>
              <p:cNvSpPr/>
              <p:nvPr/>
            </p:nvSpPr>
            <p:spPr>
              <a:xfrm flipH="1">
                <a:off x="2929579" y="4462854"/>
                <a:ext cx="136240" cy="541343"/>
              </a:xfrm>
              <a:custGeom>
                <a:avLst/>
                <a:gdLst>
                  <a:gd name="connsiteX0" fmla="*/ 14353 w 614428"/>
                  <a:gd name="connsiteY0" fmla="*/ 0 h 1800225"/>
                  <a:gd name="connsiteX1" fmla="*/ 571565 w 614428"/>
                  <a:gd name="connsiteY1" fmla="*/ 514350 h 1800225"/>
                  <a:gd name="connsiteX2" fmla="*/ 65 w 614428"/>
                  <a:gd name="connsiteY2" fmla="*/ 1243013 h 1800225"/>
                  <a:gd name="connsiteX3" fmla="*/ 614428 w 614428"/>
                  <a:gd name="connsiteY3" fmla="*/ 1800225 h 1800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428" h="1800225">
                    <a:moveTo>
                      <a:pt x="14353" y="0"/>
                    </a:moveTo>
                    <a:cubicBezTo>
                      <a:pt x="294149" y="153590"/>
                      <a:pt x="573946" y="307181"/>
                      <a:pt x="571565" y="514350"/>
                    </a:cubicBezTo>
                    <a:cubicBezTo>
                      <a:pt x="569184" y="721519"/>
                      <a:pt x="-7079" y="1028701"/>
                      <a:pt x="65" y="1243013"/>
                    </a:cubicBezTo>
                    <a:cubicBezTo>
                      <a:pt x="7209" y="1457325"/>
                      <a:pt x="316772" y="1628775"/>
                      <a:pt x="614428" y="1800225"/>
                    </a:cubicBez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9C6838A9-5FF4-49BC-A61F-D920EF8FC992}"/>
                  </a:ext>
                </a:extLst>
              </p:cNvPr>
              <p:cNvSpPr/>
              <p:nvPr/>
            </p:nvSpPr>
            <p:spPr>
              <a:xfrm flipH="1">
                <a:off x="3143753" y="4467455"/>
                <a:ext cx="136240" cy="541343"/>
              </a:xfrm>
              <a:custGeom>
                <a:avLst/>
                <a:gdLst>
                  <a:gd name="connsiteX0" fmla="*/ 14353 w 614428"/>
                  <a:gd name="connsiteY0" fmla="*/ 0 h 1800225"/>
                  <a:gd name="connsiteX1" fmla="*/ 571565 w 614428"/>
                  <a:gd name="connsiteY1" fmla="*/ 514350 h 1800225"/>
                  <a:gd name="connsiteX2" fmla="*/ 65 w 614428"/>
                  <a:gd name="connsiteY2" fmla="*/ 1243013 h 1800225"/>
                  <a:gd name="connsiteX3" fmla="*/ 614428 w 614428"/>
                  <a:gd name="connsiteY3" fmla="*/ 1800225 h 1800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428" h="1800225">
                    <a:moveTo>
                      <a:pt x="14353" y="0"/>
                    </a:moveTo>
                    <a:cubicBezTo>
                      <a:pt x="294149" y="153590"/>
                      <a:pt x="573946" y="307181"/>
                      <a:pt x="571565" y="514350"/>
                    </a:cubicBezTo>
                    <a:cubicBezTo>
                      <a:pt x="569184" y="721519"/>
                      <a:pt x="-7079" y="1028701"/>
                      <a:pt x="65" y="1243013"/>
                    </a:cubicBezTo>
                    <a:cubicBezTo>
                      <a:pt x="7209" y="1457325"/>
                      <a:pt x="316772" y="1628775"/>
                      <a:pt x="614428" y="1800225"/>
                    </a:cubicBez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2DBA3F4D-FD41-48C5-8A60-B45272E38F52}"/>
                  </a:ext>
                </a:extLst>
              </p:cNvPr>
              <p:cNvSpPr/>
              <p:nvPr/>
            </p:nvSpPr>
            <p:spPr>
              <a:xfrm flipH="1">
                <a:off x="3367808" y="4462853"/>
                <a:ext cx="136240" cy="541343"/>
              </a:xfrm>
              <a:custGeom>
                <a:avLst/>
                <a:gdLst>
                  <a:gd name="connsiteX0" fmla="*/ 14353 w 614428"/>
                  <a:gd name="connsiteY0" fmla="*/ 0 h 1800225"/>
                  <a:gd name="connsiteX1" fmla="*/ 571565 w 614428"/>
                  <a:gd name="connsiteY1" fmla="*/ 514350 h 1800225"/>
                  <a:gd name="connsiteX2" fmla="*/ 65 w 614428"/>
                  <a:gd name="connsiteY2" fmla="*/ 1243013 h 1800225"/>
                  <a:gd name="connsiteX3" fmla="*/ 614428 w 614428"/>
                  <a:gd name="connsiteY3" fmla="*/ 1800225 h 1800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428" h="1800225">
                    <a:moveTo>
                      <a:pt x="14353" y="0"/>
                    </a:moveTo>
                    <a:cubicBezTo>
                      <a:pt x="294149" y="153590"/>
                      <a:pt x="573946" y="307181"/>
                      <a:pt x="571565" y="514350"/>
                    </a:cubicBezTo>
                    <a:cubicBezTo>
                      <a:pt x="569184" y="721519"/>
                      <a:pt x="-7079" y="1028701"/>
                      <a:pt x="65" y="1243013"/>
                    </a:cubicBezTo>
                    <a:cubicBezTo>
                      <a:pt x="7209" y="1457325"/>
                      <a:pt x="316772" y="1628775"/>
                      <a:pt x="614428" y="1800225"/>
                    </a:cubicBezTo>
                  </a:path>
                </a:pathLst>
              </a:cu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</p:grp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3D412896-0563-4C31-88A5-DBF8F9BA2CEA}"/>
              </a:ext>
            </a:extLst>
          </p:cNvPr>
          <p:cNvSpPr txBox="1"/>
          <p:nvPr/>
        </p:nvSpPr>
        <p:spPr>
          <a:xfrm>
            <a:off x="746471" y="3050324"/>
            <a:ext cx="16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solidFill>
                  <a:srgbClr val="3A3A7E"/>
                </a:solidFill>
              </a:rPr>
              <a:t>Warps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FADC8EC-631C-4D79-8E48-AB54A63053F7}"/>
              </a:ext>
            </a:extLst>
          </p:cNvPr>
          <p:cNvSpPr/>
          <p:nvPr/>
        </p:nvSpPr>
        <p:spPr>
          <a:xfrm>
            <a:off x="2306834" y="4585618"/>
            <a:ext cx="1004400" cy="43628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393CFF2-E777-4153-9C28-F484D8457B65}"/>
              </a:ext>
            </a:extLst>
          </p:cNvPr>
          <p:cNvSpPr/>
          <p:nvPr/>
        </p:nvSpPr>
        <p:spPr>
          <a:xfrm>
            <a:off x="3315324" y="4585618"/>
            <a:ext cx="1004400" cy="43628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08DC128-B528-4575-BAA6-50B1A59B9CAB}"/>
              </a:ext>
            </a:extLst>
          </p:cNvPr>
          <p:cNvSpPr/>
          <p:nvPr/>
        </p:nvSpPr>
        <p:spPr>
          <a:xfrm>
            <a:off x="4319724" y="4586705"/>
            <a:ext cx="1004400" cy="436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b="1">
              <a:solidFill>
                <a:schemeClr val="bg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75D447A-8FBC-4956-9D0A-3DE4CBBE17A6}"/>
              </a:ext>
            </a:extLst>
          </p:cNvPr>
          <p:cNvCxnSpPr>
            <a:cxnSpLocks/>
            <a:stCxn id="39" idx="2"/>
            <a:endCxn id="72" idx="0"/>
          </p:cNvCxnSpPr>
          <p:nvPr/>
        </p:nvCxnSpPr>
        <p:spPr>
          <a:xfrm>
            <a:off x="2676417" y="3473558"/>
            <a:ext cx="132617" cy="1112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F002287C-74F4-420A-AEE6-E26ED2330755}"/>
              </a:ext>
            </a:extLst>
          </p:cNvPr>
          <p:cNvCxnSpPr>
            <a:cxnSpLocks/>
            <a:stCxn id="48" idx="2"/>
            <a:endCxn id="73" idx="0"/>
          </p:cNvCxnSpPr>
          <p:nvPr/>
        </p:nvCxnSpPr>
        <p:spPr>
          <a:xfrm>
            <a:off x="3814078" y="3481808"/>
            <a:ext cx="3446" cy="1103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10CC3D0-0242-4DB4-99AA-C8AFB20DB55F}"/>
              </a:ext>
            </a:extLst>
          </p:cNvPr>
          <p:cNvCxnSpPr>
            <a:cxnSpLocks/>
            <a:stCxn id="57" idx="2"/>
            <a:endCxn id="74" idx="0"/>
          </p:cNvCxnSpPr>
          <p:nvPr/>
        </p:nvCxnSpPr>
        <p:spPr>
          <a:xfrm flipH="1">
            <a:off x="4821924" y="3473558"/>
            <a:ext cx="129816" cy="1113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6A1AE4F-75E9-441F-A9E8-1C2B4629CC3F}"/>
              </a:ext>
            </a:extLst>
          </p:cNvPr>
          <p:cNvGrpSpPr/>
          <p:nvPr/>
        </p:nvGrpSpPr>
        <p:grpSpPr>
          <a:xfrm>
            <a:off x="8576165" y="2394662"/>
            <a:ext cx="2993237" cy="3264093"/>
            <a:chOff x="8576165" y="2394662"/>
            <a:chExt cx="2993237" cy="3264093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6F042B18-C6B4-4B79-BDD7-20EAC8C240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199"/>
            <a:stretch/>
          </p:blipFill>
          <p:spPr>
            <a:xfrm>
              <a:off x="10177613" y="3049523"/>
              <a:ext cx="1297960" cy="1195902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3CD0F13-8378-4BC5-8110-69755AA37D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075"/>
            <a:stretch/>
          </p:blipFill>
          <p:spPr>
            <a:xfrm>
              <a:off x="10177613" y="4462853"/>
              <a:ext cx="1391789" cy="1195902"/>
            </a:xfrm>
            <a:prstGeom prst="rect">
              <a:avLst/>
            </a:prstGeom>
          </p:spPr>
        </p:pic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5A1D3C0-B2AA-4A6B-85E8-2B9FF3237801}"/>
                </a:ext>
              </a:extLst>
            </p:cNvPr>
            <p:cNvGrpSpPr/>
            <p:nvPr/>
          </p:nvGrpSpPr>
          <p:grpSpPr>
            <a:xfrm>
              <a:off x="10358709" y="2398660"/>
              <a:ext cx="932895" cy="433435"/>
              <a:chOff x="1392129" y="2620388"/>
              <a:chExt cx="1789966" cy="742950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4975AFAC-A071-4AE8-9B31-D42FFF7F41D0}"/>
                  </a:ext>
                </a:extLst>
              </p:cNvPr>
              <p:cNvSpPr/>
              <p:nvPr/>
            </p:nvSpPr>
            <p:spPr>
              <a:xfrm flipH="1">
                <a:off x="1512903" y="2738105"/>
                <a:ext cx="136240" cy="541343"/>
              </a:xfrm>
              <a:custGeom>
                <a:avLst/>
                <a:gdLst>
                  <a:gd name="connsiteX0" fmla="*/ 14353 w 614428"/>
                  <a:gd name="connsiteY0" fmla="*/ 0 h 1800225"/>
                  <a:gd name="connsiteX1" fmla="*/ 571565 w 614428"/>
                  <a:gd name="connsiteY1" fmla="*/ 514350 h 1800225"/>
                  <a:gd name="connsiteX2" fmla="*/ 65 w 614428"/>
                  <a:gd name="connsiteY2" fmla="*/ 1243013 h 1800225"/>
                  <a:gd name="connsiteX3" fmla="*/ 614428 w 614428"/>
                  <a:gd name="connsiteY3" fmla="*/ 1800225 h 1800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428" h="1800225">
                    <a:moveTo>
                      <a:pt x="14353" y="0"/>
                    </a:moveTo>
                    <a:cubicBezTo>
                      <a:pt x="294149" y="153590"/>
                      <a:pt x="573946" y="307181"/>
                      <a:pt x="571565" y="514350"/>
                    </a:cubicBezTo>
                    <a:cubicBezTo>
                      <a:pt x="569184" y="721519"/>
                      <a:pt x="-7079" y="1028701"/>
                      <a:pt x="65" y="1243013"/>
                    </a:cubicBezTo>
                    <a:cubicBezTo>
                      <a:pt x="7209" y="1457325"/>
                      <a:pt x="316772" y="1628775"/>
                      <a:pt x="614428" y="1800225"/>
                    </a:cubicBezTo>
                  </a:path>
                </a:pathLst>
              </a:cu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7FD62A1F-4CA9-4120-B20E-6E3B11C0095D}"/>
                  </a:ext>
                </a:extLst>
              </p:cNvPr>
              <p:cNvSpPr/>
              <p:nvPr/>
            </p:nvSpPr>
            <p:spPr>
              <a:xfrm flipH="1">
                <a:off x="1392129" y="2620388"/>
                <a:ext cx="1789966" cy="74295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012F4C91-C2D7-4BDB-A2C5-6A90AC1CDA4F}"/>
                  </a:ext>
                </a:extLst>
              </p:cNvPr>
              <p:cNvSpPr/>
              <p:nvPr/>
            </p:nvSpPr>
            <p:spPr>
              <a:xfrm flipH="1">
                <a:off x="1726714" y="2737844"/>
                <a:ext cx="136240" cy="541343"/>
              </a:xfrm>
              <a:custGeom>
                <a:avLst/>
                <a:gdLst>
                  <a:gd name="connsiteX0" fmla="*/ 14353 w 614428"/>
                  <a:gd name="connsiteY0" fmla="*/ 0 h 1800225"/>
                  <a:gd name="connsiteX1" fmla="*/ 571565 w 614428"/>
                  <a:gd name="connsiteY1" fmla="*/ 514350 h 1800225"/>
                  <a:gd name="connsiteX2" fmla="*/ 65 w 614428"/>
                  <a:gd name="connsiteY2" fmla="*/ 1243013 h 1800225"/>
                  <a:gd name="connsiteX3" fmla="*/ 614428 w 614428"/>
                  <a:gd name="connsiteY3" fmla="*/ 1800225 h 1800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428" h="1800225">
                    <a:moveTo>
                      <a:pt x="14353" y="0"/>
                    </a:moveTo>
                    <a:cubicBezTo>
                      <a:pt x="294149" y="153590"/>
                      <a:pt x="573946" y="307181"/>
                      <a:pt x="571565" y="514350"/>
                    </a:cubicBezTo>
                    <a:cubicBezTo>
                      <a:pt x="569184" y="721519"/>
                      <a:pt x="-7079" y="1028701"/>
                      <a:pt x="65" y="1243013"/>
                    </a:cubicBezTo>
                    <a:cubicBezTo>
                      <a:pt x="7209" y="1457325"/>
                      <a:pt x="316772" y="1628775"/>
                      <a:pt x="614428" y="1800225"/>
                    </a:cubicBezTo>
                  </a:path>
                </a:pathLst>
              </a:cu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6D979470-D24B-4639-889D-713D89C2D899}"/>
                  </a:ext>
                </a:extLst>
              </p:cNvPr>
              <p:cNvSpPr/>
              <p:nvPr/>
            </p:nvSpPr>
            <p:spPr>
              <a:xfrm flipH="1">
                <a:off x="1955610" y="2737844"/>
                <a:ext cx="136240" cy="541343"/>
              </a:xfrm>
              <a:custGeom>
                <a:avLst/>
                <a:gdLst>
                  <a:gd name="connsiteX0" fmla="*/ 14353 w 614428"/>
                  <a:gd name="connsiteY0" fmla="*/ 0 h 1800225"/>
                  <a:gd name="connsiteX1" fmla="*/ 571565 w 614428"/>
                  <a:gd name="connsiteY1" fmla="*/ 514350 h 1800225"/>
                  <a:gd name="connsiteX2" fmla="*/ 65 w 614428"/>
                  <a:gd name="connsiteY2" fmla="*/ 1243013 h 1800225"/>
                  <a:gd name="connsiteX3" fmla="*/ 614428 w 614428"/>
                  <a:gd name="connsiteY3" fmla="*/ 1800225 h 1800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428" h="1800225">
                    <a:moveTo>
                      <a:pt x="14353" y="0"/>
                    </a:moveTo>
                    <a:cubicBezTo>
                      <a:pt x="294149" y="153590"/>
                      <a:pt x="573946" y="307181"/>
                      <a:pt x="571565" y="514350"/>
                    </a:cubicBezTo>
                    <a:cubicBezTo>
                      <a:pt x="569184" y="721519"/>
                      <a:pt x="-7079" y="1028701"/>
                      <a:pt x="65" y="1243013"/>
                    </a:cubicBezTo>
                    <a:cubicBezTo>
                      <a:pt x="7209" y="1457325"/>
                      <a:pt x="316772" y="1628775"/>
                      <a:pt x="614428" y="1800225"/>
                    </a:cubicBezTo>
                  </a:path>
                </a:pathLst>
              </a:cu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0F73633F-582C-410B-A8B9-CA25F132361D}"/>
                  </a:ext>
                </a:extLst>
              </p:cNvPr>
              <p:cNvSpPr/>
              <p:nvPr/>
            </p:nvSpPr>
            <p:spPr>
              <a:xfrm flipH="1">
                <a:off x="2197809" y="2728489"/>
                <a:ext cx="136240" cy="541343"/>
              </a:xfrm>
              <a:custGeom>
                <a:avLst/>
                <a:gdLst>
                  <a:gd name="connsiteX0" fmla="*/ 14353 w 614428"/>
                  <a:gd name="connsiteY0" fmla="*/ 0 h 1800225"/>
                  <a:gd name="connsiteX1" fmla="*/ 571565 w 614428"/>
                  <a:gd name="connsiteY1" fmla="*/ 514350 h 1800225"/>
                  <a:gd name="connsiteX2" fmla="*/ 65 w 614428"/>
                  <a:gd name="connsiteY2" fmla="*/ 1243013 h 1800225"/>
                  <a:gd name="connsiteX3" fmla="*/ 614428 w 614428"/>
                  <a:gd name="connsiteY3" fmla="*/ 1800225 h 1800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428" h="1800225">
                    <a:moveTo>
                      <a:pt x="14353" y="0"/>
                    </a:moveTo>
                    <a:cubicBezTo>
                      <a:pt x="294149" y="153590"/>
                      <a:pt x="573946" y="307181"/>
                      <a:pt x="571565" y="514350"/>
                    </a:cubicBezTo>
                    <a:cubicBezTo>
                      <a:pt x="569184" y="721519"/>
                      <a:pt x="-7079" y="1028701"/>
                      <a:pt x="65" y="1243013"/>
                    </a:cubicBezTo>
                    <a:cubicBezTo>
                      <a:pt x="7209" y="1457325"/>
                      <a:pt x="316772" y="1628775"/>
                      <a:pt x="614428" y="1800225"/>
                    </a:cubicBezTo>
                  </a:path>
                </a:pathLst>
              </a:cu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54AA1F15-17E5-4A7E-A5AC-15555D982665}"/>
                  </a:ext>
                </a:extLst>
              </p:cNvPr>
              <p:cNvSpPr/>
              <p:nvPr/>
            </p:nvSpPr>
            <p:spPr>
              <a:xfrm flipH="1">
                <a:off x="2436554" y="2728488"/>
                <a:ext cx="136240" cy="541343"/>
              </a:xfrm>
              <a:custGeom>
                <a:avLst/>
                <a:gdLst>
                  <a:gd name="connsiteX0" fmla="*/ 14353 w 614428"/>
                  <a:gd name="connsiteY0" fmla="*/ 0 h 1800225"/>
                  <a:gd name="connsiteX1" fmla="*/ 571565 w 614428"/>
                  <a:gd name="connsiteY1" fmla="*/ 514350 h 1800225"/>
                  <a:gd name="connsiteX2" fmla="*/ 65 w 614428"/>
                  <a:gd name="connsiteY2" fmla="*/ 1243013 h 1800225"/>
                  <a:gd name="connsiteX3" fmla="*/ 614428 w 614428"/>
                  <a:gd name="connsiteY3" fmla="*/ 1800225 h 1800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428" h="1800225">
                    <a:moveTo>
                      <a:pt x="14353" y="0"/>
                    </a:moveTo>
                    <a:cubicBezTo>
                      <a:pt x="294149" y="153590"/>
                      <a:pt x="573946" y="307181"/>
                      <a:pt x="571565" y="514350"/>
                    </a:cubicBezTo>
                    <a:cubicBezTo>
                      <a:pt x="569184" y="721519"/>
                      <a:pt x="-7079" y="1028701"/>
                      <a:pt x="65" y="1243013"/>
                    </a:cubicBezTo>
                    <a:cubicBezTo>
                      <a:pt x="7209" y="1457325"/>
                      <a:pt x="316772" y="1628775"/>
                      <a:pt x="614428" y="1800225"/>
                    </a:cubicBezTo>
                  </a:path>
                </a:pathLst>
              </a:cu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ECE9F057-8593-4993-829D-EC10F66BA6CD}"/>
                  </a:ext>
                </a:extLst>
              </p:cNvPr>
              <p:cNvSpPr/>
              <p:nvPr/>
            </p:nvSpPr>
            <p:spPr>
              <a:xfrm flipH="1">
                <a:off x="2650728" y="2733089"/>
                <a:ext cx="136240" cy="541343"/>
              </a:xfrm>
              <a:custGeom>
                <a:avLst/>
                <a:gdLst>
                  <a:gd name="connsiteX0" fmla="*/ 14353 w 614428"/>
                  <a:gd name="connsiteY0" fmla="*/ 0 h 1800225"/>
                  <a:gd name="connsiteX1" fmla="*/ 571565 w 614428"/>
                  <a:gd name="connsiteY1" fmla="*/ 514350 h 1800225"/>
                  <a:gd name="connsiteX2" fmla="*/ 65 w 614428"/>
                  <a:gd name="connsiteY2" fmla="*/ 1243013 h 1800225"/>
                  <a:gd name="connsiteX3" fmla="*/ 614428 w 614428"/>
                  <a:gd name="connsiteY3" fmla="*/ 1800225 h 1800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428" h="1800225">
                    <a:moveTo>
                      <a:pt x="14353" y="0"/>
                    </a:moveTo>
                    <a:cubicBezTo>
                      <a:pt x="294149" y="153590"/>
                      <a:pt x="573946" y="307181"/>
                      <a:pt x="571565" y="514350"/>
                    </a:cubicBezTo>
                    <a:cubicBezTo>
                      <a:pt x="569184" y="721519"/>
                      <a:pt x="-7079" y="1028701"/>
                      <a:pt x="65" y="1243013"/>
                    </a:cubicBezTo>
                    <a:cubicBezTo>
                      <a:pt x="7209" y="1457325"/>
                      <a:pt x="316772" y="1628775"/>
                      <a:pt x="614428" y="1800225"/>
                    </a:cubicBezTo>
                  </a:path>
                </a:pathLst>
              </a:cu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C770EC17-E26B-4EE5-B64C-AE7D5F6010E5}"/>
                  </a:ext>
                </a:extLst>
              </p:cNvPr>
              <p:cNvSpPr/>
              <p:nvPr/>
            </p:nvSpPr>
            <p:spPr>
              <a:xfrm flipH="1">
                <a:off x="2874783" y="2728487"/>
                <a:ext cx="136240" cy="541343"/>
              </a:xfrm>
              <a:custGeom>
                <a:avLst/>
                <a:gdLst>
                  <a:gd name="connsiteX0" fmla="*/ 14353 w 614428"/>
                  <a:gd name="connsiteY0" fmla="*/ 0 h 1800225"/>
                  <a:gd name="connsiteX1" fmla="*/ 571565 w 614428"/>
                  <a:gd name="connsiteY1" fmla="*/ 514350 h 1800225"/>
                  <a:gd name="connsiteX2" fmla="*/ 65 w 614428"/>
                  <a:gd name="connsiteY2" fmla="*/ 1243013 h 1800225"/>
                  <a:gd name="connsiteX3" fmla="*/ 614428 w 614428"/>
                  <a:gd name="connsiteY3" fmla="*/ 1800225 h 18002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14428" h="1800225">
                    <a:moveTo>
                      <a:pt x="14353" y="0"/>
                    </a:moveTo>
                    <a:cubicBezTo>
                      <a:pt x="294149" y="153590"/>
                      <a:pt x="573946" y="307181"/>
                      <a:pt x="571565" y="514350"/>
                    </a:cubicBezTo>
                    <a:cubicBezTo>
                      <a:pt x="569184" y="721519"/>
                      <a:pt x="-7079" y="1028701"/>
                      <a:pt x="65" y="1243013"/>
                    </a:cubicBezTo>
                    <a:cubicBezTo>
                      <a:pt x="7209" y="1457325"/>
                      <a:pt x="316772" y="1628775"/>
                      <a:pt x="614428" y="1800225"/>
                    </a:cubicBezTo>
                  </a:path>
                </a:pathLst>
              </a:custGeom>
              <a:no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50C3E9F6-EA18-4057-A98D-3781C334E975}"/>
                </a:ext>
              </a:extLst>
            </p:cNvPr>
            <p:cNvSpPr txBox="1"/>
            <p:nvPr/>
          </p:nvSpPr>
          <p:spPr>
            <a:xfrm>
              <a:off x="8576165" y="2394662"/>
              <a:ext cx="16128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solidFill>
                    <a:srgbClr val="3A3A7E"/>
                  </a:solidFill>
                </a:rPr>
                <a:t>Warp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F516918-74ED-4B78-815D-CC286AABAA8C}"/>
                </a:ext>
              </a:extLst>
            </p:cNvPr>
            <p:cNvSpPr txBox="1"/>
            <p:nvPr/>
          </p:nvSpPr>
          <p:spPr>
            <a:xfrm>
              <a:off x="8653465" y="3494948"/>
              <a:ext cx="16128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 err="1">
                  <a:solidFill>
                    <a:srgbClr val="3A3A7E"/>
                  </a:solidFill>
                </a:rPr>
                <a:t>Threadblock</a:t>
              </a:r>
              <a:endParaRPr lang="en-IN" sz="2000" dirty="0">
                <a:solidFill>
                  <a:srgbClr val="3A3A7E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F6B9AD8A-5626-4B68-82E0-A069F40B128D}"/>
                </a:ext>
              </a:extLst>
            </p:cNvPr>
            <p:cNvSpPr txBox="1"/>
            <p:nvPr/>
          </p:nvSpPr>
          <p:spPr>
            <a:xfrm>
              <a:off x="8576165" y="4819124"/>
              <a:ext cx="16128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solidFill>
                    <a:srgbClr val="3A3A7E"/>
                  </a:solidFill>
                </a:rPr>
                <a:t>Grid</a:t>
              </a:r>
            </a:p>
          </p:txBody>
        </p:sp>
      </p:grpSp>
      <p:pic>
        <p:nvPicPr>
          <p:cNvPr id="90" name="Picture 6" descr="✓ Hand drawn golden paint splatter set. Gold ink drip stamp. Liquid  graffiti drops. Vector isolated illustration. Stock Photos">
            <a:extLst>
              <a:ext uri="{FF2B5EF4-FFF2-40B4-BE49-F238E27FC236}">
                <a16:creationId xmlns:a16="http://schemas.microsoft.com/office/drawing/2014/main" id="{0643AD6E-85C2-48B9-9495-022866246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8213" y="1547650"/>
            <a:ext cx="1009412" cy="10094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3C5FB37A-CD6E-41A6-B4CE-E75DEC42BA6B}"/>
              </a:ext>
            </a:extLst>
          </p:cNvPr>
          <p:cNvSpPr/>
          <p:nvPr/>
        </p:nvSpPr>
        <p:spPr>
          <a:xfrm>
            <a:off x="8764003" y="4374122"/>
            <a:ext cx="2827219" cy="1362783"/>
          </a:xfrm>
          <a:prstGeom prst="roundRect">
            <a:avLst/>
          </a:prstGeom>
          <a:noFill/>
          <a:ln w="38100">
            <a:solidFill>
              <a:srgbClr val="66006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467B3A66-6649-4D5B-9F28-7818B459D54E}"/>
              </a:ext>
            </a:extLst>
          </p:cNvPr>
          <p:cNvSpPr/>
          <p:nvPr/>
        </p:nvSpPr>
        <p:spPr>
          <a:xfrm>
            <a:off x="8736777" y="3010453"/>
            <a:ext cx="2827219" cy="1362783"/>
          </a:xfrm>
          <a:prstGeom prst="roundRect">
            <a:avLst/>
          </a:prstGeom>
          <a:noFill/>
          <a:ln w="3810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C0E9B72-D5EE-423A-B5EA-82A411395374}"/>
              </a:ext>
            </a:extLst>
          </p:cNvPr>
          <p:cNvSpPr/>
          <p:nvPr/>
        </p:nvSpPr>
        <p:spPr>
          <a:xfrm>
            <a:off x="8728374" y="2228756"/>
            <a:ext cx="2827219" cy="742617"/>
          </a:xfrm>
          <a:prstGeom prst="roundRect">
            <a:avLst/>
          </a:prstGeom>
          <a:noFill/>
          <a:ln w="38100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271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4" grpId="1" animBg="1"/>
      <p:bldP spid="65" grpId="0" animBg="1"/>
      <p:bldP spid="65" grpId="1" animBg="1"/>
      <p:bldP spid="66" grpId="0" animBg="1"/>
      <p:bldP spid="67" grpId="0" animBg="1"/>
      <p:bldP spid="70" grpId="0"/>
      <p:bldP spid="70" grpId="1"/>
      <p:bldP spid="71" grpId="0"/>
      <p:bldP spid="72" grpId="0" animBg="1"/>
      <p:bldP spid="73" grpId="0" animBg="1"/>
      <p:bldP spid="74" grpId="0" animBg="1"/>
      <p:bldP spid="91" grpId="0" animBg="1"/>
      <p:bldP spid="91" grpId="1" animBg="1"/>
      <p:bldP spid="92" grpId="0" animBg="1"/>
      <p:bldP spid="92" grpId="1" animBg="1"/>
      <p:bldP spid="9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B9A69C3E-8767-4224-BA9C-5C44EB609D12}"/>
              </a:ext>
            </a:extLst>
          </p:cNvPr>
          <p:cNvGrpSpPr/>
          <p:nvPr/>
        </p:nvGrpSpPr>
        <p:grpSpPr>
          <a:xfrm>
            <a:off x="8781652" y="3086893"/>
            <a:ext cx="765092" cy="436288"/>
            <a:chOff x="3447478" y="3684569"/>
            <a:chExt cx="765092" cy="436288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2420410-55D2-43CE-BEC6-46FC26E662BF}"/>
                </a:ext>
              </a:extLst>
            </p:cNvPr>
            <p:cNvSpPr/>
            <p:nvPr/>
          </p:nvSpPr>
          <p:spPr>
            <a:xfrm>
              <a:off x="3447478" y="3684569"/>
              <a:ext cx="325625" cy="436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315AB37-83EA-4F91-86EC-7E7E37AF7725}"/>
                </a:ext>
              </a:extLst>
            </p:cNvPr>
            <p:cNvSpPr/>
            <p:nvPr/>
          </p:nvSpPr>
          <p:spPr>
            <a:xfrm>
              <a:off x="3886945" y="3684569"/>
              <a:ext cx="325625" cy="436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0717205-764E-44B1-8F96-08E315477E06}"/>
              </a:ext>
            </a:extLst>
          </p:cNvPr>
          <p:cNvGrpSpPr/>
          <p:nvPr/>
        </p:nvGrpSpPr>
        <p:grpSpPr>
          <a:xfrm>
            <a:off x="4929114" y="3086893"/>
            <a:ext cx="765092" cy="436288"/>
            <a:chOff x="3447478" y="3684569"/>
            <a:chExt cx="765092" cy="43628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238E68F-FD16-4491-BFFD-898E5AED632F}"/>
                </a:ext>
              </a:extLst>
            </p:cNvPr>
            <p:cNvSpPr/>
            <p:nvPr/>
          </p:nvSpPr>
          <p:spPr>
            <a:xfrm>
              <a:off x="3447478" y="3684569"/>
              <a:ext cx="325625" cy="436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9B159C2-176F-41FB-BB53-D37D1E271373}"/>
                </a:ext>
              </a:extLst>
            </p:cNvPr>
            <p:cNvSpPr/>
            <p:nvPr/>
          </p:nvSpPr>
          <p:spPr>
            <a:xfrm>
              <a:off x="3886945" y="3684569"/>
              <a:ext cx="325625" cy="436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0467444-54B0-4724-ACDB-9B82D24BEDF5}"/>
              </a:ext>
            </a:extLst>
          </p:cNvPr>
          <p:cNvGrpSpPr/>
          <p:nvPr/>
        </p:nvGrpSpPr>
        <p:grpSpPr>
          <a:xfrm>
            <a:off x="3397835" y="3086893"/>
            <a:ext cx="765092" cy="436288"/>
            <a:chOff x="3447478" y="3684569"/>
            <a:chExt cx="765092" cy="43628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87ED4C-5859-4971-9E5C-1E09BE282CA5}"/>
                </a:ext>
              </a:extLst>
            </p:cNvPr>
            <p:cNvSpPr/>
            <p:nvPr/>
          </p:nvSpPr>
          <p:spPr>
            <a:xfrm>
              <a:off x="3447478" y="3684569"/>
              <a:ext cx="325625" cy="436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EA1C0A-0E9F-4C63-ACBE-6522F26E75A9}"/>
                </a:ext>
              </a:extLst>
            </p:cNvPr>
            <p:cNvSpPr/>
            <p:nvPr/>
          </p:nvSpPr>
          <p:spPr>
            <a:xfrm>
              <a:off x="3886945" y="3684569"/>
              <a:ext cx="325625" cy="43628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E08D28E-010E-42A2-8E1C-3FCDC36C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HCL: Hierarchical Coalesced Logging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E3D9D-94BC-494E-A45C-9ADBDA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22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CF2BC2-AA28-48CA-A950-C769219AE162}"/>
              </a:ext>
            </a:extLst>
          </p:cNvPr>
          <p:cNvSpPr txBox="1"/>
          <p:nvPr/>
        </p:nvSpPr>
        <p:spPr>
          <a:xfrm>
            <a:off x="1961545" y="4607326"/>
            <a:ext cx="1423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>
                <a:solidFill>
                  <a:srgbClr val="3A3A7E"/>
                </a:solidFill>
              </a:rPr>
              <a:t>Shared log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5A21E9-7CAA-4E8E-B563-179FF223B304}"/>
              </a:ext>
            </a:extLst>
          </p:cNvPr>
          <p:cNvSpPr/>
          <p:nvPr/>
        </p:nvSpPr>
        <p:spPr>
          <a:xfrm>
            <a:off x="3447478" y="4620900"/>
            <a:ext cx="6042759" cy="436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4B6C239-E414-4691-93DC-1859C6252F96}"/>
              </a:ext>
            </a:extLst>
          </p:cNvPr>
          <p:cNvSpPr/>
          <p:nvPr/>
        </p:nvSpPr>
        <p:spPr>
          <a:xfrm>
            <a:off x="3671628" y="2576098"/>
            <a:ext cx="215317" cy="447472"/>
          </a:xfrm>
          <a:custGeom>
            <a:avLst/>
            <a:gdLst>
              <a:gd name="connsiteX0" fmla="*/ 165897 w 215317"/>
              <a:gd name="connsiteY0" fmla="*/ 0 h 447472"/>
              <a:gd name="connsiteX1" fmla="*/ 527 w 215317"/>
              <a:gd name="connsiteY1" fmla="*/ 145915 h 447472"/>
              <a:gd name="connsiteX2" fmla="*/ 214535 w 215317"/>
              <a:gd name="connsiteY2" fmla="*/ 291830 h 447472"/>
              <a:gd name="connsiteX3" fmla="*/ 58893 w 215317"/>
              <a:gd name="connsiteY3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17" h="447472">
                <a:moveTo>
                  <a:pt x="165897" y="0"/>
                </a:moveTo>
                <a:cubicBezTo>
                  <a:pt x="79159" y="48638"/>
                  <a:pt x="-7579" y="97277"/>
                  <a:pt x="527" y="145915"/>
                </a:cubicBezTo>
                <a:cubicBezTo>
                  <a:pt x="8633" y="194553"/>
                  <a:pt x="204807" y="241571"/>
                  <a:pt x="214535" y="291830"/>
                </a:cubicBezTo>
                <a:cubicBezTo>
                  <a:pt x="224263" y="342089"/>
                  <a:pt x="141578" y="394780"/>
                  <a:pt x="58893" y="44747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32A6C-97DF-4CDC-989F-782115319793}"/>
              </a:ext>
            </a:extLst>
          </p:cNvPr>
          <p:cNvSpPr txBox="1"/>
          <p:nvPr/>
        </p:nvSpPr>
        <p:spPr>
          <a:xfrm>
            <a:off x="3574411" y="223488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3A3A7E"/>
                </a:solidFill>
              </a:rPr>
              <a:t>T0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B780EA-2DD4-46AA-B81F-87FF00C5BF93}"/>
              </a:ext>
            </a:extLst>
          </p:cNvPr>
          <p:cNvSpPr/>
          <p:nvPr/>
        </p:nvSpPr>
        <p:spPr>
          <a:xfrm>
            <a:off x="3447479" y="3087325"/>
            <a:ext cx="663614" cy="436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27F0938-1009-4F00-BB9C-970247AF7E2B}"/>
              </a:ext>
            </a:extLst>
          </p:cNvPr>
          <p:cNvSpPr/>
          <p:nvPr/>
        </p:nvSpPr>
        <p:spPr>
          <a:xfrm>
            <a:off x="5204002" y="2576098"/>
            <a:ext cx="215317" cy="447472"/>
          </a:xfrm>
          <a:custGeom>
            <a:avLst/>
            <a:gdLst>
              <a:gd name="connsiteX0" fmla="*/ 165897 w 215317"/>
              <a:gd name="connsiteY0" fmla="*/ 0 h 447472"/>
              <a:gd name="connsiteX1" fmla="*/ 527 w 215317"/>
              <a:gd name="connsiteY1" fmla="*/ 145915 h 447472"/>
              <a:gd name="connsiteX2" fmla="*/ 214535 w 215317"/>
              <a:gd name="connsiteY2" fmla="*/ 291830 h 447472"/>
              <a:gd name="connsiteX3" fmla="*/ 58893 w 215317"/>
              <a:gd name="connsiteY3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17" h="447472">
                <a:moveTo>
                  <a:pt x="165897" y="0"/>
                </a:moveTo>
                <a:cubicBezTo>
                  <a:pt x="79159" y="48638"/>
                  <a:pt x="-7579" y="97277"/>
                  <a:pt x="527" y="145915"/>
                </a:cubicBezTo>
                <a:cubicBezTo>
                  <a:pt x="8633" y="194553"/>
                  <a:pt x="204807" y="241571"/>
                  <a:pt x="214535" y="291830"/>
                </a:cubicBezTo>
                <a:cubicBezTo>
                  <a:pt x="224263" y="342089"/>
                  <a:pt x="141578" y="394780"/>
                  <a:pt x="58893" y="44747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EE28EB-BDE2-4BB7-94FF-561DE5FA0577}"/>
              </a:ext>
            </a:extLst>
          </p:cNvPr>
          <p:cNvSpPr txBox="1"/>
          <p:nvPr/>
        </p:nvSpPr>
        <p:spPr>
          <a:xfrm>
            <a:off x="5106785" y="223488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3A3A7E"/>
                </a:solidFill>
              </a:rPr>
              <a:t>T1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BB1940F-F85F-4C0E-9595-FB6C88820A24}"/>
              </a:ext>
            </a:extLst>
          </p:cNvPr>
          <p:cNvSpPr/>
          <p:nvPr/>
        </p:nvSpPr>
        <p:spPr>
          <a:xfrm>
            <a:off x="4979853" y="3087325"/>
            <a:ext cx="663614" cy="436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8D80A87-97BB-4D4E-B571-D23B197EC07D}"/>
              </a:ext>
            </a:extLst>
          </p:cNvPr>
          <p:cNvSpPr/>
          <p:nvPr/>
        </p:nvSpPr>
        <p:spPr>
          <a:xfrm>
            <a:off x="9056540" y="2576098"/>
            <a:ext cx="215317" cy="447472"/>
          </a:xfrm>
          <a:custGeom>
            <a:avLst/>
            <a:gdLst>
              <a:gd name="connsiteX0" fmla="*/ 165897 w 215317"/>
              <a:gd name="connsiteY0" fmla="*/ 0 h 447472"/>
              <a:gd name="connsiteX1" fmla="*/ 527 w 215317"/>
              <a:gd name="connsiteY1" fmla="*/ 145915 h 447472"/>
              <a:gd name="connsiteX2" fmla="*/ 214535 w 215317"/>
              <a:gd name="connsiteY2" fmla="*/ 291830 h 447472"/>
              <a:gd name="connsiteX3" fmla="*/ 58893 w 215317"/>
              <a:gd name="connsiteY3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17" h="447472">
                <a:moveTo>
                  <a:pt x="165897" y="0"/>
                </a:moveTo>
                <a:cubicBezTo>
                  <a:pt x="79159" y="48638"/>
                  <a:pt x="-7579" y="97277"/>
                  <a:pt x="527" y="145915"/>
                </a:cubicBezTo>
                <a:cubicBezTo>
                  <a:pt x="8633" y="194553"/>
                  <a:pt x="204807" y="241571"/>
                  <a:pt x="214535" y="291830"/>
                </a:cubicBezTo>
                <a:cubicBezTo>
                  <a:pt x="224263" y="342089"/>
                  <a:pt x="141578" y="394780"/>
                  <a:pt x="58893" y="44747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906DE4-5077-4905-8B2E-356C066A184E}"/>
              </a:ext>
            </a:extLst>
          </p:cNvPr>
          <p:cNvSpPr txBox="1"/>
          <p:nvPr/>
        </p:nvSpPr>
        <p:spPr>
          <a:xfrm>
            <a:off x="8898740" y="223488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>
                <a:solidFill>
                  <a:srgbClr val="3A3A7E"/>
                </a:solidFill>
              </a:rPr>
              <a:t>T31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3F9E0CB-AB8E-4B6E-8CA1-C90EE3A1CEFC}"/>
              </a:ext>
            </a:extLst>
          </p:cNvPr>
          <p:cNvSpPr/>
          <p:nvPr/>
        </p:nvSpPr>
        <p:spPr>
          <a:xfrm>
            <a:off x="8832391" y="3087325"/>
            <a:ext cx="663614" cy="436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71F6BA-53D0-49D6-A2A4-1AE94D8D4CEF}"/>
              </a:ext>
            </a:extLst>
          </p:cNvPr>
          <p:cNvSpPr txBox="1"/>
          <p:nvPr/>
        </p:nvSpPr>
        <p:spPr>
          <a:xfrm>
            <a:off x="1889562" y="3086893"/>
            <a:ext cx="16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>
                <a:solidFill>
                  <a:srgbClr val="3A3A7E"/>
                </a:solidFill>
              </a:rPr>
              <a:t>Thread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B8630D-BDA8-46BF-B086-5F00AF777FDC}"/>
              </a:ext>
            </a:extLst>
          </p:cNvPr>
          <p:cNvSpPr txBox="1"/>
          <p:nvPr/>
        </p:nvSpPr>
        <p:spPr>
          <a:xfrm>
            <a:off x="6865872" y="2840672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>
                <a:solidFill>
                  <a:srgbClr val="002060"/>
                </a:solidFill>
              </a:rPr>
              <a:t>. . .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A14B458C-4447-4ABC-ACD7-4DB150518A96}"/>
              </a:ext>
            </a:extLst>
          </p:cNvPr>
          <p:cNvSpPr txBox="1">
            <a:spLocks/>
          </p:cNvSpPr>
          <p:nvPr/>
        </p:nvSpPr>
        <p:spPr>
          <a:xfrm>
            <a:off x="0" y="5876183"/>
            <a:ext cx="12192000" cy="981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/>
              <a:t>Data split into 4-byte chunks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4360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1" grpId="0" animBg="1"/>
      <p:bldP spid="35" grpId="0" animBg="1"/>
      <p:bldP spid="3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315AB37-83EA-4F91-86EC-7E7E37AF7725}"/>
              </a:ext>
            </a:extLst>
          </p:cNvPr>
          <p:cNvSpPr/>
          <p:nvPr/>
        </p:nvSpPr>
        <p:spPr>
          <a:xfrm>
            <a:off x="9221119" y="3086893"/>
            <a:ext cx="325625" cy="436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B159C2-176F-41FB-BB53-D37D1E271373}"/>
              </a:ext>
            </a:extLst>
          </p:cNvPr>
          <p:cNvSpPr/>
          <p:nvPr/>
        </p:nvSpPr>
        <p:spPr>
          <a:xfrm>
            <a:off x="5368581" y="3086893"/>
            <a:ext cx="325625" cy="436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EA1C0A-0E9F-4C63-ACBE-6522F26E75A9}"/>
              </a:ext>
            </a:extLst>
          </p:cNvPr>
          <p:cNvSpPr/>
          <p:nvPr/>
        </p:nvSpPr>
        <p:spPr>
          <a:xfrm>
            <a:off x="3837302" y="3086893"/>
            <a:ext cx="325625" cy="436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08D28E-010E-42A2-8E1C-3FCDC36C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HCL</a:t>
            </a:r>
            <a:r>
              <a:rPr lang="en-IN"/>
              <a:t>: Hierarchical </a:t>
            </a:r>
            <a:r>
              <a:rPr lang="en-IN" dirty="0"/>
              <a:t>Coalesced Logging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E3D9D-94BC-494E-A45C-9ADBDA7DE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23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CF2BC2-AA28-48CA-A950-C769219AE162}"/>
              </a:ext>
            </a:extLst>
          </p:cNvPr>
          <p:cNvSpPr txBox="1"/>
          <p:nvPr/>
        </p:nvSpPr>
        <p:spPr>
          <a:xfrm>
            <a:off x="1961545" y="4607326"/>
            <a:ext cx="14238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>
                <a:solidFill>
                  <a:srgbClr val="3A3A7E"/>
                </a:solidFill>
              </a:rPr>
              <a:t>Shared log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5A21E9-7CAA-4E8E-B563-179FF223B304}"/>
              </a:ext>
            </a:extLst>
          </p:cNvPr>
          <p:cNvSpPr/>
          <p:nvPr/>
        </p:nvSpPr>
        <p:spPr>
          <a:xfrm>
            <a:off x="3447478" y="4620900"/>
            <a:ext cx="6042759" cy="436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4B6C239-E414-4691-93DC-1859C6252F96}"/>
              </a:ext>
            </a:extLst>
          </p:cNvPr>
          <p:cNvSpPr/>
          <p:nvPr/>
        </p:nvSpPr>
        <p:spPr>
          <a:xfrm>
            <a:off x="3671628" y="2576098"/>
            <a:ext cx="215317" cy="447472"/>
          </a:xfrm>
          <a:custGeom>
            <a:avLst/>
            <a:gdLst>
              <a:gd name="connsiteX0" fmla="*/ 165897 w 215317"/>
              <a:gd name="connsiteY0" fmla="*/ 0 h 447472"/>
              <a:gd name="connsiteX1" fmla="*/ 527 w 215317"/>
              <a:gd name="connsiteY1" fmla="*/ 145915 h 447472"/>
              <a:gd name="connsiteX2" fmla="*/ 214535 w 215317"/>
              <a:gd name="connsiteY2" fmla="*/ 291830 h 447472"/>
              <a:gd name="connsiteX3" fmla="*/ 58893 w 215317"/>
              <a:gd name="connsiteY3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17" h="447472">
                <a:moveTo>
                  <a:pt x="165897" y="0"/>
                </a:moveTo>
                <a:cubicBezTo>
                  <a:pt x="79159" y="48638"/>
                  <a:pt x="-7579" y="97277"/>
                  <a:pt x="527" y="145915"/>
                </a:cubicBezTo>
                <a:cubicBezTo>
                  <a:pt x="8633" y="194553"/>
                  <a:pt x="204807" y="241571"/>
                  <a:pt x="214535" y="291830"/>
                </a:cubicBezTo>
                <a:cubicBezTo>
                  <a:pt x="224263" y="342089"/>
                  <a:pt x="141578" y="394780"/>
                  <a:pt x="58893" y="44747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32A6C-97DF-4CDC-989F-782115319793}"/>
              </a:ext>
            </a:extLst>
          </p:cNvPr>
          <p:cNvSpPr txBox="1"/>
          <p:nvPr/>
        </p:nvSpPr>
        <p:spPr>
          <a:xfrm>
            <a:off x="3574411" y="223488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3A3A7E"/>
                </a:solidFill>
              </a:rPr>
              <a:t>T0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27F0938-1009-4F00-BB9C-970247AF7E2B}"/>
              </a:ext>
            </a:extLst>
          </p:cNvPr>
          <p:cNvSpPr/>
          <p:nvPr/>
        </p:nvSpPr>
        <p:spPr>
          <a:xfrm>
            <a:off x="5204002" y="2576098"/>
            <a:ext cx="215317" cy="447472"/>
          </a:xfrm>
          <a:custGeom>
            <a:avLst/>
            <a:gdLst>
              <a:gd name="connsiteX0" fmla="*/ 165897 w 215317"/>
              <a:gd name="connsiteY0" fmla="*/ 0 h 447472"/>
              <a:gd name="connsiteX1" fmla="*/ 527 w 215317"/>
              <a:gd name="connsiteY1" fmla="*/ 145915 h 447472"/>
              <a:gd name="connsiteX2" fmla="*/ 214535 w 215317"/>
              <a:gd name="connsiteY2" fmla="*/ 291830 h 447472"/>
              <a:gd name="connsiteX3" fmla="*/ 58893 w 215317"/>
              <a:gd name="connsiteY3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17" h="447472">
                <a:moveTo>
                  <a:pt x="165897" y="0"/>
                </a:moveTo>
                <a:cubicBezTo>
                  <a:pt x="79159" y="48638"/>
                  <a:pt x="-7579" y="97277"/>
                  <a:pt x="527" y="145915"/>
                </a:cubicBezTo>
                <a:cubicBezTo>
                  <a:pt x="8633" y="194553"/>
                  <a:pt x="204807" y="241571"/>
                  <a:pt x="214535" y="291830"/>
                </a:cubicBezTo>
                <a:cubicBezTo>
                  <a:pt x="224263" y="342089"/>
                  <a:pt x="141578" y="394780"/>
                  <a:pt x="58893" y="44747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EE28EB-BDE2-4BB7-94FF-561DE5FA0577}"/>
              </a:ext>
            </a:extLst>
          </p:cNvPr>
          <p:cNvSpPr txBox="1"/>
          <p:nvPr/>
        </p:nvSpPr>
        <p:spPr>
          <a:xfrm>
            <a:off x="5106785" y="2234888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>
                <a:solidFill>
                  <a:srgbClr val="3A3A7E"/>
                </a:solidFill>
              </a:rPr>
              <a:t>T1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8D80A87-97BB-4D4E-B571-D23B197EC07D}"/>
              </a:ext>
            </a:extLst>
          </p:cNvPr>
          <p:cNvSpPr/>
          <p:nvPr/>
        </p:nvSpPr>
        <p:spPr>
          <a:xfrm>
            <a:off x="9056540" y="2576098"/>
            <a:ext cx="215317" cy="447472"/>
          </a:xfrm>
          <a:custGeom>
            <a:avLst/>
            <a:gdLst>
              <a:gd name="connsiteX0" fmla="*/ 165897 w 215317"/>
              <a:gd name="connsiteY0" fmla="*/ 0 h 447472"/>
              <a:gd name="connsiteX1" fmla="*/ 527 w 215317"/>
              <a:gd name="connsiteY1" fmla="*/ 145915 h 447472"/>
              <a:gd name="connsiteX2" fmla="*/ 214535 w 215317"/>
              <a:gd name="connsiteY2" fmla="*/ 291830 h 447472"/>
              <a:gd name="connsiteX3" fmla="*/ 58893 w 215317"/>
              <a:gd name="connsiteY3" fmla="*/ 447472 h 447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317" h="447472">
                <a:moveTo>
                  <a:pt x="165897" y="0"/>
                </a:moveTo>
                <a:cubicBezTo>
                  <a:pt x="79159" y="48638"/>
                  <a:pt x="-7579" y="97277"/>
                  <a:pt x="527" y="145915"/>
                </a:cubicBezTo>
                <a:cubicBezTo>
                  <a:pt x="8633" y="194553"/>
                  <a:pt x="204807" y="241571"/>
                  <a:pt x="214535" y="291830"/>
                </a:cubicBezTo>
                <a:cubicBezTo>
                  <a:pt x="224263" y="342089"/>
                  <a:pt x="141578" y="394780"/>
                  <a:pt x="58893" y="447472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F906DE4-5077-4905-8B2E-356C066A184E}"/>
              </a:ext>
            </a:extLst>
          </p:cNvPr>
          <p:cNvSpPr txBox="1"/>
          <p:nvPr/>
        </p:nvSpPr>
        <p:spPr>
          <a:xfrm>
            <a:off x="8959323" y="223488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>
                <a:solidFill>
                  <a:srgbClr val="3A3A7E"/>
                </a:solidFill>
              </a:rPr>
              <a:t>T31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271F6BA-53D0-49D6-A2A4-1AE94D8D4CEF}"/>
              </a:ext>
            </a:extLst>
          </p:cNvPr>
          <p:cNvSpPr txBox="1"/>
          <p:nvPr/>
        </p:nvSpPr>
        <p:spPr>
          <a:xfrm>
            <a:off x="1867035" y="3079944"/>
            <a:ext cx="16128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>
                <a:solidFill>
                  <a:srgbClr val="3A3A7E"/>
                </a:solidFill>
              </a:rPr>
              <a:t>Thread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B8630D-BDA8-46BF-B086-5F00AF777FDC}"/>
              </a:ext>
            </a:extLst>
          </p:cNvPr>
          <p:cNvSpPr txBox="1"/>
          <p:nvPr/>
        </p:nvSpPr>
        <p:spPr>
          <a:xfrm>
            <a:off x="6865872" y="2840672"/>
            <a:ext cx="744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>
                <a:solidFill>
                  <a:srgbClr val="002060"/>
                </a:solidFill>
              </a:rPr>
              <a:t>. . .</a:t>
            </a:r>
          </a:p>
        </p:txBody>
      </p:sp>
      <p:sp>
        <p:nvSpPr>
          <p:cNvPr id="37" name="Content Placeholder 4">
            <a:extLst>
              <a:ext uri="{FF2B5EF4-FFF2-40B4-BE49-F238E27FC236}">
                <a16:creationId xmlns:a16="http://schemas.microsoft.com/office/drawing/2014/main" id="{A14B458C-4447-4ABC-ACD7-4DB150518A96}"/>
              </a:ext>
            </a:extLst>
          </p:cNvPr>
          <p:cNvSpPr txBox="1">
            <a:spLocks/>
          </p:cNvSpPr>
          <p:nvPr/>
        </p:nvSpPr>
        <p:spPr>
          <a:xfrm>
            <a:off x="0" y="5876183"/>
            <a:ext cx="12192000" cy="981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/>
              <a:t>Parallel logging GPU threads, coalesced writes to logs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F079DDC-3F3B-48BC-B5DB-2991309A51E4}"/>
              </a:ext>
            </a:extLst>
          </p:cNvPr>
          <p:cNvSpPr/>
          <p:nvPr/>
        </p:nvSpPr>
        <p:spPr>
          <a:xfrm>
            <a:off x="4070659" y="3967379"/>
            <a:ext cx="4796396" cy="193668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60D60A-F936-47D5-A6B2-702AFB3BDF1F}"/>
              </a:ext>
            </a:extLst>
          </p:cNvPr>
          <p:cNvSpPr txBox="1"/>
          <p:nvPr/>
        </p:nvSpPr>
        <p:spPr>
          <a:xfrm>
            <a:off x="1867035" y="3689747"/>
            <a:ext cx="1612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>
                <a:solidFill>
                  <a:srgbClr val="3A3A7E"/>
                </a:solidFill>
              </a:rPr>
              <a:t>Hardware coalescer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5A7553-0C9C-4FFB-BB88-72BAAF2732C5}"/>
              </a:ext>
            </a:extLst>
          </p:cNvPr>
          <p:cNvSpPr/>
          <p:nvPr/>
        </p:nvSpPr>
        <p:spPr>
          <a:xfrm>
            <a:off x="4093519" y="3841840"/>
            <a:ext cx="950921" cy="436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420410-55D2-43CE-BEC6-46FC26E662BF}"/>
              </a:ext>
            </a:extLst>
          </p:cNvPr>
          <p:cNvSpPr/>
          <p:nvPr/>
        </p:nvSpPr>
        <p:spPr>
          <a:xfrm>
            <a:off x="8781652" y="3086893"/>
            <a:ext cx="325625" cy="436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38E68F-FD16-4491-BFFD-898E5AED632F}"/>
              </a:ext>
            </a:extLst>
          </p:cNvPr>
          <p:cNvSpPr/>
          <p:nvPr/>
        </p:nvSpPr>
        <p:spPr>
          <a:xfrm>
            <a:off x="4929114" y="3086893"/>
            <a:ext cx="325625" cy="436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87ED4C-5859-4971-9E5C-1E09BE282CA5}"/>
              </a:ext>
            </a:extLst>
          </p:cNvPr>
          <p:cNvSpPr/>
          <p:nvPr/>
        </p:nvSpPr>
        <p:spPr>
          <a:xfrm>
            <a:off x="3397835" y="3086893"/>
            <a:ext cx="325625" cy="43628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9B8218-A2F9-4275-B185-973E6117E012}"/>
              </a:ext>
            </a:extLst>
          </p:cNvPr>
          <p:cNvSpPr/>
          <p:nvPr/>
        </p:nvSpPr>
        <p:spPr>
          <a:xfrm>
            <a:off x="3378784" y="4569226"/>
            <a:ext cx="1075039" cy="539549"/>
          </a:xfrm>
          <a:prstGeom prst="roundRect">
            <a:avLst/>
          </a:prstGeom>
          <a:noFill/>
          <a:ln w="28575">
            <a:solidFill>
              <a:srgbClr val="3A3A7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789DA3-B92F-4238-8C0C-6F6F97875E78}"/>
              </a:ext>
            </a:extLst>
          </p:cNvPr>
          <p:cNvSpPr txBox="1"/>
          <p:nvPr/>
        </p:nvSpPr>
        <p:spPr>
          <a:xfrm>
            <a:off x="3349426" y="5096533"/>
            <a:ext cx="1075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>
                <a:solidFill>
                  <a:srgbClr val="3A3A7E"/>
                </a:solidFill>
              </a:rPr>
              <a:t>128-byte </a:t>
            </a:r>
          </a:p>
          <a:p>
            <a:pPr algn="ctr"/>
            <a:r>
              <a:rPr lang="en-IN" err="1">
                <a:solidFill>
                  <a:srgbClr val="3A3A7E"/>
                </a:solidFill>
              </a:rPr>
              <a:t>cacheline</a:t>
            </a:r>
            <a:endParaRPr lang="en-IN">
              <a:solidFill>
                <a:srgbClr val="3A3A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813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96296E-6 L 0.05638 0.1078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53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2.96296E-6 L -0.0418 0.1078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6" y="5394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9 -0.00023 L -0.33203 0.1078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589" y="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-0.0526 0.11435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43" y="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8" grpId="0" animBg="1"/>
      <p:bldP spid="28" grpId="1" animBg="1"/>
      <p:bldP spid="23" grpId="0" animBg="1"/>
      <p:bldP spid="23" grpId="1" animBg="1"/>
      <p:bldP spid="19" grpId="0" animBg="1"/>
      <p:bldP spid="19" grpId="1" animBg="1"/>
      <p:bldP spid="6" grpId="0" animBg="1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D28E-010E-42A2-8E1C-3FCDC36C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HCL speeds up logging</a:t>
            </a:r>
          </a:p>
        </p:txBody>
      </p:sp>
      <p:graphicFrame>
        <p:nvGraphicFramePr>
          <p:cNvPr id="31" name="Content Placeholder 5">
            <a:extLst>
              <a:ext uri="{FF2B5EF4-FFF2-40B4-BE49-F238E27FC236}">
                <a16:creationId xmlns:a16="http://schemas.microsoft.com/office/drawing/2014/main" id="{D35A734C-CE75-4702-AA91-8BC7F238AD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6600968"/>
              </p:ext>
            </p:extLst>
          </p:nvPr>
        </p:nvGraphicFramePr>
        <p:xfrm>
          <a:off x="3378939" y="2230091"/>
          <a:ext cx="5434121" cy="28375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6B8D606A-9321-40DA-A5E7-FDDDDDD2ADA6}"/>
              </a:ext>
            </a:extLst>
          </p:cNvPr>
          <p:cNvSpPr txBox="1"/>
          <p:nvPr/>
        </p:nvSpPr>
        <p:spPr>
          <a:xfrm>
            <a:off x="1515846" y="5925402"/>
            <a:ext cx="9983728" cy="48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>
                <a:solidFill>
                  <a:srgbClr val="000088"/>
                </a:solidFill>
                <a:ea typeface="+mn-lt"/>
                <a:cs typeface="+mn-lt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rgbClr val="000088"/>
                </a:solidFill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rgbClr val="000088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88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rgbClr val="000088"/>
                </a:solidFill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algn="ctr"/>
            <a:r>
              <a:rPr lang="en-IN" b="1" err="1">
                <a:solidFill>
                  <a:srgbClr val="C00000"/>
                </a:solidFill>
              </a:rPr>
              <a:t>Upto</a:t>
            </a:r>
            <a:r>
              <a:rPr lang="en-IN" b="1">
                <a:solidFill>
                  <a:srgbClr val="C00000"/>
                </a:solidFill>
              </a:rPr>
              <a:t> 3x speedup over conventional logging!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623C0C16-2447-47D9-8DB0-DA9AF2B1B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405533"/>
            <a:ext cx="2743200" cy="365125"/>
          </a:xfrm>
        </p:spPr>
        <p:txBody>
          <a:bodyPr/>
          <a:lstStyle/>
          <a:p>
            <a:fld id="{54A9233F-6CA2-476F-8FB8-EFB5D52F48CF}" type="slidenum">
              <a:rPr lang="en-US" smtClean="0"/>
              <a:t>24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503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B4F-B682-4D09-8CEB-57B04123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Evaluation platform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135456A-07C1-4A9C-9371-6BDD6DF6F7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520194"/>
              </p:ext>
            </p:extLst>
          </p:nvPr>
        </p:nvGraphicFramePr>
        <p:xfrm>
          <a:off x="838200" y="2316480"/>
          <a:ext cx="10515599" cy="2560320"/>
        </p:xfrm>
        <a:graphic>
          <a:graphicData uri="http://schemas.openxmlformats.org/drawingml/2006/table">
            <a:tbl>
              <a:tblPr bandRow="1">
                <a:tableStyleId>{3B4B98B0-60AC-42C2-AFA5-B58CD77FA1E5}</a:tableStyleId>
              </a:tblPr>
              <a:tblGrid>
                <a:gridCol w="1967053">
                  <a:extLst>
                    <a:ext uri="{9D8B030D-6E8A-4147-A177-3AD203B41FA5}">
                      <a16:colId xmlns:a16="http://schemas.microsoft.com/office/drawing/2014/main" val="2459849269"/>
                    </a:ext>
                  </a:extLst>
                </a:gridCol>
                <a:gridCol w="8548546">
                  <a:extLst>
                    <a:ext uri="{9D8B030D-6E8A-4147-A177-3AD203B41FA5}">
                      <a16:colId xmlns:a16="http://schemas.microsoft.com/office/drawing/2014/main" val="1307270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kern="1200" dirty="0">
                          <a:solidFill>
                            <a:srgbClr val="000088"/>
                          </a:solidFill>
                          <a:latin typeface="+mn-lt"/>
                          <a:ea typeface="+mn-ea"/>
                          <a:cs typeface="+mn-cs"/>
                        </a:rPr>
                        <a:t> 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kern="1200">
                          <a:solidFill>
                            <a:srgbClr val="000088"/>
                          </a:solidFill>
                          <a:latin typeface="+mn-lt"/>
                          <a:ea typeface="+mn-ea"/>
                          <a:cs typeface="+mn-cs"/>
                        </a:rPr>
                        <a:t>4 x Intel Xeon Gold 6242 (4 x 16 cores) @ 2.80GHz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677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kern="1200">
                          <a:solidFill>
                            <a:srgbClr val="000088"/>
                          </a:solidFill>
                          <a:latin typeface="+mn-lt"/>
                          <a:ea typeface="+mn-ea"/>
                          <a:cs typeface="+mn-cs"/>
                        </a:rPr>
                        <a:t>GPU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kern="1200">
                          <a:solidFill>
                            <a:srgbClr val="000088"/>
                          </a:solidFill>
                          <a:latin typeface="+mn-lt"/>
                          <a:ea typeface="+mn-ea"/>
                          <a:cs typeface="+mn-cs"/>
                        </a:rPr>
                        <a:t>NVIDIA Titan RTX (72 SMs, 24 GB GDDR6)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621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kern="1200">
                          <a:solidFill>
                            <a:srgbClr val="000088"/>
                          </a:solidFill>
                          <a:latin typeface="+mn-lt"/>
                          <a:ea typeface="+mn-ea"/>
                          <a:cs typeface="+mn-cs"/>
                        </a:rPr>
                        <a:t>DRAM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kern="1200" dirty="0">
                          <a:solidFill>
                            <a:srgbClr val="000088"/>
                          </a:solidFill>
                          <a:latin typeface="+mn-lt"/>
                          <a:ea typeface="+mn-ea"/>
                          <a:cs typeface="+mn-cs"/>
                        </a:rPr>
                        <a:t>768 GB DDR4 @ 2933 MHz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3681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kern="1200" dirty="0">
                          <a:solidFill>
                            <a:srgbClr val="000088"/>
                          </a:solidFill>
                          <a:latin typeface="+mn-lt"/>
                          <a:ea typeface="+mn-ea"/>
                          <a:cs typeface="+mn-cs"/>
                        </a:rPr>
                        <a:t>NVM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kern="1200">
                          <a:solidFill>
                            <a:srgbClr val="000088"/>
                          </a:solidFill>
                          <a:latin typeface="+mn-lt"/>
                          <a:ea typeface="+mn-ea"/>
                          <a:cs typeface="+mn-cs"/>
                        </a:rPr>
                        <a:t>8 x 128 GB Intel Optane NVDIMM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773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kern="1200">
                          <a:solidFill>
                            <a:srgbClr val="000088"/>
                          </a:solidFill>
                          <a:latin typeface="+mn-lt"/>
                          <a:ea typeface="+mn-ea"/>
                          <a:cs typeface="+mn-cs"/>
                        </a:rPr>
                        <a:t>Interconnect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kern="1200" dirty="0">
                          <a:solidFill>
                            <a:srgbClr val="000088"/>
                          </a:solidFill>
                          <a:latin typeface="+mn-lt"/>
                          <a:ea typeface="+mn-ea"/>
                          <a:cs typeface="+mn-cs"/>
                        </a:rPr>
                        <a:t>PCIe 3.0 x 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24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200" b="1" kern="1200">
                          <a:solidFill>
                            <a:srgbClr val="000088"/>
                          </a:solidFill>
                          <a:latin typeface="+mn-lt"/>
                          <a:ea typeface="+mn-ea"/>
                          <a:cs typeface="+mn-cs"/>
                        </a:rPr>
                        <a:t>Software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200" kern="1200" dirty="0">
                          <a:solidFill>
                            <a:srgbClr val="000088"/>
                          </a:solidFill>
                          <a:latin typeface="+mn-lt"/>
                          <a:ea typeface="+mn-ea"/>
                          <a:cs typeface="+mn-cs"/>
                        </a:rPr>
                        <a:t>Ubuntu 20.04, CUDA 11, PMDK 1.8, ext4-DAX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54404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99168-8C38-482F-A534-323F44B6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813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0CB4F-B682-4D09-8CEB-57B041233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GPU accelerated PM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99168-8C38-482F-A534-323F44B6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26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97A626E-7C80-499E-B171-B494A0B716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IN" sz="28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Type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6CAF7D-F2F6-45EE-A236-B8A0BAB821E3}"/>
              </a:ext>
            </a:extLst>
          </p:cNvPr>
          <p:cNvSpPr txBox="1"/>
          <p:nvPr/>
        </p:nvSpPr>
        <p:spPr>
          <a:xfrm>
            <a:off x="3047215" y="3246690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8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Type</a:t>
            </a:r>
          </a:p>
        </p:txBody>
      </p:sp>
      <p:graphicFrame>
        <p:nvGraphicFramePr>
          <p:cNvPr id="10" name="Table 8">
            <a:extLst>
              <a:ext uri="{FF2B5EF4-FFF2-40B4-BE49-F238E27FC236}">
                <a16:creationId xmlns:a16="http://schemas.microsoft.com/office/drawing/2014/main" id="{7D1B6830-5FDB-4646-876B-7A71AFED03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1071214"/>
              </p:ext>
            </p:extLst>
          </p:nvPr>
        </p:nvGraphicFramePr>
        <p:xfrm>
          <a:off x="1102150" y="1825625"/>
          <a:ext cx="10515597" cy="457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81463">
                  <a:extLst>
                    <a:ext uri="{9D8B030D-6E8A-4147-A177-3AD203B41FA5}">
                      <a16:colId xmlns:a16="http://schemas.microsoft.com/office/drawing/2014/main" val="158914965"/>
                    </a:ext>
                  </a:extLst>
                </a:gridCol>
                <a:gridCol w="1155032">
                  <a:extLst>
                    <a:ext uri="{9D8B030D-6E8A-4147-A177-3AD203B41FA5}">
                      <a16:colId xmlns:a16="http://schemas.microsoft.com/office/drawing/2014/main" val="311784074"/>
                    </a:ext>
                  </a:extLst>
                </a:gridCol>
                <a:gridCol w="7279102">
                  <a:extLst>
                    <a:ext uri="{9D8B030D-6E8A-4147-A177-3AD203B41FA5}">
                      <a16:colId xmlns:a16="http://schemas.microsoft.com/office/drawing/2014/main" val="39875434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rgbClr val="000088"/>
                          </a:solidFill>
                        </a:rPr>
                        <a:t>Type</a:t>
                      </a:r>
                      <a:endParaRPr lang="en-IN" sz="2400" kern="1200" dirty="0">
                        <a:solidFill>
                          <a:srgbClr val="00008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rgbClr val="000088"/>
                          </a:solidFill>
                        </a:rPr>
                        <a:t>Code</a:t>
                      </a:r>
                      <a:endParaRPr lang="en-IN" sz="2400" kern="1200" dirty="0">
                        <a:solidFill>
                          <a:srgbClr val="00008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rgbClr val="000088"/>
                          </a:solidFill>
                        </a:rPr>
                        <a:t>Evaluated applications</a:t>
                      </a:r>
                      <a:endParaRPr lang="en-IN" sz="2400" kern="1200" dirty="0">
                        <a:solidFill>
                          <a:srgbClr val="00008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4699253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kern="1200" dirty="0">
                          <a:solidFill>
                            <a:srgbClr val="000088"/>
                          </a:solidFill>
                        </a:rPr>
                        <a:t>Transactional</a:t>
                      </a:r>
                      <a:endParaRPr lang="en-IN" sz="2400" kern="1200" dirty="0">
                        <a:solidFill>
                          <a:srgbClr val="00008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 err="1">
                          <a:solidFill>
                            <a:srgbClr val="000088"/>
                          </a:solidFill>
                        </a:rPr>
                        <a:t>gpKVS</a:t>
                      </a:r>
                      <a:endParaRPr lang="en-IN" sz="2400" kern="1200" dirty="0">
                        <a:solidFill>
                          <a:srgbClr val="00008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rgbClr val="000088"/>
                          </a:solidFill>
                        </a:rPr>
                        <a:t>Key-value store </a:t>
                      </a:r>
                      <a:endParaRPr lang="en-IN" sz="2400" kern="1200" dirty="0">
                        <a:solidFill>
                          <a:srgbClr val="00008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5848632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 err="1">
                          <a:solidFill>
                            <a:srgbClr val="000088"/>
                          </a:solidFill>
                        </a:rPr>
                        <a:t>gpDB</a:t>
                      </a:r>
                      <a:endParaRPr lang="en-IN" sz="2400" kern="1200" dirty="0">
                        <a:solidFill>
                          <a:srgbClr val="00008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rgbClr val="000088"/>
                          </a:solidFill>
                        </a:rPr>
                        <a:t>GPU-accelerated DB</a:t>
                      </a:r>
                      <a:endParaRPr lang="en-IN" sz="2400" kern="1200" dirty="0">
                        <a:solidFill>
                          <a:srgbClr val="00008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82276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rgbClr val="000088"/>
                          </a:solidFill>
                        </a:rPr>
                        <a:t>Checkpointing</a:t>
                      </a:r>
                      <a:endParaRPr lang="en-IN" sz="2400" kern="1200" dirty="0">
                        <a:solidFill>
                          <a:srgbClr val="00008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rgbClr val="000088"/>
                          </a:solidFill>
                        </a:rPr>
                        <a:t>DNN</a:t>
                      </a:r>
                      <a:endParaRPr lang="en-IN" sz="2400" kern="1200" dirty="0">
                        <a:solidFill>
                          <a:srgbClr val="00008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rgbClr val="000088"/>
                          </a:solidFill>
                        </a:rPr>
                        <a:t>DNN training </a:t>
                      </a:r>
                      <a:endParaRPr lang="en-IN" sz="2400" kern="1200" dirty="0">
                        <a:solidFill>
                          <a:srgbClr val="00008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85699328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rgbClr val="000088"/>
                          </a:solidFill>
                        </a:rPr>
                        <a:t>CFD</a:t>
                      </a:r>
                      <a:endParaRPr lang="en-IN" sz="2400" kern="1200" dirty="0">
                        <a:solidFill>
                          <a:srgbClr val="00008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rgbClr val="000088"/>
                          </a:solidFill>
                        </a:rPr>
                        <a:t>Computational fluid dynamics </a:t>
                      </a:r>
                      <a:endParaRPr lang="en-IN" sz="2400" kern="1200" dirty="0">
                        <a:solidFill>
                          <a:srgbClr val="00008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7061344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rgbClr val="000088"/>
                          </a:solidFill>
                        </a:rPr>
                        <a:t>BLK</a:t>
                      </a:r>
                      <a:endParaRPr lang="en-IN" sz="2400" kern="1200" dirty="0">
                        <a:solidFill>
                          <a:srgbClr val="00008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rgbClr val="000088"/>
                          </a:solidFill>
                        </a:rPr>
                        <a:t>Black-Scholes</a:t>
                      </a:r>
                      <a:endParaRPr lang="en-IN" sz="2400" kern="1200" dirty="0">
                        <a:solidFill>
                          <a:srgbClr val="00008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4157816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rgbClr val="000088"/>
                          </a:solidFill>
                        </a:rPr>
                        <a:t>HS</a:t>
                      </a:r>
                      <a:endParaRPr lang="en-IN" sz="2400" kern="1200" dirty="0">
                        <a:solidFill>
                          <a:srgbClr val="00008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rgbClr val="000088"/>
                          </a:solidFill>
                        </a:rPr>
                        <a:t>Hotspot</a:t>
                      </a:r>
                      <a:endParaRPr lang="en-IN" sz="2400" kern="1200" dirty="0">
                        <a:solidFill>
                          <a:srgbClr val="00008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4779632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rgbClr val="000088"/>
                          </a:solidFill>
                        </a:rPr>
                        <a:t>Native</a:t>
                      </a:r>
                      <a:endParaRPr lang="en-IN" sz="2400" kern="1200" dirty="0">
                        <a:solidFill>
                          <a:srgbClr val="00008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rgbClr val="000088"/>
                          </a:solidFill>
                        </a:rPr>
                        <a:t>BFS</a:t>
                      </a:r>
                      <a:endParaRPr lang="en-IN" sz="2400" kern="1200" dirty="0">
                        <a:solidFill>
                          <a:srgbClr val="00008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rgbClr val="000088"/>
                          </a:solidFill>
                        </a:rPr>
                        <a:t>Breadth-first search </a:t>
                      </a:r>
                      <a:endParaRPr lang="en-IN" sz="2400" kern="1200" dirty="0">
                        <a:solidFill>
                          <a:srgbClr val="00008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07133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rgbClr val="000088"/>
                          </a:solidFill>
                        </a:rPr>
                        <a:t>SRAD</a:t>
                      </a:r>
                      <a:endParaRPr lang="en-IN" sz="2400" kern="1200" dirty="0">
                        <a:solidFill>
                          <a:srgbClr val="00008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rgbClr val="000088"/>
                          </a:solidFill>
                        </a:rPr>
                        <a:t>Speckle reducing anisotropic diffusion</a:t>
                      </a:r>
                      <a:endParaRPr lang="en-IN" sz="2400" kern="1200" dirty="0">
                        <a:solidFill>
                          <a:srgbClr val="00008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55062545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rgbClr val="000088"/>
                          </a:solidFill>
                        </a:rPr>
                        <a:t>PS</a:t>
                      </a:r>
                      <a:endParaRPr lang="en-IN" sz="2400" kern="1200" dirty="0">
                        <a:solidFill>
                          <a:srgbClr val="00008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kern="1200" dirty="0">
                          <a:solidFill>
                            <a:srgbClr val="000088"/>
                          </a:solidFill>
                        </a:rPr>
                        <a:t>Prefix sum</a:t>
                      </a:r>
                      <a:endParaRPr lang="en-IN" sz="2400" kern="1200" dirty="0">
                        <a:solidFill>
                          <a:srgbClr val="000088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43136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0056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2DAC3-229C-41EA-9CDE-BDC5451DB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Performance evaluation: CAP vs GPM 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EDCE90C-CE6C-4934-83A9-9FF16BD9E8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48196"/>
              </p:ext>
            </p:extLst>
          </p:nvPr>
        </p:nvGraphicFramePr>
        <p:xfrm>
          <a:off x="506895" y="1825625"/>
          <a:ext cx="11400183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F1EDD9-3643-41D0-BEEC-1FD22131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27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297BF62-A345-41B3-BD8F-84D786571BBF}"/>
              </a:ext>
            </a:extLst>
          </p:cNvPr>
          <p:cNvGrpSpPr/>
          <p:nvPr/>
        </p:nvGrpSpPr>
        <p:grpSpPr>
          <a:xfrm>
            <a:off x="8517834" y="2134159"/>
            <a:ext cx="924342" cy="593967"/>
            <a:chOff x="9147395" y="1366527"/>
            <a:chExt cx="1005967" cy="648320"/>
          </a:xfrm>
        </p:grpSpPr>
        <p:sp>
          <p:nvSpPr>
            <p:cNvPr id="9" name="Flowchart: Data 8">
              <a:extLst>
                <a:ext uri="{FF2B5EF4-FFF2-40B4-BE49-F238E27FC236}">
                  <a16:creationId xmlns:a16="http://schemas.microsoft.com/office/drawing/2014/main" id="{6F4C5C01-684A-463B-A1A6-70BAD531C9AD}"/>
                </a:ext>
              </a:extLst>
            </p:cNvPr>
            <p:cNvSpPr/>
            <p:nvPr/>
          </p:nvSpPr>
          <p:spPr>
            <a:xfrm rot="19834431">
              <a:off x="9147395" y="1619986"/>
              <a:ext cx="989814" cy="141402"/>
            </a:xfrm>
            <a:prstGeom prst="flowChartInputOutput">
              <a:avLst/>
            </a:prstGeom>
            <a:solidFill>
              <a:schemeClr val="bg1"/>
            </a:solidFill>
            <a:ln cmpd="sng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6A7C59C-625D-4C05-97E2-1B1E64FFBF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3453" y="1366527"/>
              <a:ext cx="834888" cy="468000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E70F395-65DA-4E70-BF52-D011FFE0A4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3453" y="1488353"/>
              <a:ext cx="919909" cy="526494"/>
            </a:xfrm>
            <a:prstGeom prst="line">
              <a:avLst/>
            </a:prstGeom>
            <a:ln w="15875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EC465FE-1232-4BD0-80DE-03FC694F0A5A}"/>
              </a:ext>
            </a:extLst>
          </p:cNvPr>
          <p:cNvSpPr txBox="1"/>
          <p:nvPr/>
        </p:nvSpPr>
        <p:spPr>
          <a:xfrm>
            <a:off x="9282937" y="2245772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>
                <a:solidFill>
                  <a:srgbClr val="000088"/>
                </a:solidFill>
              </a:rPr>
              <a:t>85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D9275B5-B2EE-44D1-8ACF-3F412108B64D}"/>
              </a:ext>
            </a:extLst>
          </p:cNvPr>
          <p:cNvSpPr/>
          <p:nvPr/>
        </p:nvSpPr>
        <p:spPr>
          <a:xfrm>
            <a:off x="1878718" y="2007732"/>
            <a:ext cx="2095500" cy="4147006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9AC38B-50EB-49B1-B099-842BDA82FFA1}"/>
              </a:ext>
            </a:extLst>
          </p:cNvPr>
          <p:cNvSpPr/>
          <p:nvPr/>
        </p:nvSpPr>
        <p:spPr>
          <a:xfrm>
            <a:off x="8305656" y="1998417"/>
            <a:ext cx="1427772" cy="4147005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3C3614D-90DC-4E61-92B4-FCD2715CEBC1}"/>
              </a:ext>
            </a:extLst>
          </p:cNvPr>
          <p:cNvSpPr/>
          <p:nvPr/>
        </p:nvSpPr>
        <p:spPr>
          <a:xfrm>
            <a:off x="4026448" y="1998417"/>
            <a:ext cx="4374601" cy="4147004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6670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E1E5837-946A-4409-88FF-0AC81D642450}"/>
              </a:ext>
            </a:extLst>
          </p:cNvPr>
          <p:cNvSpPr/>
          <p:nvPr/>
        </p:nvSpPr>
        <p:spPr>
          <a:xfrm>
            <a:off x="2957979" y="2066766"/>
            <a:ext cx="2816104" cy="2682810"/>
          </a:xfrm>
          <a:prstGeom prst="roundRect">
            <a:avLst>
              <a:gd name="adj" fmla="val 470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F3241927-F8E7-40C1-9264-CB171EE5CA4D}"/>
              </a:ext>
            </a:extLst>
          </p:cNvPr>
          <p:cNvSpPr/>
          <p:nvPr/>
        </p:nvSpPr>
        <p:spPr>
          <a:xfrm>
            <a:off x="3550099" y="3234015"/>
            <a:ext cx="1296000" cy="612000"/>
          </a:xfrm>
          <a:prstGeom prst="roundRect">
            <a:avLst/>
          </a:prstGeom>
          <a:noFill/>
          <a:ln w="508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3656D-B1EB-4599-A5E3-499C6A3A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Intel’s upcoming extended ADR (</a:t>
            </a:r>
            <a:r>
              <a:rPr lang="en-IN" dirty="0" err="1"/>
              <a:t>eADR</a:t>
            </a:r>
            <a:r>
              <a:rPr lang="en-IN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822A9-B18D-469D-901E-49711E54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28</a:t>
            </a:fld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2E3014D-ADCA-47F4-BAD1-0EFA514B2ABE}"/>
              </a:ext>
            </a:extLst>
          </p:cNvPr>
          <p:cNvSpPr/>
          <p:nvPr/>
        </p:nvSpPr>
        <p:spPr>
          <a:xfrm>
            <a:off x="6591197" y="2066766"/>
            <a:ext cx="2816104" cy="2682810"/>
          </a:xfrm>
          <a:prstGeom prst="roundRect">
            <a:avLst>
              <a:gd name="adj" fmla="val 470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3E2FA3D-D6EC-4F37-9FF3-D3F9974979F9}"/>
              </a:ext>
            </a:extLst>
          </p:cNvPr>
          <p:cNvSpPr/>
          <p:nvPr/>
        </p:nvSpPr>
        <p:spPr>
          <a:xfrm>
            <a:off x="7228810" y="2157599"/>
            <a:ext cx="982494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C95D1A6-1658-48C1-A61B-03F9E66714BE}"/>
              </a:ext>
            </a:extLst>
          </p:cNvPr>
          <p:cNvSpPr/>
          <p:nvPr/>
        </p:nvSpPr>
        <p:spPr>
          <a:xfrm>
            <a:off x="7311178" y="2228601"/>
            <a:ext cx="982494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3040B08-5E21-4384-97B4-60F8672E9EFA}"/>
              </a:ext>
            </a:extLst>
          </p:cNvPr>
          <p:cNvSpPr/>
          <p:nvPr/>
        </p:nvSpPr>
        <p:spPr>
          <a:xfrm>
            <a:off x="7014962" y="3152044"/>
            <a:ext cx="1764000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Interconnect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815BF0-E4B7-4748-9224-7766E2792301}"/>
              </a:ext>
            </a:extLst>
          </p:cNvPr>
          <p:cNvSpPr/>
          <p:nvPr/>
        </p:nvSpPr>
        <p:spPr>
          <a:xfrm>
            <a:off x="6640998" y="4048914"/>
            <a:ext cx="1152000" cy="633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L2$ Bank 0 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82CED74-96F8-4F58-B987-A881CDC46664}"/>
              </a:ext>
            </a:extLst>
          </p:cNvPr>
          <p:cNvSpPr/>
          <p:nvPr/>
        </p:nvSpPr>
        <p:spPr>
          <a:xfrm>
            <a:off x="8211304" y="4048914"/>
            <a:ext cx="1152000" cy="633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L2$ Bank N 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5621422-1ECC-47FD-9D2A-0C556B38C96A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7896962" y="2813963"/>
            <a:ext cx="0" cy="33808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FC41A6A-CD70-4E26-A900-59DB1F1E921C}"/>
              </a:ext>
            </a:extLst>
          </p:cNvPr>
          <p:cNvCxnSpPr>
            <a:cxnSpLocks/>
          </p:cNvCxnSpPr>
          <p:nvPr/>
        </p:nvCxnSpPr>
        <p:spPr>
          <a:xfrm>
            <a:off x="7210838" y="3834911"/>
            <a:ext cx="157682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66CDD25-510A-40B0-B2AE-4F72E0A3A042}"/>
              </a:ext>
            </a:extLst>
          </p:cNvPr>
          <p:cNvCxnSpPr/>
          <p:nvPr/>
        </p:nvCxnSpPr>
        <p:spPr>
          <a:xfrm>
            <a:off x="7929025" y="3615025"/>
            <a:ext cx="0" cy="2201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127CB67-3633-4A56-89CA-8E54BE22B47F}"/>
              </a:ext>
            </a:extLst>
          </p:cNvPr>
          <p:cNvCxnSpPr>
            <a:cxnSpLocks/>
          </p:cNvCxnSpPr>
          <p:nvPr/>
        </p:nvCxnSpPr>
        <p:spPr>
          <a:xfrm flipH="1" flipV="1">
            <a:off x="7210838" y="3834911"/>
            <a:ext cx="0" cy="2201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CEAA19-1776-407A-91FE-D2A8D7552550}"/>
              </a:ext>
            </a:extLst>
          </p:cNvPr>
          <p:cNvCxnSpPr>
            <a:cxnSpLocks/>
          </p:cNvCxnSpPr>
          <p:nvPr/>
        </p:nvCxnSpPr>
        <p:spPr>
          <a:xfrm flipH="1" flipV="1">
            <a:off x="8787660" y="3828722"/>
            <a:ext cx="0" cy="2201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11CF8CE-9FB3-496F-A923-1D111FB06A4C}"/>
              </a:ext>
            </a:extLst>
          </p:cNvPr>
          <p:cNvSpPr/>
          <p:nvPr/>
        </p:nvSpPr>
        <p:spPr>
          <a:xfrm>
            <a:off x="6694998" y="4969426"/>
            <a:ext cx="1044000" cy="47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GDDR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D6D5FB2-B80B-423D-9CA5-9E00F0E5E89F}"/>
              </a:ext>
            </a:extLst>
          </p:cNvPr>
          <p:cNvSpPr/>
          <p:nvPr/>
        </p:nvSpPr>
        <p:spPr>
          <a:xfrm>
            <a:off x="8265304" y="4969426"/>
            <a:ext cx="1044000" cy="47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GDDR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315BC91-9778-4DCE-A632-7BC187B1C7E5}"/>
              </a:ext>
            </a:extLst>
          </p:cNvPr>
          <p:cNvCxnSpPr>
            <a:stCxn id="75" idx="0"/>
            <a:endCxn id="68" idx="2"/>
          </p:cNvCxnSpPr>
          <p:nvPr/>
        </p:nvCxnSpPr>
        <p:spPr>
          <a:xfrm flipV="1">
            <a:off x="7216998" y="4681920"/>
            <a:ext cx="0" cy="2875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EAFBE51-F265-41ED-9785-BA247BF15912}"/>
              </a:ext>
            </a:extLst>
          </p:cNvPr>
          <p:cNvCxnSpPr>
            <a:stCxn id="76" idx="0"/>
            <a:endCxn id="69" idx="2"/>
          </p:cNvCxnSpPr>
          <p:nvPr/>
        </p:nvCxnSpPr>
        <p:spPr>
          <a:xfrm flipV="1">
            <a:off x="8787304" y="4681920"/>
            <a:ext cx="0" cy="2875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12E8E4C-42E5-4733-8050-330DE0728977}"/>
              </a:ext>
            </a:extLst>
          </p:cNvPr>
          <p:cNvSpPr txBox="1"/>
          <p:nvPr/>
        </p:nvSpPr>
        <p:spPr>
          <a:xfrm>
            <a:off x="7597537" y="1598867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GPU 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9529EAE-3D40-4F97-BC8F-F4212BFB43B6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5775713" y="3408171"/>
            <a:ext cx="815484" cy="54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01A4661-1270-4F1A-9507-8F0EBAB193B1}"/>
              </a:ext>
            </a:extLst>
          </p:cNvPr>
          <p:cNvSpPr txBox="1"/>
          <p:nvPr/>
        </p:nvSpPr>
        <p:spPr>
          <a:xfrm>
            <a:off x="5887871" y="3033791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/>
              <a:t>PCIe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0E79D083-D7A2-472F-9AAD-CC7316CFB220}"/>
              </a:ext>
            </a:extLst>
          </p:cNvPr>
          <p:cNvSpPr/>
          <p:nvPr/>
        </p:nvSpPr>
        <p:spPr>
          <a:xfrm>
            <a:off x="7405818" y="2306090"/>
            <a:ext cx="982494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B2606BDF-B39A-4B83-9968-34DF234AF4AE}"/>
              </a:ext>
            </a:extLst>
          </p:cNvPr>
          <p:cNvSpPr/>
          <p:nvPr/>
        </p:nvSpPr>
        <p:spPr>
          <a:xfrm>
            <a:off x="3702179" y="2358903"/>
            <a:ext cx="985735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Core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2B9071E-83DD-4624-A4EE-0291D8342D06}"/>
              </a:ext>
            </a:extLst>
          </p:cNvPr>
          <p:cNvSpPr/>
          <p:nvPr/>
        </p:nvSpPr>
        <p:spPr>
          <a:xfrm>
            <a:off x="3598416" y="3294681"/>
            <a:ext cx="1193260" cy="47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LLC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3A1A3E9-38F5-4630-8931-16B8D7E4F199}"/>
              </a:ext>
            </a:extLst>
          </p:cNvPr>
          <p:cNvSpPr/>
          <p:nvPr/>
        </p:nvSpPr>
        <p:spPr>
          <a:xfrm>
            <a:off x="3063396" y="4200668"/>
            <a:ext cx="1044000" cy="471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MC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D18A819-CF76-46CC-A1D5-F39849741CA6}"/>
              </a:ext>
            </a:extLst>
          </p:cNvPr>
          <p:cNvSpPr/>
          <p:nvPr/>
        </p:nvSpPr>
        <p:spPr>
          <a:xfrm>
            <a:off x="4302049" y="4200667"/>
            <a:ext cx="1044000" cy="471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MC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3737E11-F9D2-4DA2-9166-428320831A50}"/>
              </a:ext>
            </a:extLst>
          </p:cNvPr>
          <p:cNvSpPr/>
          <p:nvPr/>
        </p:nvSpPr>
        <p:spPr>
          <a:xfrm>
            <a:off x="3063396" y="4958757"/>
            <a:ext cx="1044000" cy="47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36D5C83-3000-488D-BBC8-DD7C8268D5A3}"/>
              </a:ext>
            </a:extLst>
          </p:cNvPr>
          <p:cNvSpPr/>
          <p:nvPr/>
        </p:nvSpPr>
        <p:spPr>
          <a:xfrm>
            <a:off x="4310156" y="4958757"/>
            <a:ext cx="1044000" cy="4717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bg1"/>
                </a:solidFill>
              </a:rPr>
              <a:t>NVM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DC9AE67-F87C-4F7D-976E-4DB7E3881967}"/>
              </a:ext>
            </a:extLst>
          </p:cNvPr>
          <p:cNvCxnSpPr>
            <a:stCxn id="84" idx="2"/>
            <a:endCxn id="85" idx="0"/>
          </p:cNvCxnSpPr>
          <p:nvPr/>
        </p:nvCxnSpPr>
        <p:spPr>
          <a:xfrm flipH="1">
            <a:off x="4195046" y="2862903"/>
            <a:ext cx="1" cy="4317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4B69F7E-9AA3-4126-95EB-8411BD142A4D}"/>
              </a:ext>
            </a:extLst>
          </p:cNvPr>
          <p:cNvCxnSpPr>
            <a:cxnSpLocks/>
          </p:cNvCxnSpPr>
          <p:nvPr/>
        </p:nvCxnSpPr>
        <p:spPr>
          <a:xfrm>
            <a:off x="3569235" y="4672459"/>
            <a:ext cx="0" cy="27673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6D2F006-02E7-429B-A4B0-257094884842}"/>
              </a:ext>
            </a:extLst>
          </p:cNvPr>
          <p:cNvCxnSpPr>
            <a:cxnSpLocks/>
          </p:cNvCxnSpPr>
          <p:nvPr/>
        </p:nvCxnSpPr>
        <p:spPr>
          <a:xfrm>
            <a:off x="4812754" y="4672458"/>
            <a:ext cx="0" cy="2767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E832E4A-99E0-45A5-B549-A41041D70343}"/>
              </a:ext>
            </a:extLst>
          </p:cNvPr>
          <p:cNvCxnSpPr>
            <a:cxnSpLocks/>
          </p:cNvCxnSpPr>
          <p:nvPr/>
        </p:nvCxnSpPr>
        <p:spPr>
          <a:xfrm>
            <a:off x="3540051" y="3986664"/>
            <a:ext cx="1267775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5D46DF1-D08B-4D1C-82D1-7450824C3963}"/>
              </a:ext>
            </a:extLst>
          </p:cNvPr>
          <p:cNvCxnSpPr>
            <a:stCxn id="85" idx="2"/>
          </p:cNvCxnSpPr>
          <p:nvPr/>
        </p:nvCxnSpPr>
        <p:spPr>
          <a:xfrm>
            <a:off x="4195046" y="3766472"/>
            <a:ext cx="0" cy="2201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1299A45-3065-4353-B98A-C87234B4C1C9}"/>
              </a:ext>
            </a:extLst>
          </p:cNvPr>
          <p:cNvCxnSpPr>
            <a:cxnSpLocks/>
          </p:cNvCxnSpPr>
          <p:nvPr/>
        </p:nvCxnSpPr>
        <p:spPr>
          <a:xfrm flipH="1" flipV="1">
            <a:off x="3540051" y="3980475"/>
            <a:ext cx="0" cy="2201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9FDCDFF-0849-46B3-972F-D691DF945544}"/>
              </a:ext>
            </a:extLst>
          </p:cNvPr>
          <p:cNvCxnSpPr>
            <a:cxnSpLocks/>
          </p:cNvCxnSpPr>
          <p:nvPr/>
        </p:nvCxnSpPr>
        <p:spPr>
          <a:xfrm flipH="1" flipV="1">
            <a:off x="4812754" y="3980475"/>
            <a:ext cx="0" cy="2201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738C2459-BCF2-457A-94FF-9D458A1F777D}"/>
              </a:ext>
            </a:extLst>
          </p:cNvPr>
          <p:cNvSpPr/>
          <p:nvPr/>
        </p:nvSpPr>
        <p:spPr>
          <a:xfrm>
            <a:off x="4878892" y="2776194"/>
            <a:ext cx="808061" cy="6892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IO 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Hub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2374D00-E734-43A6-82DB-B13FED569566}"/>
              </a:ext>
            </a:extLst>
          </p:cNvPr>
          <p:cNvSpPr txBox="1"/>
          <p:nvPr/>
        </p:nvSpPr>
        <p:spPr>
          <a:xfrm>
            <a:off x="3979547" y="159886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CPU </a:t>
            </a:r>
          </a:p>
        </p:txBody>
      </p:sp>
      <p:sp>
        <p:nvSpPr>
          <p:cNvPr id="119" name="Content Placeholder 4">
            <a:extLst>
              <a:ext uri="{FF2B5EF4-FFF2-40B4-BE49-F238E27FC236}">
                <a16:creationId xmlns:a16="http://schemas.microsoft.com/office/drawing/2014/main" id="{DA3F0A1B-09DA-4F41-9AB9-FBF732C47339}"/>
              </a:ext>
            </a:extLst>
          </p:cNvPr>
          <p:cNvSpPr txBox="1">
            <a:spLocks/>
          </p:cNvSpPr>
          <p:nvPr/>
        </p:nvSpPr>
        <p:spPr>
          <a:xfrm>
            <a:off x="0" y="5876183"/>
            <a:ext cx="12192000" cy="981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/>
              <a:t>Persistence is guaranteed as soon as data reaches the caches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E6DB5B0-2ACC-465C-BB41-ADC16151E88D}"/>
              </a:ext>
            </a:extLst>
          </p:cNvPr>
          <p:cNvSpPr/>
          <p:nvPr/>
        </p:nvSpPr>
        <p:spPr>
          <a:xfrm>
            <a:off x="4878789" y="2776194"/>
            <a:ext cx="808061" cy="6892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ysClr val="windowText" lastClr="000000"/>
                </a:solidFill>
              </a:rPr>
              <a:t>IO </a:t>
            </a:r>
            <a:br>
              <a:rPr lang="en-IN" sz="2400" dirty="0">
                <a:solidFill>
                  <a:sysClr val="windowText" lastClr="000000"/>
                </a:solidFill>
              </a:rPr>
            </a:br>
            <a:r>
              <a:rPr lang="en-IN" sz="2400" dirty="0">
                <a:solidFill>
                  <a:sysClr val="windowText" lastClr="000000"/>
                </a:solidFill>
              </a:rPr>
              <a:t>Hub </a:t>
            </a:r>
            <a:endParaRPr lang="en-IN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08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 animBg="1"/>
      <p:bldP spid="12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1E1E5837-946A-4409-88FF-0AC81D642450}"/>
              </a:ext>
            </a:extLst>
          </p:cNvPr>
          <p:cNvSpPr/>
          <p:nvPr/>
        </p:nvSpPr>
        <p:spPr>
          <a:xfrm>
            <a:off x="2957979" y="2066766"/>
            <a:ext cx="2816104" cy="2682810"/>
          </a:xfrm>
          <a:prstGeom prst="roundRect">
            <a:avLst>
              <a:gd name="adj" fmla="val 470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F3241927-F8E7-40C1-9264-CB171EE5CA4D}"/>
              </a:ext>
            </a:extLst>
          </p:cNvPr>
          <p:cNvSpPr/>
          <p:nvPr/>
        </p:nvSpPr>
        <p:spPr>
          <a:xfrm>
            <a:off x="3540051" y="3223967"/>
            <a:ext cx="1296000" cy="612000"/>
          </a:xfrm>
          <a:prstGeom prst="roundRect">
            <a:avLst/>
          </a:prstGeom>
          <a:pattFill prst="dkDnDiag">
            <a:fgClr>
              <a:schemeClr val="bg2">
                <a:lumMod val="1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3656D-B1EB-4599-A5E3-499C6A3A8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 under </a:t>
            </a:r>
            <a:r>
              <a:rPr lang="en-IN" dirty="0" err="1"/>
              <a:t>eADR</a:t>
            </a:r>
            <a:r>
              <a:rPr lang="en-IN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822A9-B18D-469D-901E-49711E547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29</a:t>
            </a:fld>
            <a:endParaRPr lang="en-US"/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52E3014D-ADCA-47F4-BAD1-0EFA514B2ABE}"/>
              </a:ext>
            </a:extLst>
          </p:cNvPr>
          <p:cNvSpPr/>
          <p:nvPr/>
        </p:nvSpPr>
        <p:spPr>
          <a:xfrm>
            <a:off x="6591197" y="2066766"/>
            <a:ext cx="2816104" cy="2682810"/>
          </a:xfrm>
          <a:prstGeom prst="roundRect">
            <a:avLst>
              <a:gd name="adj" fmla="val 470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33E2FA3D-D6EC-4F37-9FF3-D3F9974979F9}"/>
              </a:ext>
            </a:extLst>
          </p:cNvPr>
          <p:cNvSpPr/>
          <p:nvPr/>
        </p:nvSpPr>
        <p:spPr>
          <a:xfrm>
            <a:off x="7228810" y="2157599"/>
            <a:ext cx="982494" cy="504000"/>
          </a:xfrm>
          <a:prstGeom prst="round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7C95D1A6-1658-48C1-A61B-03F9E66714BE}"/>
              </a:ext>
            </a:extLst>
          </p:cNvPr>
          <p:cNvSpPr/>
          <p:nvPr/>
        </p:nvSpPr>
        <p:spPr>
          <a:xfrm>
            <a:off x="7311178" y="2228601"/>
            <a:ext cx="982494" cy="504000"/>
          </a:xfrm>
          <a:prstGeom prst="round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3040B08-5E21-4384-97B4-60F8672E9EFA}"/>
              </a:ext>
            </a:extLst>
          </p:cNvPr>
          <p:cNvSpPr/>
          <p:nvPr/>
        </p:nvSpPr>
        <p:spPr>
          <a:xfrm>
            <a:off x="7014962" y="3152044"/>
            <a:ext cx="1764000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Interconnect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CC815BF0-E4B7-4748-9224-7766E2792301}"/>
              </a:ext>
            </a:extLst>
          </p:cNvPr>
          <p:cNvSpPr/>
          <p:nvPr/>
        </p:nvSpPr>
        <p:spPr>
          <a:xfrm>
            <a:off x="6640998" y="4048914"/>
            <a:ext cx="1152000" cy="633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L2$ Bank 0 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082CED74-96F8-4F58-B987-A881CDC46664}"/>
              </a:ext>
            </a:extLst>
          </p:cNvPr>
          <p:cNvSpPr/>
          <p:nvPr/>
        </p:nvSpPr>
        <p:spPr>
          <a:xfrm>
            <a:off x="8211304" y="4048914"/>
            <a:ext cx="1152000" cy="633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L2$ Bank N 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5621422-1ECC-47FD-9D2A-0C556B38C96A}"/>
              </a:ext>
            </a:extLst>
          </p:cNvPr>
          <p:cNvCxnSpPr>
            <a:cxnSpLocks/>
            <a:endCxn id="67" idx="0"/>
          </p:cNvCxnSpPr>
          <p:nvPr/>
        </p:nvCxnSpPr>
        <p:spPr>
          <a:xfrm>
            <a:off x="7896962" y="2813963"/>
            <a:ext cx="0" cy="33808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FC41A6A-CD70-4E26-A900-59DB1F1E921C}"/>
              </a:ext>
            </a:extLst>
          </p:cNvPr>
          <p:cNvCxnSpPr>
            <a:cxnSpLocks/>
          </p:cNvCxnSpPr>
          <p:nvPr/>
        </p:nvCxnSpPr>
        <p:spPr>
          <a:xfrm>
            <a:off x="7210838" y="3834911"/>
            <a:ext cx="157682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66CDD25-510A-40B0-B2AE-4F72E0A3A042}"/>
              </a:ext>
            </a:extLst>
          </p:cNvPr>
          <p:cNvCxnSpPr/>
          <p:nvPr/>
        </p:nvCxnSpPr>
        <p:spPr>
          <a:xfrm>
            <a:off x="7929025" y="3615025"/>
            <a:ext cx="0" cy="2201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8127CB67-3633-4A56-89CA-8E54BE22B47F}"/>
              </a:ext>
            </a:extLst>
          </p:cNvPr>
          <p:cNvCxnSpPr>
            <a:cxnSpLocks/>
          </p:cNvCxnSpPr>
          <p:nvPr/>
        </p:nvCxnSpPr>
        <p:spPr>
          <a:xfrm flipH="1" flipV="1">
            <a:off x="7210838" y="3834911"/>
            <a:ext cx="0" cy="2201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3CEAA19-1776-407A-91FE-D2A8D7552550}"/>
              </a:ext>
            </a:extLst>
          </p:cNvPr>
          <p:cNvCxnSpPr>
            <a:cxnSpLocks/>
          </p:cNvCxnSpPr>
          <p:nvPr/>
        </p:nvCxnSpPr>
        <p:spPr>
          <a:xfrm flipH="1" flipV="1">
            <a:off x="8787660" y="3828722"/>
            <a:ext cx="0" cy="2201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B11CF8CE-9FB3-496F-A923-1D111FB06A4C}"/>
              </a:ext>
            </a:extLst>
          </p:cNvPr>
          <p:cNvSpPr/>
          <p:nvPr/>
        </p:nvSpPr>
        <p:spPr>
          <a:xfrm>
            <a:off x="6694998" y="4969426"/>
            <a:ext cx="1044000" cy="47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GDDR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D6D5FB2-B80B-423D-9CA5-9E00F0E5E89F}"/>
              </a:ext>
            </a:extLst>
          </p:cNvPr>
          <p:cNvSpPr/>
          <p:nvPr/>
        </p:nvSpPr>
        <p:spPr>
          <a:xfrm>
            <a:off x="8265304" y="4969426"/>
            <a:ext cx="1044000" cy="47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GDDR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315BC91-9778-4DCE-A632-7BC187B1C7E5}"/>
              </a:ext>
            </a:extLst>
          </p:cNvPr>
          <p:cNvCxnSpPr>
            <a:stCxn id="75" idx="0"/>
            <a:endCxn id="68" idx="2"/>
          </p:cNvCxnSpPr>
          <p:nvPr/>
        </p:nvCxnSpPr>
        <p:spPr>
          <a:xfrm flipV="1">
            <a:off x="7216998" y="4681920"/>
            <a:ext cx="0" cy="2875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0EAFBE51-F265-41ED-9785-BA247BF15912}"/>
              </a:ext>
            </a:extLst>
          </p:cNvPr>
          <p:cNvCxnSpPr>
            <a:stCxn id="76" idx="0"/>
            <a:endCxn id="69" idx="2"/>
          </p:cNvCxnSpPr>
          <p:nvPr/>
        </p:nvCxnSpPr>
        <p:spPr>
          <a:xfrm flipV="1">
            <a:off x="8787304" y="4681920"/>
            <a:ext cx="0" cy="2875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12E8E4C-42E5-4733-8050-330DE0728977}"/>
              </a:ext>
            </a:extLst>
          </p:cNvPr>
          <p:cNvSpPr txBox="1"/>
          <p:nvPr/>
        </p:nvSpPr>
        <p:spPr>
          <a:xfrm>
            <a:off x="7597537" y="1598867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GPU 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9529EAE-3D40-4F97-BC8F-F4212BFB43B6}"/>
              </a:ext>
            </a:extLst>
          </p:cNvPr>
          <p:cNvCxnSpPr>
            <a:cxnSpLocks/>
            <a:endCxn id="62" idx="1"/>
          </p:cNvCxnSpPr>
          <p:nvPr/>
        </p:nvCxnSpPr>
        <p:spPr>
          <a:xfrm flipV="1">
            <a:off x="5775713" y="3408171"/>
            <a:ext cx="815484" cy="54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01A4661-1270-4F1A-9507-8F0EBAB193B1}"/>
              </a:ext>
            </a:extLst>
          </p:cNvPr>
          <p:cNvSpPr txBox="1"/>
          <p:nvPr/>
        </p:nvSpPr>
        <p:spPr>
          <a:xfrm>
            <a:off x="5887871" y="3033791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/>
              <a:t>PCIe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0E79D083-D7A2-472F-9AAD-CC7316CFB220}"/>
              </a:ext>
            </a:extLst>
          </p:cNvPr>
          <p:cNvSpPr/>
          <p:nvPr/>
        </p:nvSpPr>
        <p:spPr>
          <a:xfrm>
            <a:off x="7405818" y="2306090"/>
            <a:ext cx="982494" cy="504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B2606BDF-B39A-4B83-9968-34DF234AF4AE}"/>
              </a:ext>
            </a:extLst>
          </p:cNvPr>
          <p:cNvSpPr/>
          <p:nvPr/>
        </p:nvSpPr>
        <p:spPr>
          <a:xfrm>
            <a:off x="3702179" y="2358903"/>
            <a:ext cx="985735" cy="504000"/>
          </a:xfrm>
          <a:prstGeom prst="round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Core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2B9071E-83DD-4624-A4EE-0291D8342D06}"/>
              </a:ext>
            </a:extLst>
          </p:cNvPr>
          <p:cNvSpPr/>
          <p:nvPr/>
        </p:nvSpPr>
        <p:spPr>
          <a:xfrm>
            <a:off x="3598416" y="3294681"/>
            <a:ext cx="1193260" cy="47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LLC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33A1A3E9-38F5-4630-8931-16B8D7E4F199}"/>
              </a:ext>
            </a:extLst>
          </p:cNvPr>
          <p:cNvSpPr/>
          <p:nvPr/>
        </p:nvSpPr>
        <p:spPr>
          <a:xfrm>
            <a:off x="3063396" y="4200668"/>
            <a:ext cx="1044000" cy="471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MC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2D18A819-CF76-46CC-A1D5-F39849741CA6}"/>
              </a:ext>
            </a:extLst>
          </p:cNvPr>
          <p:cNvSpPr/>
          <p:nvPr/>
        </p:nvSpPr>
        <p:spPr>
          <a:xfrm>
            <a:off x="4302049" y="4200667"/>
            <a:ext cx="1044000" cy="471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MC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3737E11-F9D2-4DA2-9166-428320831A50}"/>
              </a:ext>
            </a:extLst>
          </p:cNvPr>
          <p:cNvSpPr/>
          <p:nvPr/>
        </p:nvSpPr>
        <p:spPr>
          <a:xfrm>
            <a:off x="3063396" y="4958757"/>
            <a:ext cx="1044000" cy="47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36D5C83-3000-488D-BBC8-DD7C8268D5A3}"/>
              </a:ext>
            </a:extLst>
          </p:cNvPr>
          <p:cNvSpPr/>
          <p:nvPr/>
        </p:nvSpPr>
        <p:spPr>
          <a:xfrm>
            <a:off x="4310156" y="4958757"/>
            <a:ext cx="1044000" cy="4717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NVM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9DC9AE67-F87C-4F7D-976E-4DB7E3881967}"/>
              </a:ext>
            </a:extLst>
          </p:cNvPr>
          <p:cNvCxnSpPr>
            <a:stCxn id="84" idx="2"/>
            <a:endCxn id="85" idx="0"/>
          </p:cNvCxnSpPr>
          <p:nvPr/>
        </p:nvCxnSpPr>
        <p:spPr>
          <a:xfrm flipH="1">
            <a:off x="4195046" y="2862903"/>
            <a:ext cx="1" cy="4317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4B69F7E-9AA3-4126-95EB-8411BD142A4D}"/>
              </a:ext>
            </a:extLst>
          </p:cNvPr>
          <p:cNvCxnSpPr>
            <a:cxnSpLocks/>
          </p:cNvCxnSpPr>
          <p:nvPr/>
        </p:nvCxnSpPr>
        <p:spPr>
          <a:xfrm>
            <a:off x="3569235" y="4672459"/>
            <a:ext cx="0" cy="27673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46D2F006-02E7-429B-A4B0-257094884842}"/>
              </a:ext>
            </a:extLst>
          </p:cNvPr>
          <p:cNvCxnSpPr>
            <a:cxnSpLocks/>
          </p:cNvCxnSpPr>
          <p:nvPr/>
        </p:nvCxnSpPr>
        <p:spPr>
          <a:xfrm>
            <a:off x="4812754" y="4672458"/>
            <a:ext cx="0" cy="2767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E832E4A-99E0-45A5-B549-A41041D70343}"/>
              </a:ext>
            </a:extLst>
          </p:cNvPr>
          <p:cNvCxnSpPr>
            <a:cxnSpLocks/>
          </p:cNvCxnSpPr>
          <p:nvPr/>
        </p:nvCxnSpPr>
        <p:spPr>
          <a:xfrm>
            <a:off x="3540051" y="3986664"/>
            <a:ext cx="1267775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5D46DF1-D08B-4D1C-82D1-7450824C3963}"/>
              </a:ext>
            </a:extLst>
          </p:cNvPr>
          <p:cNvCxnSpPr>
            <a:stCxn id="85" idx="2"/>
          </p:cNvCxnSpPr>
          <p:nvPr/>
        </p:nvCxnSpPr>
        <p:spPr>
          <a:xfrm>
            <a:off x="4195046" y="3766472"/>
            <a:ext cx="0" cy="2201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E1299A45-3065-4353-B98A-C87234B4C1C9}"/>
              </a:ext>
            </a:extLst>
          </p:cNvPr>
          <p:cNvCxnSpPr>
            <a:cxnSpLocks/>
          </p:cNvCxnSpPr>
          <p:nvPr/>
        </p:nvCxnSpPr>
        <p:spPr>
          <a:xfrm flipH="1" flipV="1">
            <a:off x="3540051" y="3980475"/>
            <a:ext cx="0" cy="2201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9FDCDFF-0849-46B3-972F-D691DF945544}"/>
              </a:ext>
            </a:extLst>
          </p:cNvPr>
          <p:cNvCxnSpPr>
            <a:cxnSpLocks/>
          </p:cNvCxnSpPr>
          <p:nvPr/>
        </p:nvCxnSpPr>
        <p:spPr>
          <a:xfrm flipH="1" flipV="1">
            <a:off x="4812754" y="3980475"/>
            <a:ext cx="0" cy="2201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738C2459-BCF2-457A-94FF-9D458A1F777D}"/>
              </a:ext>
            </a:extLst>
          </p:cNvPr>
          <p:cNvSpPr/>
          <p:nvPr/>
        </p:nvSpPr>
        <p:spPr>
          <a:xfrm>
            <a:off x="4878892" y="2776194"/>
            <a:ext cx="808061" cy="6892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IO 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Hub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2374D00-E734-43A6-82DB-B13FED569566}"/>
              </a:ext>
            </a:extLst>
          </p:cNvPr>
          <p:cNvSpPr txBox="1"/>
          <p:nvPr/>
        </p:nvSpPr>
        <p:spPr>
          <a:xfrm>
            <a:off x="3979547" y="159886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CPU 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2F65A4A-50CC-4FB1-8B97-3C04BA6EF094}"/>
              </a:ext>
            </a:extLst>
          </p:cNvPr>
          <p:cNvGrpSpPr/>
          <p:nvPr/>
        </p:nvGrpSpPr>
        <p:grpSpPr>
          <a:xfrm>
            <a:off x="8423360" y="1605344"/>
            <a:ext cx="1116000" cy="468000"/>
            <a:chOff x="1885154" y="4354754"/>
            <a:chExt cx="1789966" cy="742950"/>
          </a:xfrm>
        </p:grpSpPr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9A2A159-12AF-49DE-A8E5-53C779DCD06C}"/>
                </a:ext>
              </a:extLst>
            </p:cNvPr>
            <p:cNvSpPr/>
            <p:nvPr/>
          </p:nvSpPr>
          <p:spPr>
            <a:xfrm flipH="1">
              <a:off x="2005928" y="4472471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CF471029-CA30-4FE7-911F-E662B8586F68}"/>
                </a:ext>
              </a:extLst>
            </p:cNvPr>
            <p:cNvSpPr/>
            <p:nvPr/>
          </p:nvSpPr>
          <p:spPr>
            <a:xfrm flipH="1">
              <a:off x="1885154" y="4354754"/>
              <a:ext cx="1789966" cy="7429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F26E921-22DE-437B-9978-8691838FD5BF}"/>
                </a:ext>
              </a:extLst>
            </p:cNvPr>
            <p:cNvSpPr/>
            <p:nvPr/>
          </p:nvSpPr>
          <p:spPr>
            <a:xfrm flipH="1">
              <a:off x="2219739" y="4472210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877A3E4-9359-4137-AC95-CFBFAAFDBC30}"/>
                </a:ext>
              </a:extLst>
            </p:cNvPr>
            <p:cNvSpPr/>
            <p:nvPr/>
          </p:nvSpPr>
          <p:spPr>
            <a:xfrm flipH="1">
              <a:off x="2448635" y="4472210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715878DD-27DD-4E8D-AFB7-3985095AA482}"/>
                </a:ext>
              </a:extLst>
            </p:cNvPr>
            <p:cNvSpPr/>
            <p:nvPr/>
          </p:nvSpPr>
          <p:spPr>
            <a:xfrm flipH="1">
              <a:off x="2690834" y="4462855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E0A8B1BF-A34A-4603-96A6-280EBD77E699}"/>
                </a:ext>
              </a:extLst>
            </p:cNvPr>
            <p:cNvSpPr/>
            <p:nvPr/>
          </p:nvSpPr>
          <p:spPr>
            <a:xfrm flipH="1">
              <a:off x="2929579" y="4462854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D9938480-E08F-405A-8863-BEBE4B67B6EF}"/>
                </a:ext>
              </a:extLst>
            </p:cNvPr>
            <p:cNvSpPr/>
            <p:nvPr/>
          </p:nvSpPr>
          <p:spPr>
            <a:xfrm flipH="1">
              <a:off x="3143753" y="4467455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6DD7C81-3239-4FED-B285-CAA58989A479}"/>
                </a:ext>
              </a:extLst>
            </p:cNvPr>
            <p:cNvSpPr/>
            <p:nvPr/>
          </p:nvSpPr>
          <p:spPr>
            <a:xfrm flipH="1">
              <a:off x="3367808" y="4462853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7A11D7BE-CF9B-4612-8CE2-39F02E2C19BC}"/>
              </a:ext>
            </a:extLst>
          </p:cNvPr>
          <p:cNvSpPr txBox="1"/>
          <p:nvPr/>
        </p:nvSpPr>
        <p:spPr>
          <a:xfrm>
            <a:off x="573959" y="2211886"/>
            <a:ext cx="2358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err="1">
                <a:solidFill>
                  <a:srgbClr val="000088"/>
                </a:solidFill>
              </a:rPr>
              <a:t>cudaMemcpy</a:t>
            </a:r>
            <a:r>
              <a:rPr lang="en-IN" sz="2000" b="1" dirty="0">
                <a:solidFill>
                  <a:srgbClr val="000088"/>
                </a:solidFill>
              </a:rPr>
              <a:t>(key)</a:t>
            </a:r>
          </a:p>
          <a:p>
            <a:r>
              <a:rPr lang="en-IN" sz="2000" b="1" dirty="0" err="1">
                <a:solidFill>
                  <a:srgbClr val="000088"/>
                </a:solidFill>
              </a:rPr>
              <a:t>cudaMemcpy</a:t>
            </a:r>
            <a:r>
              <a:rPr lang="en-IN" sz="2000" b="1" dirty="0">
                <a:solidFill>
                  <a:srgbClr val="000088"/>
                </a:solidFill>
              </a:rPr>
              <a:t>(value)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FA126DD-AE68-4691-90C3-2BECB007F707}"/>
              </a:ext>
            </a:extLst>
          </p:cNvPr>
          <p:cNvSpPr txBox="1"/>
          <p:nvPr/>
        </p:nvSpPr>
        <p:spPr>
          <a:xfrm>
            <a:off x="573959" y="2907139"/>
            <a:ext cx="19681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0088"/>
                </a:solidFill>
              </a:rPr>
              <a:t>flush(key, value)</a:t>
            </a:r>
          </a:p>
          <a:p>
            <a:r>
              <a:rPr lang="en-IN" sz="2000" b="1" dirty="0">
                <a:solidFill>
                  <a:srgbClr val="000088"/>
                </a:solidFill>
              </a:rPr>
              <a:t>drain()</a:t>
            </a:r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A0077DF5-D038-46DA-83E7-00461F643855}"/>
              </a:ext>
            </a:extLst>
          </p:cNvPr>
          <p:cNvSpPr/>
          <p:nvPr/>
        </p:nvSpPr>
        <p:spPr>
          <a:xfrm flipH="1">
            <a:off x="4679325" y="1686652"/>
            <a:ext cx="56260" cy="306053"/>
          </a:xfrm>
          <a:custGeom>
            <a:avLst/>
            <a:gdLst>
              <a:gd name="connsiteX0" fmla="*/ 14353 w 614428"/>
              <a:gd name="connsiteY0" fmla="*/ 0 h 1800225"/>
              <a:gd name="connsiteX1" fmla="*/ 571565 w 614428"/>
              <a:gd name="connsiteY1" fmla="*/ 514350 h 1800225"/>
              <a:gd name="connsiteX2" fmla="*/ 65 w 614428"/>
              <a:gd name="connsiteY2" fmla="*/ 1243013 h 1800225"/>
              <a:gd name="connsiteX3" fmla="*/ 614428 w 614428"/>
              <a:gd name="connsiteY3" fmla="*/ 1800225 h 180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28" h="1800225">
                <a:moveTo>
                  <a:pt x="14353" y="0"/>
                </a:moveTo>
                <a:cubicBezTo>
                  <a:pt x="294149" y="153590"/>
                  <a:pt x="573946" y="307181"/>
                  <a:pt x="571565" y="514350"/>
                </a:cubicBezTo>
                <a:cubicBezTo>
                  <a:pt x="569184" y="721519"/>
                  <a:pt x="-7079" y="1028701"/>
                  <a:pt x="65" y="1243013"/>
                </a:cubicBezTo>
                <a:cubicBezTo>
                  <a:pt x="7209" y="1457325"/>
                  <a:pt x="316772" y="1628775"/>
                  <a:pt x="614428" y="1800225"/>
                </a:cubicBezTo>
              </a:path>
            </a:pathLst>
          </a:cu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8" name="Cross 117">
            <a:extLst>
              <a:ext uri="{FF2B5EF4-FFF2-40B4-BE49-F238E27FC236}">
                <a16:creationId xmlns:a16="http://schemas.microsoft.com/office/drawing/2014/main" id="{17672094-44A6-4BEA-8B73-86C3819E59AB}"/>
              </a:ext>
            </a:extLst>
          </p:cNvPr>
          <p:cNvSpPr/>
          <p:nvPr/>
        </p:nvSpPr>
        <p:spPr>
          <a:xfrm rot="2763680">
            <a:off x="763100" y="2897273"/>
            <a:ext cx="428034" cy="421265"/>
          </a:xfrm>
          <a:prstGeom prst="plus">
            <a:avLst>
              <a:gd name="adj" fmla="val 36546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19" name="Content Placeholder 4">
            <a:extLst>
              <a:ext uri="{FF2B5EF4-FFF2-40B4-BE49-F238E27FC236}">
                <a16:creationId xmlns:a16="http://schemas.microsoft.com/office/drawing/2014/main" id="{DA3F0A1B-09DA-4F41-9AB9-FBF732C47339}"/>
              </a:ext>
            </a:extLst>
          </p:cNvPr>
          <p:cNvSpPr txBox="1">
            <a:spLocks/>
          </p:cNvSpPr>
          <p:nvPr/>
        </p:nvSpPr>
        <p:spPr>
          <a:xfrm>
            <a:off x="0" y="5876183"/>
            <a:ext cx="12192000" cy="981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/>
              <a:t>No need to flush the caches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BE6DB5B0-2ACC-465C-BB41-ADC16151E88D}"/>
              </a:ext>
            </a:extLst>
          </p:cNvPr>
          <p:cNvSpPr/>
          <p:nvPr/>
        </p:nvSpPr>
        <p:spPr>
          <a:xfrm>
            <a:off x="4878789" y="2776194"/>
            <a:ext cx="808061" cy="68928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IO </a:t>
            </a:r>
            <a:br>
              <a:rPr lang="en-IN" sz="2400" b="1" dirty="0">
                <a:solidFill>
                  <a:schemeClr val="bg1"/>
                </a:solidFill>
              </a:rPr>
            </a:br>
            <a:r>
              <a:rPr lang="en-IN" sz="2400" b="1" dirty="0">
                <a:solidFill>
                  <a:schemeClr val="bg1"/>
                </a:solidFill>
              </a:rPr>
              <a:t>Hub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F69D270-92D5-450F-A17A-6A6BEF8D258A}"/>
              </a:ext>
            </a:extLst>
          </p:cNvPr>
          <p:cNvSpPr txBox="1"/>
          <p:nvPr/>
        </p:nvSpPr>
        <p:spPr>
          <a:xfrm>
            <a:off x="9390229" y="2275117"/>
            <a:ext cx="1712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0088"/>
                </a:solidFill>
              </a:rPr>
              <a:t>set(key, value)</a:t>
            </a:r>
          </a:p>
        </p:txBody>
      </p:sp>
    </p:spTree>
    <p:extLst>
      <p:ext uri="{BB962C8B-B14F-4D97-AF65-F5344CB8AC3E}">
        <p14:creationId xmlns:p14="http://schemas.microsoft.com/office/powerpoint/2010/main" val="424084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7384-C1F7-4246-89FA-368EC762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Verdana"/>
                <a:ea typeface="Verdana"/>
              </a:rPr>
              <a:t>Non-volatile memory (NVM) is here!</a:t>
            </a:r>
          </a:p>
        </p:txBody>
      </p:sp>
      <p:pic>
        <p:nvPicPr>
          <p:cNvPr id="1028" name="Picture 4" descr="Is there hope for Optane persistent memory? | Network World">
            <a:extLst>
              <a:ext uri="{FF2B5EF4-FFF2-40B4-BE49-F238E27FC236}">
                <a16:creationId xmlns:a16="http://schemas.microsoft.com/office/drawing/2014/main" id="{32EB1412-DC3F-4C94-8CDE-8DDD2BA8A6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41" t="16273" r="14945" b="17673"/>
          <a:stretch/>
        </p:blipFill>
        <p:spPr bwMode="auto">
          <a:xfrm>
            <a:off x="2724849" y="1509177"/>
            <a:ext cx="6483929" cy="2871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5C4452-CEC6-4A60-B758-34F47AC838E8}"/>
              </a:ext>
            </a:extLst>
          </p:cNvPr>
          <p:cNvSpPr txBox="1"/>
          <p:nvPr/>
        </p:nvSpPr>
        <p:spPr>
          <a:xfrm>
            <a:off x="661554" y="5001265"/>
            <a:ext cx="11132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>
                <a:solidFill>
                  <a:srgbClr val="000088"/>
                </a:solidFill>
              </a:rPr>
              <a:t>Byte-addressable	     Fine-grained persistence      Near-DRAM performance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1CB37-E1F4-4FF3-9AFE-112855632976}"/>
              </a:ext>
            </a:extLst>
          </p:cNvPr>
          <p:cNvSpPr txBox="1"/>
          <p:nvPr/>
        </p:nvSpPr>
        <p:spPr>
          <a:xfrm>
            <a:off x="661553" y="5622097"/>
            <a:ext cx="11132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>
                <a:solidFill>
                  <a:srgbClr val="000088"/>
                </a:solidFill>
              </a:rPr>
              <a:t>Persistent Memory (PM) = Byte-addressable NVM 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18104CFB-5CA0-4C94-9A98-EF544AF26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405533"/>
            <a:ext cx="2743200" cy="365125"/>
          </a:xfrm>
        </p:spPr>
        <p:txBody>
          <a:bodyPr/>
          <a:lstStyle/>
          <a:p>
            <a:fld id="{54A9233F-6CA2-476F-8FB8-EFB5D52F48CF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960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6203-DFC9-4C3F-A890-386F04C0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GPM under </a:t>
            </a:r>
            <a:r>
              <a:rPr lang="en-IN" dirty="0" err="1"/>
              <a:t>eADR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33B7D-C26C-431A-B430-25366847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7CF939-77EA-472E-9CCE-7095D44C2B30}"/>
              </a:ext>
            </a:extLst>
          </p:cNvPr>
          <p:cNvSpPr/>
          <p:nvPr/>
        </p:nvSpPr>
        <p:spPr>
          <a:xfrm>
            <a:off x="2957979" y="2066766"/>
            <a:ext cx="2816104" cy="2682810"/>
          </a:xfrm>
          <a:prstGeom prst="roundRect">
            <a:avLst>
              <a:gd name="adj" fmla="val 470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DD09B39-F0AB-40AA-8FDA-E746DB85FCA3}"/>
              </a:ext>
            </a:extLst>
          </p:cNvPr>
          <p:cNvSpPr/>
          <p:nvPr/>
        </p:nvSpPr>
        <p:spPr>
          <a:xfrm>
            <a:off x="3540051" y="3223967"/>
            <a:ext cx="1296000" cy="612000"/>
          </a:xfrm>
          <a:prstGeom prst="roundRect">
            <a:avLst/>
          </a:prstGeom>
          <a:pattFill prst="dkDnDiag">
            <a:fgClr>
              <a:schemeClr val="bg2">
                <a:lumMod val="10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163E3F-E31B-4218-8AE4-7D0DF4A24BC1}"/>
              </a:ext>
            </a:extLst>
          </p:cNvPr>
          <p:cNvSpPr/>
          <p:nvPr/>
        </p:nvSpPr>
        <p:spPr>
          <a:xfrm>
            <a:off x="6591197" y="2066766"/>
            <a:ext cx="2816104" cy="2682810"/>
          </a:xfrm>
          <a:prstGeom prst="roundRect">
            <a:avLst>
              <a:gd name="adj" fmla="val 4702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6668E02-C695-4A31-BC4D-C9D492A5AD86}"/>
              </a:ext>
            </a:extLst>
          </p:cNvPr>
          <p:cNvSpPr/>
          <p:nvPr/>
        </p:nvSpPr>
        <p:spPr>
          <a:xfrm>
            <a:off x="7228810" y="2157599"/>
            <a:ext cx="982494" cy="504000"/>
          </a:xfrm>
          <a:prstGeom prst="round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A22A2E1-6004-44C2-AF5C-95BC18388D6A}"/>
              </a:ext>
            </a:extLst>
          </p:cNvPr>
          <p:cNvSpPr/>
          <p:nvPr/>
        </p:nvSpPr>
        <p:spPr>
          <a:xfrm>
            <a:off x="7311178" y="2228601"/>
            <a:ext cx="982494" cy="504000"/>
          </a:xfrm>
          <a:prstGeom prst="roundRect">
            <a:avLst/>
          </a:prstGeom>
          <a:solidFill>
            <a:srgbClr val="B4C7E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B28C6B-F8C6-4A12-AF73-B7D05705A7F2}"/>
              </a:ext>
            </a:extLst>
          </p:cNvPr>
          <p:cNvSpPr/>
          <p:nvPr/>
        </p:nvSpPr>
        <p:spPr>
          <a:xfrm>
            <a:off x="7014962" y="3152044"/>
            <a:ext cx="1764000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Interconnect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6946D19-4AF8-4617-B596-68F70A2D3E17}"/>
              </a:ext>
            </a:extLst>
          </p:cNvPr>
          <p:cNvSpPr/>
          <p:nvPr/>
        </p:nvSpPr>
        <p:spPr>
          <a:xfrm>
            <a:off x="6640998" y="4048914"/>
            <a:ext cx="1152000" cy="633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L2$ Bank 0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8A32C60-8206-45D5-BA22-07AD83506C1B}"/>
              </a:ext>
            </a:extLst>
          </p:cNvPr>
          <p:cNvSpPr/>
          <p:nvPr/>
        </p:nvSpPr>
        <p:spPr>
          <a:xfrm>
            <a:off x="8211304" y="4048914"/>
            <a:ext cx="1152000" cy="63300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L2$ Bank N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AB3894-1291-446E-A032-4E45CD3BB50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7896962" y="2813963"/>
            <a:ext cx="0" cy="33808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3D90371-006B-4F5D-BED8-FDE3B4042894}"/>
              </a:ext>
            </a:extLst>
          </p:cNvPr>
          <p:cNvCxnSpPr>
            <a:cxnSpLocks/>
          </p:cNvCxnSpPr>
          <p:nvPr/>
        </p:nvCxnSpPr>
        <p:spPr>
          <a:xfrm>
            <a:off x="7210838" y="3834911"/>
            <a:ext cx="1576822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993A10-B393-4958-AAAE-DB4C70ECFF19}"/>
              </a:ext>
            </a:extLst>
          </p:cNvPr>
          <p:cNvCxnSpPr/>
          <p:nvPr/>
        </p:nvCxnSpPr>
        <p:spPr>
          <a:xfrm>
            <a:off x="7929025" y="3615025"/>
            <a:ext cx="0" cy="2201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3BCEF8B-A769-42CB-BA40-C7E8F20253FC}"/>
              </a:ext>
            </a:extLst>
          </p:cNvPr>
          <p:cNvCxnSpPr>
            <a:cxnSpLocks/>
          </p:cNvCxnSpPr>
          <p:nvPr/>
        </p:nvCxnSpPr>
        <p:spPr>
          <a:xfrm flipH="1" flipV="1">
            <a:off x="7210838" y="3834911"/>
            <a:ext cx="0" cy="2201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DCEC013-D06F-4BA6-BA6F-ABDAD6E25722}"/>
              </a:ext>
            </a:extLst>
          </p:cNvPr>
          <p:cNvCxnSpPr>
            <a:cxnSpLocks/>
          </p:cNvCxnSpPr>
          <p:nvPr/>
        </p:nvCxnSpPr>
        <p:spPr>
          <a:xfrm flipH="1" flipV="1">
            <a:off x="8787660" y="3828722"/>
            <a:ext cx="0" cy="2201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79071DF-4E88-41C2-B414-50CF46FB6C68}"/>
              </a:ext>
            </a:extLst>
          </p:cNvPr>
          <p:cNvSpPr/>
          <p:nvPr/>
        </p:nvSpPr>
        <p:spPr>
          <a:xfrm>
            <a:off x="6694998" y="4969426"/>
            <a:ext cx="1044000" cy="47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GDDR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FE6E21B-6692-42E8-93C3-5010B551C187}"/>
              </a:ext>
            </a:extLst>
          </p:cNvPr>
          <p:cNvSpPr/>
          <p:nvPr/>
        </p:nvSpPr>
        <p:spPr>
          <a:xfrm>
            <a:off x="8265304" y="4969426"/>
            <a:ext cx="1044000" cy="47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GDDR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E236470-3378-4790-939C-33C88C4E1823}"/>
              </a:ext>
            </a:extLst>
          </p:cNvPr>
          <p:cNvCxnSpPr>
            <a:stCxn id="18" idx="0"/>
            <a:endCxn id="11" idx="2"/>
          </p:cNvCxnSpPr>
          <p:nvPr/>
        </p:nvCxnSpPr>
        <p:spPr>
          <a:xfrm flipV="1">
            <a:off x="7216998" y="4681920"/>
            <a:ext cx="0" cy="2875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22442C-6358-4110-A071-EC4CA6BDD18C}"/>
              </a:ext>
            </a:extLst>
          </p:cNvPr>
          <p:cNvCxnSpPr>
            <a:stCxn id="19" idx="0"/>
            <a:endCxn id="12" idx="2"/>
          </p:cNvCxnSpPr>
          <p:nvPr/>
        </p:nvCxnSpPr>
        <p:spPr>
          <a:xfrm flipV="1">
            <a:off x="8787304" y="4681920"/>
            <a:ext cx="0" cy="28750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FF53F09-685C-4B35-8F2D-2D304E7CD67F}"/>
              </a:ext>
            </a:extLst>
          </p:cNvPr>
          <p:cNvSpPr txBox="1"/>
          <p:nvPr/>
        </p:nvSpPr>
        <p:spPr>
          <a:xfrm>
            <a:off x="7597537" y="1598867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GPU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5B9B32-7955-46B1-AC29-0C29B63F9389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775713" y="3408171"/>
            <a:ext cx="815484" cy="541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C91287C-C8E2-48CE-83BF-550B4090E349}"/>
              </a:ext>
            </a:extLst>
          </p:cNvPr>
          <p:cNvSpPr txBox="1"/>
          <p:nvPr/>
        </p:nvSpPr>
        <p:spPr>
          <a:xfrm>
            <a:off x="5887871" y="3033791"/>
            <a:ext cx="64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/>
              <a:t>PCIe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860F0B-70EE-44E9-9AF6-DFBA65A22682}"/>
              </a:ext>
            </a:extLst>
          </p:cNvPr>
          <p:cNvSpPr txBox="1"/>
          <p:nvPr/>
        </p:nvSpPr>
        <p:spPr>
          <a:xfrm>
            <a:off x="9390229" y="2275117"/>
            <a:ext cx="22620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0088"/>
                </a:solidFill>
              </a:rPr>
              <a:t>set(key, value)</a:t>
            </a:r>
          </a:p>
          <a:p>
            <a:r>
              <a:rPr lang="en-IN" sz="2000" b="1" dirty="0">
                <a:solidFill>
                  <a:srgbClr val="000088"/>
                </a:solidFill>
              </a:rPr>
              <a:t>__</a:t>
            </a:r>
            <a:r>
              <a:rPr lang="en-IN" sz="2000" b="1" dirty="0" err="1">
                <a:solidFill>
                  <a:srgbClr val="000088"/>
                </a:solidFill>
              </a:rPr>
              <a:t>threadfence_sys</a:t>
            </a:r>
            <a:endParaRPr lang="en-IN" sz="2000" b="1" dirty="0">
              <a:solidFill>
                <a:srgbClr val="000088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64A6A6C-7184-47DC-A8E8-4C16929E1C9A}"/>
              </a:ext>
            </a:extLst>
          </p:cNvPr>
          <p:cNvSpPr/>
          <p:nvPr/>
        </p:nvSpPr>
        <p:spPr>
          <a:xfrm>
            <a:off x="7405818" y="2306090"/>
            <a:ext cx="982494" cy="50400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>
                <a:solidFill>
                  <a:schemeClr val="tx1"/>
                </a:solidFill>
              </a:rPr>
              <a:t>SM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547F37A-0FCA-40F4-ABBB-A7E9366569C4}"/>
              </a:ext>
            </a:extLst>
          </p:cNvPr>
          <p:cNvSpPr/>
          <p:nvPr/>
        </p:nvSpPr>
        <p:spPr>
          <a:xfrm>
            <a:off x="3702179" y="2358903"/>
            <a:ext cx="985735" cy="504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Core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6506F0A-7E0A-430F-B882-ADDEE17A9E60}"/>
              </a:ext>
            </a:extLst>
          </p:cNvPr>
          <p:cNvSpPr/>
          <p:nvPr/>
        </p:nvSpPr>
        <p:spPr>
          <a:xfrm>
            <a:off x="3598416" y="3294681"/>
            <a:ext cx="1193260" cy="4717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LLC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63989E9-3093-4757-A02B-343B5F756D9D}"/>
              </a:ext>
            </a:extLst>
          </p:cNvPr>
          <p:cNvSpPr/>
          <p:nvPr/>
        </p:nvSpPr>
        <p:spPr>
          <a:xfrm>
            <a:off x="3063396" y="4200668"/>
            <a:ext cx="1044000" cy="471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MC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A77B7FC-FE23-42A9-B4BF-FAA6BD048D9F}"/>
              </a:ext>
            </a:extLst>
          </p:cNvPr>
          <p:cNvSpPr/>
          <p:nvPr/>
        </p:nvSpPr>
        <p:spPr>
          <a:xfrm>
            <a:off x="4302049" y="4200667"/>
            <a:ext cx="1044000" cy="47179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MC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1B13D3-9F97-4973-97C5-8E8094009D9C}"/>
              </a:ext>
            </a:extLst>
          </p:cNvPr>
          <p:cNvSpPr/>
          <p:nvPr/>
        </p:nvSpPr>
        <p:spPr>
          <a:xfrm>
            <a:off x="3063396" y="4958757"/>
            <a:ext cx="1044000" cy="4717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DRAM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A965762-0E83-436D-9AEE-D08AF084AC68}"/>
              </a:ext>
            </a:extLst>
          </p:cNvPr>
          <p:cNvSpPr/>
          <p:nvPr/>
        </p:nvSpPr>
        <p:spPr>
          <a:xfrm>
            <a:off x="4310156" y="4958757"/>
            <a:ext cx="1044000" cy="47179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NVM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40D4BC-CBA1-4104-AEC8-4B8949CEE852}"/>
              </a:ext>
            </a:extLst>
          </p:cNvPr>
          <p:cNvCxnSpPr>
            <a:stCxn id="27" idx="2"/>
            <a:endCxn id="28" idx="0"/>
          </p:cNvCxnSpPr>
          <p:nvPr/>
        </p:nvCxnSpPr>
        <p:spPr>
          <a:xfrm flipH="1">
            <a:off x="4195046" y="2862903"/>
            <a:ext cx="1" cy="43177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A384E7C-DF33-4B81-BD3E-7C6A4492A362}"/>
              </a:ext>
            </a:extLst>
          </p:cNvPr>
          <p:cNvCxnSpPr>
            <a:cxnSpLocks/>
          </p:cNvCxnSpPr>
          <p:nvPr/>
        </p:nvCxnSpPr>
        <p:spPr>
          <a:xfrm>
            <a:off x="3569235" y="4672459"/>
            <a:ext cx="0" cy="276731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EE93F8-F42B-4ACE-B346-AB9E6730B81D}"/>
              </a:ext>
            </a:extLst>
          </p:cNvPr>
          <p:cNvCxnSpPr>
            <a:cxnSpLocks/>
          </p:cNvCxnSpPr>
          <p:nvPr/>
        </p:nvCxnSpPr>
        <p:spPr>
          <a:xfrm>
            <a:off x="4812754" y="4672458"/>
            <a:ext cx="0" cy="2767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5E6D7CB-9994-4F65-B654-CD04FDA859F8}"/>
              </a:ext>
            </a:extLst>
          </p:cNvPr>
          <p:cNvCxnSpPr>
            <a:cxnSpLocks/>
          </p:cNvCxnSpPr>
          <p:nvPr/>
        </p:nvCxnSpPr>
        <p:spPr>
          <a:xfrm>
            <a:off x="3540051" y="3986664"/>
            <a:ext cx="1267775" cy="0"/>
          </a:xfrm>
          <a:prstGeom prst="line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547D2A-5E3E-4243-AB94-796B5C8392B7}"/>
              </a:ext>
            </a:extLst>
          </p:cNvPr>
          <p:cNvCxnSpPr>
            <a:stCxn id="28" idx="2"/>
          </p:cNvCxnSpPr>
          <p:nvPr/>
        </p:nvCxnSpPr>
        <p:spPr>
          <a:xfrm>
            <a:off x="4195046" y="3766472"/>
            <a:ext cx="0" cy="2201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BDEE3D5-C09E-4E8A-862B-3EEC64906C85}"/>
              </a:ext>
            </a:extLst>
          </p:cNvPr>
          <p:cNvCxnSpPr>
            <a:cxnSpLocks/>
          </p:cNvCxnSpPr>
          <p:nvPr/>
        </p:nvCxnSpPr>
        <p:spPr>
          <a:xfrm flipH="1" flipV="1">
            <a:off x="3540051" y="3980475"/>
            <a:ext cx="0" cy="22019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DECA55-7027-4E65-9506-A5D32C75245D}"/>
              </a:ext>
            </a:extLst>
          </p:cNvPr>
          <p:cNvCxnSpPr>
            <a:cxnSpLocks/>
          </p:cNvCxnSpPr>
          <p:nvPr/>
        </p:nvCxnSpPr>
        <p:spPr>
          <a:xfrm flipH="1" flipV="1">
            <a:off x="4812754" y="3980475"/>
            <a:ext cx="0" cy="2201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6B08091-7016-4F9C-8BBA-1A2698EF2CDA}"/>
              </a:ext>
            </a:extLst>
          </p:cNvPr>
          <p:cNvSpPr/>
          <p:nvPr/>
        </p:nvSpPr>
        <p:spPr>
          <a:xfrm>
            <a:off x="4878892" y="2776194"/>
            <a:ext cx="808061" cy="68928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IO </a:t>
            </a:r>
            <a:br>
              <a:rPr lang="en-IN" sz="2400" dirty="0">
                <a:solidFill>
                  <a:schemeClr val="tx1"/>
                </a:solidFill>
              </a:rPr>
            </a:br>
            <a:r>
              <a:rPr lang="en-IN" sz="2400" dirty="0">
                <a:solidFill>
                  <a:schemeClr val="tx1"/>
                </a:solidFill>
              </a:rPr>
              <a:t>Hub 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BC44A1-9509-4A29-8AFD-F544257AAC0F}"/>
              </a:ext>
            </a:extLst>
          </p:cNvPr>
          <p:cNvSpPr txBox="1"/>
          <p:nvPr/>
        </p:nvSpPr>
        <p:spPr>
          <a:xfrm>
            <a:off x="3979547" y="1598867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/>
              <a:t>CPU 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C5B2AEE-F7E6-4864-883C-F9318A11C5C9}"/>
              </a:ext>
            </a:extLst>
          </p:cNvPr>
          <p:cNvGrpSpPr/>
          <p:nvPr/>
        </p:nvGrpSpPr>
        <p:grpSpPr>
          <a:xfrm>
            <a:off x="8423360" y="1605344"/>
            <a:ext cx="1116000" cy="468000"/>
            <a:chOff x="1885154" y="4354754"/>
            <a:chExt cx="1789966" cy="742950"/>
          </a:xfrm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2B0D8EE-332B-4B5A-8AC6-10ED6C18CFFD}"/>
                </a:ext>
              </a:extLst>
            </p:cNvPr>
            <p:cNvSpPr/>
            <p:nvPr/>
          </p:nvSpPr>
          <p:spPr>
            <a:xfrm flipH="1">
              <a:off x="2005928" y="4472471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BB5F870-05B6-4FA0-9A8D-22C17096F036}"/>
                </a:ext>
              </a:extLst>
            </p:cNvPr>
            <p:cNvSpPr/>
            <p:nvPr/>
          </p:nvSpPr>
          <p:spPr>
            <a:xfrm flipH="1">
              <a:off x="1885154" y="4354754"/>
              <a:ext cx="1789966" cy="7429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365D3C5E-F300-4796-B850-E9E935D5969C}"/>
                </a:ext>
              </a:extLst>
            </p:cNvPr>
            <p:cNvSpPr/>
            <p:nvPr/>
          </p:nvSpPr>
          <p:spPr>
            <a:xfrm flipH="1">
              <a:off x="2219739" y="4472210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1436BA7-70A0-41AC-9A4E-DFCDC61DE42E}"/>
                </a:ext>
              </a:extLst>
            </p:cNvPr>
            <p:cNvSpPr/>
            <p:nvPr/>
          </p:nvSpPr>
          <p:spPr>
            <a:xfrm flipH="1">
              <a:off x="2448635" y="4472210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2B7C0DE-75FA-4160-A937-38B910ADD2A2}"/>
                </a:ext>
              </a:extLst>
            </p:cNvPr>
            <p:cNvSpPr/>
            <p:nvPr/>
          </p:nvSpPr>
          <p:spPr>
            <a:xfrm flipH="1">
              <a:off x="2690834" y="4462855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B6C9E51-DEDF-4494-8F2C-7A11A53977D7}"/>
                </a:ext>
              </a:extLst>
            </p:cNvPr>
            <p:cNvSpPr/>
            <p:nvPr/>
          </p:nvSpPr>
          <p:spPr>
            <a:xfrm flipH="1">
              <a:off x="2929579" y="4462854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31D0CD5-8F12-4529-BFB7-06817C9F599C}"/>
                </a:ext>
              </a:extLst>
            </p:cNvPr>
            <p:cNvSpPr/>
            <p:nvPr/>
          </p:nvSpPr>
          <p:spPr>
            <a:xfrm flipH="1">
              <a:off x="3143753" y="4467455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00E155F-0B8C-4AE8-A1D4-C95FB2256598}"/>
                </a:ext>
              </a:extLst>
            </p:cNvPr>
            <p:cNvSpPr/>
            <p:nvPr/>
          </p:nvSpPr>
          <p:spPr>
            <a:xfrm flipH="1">
              <a:off x="3367808" y="4462853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3A02CA9D-5263-48EA-85C9-75AF79E92F7F}"/>
              </a:ext>
            </a:extLst>
          </p:cNvPr>
          <p:cNvSpPr/>
          <p:nvPr/>
        </p:nvSpPr>
        <p:spPr>
          <a:xfrm>
            <a:off x="4878789" y="2776194"/>
            <a:ext cx="808061" cy="68928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IO </a:t>
            </a:r>
            <a:br>
              <a:rPr lang="en-IN" sz="2400" b="1" dirty="0">
                <a:solidFill>
                  <a:schemeClr val="bg1"/>
                </a:solidFill>
              </a:rPr>
            </a:br>
            <a:r>
              <a:rPr lang="en-IN" sz="2400" b="1" dirty="0">
                <a:solidFill>
                  <a:schemeClr val="bg1"/>
                </a:solidFill>
              </a:rPr>
              <a:t>Hub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46B149F-507D-4973-AA45-BD687D3DAE5F}"/>
              </a:ext>
            </a:extLst>
          </p:cNvPr>
          <p:cNvSpPr txBox="1"/>
          <p:nvPr/>
        </p:nvSpPr>
        <p:spPr>
          <a:xfrm>
            <a:off x="5778261" y="1724600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u="sng" dirty="0">
                <a:solidFill>
                  <a:srgbClr val="000088"/>
                </a:solidFill>
              </a:rPr>
              <a:t>DDIO</a:t>
            </a:r>
          </a:p>
        </p:txBody>
      </p:sp>
      <p:pic>
        <p:nvPicPr>
          <p:cNvPr id="56" name="Graphic 55" descr="Checkmark with solid fill">
            <a:extLst>
              <a:ext uri="{FF2B5EF4-FFF2-40B4-BE49-F238E27FC236}">
                <a16:creationId xmlns:a16="http://schemas.microsoft.com/office/drawing/2014/main" id="{210FE811-FA19-438B-A4AC-B19DFD6D0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62487" y="1695271"/>
            <a:ext cx="415885" cy="382886"/>
          </a:xfrm>
          <a:prstGeom prst="rect">
            <a:avLst/>
          </a:prstGeom>
        </p:spPr>
      </p:pic>
      <p:sp>
        <p:nvSpPr>
          <p:cNvPr id="57" name="Content Placeholder 4">
            <a:extLst>
              <a:ext uri="{FF2B5EF4-FFF2-40B4-BE49-F238E27FC236}">
                <a16:creationId xmlns:a16="http://schemas.microsoft.com/office/drawing/2014/main" id="{98BD8661-3282-4259-9412-4E8D61A2C338}"/>
              </a:ext>
            </a:extLst>
          </p:cNvPr>
          <p:cNvSpPr txBox="1">
            <a:spLocks/>
          </p:cNvSpPr>
          <p:nvPr/>
        </p:nvSpPr>
        <p:spPr>
          <a:xfrm>
            <a:off x="0" y="5876183"/>
            <a:ext cx="12192000" cy="981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dirty="0"/>
              <a:t>No need to disable DDIO</a:t>
            </a:r>
          </a:p>
        </p:txBody>
      </p:sp>
    </p:spTree>
    <p:extLst>
      <p:ext uri="{BB962C8B-B14F-4D97-AF65-F5344CB8AC3E}">
        <p14:creationId xmlns:p14="http://schemas.microsoft.com/office/powerpoint/2010/main" val="20055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86FB-539C-4969-A1AC-176CDE6F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CAP and GPM with e-ADR (projection)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E87C79A-0D40-4178-9BCF-330C68B11A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8702649"/>
              </p:ext>
            </p:extLst>
          </p:nvPr>
        </p:nvGraphicFramePr>
        <p:xfrm>
          <a:off x="337930" y="1825625"/>
          <a:ext cx="1101587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817D2A-BDE8-4810-B086-25BB23039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31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A5D6DB0-64B8-40DD-814A-A193F7B850F5}"/>
              </a:ext>
            </a:extLst>
          </p:cNvPr>
          <p:cNvGrpSpPr/>
          <p:nvPr/>
        </p:nvGrpSpPr>
        <p:grpSpPr>
          <a:xfrm>
            <a:off x="1991752" y="2242703"/>
            <a:ext cx="523287" cy="336993"/>
            <a:chOff x="331649" y="1690688"/>
            <a:chExt cx="684000" cy="478789"/>
          </a:xfrm>
        </p:grpSpPr>
        <p:sp>
          <p:nvSpPr>
            <p:cNvPr id="13" name="Flowchart: Data 12">
              <a:extLst>
                <a:ext uri="{FF2B5EF4-FFF2-40B4-BE49-F238E27FC236}">
                  <a16:creationId xmlns:a16="http://schemas.microsoft.com/office/drawing/2014/main" id="{2F786B1E-0E0F-444D-B172-C0D10AFAC307}"/>
                </a:ext>
              </a:extLst>
            </p:cNvPr>
            <p:cNvSpPr/>
            <p:nvPr/>
          </p:nvSpPr>
          <p:spPr>
            <a:xfrm rot="19918161">
              <a:off x="331649" y="1849822"/>
              <a:ext cx="684000" cy="144000"/>
            </a:xfrm>
            <a:prstGeom prst="flowChartInputOut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2C51889-7CC1-49CA-B793-5D90E7F5797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30" y="1690688"/>
              <a:ext cx="621030" cy="34385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443E63C-5941-4C3D-9555-D22476459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098" y="1825625"/>
              <a:ext cx="621030" cy="34385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041DEA0-7EFA-4711-8BDD-AE5C65F1EC33}"/>
              </a:ext>
            </a:extLst>
          </p:cNvPr>
          <p:cNvSpPr txBox="1"/>
          <p:nvPr/>
        </p:nvSpPr>
        <p:spPr>
          <a:xfrm>
            <a:off x="8900388" y="2174553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>
                <a:solidFill>
                  <a:srgbClr val="000088"/>
                </a:solidFill>
              </a:rPr>
              <a:t>142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9810BCB-37A5-4CA4-AB48-BC7AC097C404}"/>
              </a:ext>
            </a:extLst>
          </p:cNvPr>
          <p:cNvSpPr txBox="1"/>
          <p:nvPr/>
        </p:nvSpPr>
        <p:spPr>
          <a:xfrm>
            <a:off x="2532997" y="2153884"/>
            <a:ext cx="6511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>
                <a:solidFill>
                  <a:srgbClr val="000088"/>
                </a:solidFill>
              </a:rPr>
              <a:t>110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D8B48D-1E09-434C-85A0-7F1DFA8BC3C6}"/>
              </a:ext>
            </a:extLst>
          </p:cNvPr>
          <p:cNvGrpSpPr/>
          <p:nvPr/>
        </p:nvGrpSpPr>
        <p:grpSpPr>
          <a:xfrm>
            <a:off x="8420471" y="2242703"/>
            <a:ext cx="523287" cy="336993"/>
            <a:chOff x="331649" y="1690688"/>
            <a:chExt cx="684000" cy="478789"/>
          </a:xfrm>
        </p:grpSpPr>
        <p:sp>
          <p:nvSpPr>
            <p:cNvPr id="16" name="Flowchart: Data 15">
              <a:extLst>
                <a:ext uri="{FF2B5EF4-FFF2-40B4-BE49-F238E27FC236}">
                  <a16:creationId xmlns:a16="http://schemas.microsoft.com/office/drawing/2014/main" id="{4511F326-8B90-4EF7-A552-8FC2AC068B14}"/>
                </a:ext>
              </a:extLst>
            </p:cNvPr>
            <p:cNvSpPr/>
            <p:nvPr/>
          </p:nvSpPr>
          <p:spPr>
            <a:xfrm rot="19918161">
              <a:off x="331649" y="1849822"/>
              <a:ext cx="684000" cy="144000"/>
            </a:xfrm>
            <a:prstGeom prst="flowChartInputOutpu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32B786F-DF62-4D40-B7F4-74EAF0E74F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7930" y="1690688"/>
              <a:ext cx="621030" cy="34385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2672DEA-9CB5-4F90-A58E-13FCD977A8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098" y="1825625"/>
              <a:ext cx="621030" cy="343852"/>
            </a:xfrm>
            <a:prstGeom prst="line">
              <a:avLst/>
            </a:prstGeom>
            <a:ln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1268635-2071-4E6D-94E5-86F4555C6DB6}"/>
              </a:ext>
            </a:extLst>
          </p:cNvPr>
          <p:cNvSpPr/>
          <p:nvPr/>
        </p:nvSpPr>
        <p:spPr>
          <a:xfrm>
            <a:off x="1551404" y="1810735"/>
            <a:ext cx="2095500" cy="4351338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7F2EF6C-1056-4FD5-BD3C-41D56DC0445F}"/>
              </a:ext>
            </a:extLst>
          </p:cNvPr>
          <p:cNvSpPr/>
          <p:nvPr/>
        </p:nvSpPr>
        <p:spPr>
          <a:xfrm>
            <a:off x="3647711" y="1825625"/>
            <a:ext cx="4347519" cy="4336448"/>
          </a:xfrm>
          <a:prstGeom prst="round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782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 animBg="1"/>
      <p:bldP spid="22" grpId="1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C372-7E08-49E3-A3AF-62AC87CCE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342DAD-364E-48D1-B81A-D80299D57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587258"/>
            <a:ext cx="10515600" cy="2461394"/>
          </a:xfrm>
          <a:prstGeom prst="roundRect">
            <a:avLst>
              <a:gd name="adj" fmla="val 9141"/>
            </a:avLst>
          </a:prstGeom>
          <a:ln w="28575"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300" dirty="0"/>
              <a:t>Our contributions: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300" dirty="0">
                <a:ea typeface="+mn-lt"/>
                <a:cs typeface="+mn-lt"/>
              </a:rPr>
              <a:t>    Create GPM with in-kernel, fine-grained persistence in current hardware.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300" dirty="0">
                <a:ea typeface="+mn-lt"/>
                <a:cs typeface="+mn-lt"/>
              </a:rPr>
              <a:t>    Show the importance of PM for GPU apps with a benchmark suite </a:t>
            </a:r>
            <a:r>
              <a:rPr lang="en-IN" sz="2300" dirty="0" err="1">
                <a:ea typeface="+mn-lt"/>
                <a:cs typeface="+mn-lt"/>
              </a:rPr>
              <a:t>GPMBench</a:t>
            </a:r>
            <a:r>
              <a:rPr lang="en-IN" sz="2300" dirty="0">
                <a:ea typeface="+mn-lt"/>
                <a:cs typeface="+mn-lt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300" dirty="0">
                <a:ea typeface="+mn-lt"/>
                <a:cs typeface="+mn-lt"/>
              </a:rPr>
              <a:t>    Build a GPM runtime, </a:t>
            </a:r>
            <a:r>
              <a:rPr lang="en-IN" sz="2300" dirty="0" err="1">
                <a:ea typeface="+mn-lt"/>
                <a:cs typeface="+mn-lt"/>
              </a:rPr>
              <a:t>libGPM</a:t>
            </a:r>
            <a:r>
              <a:rPr lang="en-IN" sz="2300" dirty="0">
                <a:ea typeface="+mn-lt"/>
                <a:cs typeface="+mn-lt"/>
              </a:rPr>
              <a:t>, allowing programmers to easily use GPM.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78256-60AF-4382-B573-740BA9E2AE84}"/>
              </a:ext>
            </a:extLst>
          </p:cNvPr>
          <p:cNvSpPr txBox="1"/>
          <p:nvPr/>
        </p:nvSpPr>
        <p:spPr>
          <a:xfrm>
            <a:off x="838200" y="1570124"/>
            <a:ext cx="10515600" cy="885349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0088"/>
                </a:solidFill>
              </a:rPr>
              <a:t>GPUs can make use of persistence that NVMs provide.</a:t>
            </a:r>
            <a:endParaRPr lang="en-US" sz="23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solidFill>
                  <a:srgbClr val="000088"/>
                </a:solidFill>
                <a:cs typeface="Calibri"/>
              </a:rPr>
              <a:t>We propose GPM to allow GPUs to leverage PM persistence.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48686-741D-4ED6-A431-4DFB13FFD79C}"/>
              </a:ext>
            </a:extLst>
          </p:cNvPr>
          <p:cNvSpPr txBox="1"/>
          <p:nvPr/>
        </p:nvSpPr>
        <p:spPr>
          <a:xfrm>
            <a:off x="1933001" y="5879775"/>
            <a:ext cx="8325997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IN" sz="2400" dirty="0">
                <a:solidFill>
                  <a:schemeClr val="accent2">
                    <a:lumMod val="75000"/>
                  </a:schemeClr>
                </a:solidFill>
              </a:rPr>
              <a:t>Reproducible artifact: 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https://github.com/csl-iisc/</a:t>
            </a:r>
            <a:r>
              <a:rPr lang="en-IN" sz="2400" dirty="0">
                <a:solidFill>
                  <a:schemeClr val="accent5">
                    <a:lumMod val="75000"/>
                  </a:schemeClr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GPM-ASPLOS22</a:t>
            </a:r>
            <a:endParaRPr lang="en-IN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7E30D97E-EE69-4D24-A162-E5E3C7AC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405533"/>
            <a:ext cx="2743200" cy="365125"/>
          </a:xfrm>
        </p:spPr>
        <p:txBody>
          <a:bodyPr/>
          <a:lstStyle/>
          <a:p>
            <a:fld id="{54A9233F-6CA2-476F-8FB8-EFB5D52F48CF}" type="slidenum">
              <a:rPr lang="en-US" smtClean="0"/>
              <a:t>32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85F0AE-BAE6-40F9-917D-E57933A6BE2A}"/>
              </a:ext>
            </a:extLst>
          </p:cNvPr>
          <p:cNvGrpSpPr/>
          <p:nvPr/>
        </p:nvGrpSpPr>
        <p:grpSpPr>
          <a:xfrm>
            <a:off x="4667249" y="5180438"/>
            <a:ext cx="2857500" cy="609600"/>
            <a:chOff x="4206082" y="4656229"/>
            <a:chExt cx="2857500" cy="6096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C2A086A-6874-467E-AA77-6A9504234A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06082" y="4656229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3222AA4A-EE3B-411E-BE85-ED6CDE4737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0032" y="4656229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F55C11C1-739B-4375-8195-8FB0AEBF69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53982" y="4656229"/>
              <a:ext cx="609600" cy="609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A0962CD1-D408-4040-9025-91A195BB6DED}"/>
              </a:ext>
            </a:extLst>
          </p:cNvPr>
          <p:cNvSpPr/>
          <p:nvPr/>
        </p:nvSpPr>
        <p:spPr>
          <a:xfrm>
            <a:off x="622200" y="3192711"/>
            <a:ext cx="432000" cy="432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ED25F3-A9EA-4522-982C-BABEFBB80429}"/>
              </a:ext>
            </a:extLst>
          </p:cNvPr>
          <p:cNvSpPr/>
          <p:nvPr/>
        </p:nvSpPr>
        <p:spPr>
          <a:xfrm>
            <a:off x="605319" y="3820819"/>
            <a:ext cx="432000" cy="432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049383-24D8-4D53-9B22-D7089E5FFB90}"/>
              </a:ext>
            </a:extLst>
          </p:cNvPr>
          <p:cNvSpPr/>
          <p:nvPr/>
        </p:nvSpPr>
        <p:spPr>
          <a:xfrm>
            <a:off x="605319" y="4434735"/>
            <a:ext cx="432000" cy="4320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528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E7384-C1F7-4246-89FA-368EC762C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Verdana"/>
                <a:ea typeface="Verdana"/>
              </a:rPr>
              <a:t>Decade of PM research for CPU apps. 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D5E26E-72AA-4771-8DC8-554E20855FE3}"/>
              </a:ext>
            </a:extLst>
          </p:cNvPr>
          <p:cNvGrpSpPr/>
          <p:nvPr/>
        </p:nvGrpSpPr>
        <p:grpSpPr>
          <a:xfrm>
            <a:off x="5320829" y="4079285"/>
            <a:ext cx="1550342" cy="920255"/>
            <a:chOff x="5320829" y="4069125"/>
            <a:chExt cx="1550342" cy="920255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50A707A-B661-48D5-B174-07F890DF10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9621" y="4163429"/>
              <a:ext cx="358218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414052E-6A45-441D-9AB5-4733CD06F5B4}"/>
                </a:ext>
              </a:extLst>
            </p:cNvPr>
            <p:cNvSpPr/>
            <p:nvPr/>
          </p:nvSpPr>
          <p:spPr>
            <a:xfrm>
              <a:off x="5320829" y="4069125"/>
              <a:ext cx="348792" cy="216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54C0005-154C-4F98-87C6-1BD9DC08A3C1}"/>
                </a:ext>
              </a:extLst>
            </p:cNvPr>
            <p:cNvSpPr/>
            <p:nvPr/>
          </p:nvSpPr>
          <p:spPr>
            <a:xfrm>
              <a:off x="5320829" y="4421252"/>
              <a:ext cx="348792" cy="216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5423EC4-83E0-40F0-B30D-84F980F0B250}"/>
                </a:ext>
              </a:extLst>
            </p:cNvPr>
            <p:cNvSpPr/>
            <p:nvPr/>
          </p:nvSpPr>
          <p:spPr>
            <a:xfrm>
              <a:off x="5320829" y="4773380"/>
              <a:ext cx="348792" cy="216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116F94D-C677-4B57-B7B4-4D8CF7EB5F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9621" y="4510834"/>
              <a:ext cx="358218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095457F-C18F-466F-BD0D-98CBA9A7F9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9621" y="4850929"/>
              <a:ext cx="358218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: Single Corner Rounded 29">
              <a:extLst>
                <a:ext uri="{FF2B5EF4-FFF2-40B4-BE49-F238E27FC236}">
                  <a16:creationId xmlns:a16="http://schemas.microsoft.com/office/drawing/2014/main" id="{0BFFB224-CFE2-4734-9533-68F06540BEC9}"/>
                </a:ext>
              </a:extLst>
            </p:cNvPr>
            <p:cNvSpPr/>
            <p:nvPr/>
          </p:nvSpPr>
          <p:spPr>
            <a:xfrm rot="5400000">
              <a:off x="6336792" y="3750746"/>
              <a:ext cx="216000" cy="852758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1" name="Rectangle: Single Corner Rounded 30">
              <a:extLst>
                <a:ext uri="{FF2B5EF4-FFF2-40B4-BE49-F238E27FC236}">
                  <a16:creationId xmlns:a16="http://schemas.microsoft.com/office/drawing/2014/main" id="{C704A5A3-DB77-4691-B728-DAB44A37B952}"/>
                </a:ext>
              </a:extLst>
            </p:cNvPr>
            <p:cNvSpPr/>
            <p:nvPr/>
          </p:nvSpPr>
          <p:spPr>
            <a:xfrm rot="5400000">
              <a:off x="6336792" y="4102873"/>
              <a:ext cx="216000" cy="852758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2" name="Rectangle: Single Corner Rounded 31">
              <a:extLst>
                <a:ext uri="{FF2B5EF4-FFF2-40B4-BE49-F238E27FC236}">
                  <a16:creationId xmlns:a16="http://schemas.microsoft.com/office/drawing/2014/main" id="{41FFC712-608B-4166-B5EE-6B16CF551207}"/>
                </a:ext>
              </a:extLst>
            </p:cNvPr>
            <p:cNvSpPr/>
            <p:nvPr/>
          </p:nvSpPr>
          <p:spPr>
            <a:xfrm rot="5400000">
              <a:off x="6336792" y="4455001"/>
              <a:ext cx="216000" cy="852758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pic>
        <p:nvPicPr>
          <p:cNvPr id="1032" name="Picture 8" descr="Database - Free technology icons">
            <a:extLst>
              <a:ext uri="{FF2B5EF4-FFF2-40B4-BE49-F238E27FC236}">
                <a16:creationId xmlns:a16="http://schemas.microsoft.com/office/drawing/2014/main" id="{285E169B-4ADC-4DB4-A5C3-26B297CB1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803" y="1808771"/>
            <a:ext cx="1229112" cy="122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RTIFICIAL NEURAL NETWORK Vector Icons free download in SVG, PNG Format">
            <a:extLst>
              <a:ext uri="{FF2B5EF4-FFF2-40B4-BE49-F238E27FC236}">
                <a16:creationId xmlns:a16="http://schemas.microsoft.com/office/drawing/2014/main" id="{24DF1114-E097-4A39-9197-B3E61B3BD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6087" y="1664811"/>
            <a:ext cx="1781783" cy="1781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ocksDB logo">
            <a:extLst>
              <a:ext uri="{FF2B5EF4-FFF2-40B4-BE49-F238E27FC236}">
                <a16:creationId xmlns:a16="http://schemas.microsoft.com/office/drawing/2014/main" id="{121BB5DF-E4F9-428F-89BF-FE2DDADDB6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63" t="29107" r="4960" b="22157"/>
          <a:stretch/>
        </p:blipFill>
        <p:spPr bwMode="auto">
          <a:xfrm>
            <a:off x="883811" y="3982143"/>
            <a:ext cx="3309826" cy="100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onitor, Magnifier, symbols, symbol, Data, Analysis, Data Analytics,  interface, Analytics icon">
            <a:extLst>
              <a:ext uri="{FF2B5EF4-FFF2-40B4-BE49-F238E27FC236}">
                <a16:creationId xmlns:a16="http://schemas.microsoft.com/office/drawing/2014/main" id="{2CCB9A00-8660-4E38-B536-5FE1C3291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999" y="1591823"/>
            <a:ext cx="1725105" cy="172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P Softech Services – Medium">
            <a:extLst>
              <a:ext uri="{FF2B5EF4-FFF2-40B4-BE49-F238E27FC236}">
                <a16:creationId xmlns:a16="http://schemas.microsoft.com/office/drawing/2014/main" id="{3C2EBADE-8B18-4559-BB54-14916EAF6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8599" y="2813766"/>
            <a:ext cx="2914217" cy="16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lide Number Placeholder 3">
            <a:extLst>
              <a:ext uri="{FF2B5EF4-FFF2-40B4-BE49-F238E27FC236}">
                <a16:creationId xmlns:a16="http://schemas.microsoft.com/office/drawing/2014/main" id="{6B8C4FB1-53D5-40CD-BA7A-A5133E88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405533"/>
            <a:ext cx="2743200" cy="365125"/>
          </a:xfrm>
        </p:spPr>
        <p:txBody>
          <a:bodyPr/>
          <a:lstStyle/>
          <a:p>
            <a:fld id="{54A9233F-6CA2-476F-8FB8-EFB5D52F48C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5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5FB4B4-2D86-44F2-940F-3F583014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GPUs can accelerate (some) PM apps.</a:t>
            </a:r>
          </a:p>
        </p:txBody>
      </p:sp>
      <p:sp>
        <p:nvSpPr>
          <p:cNvPr id="18" name="Plus Sign 17">
            <a:extLst>
              <a:ext uri="{FF2B5EF4-FFF2-40B4-BE49-F238E27FC236}">
                <a16:creationId xmlns:a16="http://schemas.microsoft.com/office/drawing/2014/main" id="{F18FC2F6-BEB8-4433-B1CB-039B4B774CAD}"/>
              </a:ext>
            </a:extLst>
          </p:cNvPr>
          <p:cNvSpPr/>
          <p:nvPr/>
        </p:nvSpPr>
        <p:spPr>
          <a:xfrm>
            <a:off x="5417405" y="2840874"/>
            <a:ext cx="708381" cy="655634"/>
          </a:xfrm>
          <a:prstGeom prst="mathPlus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pic>
        <p:nvPicPr>
          <p:cNvPr id="21" name="Picture 2" descr="Buy NVIDIA Graphics Cards | NVIDIA Store">
            <a:extLst>
              <a:ext uri="{FF2B5EF4-FFF2-40B4-BE49-F238E27FC236}">
                <a16:creationId xmlns:a16="http://schemas.microsoft.com/office/drawing/2014/main" id="{A758F45B-8EF5-4F69-A9AB-9B41B8795E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4" t="17769" r="9601" b="10823"/>
          <a:stretch/>
        </p:blipFill>
        <p:spPr bwMode="auto">
          <a:xfrm>
            <a:off x="2857264" y="3679996"/>
            <a:ext cx="2489692" cy="1151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A63877E-1118-461C-96B0-88F0F404E02C}"/>
              </a:ext>
            </a:extLst>
          </p:cNvPr>
          <p:cNvSpPr txBox="1"/>
          <p:nvPr/>
        </p:nvSpPr>
        <p:spPr>
          <a:xfrm>
            <a:off x="5585607" y="1776835"/>
            <a:ext cx="4972414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2400" b="1" dirty="0">
                <a:solidFill>
                  <a:srgbClr val="000088"/>
                </a:solidFill>
                <a:cs typeface="Calibri"/>
              </a:rPr>
              <a:t>Persistent KVS (</a:t>
            </a:r>
            <a:r>
              <a:rPr lang="en-IN" sz="2400" b="1" dirty="0" err="1">
                <a:solidFill>
                  <a:srgbClr val="000088"/>
                </a:solidFill>
                <a:cs typeface="Calibri"/>
              </a:rPr>
              <a:t>pKVS</a:t>
            </a:r>
            <a:r>
              <a:rPr lang="en-IN" sz="2400" b="1" dirty="0">
                <a:solidFill>
                  <a:srgbClr val="000088"/>
                </a:solidFill>
                <a:cs typeface="Calibri"/>
              </a:rPr>
              <a:t>)</a:t>
            </a:r>
            <a:endParaRPr lang="en-IN" sz="2400" dirty="0">
              <a:solidFill>
                <a:srgbClr val="000088"/>
              </a:solidFill>
              <a:cs typeface="Calibri"/>
            </a:endParaRPr>
          </a:p>
          <a:p>
            <a:pPr algn="ctr"/>
            <a:r>
              <a:rPr lang="en-IN" sz="2400" dirty="0">
                <a:solidFill>
                  <a:srgbClr val="000088"/>
                </a:solidFill>
                <a:cs typeface="Calibri"/>
              </a:rPr>
              <a:t>[EuroSys’21, ATC ‘20, FAST’19]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1D1003-CC39-4F1D-80BD-8D4DC91C0263}"/>
              </a:ext>
            </a:extLst>
          </p:cNvPr>
          <p:cNvSpPr txBox="1"/>
          <p:nvPr/>
        </p:nvSpPr>
        <p:spPr>
          <a:xfrm>
            <a:off x="5821464" y="3729191"/>
            <a:ext cx="4521866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2400" b="1" dirty="0">
                <a:solidFill>
                  <a:srgbClr val="000088"/>
                </a:solidFill>
                <a:cs typeface="Calibri"/>
              </a:rPr>
              <a:t>GPU-accelerated KVS (</a:t>
            </a:r>
            <a:r>
              <a:rPr lang="en-IN" sz="2400" b="1" dirty="0" err="1">
                <a:solidFill>
                  <a:srgbClr val="000088"/>
                </a:solidFill>
                <a:cs typeface="Calibri"/>
              </a:rPr>
              <a:t>gKVS</a:t>
            </a:r>
            <a:r>
              <a:rPr lang="en-IN" sz="2400" b="1" dirty="0">
                <a:solidFill>
                  <a:srgbClr val="000088"/>
                </a:solidFill>
                <a:cs typeface="Calibri"/>
              </a:rPr>
              <a:t>)</a:t>
            </a:r>
            <a:endParaRPr lang="en-IN" sz="2400" dirty="0">
              <a:solidFill>
                <a:srgbClr val="000088"/>
              </a:solidFill>
              <a:cs typeface="Calibri"/>
            </a:endParaRPr>
          </a:p>
          <a:p>
            <a:pPr algn="ctr"/>
            <a:r>
              <a:rPr lang="en-IN" sz="2400" dirty="0">
                <a:solidFill>
                  <a:srgbClr val="000088"/>
                </a:solidFill>
                <a:cs typeface="Calibri"/>
              </a:rPr>
              <a:t>[VLDB ’15, SoCC’15]</a:t>
            </a:r>
          </a:p>
        </p:txBody>
      </p:sp>
      <p:sp>
        <p:nvSpPr>
          <p:cNvPr id="2" name="Equals 1">
            <a:extLst>
              <a:ext uri="{FF2B5EF4-FFF2-40B4-BE49-F238E27FC236}">
                <a16:creationId xmlns:a16="http://schemas.microsoft.com/office/drawing/2014/main" id="{33E67DB7-317B-44CA-8E89-B72CD7AD37E6}"/>
              </a:ext>
            </a:extLst>
          </p:cNvPr>
          <p:cNvSpPr/>
          <p:nvPr/>
        </p:nvSpPr>
        <p:spPr>
          <a:xfrm>
            <a:off x="5502888" y="5096143"/>
            <a:ext cx="641012" cy="524676"/>
          </a:xfrm>
          <a:prstGeom prst="mathEqual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5F8F75-117A-46ED-87A2-329BEAC70648}"/>
              </a:ext>
            </a:extLst>
          </p:cNvPr>
          <p:cNvSpPr txBox="1"/>
          <p:nvPr/>
        </p:nvSpPr>
        <p:spPr>
          <a:xfrm>
            <a:off x="2532187" y="5654143"/>
            <a:ext cx="6578553" cy="52322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IN" sz="2800" b="1" dirty="0" err="1">
                <a:solidFill>
                  <a:srgbClr val="000088"/>
                </a:solidFill>
                <a:cs typeface="Calibri"/>
              </a:rPr>
              <a:t>gpKVS</a:t>
            </a:r>
            <a:r>
              <a:rPr lang="en-IN" sz="2800" b="1" dirty="0">
                <a:solidFill>
                  <a:srgbClr val="000088"/>
                </a:solidFill>
                <a:cs typeface="Calibri"/>
              </a:rPr>
              <a:t>: GPU-accelerated Persistent KVS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A608451-C81E-4C4B-B88E-15CD62A8D206}"/>
              </a:ext>
            </a:extLst>
          </p:cNvPr>
          <p:cNvGrpSpPr/>
          <p:nvPr/>
        </p:nvGrpSpPr>
        <p:grpSpPr>
          <a:xfrm>
            <a:off x="3326939" y="1732205"/>
            <a:ext cx="1550342" cy="920255"/>
            <a:chOff x="5320829" y="4069125"/>
            <a:chExt cx="1550342" cy="920255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C089A8D-85AD-445E-860C-E218818FC71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9621" y="4163429"/>
              <a:ext cx="358218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F512B37-4FF2-42C3-A2F6-AF0D3BF5B3B8}"/>
                </a:ext>
              </a:extLst>
            </p:cNvPr>
            <p:cNvSpPr/>
            <p:nvPr/>
          </p:nvSpPr>
          <p:spPr>
            <a:xfrm>
              <a:off x="5320829" y="4069125"/>
              <a:ext cx="348792" cy="216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8325F56-246E-4F78-9161-A4AB8136E86E}"/>
                </a:ext>
              </a:extLst>
            </p:cNvPr>
            <p:cNvSpPr/>
            <p:nvPr/>
          </p:nvSpPr>
          <p:spPr>
            <a:xfrm>
              <a:off x="5320829" y="4421252"/>
              <a:ext cx="348792" cy="216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B438EB4-D2C8-4002-8E44-D5BD439573AD}"/>
                </a:ext>
              </a:extLst>
            </p:cNvPr>
            <p:cNvSpPr/>
            <p:nvPr/>
          </p:nvSpPr>
          <p:spPr>
            <a:xfrm>
              <a:off x="5320829" y="4773380"/>
              <a:ext cx="348792" cy="216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932EC60D-6A80-441F-A276-DEE0ABCB7C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9621" y="4510834"/>
              <a:ext cx="358218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37627BE-5D2B-443A-9FAB-9A2BCDF489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9621" y="4850929"/>
              <a:ext cx="358218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: Single Corner Rounded 39">
              <a:extLst>
                <a:ext uri="{FF2B5EF4-FFF2-40B4-BE49-F238E27FC236}">
                  <a16:creationId xmlns:a16="http://schemas.microsoft.com/office/drawing/2014/main" id="{0910245D-95FC-4B8C-8B02-41E6ECF8B69F}"/>
                </a:ext>
              </a:extLst>
            </p:cNvPr>
            <p:cNvSpPr/>
            <p:nvPr/>
          </p:nvSpPr>
          <p:spPr>
            <a:xfrm rot="5400000">
              <a:off x="6336792" y="3750746"/>
              <a:ext cx="216000" cy="852758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1" name="Rectangle: Single Corner Rounded 40">
              <a:extLst>
                <a:ext uri="{FF2B5EF4-FFF2-40B4-BE49-F238E27FC236}">
                  <a16:creationId xmlns:a16="http://schemas.microsoft.com/office/drawing/2014/main" id="{81B6147B-0326-4C30-ACC9-D8C68163EF3F}"/>
                </a:ext>
              </a:extLst>
            </p:cNvPr>
            <p:cNvSpPr/>
            <p:nvPr/>
          </p:nvSpPr>
          <p:spPr>
            <a:xfrm rot="5400000">
              <a:off x="6336792" y="4102873"/>
              <a:ext cx="216000" cy="852758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2" name="Rectangle: Single Corner Rounded 41">
              <a:extLst>
                <a:ext uri="{FF2B5EF4-FFF2-40B4-BE49-F238E27FC236}">
                  <a16:creationId xmlns:a16="http://schemas.microsoft.com/office/drawing/2014/main" id="{336F5B4A-038F-49B9-A05A-DABD5CB5834E}"/>
                </a:ext>
              </a:extLst>
            </p:cNvPr>
            <p:cNvSpPr/>
            <p:nvPr/>
          </p:nvSpPr>
          <p:spPr>
            <a:xfrm rot="5400000">
              <a:off x="6336792" y="4455001"/>
              <a:ext cx="216000" cy="852758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DE05431-3C45-485B-BB6D-42FDE31C8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405533"/>
            <a:ext cx="2743200" cy="365125"/>
          </a:xfrm>
        </p:spPr>
        <p:txBody>
          <a:bodyPr/>
          <a:lstStyle/>
          <a:p>
            <a:fld id="{54A9233F-6CA2-476F-8FB8-EFB5D52F48CF}" type="slidenum">
              <a:rPr lang="en-US" smtClean="0"/>
              <a:t>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7796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" grpId="0" animBg="1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502F-A6AB-4207-BD5C-715BDBD9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Multi-fold speedup with </a:t>
            </a:r>
            <a:r>
              <a:rPr lang="en-IN" err="1"/>
              <a:t>gpKVS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08DC6-BEB5-4412-9904-06A759E0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2AB622E-36C7-4043-B528-1E760D2B60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3737769"/>
              </p:ext>
            </p:extLst>
          </p:nvPr>
        </p:nvGraphicFramePr>
        <p:xfrm>
          <a:off x="2494270" y="2256183"/>
          <a:ext cx="6840538" cy="344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TextBox 1">
            <a:extLst>
              <a:ext uri="{FF2B5EF4-FFF2-40B4-BE49-F238E27FC236}">
                <a16:creationId xmlns:a16="http://schemas.microsoft.com/office/drawing/2014/main" id="{24B1FDA2-6BEA-4052-B0A9-F7E3875E21FA}"/>
              </a:ext>
            </a:extLst>
          </p:cNvPr>
          <p:cNvSpPr txBox="1"/>
          <p:nvPr/>
        </p:nvSpPr>
        <p:spPr>
          <a:xfrm>
            <a:off x="2902785" y="2285083"/>
            <a:ext cx="655798" cy="2567471"/>
          </a:xfrm>
          <a:prstGeom prst="rect">
            <a:avLst/>
          </a:prstGeom>
          <a:solidFill>
            <a:schemeClr val="bg1"/>
          </a:solidFill>
        </p:spPr>
        <p:txBody>
          <a:bodyPr wrap="none" rtlCol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10000"/>
              </a:lnSpc>
            </a:pPr>
            <a:r>
              <a:rPr lang="en-IN" sz="2800" b="1"/>
              <a:t>2.5</a:t>
            </a:r>
          </a:p>
          <a:p>
            <a:pPr algn="r">
              <a:lnSpc>
                <a:spcPct val="110000"/>
              </a:lnSpc>
            </a:pPr>
            <a:r>
              <a:rPr lang="en-IN" sz="2800" b="1"/>
              <a:t>2.0</a:t>
            </a:r>
          </a:p>
          <a:p>
            <a:pPr algn="r">
              <a:lnSpc>
                <a:spcPct val="110000"/>
              </a:lnSpc>
            </a:pPr>
            <a:r>
              <a:rPr lang="en-IN" sz="2800" b="1"/>
              <a:t>1.5</a:t>
            </a:r>
          </a:p>
          <a:p>
            <a:pPr algn="r">
              <a:lnSpc>
                <a:spcPct val="110000"/>
              </a:lnSpc>
            </a:pPr>
            <a:r>
              <a:rPr lang="en-IN" sz="2800" b="1"/>
              <a:t>1.0</a:t>
            </a:r>
          </a:p>
          <a:p>
            <a:pPr algn="r">
              <a:lnSpc>
                <a:spcPct val="110000"/>
              </a:lnSpc>
            </a:pPr>
            <a:r>
              <a:rPr lang="en-IN" sz="2800" b="1"/>
              <a:t>0.5</a:t>
            </a:r>
          </a:p>
          <a:p>
            <a:pPr algn="r">
              <a:lnSpc>
                <a:spcPct val="110000"/>
              </a:lnSpc>
            </a:pPr>
            <a:r>
              <a:rPr lang="en-IN" sz="2800" b="1"/>
              <a:t>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74B055-3CD4-4C92-9D94-7657B4D5B344}"/>
              </a:ext>
            </a:extLst>
          </p:cNvPr>
          <p:cNvCxnSpPr>
            <a:cxnSpLocks/>
          </p:cNvCxnSpPr>
          <p:nvPr/>
        </p:nvCxnSpPr>
        <p:spPr>
          <a:xfrm>
            <a:off x="4280005" y="2924820"/>
            <a:ext cx="0" cy="118614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E439CD-5EB7-4750-A22E-AC6E6E2B98A5}"/>
              </a:ext>
            </a:extLst>
          </p:cNvPr>
          <p:cNvCxnSpPr>
            <a:cxnSpLocks/>
          </p:cNvCxnSpPr>
          <p:nvPr/>
        </p:nvCxnSpPr>
        <p:spPr>
          <a:xfrm>
            <a:off x="3566517" y="2914660"/>
            <a:ext cx="5475883" cy="0"/>
          </a:xfrm>
          <a:prstGeom prst="line">
            <a:avLst/>
          </a:prstGeom>
          <a:ln w="28575">
            <a:solidFill>
              <a:schemeClr val="accent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62646E-86A6-41EF-ACFB-AA4E997CDF86}"/>
              </a:ext>
            </a:extLst>
          </p:cNvPr>
          <p:cNvCxnSpPr>
            <a:cxnSpLocks/>
          </p:cNvCxnSpPr>
          <p:nvPr/>
        </p:nvCxnSpPr>
        <p:spPr>
          <a:xfrm>
            <a:off x="7147893" y="2918840"/>
            <a:ext cx="0" cy="15702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427024-0529-49D6-AFE0-37E55A074B29}"/>
              </a:ext>
            </a:extLst>
          </p:cNvPr>
          <p:cNvCxnSpPr>
            <a:cxnSpLocks/>
          </p:cNvCxnSpPr>
          <p:nvPr/>
        </p:nvCxnSpPr>
        <p:spPr>
          <a:xfrm>
            <a:off x="5748268" y="2918840"/>
            <a:ext cx="0" cy="1299958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">
            <a:extLst>
              <a:ext uri="{FF2B5EF4-FFF2-40B4-BE49-F238E27FC236}">
                <a16:creationId xmlns:a16="http://schemas.microsoft.com/office/drawing/2014/main" id="{CB449767-9520-4337-A7AA-B5EC7672BFC9}"/>
              </a:ext>
            </a:extLst>
          </p:cNvPr>
          <p:cNvSpPr txBox="1"/>
          <p:nvPr/>
        </p:nvSpPr>
        <p:spPr>
          <a:xfrm>
            <a:off x="2336804" y="2398338"/>
            <a:ext cx="474939" cy="3073232"/>
          </a:xfrm>
          <a:prstGeom prst="rect">
            <a:avLst/>
          </a:prstGeom>
        </p:spPr>
        <p:txBody>
          <a:bodyPr vert="vert270" wrap="none" rtlCol="0" anchor="ctr" anchorCtr="0"/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/>
              <a:t>Throughput (Mops/s)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BCA3B7-3D4C-41F6-9D8C-9C20486054CE}"/>
              </a:ext>
            </a:extLst>
          </p:cNvPr>
          <p:cNvCxnSpPr>
            <a:cxnSpLocks/>
          </p:cNvCxnSpPr>
          <p:nvPr/>
        </p:nvCxnSpPr>
        <p:spPr>
          <a:xfrm flipH="1">
            <a:off x="3557427" y="2417840"/>
            <a:ext cx="0" cy="239935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474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DRAM DDR4 DIMM - GOODRAM">
            <a:extLst>
              <a:ext uri="{FF2B5EF4-FFF2-40B4-BE49-F238E27FC236}">
                <a16:creationId xmlns:a16="http://schemas.microsoft.com/office/drawing/2014/main" id="{65250302-CA48-4A8C-88A0-9FBB2F28DB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8" t="33033" r="18523" b="36506"/>
          <a:stretch/>
        </p:blipFill>
        <p:spPr bwMode="auto">
          <a:xfrm>
            <a:off x="1473713" y="4785884"/>
            <a:ext cx="1962000" cy="47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RAM DDR4 DIMM - GOODRAM">
            <a:extLst>
              <a:ext uri="{FF2B5EF4-FFF2-40B4-BE49-F238E27FC236}">
                <a16:creationId xmlns:a16="http://schemas.microsoft.com/office/drawing/2014/main" id="{09721A79-EC2F-4DBD-82CB-C25E81695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8" t="33033" r="18523" b="36506"/>
          <a:stretch/>
        </p:blipFill>
        <p:spPr bwMode="auto">
          <a:xfrm>
            <a:off x="1261876" y="4648607"/>
            <a:ext cx="1962000" cy="47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DRAM DDR4 DIMM - GOODRAM">
            <a:extLst>
              <a:ext uri="{FF2B5EF4-FFF2-40B4-BE49-F238E27FC236}">
                <a16:creationId xmlns:a16="http://schemas.microsoft.com/office/drawing/2014/main" id="{AAF212EC-9548-4B58-A094-150ED0B36F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8" t="33033" r="18523" b="36506"/>
          <a:stretch/>
        </p:blipFill>
        <p:spPr bwMode="auto">
          <a:xfrm>
            <a:off x="1667123" y="4953712"/>
            <a:ext cx="1962000" cy="47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BEFB0FA0-7ABE-41CC-A968-39E8FB66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Verdana"/>
                <a:ea typeface="Verdana"/>
              </a:rPr>
              <a:t>CPU Assisted Persistence (CAP)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76D18-C6E0-468F-A2FD-5494E7B35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2" descr="Intel Optane Persistent Memory 200 Series - DDR-T - Module - NMB1XXD256GPSU4">
            <a:extLst>
              <a:ext uri="{FF2B5EF4-FFF2-40B4-BE49-F238E27FC236}">
                <a16:creationId xmlns:a16="http://schemas.microsoft.com/office/drawing/2014/main" id="{3BED15CF-7C29-4031-84BA-8009A05816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34697" r="4469" b="35390"/>
          <a:stretch/>
        </p:blipFill>
        <p:spPr bwMode="auto">
          <a:xfrm>
            <a:off x="4109982" y="4648607"/>
            <a:ext cx="1963068" cy="48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Intel Xeon Platinum 8380 2.30GHz Fourty Core Processor, 40C/80T, 11.2GT/s,  60M Cache, Turbo, HT (270W) DDR4-3200 | Dell India">
            <a:extLst>
              <a:ext uri="{FF2B5EF4-FFF2-40B4-BE49-F238E27FC236}">
                <a16:creationId xmlns:a16="http://schemas.microsoft.com/office/drawing/2014/main" id="{96F7CCB6-086C-43EF-A050-35134096A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1" t="19454" r="22970" b="22984"/>
          <a:stretch/>
        </p:blipFill>
        <p:spPr bwMode="auto">
          <a:xfrm>
            <a:off x="3122823" y="2473827"/>
            <a:ext cx="1193259" cy="12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Intel Optane Persistent Memory 200 Series - DDR-T - Module - NMB1XXD256GPSU4">
            <a:extLst>
              <a:ext uri="{FF2B5EF4-FFF2-40B4-BE49-F238E27FC236}">
                <a16:creationId xmlns:a16="http://schemas.microsoft.com/office/drawing/2014/main" id="{BA23E7B0-BD31-4CEB-AA75-936BCF1979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34697" r="4469" b="35390"/>
          <a:stretch/>
        </p:blipFill>
        <p:spPr bwMode="auto">
          <a:xfrm>
            <a:off x="4262382" y="4801007"/>
            <a:ext cx="1963068" cy="48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Intel Optane Persistent Memory 200 Series - DDR-T - Module - NMB1XXD256GPSU4">
            <a:extLst>
              <a:ext uri="{FF2B5EF4-FFF2-40B4-BE49-F238E27FC236}">
                <a16:creationId xmlns:a16="http://schemas.microsoft.com/office/drawing/2014/main" id="{18A7662C-5AEB-4F05-A4EA-9C73044DA59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34697" r="4469" b="35390"/>
          <a:stretch/>
        </p:blipFill>
        <p:spPr bwMode="auto">
          <a:xfrm>
            <a:off x="4414782" y="4953407"/>
            <a:ext cx="1963068" cy="48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9668F4-E6AA-4E17-95DC-25CEB2D80AAF}"/>
              </a:ext>
            </a:extLst>
          </p:cNvPr>
          <p:cNvCxnSpPr>
            <a:stCxn id="8" idx="2"/>
          </p:cNvCxnSpPr>
          <p:nvPr/>
        </p:nvCxnSpPr>
        <p:spPr>
          <a:xfrm>
            <a:off x="3719453" y="3719594"/>
            <a:ext cx="1721" cy="32441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C4D17A9-105F-4E61-BA29-5B5BEE01EC9F}"/>
              </a:ext>
            </a:extLst>
          </p:cNvPr>
          <p:cNvCxnSpPr>
            <a:cxnSpLocks/>
          </p:cNvCxnSpPr>
          <p:nvPr/>
        </p:nvCxnSpPr>
        <p:spPr>
          <a:xfrm>
            <a:off x="5091516" y="4031055"/>
            <a:ext cx="0" cy="62771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64E40D-F031-44D8-9B0F-724FAC46DABD}"/>
              </a:ext>
            </a:extLst>
          </p:cNvPr>
          <p:cNvCxnSpPr/>
          <p:nvPr/>
        </p:nvCxnSpPr>
        <p:spPr>
          <a:xfrm>
            <a:off x="2232485" y="4055182"/>
            <a:ext cx="2870965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Buy NVIDIA Graphics Cards | NVIDIA Store">
            <a:extLst>
              <a:ext uri="{FF2B5EF4-FFF2-40B4-BE49-F238E27FC236}">
                <a16:creationId xmlns:a16="http://schemas.microsoft.com/office/drawing/2014/main" id="{4D5393AF-83C3-483D-A198-3DB72E2A74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4" t="17769" r="9601" b="10823"/>
          <a:stretch/>
        </p:blipFill>
        <p:spPr bwMode="auto">
          <a:xfrm>
            <a:off x="6913370" y="2363603"/>
            <a:ext cx="2902483" cy="134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EE20032-DBDD-4F05-BC8E-0911A82CA235}"/>
              </a:ext>
            </a:extLst>
          </p:cNvPr>
          <p:cNvSpPr txBox="1"/>
          <p:nvPr/>
        </p:nvSpPr>
        <p:spPr>
          <a:xfrm>
            <a:off x="5151896" y="412081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err="1"/>
              <a:t>PMem</a:t>
            </a:r>
            <a:endParaRPr lang="en-IN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AB4A22-9B77-4CFA-BFE8-D3D3480417A8}"/>
              </a:ext>
            </a:extLst>
          </p:cNvPr>
          <p:cNvSpPr txBox="1"/>
          <p:nvPr/>
        </p:nvSpPr>
        <p:spPr>
          <a:xfrm>
            <a:off x="1327165" y="414960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DRAM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267EFAD-BFE7-4CE1-BF02-9567D909B44A}"/>
              </a:ext>
            </a:extLst>
          </p:cNvPr>
          <p:cNvGrpSpPr/>
          <p:nvPr/>
        </p:nvGrpSpPr>
        <p:grpSpPr>
          <a:xfrm>
            <a:off x="9458922" y="3591995"/>
            <a:ext cx="1368000" cy="920255"/>
            <a:chOff x="5738677" y="4210486"/>
            <a:chExt cx="1550342" cy="920255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81F6DCD-E41F-4FD4-890B-023BF215BF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7469" y="4304790"/>
              <a:ext cx="358218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086B3D6-5084-47D9-ADF1-927BC96789C9}"/>
                </a:ext>
              </a:extLst>
            </p:cNvPr>
            <p:cNvSpPr/>
            <p:nvPr/>
          </p:nvSpPr>
          <p:spPr>
            <a:xfrm>
              <a:off x="5738677" y="4210486"/>
              <a:ext cx="348792" cy="216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83AD46E-3BFE-4867-8595-D31D45EA866B}"/>
                </a:ext>
              </a:extLst>
            </p:cNvPr>
            <p:cNvSpPr/>
            <p:nvPr/>
          </p:nvSpPr>
          <p:spPr>
            <a:xfrm>
              <a:off x="5738677" y="4562613"/>
              <a:ext cx="348792" cy="216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B00326B-FD22-4A20-AAC2-BB62A574D555}"/>
                </a:ext>
              </a:extLst>
            </p:cNvPr>
            <p:cNvSpPr/>
            <p:nvPr/>
          </p:nvSpPr>
          <p:spPr>
            <a:xfrm>
              <a:off x="5738677" y="4914741"/>
              <a:ext cx="348792" cy="216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E7AB46C-C1C6-4F09-8246-83304931B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7469" y="4652195"/>
              <a:ext cx="358218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C3217F0-0E16-4A27-8D3A-A47FDBAD67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87469" y="4992290"/>
              <a:ext cx="358218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: Single Corner Rounded 37">
              <a:extLst>
                <a:ext uri="{FF2B5EF4-FFF2-40B4-BE49-F238E27FC236}">
                  <a16:creationId xmlns:a16="http://schemas.microsoft.com/office/drawing/2014/main" id="{1E34F173-EDBA-4601-952A-7D9339FC2E01}"/>
                </a:ext>
              </a:extLst>
            </p:cNvPr>
            <p:cNvSpPr/>
            <p:nvPr/>
          </p:nvSpPr>
          <p:spPr>
            <a:xfrm rot="5400000">
              <a:off x="6754640" y="3892107"/>
              <a:ext cx="216000" cy="852758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39" name="Rectangle: Single Corner Rounded 38">
              <a:extLst>
                <a:ext uri="{FF2B5EF4-FFF2-40B4-BE49-F238E27FC236}">
                  <a16:creationId xmlns:a16="http://schemas.microsoft.com/office/drawing/2014/main" id="{9FA70EC7-D8F9-4045-BBAB-3759FD8BE62B}"/>
                </a:ext>
              </a:extLst>
            </p:cNvPr>
            <p:cNvSpPr/>
            <p:nvPr/>
          </p:nvSpPr>
          <p:spPr>
            <a:xfrm rot="5400000">
              <a:off x="6754640" y="4244234"/>
              <a:ext cx="216000" cy="852758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0" name="Rectangle: Single Corner Rounded 39">
              <a:extLst>
                <a:ext uri="{FF2B5EF4-FFF2-40B4-BE49-F238E27FC236}">
                  <a16:creationId xmlns:a16="http://schemas.microsoft.com/office/drawing/2014/main" id="{A358BD2F-6D52-4866-94C5-991F2A66A580}"/>
                </a:ext>
              </a:extLst>
            </p:cNvPr>
            <p:cNvSpPr/>
            <p:nvPr/>
          </p:nvSpPr>
          <p:spPr>
            <a:xfrm rot="5400000">
              <a:off x="6754640" y="4596362"/>
              <a:ext cx="216000" cy="852758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F9558A2-BCB5-4541-9077-51B9458CB273}"/>
              </a:ext>
            </a:extLst>
          </p:cNvPr>
          <p:cNvSpPr txBox="1"/>
          <p:nvPr/>
        </p:nvSpPr>
        <p:spPr>
          <a:xfrm>
            <a:off x="9815853" y="1994271"/>
            <a:ext cx="1712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0088"/>
                </a:solidFill>
              </a:rPr>
              <a:t>set(key, value)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B540676-5127-41B3-8D1B-10FB4808C4A0}"/>
              </a:ext>
            </a:extLst>
          </p:cNvPr>
          <p:cNvGrpSpPr/>
          <p:nvPr/>
        </p:nvGrpSpPr>
        <p:grpSpPr>
          <a:xfrm>
            <a:off x="9458922" y="2715262"/>
            <a:ext cx="1368000" cy="216000"/>
            <a:chOff x="9458922" y="2715262"/>
            <a:chExt cx="1550342" cy="216000"/>
          </a:xfrm>
        </p:grpSpPr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2528B48-3268-4A4B-9F8B-81C6094AD4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07714" y="2809566"/>
              <a:ext cx="358218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9BD4EAF-4192-4894-BFCD-9211F4CA2716}"/>
                </a:ext>
              </a:extLst>
            </p:cNvPr>
            <p:cNvSpPr/>
            <p:nvPr/>
          </p:nvSpPr>
          <p:spPr>
            <a:xfrm>
              <a:off x="9458922" y="2715262"/>
              <a:ext cx="348792" cy="21600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: Single Corner Rounded 43">
              <a:extLst>
                <a:ext uri="{FF2B5EF4-FFF2-40B4-BE49-F238E27FC236}">
                  <a16:creationId xmlns:a16="http://schemas.microsoft.com/office/drawing/2014/main" id="{3BCA14F1-59E3-4E6C-BC4C-26FC8133B581}"/>
                </a:ext>
              </a:extLst>
            </p:cNvPr>
            <p:cNvSpPr/>
            <p:nvPr/>
          </p:nvSpPr>
          <p:spPr>
            <a:xfrm rot="5400000">
              <a:off x="10474885" y="2396883"/>
              <a:ext cx="216000" cy="852758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00E3809E-5198-4C85-99DE-E9C76E86339F}"/>
              </a:ext>
            </a:extLst>
          </p:cNvPr>
          <p:cNvSpPr txBox="1"/>
          <p:nvPr/>
        </p:nvSpPr>
        <p:spPr>
          <a:xfrm>
            <a:off x="681252" y="2561374"/>
            <a:ext cx="23580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err="1">
                <a:solidFill>
                  <a:srgbClr val="000088"/>
                </a:solidFill>
              </a:rPr>
              <a:t>cudaMemcpy</a:t>
            </a:r>
            <a:r>
              <a:rPr lang="en-IN" sz="2000" b="1" dirty="0">
                <a:solidFill>
                  <a:srgbClr val="000088"/>
                </a:solidFill>
              </a:rPr>
              <a:t>(key)</a:t>
            </a:r>
          </a:p>
          <a:p>
            <a:r>
              <a:rPr lang="en-IN" sz="2000" b="1" dirty="0" err="1">
                <a:solidFill>
                  <a:srgbClr val="000088"/>
                </a:solidFill>
              </a:rPr>
              <a:t>cudaMemcpy</a:t>
            </a:r>
            <a:r>
              <a:rPr lang="en-IN" sz="2000" b="1" dirty="0">
                <a:solidFill>
                  <a:srgbClr val="000088"/>
                </a:solidFill>
              </a:rPr>
              <a:t>(value)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A5FABC8-BCFE-4392-8E08-A2E03A8B0569}"/>
              </a:ext>
            </a:extLst>
          </p:cNvPr>
          <p:cNvSpPr txBox="1"/>
          <p:nvPr/>
        </p:nvSpPr>
        <p:spPr>
          <a:xfrm>
            <a:off x="676685" y="3139393"/>
            <a:ext cx="2102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0088"/>
                </a:solidFill>
              </a:rPr>
              <a:t>persist(key, value)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AB365C3-644B-436C-B5F5-0761410A5C4A}"/>
              </a:ext>
            </a:extLst>
          </p:cNvPr>
          <p:cNvCxnSpPr>
            <a:cxnSpLocks/>
          </p:cNvCxnSpPr>
          <p:nvPr/>
        </p:nvCxnSpPr>
        <p:spPr>
          <a:xfrm>
            <a:off x="4950372" y="3134439"/>
            <a:ext cx="1728220" cy="105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9B900EB-0E40-4F5F-92BB-1A585ED0A05B}"/>
              </a:ext>
            </a:extLst>
          </p:cNvPr>
          <p:cNvSpPr txBox="1"/>
          <p:nvPr/>
        </p:nvSpPr>
        <p:spPr>
          <a:xfrm>
            <a:off x="5610600" y="2715262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>
                <a:solidFill>
                  <a:schemeClr val="accent1">
                    <a:lumMod val="50000"/>
                  </a:schemeClr>
                </a:solidFill>
              </a:rPr>
              <a:t>PCIe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D561223-C1EA-4267-8464-71A75AE856B5}"/>
              </a:ext>
            </a:extLst>
          </p:cNvPr>
          <p:cNvGrpSpPr/>
          <p:nvPr/>
        </p:nvGrpSpPr>
        <p:grpSpPr>
          <a:xfrm>
            <a:off x="7824786" y="1848931"/>
            <a:ext cx="1116000" cy="466652"/>
            <a:chOff x="1885154" y="4354754"/>
            <a:chExt cx="1789966" cy="742950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955769C-27C8-4C4D-9718-A3D1D2DE5EF8}"/>
                </a:ext>
              </a:extLst>
            </p:cNvPr>
            <p:cNvSpPr/>
            <p:nvPr/>
          </p:nvSpPr>
          <p:spPr>
            <a:xfrm flipH="1">
              <a:off x="2005928" y="4472471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74B92BC4-C6C9-4D88-ABF9-3652F77C339B}"/>
                </a:ext>
              </a:extLst>
            </p:cNvPr>
            <p:cNvSpPr/>
            <p:nvPr/>
          </p:nvSpPr>
          <p:spPr>
            <a:xfrm flipH="1">
              <a:off x="1885154" y="4354754"/>
              <a:ext cx="1789966" cy="7429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F7618F8-4CB7-47F5-BA68-331DD72EB0CB}"/>
                </a:ext>
              </a:extLst>
            </p:cNvPr>
            <p:cNvSpPr/>
            <p:nvPr/>
          </p:nvSpPr>
          <p:spPr>
            <a:xfrm flipH="1">
              <a:off x="2219739" y="4472210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059CFF1-21AE-4E51-A02E-5BB2F7475CC9}"/>
                </a:ext>
              </a:extLst>
            </p:cNvPr>
            <p:cNvSpPr/>
            <p:nvPr/>
          </p:nvSpPr>
          <p:spPr>
            <a:xfrm flipH="1">
              <a:off x="2448635" y="4472210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AFEB12B-D1A5-4FBD-A8D4-8A0BF86432FD}"/>
                </a:ext>
              </a:extLst>
            </p:cNvPr>
            <p:cNvSpPr/>
            <p:nvPr/>
          </p:nvSpPr>
          <p:spPr>
            <a:xfrm flipH="1">
              <a:off x="2690834" y="4462855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BF1B888-4134-478D-BADF-9DF43B578DBE}"/>
                </a:ext>
              </a:extLst>
            </p:cNvPr>
            <p:cNvSpPr/>
            <p:nvPr/>
          </p:nvSpPr>
          <p:spPr>
            <a:xfrm flipH="1">
              <a:off x="2929579" y="4462854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EA741D1-1404-4859-B3D5-A2A50EA75C98}"/>
                </a:ext>
              </a:extLst>
            </p:cNvPr>
            <p:cNvSpPr/>
            <p:nvPr/>
          </p:nvSpPr>
          <p:spPr>
            <a:xfrm flipH="1">
              <a:off x="3143753" y="4467455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43F19E0-EB96-4B64-B19B-0460EC012FAB}"/>
                </a:ext>
              </a:extLst>
            </p:cNvPr>
            <p:cNvSpPr/>
            <p:nvPr/>
          </p:nvSpPr>
          <p:spPr>
            <a:xfrm flipH="1">
              <a:off x="3367808" y="4462853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72D64E8-CB83-4E97-A0B6-CC74688AC8A9}"/>
              </a:ext>
            </a:extLst>
          </p:cNvPr>
          <p:cNvSpPr/>
          <p:nvPr/>
        </p:nvSpPr>
        <p:spPr>
          <a:xfrm flipH="1">
            <a:off x="3719452" y="2026276"/>
            <a:ext cx="94185" cy="466652"/>
          </a:xfrm>
          <a:custGeom>
            <a:avLst/>
            <a:gdLst>
              <a:gd name="connsiteX0" fmla="*/ 14353 w 614428"/>
              <a:gd name="connsiteY0" fmla="*/ 0 h 1800225"/>
              <a:gd name="connsiteX1" fmla="*/ 571565 w 614428"/>
              <a:gd name="connsiteY1" fmla="*/ 514350 h 1800225"/>
              <a:gd name="connsiteX2" fmla="*/ 65 w 614428"/>
              <a:gd name="connsiteY2" fmla="*/ 1243013 h 1800225"/>
              <a:gd name="connsiteX3" fmla="*/ 614428 w 614428"/>
              <a:gd name="connsiteY3" fmla="*/ 1800225 h 1800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28" h="1800225">
                <a:moveTo>
                  <a:pt x="14353" y="0"/>
                </a:moveTo>
                <a:cubicBezTo>
                  <a:pt x="294149" y="153590"/>
                  <a:pt x="573946" y="307181"/>
                  <a:pt x="571565" y="514350"/>
                </a:cubicBezTo>
                <a:cubicBezTo>
                  <a:pt x="569184" y="721519"/>
                  <a:pt x="-7079" y="1028701"/>
                  <a:pt x="65" y="1243013"/>
                </a:cubicBezTo>
                <a:cubicBezTo>
                  <a:pt x="7209" y="1457325"/>
                  <a:pt x="316772" y="1628775"/>
                  <a:pt x="614428" y="1800225"/>
                </a:cubicBez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567A96D-CBB3-427B-B9B9-B6833BA320FD}"/>
              </a:ext>
            </a:extLst>
          </p:cNvPr>
          <p:cNvCxnSpPr>
            <a:cxnSpLocks/>
          </p:cNvCxnSpPr>
          <p:nvPr/>
        </p:nvCxnSpPr>
        <p:spPr>
          <a:xfrm>
            <a:off x="2240693" y="4031055"/>
            <a:ext cx="0" cy="62771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8C00B8-CD40-4DED-982B-9B4087109997}"/>
              </a:ext>
            </a:extLst>
          </p:cNvPr>
          <p:cNvCxnSpPr/>
          <p:nvPr/>
        </p:nvCxnSpPr>
        <p:spPr>
          <a:xfrm>
            <a:off x="2937565" y="3591995"/>
            <a:ext cx="1563773" cy="0"/>
          </a:xfrm>
          <a:prstGeom prst="line">
            <a:avLst/>
          </a:prstGeom>
          <a:ln w="76200" cmpd="thickThin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2595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4.07407E-6 L 0.00104 0.28681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432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28681 L -0.33607 0.28681 C -0.4875 0.28681 -0.67318 0.34723 -0.67318 0.39723 L -0.67318 0.50857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711" y="1108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7.40741E-7 L -0.33698 -7.40741E-7 C -0.48802 -7.40741E-7 -0.67396 0.06157 -0.67396 0.11181 L -0.67396 0.22361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698" y="11181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7396 0.50857 L -0.61002 0.31551 C -0.597 0.27223 -0.57721 0.24838 -0.55651 0.24838 C -0.53281 0.24838 -0.51432 0.27223 -0.50117 0.31551 L -0.43854 0.50857 " pathEditMode="relative" rAng="10800000" ptsTypes="AAAAA">
                                      <p:cBhvr>
                                        <p:cTn id="25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71" y="-1300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67448 0.22222 L -0.61068 0.03032 C -0.59726 -0.01296 -0.57773 -0.03588 -0.55677 -0.03588 C -0.5332 -0.03588 -0.51419 -0.01296 -0.50091 0.03032 L -0.43776 0.22222 " pathEditMode="relative" rAng="10800000" ptsTypes="AAAAA">
                                      <p:cBhvr>
                                        <p:cTn id="27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36" y="-12894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26 -0.18611 L 0.08815 0.18357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88" y="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6" grpId="0"/>
      <p:bldP spid="47" grpId="0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A5FB8FA-C4CF-40A7-A83E-C4C1C3B7C18E}"/>
              </a:ext>
            </a:extLst>
          </p:cNvPr>
          <p:cNvCxnSpPr>
            <a:cxnSpLocks/>
          </p:cNvCxnSpPr>
          <p:nvPr/>
        </p:nvCxnSpPr>
        <p:spPr>
          <a:xfrm>
            <a:off x="5091516" y="4041215"/>
            <a:ext cx="0" cy="62771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BEFB0FA0-7ABE-41CC-A968-39E8FB669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>
                <a:latin typeface="Verdana"/>
                <a:ea typeface="Verdana"/>
              </a:rPr>
              <a:t>Our goal: in-kernel persistence</a:t>
            </a:r>
            <a:endParaRPr lang="en-US"/>
          </a:p>
        </p:txBody>
      </p:sp>
      <p:pic>
        <p:nvPicPr>
          <p:cNvPr id="3074" name="Picture 2" descr="Buy NVIDIA Graphics Cards | NVIDIA Store">
            <a:extLst>
              <a:ext uri="{FF2B5EF4-FFF2-40B4-BE49-F238E27FC236}">
                <a16:creationId xmlns:a16="http://schemas.microsoft.com/office/drawing/2014/main" id="{4D5393AF-83C3-483D-A198-3DB72E2A74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4" t="17769" r="9601" b="10823"/>
          <a:stretch/>
        </p:blipFill>
        <p:spPr bwMode="auto">
          <a:xfrm>
            <a:off x="6913370" y="2363603"/>
            <a:ext cx="2902483" cy="1342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F9558A2-BCB5-4541-9077-51B9458CB273}"/>
              </a:ext>
            </a:extLst>
          </p:cNvPr>
          <p:cNvSpPr txBox="1"/>
          <p:nvPr/>
        </p:nvSpPr>
        <p:spPr>
          <a:xfrm>
            <a:off x="9882772" y="1779888"/>
            <a:ext cx="21024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0088"/>
                </a:solidFill>
              </a:rPr>
              <a:t>set(key, value)</a:t>
            </a:r>
          </a:p>
          <a:p>
            <a:r>
              <a:rPr lang="en-IN" sz="2000" b="1" dirty="0">
                <a:solidFill>
                  <a:srgbClr val="000088"/>
                </a:solidFill>
              </a:rPr>
              <a:t>persist(key, value)</a:t>
            </a:r>
          </a:p>
          <a:p>
            <a:endParaRPr lang="en-IN" sz="2000" b="1" dirty="0">
              <a:solidFill>
                <a:srgbClr val="000088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AB365C3-644B-436C-B5F5-0761410A5C4A}"/>
              </a:ext>
            </a:extLst>
          </p:cNvPr>
          <p:cNvCxnSpPr>
            <a:cxnSpLocks/>
          </p:cNvCxnSpPr>
          <p:nvPr/>
        </p:nvCxnSpPr>
        <p:spPr>
          <a:xfrm>
            <a:off x="4950372" y="3134439"/>
            <a:ext cx="1728220" cy="10510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9B900EB-0E40-4F5F-92BB-1A585ED0A05B}"/>
              </a:ext>
            </a:extLst>
          </p:cNvPr>
          <p:cNvSpPr txBox="1"/>
          <p:nvPr/>
        </p:nvSpPr>
        <p:spPr>
          <a:xfrm>
            <a:off x="5610600" y="2715262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>
                <a:solidFill>
                  <a:schemeClr val="accent1">
                    <a:lumMod val="50000"/>
                  </a:schemeClr>
                </a:solidFill>
              </a:rPr>
              <a:t>PCIe</a:t>
            </a:r>
          </a:p>
        </p:txBody>
      </p:sp>
      <p:pic>
        <p:nvPicPr>
          <p:cNvPr id="50" name="Picture 2" descr="Intel Optane Persistent Memory 200 Series - DDR-T - Module - NMB1XXD256GPSU4">
            <a:extLst>
              <a:ext uri="{FF2B5EF4-FFF2-40B4-BE49-F238E27FC236}">
                <a16:creationId xmlns:a16="http://schemas.microsoft.com/office/drawing/2014/main" id="{A3A9A2E9-C354-44ED-8928-4C8AFBFBA5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34697" r="4469" b="35390"/>
          <a:stretch/>
        </p:blipFill>
        <p:spPr bwMode="auto">
          <a:xfrm>
            <a:off x="4109982" y="4648607"/>
            <a:ext cx="1963068" cy="48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Intel Xeon Platinum 8380 2.30GHz Fourty Core Processor, 40C/80T, 11.2GT/s,  60M Cache, Turbo, HT (270W) DDR4-3200 | Dell India">
            <a:extLst>
              <a:ext uri="{FF2B5EF4-FFF2-40B4-BE49-F238E27FC236}">
                <a16:creationId xmlns:a16="http://schemas.microsoft.com/office/drawing/2014/main" id="{7A201589-F9B4-462F-AA36-4BE30C0A598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1" t="19454" r="22970" b="22984"/>
          <a:stretch/>
        </p:blipFill>
        <p:spPr bwMode="auto">
          <a:xfrm>
            <a:off x="3122823" y="2473827"/>
            <a:ext cx="1193259" cy="1245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Intel Optane Persistent Memory 200 Series - DDR-T - Module - NMB1XXD256GPSU4">
            <a:extLst>
              <a:ext uri="{FF2B5EF4-FFF2-40B4-BE49-F238E27FC236}">
                <a16:creationId xmlns:a16="http://schemas.microsoft.com/office/drawing/2014/main" id="{14FF8819-5AC9-42C9-80AA-8A566D5EA8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34697" r="4469" b="35390"/>
          <a:stretch/>
        </p:blipFill>
        <p:spPr bwMode="auto">
          <a:xfrm>
            <a:off x="4262382" y="4801007"/>
            <a:ext cx="1963068" cy="48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Intel Optane Persistent Memory 200 Series - DDR-T - Module - NMB1XXD256GPSU4">
            <a:extLst>
              <a:ext uri="{FF2B5EF4-FFF2-40B4-BE49-F238E27FC236}">
                <a16:creationId xmlns:a16="http://schemas.microsoft.com/office/drawing/2014/main" id="{FBC00CF0-FA66-4312-9E8C-1E2433D14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69" t="34697" r="4469" b="35390"/>
          <a:stretch/>
        </p:blipFill>
        <p:spPr bwMode="auto">
          <a:xfrm>
            <a:off x="4414782" y="4953407"/>
            <a:ext cx="1963068" cy="483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DRAM DDR4 DIMM - GOODRAM">
            <a:extLst>
              <a:ext uri="{FF2B5EF4-FFF2-40B4-BE49-F238E27FC236}">
                <a16:creationId xmlns:a16="http://schemas.microsoft.com/office/drawing/2014/main" id="{A66D2B0C-8DB1-4DD0-BB25-582FBF577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8" t="33033" r="18523" b="36506"/>
          <a:stretch/>
        </p:blipFill>
        <p:spPr bwMode="auto">
          <a:xfrm>
            <a:off x="1261876" y="4648607"/>
            <a:ext cx="1962000" cy="47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" descr="DRAM DDR4 DIMM - GOODRAM">
            <a:extLst>
              <a:ext uri="{FF2B5EF4-FFF2-40B4-BE49-F238E27FC236}">
                <a16:creationId xmlns:a16="http://schemas.microsoft.com/office/drawing/2014/main" id="{D0B8D6C5-FC49-4102-AD63-12B622DE24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8" t="33033" r="18523" b="36506"/>
          <a:stretch/>
        </p:blipFill>
        <p:spPr bwMode="auto">
          <a:xfrm>
            <a:off x="1473713" y="4785884"/>
            <a:ext cx="1962000" cy="47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2" descr="DRAM DDR4 DIMM - GOODRAM">
            <a:extLst>
              <a:ext uri="{FF2B5EF4-FFF2-40B4-BE49-F238E27FC236}">
                <a16:creationId xmlns:a16="http://schemas.microsoft.com/office/drawing/2014/main" id="{76EADE42-95E8-4F40-B921-74211E3392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98" t="33033" r="18523" b="36506"/>
          <a:stretch/>
        </p:blipFill>
        <p:spPr bwMode="auto">
          <a:xfrm>
            <a:off x="1667123" y="4953712"/>
            <a:ext cx="1962000" cy="47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106A240-6FE7-4B85-8A92-15E0FF2BD14A}"/>
              </a:ext>
            </a:extLst>
          </p:cNvPr>
          <p:cNvCxnSpPr>
            <a:stCxn id="52" idx="2"/>
          </p:cNvCxnSpPr>
          <p:nvPr/>
        </p:nvCxnSpPr>
        <p:spPr>
          <a:xfrm>
            <a:off x="3719453" y="3719594"/>
            <a:ext cx="1721" cy="324414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B125DD7-BB2A-4E0E-9186-EA1D4CCC8F39}"/>
              </a:ext>
            </a:extLst>
          </p:cNvPr>
          <p:cNvCxnSpPr/>
          <p:nvPr/>
        </p:nvCxnSpPr>
        <p:spPr>
          <a:xfrm>
            <a:off x="2232485" y="4055182"/>
            <a:ext cx="2870965" cy="0"/>
          </a:xfrm>
          <a:prstGeom prst="line">
            <a:avLst/>
          </a:prstGeom>
          <a:ln w="285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19CBF72-AC7B-4441-A7BA-7E8019ABFE1D}"/>
              </a:ext>
            </a:extLst>
          </p:cNvPr>
          <p:cNvSpPr txBox="1"/>
          <p:nvPr/>
        </p:nvSpPr>
        <p:spPr>
          <a:xfrm>
            <a:off x="5151896" y="4120816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err="1"/>
              <a:t>PMem</a:t>
            </a:r>
            <a:endParaRPr lang="en-IN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A07FEA-E2A9-4D46-AD5E-3538989B1922}"/>
              </a:ext>
            </a:extLst>
          </p:cNvPr>
          <p:cNvSpPr txBox="1"/>
          <p:nvPr/>
        </p:nvSpPr>
        <p:spPr>
          <a:xfrm>
            <a:off x="1327165" y="4149603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DRAM</a:t>
            </a:r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D69BED8C-43CF-425C-AE8C-9C34D963BC63}"/>
              </a:ext>
            </a:extLst>
          </p:cNvPr>
          <p:cNvSpPr txBox="1">
            <a:spLocks/>
          </p:cNvSpPr>
          <p:nvPr/>
        </p:nvSpPr>
        <p:spPr>
          <a:xfrm>
            <a:off x="0" y="5866021"/>
            <a:ext cx="12192000" cy="9818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0008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>
                <a:ea typeface="+mn-lt"/>
                <a:cs typeface="+mn-lt"/>
              </a:rPr>
              <a:t>Allow GPUs to directly store data on PM; enable fine-grained persistence </a:t>
            </a:r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DC9A86F-6840-4424-B373-2FBA527FFB7C}"/>
              </a:ext>
            </a:extLst>
          </p:cNvPr>
          <p:cNvGrpSpPr/>
          <p:nvPr/>
        </p:nvGrpSpPr>
        <p:grpSpPr>
          <a:xfrm>
            <a:off x="7736065" y="1779888"/>
            <a:ext cx="1116000" cy="468000"/>
            <a:chOff x="1885154" y="4354754"/>
            <a:chExt cx="1789966" cy="742950"/>
          </a:xfrm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A4459AFD-AB80-4215-903C-F13744706F61}"/>
                </a:ext>
              </a:extLst>
            </p:cNvPr>
            <p:cNvSpPr/>
            <p:nvPr/>
          </p:nvSpPr>
          <p:spPr>
            <a:xfrm flipH="1">
              <a:off x="2005928" y="4472471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E237046-0DEE-4816-8EDC-272F7BB237DF}"/>
                </a:ext>
              </a:extLst>
            </p:cNvPr>
            <p:cNvSpPr/>
            <p:nvPr/>
          </p:nvSpPr>
          <p:spPr>
            <a:xfrm flipH="1">
              <a:off x="1885154" y="4354754"/>
              <a:ext cx="1789966" cy="74295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IN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8E8462-CCBB-4976-9D40-6711409889AC}"/>
                </a:ext>
              </a:extLst>
            </p:cNvPr>
            <p:cNvSpPr/>
            <p:nvPr/>
          </p:nvSpPr>
          <p:spPr>
            <a:xfrm flipH="1">
              <a:off x="2219739" y="4472210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FE99A3D-07FC-49B1-BAAB-23EE27D1F3CB}"/>
                </a:ext>
              </a:extLst>
            </p:cNvPr>
            <p:cNvSpPr/>
            <p:nvPr/>
          </p:nvSpPr>
          <p:spPr>
            <a:xfrm flipH="1">
              <a:off x="2448635" y="4472210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92095C9-D79C-4A82-871D-FFD7FDFCC886}"/>
                </a:ext>
              </a:extLst>
            </p:cNvPr>
            <p:cNvSpPr/>
            <p:nvPr/>
          </p:nvSpPr>
          <p:spPr>
            <a:xfrm flipH="1">
              <a:off x="2690834" y="4462855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87B8ABDE-7707-4365-AA72-4ABAF1CF2214}"/>
                </a:ext>
              </a:extLst>
            </p:cNvPr>
            <p:cNvSpPr/>
            <p:nvPr/>
          </p:nvSpPr>
          <p:spPr>
            <a:xfrm flipH="1">
              <a:off x="2929579" y="4462854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F2F8614-839E-44A6-B20A-CE8388333EF9}"/>
                </a:ext>
              </a:extLst>
            </p:cNvPr>
            <p:cNvSpPr/>
            <p:nvPr/>
          </p:nvSpPr>
          <p:spPr>
            <a:xfrm flipH="1">
              <a:off x="3143753" y="4467455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F9A3415-3523-4604-A953-A82D2AA3F26D}"/>
                </a:ext>
              </a:extLst>
            </p:cNvPr>
            <p:cNvSpPr/>
            <p:nvPr/>
          </p:nvSpPr>
          <p:spPr>
            <a:xfrm flipH="1">
              <a:off x="3367808" y="4462853"/>
              <a:ext cx="136240" cy="541343"/>
            </a:xfrm>
            <a:custGeom>
              <a:avLst/>
              <a:gdLst>
                <a:gd name="connsiteX0" fmla="*/ 14353 w 614428"/>
                <a:gd name="connsiteY0" fmla="*/ 0 h 1800225"/>
                <a:gd name="connsiteX1" fmla="*/ 571565 w 614428"/>
                <a:gd name="connsiteY1" fmla="*/ 514350 h 1800225"/>
                <a:gd name="connsiteX2" fmla="*/ 65 w 614428"/>
                <a:gd name="connsiteY2" fmla="*/ 1243013 h 1800225"/>
                <a:gd name="connsiteX3" fmla="*/ 614428 w 614428"/>
                <a:gd name="connsiteY3" fmla="*/ 1800225 h 1800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4428" h="1800225">
                  <a:moveTo>
                    <a:pt x="14353" y="0"/>
                  </a:moveTo>
                  <a:cubicBezTo>
                    <a:pt x="294149" y="153590"/>
                    <a:pt x="573946" y="307181"/>
                    <a:pt x="571565" y="514350"/>
                  </a:cubicBezTo>
                  <a:cubicBezTo>
                    <a:pt x="569184" y="721519"/>
                    <a:pt x="-7079" y="1028701"/>
                    <a:pt x="65" y="1243013"/>
                  </a:cubicBezTo>
                  <a:cubicBezTo>
                    <a:pt x="7209" y="1457325"/>
                    <a:pt x="316772" y="1628775"/>
                    <a:pt x="614428" y="1800225"/>
                  </a:cubicBezTo>
                </a:path>
              </a:pathLst>
            </a:cu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C18551C-41FB-4104-B9E7-F7C5F46EC5F2}"/>
              </a:ext>
            </a:extLst>
          </p:cNvPr>
          <p:cNvCxnSpPr>
            <a:cxnSpLocks/>
          </p:cNvCxnSpPr>
          <p:nvPr/>
        </p:nvCxnSpPr>
        <p:spPr>
          <a:xfrm>
            <a:off x="2240693" y="4041215"/>
            <a:ext cx="0" cy="627712"/>
          </a:xfrm>
          <a:prstGeom prst="straightConnector1">
            <a:avLst/>
          </a:prstGeom>
          <a:ln w="28575">
            <a:solidFill>
              <a:schemeClr val="accent1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7AD75B9-C285-49A5-89B8-854413CB56B3}"/>
              </a:ext>
            </a:extLst>
          </p:cNvPr>
          <p:cNvCxnSpPr/>
          <p:nvPr/>
        </p:nvCxnSpPr>
        <p:spPr>
          <a:xfrm>
            <a:off x="9487203" y="2583419"/>
            <a:ext cx="1410183" cy="0"/>
          </a:xfrm>
          <a:prstGeom prst="line">
            <a:avLst/>
          </a:prstGeom>
          <a:ln w="76200" cmpd="thickThin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1447DC4-7943-41DD-B6E7-AFAC6CC85C09}"/>
              </a:ext>
            </a:extLst>
          </p:cNvPr>
          <p:cNvGrpSpPr/>
          <p:nvPr/>
        </p:nvGrpSpPr>
        <p:grpSpPr>
          <a:xfrm>
            <a:off x="9468344" y="2731428"/>
            <a:ext cx="1402292" cy="224803"/>
            <a:chOff x="9435442" y="2715261"/>
            <a:chExt cx="1746293" cy="25462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6B0C3C9-7A69-44B0-BC82-7B7286997950}"/>
                </a:ext>
              </a:extLst>
            </p:cNvPr>
            <p:cNvGrpSpPr/>
            <p:nvPr/>
          </p:nvGrpSpPr>
          <p:grpSpPr>
            <a:xfrm>
              <a:off x="9435442" y="2715261"/>
              <a:ext cx="1746293" cy="254627"/>
              <a:chOff x="9435442" y="2715261"/>
              <a:chExt cx="1746293" cy="254627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630F51C6-60CE-4706-8136-710D3B04408B}"/>
                  </a:ext>
                </a:extLst>
              </p:cNvPr>
              <p:cNvSpPr/>
              <p:nvPr/>
            </p:nvSpPr>
            <p:spPr>
              <a:xfrm>
                <a:off x="9435442" y="2715261"/>
                <a:ext cx="385549" cy="24465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: Single Corner Rounded 60">
                <a:extLst>
                  <a:ext uri="{FF2B5EF4-FFF2-40B4-BE49-F238E27FC236}">
                    <a16:creationId xmlns:a16="http://schemas.microsoft.com/office/drawing/2014/main" id="{16868381-43CE-4A99-889F-FAE46069A6AA}"/>
                  </a:ext>
                </a:extLst>
              </p:cNvPr>
              <p:cNvSpPr/>
              <p:nvPr/>
            </p:nvSpPr>
            <p:spPr>
              <a:xfrm rot="5400000">
                <a:off x="10588678" y="2376832"/>
                <a:ext cx="244657" cy="941456"/>
              </a:xfrm>
              <a:prstGeom prst="round1Rect">
                <a:avLst>
                  <a:gd name="adj" fmla="val 50000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B428735-69C0-4202-89F4-0EE0DA4B0C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28504" y="2823262"/>
              <a:ext cx="403482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BDEAFA4A-CA09-4318-9847-CF67E0A2BFF0}"/>
              </a:ext>
            </a:extLst>
          </p:cNvPr>
          <p:cNvGrpSpPr/>
          <p:nvPr/>
        </p:nvGrpSpPr>
        <p:grpSpPr>
          <a:xfrm>
            <a:off x="4262752" y="4980821"/>
            <a:ext cx="1398574" cy="843773"/>
            <a:chOff x="5320829" y="4069125"/>
            <a:chExt cx="1550342" cy="946570"/>
          </a:xfrm>
        </p:grpSpPr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A58684A7-CBD9-4D19-ABC9-4DBE3A7EB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9621" y="4163429"/>
              <a:ext cx="358218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60C5505-1C6C-4214-BD7F-6EBAAB235F28}"/>
                </a:ext>
              </a:extLst>
            </p:cNvPr>
            <p:cNvSpPr/>
            <p:nvPr/>
          </p:nvSpPr>
          <p:spPr>
            <a:xfrm>
              <a:off x="5320829" y="4069126"/>
              <a:ext cx="343197" cy="2423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F258BE9-A243-41A1-9F43-A87E22958F96}"/>
                </a:ext>
              </a:extLst>
            </p:cNvPr>
            <p:cNvSpPr/>
            <p:nvPr/>
          </p:nvSpPr>
          <p:spPr>
            <a:xfrm>
              <a:off x="5320829" y="4421251"/>
              <a:ext cx="343197" cy="2423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FC0F9676-BABA-43FE-9C50-ABDD655FE489}"/>
                </a:ext>
              </a:extLst>
            </p:cNvPr>
            <p:cNvSpPr/>
            <p:nvPr/>
          </p:nvSpPr>
          <p:spPr>
            <a:xfrm>
              <a:off x="5320829" y="4773378"/>
              <a:ext cx="343197" cy="2423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8896100-D6AD-4504-98E6-7B45F318F7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9621" y="4510834"/>
              <a:ext cx="358218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373F76D-5AE4-4EC8-A2CB-400F73DFD8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69621" y="4850929"/>
              <a:ext cx="358218" cy="0"/>
            </a:xfrm>
            <a:prstGeom prst="straightConnector1">
              <a:avLst/>
            </a:prstGeom>
            <a:ln w="57150">
              <a:solidFill>
                <a:schemeClr val="accent2">
                  <a:lumMod val="75000"/>
                </a:schemeClr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: Single Corner Rounded 81">
              <a:extLst>
                <a:ext uri="{FF2B5EF4-FFF2-40B4-BE49-F238E27FC236}">
                  <a16:creationId xmlns:a16="http://schemas.microsoft.com/office/drawing/2014/main" id="{4D40CC51-F789-4627-9C4A-C836F618FDB3}"/>
                </a:ext>
              </a:extLst>
            </p:cNvPr>
            <p:cNvSpPr/>
            <p:nvPr/>
          </p:nvSpPr>
          <p:spPr>
            <a:xfrm rot="5400000">
              <a:off x="6323634" y="3763904"/>
              <a:ext cx="242315" cy="852758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: Single Corner Rounded 82">
              <a:extLst>
                <a:ext uri="{FF2B5EF4-FFF2-40B4-BE49-F238E27FC236}">
                  <a16:creationId xmlns:a16="http://schemas.microsoft.com/office/drawing/2014/main" id="{D95EC936-D040-4F89-AA99-07DFBE842CFD}"/>
                </a:ext>
              </a:extLst>
            </p:cNvPr>
            <p:cNvSpPr/>
            <p:nvPr/>
          </p:nvSpPr>
          <p:spPr>
            <a:xfrm rot="5400000">
              <a:off x="6323634" y="4116031"/>
              <a:ext cx="242315" cy="852758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84" name="Rectangle: Single Corner Rounded 83">
              <a:extLst>
                <a:ext uri="{FF2B5EF4-FFF2-40B4-BE49-F238E27FC236}">
                  <a16:creationId xmlns:a16="http://schemas.microsoft.com/office/drawing/2014/main" id="{7BF1DFB4-AB2D-4C9D-A17D-9574DF784700}"/>
                </a:ext>
              </a:extLst>
            </p:cNvPr>
            <p:cNvSpPr/>
            <p:nvPr/>
          </p:nvSpPr>
          <p:spPr>
            <a:xfrm rot="5400000">
              <a:off x="6323634" y="4468159"/>
              <a:ext cx="242315" cy="852758"/>
            </a:xfrm>
            <a:prstGeom prst="round1Rect">
              <a:avLst>
                <a:gd name="adj" fmla="val 50000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85" name="Slide Number Placeholder 3">
            <a:extLst>
              <a:ext uri="{FF2B5EF4-FFF2-40B4-BE49-F238E27FC236}">
                <a16:creationId xmlns:a16="http://schemas.microsoft.com/office/drawing/2014/main" id="{DCA6EED7-F10B-469E-9D60-BCE625BD5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405533"/>
            <a:ext cx="2743200" cy="365125"/>
          </a:xfrm>
        </p:spPr>
        <p:txBody>
          <a:bodyPr/>
          <a:lstStyle/>
          <a:p>
            <a:fld id="{54A9233F-6CA2-476F-8FB8-EFB5D52F48CF}" type="slidenum">
              <a:rPr lang="en-US" smtClean="0"/>
              <a:t>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1068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 -3.33333E-6 L -0.21497 -3.33333E-6 C -0.31015 -3.33333E-6 -0.42734 0.07639 -0.42734 0.13843 L -0.42734 0.27709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37" y="1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4935 -0.03889 L -0.28959 -0.03889 C -0.35209 -0.03889 -0.42891 0.04676 -0.42891 0.11806 L -0.42891 0.27755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84" y="15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3CC709-4D9D-44E6-894B-0AC847BD8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in-kernel persistence 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018D5F-AEB4-49E9-8BA3-D9ADE3EF7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082" y="1825625"/>
            <a:ext cx="10075718" cy="4351338"/>
          </a:xfrm>
        </p:spPr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dirty="0"/>
              <a:t>Ease of programmability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Parallelism in persisting data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Selective persistence 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dirty="0"/>
              <a:t>Direct access to PM 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D36A64-3C37-4A90-84DD-B58A33CB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9233F-6CA2-476F-8FB8-EFB5D52F48CF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DBA42E-9FEB-4D63-869C-B0C4260506C7}"/>
              </a:ext>
            </a:extLst>
          </p:cNvPr>
          <p:cNvSpPr/>
          <p:nvPr/>
        </p:nvSpPr>
        <p:spPr>
          <a:xfrm>
            <a:off x="581037" y="2143841"/>
            <a:ext cx="514326" cy="49876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E48E73A-E8CD-46EB-AF41-22003550E201}"/>
              </a:ext>
            </a:extLst>
          </p:cNvPr>
          <p:cNvSpPr/>
          <p:nvPr/>
        </p:nvSpPr>
        <p:spPr>
          <a:xfrm>
            <a:off x="581037" y="3129663"/>
            <a:ext cx="514326" cy="49876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BA33DF1-0AF3-455A-9FAE-3041AD9641A9}"/>
              </a:ext>
            </a:extLst>
          </p:cNvPr>
          <p:cNvSpPr/>
          <p:nvPr/>
        </p:nvSpPr>
        <p:spPr>
          <a:xfrm>
            <a:off x="581037" y="4115485"/>
            <a:ext cx="514326" cy="49876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8094263-4088-4DFF-BADD-7CFEE6ADB46B}"/>
              </a:ext>
            </a:extLst>
          </p:cNvPr>
          <p:cNvSpPr/>
          <p:nvPr/>
        </p:nvSpPr>
        <p:spPr>
          <a:xfrm>
            <a:off x="581037" y="5101307"/>
            <a:ext cx="514326" cy="498763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>
                <a:solidFill>
                  <a:schemeClr val="bg1"/>
                </a:solidFill>
              </a:rPr>
              <a:t>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BAD117-5A50-4623-AC23-56956A6AF1FE}"/>
              </a:ext>
            </a:extLst>
          </p:cNvPr>
          <p:cNvGrpSpPr/>
          <p:nvPr/>
        </p:nvGrpSpPr>
        <p:grpSpPr>
          <a:xfrm>
            <a:off x="6881567" y="1998881"/>
            <a:ext cx="4425081" cy="4004826"/>
            <a:chOff x="6881567" y="1998881"/>
            <a:chExt cx="4425081" cy="4004826"/>
          </a:xfrm>
        </p:grpSpPr>
        <p:pic>
          <p:nvPicPr>
            <p:cNvPr id="10" name="Content Placeholder 22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04BD4614-EFB3-47B1-BC3B-F1A7F5162E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21"/>
            <a:stretch/>
          </p:blipFill>
          <p:spPr>
            <a:xfrm>
              <a:off x="6881567" y="1998881"/>
              <a:ext cx="2558592" cy="4004826"/>
            </a:xfrm>
            <a:prstGeom prst="rect">
              <a:avLst/>
            </a:prstGeom>
          </p:spPr>
        </p:pic>
        <p:pic>
          <p:nvPicPr>
            <p:cNvPr id="11" name="Content Placeholder 22" descr="A picture containing chart&#10;&#10;Description automatically generated">
              <a:extLst>
                <a:ext uri="{FF2B5EF4-FFF2-40B4-BE49-F238E27FC236}">
                  <a16:creationId xmlns:a16="http://schemas.microsoft.com/office/drawing/2014/main" id="{882D0FC8-0ADE-4449-92B0-9B75A36789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32" r="49278"/>
            <a:stretch/>
          </p:blipFill>
          <p:spPr>
            <a:xfrm>
              <a:off x="9006507" y="1998881"/>
              <a:ext cx="2300141" cy="4004826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194804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8" grpId="0" animBg="1"/>
      <p:bldP spid="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6|2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5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|12.2|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5.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5|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4.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8.4|9.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.6|11.1|9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8.6|4.1|1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|37.1|3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8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6|16.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132E0A8018F4191E4FCB89C47E2BA" ma:contentTypeVersion="13" ma:contentTypeDescription="Create a new document." ma:contentTypeScope="" ma:versionID="e15d5093a23323cdbc8594b17b61f06d">
  <xsd:schema xmlns:xsd="http://www.w3.org/2001/XMLSchema" xmlns:xs="http://www.w3.org/2001/XMLSchema" xmlns:p="http://schemas.microsoft.com/office/2006/metadata/properties" xmlns:ns3="0d72902d-86e0-4361-9586-a8174162b1f2" xmlns:ns4="54a9eef2-ace3-40da-8ad7-09ed8471243a" targetNamespace="http://schemas.microsoft.com/office/2006/metadata/properties" ma:root="true" ma:fieldsID="addb16236cae9877e94707248f53441d" ns3:_="" ns4:_="">
    <xsd:import namespace="0d72902d-86e0-4361-9586-a8174162b1f2"/>
    <xsd:import namespace="54a9eef2-ace3-40da-8ad7-09ed8471243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72902d-86e0-4361-9586-a8174162b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a9eef2-ace3-40da-8ad7-09ed847124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3E526CA-EEE6-4B21-B6CC-F775E14119A4}">
  <ds:schemaRefs>
    <ds:schemaRef ds:uri="0d72902d-86e0-4361-9586-a8174162b1f2"/>
    <ds:schemaRef ds:uri="54a9eef2-ace3-40da-8ad7-09ed8471243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0879A01-6EF2-45FC-8E65-E25166CAAF7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BFF19C-C0DE-4FD0-BF47-CE0600767A83}">
  <ds:schemaRefs>
    <ds:schemaRef ds:uri="http://purl.org/dc/terms/"/>
    <ds:schemaRef ds:uri="http://schemas.microsoft.com/office/2006/documentManagement/types"/>
    <ds:schemaRef ds:uri="http://purl.org/dc/elements/1.1/"/>
    <ds:schemaRef ds:uri="0d72902d-86e0-4361-9586-a8174162b1f2"/>
    <ds:schemaRef ds:uri="54a9eef2-ace3-40da-8ad7-09ed8471243a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3017</TotalTime>
  <Words>2054</Words>
  <Application>Microsoft Office PowerPoint</Application>
  <PresentationFormat>Widescreen</PresentationFormat>
  <Paragraphs>531</Paragraphs>
  <Slides>32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Verdana</vt:lpstr>
      <vt:lpstr>1_Office Theme</vt:lpstr>
      <vt:lpstr>Office Theme</vt:lpstr>
      <vt:lpstr>GPM: Leveraging Persistent Memory from a GPU</vt:lpstr>
      <vt:lpstr>Executive summary </vt:lpstr>
      <vt:lpstr>Non-volatile memory (NVM) is here!</vt:lpstr>
      <vt:lpstr>Decade of PM research for CPU apps. </vt:lpstr>
      <vt:lpstr>GPUs can accelerate (some) PM apps.</vt:lpstr>
      <vt:lpstr>Multi-fold speedup with gpKVS</vt:lpstr>
      <vt:lpstr>CPU Assisted Persistence (CAP)</vt:lpstr>
      <vt:lpstr>Our goal: in-kernel persistence</vt:lpstr>
      <vt:lpstr>Benefits of in-kernel persistence </vt:lpstr>
      <vt:lpstr>GPU with Persistent Memory: GPM</vt:lpstr>
      <vt:lpstr>GPM system model </vt:lpstr>
      <vt:lpstr>Mapping NVM onto GPU address space</vt:lpstr>
      <vt:lpstr>In-place updates to PM data structures </vt:lpstr>
      <vt:lpstr>Guaranteeing persistence from GPU</vt:lpstr>
      <vt:lpstr>GPU with Persistent Memory: GPM</vt:lpstr>
      <vt:lpstr>GPMBench: Three application classes</vt:lpstr>
      <vt:lpstr>GPU with Persistent Memory: GPM</vt:lpstr>
      <vt:lpstr>LibGPM: CUDA library for GPM</vt:lpstr>
      <vt:lpstr>Conventional logging: single log</vt:lpstr>
      <vt:lpstr>Conventional logging: distributed log</vt:lpstr>
      <vt:lpstr>HCL: Hierarchical Coalesced Logging</vt:lpstr>
      <vt:lpstr>HCL: Hierarchical Coalesced Logging</vt:lpstr>
      <vt:lpstr>HCL: Hierarchical Coalesced Logging</vt:lpstr>
      <vt:lpstr>HCL speeds up logging</vt:lpstr>
      <vt:lpstr>Evaluation platform</vt:lpstr>
      <vt:lpstr>GPU accelerated PM applications</vt:lpstr>
      <vt:lpstr>Performance evaluation: CAP vs GPM </vt:lpstr>
      <vt:lpstr>Intel’s upcoming extended ADR (eADR)</vt:lpstr>
      <vt:lpstr>CAP under eADR </vt:lpstr>
      <vt:lpstr>GPM under eADR</vt:lpstr>
      <vt:lpstr>CAP and GPM with e-ADR (projection)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GPM: Leveraging Persistent Memory from a GPU</dc:title>
  <dc:creator>Shweta Pandey</dc:creator>
  <cp:lastModifiedBy>Aditya Kamath</cp:lastModifiedBy>
  <cp:revision>11</cp:revision>
  <dcterms:created xsi:type="dcterms:W3CDTF">2022-01-25T05:45:46Z</dcterms:created>
  <dcterms:modified xsi:type="dcterms:W3CDTF">2022-03-31T07:28:06Z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0x0101000DE132E0A8018F4191E4FCB89C47E2BA</vt:lpwstr>
  </property>
</Properties>
</file>